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320" r:id="rId2"/>
    <p:sldId id="329" r:id="rId3"/>
    <p:sldId id="330" r:id="rId4"/>
    <p:sldId id="331" r:id="rId5"/>
    <p:sldId id="269" r:id="rId6"/>
    <p:sldId id="272" r:id="rId7"/>
    <p:sldId id="273" r:id="rId8"/>
    <p:sldId id="332" r:id="rId9"/>
    <p:sldId id="275" r:id="rId10"/>
    <p:sldId id="279" r:id="rId11"/>
    <p:sldId id="333" r:id="rId12"/>
    <p:sldId id="282" r:id="rId13"/>
    <p:sldId id="431" r:id="rId14"/>
    <p:sldId id="432" r:id="rId15"/>
    <p:sldId id="312" r:id="rId16"/>
    <p:sldId id="433" r:id="rId17"/>
    <p:sldId id="441" r:id="rId18"/>
    <p:sldId id="434" r:id="rId19"/>
    <p:sldId id="435" r:id="rId20"/>
    <p:sldId id="436" r:id="rId21"/>
    <p:sldId id="294" r:id="rId22"/>
    <p:sldId id="347" r:id="rId23"/>
    <p:sldId id="293" r:id="rId24"/>
    <p:sldId id="291" r:id="rId25"/>
    <p:sldId id="439" r:id="rId26"/>
    <p:sldId id="440" r:id="rId27"/>
    <p:sldId id="32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E5"/>
    <a:srgbClr val="895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3"/>
    <p:restoredTop sz="84201"/>
  </p:normalViewPr>
  <p:slideViewPr>
    <p:cSldViewPr snapToGrid="0" snapToObjects="1" showGuides="1">
      <p:cViewPr varScale="1">
        <p:scale>
          <a:sx n="75" d="100"/>
          <a:sy n="75" d="100"/>
        </p:scale>
        <p:origin x="216" y="160"/>
      </p:cViewPr>
      <p:guideLst>
        <p:guide orient="horz" pos="2184"/>
        <p:guide pos="3840"/>
      </p:guideLst>
    </p:cSldViewPr>
  </p:slideViewPr>
  <p:notesTextViewPr>
    <p:cViewPr>
      <p:scale>
        <a:sx n="110" d="100"/>
        <a:sy n="11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CAB60-0B0E-624A-AD51-AF4A36C4FFA4}" type="datetimeFigureOut">
              <a:rPr lang="en-US" smtClean="0"/>
              <a:t>12/5/19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256EF-336C-1441-B76B-2AB9AF08617B}" type="slidenum">
              <a:rPr lang="en-US" smtClean="0"/>
              <a:t>‹#›</a:t>
            </a:fld>
            <a:endParaRPr lang="en-US"/>
          </a:p>
        </p:txBody>
      </p:sp>
    </p:spTree>
    <p:extLst>
      <p:ext uri="{BB962C8B-B14F-4D97-AF65-F5344CB8AC3E}">
        <p14:creationId xmlns:p14="http://schemas.microsoft.com/office/powerpoint/2010/main" val="65869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aperpile.com/c/ZMejbp/j7t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acknowledge with respect to the Coast Salish peoples on whose traditional territory Huxley College stands, and to the Lummi and Nooksack peoples whose historical relationships with the land continue to this day.</a:t>
            </a:r>
          </a:p>
          <a:p>
            <a:br>
              <a:rPr lang="en-US" dirty="0"/>
            </a:br>
            <a:r>
              <a:rPr lang="en-US" dirty="0"/>
              <a:t>The reason why I chose my title: accurately describes my work, fun alliteration</a:t>
            </a:r>
          </a:p>
          <a:p>
            <a:r>
              <a:rPr lang="en-US" dirty="0"/>
              <a:t>All 3 are interconnected, will show you this today.</a:t>
            </a:r>
          </a:p>
        </p:txBody>
      </p:sp>
      <p:sp>
        <p:nvSpPr>
          <p:cNvPr id="4" name="Slide Number Placeholder 3"/>
          <p:cNvSpPr>
            <a:spLocks noGrp="1"/>
          </p:cNvSpPr>
          <p:nvPr>
            <p:ph type="sldNum" sz="quarter" idx="10"/>
          </p:nvPr>
        </p:nvSpPr>
        <p:spPr/>
        <p:txBody>
          <a:bodyPr/>
          <a:lstStyle/>
          <a:p>
            <a:fld id="{C32A0346-4096-5140-9F7C-0BBC3F9E6D6B}" type="slidenum">
              <a:rPr lang="en-US" smtClean="0"/>
              <a:t>1</a:t>
            </a:fld>
            <a:endParaRPr lang="en-US" dirty="0"/>
          </a:p>
        </p:txBody>
      </p:sp>
    </p:spTree>
    <p:extLst>
      <p:ext uri="{BB962C8B-B14F-4D97-AF65-F5344CB8AC3E}">
        <p14:creationId xmlns:p14="http://schemas.microsoft.com/office/powerpoint/2010/main" val="112175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Dore et al 2009</a:t>
            </a:r>
          </a:p>
          <a:p>
            <a:r>
              <a:rPr lang="en-US" dirty="0"/>
              <a:t>Scientists have monitored atmospheric and oceanic carbon dioxide concentrations at the Mauna Loa Observatory in Hawaii</a:t>
            </a:r>
          </a:p>
        </p:txBody>
      </p:sp>
      <p:sp>
        <p:nvSpPr>
          <p:cNvPr id="4" name="Slide Number Placeholder 3"/>
          <p:cNvSpPr>
            <a:spLocks noGrp="1"/>
          </p:cNvSpPr>
          <p:nvPr>
            <p:ph type="sldNum" sz="quarter" idx="5"/>
          </p:nvPr>
        </p:nvSpPr>
        <p:spPr/>
        <p:txBody>
          <a:bodyPr/>
          <a:lstStyle/>
          <a:p>
            <a:fld id="{F9C256EF-336C-1441-B76B-2AB9AF08617B}" type="slidenum">
              <a:rPr lang="en-US" smtClean="0"/>
              <a:t>11</a:t>
            </a:fld>
            <a:endParaRPr lang="en-US"/>
          </a:p>
        </p:txBody>
      </p:sp>
    </p:spTree>
    <p:extLst>
      <p:ext uri="{BB962C8B-B14F-4D97-AF65-F5344CB8AC3E}">
        <p14:creationId xmlns:p14="http://schemas.microsoft.com/office/powerpoint/2010/main" val="286375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seems like a small change actually has a big impact. Because of the way the pH scale is designed, a 0.1 pH unit change actually means the ocean has gotten 25% more acidic.</a:t>
            </a:r>
          </a:p>
        </p:txBody>
      </p:sp>
      <p:sp>
        <p:nvSpPr>
          <p:cNvPr id="4" name="Slide Number Placeholder 3"/>
          <p:cNvSpPr>
            <a:spLocks noGrp="1"/>
          </p:cNvSpPr>
          <p:nvPr>
            <p:ph type="sldNum" sz="quarter" idx="5"/>
          </p:nvPr>
        </p:nvSpPr>
        <p:spPr/>
        <p:txBody>
          <a:bodyPr/>
          <a:lstStyle/>
          <a:p>
            <a:fld id="{16D67695-6134-2644-ACF7-110DDBA00EBF}" type="slidenum">
              <a:rPr lang="en-US" smtClean="0"/>
              <a:t>12</a:t>
            </a:fld>
            <a:endParaRPr lang="en-US"/>
          </a:p>
        </p:txBody>
      </p:sp>
    </p:spTree>
    <p:extLst>
      <p:ext uri="{BB962C8B-B14F-4D97-AF65-F5344CB8AC3E}">
        <p14:creationId xmlns:p14="http://schemas.microsoft.com/office/powerpoint/2010/main" val="2985440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these changes mean for oysters?</a:t>
            </a:r>
          </a:p>
        </p:txBody>
      </p:sp>
      <p:sp>
        <p:nvSpPr>
          <p:cNvPr id="4" name="Slide Number Placeholder 3"/>
          <p:cNvSpPr>
            <a:spLocks noGrp="1"/>
          </p:cNvSpPr>
          <p:nvPr>
            <p:ph type="sldNum" sz="quarter" idx="5"/>
          </p:nvPr>
        </p:nvSpPr>
        <p:spPr/>
        <p:txBody>
          <a:bodyPr/>
          <a:lstStyle/>
          <a:p>
            <a:fld id="{F9C256EF-336C-1441-B76B-2AB9AF08617B}" type="slidenum">
              <a:rPr lang="en-US" smtClean="0"/>
              <a:t>13</a:t>
            </a:fld>
            <a:endParaRPr lang="en-US"/>
          </a:p>
        </p:txBody>
      </p:sp>
    </p:spTree>
    <p:extLst>
      <p:ext uri="{BB962C8B-B14F-4D97-AF65-F5344CB8AC3E}">
        <p14:creationId xmlns:p14="http://schemas.microsoft.com/office/powerpoint/2010/main" val="29521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Developmental delays. Oysters build their shell using limestone-like materials, or calcium carbonate, that’s available in the water. Due to ocean acidification, that calcium carbonate ( those shell building blocks) are no longer available. These small oysters have to use more energy to build these shells, on top of feeding, and swimming, and doing eve3rything else. It’s harder for these stressed out larvae to build shells, so they build them slower.</a:t>
            </a:r>
          </a:p>
          <a:p>
            <a:endParaRPr lang="en-US" dirty="0"/>
          </a:p>
          <a:p>
            <a:r>
              <a:rPr lang="en-US" dirty="0"/>
              <a:t>Growing worse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Maybe you survive and grow just fine, but ocean acidification prevents you from getting it on. Again, oysters have a limited amount of energy that they have to budget out. If they’re spending too much of that budget coping with stressors, there’s not nearly enough energy left for them to develop enough sperm or eggs effectively.</a:t>
            </a:r>
          </a:p>
        </p:txBody>
      </p:sp>
      <p:sp>
        <p:nvSpPr>
          <p:cNvPr id="4" name="Slide Number Placeholder 3"/>
          <p:cNvSpPr>
            <a:spLocks noGrp="1"/>
          </p:cNvSpPr>
          <p:nvPr>
            <p:ph type="sldNum" sz="quarter" idx="5"/>
          </p:nvPr>
        </p:nvSpPr>
        <p:spPr/>
        <p:txBody>
          <a:bodyPr/>
          <a:lstStyle/>
          <a:p>
            <a:fld id="{16D67695-6134-2644-ACF7-110DDBA00EBF}" type="slidenum">
              <a:rPr lang="en-US" smtClean="0"/>
              <a:t>14</a:t>
            </a:fld>
            <a:endParaRPr lang="en-US"/>
          </a:p>
        </p:txBody>
      </p:sp>
    </p:spTree>
    <p:extLst>
      <p:ext uri="{BB962C8B-B14F-4D97-AF65-F5344CB8AC3E}">
        <p14:creationId xmlns:p14="http://schemas.microsoft.com/office/powerpoint/2010/main" val="3828494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Parental exposure can be helpful or harmful</a:t>
            </a:r>
          </a:p>
          <a:p>
            <a:r>
              <a:rPr lang="en-US" dirty="0"/>
              <a:t>Helpful</a:t>
            </a:r>
            <a:r>
              <a:rPr lang="en-US" baseline="0" dirty="0"/>
              <a:t> parental exposure to low pH or high pCO2 can lead to positive carryover effects. When adult Sydney rock oysters were exposed to high pCO2 conditions, resulting larvae were faster growing in the same pCO2 conditions than larvae from parents without that prior exposure (Parker et al. 2012, 2015, 2017).</a:t>
            </a:r>
          </a:p>
          <a:p>
            <a:r>
              <a:rPr lang="en-US" baseline="0" dirty="0"/>
              <a:t>Harmful parental exposure leads to negative carryover effects. </a:t>
            </a:r>
            <a:r>
              <a:rPr lang="en-US" sz="1200" b="0" i="0" u="none" strike="noStrike" kern="1200" dirty="0">
                <a:solidFill>
                  <a:schemeClr val="tx1"/>
                </a:solidFill>
                <a:effectLst/>
                <a:latin typeface="+mn-lt"/>
                <a:ea typeface="+mn-ea"/>
                <a:cs typeface="+mn-cs"/>
              </a:rPr>
              <a:t>Larvae from adult Atlantic hard clams (</a:t>
            </a:r>
            <a:r>
              <a:rPr lang="en-US" sz="1200" b="0" i="1" u="none" strike="noStrike" kern="1200" dirty="0" err="1">
                <a:solidFill>
                  <a:schemeClr val="tx1"/>
                </a:solidFill>
                <a:effectLst/>
                <a:latin typeface="+mn-lt"/>
                <a:ea typeface="+mn-ea"/>
                <a:cs typeface="+mn-cs"/>
              </a:rPr>
              <a:t>Mercenaria</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mercenaria</a:t>
            </a:r>
            <a:r>
              <a:rPr lang="en-US" sz="1200" b="0" i="0" u="none" strike="noStrike" kern="1200" dirty="0">
                <a:solidFill>
                  <a:schemeClr val="tx1"/>
                </a:solidFill>
                <a:effectLst/>
                <a:latin typeface="+mn-lt"/>
                <a:ea typeface="+mn-ea"/>
                <a:cs typeface="+mn-cs"/>
              </a:rPr>
              <a:t>) and bay scallops (</a:t>
            </a:r>
            <a:r>
              <a:rPr lang="en-US" sz="1200" b="0" i="1" u="none" strike="noStrike" kern="1200" dirty="0" err="1">
                <a:solidFill>
                  <a:schemeClr val="tx1"/>
                </a:solidFill>
                <a:effectLst/>
                <a:latin typeface="+mn-lt"/>
                <a:ea typeface="+mn-ea"/>
                <a:cs typeface="+mn-cs"/>
              </a:rPr>
              <a:t>Argopecten</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irradians</a:t>
            </a:r>
            <a:r>
              <a:rPr lang="en-US" sz="1200" b="0" i="0" u="none" strike="noStrike" kern="1200" dirty="0">
                <a:solidFill>
                  <a:schemeClr val="tx1"/>
                </a:solidFill>
                <a:effectLst/>
                <a:latin typeface="+mn-lt"/>
                <a:ea typeface="+mn-ea"/>
                <a:cs typeface="+mn-cs"/>
              </a:rPr>
              <a:t>) developed slower when parents were reproductively conditioned in low pH conditions (</a:t>
            </a:r>
            <a:r>
              <a:rPr lang="en-US" sz="1200" b="0" i="0" u="none" strike="noStrike" kern="1200" dirty="0" err="1">
                <a:solidFill>
                  <a:schemeClr val="tx1"/>
                </a:solidFill>
                <a:effectLst/>
                <a:latin typeface="+mn-lt"/>
                <a:ea typeface="+mn-ea"/>
                <a:cs typeface="+mn-cs"/>
              </a:rPr>
              <a:t>pH</a:t>
            </a:r>
            <a:r>
              <a:rPr lang="en-US" sz="1200" b="0" i="0" u="none" strike="noStrike" kern="1200" baseline="-25000" dirty="0" err="1">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 = 7.4) </a:t>
            </a:r>
            <a:r>
              <a:rPr lang="en-US" sz="1200" b="0" i="0" u="none" strike="noStrike" kern="1200" dirty="0">
                <a:solidFill>
                  <a:schemeClr val="tx1"/>
                </a:solidFill>
                <a:effectLst/>
                <a:latin typeface="+mn-lt"/>
                <a:ea typeface="+mn-ea"/>
                <a:cs typeface="+mn-cs"/>
                <a:hlinkClick r:id="rId3"/>
              </a:rPr>
              <a:t>(Griffith and Gobler 2017)</a:t>
            </a:r>
            <a:r>
              <a:rPr lang="en-US" sz="1200" b="0" i="0" u="none" strike="noStrike" kern="1200" dirty="0">
                <a:solidFill>
                  <a:schemeClr val="tx1"/>
                </a:solidFill>
                <a:effectLst/>
                <a:latin typeface="+mn-lt"/>
                <a:ea typeface="+mn-ea"/>
                <a:cs typeface="+mn-cs"/>
              </a:rPr>
              <a:t>.</a:t>
            </a:r>
          </a:p>
          <a:p>
            <a:r>
              <a:rPr lang="en-US" dirty="0"/>
              <a:t>Understanding how and why these carryover effects occur is crucial</a:t>
            </a:r>
            <a:r>
              <a:rPr lang="en-US" baseline="0" dirty="0"/>
              <a:t>. Growers need to know how </a:t>
            </a:r>
            <a:r>
              <a:rPr lang="en-US" baseline="0" dirty="0" err="1"/>
              <a:t>broodstock</a:t>
            </a:r>
            <a:r>
              <a:rPr lang="en-US" baseline="0" dirty="0"/>
              <a:t> experience can affect next year’s larvae, and resource managers can apply this understanding to natural populations.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already feeling the impact of OA in the PNW. Shellfish industries here have lost $110 million. These are people’s livelihoods and food systems.</a:t>
            </a:r>
          </a:p>
          <a:p>
            <a:endParaRPr lang="en-US" baseline="0" dirty="0"/>
          </a:p>
        </p:txBody>
      </p:sp>
      <p:sp>
        <p:nvSpPr>
          <p:cNvPr id="4" name="Slide Number Placeholder 3"/>
          <p:cNvSpPr>
            <a:spLocks noGrp="1"/>
          </p:cNvSpPr>
          <p:nvPr>
            <p:ph type="sldNum" sz="quarter" idx="10"/>
          </p:nvPr>
        </p:nvSpPr>
        <p:spPr/>
        <p:txBody>
          <a:bodyPr/>
          <a:lstStyle/>
          <a:p>
            <a:fld id="{8DCEA392-AF71-3A41-B63B-992AF44F081F}" type="slidenum">
              <a:rPr lang="en-US" smtClean="0"/>
              <a:t>15</a:t>
            </a:fld>
            <a:endParaRPr lang="en-US"/>
          </a:p>
        </p:txBody>
      </p:sp>
    </p:spTree>
    <p:extLst>
      <p:ext uri="{BB962C8B-B14F-4D97-AF65-F5344CB8AC3E}">
        <p14:creationId xmlns:p14="http://schemas.microsoft.com/office/powerpoint/2010/main" val="3862932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I sought to answer</a:t>
            </a:r>
          </a:p>
        </p:txBody>
      </p:sp>
      <p:sp>
        <p:nvSpPr>
          <p:cNvPr id="4" name="Slide Number Placeholder 3"/>
          <p:cNvSpPr>
            <a:spLocks noGrp="1"/>
          </p:cNvSpPr>
          <p:nvPr>
            <p:ph type="sldNum" sz="quarter" idx="10"/>
          </p:nvPr>
        </p:nvSpPr>
        <p:spPr/>
        <p:txBody>
          <a:bodyPr/>
          <a:lstStyle/>
          <a:p>
            <a:fld id="{C32A0346-4096-5140-9F7C-0BBC3F9E6D6B}" type="slidenum">
              <a:rPr lang="en-US" smtClean="0"/>
              <a:t>16</a:t>
            </a:fld>
            <a:endParaRPr lang="en-US" dirty="0"/>
          </a:p>
        </p:txBody>
      </p:sp>
    </p:spTree>
    <p:extLst>
      <p:ext uri="{BB962C8B-B14F-4D97-AF65-F5344CB8AC3E}">
        <p14:creationId xmlns:p14="http://schemas.microsoft.com/office/powerpoint/2010/main" val="373249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150 sib adult Pacific oysters to pH; 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Conditions similar to what we see in Puget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Characterize gonad tissue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wild or in the hatchery, </a:t>
            </a:r>
            <a:r>
              <a:rPr lang="en-US" baseline="0" dirty="0" err="1"/>
              <a:t>broodstock</a:t>
            </a:r>
            <a:r>
              <a:rPr lang="en-US" baseline="0" dirty="0"/>
              <a:t> and larvae can experience different conditions. We wanted to know if a long-removed stressor can still result in carryover effects.</a:t>
            </a:r>
            <a:endParaRPr lang="en-US" dirty="0"/>
          </a:p>
          <a:p>
            <a:endParaRPr lang="en-US" dirty="0"/>
          </a:p>
        </p:txBody>
      </p:sp>
      <p:sp>
        <p:nvSpPr>
          <p:cNvPr id="4" name="Slide Number Placeholder 3"/>
          <p:cNvSpPr>
            <a:spLocks noGrp="1"/>
          </p:cNvSpPr>
          <p:nvPr>
            <p:ph type="sldNum" sz="quarter" idx="10"/>
          </p:nvPr>
        </p:nvSpPr>
        <p:spPr/>
        <p:txBody>
          <a:bodyPr/>
          <a:lstStyle/>
          <a:p>
            <a:fld id="{8DCEA392-AF71-3A41-B63B-992AF44F081F}" type="slidenum">
              <a:rPr lang="en-US" smtClean="0"/>
              <a:t>17</a:t>
            </a:fld>
            <a:endParaRPr lang="en-US"/>
          </a:p>
        </p:txBody>
      </p:sp>
    </p:spTree>
    <p:extLst>
      <p:ext uri="{BB962C8B-B14F-4D97-AF65-F5344CB8AC3E}">
        <p14:creationId xmlns:p14="http://schemas.microsoft.com/office/powerpoint/2010/main" val="4245834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significant difference between gonad maturation stages between treatments </a:t>
            </a:r>
            <a:r>
              <a:rPr lang="en-US" dirty="0">
                <a:sym typeface="Wingdings" pitchFamily="2" charset="2"/>
              </a:rPr>
              <a:t> energy budgets</a:t>
            </a:r>
          </a:p>
          <a:p>
            <a:r>
              <a:rPr lang="en-US" dirty="0">
                <a:sym typeface="Wingdings" pitchFamily="2" charset="2"/>
              </a:rPr>
              <a:t>No significant difference in sex ratios between treatments  male vs. female (sperm is cheap)</a:t>
            </a:r>
          </a:p>
        </p:txBody>
      </p:sp>
      <p:sp>
        <p:nvSpPr>
          <p:cNvPr id="4" name="Slide Number Placeholder 3"/>
          <p:cNvSpPr>
            <a:spLocks noGrp="1"/>
          </p:cNvSpPr>
          <p:nvPr>
            <p:ph type="sldNum" sz="quarter" idx="5"/>
          </p:nvPr>
        </p:nvSpPr>
        <p:spPr/>
        <p:txBody>
          <a:bodyPr/>
          <a:lstStyle/>
          <a:p>
            <a:fld id="{F9C256EF-336C-1441-B76B-2AB9AF08617B}" type="slidenum">
              <a:rPr lang="en-US" smtClean="0"/>
              <a:t>18</a:t>
            </a:fld>
            <a:endParaRPr lang="en-US"/>
          </a:p>
        </p:txBody>
      </p:sp>
    </p:spTree>
    <p:extLst>
      <p:ext uri="{BB962C8B-B14F-4D97-AF65-F5344CB8AC3E}">
        <p14:creationId xmlns:p14="http://schemas.microsoft.com/office/powerpoint/2010/main" val="3441740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First to document transgenerational influence of ocean acidification on Pacific oysters</a:t>
            </a:r>
            <a:endParaRPr lang="en-US" dirty="0"/>
          </a:p>
          <a:p>
            <a:r>
              <a:rPr lang="en-US" dirty="0"/>
              <a:t>Months after our initial</a:t>
            </a:r>
            <a:r>
              <a:rPr lang="en-US" baseline="0" dirty="0"/>
              <a:t> pH exposure ended, we’re seeing a MATERNAL EFFECT ON LARVAL ABUNDANCE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Significant carryover effects from adult low pH exposure four months prior to spawning broaden the current understanding of stressor timing and its effect on organismal physiology</a:t>
            </a:r>
          </a:p>
          <a:p>
            <a:endParaRPr lang="en-US" baseline="0" dirty="0"/>
          </a:p>
          <a:p>
            <a:r>
              <a:rPr lang="en-US" baseline="0" dirty="0"/>
              <a:t>Return to ambient conditions + lag time before carryover effect was seen suggests epigenetic memory.</a:t>
            </a:r>
          </a:p>
        </p:txBody>
      </p:sp>
      <p:sp>
        <p:nvSpPr>
          <p:cNvPr id="4" name="Slide Number Placeholder 3"/>
          <p:cNvSpPr>
            <a:spLocks noGrp="1"/>
          </p:cNvSpPr>
          <p:nvPr>
            <p:ph type="sldNum" sz="quarter" idx="10"/>
          </p:nvPr>
        </p:nvSpPr>
        <p:spPr/>
        <p:txBody>
          <a:bodyPr/>
          <a:lstStyle/>
          <a:p>
            <a:fld id="{C32A0346-4096-5140-9F7C-0BBC3F9E6D6B}" type="slidenum">
              <a:rPr lang="en-US" smtClean="0"/>
              <a:t>19</a:t>
            </a:fld>
            <a:endParaRPr lang="en-US" dirty="0"/>
          </a:p>
        </p:txBody>
      </p:sp>
    </p:spTree>
    <p:extLst>
      <p:ext uri="{BB962C8B-B14F-4D97-AF65-F5344CB8AC3E}">
        <p14:creationId xmlns:p14="http://schemas.microsoft.com/office/powerpoint/2010/main" val="675359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this happen? That’s when we get into –omics</a:t>
            </a:r>
          </a:p>
        </p:txBody>
      </p:sp>
      <p:sp>
        <p:nvSpPr>
          <p:cNvPr id="4" name="Slide Number Placeholder 3"/>
          <p:cNvSpPr>
            <a:spLocks noGrp="1"/>
          </p:cNvSpPr>
          <p:nvPr>
            <p:ph type="sldNum" sz="quarter" idx="10"/>
          </p:nvPr>
        </p:nvSpPr>
        <p:spPr/>
        <p:txBody>
          <a:bodyPr/>
          <a:lstStyle/>
          <a:p>
            <a:fld id="{C32A0346-4096-5140-9F7C-0BBC3F9E6D6B}" type="slidenum">
              <a:rPr lang="en-US" smtClean="0"/>
              <a:t>20</a:t>
            </a:fld>
            <a:endParaRPr lang="en-US" dirty="0"/>
          </a:p>
        </p:txBody>
      </p:sp>
    </p:spTree>
    <p:extLst>
      <p:ext uri="{BB962C8B-B14F-4D97-AF65-F5344CB8AC3E}">
        <p14:creationId xmlns:p14="http://schemas.microsoft.com/office/powerpoint/2010/main" val="711626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Oysters are an iconic part of Washington. Oysters are shellfish that live in saltwater: think oceans or areas that have a mix of salt and freshwater like Puget Sound (what we call estuaries). Here in Washington, you’ll encounter up to 5 different oyster species.</a:t>
            </a:r>
          </a:p>
        </p:txBody>
      </p:sp>
      <p:sp>
        <p:nvSpPr>
          <p:cNvPr id="4" name="Slide Number Placeholder 3"/>
          <p:cNvSpPr>
            <a:spLocks noGrp="1"/>
          </p:cNvSpPr>
          <p:nvPr>
            <p:ph type="sldNum" sz="quarter" idx="5"/>
          </p:nvPr>
        </p:nvSpPr>
        <p:spPr/>
        <p:txBody>
          <a:bodyPr/>
          <a:lstStyle/>
          <a:p>
            <a:fld id="{16D67695-6134-2644-ACF7-110DDBA00EBF}" type="slidenum">
              <a:rPr lang="en-US" smtClean="0"/>
              <a:t>2</a:t>
            </a:fld>
            <a:endParaRPr lang="en-US"/>
          </a:p>
        </p:txBody>
      </p:sp>
    </p:spTree>
    <p:extLst>
      <p:ext uri="{BB962C8B-B14F-4D97-AF65-F5344CB8AC3E}">
        <p14:creationId xmlns:p14="http://schemas.microsoft.com/office/powerpoint/2010/main" val="1547398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Cookbook = DNA; recipes = genes</a:t>
            </a:r>
          </a:p>
          <a:p>
            <a:r>
              <a:rPr lang="en-US" dirty="0"/>
              <a:t>We used to think that these cookbooks were passed down unaltered, parents to offspring. But now we know that's not the case. </a:t>
            </a:r>
          </a:p>
        </p:txBody>
      </p:sp>
      <p:sp>
        <p:nvSpPr>
          <p:cNvPr id="4" name="Slide Number Placeholder 3"/>
          <p:cNvSpPr>
            <a:spLocks noGrp="1"/>
          </p:cNvSpPr>
          <p:nvPr>
            <p:ph type="sldNum" sz="quarter" idx="5"/>
          </p:nvPr>
        </p:nvSpPr>
        <p:spPr/>
        <p:txBody>
          <a:bodyPr/>
          <a:lstStyle/>
          <a:p>
            <a:fld id="{16D67695-6134-2644-ACF7-110DDBA00EBF}" type="slidenum">
              <a:rPr lang="en-US" smtClean="0"/>
              <a:t>21</a:t>
            </a:fld>
            <a:endParaRPr lang="en-US"/>
          </a:p>
        </p:txBody>
      </p:sp>
    </p:spTree>
    <p:extLst>
      <p:ext uri="{BB962C8B-B14F-4D97-AF65-F5344CB8AC3E}">
        <p14:creationId xmlns:p14="http://schemas.microsoft.com/office/powerpoint/2010/main" val="227463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environments the parents experience, there can be notes in the margins of these recipes (think the Half Blood Prince’s potions book). Large swaths of the cookbook can be highlighted, or covered in whiteout. They don’t change the recipes, or genes, themselves, but they change how the genes are interpreted</a:t>
            </a:r>
          </a:p>
        </p:txBody>
      </p:sp>
      <p:sp>
        <p:nvSpPr>
          <p:cNvPr id="4" name="Slide Number Placeholder 3"/>
          <p:cNvSpPr>
            <a:spLocks noGrp="1"/>
          </p:cNvSpPr>
          <p:nvPr>
            <p:ph type="sldNum" sz="quarter" idx="5"/>
          </p:nvPr>
        </p:nvSpPr>
        <p:spPr/>
        <p:txBody>
          <a:bodyPr/>
          <a:lstStyle/>
          <a:p>
            <a:fld id="{16D67695-6134-2644-ACF7-110DDBA00EBF}" type="slidenum">
              <a:rPr lang="en-US" smtClean="0"/>
              <a:t>22</a:t>
            </a:fld>
            <a:endParaRPr lang="en-US"/>
          </a:p>
        </p:txBody>
      </p:sp>
    </p:spTree>
    <p:extLst>
      <p:ext uri="{BB962C8B-B14F-4D97-AF65-F5344CB8AC3E}">
        <p14:creationId xmlns:p14="http://schemas.microsoft.com/office/powerpoint/2010/main" val="1912457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notes in the margins manifest in oysters?</a:t>
            </a:r>
          </a:p>
          <a:p>
            <a:r>
              <a:rPr lang="en-US" dirty="0"/>
              <a:t>Ocean acidification can add these accessories on DNA called DNA methylation</a:t>
            </a:r>
          </a:p>
          <a:p>
            <a:r>
              <a:rPr lang="en-US" dirty="0"/>
              <a:t>Doesn’t change the DNA sequence itself, but changes how it can be interpreted by the oysters.</a:t>
            </a:r>
          </a:p>
          <a:p>
            <a:r>
              <a:rPr lang="en-US" dirty="0"/>
              <a:t>That can then be passed on </a:t>
            </a:r>
            <a:r>
              <a:rPr lang="en-US" dirty="0">
                <a:sym typeface="Wingdings" pitchFamily="2" charset="2"/>
              </a:rPr>
              <a:t> induce carryover effects</a:t>
            </a:r>
            <a:endParaRPr lang="en-US" dirty="0"/>
          </a:p>
        </p:txBody>
      </p:sp>
      <p:sp>
        <p:nvSpPr>
          <p:cNvPr id="4" name="Slide Number Placeholder 3"/>
          <p:cNvSpPr>
            <a:spLocks noGrp="1"/>
          </p:cNvSpPr>
          <p:nvPr>
            <p:ph type="sldNum" sz="quarter" idx="5"/>
          </p:nvPr>
        </p:nvSpPr>
        <p:spPr/>
        <p:txBody>
          <a:bodyPr/>
          <a:lstStyle/>
          <a:p>
            <a:fld id="{16D67695-6134-2644-ACF7-110DDBA00EBF}" type="slidenum">
              <a:rPr lang="en-US" smtClean="0"/>
              <a:t>23</a:t>
            </a:fld>
            <a:endParaRPr lang="en-US"/>
          </a:p>
        </p:txBody>
      </p:sp>
    </p:spTree>
    <p:extLst>
      <p:ext uri="{BB962C8B-B14F-4D97-AF65-F5344CB8AC3E}">
        <p14:creationId xmlns:p14="http://schemas.microsoft.com/office/powerpoint/2010/main" val="1202690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they have jackets? Does it help?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they have tools, and are those tools helpful?</a:t>
            </a:r>
          </a:p>
          <a:p>
            <a:endParaRPr lang="en-US" dirty="0"/>
          </a:p>
        </p:txBody>
      </p:sp>
      <p:sp>
        <p:nvSpPr>
          <p:cNvPr id="4" name="Slide Number Placeholder 3"/>
          <p:cNvSpPr>
            <a:spLocks noGrp="1"/>
          </p:cNvSpPr>
          <p:nvPr>
            <p:ph type="sldNum" sz="quarter" idx="5"/>
          </p:nvPr>
        </p:nvSpPr>
        <p:spPr/>
        <p:txBody>
          <a:bodyPr/>
          <a:lstStyle/>
          <a:p>
            <a:fld id="{F9C256EF-336C-1441-B76B-2AB9AF08617B}" type="slidenum">
              <a:rPr lang="en-US" smtClean="0"/>
              <a:t>24</a:t>
            </a:fld>
            <a:endParaRPr lang="en-US"/>
          </a:p>
        </p:txBody>
      </p:sp>
    </p:spTree>
    <p:extLst>
      <p:ext uri="{BB962C8B-B14F-4D97-AF65-F5344CB8AC3E}">
        <p14:creationId xmlns:p14="http://schemas.microsoft.com/office/powerpoint/2010/main" val="2737793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Oysters</a:t>
            </a:r>
          </a:p>
          <a:p>
            <a:r>
              <a:rPr lang="en-US" dirty="0"/>
              <a:t>Ocean acidification</a:t>
            </a:r>
          </a:p>
          <a:p>
            <a:r>
              <a:rPr lang="en-US" dirty="0"/>
              <a:t>Omics: do they have the tools, and can they use them effectively</a:t>
            </a:r>
          </a:p>
        </p:txBody>
      </p:sp>
      <p:sp>
        <p:nvSpPr>
          <p:cNvPr id="4" name="Slide Number Placeholder 3"/>
          <p:cNvSpPr>
            <a:spLocks noGrp="1"/>
          </p:cNvSpPr>
          <p:nvPr>
            <p:ph type="sldNum" sz="quarter" idx="10"/>
          </p:nvPr>
        </p:nvSpPr>
        <p:spPr/>
        <p:txBody>
          <a:bodyPr/>
          <a:lstStyle/>
          <a:p>
            <a:fld id="{C32A0346-4096-5140-9F7C-0BBC3F9E6D6B}" type="slidenum">
              <a:rPr lang="en-US" smtClean="0"/>
              <a:t>25</a:t>
            </a:fld>
            <a:endParaRPr lang="en-US" dirty="0"/>
          </a:p>
        </p:txBody>
      </p:sp>
    </p:spTree>
    <p:extLst>
      <p:ext uri="{BB962C8B-B14F-4D97-AF65-F5344CB8AC3E}">
        <p14:creationId xmlns:p14="http://schemas.microsoft.com/office/powerpoint/2010/main" val="500374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apply this thinking to many organisms, many stressors to understand how environmental changes will affect organisms in our future oceans</a:t>
            </a:r>
          </a:p>
        </p:txBody>
      </p:sp>
      <p:sp>
        <p:nvSpPr>
          <p:cNvPr id="4" name="Slide Number Placeholder 3"/>
          <p:cNvSpPr>
            <a:spLocks noGrp="1"/>
          </p:cNvSpPr>
          <p:nvPr>
            <p:ph type="sldNum" sz="quarter" idx="10"/>
          </p:nvPr>
        </p:nvSpPr>
        <p:spPr/>
        <p:txBody>
          <a:bodyPr/>
          <a:lstStyle/>
          <a:p>
            <a:fld id="{C32A0346-4096-5140-9F7C-0BBC3F9E6D6B}" type="slidenum">
              <a:rPr lang="en-US" smtClean="0"/>
              <a:t>26</a:t>
            </a:fld>
            <a:endParaRPr lang="en-US" dirty="0"/>
          </a:p>
        </p:txBody>
      </p:sp>
    </p:spTree>
    <p:extLst>
      <p:ext uri="{BB962C8B-B14F-4D97-AF65-F5344CB8AC3E}">
        <p14:creationId xmlns:p14="http://schemas.microsoft.com/office/powerpoint/2010/main" val="1168602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they have the tools and can the utilize them effectively?</a:t>
            </a:r>
          </a:p>
        </p:txBody>
      </p:sp>
      <p:sp>
        <p:nvSpPr>
          <p:cNvPr id="4" name="Slide Number Placeholder 3"/>
          <p:cNvSpPr>
            <a:spLocks noGrp="1"/>
          </p:cNvSpPr>
          <p:nvPr>
            <p:ph type="sldNum" sz="quarter" idx="5"/>
          </p:nvPr>
        </p:nvSpPr>
        <p:spPr/>
        <p:txBody>
          <a:bodyPr/>
          <a:lstStyle/>
          <a:p>
            <a:fld id="{16D67695-6134-2644-ACF7-110DDBA00EBF}" type="slidenum">
              <a:rPr lang="en-US" smtClean="0"/>
              <a:t>27</a:t>
            </a:fld>
            <a:endParaRPr lang="en-US"/>
          </a:p>
        </p:txBody>
      </p:sp>
    </p:spTree>
    <p:extLst>
      <p:ext uri="{BB962C8B-B14F-4D97-AF65-F5344CB8AC3E}">
        <p14:creationId xmlns:p14="http://schemas.microsoft.com/office/powerpoint/2010/main" val="242991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Olympia oyster: native oyster to the west coast, but was decimated at the end of the 1800s due to overharvest and lumber, pollution, etc.</a:t>
            </a:r>
          </a:p>
          <a:p>
            <a:r>
              <a:rPr lang="en-US" dirty="0"/>
              <a:t>Pacific oyster:  Brought in from Japan to start growing. Although its an introduced oyster, it now makes up the fiber of the oyster industry here</a:t>
            </a:r>
          </a:p>
          <a:p>
            <a:endParaRPr lang="en-US" dirty="0"/>
          </a:p>
          <a:p>
            <a:r>
              <a:rPr lang="en-US" dirty="0"/>
              <a:t>Other species brought in for cultivation as well:</a:t>
            </a:r>
          </a:p>
          <a:p>
            <a:r>
              <a:rPr lang="en-US" dirty="0"/>
              <a:t>European flat oyster: closely related to Olympia oyster</a:t>
            </a:r>
          </a:p>
          <a:p>
            <a:r>
              <a:rPr lang="en-US" dirty="0"/>
              <a:t>Kumamoto from Japan and Virginica from east coast (Chesapeake bay): closely related to Pacific oyster</a:t>
            </a:r>
          </a:p>
          <a:p>
            <a:endParaRPr lang="en-US" dirty="0"/>
          </a:p>
          <a:p>
            <a:r>
              <a:rPr lang="en-US" dirty="0"/>
              <a:t>I study Pacific oyster which is grown all over the world and has been around in Washington for 100 years</a:t>
            </a:r>
          </a:p>
        </p:txBody>
      </p:sp>
      <p:sp>
        <p:nvSpPr>
          <p:cNvPr id="4" name="Slide Number Placeholder 3"/>
          <p:cNvSpPr>
            <a:spLocks noGrp="1"/>
          </p:cNvSpPr>
          <p:nvPr>
            <p:ph type="sldNum" sz="quarter" idx="5"/>
          </p:nvPr>
        </p:nvSpPr>
        <p:spPr/>
        <p:txBody>
          <a:bodyPr/>
          <a:lstStyle/>
          <a:p>
            <a:fld id="{16D67695-6134-2644-ACF7-110DDBA00EBF}" type="slidenum">
              <a:rPr lang="en-US" smtClean="0"/>
              <a:t>3</a:t>
            </a:fld>
            <a:endParaRPr lang="en-US"/>
          </a:p>
        </p:txBody>
      </p:sp>
    </p:spTree>
    <p:extLst>
      <p:ext uri="{BB962C8B-B14F-4D97-AF65-F5344CB8AC3E}">
        <p14:creationId xmlns:p14="http://schemas.microsoft.com/office/powerpoint/2010/main" val="1096633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Spawning</a:t>
            </a:r>
          </a:p>
          <a:p>
            <a:r>
              <a:rPr lang="en-US" dirty="0"/>
              <a:t>Fertilization</a:t>
            </a:r>
          </a:p>
          <a:p>
            <a:r>
              <a:rPr lang="en-US" dirty="0"/>
              <a:t>Larvae: different shapes, different abilities in water column</a:t>
            </a:r>
          </a:p>
          <a:p>
            <a:r>
              <a:rPr lang="en-US" dirty="0"/>
              <a:t>Settlement and spat</a:t>
            </a:r>
          </a:p>
          <a:p>
            <a:r>
              <a:rPr lang="en-US" dirty="0"/>
              <a:t>2-3 years depending on water conditions</a:t>
            </a:r>
          </a:p>
          <a:p>
            <a:r>
              <a:rPr lang="en-US" dirty="0"/>
              <a:t>Know what to do with their cookbook</a:t>
            </a:r>
          </a:p>
        </p:txBody>
      </p:sp>
      <p:sp>
        <p:nvSpPr>
          <p:cNvPr id="4" name="Slide Number Placeholder 3"/>
          <p:cNvSpPr>
            <a:spLocks noGrp="1"/>
          </p:cNvSpPr>
          <p:nvPr>
            <p:ph type="sldNum" sz="quarter" idx="5"/>
          </p:nvPr>
        </p:nvSpPr>
        <p:spPr/>
        <p:txBody>
          <a:bodyPr/>
          <a:lstStyle/>
          <a:p>
            <a:fld id="{16D67695-6134-2644-ACF7-110DDBA00EBF}" type="slidenum">
              <a:rPr lang="en-US" smtClean="0"/>
              <a:t>4</a:t>
            </a:fld>
            <a:endParaRPr lang="en-US"/>
          </a:p>
        </p:txBody>
      </p:sp>
    </p:spTree>
    <p:extLst>
      <p:ext uri="{BB962C8B-B14F-4D97-AF65-F5344CB8AC3E}">
        <p14:creationId xmlns:p14="http://schemas.microsoft.com/office/powerpoint/2010/main" val="303358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Oysters are what we call ecosystem engineers. When they’re out in bays or along the seashore, they clump on top of eachother, forming oyster reefs. These reefs protect our shorelines from crumbling away in stormy weather. Oysters also purify our water! They bring in water to feed on the tiny algae that live in it, and end up filtering out anything mucky from the water.</a:t>
            </a:r>
          </a:p>
        </p:txBody>
      </p:sp>
      <p:sp>
        <p:nvSpPr>
          <p:cNvPr id="4" name="Slide Number Placeholder 3"/>
          <p:cNvSpPr>
            <a:spLocks noGrp="1"/>
          </p:cNvSpPr>
          <p:nvPr>
            <p:ph type="sldNum" sz="quarter" idx="5"/>
          </p:nvPr>
        </p:nvSpPr>
        <p:spPr/>
        <p:txBody>
          <a:bodyPr/>
          <a:lstStyle/>
          <a:p>
            <a:fld id="{16D67695-6134-2644-ACF7-110DDBA00EBF}" type="slidenum">
              <a:rPr lang="en-US" smtClean="0"/>
              <a:t>5</a:t>
            </a:fld>
            <a:endParaRPr lang="en-US"/>
          </a:p>
        </p:txBody>
      </p:sp>
    </p:spTree>
    <p:extLst>
      <p:ext uri="{BB962C8B-B14F-4D97-AF65-F5344CB8AC3E}">
        <p14:creationId xmlns:p14="http://schemas.microsoft.com/office/powerpoint/2010/main" val="3363513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Washington state shellfish farms owe over 1/3 of its profits — more than 25 million dollars — to oysters. In some counties, shellfish hatcheries and farms are the number one employer.</a:t>
            </a:r>
          </a:p>
        </p:txBody>
      </p:sp>
      <p:sp>
        <p:nvSpPr>
          <p:cNvPr id="4" name="Slide Number Placeholder 3"/>
          <p:cNvSpPr>
            <a:spLocks noGrp="1"/>
          </p:cNvSpPr>
          <p:nvPr>
            <p:ph type="sldNum" sz="quarter" idx="5"/>
          </p:nvPr>
        </p:nvSpPr>
        <p:spPr/>
        <p:txBody>
          <a:bodyPr/>
          <a:lstStyle/>
          <a:p>
            <a:fld id="{16D67695-6134-2644-ACF7-110DDBA00EBF}" type="slidenum">
              <a:rPr lang="en-US" smtClean="0"/>
              <a:t>6</a:t>
            </a:fld>
            <a:endParaRPr lang="en-US"/>
          </a:p>
        </p:txBody>
      </p:sp>
    </p:spTree>
    <p:extLst>
      <p:ext uri="{BB962C8B-B14F-4D97-AF65-F5344CB8AC3E}">
        <p14:creationId xmlns:p14="http://schemas.microsoft.com/office/powerpoint/2010/main" val="373712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like most shellfish, oysters have a social importance. People, especially tribal communities, build customs around harvesting these traditional food resources.</a:t>
            </a:r>
          </a:p>
        </p:txBody>
      </p:sp>
      <p:sp>
        <p:nvSpPr>
          <p:cNvPr id="4" name="Slide Number Placeholder 3"/>
          <p:cNvSpPr>
            <a:spLocks noGrp="1"/>
          </p:cNvSpPr>
          <p:nvPr>
            <p:ph type="sldNum" sz="quarter" idx="5"/>
          </p:nvPr>
        </p:nvSpPr>
        <p:spPr/>
        <p:txBody>
          <a:bodyPr/>
          <a:lstStyle/>
          <a:p>
            <a:fld id="{16D67695-6134-2644-ACF7-110DDBA00EBF}" type="slidenum">
              <a:rPr lang="en-US" smtClean="0"/>
              <a:t>7</a:t>
            </a:fld>
            <a:endParaRPr lang="en-US"/>
          </a:p>
        </p:txBody>
      </p:sp>
    </p:spTree>
    <p:extLst>
      <p:ext uri="{BB962C8B-B14F-4D97-AF65-F5344CB8AC3E}">
        <p14:creationId xmlns:p14="http://schemas.microsoft.com/office/powerpoint/2010/main" val="223772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emit the gas carbon dioxide, or CO2. We actually need a little bit of carbon dioxide in our atmosphere. It’s what keeps our planet at the right temperature for life to flourish. But it’s that extra CO2 that comes from human activity that causes climate change and global warming. There’s also a second CO2 problem.</a:t>
            </a:r>
          </a:p>
        </p:txBody>
      </p:sp>
      <p:sp>
        <p:nvSpPr>
          <p:cNvPr id="4" name="Slide Number Placeholder 3"/>
          <p:cNvSpPr>
            <a:spLocks noGrp="1"/>
          </p:cNvSpPr>
          <p:nvPr>
            <p:ph type="sldNum" sz="quarter" idx="5"/>
          </p:nvPr>
        </p:nvSpPr>
        <p:spPr/>
        <p:txBody>
          <a:bodyPr/>
          <a:lstStyle/>
          <a:p>
            <a:fld id="{16D67695-6134-2644-ACF7-110DDBA00EBF}" type="slidenum">
              <a:rPr lang="en-US" smtClean="0"/>
              <a:t>9</a:t>
            </a:fld>
            <a:endParaRPr lang="en-US"/>
          </a:p>
        </p:txBody>
      </p:sp>
    </p:spTree>
    <p:extLst>
      <p:ext uri="{BB962C8B-B14F-4D97-AF65-F5344CB8AC3E}">
        <p14:creationId xmlns:p14="http://schemas.microsoft.com/office/powerpoint/2010/main" val="3064753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oceans absorb about 1/3 of that extra carbon dioxide. How do we know this? We can measure how acidic the ocean is.</a:t>
            </a:r>
          </a:p>
        </p:txBody>
      </p:sp>
      <p:sp>
        <p:nvSpPr>
          <p:cNvPr id="4" name="Slide Number Placeholder 3"/>
          <p:cNvSpPr>
            <a:spLocks noGrp="1"/>
          </p:cNvSpPr>
          <p:nvPr>
            <p:ph type="sldNum" sz="quarter" idx="5"/>
          </p:nvPr>
        </p:nvSpPr>
        <p:spPr/>
        <p:txBody>
          <a:bodyPr/>
          <a:lstStyle/>
          <a:p>
            <a:fld id="{16D67695-6134-2644-ACF7-110DDBA00EBF}" type="slidenum">
              <a:rPr lang="en-US" smtClean="0"/>
              <a:t>10</a:t>
            </a:fld>
            <a:endParaRPr lang="en-US"/>
          </a:p>
        </p:txBody>
      </p:sp>
    </p:spTree>
    <p:extLst>
      <p:ext uri="{BB962C8B-B14F-4D97-AF65-F5344CB8AC3E}">
        <p14:creationId xmlns:p14="http://schemas.microsoft.com/office/powerpoint/2010/main" val="303842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753423-D5AF-5F4E-B01F-9470277C672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4179995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53423-D5AF-5F4E-B01F-9470277C672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81032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53423-D5AF-5F4E-B01F-9470277C672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180436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753423-D5AF-5F4E-B01F-9470277C672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722933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753423-D5AF-5F4E-B01F-9470277C672D}" type="datetimeFigureOut">
              <a:rPr lang="en-US" smtClean="0"/>
              <a:t>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7879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753423-D5AF-5F4E-B01F-9470277C672D}"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206430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753423-D5AF-5F4E-B01F-9470277C672D}" type="datetimeFigureOut">
              <a:rPr lang="en-US" smtClean="0"/>
              <a:t>12/5/19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268803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753423-D5AF-5F4E-B01F-9470277C672D}" type="datetimeFigureOut">
              <a:rPr lang="en-US" smtClean="0"/>
              <a:t>12/5/19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155887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53423-D5AF-5F4E-B01F-9470277C672D}" type="datetimeFigureOut">
              <a:rPr lang="en-US" smtClean="0"/>
              <a:t>12/5/19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174026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753423-D5AF-5F4E-B01F-9470277C672D}"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74999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753423-D5AF-5F4E-B01F-9470277C672D}" type="datetimeFigureOut">
              <a:rPr lang="en-US" smtClean="0"/>
              <a:t>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C2ADA-2FAA-914B-BD2F-3777AD1B8C81}" type="slidenum">
              <a:rPr lang="en-US" smtClean="0"/>
              <a:t>‹#›</a:t>
            </a:fld>
            <a:endParaRPr lang="en-US"/>
          </a:p>
        </p:txBody>
      </p:sp>
    </p:spTree>
    <p:extLst>
      <p:ext uri="{BB962C8B-B14F-4D97-AF65-F5344CB8AC3E}">
        <p14:creationId xmlns:p14="http://schemas.microsoft.com/office/powerpoint/2010/main" val="4248110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53423-D5AF-5F4E-B01F-9470277C672D}" type="datetimeFigureOut">
              <a:rPr lang="en-US" smtClean="0"/>
              <a:t>12/5/19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C2ADA-2FAA-914B-BD2F-3777AD1B8C81}" type="slidenum">
              <a:rPr lang="en-US" smtClean="0"/>
              <a:t>‹#›</a:t>
            </a:fld>
            <a:endParaRPr lang="en-US"/>
          </a:p>
        </p:txBody>
      </p:sp>
    </p:spTree>
    <p:extLst>
      <p:ext uri="{BB962C8B-B14F-4D97-AF65-F5344CB8AC3E}">
        <p14:creationId xmlns:p14="http://schemas.microsoft.com/office/powerpoint/2010/main" val="124774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9.tif"/><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tif"/><Relationship Id="rId5" Type="http://schemas.openxmlformats.org/officeDocument/2006/relationships/image" Target="../media/image11.tif"/><Relationship Id="rId4" Type="http://schemas.openxmlformats.org/officeDocument/2006/relationships/image" Target="../media/image10.tif"/></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tif"/></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tif"/><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tif"/><Relationship Id="rId10" Type="http://schemas.microsoft.com/office/2007/relationships/hdphoto" Target="../media/hdphoto3.wdp"/><Relationship Id="rId4" Type="http://schemas.openxmlformats.org/officeDocument/2006/relationships/image" Target="../media/image5.tif"/><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png"/><Relationship Id="rId12" Type="http://schemas.openxmlformats.org/officeDocument/2006/relationships/image" Target="../media/image44.gi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8.jpg"/><Relationship Id="rId11" Type="http://schemas.openxmlformats.org/officeDocument/2006/relationships/image" Target="../media/image43.png"/><Relationship Id="rId5" Type="http://schemas.openxmlformats.org/officeDocument/2006/relationships/image" Target="../media/image37.jpg"/><Relationship Id="rId10" Type="http://schemas.openxmlformats.org/officeDocument/2006/relationships/image" Target="../media/image42.gif"/><Relationship Id="rId4" Type="http://schemas.openxmlformats.org/officeDocument/2006/relationships/image" Target="../media/image36.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7" Type="http://schemas.openxmlformats.org/officeDocument/2006/relationships/image" Target="../media/image8.t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Relationship Id="rId5" Type="http://schemas.openxmlformats.org/officeDocument/2006/relationships/image" Target="../media/image6.tif"/><Relationship Id="rId4" Type="http://schemas.openxmlformats.org/officeDocument/2006/relationships/image" Target="../media/image5.tif"/></Relationships>
</file>

<file path=ppt/slides/_rels/slide4.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9.tif"/><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tif"/><Relationship Id="rId5" Type="http://schemas.openxmlformats.org/officeDocument/2006/relationships/image" Target="../media/image11.tif"/><Relationship Id="rId4" Type="http://schemas.openxmlformats.org/officeDocument/2006/relationships/image" Target="../media/image10.tif"/></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97506" y="1978091"/>
            <a:ext cx="10510158" cy="3377681"/>
            <a:chOff x="1697506" y="2267339"/>
            <a:chExt cx="10510158" cy="3377681"/>
          </a:xfrm>
        </p:grpSpPr>
        <p:sp>
          <p:nvSpPr>
            <p:cNvPr id="13" name="Rectangle 12">
              <a:extLst>
                <a:ext uri="{FF2B5EF4-FFF2-40B4-BE49-F238E27FC236}">
                  <a16:creationId xmlns:a16="http://schemas.microsoft.com/office/drawing/2014/main" id="{CD500714-A284-6949-811E-E47B666B7D5D}"/>
                </a:ext>
              </a:extLst>
            </p:cNvPr>
            <p:cNvSpPr/>
            <p:nvPr/>
          </p:nvSpPr>
          <p:spPr>
            <a:xfrm>
              <a:off x="1697506" y="2267339"/>
              <a:ext cx="10510158" cy="3377681"/>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959429" y="2349305"/>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Oysters, Ocean Acidification, </a:t>
              </a:r>
            </a:p>
            <a:p>
              <a:r>
                <a:rPr lang="en-US" sz="5400" dirty="0">
                  <a:solidFill>
                    <a:schemeClr val="bg1"/>
                  </a:solidFill>
                  <a:latin typeface="Helvetica Neue Medium" charset="0"/>
                  <a:ea typeface="Helvetica Neue Medium" charset="0"/>
                  <a:cs typeface="Helvetica Neue Medium" charset="0"/>
                </a:rPr>
                <a:t>and -Omics</a:t>
              </a:r>
            </a:p>
          </p:txBody>
        </p:sp>
        <p:grpSp>
          <p:nvGrpSpPr>
            <p:cNvPr id="11" name="Group 10"/>
            <p:cNvGrpSpPr/>
            <p:nvPr/>
          </p:nvGrpSpPr>
          <p:grpSpPr>
            <a:xfrm>
              <a:off x="1967261" y="4042037"/>
              <a:ext cx="10240403" cy="1482499"/>
              <a:chOff x="2864644" y="3884052"/>
              <a:chExt cx="9341644" cy="1341713"/>
            </a:xfrm>
          </p:grpSpPr>
          <p:sp>
            <p:nvSpPr>
              <p:cNvPr id="6" name="Subtitle 2"/>
              <p:cNvSpPr txBox="1">
                <a:spLocks/>
              </p:cNvSpPr>
              <p:nvPr/>
            </p:nvSpPr>
            <p:spPr>
              <a:xfrm>
                <a:off x="2864644" y="3884052"/>
                <a:ext cx="9334500" cy="4273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3000" dirty="0">
                    <a:solidFill>
                      <a:schemeClr val="bg1"/>
                    </a:solidFill>
                    <a:latin typeface="Helvetica Neue" charset="0"/>
                    <a:ea typeface="Helvetica Neue" charset="0"/>
                    <a:cs typeface="Helvetica Neue" charset="0"/>
                  </a:rPr>
                  <a:t>Yaamini R. Venkataraman</a:t>
                </a:r>
              </a:p>
            </p:txBody>
          </p:sp>
          <p:sp>
            <p:nvSpPr>
              <p:cNvPr id="9" name="Rectangle 8"/>
              <p:cNvSpPr/>
              <p:nvPr/>
            </p:nvSpPr>
            <p:spPr>
              <a:xfrm>
                <a:off x="2900364" y="4306553"/>
                <a:ext cx="9305924" cy="919212"/>
              </a:xfrm>
              <a:prstGeom prst="rect">
                <a:avLst/>
              </a:prstGeom>
            </p:spPr>
            <p:txBody>
              <a:bodyPr wrap="square">
                <a:spAutoFit/>
              </a:bodyPr>
              <a:lstStyle/>
              <a:p>
                <a:r>
                  <a:rPr lang="en-US" sz="2000" dirty="0">
                    <a:solidFill>
                      <a:schemeClr val="bg1"/>
                    </a:solidFill>
                    <a:latin typeface="Helvetica Neue Light" charset="0"/>
                    <a:ea typeface="Helvetica Neue Light" charset="0"/>
                    <a:cs typeface="Helvetica Neue Light" charset="0"/>
                  </a:rPr>
                  <a:t>Roberts Lab, University of Washington School of Aquatic and Fishery Sciences</a:t>
                </a:r>
              </a:p>
              <a:p>
                <a:r>
                  <a:rPr lang="en-US" sz="2000" dirty="0" err="1">
                    <a:solidFill>
                      <a:schemeClr val="bg1"/>
                    </a:solidFill>
                    <a:latin typeface="Helvetica Neue Light" charset="0"/>
                    <a:ea typeface="Helvetica Neue Light" charset="0"/>
                    <a:cs typeface="Helvetica Neue Light" charset="0"/>
                  </a:rPr>
                  <a:t>yaaminiv@uw.edu</a:t>
                </a:r>
                <a:endParaRPr lang="en-US" sz="2000" dirty="0">
                  <a:solidFill>
                    <a:schemeClr val="bg1"/>
                  </a:solidFill>
                  <a:latin typeface="Helvetica Neue Light" charset="0"/>
                  <a:ea typeface="Helvetica Neue Light" charset="0"/>
                  <a:cs typeface="Helvetica Neue Light" charset="0"/>
                </a:endParaRPr>
              </a:p>
              <a:p>
                <a:r>
                  <a:rPr lang="en-US" sz="2000" dirty="0">
                    <a:solidFill>
                      <a:schemeClr val="bg1"/>
                    </a:solidFill>
                    <a:latin typeface="Helvetica Neue Light" charset="0"/>
                    <a:ea typeface="Helvetica Neue Light" charset="0"/>
                    <a:cs typeface="Helvetica Neue Light" charset="0"/>
                  </a:rPr>
                  <a:t>      @YaaminiV</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2274" y="4885726"/>
                <a:ext cx="380152" cy="321290"/>
              </a:xfrm>
              <a:prstGeom prst="rect">
                <a:avLst/>
              </a:prstGeom>
              <a:noFill/>
              <a:ln>
                <a:noFill/>
              </a:ln>
              <a:effectLst>
                <a:outerShdw blurRad="50800" dist="76201" dir="2700000" sx="87000" sy="87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92983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logo&#10;&#10;Description automatically generated">
            <a:extLst>
              <a:ext uri="{FF2B5EF4-FFF2-40B4-BE49-F238E27FC236}">
                <a16:creationId xmlns:a16="http://schemas.microsoft.com/office/drawing/2014/main" id="{5F7A7600-4B8F-EF44-8507-AF96C442F45D}"/>
              </a:ext>
            </a:extLst>
          </p:cNvPr>
          <p:cNvPicPr>
            <a:picLocks noChangeAspect="1"/>
          </p:cNvPicPr>
          <p:nvPr/>
        </p:nvPicPr>
        <p:blipFill>
          <a:blip r:embed="rId3">
            <a:duotone>
              <a:prstClr val="black"/>
              <a:srgbClr val="B3FF34">
                <a:tint val="45000"/>
                <a:satMod val="400000"/>
              </a:srgbClr>
            </a:duotone>
            <a:extLst>
              <a:ext uri="{BEBA8EAE-BF5A-486C-A8C5-ECC9F3942E4B}">
                <a14:imgProps xmlns:a14="http://schemas.microsoft.com/office/drawing/2010/main">
                  <a14:imgLayer r:embed="rId4">
                    <a14:imgEffect>
                      <a14:colorTemperature colorTemp="11200"/>
                    </a14:imgEffect>
                    <a14:imgEffect>
                      <a14:saturation sat="366000"/>
                    </a14:imgEffect>
                  </a14:imgLayer>
                </a14:imgProps>
              </a:ext>
            </a:extLst>
          </a:blip>
          <a:stretch>
            <a:fillRect/>
          </a:stretch>
        </p:blipFill>
        <p:spPr>
          <a:xfrm>
            <a:off x="0" y="2350126"/>
            <a:ext cx="12192000" cy="4529111"/>
          </a:xfrm>
          <a:prstGeom prst="rect">
            <a:avLst/>
          </a:prstGeom>
          <a:noFill/>
        </p:spPr>
      </p:pic>
      <p:pic>
        <p:nvPicPr>
          <p:cNvPr id="3" name="Picture 2" descr="A close up of a logo&#10;&#10;Description automatically generated">
            <a:extLst>
              <a:ext uri="{FF2B5EF4-FFF2-40B4-BE49-F238E27FC236}">
                <a16:creationId xmlns:a16="http://schemas.microsoft.com/office/drawing/2014/main" id="{6B978C4A-37C3-D346-B465-C385BE0AD7BC}"/>
              </a:ext>
            </a:extLst>
          </p:cNvPr>
          <p:cNvPicPr>
            <a:picLocks noChangeAspect="1"/>
          </p:cNvPicPr>
          <p:nvPr/>
        </p:nvPicPr>
        <p:blipFill>
          <a:blip r:embed="rId5"/>
          <a:stretch>
            <a:fillRect/>
          </a:stretch>
        </p:blipFill>
        <p:spPr>
          <a:xfrm>
            <a:off x="0" y="2341993"/>
            <a:ext cx="12192000" cy="4529111"/>
          </a:xfrm>
          <a:prstGeom prst="rect">
            <a:avLst/>
          </a:prstGeom>
        </p:spPr>
      </p:pic>
      <p:sp>
        <p:nvSpPr>
          <p:cNvPr id="4" name="Title 1">
            <a:extLst>
              <a:ext uri="{FF2B5EF4-FFF2-40B4-BE49-F238E27FC236}">
                <a16:creationId xmlns:a16="http://schemas.microsoft.com/office/drawing/2014/main" id="{43027984-59EE-0B49-9735-97CA1FD95825}"/>
              </a:ext>
            </a:extLst>
          </p:cNvPr>
          <p:cNvSpPr txBox="1">
            <a:spLocks/>
          </p:cNvSpPr>
          <p:nvPr/>
        </p:nvSpPr>
        <p:spPr>
          <a:xfrm>
            <a:off x="6958013" y="600181"/>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5" name="Title 1">
            <a:extLst>
              <a:ext uri="{FF2B5EF4-FFF2-40B4-BE49-F238E27FC236}">
                <a16:creationId xmlns:a16="http://schemas.microsoft.com/office/drawing/2014/main" id="{44A2A288-4A4E-9943-8492-A443E0F4DF9D}"/>
              </a:ext>
            </a:extLst>
          </p:cNvPr>
          <p:cNvSpPr txBox="1">
            <a:spLocks/>
          </p:cNvSpPr>
          <p:nvPr/>
        </p:nvSpPr>
        <p:spPr>
          <a:xfrm>
            <a:off x="8595077" y="1600413"/>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6" name="Title 1">
            <a:extLst>
              <a:ext uri="{FF2B5EF4-FFF2-40B4-BE49-F238E27FC236}">
                <a16:creationId xmlns:a16="http://schemas.microsoft.com/office/drawing/2014/main" id="{7C1FD2E7-1C45-5F45-B6D8-F39D209413C4}"/>
              </a:ext>
            </a:extLst>
          </p:cNvPr>
          <p:cNvSpPr txBox="1">
            <a:spLocks/>
          </p:cNvSpPr>
          <p:nvPr/>
        </p:nvSpPr>
        <p:spPr>
          <a:xfrm>
            <a:off x="9974966" y="68177"/>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7" name="Title 1">
            <a:extLst>
              <a:ext uri="{FF2B5EF4-FFF2-40B4-BE49-F238E27FC236}">
                <a16:creationId xmlns:a16="http://schemas.microsoft.com/office/drawing/2014/main" id="{E58102C3-DA04-C84F-B27A-5B7AB6D692C2}"/>
              </a:ext>
            </a:extLst>
          </p:cNvPr>
          <p:cNvSpPr txBox="1">
            <a:spLocks/>
          </p:cNvSpPr>
          <p:nvPr/>
        </p:nvSpPr>
        <p:spPr>
          <a:xfrm>
            <a:off x="219691" y="551961"/>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8" name="Title 1">
            <a:extLst>
              <a:ext uri="{FF2B5EF4-FFF2-40B4-BE49-F238E27FC236}">
                <a16:creationId xmlns:a16="http://schemas.microsoft.com/office/drawing/2014/main" id="{B4ACB0D7-ABDD-114A-A1A5-8B017E08DDEE}"/>
              </a:ext>
            </a:extLst>
          </p:cNvPr>
          <p:cNvSpPr txBox="1">
            <a:spLocks/>
          </p:cNvSpPr>
          <p:nvPr/>
        </p:nvSpPr>
        <p:spPr>
          <a:xfrm>
            <a:off x="1157286" y="1476853"/>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9" name="Title 1">
            <a:extLst>
              <a:ext uri="{FF2B5EF4-FFF2-40B4-BE49-F238E27FC236}">
                <a16:creationId xmlns:a16="http://schemas.microsoft.com/office/drawing/2014/main" id="{68C0C82C-6EF5-0048-AB25-77A330B1813A}"/>
              </a:ext>
            </a:extLst>
          </p:cNvPr>
          <p:cNvSpPr txBox="1">
            <a:spLocks/>
          </p:cNvSpPr>
          <p:nvPr/>
        </p:nvSpPr>
        <p:spPr>
          <a:xfrm>
            <a:off x="269170" y="2321138"/>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0" name="Title 1">
            <a:extLst>
              <a:ext uri="{FF2B5EF4-FFF2-40B4-BE49-F238E27FC236}">
                <a16:creationId xmlns:a16="http://schemas.microsoft.com/office/drawing/2014/main" id="{B21DB996-4F32-7E4B-9A13-5D6BC06C2698}"/>
              </a:ext>
            </a:extLst>
          </p:cNvPr>
          <p:cNvSpPr txBox="1">
            <a:spLocks/>
          </p:cNvSpPr>
          <p:nvPr/>
        </p:nvSpPr>
        <p:spPr>
          <a:xfrm>
            <a:off x="3286123" y="-14074"/>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1" name="Title 1">
            <a:extLst>
              <a:ext uri="{FF2B5EF4-FFF2-40B4-BE49-F238E27FC236}">
                <a16:creationId xmlns:a16="http://schemas.microsoft.com/office/drawing/2014/main" id="{FC404A6A-15CA-8046-ACD3-1C4B8C350295}"/>
              </a:ext>
            </a:extLst>
          </p:cNvPr>
          <p:cNvSpPr txBox="1">
            <a:spLocks/>
          </p:cNvSpPr>
          <p:nvPr/>
        </p:nvSpPr>
        <p:spPr>
          <a:xfrm>
            <a:off x="4181756" y="1940057"/>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2" name="Title 1">
            <a:extLst>
              <a:ext uri="{FF2B5EF4-FFF2-40B4-BE49-F238E27FC236}">
                <a16:creationId xmlns:a16="http://schemas.microsoft.com/office/drawing/2014/main" id="{0204092B-BE79-E349-B5AC-67FF7EDD390C}"/>
              </a:ext>
            </a:extLst>
          </p:cNvPr>
          <p:cNvSpPr txBox="1">
            <a:spLocks/>
          </p:cNvSpPr>
          <p:nvPr/>
        </p:nvSpPr>
        <p:spPr>
          <a:xfrm>
            <a:off x="2605227" y="2215307"/>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3" name="Title 1">
            <a:extLst>
              <a:ext uri="{FF2B5EF4-FFF2-40B4-BE49-F238E27FC236}">
                <a16:creationId xmlns:a16="http://schemas.microsoft.com/office/drawing/2014/main" id="{2869D1FE-5134-9E40-9685-7555C2212A48}"/>
              </a:ext>
            </a:extLst>
          </p:cNvPr>
          <p:cNvSpPr txBox="1">
            <a:spLocks/>
          </p:cNvSpPr>
          <p:nvPr/>
        </p:nvSpPr>
        <p:spPr>
          <a:xfrm>
            <a:off x="5377530" y="1146365"/>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4" name="Title 1">
            <a:extLst>
              <a:ext uri="{FF2B5EF4-FFF2-40B4-BE49-F238E27FC236}">
                <a16:creationId xmlns:a16="http://schemas.microsoft.com/office/drawing/2014/main" id="{B73C54F8-8AE9-FD45-966C-ECDF6E05E1B3}"/>
              </a:ext>
            </a:extLst>
          </p:cNvPr>
          <p:cNvSpPr txBox="1">
            <a:spLocks/>
          </p:cNvSpPr>
          <p:nvPr/>
        </p:nvSpPr>
        <p:spPr>
          <a:xfrm>
            <a:off x="10320056" y="2088849"/>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5" name="Title 1">
            <a:extLst>
              <a:ext uri="{FF2B5EF4-FFF2-40B4-BE49-F238E27FC236}">
                <a16:creationId xmlns:a16="http://schemas.microsoft.com/office/drawing/2014/main" id="{AB2693A5-E615-3B45-BB75-EEE10AACF7E3}"/>
              </a:ext>
            </a:extLst>
          </p:cNvPr>
          <p:cNvSpPr txBox="1">
            <a:spLocks/>
          </p:cNvSpPr>
          <p:nvPr/>
        </p:nvSpPr>
        <p:spPr>
          <a:xfrm>
            <a:off x="10571515" y="1078513"/>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6" name="Title 1">
            <a:extLst>
              <a:ext uri="{FF2B5EF4-FFF2-40B4-BE49-F238E27FC236}">
                <a16:creationId xmlns:a16="http://schemas.microsoft.com/office/drawing/2014/main" id="{38BF6600-222A-8148-9CF0-5BF6BECED182}"/>
              </a:ext>
            </a:extLst>
          </p:cNvPr>
          <p:cNvSpPr txBox="1">
            <a:spLocks/>
          </p:cNvSpPr>
          <p:nvPr/>
        </p:nvSpPr>
        <p:spPr>
          <a:xfrm>
            <a:off x="8303329" y="-173028"/>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8" name="Title 1">
            <a:extLst>
              <a:ext uri="{FF2B5EF4-FFF2-40B4-BE49-F238E27FC236}">
                <a16:creationId xmlns:a16="http://schemas.microsoft.com/office/drawing/2014/main" id="{59942980-2626-F047-8065-0482A89375E3}"/>
              </a:ext>
            </a:extLst>
          </p:cNvPr>
          <p:cNvSpPr txBox="1">
            <a:spLocks/>
          </p:cNvSpPr>
          <p:nvPr/>
        </p:nvSpPr>
        <p:spPr>
          <a:xfrm>
            <a:off x="8892734" y="728183"/>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40" name="Title 1">
            <a:extLst>
              <a:ext uri="{FF2B5EF4-FFF2-40B4-BE49-F238E27FC236}">
                <a16:creationId xmlns:a16="http://schemas.microsoft.com/office/drawing/2014/main" id="{9277EE80-8B4C-DA4C-8E9F-AA576DB8D837}"/>
              </a:ext>
            </a:extLst>
          </p:cNvPr>
          <p:cNvSpPr txBox="1">
            <a:spLocks/>
          </p:cNvSpPr>
          <p:nvPr/>
        </p:nvSpPr>
        <p:spPr>
          <a:xfrm>
            <a:off x="1421128" y="-14075"/>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261484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2.59259E-6 L -0.11016 0.63125 " pathEditMode="relative" rAng="0" ptsTypes="AA">
                                      <p:cBhvr>
                                        <p:cTn id="6" dur="2000" fill="hold"/>
                                        <p:tgtEl>
                                          <p:spTgt spid="38"/>
                                        </p:tgtEl>
                                        <p:attrNameLst>
                                          <p:attrName>ppt_x</p:attrName>
                                          <p:attrName>ppt_y</p:attrName>
                                        </p:attrNameLst>
                                      </p:cBhvr>
                                      <p:rCtr x="-5508" y="31551"/>
                                    </p:animMotion>
                                  </p:childTnLst>
                                </p:cTn>
                              </p:par>
                              <p:par>
                                <p:cTn id="7" presetID="42" presetClass="path" presetSubtype="0" accel="50000" decel="50000" fill="hold" grpId="0" nodeType="withEffect">
                                  <p:stCondLst>
                                    <p:cond delay="0"/>
                                  </p:stCondLst>
                                  <p:childTnLst>
                                    <p:animMotion origin="layout" path="M -2.5E-6 -2.22222E-6 L 0.0267 0.35556 " pathEditMode="relative" rAng="0" ptsTypes="AA">
                                      <p:cBhvr>
                                        <p:cTn id="8" dur="2000" fill="hold"/>
                                        <p:tgtEl>
                                          <p:spTgt spid="34"/>
                                        </p:tgtEl>
                                        <p:attrNameLst>
                                          <p:attrName>ppt_x</p:attrName>
                                          <p:attrName>ppt_y</p:attrName>
                                        </p:attrNameLst>
                                      </p:cBhvr>
                                      <p:rCtr x="1328" y="17778"/>
                                    </p:animMotion>
                                  </p:childTnLst>
                                </p:cTn>
                              </p:par>
                              <p:par>
                                <p:cTn id="9" presetID="42" presetClass="path" presetSubtype="0" accel="50000" decel="50000" fill="hold" grpId="0" nodeType="withEffect">
                                  <p:stCondLst>
                                    <p:cond delay="0"/>
                                  </p:stCondLst>
                                  <p:childTnLst>
                                    <p:animMotion origin="layout" path="M 3.125E-6 -2.96296E-6 L 0.10195 0.27292 " pathEditMode="relative" rAng="0" ptsTypes="AA">
                                      <p:cBhvr>
                                        <p:cTn id="10" dur="2000" fill="hold"/>
                                        <p:tgtEl>
                                          <p:spTgt spid="31"/>
                                        </p:tgtEl>
                                        <p:attrNameLst>
                                          <p:attrName>ppt_x</p:attrName>
                                          <p:attrName>ppt_y</p:attrName>
                                        </p:attrNameLst>
                                      </p:cBhvr>
                                      <p:rCtr x="5091" y="13634"/>
                                    </p:animMotion>
                                  </p:childTnLst>
                                </p:cTn>
                              </p:par>
                              <p:par>
                                <p:cTn id="11" presetID="42" presetClass="path" presetSubtype="0" accel="50000" decel="50000" fill="hold" grpId="0" nodeType="withEffect">
                                  <p:stCondLst>
                                    <p:cond delay="0"/>
                                  </p:stCondLst>
                                  <p:childTnLst>
                                    <p:animMotion origin="layout" path="M 0 0 L 0 0.25 E" pathEditMode="relative" ptsTypes="">
                                      <p:cBhvr>
                                        <p:cTn id="12" dur="2000" fill="hold"/>
                                        <p:tgtEl>
                                          <p:spTgt spid="29"/>
                                        </p:tgtEl>
                                        <p:attrNameLst>
                                          <p:attrName>ppt_x</p:attrName>
                                          <p:attrName>ppt_y</p:attrName>
                                        </p:attrNameLst>
                                      </p:cBhvr>
                                    </p:animMotion>
                                  </p:childTnLst>
                                </p:cTn>
                              </p:par>
                              <p:par>
                                <p:cTn id="13" presetID="42" presetClass="path" presetSubtype="0" accel="50000" decel="50000" fill="hold" grpId="0" nodeType="withEffect">
                                  <p:stCondLst>
                                    <p:cond delay="0"/>
                                  </p:stCondLst>
                                  <p:childTnLst>
                                    <p:animMotion origin="layout" path="M 3.125E-6 1.85185E-6 L 0.1931 0.65208 " pathEditMode="relative" rAng="0" ptsTypes="AA">
                                      <p:cBhvr>
                                        <p:cTn id="14" dur="2000" fill="hold"/>
                                        <p:tgtEl>
                                          <p:spTgt spid="27"/>
                                        </p:tgtEl>
                                        <p:attrNameLst>
                                          <p:attrName>ppt_x</p:attrName>
                                          <p:attrName>ppt_y</p:attrName>
                                        </p:attrNameLst>
                                      </p:cBhvr>
                                      <p:rCtr x="9648" y="32593"/>
                                    </p:animMotion>
                                  </p:childTnLst>
                                </p:cTn>
                              </p:par>
                            </p:childTnLst>
                          </p:cTn>
                        </p:par>
                        <p:par>
                          <p:cTn id="15" fill="hold">
                            <p:stCondLst>
                              <p:cond delay="2000"/>
                            </p:stCondLst>
                            <p:childTnLst>
                              <p:par>
                                <p:cTn id="16" presetID="9" presetClass="exit" presetSubtype="0" fill="hold" nodeType="afterEffect">
                                  <p:stCondLst>
                                    <p:cond delay="0"/>
                                  </p:stCondLst>
                                  <p:childTnLst>
                                    <p:animEffect transition="out" filter="dissolve">
                                      <p:cBhvr>
                                        <p:cTn id="17" dur="2500"/>
                                        <p:tgtEl>
                                          <p:spTgt spid="3"/>
                                        </p:tgtEl>
                                      </p:cBhvr>
                                    </p:animEffect>
                                    <p:set>
                                      <p:cBhvr>
                                        <p:cTn id="18" dur="1" fill="hold">
                                          <p:stCondLst>
                                            <p:cond delay="2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4"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FA85A542-46DC-0C4C-9EA8-9D8E210CB595}"/>
              </a:ext>
            </a:extLst>
          </p:cNvPr>
          <p:cNvPicPr>
            <a:picLocks noChangeAspect="1"/>
          </p:cNvPicPr>
          <p:nvPr/>
        </p:nvPicPr>
        <p:blipFill rotWithShape="1">
          <a:blip r:embed="rId3"/>
          <a:srcRect t="2928" b="4491"/>
          <a:stretch/>
        </p:blipFill>
        <p:spPr>
          <a:xfrm>
            <a:off x="924841" y="307910"/>
            <a:ext cx="10342318" cy="6367365"/>
          </a:xfrm>
          <a:prstGeom prst="rect">
            <a:avLst/>
          </a:prstGeom>
        </p:spPr>
      </p:pic>
      <p:sp>
        <p:nvSpPr>
          <p:cNvPr id="8" name="Rectangle 7">
            <a:extLst>
              <a:ext uri="{FF2B5EF4-FFF2-40B4-BE49-F238E27FC236}">
                <a16:creationId xmlns:a16="http://schemas.microsoft.com/office/drawing/2014/main" id="{0F14F872-86B0-5941-AA72-385396DD491C}"/>
              </a:ext>
            </a:extLst>
          </p:cNvPr>
          <p:cNvSpPr/>
          <p:nvPr/>
        </p:nvSpPr>
        <p:spPr>
          <a:xfrm>
            <a:off x="1894114" y="111966"/>
            <a:ext cx="8182947" cy="317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4D81C0-071B-E046-9BC1-DFE6A6BB8AAC}"/>
              </a:ext>
            </a:extLst>
          </p:cNvPr>
          <p:cNvSpPr/>
          <p:nvPr/>
        </p:nvSpPr>
        <p:spPr>
          <a:xfrm>
            <a:off x="10077061" y="182725"/>
            <a:ext cx="2001861" cy="6022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B298F5-A508-774E-BA8E-C939C6254B61}"/>
              </a:ext>
            </a:extLst>
          </p:cNvPr>
          <p:cNvSpPr/>
          <p:nvPr/>
        </p:nvSpPr>
        <p:spPr>
          <a:xfrm>
            <a:off x="1962154" y="527957"/>
            <a:ext cx="4796865" cy="82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D5DD6E-BFEB-8B48-A2E9-6C4EDEAF8344}"/>
              </a:ext>
            </a:extLst>
          </p:cNvPr>
          <p:cNvSpPr/>
          <p:nvPr/>
        </p:nvSpPr>
        <p:spPr>
          <a:xfrm>
            <a:off x="2055044" y="1263192"/>
            <a:ext cx="3261674" cy="2127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D18ECA4-814B-D64D-8C07-531BFB2D5285}"/>
              </a:ext>
            </a:extLst>
          </p:cNvPr>
          <p:cNvSpPr/>
          <p:nvPr/>
        </p:nvSpPr>
        <p:spPr>
          <a:xfrm>
            <a:off x="5929460" y="4336330"/>
            <a:ext cx="4030444" cy="162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9063AC-3C30-5E47-8BBD-9612492211C5}"/>
              </a:ext>
            </a:extLst>
          </p:cNvPr>
          <p:cNvSpPr/>
          <p:nvPr/>
        </p:nvSpPr>
        <p:spPr>
          <a:xfrm rot="20208253">
            <a:off x="5707834" y="2741534"/>
            <a:ext cx="4030444" cy="162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A6BEA7-6ED4-9445-B0C6-EA8B3B68DF2F}"/>
              </a:ext>
            </a:extLst>
          </p:cNvPr>
          <p:cNvSpPr/>
          <p:nvPr/>
        </p:nvSpPr>
        <p:spPr>
          <a:xfrm rot="19745187">
            <a:off x="7576058" y="2097039"/>
            <a:ext cx="2386942" cy="93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0B6518-26BA-6E46-9153-D17BB8A0EC85}"/>
              </a:ext>
            </a:extLst>
          </p:cNvPr>
          <p:cNvSpPr/>
          <p:nvPr/>
        </p:nvSpPr>
        <p:spPr>
          <a:xfrm rot="21423447">
            <a:off x="9179777" y="1744254"/>
            <a:ext cx="683213" cy="1207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D87B03A-2904-6B4C-85EE-08DC91938414}"/>
              </a:ext>
            </a:extLst>
          </p:cNvPr>
          <p:cNvSpPr txBox="1">
            <a:spLocks/>
          </p:cNvSpPr>
          <p:nvPr/>
        </p:nvSpPr>
        <p:spPr>
          <a:xfrm>
            <a:off x="1980602" y="564283"/>
            <a:ext cx="3731076"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C00000"/>
                </a:solidFill>
                <a:latin typeface="Helvetica Neue Thin" panose="020B0403020202020204" pitchFamily="34" charset="0"/>
                <a:ea typeface="Helvetica Neue Thin" panose="020B0403020202020204" pitchFamily="34" charset="0"/>
              </a:rPr>
              <a:t>Atmospheric CO</a:t>
            </a:r>
            <a:r>
              <a:rPr lang="en-US" sz="3600" baseline="-25000" dirty="0">
                <a:solidFill>
                  <a:srgbClr val="C00000"/>
                </a:solidFill>
                <a:latin typeface="Helvetica Neue Thin" panose="020B0403020202020204" pitchFamily="34" charset="0"/>
                <a:ea typeface="Helvetica Neue Thin" panose="020B0403020202020204" pitchFamily="34" charset="0"/>
              </a:rPr>
              <a:t>2</a:t>
            </a:r>
            <a:endParaRPr lang="en-US" sz="3000" dirty="0">
              <a:solidFill>
                <a:srgbClr val="C00000"/>
              </a:solidFill>
              <a:latin typeface="Helvetica Neue Thin" panose="020B0403020202020204" pitchFamily="34" charset="0"/>
              <a:ea typeface="Helvetica Neue Thin" panose="020B0403020202020204" pitchFamily="34" charset="0"/>
            </a:endParaRPr>
          </a:p>
        </p:txBody>
      </p:sp>
      <p:sp>
        <p:nvSpPr>
          <p:cNvPr id="21" name="Title 1">
            <a:extLst>
              <a:ext uri="{FF2B5EF4-FFF2-40B4-BE49-F238E27FC236}">
                <a16:creationId xmlns:a16="http://schemas.microsoft.com/office/drawing/2014/main" id="{BE492091-2C86-1746-892D-DCBBFD18981F}"/>
              </a:ext>
            </a:extLst>
          </p:cNvPr>
          <p:cNvSpPr txBox="1">
            <a:spLocks/>
          </p:cNvSpPr>
          <p:nvPr/>
        </p:nvSpPr>
        <p:spPr>
          <a:xfrm>
            <a:off x="1980602" y="1021620"/>
            <a:ext cx="3731076"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chemeClr val="accent6"/>
                </a:solidFill>
                <a:latin typeface="Helvetica Neue Thin" panose="020B0403020202020204" pitchFamily="34" charset="0"/>
                <a:ea typeface="Helvetica Neue Thin" panose="020B0403020202020204" pitchFamily="34" charset="0"/>
              </a:rPr>
              <a:t>Absorbed CO</a:t>
            </a:r>
            <a:r>
              <a:rPr lang="en-US" sz="3600" baseline="-25000" dirty="0">
                <a:solidFill>
                  <a:schemeClr val="accent6"/>
                </a:solidFill>
                <a:latin typeface="Helvetica Neue Thin" panose="020B0403020202020204" pitchFamily="34" charset="0"/>
                <a:ea typeface="Helvetica Neue Thin" panose="020B0403020202020204" pitchFamily="34" charset="0"/>
              </a:rPr>
              <a:t>2</a:t>
            </a:r>
            <a:endParaRPr lang="en-US" sz="3000" dirty="0">
              <a:solidFill>
                <a:schemeClr val="accent6"/>
              </a:solidFill>
              <a:latin typeface="Helvetica Neue Thin" panose="020B0403020202020204" pitchFamily="34" charset="0"/>
              <a:ea typeface="Helvetica Neue Thin" panose="020B0403020202020204" pitchFamily="34" charset="0"/>
            </a:endParaRPr>
          </a:p>
        </p:txBody>
      </p:sp>
      <p:sp>
        <p:nvSpPr>
          <p:cNvPr id="22" name="Title 1">
            <a:extLst>
              <a:ext uri="{FF2B5EF4-FFF2-40B4-BE49-F238E27FC236}">
                <a16:creationId xmlns:a16="http://schemas.microsoft.com/office/drawing/2014/main" id="{5F49BAFF-0EB8-1044-BFBD-717138491760}"/>
              </a:ext>
            </a:extLst>
          </p:cNvPr>
          <p:cNvSpPr txBox="1">
            <a:spLocks/>
          </p:cNvSpPr>
          <p:nvPr/>
        </p:nvSpPr>
        <p:spPr>
          <a:xfrm>
            <a:off x="1962154" y="1478958"/>
            <a:ext cx="3731076"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009CE5"/>
                </a:solidFill>
                <a:latin typeface="Helvetica Neue Thin" panose="020B0403020202020204" pitchFamily="34" charset="0"/>
                <a:ea typeface="Helvetica Neue Thin" panose="020B0403020202020204" pitchFamily="34" charset="0"/>
              </a:rPr>
              <a:t>Ocean pH</a:t>
            </a:r>
            <a:endParaRPr lang="en-US" sz="3000" dirty="0">
              <a:solidFill>
                <a:srgbClr val="009CE5"/>
              </a:solidFill>
              <a:latin typeface="Helvetica Neue Thin" panose="020B0403020202020204" pitchFamily="34" charset="0"/>
              <a:ea typeface="Helvetica Neue Thin" panose="020B0403020202020204" pitchFamily="34" charset="0"/>
            </a:endParaRPr>
          </a:p>
        </p:txBody>
      </p:sp>
      <p:sp>
        <p:nvSpPr>
          <p:cNvPr id="23" name="Title 1">
            <a:extLst>
              <a:ext uri="{FF2B5EF4-FFF2-40B4-BE49-F238E27FC236}">
                <a16:creationId xmlns:a16="http://schemas.microsoft.com/office/drawing/2014/main" id="{EA8579C3-998D-C940-B876-5B5F6D1A887C}"/>
              </a:ext>
            </a:extLst>
          </p:cNvPr>
          <p:cNvSpPr txBox="1">
            <a:spLocks/>
          </p:cNvSpPr>
          <p:nvPr/>
        </p:nvSpPr>
        <p:spPr>
          <a:xfrm>
            <a:off x="10396416" y="6492606"/>
            <a:ext cx="1795584"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400" dirty="0">
                <a:latin typeface="Helvetica Neue Thin" panose="020B0403020202020204" pitchFamily="34" charset="0"/>
                <a:ea typeface="Helvetica Neue Thin" panose="020B0403020202020204" pitchFamily="34" charset="0"/>
              </a:rPr>
              <a:t>Dore et al. 2009</a:t>
            </a:r>
          </a:p>
        </p:txBody>
      </p:sp>
      <p:sp>
        <p:nvSpPr>
          <p:cNvPr id="18" name="Title 1">
            <a:extLst>
              <a:ext uri="{FF2B5EF4-FFF2-40B4-BE49-F238E27FC236}">
                <a16:creationId xmlns:a16="http://schemas.microsoft.com/office/drawing/2014/main" id="{CA73CAA2-A666-5741-9942-0CE544A583EF}"/>
              </a:ext>
            </a:extLst>
          </p:cNvPr>
          <p:cNvSpPr txBox="1">
            <a:spLocks/>
          </p:cNvSpPr>
          <p:nvPr/>
        </p:nvSpPr>
        <p:spPr>
          <a:xfrm>
            <a:off x="2413495" y="4964015"/>
            <a:ext cx="3731076"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solidFill>
                  <a:srgbClr val="009CE5"/>
                </a:solidFill>
                <a:latin typeface="Helvetica Neue Thin" panose="020B0403020202020204" pitchFamily="34" charset="0"/>
                <a:ea typeface="Helvetica Neue Thin" panose="020B0403020202020204" pitchFamily="34" charset="0"/>
              </a:rPr>
              <a:t>0.1 unit decrease</a:t>
            </a:r>
            <a:endParaRPr lang="en-US" sz="3000" dirty="0">
              <a:solidFill>
                <a:srgbClr val="009CE5"/>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27646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21" grpId="0"/>
      <p:bldP spid="22"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B21DB996-4F32-7E4B-9A13-5D6BC06C2698}"/>
              </a:ext>
            </a:extLst>
          </p:cNvPr>
          <p:cNvSpPr txBox="1">
            <a:spLocks/>
          </p:cNvSpPr>
          <p:nvPr/>
        </p:nvSpPr>
        <p:spPr>
          <a:xfrm>
            <a:off x="0" y="2785397"/>
            <a:ext cx="5092505" cy="101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change</a:t>
            </a:r>
            <a:endParaRPr lang="en-US" sz="4000" dirty="0">
              <a:latin typeface="Helvetica Neue Thin" panose="020B0403020202020204" pitchFamily="34" charset="0"/>
              <a:ea typeface="Helvetica Neue Thin" panose="020B0403020202020204" pitchFamily="34" charset="0"/>
            </a:endParaRPr>
          </a:p>
        </p:txBody>
      </p:sp>
      <p:sp>
        <p:nvSpPr>
          <p:cNvPr id="13" name="Title 1">
            <a:extLst>
              <a:ext uri="{FF2B5EF4-FFF2-40B4-BE49-F238E27FC236}">
                <a16:creationId xmlns:a16="http://schemas.microsoft.com/office/drawing/2014/main" id="{722534DA-AE3E-964F-B5D3-9122C4151C0B}"/>
              </a:ext>
            </a:extLst>
          </p:cNvPr>
          <p:cNvSpPr txBox="1">
            <a:spLocks/>
          </p:cNvSpPr>
          <p:nvPr/>
        </p:nvSpPr>
        <p:spPr>
          <a:xfrm>
            <a:off x="5589563" y="2785397"/>
            <a:ext cx="6096000" cy="101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12500" dirty="0">
                <a:latin typeface="Helvetica Neue" panose="02000503000000020004" pitchFamily="2" charset="0"/>
                <a:ea typeface="Helvetica Neue" panose="02000503000000020004" pitchFamily="2" charset="0"/>
                <a:cs typeface="Helvetica Neue" panose="02000503000000020004" pitchFamily="2" charset="0"/>
              </a:rPr>
              <a:t>impact</a:t>
            </a:r>
          </a:p>
        </p:txBody>
      </p:sp>
      <p:cxnSp>
        <p:nvCxnSpPr>
          <p:cNvPr id="5" name="Straight Arrow Connector 4">
            <a:extLst>
              <a:ext uri="{FF2B5EF4-FFF2-40B4-BE49-F238E27FC236}">
                <a16:creationId xmlns:a16="http://schemas.microsoft.com/office/drawing/2014/main" id="{B44C7E3A-0702-EA48-89F8-6033BE619126}"/>
              </a:ext>
            </a:extLst>
          </p:cNvPr>
          <p:cNvCxnSpPr>
            <a:cxnSpLocks/>
          </p:cNvCxnSpPr>
          <p:nvPr/>
        </p:nvCxnSpPr>
        <p:spPr>
          <a:xfrm>
            <a:off x="4182794" y="3292605"/>
            <a:ext cx="1406769" cy="0"/>
          </a:xfrm>
          <a:prstGeom prst="straightConnector1">
            <a:avLst/>
          </a:prstGeom>
          <a:ln w="25400">
            <a:solidFill>
              <a:srgbClr val="009CE5"/>
            </a:solidFill>
            <a:tailEnd type="triangle"/>
          </a:ln>
        </p:spPr>
        <p:style>
          <a:lnRef idx="1">
            <a:schemeClr val="dk1"/>
          </a:lnRef>
          <a:fillRef idx="0">
            <a:schemeClr val="dk1"/>
          </a:fillRef>
          <a:effectRef idx="0">
            <a:schemeClr val="dk1"/>
          </a:effectRef>
          <a:fontRef idx="minor">
            <a:schemeClr val="tx1"/>
          </a:fontRef>
        </p:style>
      </p:cxnSp>
      <p:sp>
        <p:nvSpPr>
          <p:cNvPr id="6" name="Title 1">
            <a:extLst>
              <a:ext uri="{FF2B5EF4-FFF2-40B4-BE49-F238E27FC236}">
                <a16:creationId xmlns:a16="http://schemas.microsoft.com/office/drawing/2014/main" id="{7ECC97DA-4342-9B46-B09E-52DA2DCB74D5}"/>
              </a:ext>
            </a:extLst>
          </p:cNvPr>
          <p:cNvSpPr txBox="1">
            <a:spLocks/>
          </p:cNvSpPr>
          <p:nvPr/>
        </p:nvSpPr>
        <p:spPr>
          <a:xfrm>
            <a:off x="-1" y="2785394"/>
            <a:ext cx="5092505" cy="101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0.1 pH units</a:t>
            </a:r>
            <a:endParaRPr lang="en-US" sz="4000" dirty="0">
              <a:latin typeface="Helvetica Neue Thin" panose="020B0403020202020204" pitchFamily="34" charset="0"/>
              <a:ea typeface="Helvetica Neue Thin" panose="020B0403020202020204" pitchFamily="34" charset="0"/>
            </a:endParaRPr>
          </a:p>
        </p:txBody>
      </p:sp>
      <p:sp>
        <p:nvSpPr>
          <p:cNvPr id="7" name="Title 1">
            <a:extLst>
              <a:ext uri="{FF2B5EF4-FFF2-40B4-BE49-F238E27FC236}">
                <a16:creationId xmlns:a16="http://schemas.microsoft.com/office/drawing/2014/main" id="{0A094BF5-15F2-E640-A0DD-364FAEB3B602}"/>
              </a:ext>
            </a:extLst>
          </p:cNvPr>
          <p:cNvSpPr txBox="1">
            <a:spLocks/>
          </p:cNvSpPr>
          <p:nvPr/>
        </p:nvSpPr>
        <p:spPr>
          <a:xfrm>
            <a:off x="5589562" y="2987109"/>
            <a:ext cx="6096000" cy="101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spcAft>
                <a:spcPts val="600"/>
              </a:spcAft>
            </a:pPr>
            <a:r>
              <a:rPr lang="en-US" sz="12500" dirty="0">
                <a:latin typeface="Helvetica Neue" panose="02000503000000020004" pitchFamily="2" charset="0"/>
                <a:ea typeface="Helvetica Neue" panose="02000503000000020004" pitchFamily="2" charset="0"/>
                <a:cs typeface="Helvetica Neue" panose="02000503000000020004" pitchFamily="2" charset="0"/>
              </a:rPr>
              <a:t>25% more acidic</a:t>
            </a:r>
          </a:p>
        </p:txBody>
      </p:sp>
    </p:spTree>
    <p:extLst>
      <p:ext uri="{BB962C8B-B14F-4D97-AF65-F5344CB8AC3E}">
        <p14:creationId xmlns:p14="http://schemas.microsoft.com/office/powerpoint/2010/main" val="21527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83B3AE-8EFD-3E44-99BD-0387E979544D}"/>
              </a:ext>
            </a:extLst>
          </p:cNvPr>
          <p:cNvPicPr>
            <a:picLocks noChangeAspect="1"/>
          </p:cNvPicPr>
          <p:nvPr/>
        </p:nvPicPr>
        <p:blipFill>
          <a:blip r:embed="rId3"/>
          <a:stretch>
            <a:fillRect/>
          </a:stretch>
        </p:blipFill>
        <p:spPr>
          <a:xfrm>
            <a:off x="0" y="1698236"/>
            <a:ext cx="12192000" cy="4876800"/>
          </a:xfrm>
          <a:prstGeom prst="rect">
            <a:avLst/>
          </a:prstGeom>
        </p:spPr>
      </p:pic>
      <p:pic>
        <p:nvPicPr>
          <p:cNvPr id="20" name="Picture 19">
            <a:extLst>
              <a:ext uri="{FF2B5EF4-FFF2-40B4-BE49-F238E27FC236}">
                <a16:creationId xmlns:a16="http://schemas.microsoft.com/office/drawing/2014/main" id="{3DA9CAC0-01A7-B54C-88C1-1B76C6B01790}"/>
              </a:ext>
            </a:extLst>
          </p:cNvPr>
          <p:cNvPicPr>
            <a:picLocks noChangeAspect="1"/>
          </p:cNvPicPr>
          <p:nvPr/>
        </p:nvPicPr>
        <p:blipFill rotWithShape="1">
          <a:blip r:embed="rId3"/>
          <a:srcRect l="77825" t="22401" r="11656" b="45944"/>
          <a:stretch/>
        </p:blipFill>
        <p:spPr>
          <a:xfrm>
            <a:off x="9471583" y="2772924"/>
            <a:ext cx="1282535" cy="1543728"/>
          </a:xfrm>
          <a:prstGeom prst="rect">
            <a:avLst/>
          </a:prstGeom>
          <a:ln w="76200">
            <a:solidFill>
              <a:schemeClr val="bg1"/>
            </a:solidFill>
          </a:ln>
        </p:spPr>
      </p:pic>
      <p:sp>
        <p:nvSpPr>
          <p:cNvPr id="17" name="Title 1">
            <a:extLst>
              <a:ext uri="{FF2B5EF4-FFF2-40B4-BE49-F238E27FC236}">
                <a16:creationId xmlns:a16="http://schemas.microsoft.com/office/drawing/2014/main" id="{20F1598F-260C-C446-A7DF-E5600872D5F1}"/>
              </a:ext>
            </a:extLst>
          </p:cNvPr>
          <p:cNvSpPr txBox="1">
            <a:spLocks/>
          </p:cNvSpPr>
          <p:nvPr/>
        </p:nvSpPr>
        <p:spPr>
          <a:xfrm>
            <a:off x="249383" y="408861"/>
            <a:ext cx="11942617"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dirty="0">
                <a:latin typeface="Helvetica Neue Thin" panose="020B0403020202020204" pitchFamily="34" charset="0"/>
                <a:ea typeface="Helvetica Neue Thin" panose="020B0403020202020204" pitchFamily="34" charset="0"/>
                <a:cs typeface="Helvetica Neue" panose="02000503000000020004" pitchFamily="2" charset="0"/>
              </a:rPr>
              <a:t>Difficult to maintain homeostasis</a:t>
            </a:r>
          </a:p>
        </p:txBody>
      </p:sp>
      <p:sp>
        <p:nvSpPr>
          <p:cNvPr id="19" name="Rectangle 18">
            <a:extLst>
              <a:ext uri="{FF2B5EF4-FFF2-40B4-BE49-F238E27FC236}">
                <a16:creationId xmlns:a16="http://schemas.microsoft.com/office/drawing/2014/main" id="{49EC0F93-2305-984D-A3B1-81C669CE5E96}"/>
              </a:ext>
            </a:extLst>
          </p:cNvPr>
          <p:cNvSpPr/>
          <p:nvPr/>
        </p:nvSpPr>
        <p:spPr>
          <a:xfrm>
            <a:off x="249383" y="889480"/>
            <a:ext cx="9513951" cy="646331"/>
          </a:xfrm>
          <a:prstGeom prst="rect">
            <a:avLst/>
          </a:prstGeom>
        </p:spPr>
        <p:txBody>
          <a:bodyPr wrap="none">
            <a:spAutoFit/>
          </a:bodyPr>
          <a:lstStyle/>
          <a:p>
            <a:pPr>
              <a:spcAft>
                <a:spcPts val="600"/>
              </a:spcAft>
            </a:pPr>
            <a:r>
              <a:rPr lang="en-US" sz="3600" dirty="0">
                <a:latin typeface="Helvetica Neue Thin" panose="020B0403020202020204" pitchFamily="34" charset="0"/>
                <a:ea typeface="Helvetica Neue Thin" panose="020B0403020202020204" pitchFamily="34" charset="0"/>
                <a:cs typeface="Helvetica Neue" panose="02000503000000020004" pitchFamily="2" charset="0"/>
              </a:rPr>
              <a:t>Fewer carbonate ions available </a:t>
            </a:r>
            <a:r>
              <a:rPr lang="en-US" sz="3600" dirty="0">
                <a:latin typeface="Helvetica Neue Thin" panose="020B0403020202020204" pitchFamily="34" charset="0"/>
                <a:ea typeface="Helvetica Neue Thin" panose="020B0403020202020204" pitchFamily="34" charset="0"/>
              </a:rPr>
              <a:t>for building shells</a:t>
            </a:r>
          </a:p>
        </p:txBody>
      </p:sp>
      <p:pic>
        <p:nvPicPr>
          <p:cNvPr id="21" name="Picture 20">
            <a:extLst>
              <a:ext uri="{FF2B5EF4-FFF2-40B4-BE49-F238E27FC236}">
                <a16:creationId xmlns:a16="http://schemas.microsoft.com/office/drawing/2014/main" id="{7CE55385-573D-F04F-BC4F-FF28420FF6C3}"/>
              </a:ext>
            </a:extLst>
          </p:cNvPr>
          <p:cNvPicPr>
            <a:picLocks noChangeAspect="1"/>
          </p:cNvPicPr>
          <p:nvPr/>
        </p:nvPicPr>
        <p:blipFill rotWithShape="1">
          <a:blip r:embed="rId3"/>
          <a:srcRect l="53767" t="54343" r="10818" b="17901"/>
          <a:stretch/>
        </p:blipFill>
        <p:spPr>
          <a:xfrm>
            <a:off x="6571979" y="4348420"/>
            <a:ext cx="4317693" cy="1353647"/>
          </a:xfrm>
          <a:prstGeom prst="rect">
            <a:avLst/>
          </a:prstGeom>
          <a:ln w="76200">
            <a:solidFill>
              <a:schemeClr val="bg1"/>
            </a:solidFill>
          </a:ln>
        </p:spPr>
      </p:pic>
      <p:sp>
        <p:nvSpPr>
          <p:cNvPr id="22" name="Title 1">
            <a:extLst>
              <a:ext uri="{FF2B5EF4-FFF2-40B4-BE49-F238E27FC236}">
                <a16:creationId xmlns:a16="http://schemas.microsoft.com/office/drawing/2014/main" id="{5057B921-B271-DA43-97AA-88D773B198BF}"/>
              </a:ext>
            </a:extLst>
          </p:cNvPr>
          <p:cNvSpPr txBox="1">
            <a:spLocks/>
          </p:cNvSpPr>
          <p:nvPr/>
        </p:nvSpPr>
        <p:spPr>
          <a:xfrm>
            <a:off x="6875813" y="6504481"/>
            <a:ext cx="5316187"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400" dirty="0">
                <a:latin typeface="Helvetica Neue Thin" panose="020B0403020202020204" pitchFamily="34" charset="0"/>
                <a:ea typeface="Helvetica Neue Thin" panose="020B0403020202020204" pitchFamily="34" charset="0"/>
              </a:rPr>
              <a:t>Plymouth Marine Laboratory</a:t>
            </a:r>
          </a:p>
        </p:txBody>
      </p:sp>
    </p:spTree>
    <p:extLst>
      <p:ext uri="{BB962C8B-B14F-4D97-AF65-F5344CB8AC3E}">
        <p14:creationId xmlns:p14="http://schemas.microsoft.com/office/powerpoint/2010/main" val="314803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2"/>
                                        </p:tgtEl>
                                        <p:attrNameLst>
                                          <p:attrName>style.opacity</p:attrName>
                                        </p:attrNameLst>
                                      </p:cBhvr>
                                      <p:to>
                                        <p:strVal val="0.5"/>
                                      </p:to>
                                    </p:set>
                                    <p:animEffect filter="image" prLst="opacity: 0.5">
                                      <p:cBhvr rctx="IE">
                                        <p:cTn id="7" dur="indefinite"/>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0DD61EB5-310B-404E-B05E-DCB7DF1130DA}"/>
              </a:ext>
            </a:extLst>
          </p:cNvPr>
          <p:cNvSpPr/>
          <p:nvPr/>
        </p:nvSpPr>
        <p:spPr>
          <a:xfrm>
            <a:off x="2709368" y="833619"/>
            <a:ext cx="6773265" cy="5073368"/>
          </a:xfrm>
          <a:prstGeom prst="ellipse">
            <a:avLst/>
          </a:prstGeom>
          <a:noFill/>
          <a:ln w="25400">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C4DEDE9-33E9-E34F-B0A9-8B337E252ED4}"/>
              </a:ext>
            </a:extLst>
          </p:cNvPr>
          <p:cNvSpPr/>
          <p:nvPr/>
        </p:nvSpPr>
        <p:spPr>
          <a:xfrm>
            <a:off x="9139696" y="2138090"/>
            <a:ext cx="1227920" cy="1809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8F44BF6-AB83-124B-B99E-59BE55F67EB0}"/>
              </a:ext>
            </a:extLst>
          </p:cNvPr>
          <p:cNvSpPr/>
          <p:nvPr/>
        </p:nvSpPr>
        <p:spPr>
          <a:xfrm>
            <a:off x="5389222" y="174170"/>
            <a:ext cx="1488896" cy="130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nimal, invertebrate, arthropod, indoor&#10;&#10;Description automatically generated">
            <a:extLst>
              <a:ext uri="{FF2B5EF4-FFF2-40B4-BE49-F238E27FC236}">
                <a16:creationId xmlns:a16="http://schemas.microsoft.com/office/drawing/2014/main" id="{B120C372-9CBA-C54B-BFD3-F3FD00665BF3}"/>
              </a:ext>
            </a:extLst>
          </p:cNvPr>
          <p:cNvPicPr>
            <a:picLocks noChangeAspect="1"/>
          </p:cNvPicPr>
          <p:nvPr/>
        </p:nvPicPr>
        <p:blipFill>
          <a:blip r:embed="rId3"/>
          <a:stretch>
            <a:fillRect/>
          </a:stretch>
        </p:blipFill>
        <p:spPr>
          <a:xfrm>
            <a:off x="9357275" y="2768769"/>
            <a:ext cx="1010341" cy="1016655"/>
          </a:xfrm>
          <a:prstGeom prst="rect">
            <a:avLst/>
          </a:prstGeom>
        </p:spPr>
      </p:pic>
      <p:sp>
        <p:nvSpPr>
          <p:cNvPr id="19" name="Title 1">
            <a:extLst>
              <a:ext uri="{FF2B5EF4-FFF2-40B4-BE49-F238E27FC236}">
                <a16:creationId xmlns:a16="http://schemas.microsoft.com/office/drawing/2014/main" id="{897E28DE-9CB5-CB48-AC8E-51DE7A0B9577}"/>
              </a:ext>
            </a:extLst>
          </p:cNvPr>
          <p:cNvSpPr txBox="1">
            <a:spLocks/>
          </p:cNvSpPr>
          <p:nvPr/>
        </p:nvSpPr>
        <p:spPr>
          <a:xfrm>
            <a:off x="9527574" y="2293669"/>
            <a:ext cx="1525885" cy="4554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Larvae</a:t>
            </a:r>
            <a:endParaRPr lang="en-US" sz="3000" dirty="0">
              <a:latin typeface="Helvetica Neue Thin" panose="020B0403020202020204" pitchFamily="34" charset="0"/>
              <a:ea typeface="Helvetica Neue Thin" panose="020B0403020202020204" pitchFamily="34" charset="0"/>
            </a:endParaRPr>
          </a:p>
        </p:txBody>
      </p:sp>
      <p:pic>
        <p:nvPicPr>
          <p:cNvPr id="5" name="Picture 4" descr="A picture containing invertebrate, mollusk, indoor&#10;&#10;Description automatically generated">
            <a:extLst>
              <a:ext uri="{FF2B5EF4-FFF2-40B4-BE49-F238E27FC236}">
                <a16:creationId xmlns:a16="http://schemas.microsoft.com/office/drawing/2014/main" id="{80F50F2D-5FDE-3243-A53D-0C96E6F0701E}"/>
              </a:ext>
            </a:extLst>
          </p:cNvPr>
          <p:cNvPicPr>
            <a:picLocks noChangeAspect="1"/>
          </p:cNvPicPr>
          <p:nvPr/>
        </p:nvPicPr>
        <p:blipFill>
          <a:blip r:embed="rId4"/>
          <a:stretch>
            <a:fillRect/>
          </a:stretch>
        </p:blipFill>
        <p:spPr>
          <a:xfrm rot="11939487">
            <a:off x="8957667" y="2372250"/>
            <a:ext cx="698423" cy="565390"/>
          </a:xfrm>
          <a:prstGeom prst="rect">
            <a:avLst/>
          </a:prstGeom>
        </p:spPr>
      </p:pic>
      <p:grpSp>
        <p:nvGrpSpPr>
          <p:cNvPr id="27" name="Group 26">
            <a:extLst>
              <a:ext uri="{FF2B5EF4-FFF2-40B4-BE49-F238E27FC236}">
                <a16:creationId xmlns:a16="http://schemas.microsoft.com/office/drawing/2014/main" id="{EB6FB467-0F9F-FA41-A59C-1DB1AE0AAE4E}"/>
              </a:ext>
            </a:extLst>
          </p:cNvPr>
          <p:cNvGrpSpPr/>
          <p:nvPr/>
        </p:nvGrpSpPr>
        <p:grpSpPr>
          <a:xfrm>
            <a:off x="4615543" y="162286"/>
            <a:ext cx="2773228" cy="927883"/>
            <a:chOff x="2873061" y="436385"/>
            <a:chExt cx="2773228" cy="927883"/>
          </a:xfrm>
        </p:grpSpPr>
        <p:pic>
          <p:nvPicPr>
            <p:cNvPr id="3" name="Picture 2" descr="A picture containing object, Petri dish&#10;&#10;Description automatically generated">
              <a:extLst>
                <a:ext uri="{FF2B5EF4-FFF2-40B4-BE49-F238E27FC236}">
                  <a16:creationId xmlns:a16="http://schemas.microsoft.com/office/drawing/2014/main" id="{D7F65122-DEC7-E945-9AFD-DC0814A51D36}"/>
                </a:ext>
              </a:extLst>
            </p:cNvPr>
            <p:cNvPicPr>
              <a:picLocks noChangeAspect="1"/>
            </p:cNvPicPr>
            <p:nvPr/>
          </p:nvPicPr>
          <p:blipFill>
            <a:blip r:embed="rId5"/>
            <a:stretch>
              <a:fillRect/>
            </a:stretch>
          </p:blipFill>
          <p:spPr>
            <a:xfrm>
              <a:off x="4145514" y="920581"/>
              <a:ext cx="443687" cy="443687"/>
            </a:xfrm>
            <a:prstGeom prst="rect">
              <a:avLst/>
            </a:prstGeom>
          </p:spPr>
        </p:pic>
        <p:sp>
          <p:nvSpPr>
            <p:cNvPr id="17" name="Title 1">
              <a:extLst>
                <a:ext uri="{FF2B5EF4-FFF2-40B4-BE49-F238E27FC236}">
                  <a16:creationId xmlns:a16="http://schemas.microsoft.com/office/drawing/2014/main" id="{E39ED180-73B4-5942-93BE-6D3F828933D2}"/>
                </a:ext>
              </a:extLst>
            </p:cNvPr>
            <p:cNvSpPr txBox="1">
              <a:spLocks/>
            </p:cNvSpPr>
            <p:nvPr/>
          </p:nvSpPr>
          <p:spPr>
            <a:xfrm>
              <a:off x="2873061" y="436385"/>
              <a:ext cx="277322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Fertilized egg</a:t>
              </a:r>
            </a:p>
          </p:txBody>
        </p:sp>
      </p:grpSp>
      <p:grpSp>
        <p:nvGrpSpPr>
          <p:cNvPr id="6" name="Group 5">
            <a:extLst>
              <a:ext uri="{FF2B5EF4-FFF2-40B4-BE49-F238E27FC236}">
                <a16:creationId xmlns:a16="http://schemas.microsoft.com/office/drawing/2014/main" id="{F45AE3C1-DCD8-F34D-80ED-9A713224C751}"/>
              </a:ext>
            </a:extLst>
          </p:cNvPr>
          <p:cNvGrpSpPr/>
          <p:nvPr/>
        </p:nvGrpSpPr>
        <p:grpSpPr>
          <a:xfrm>
            <a:off x="5288888" y="4805068"/>
            <a:ext cx="1502341" cy="1976193"/>
            <a:chOff x="5288888" y="4967118"/>
            <a:chExt cx="1502341" cy="1976193"/>
          </a:xfrm>
        </p:grpSpPr>
        <p:sp>
          <p:nvSpPr>
            <p:cNvPr id="31" name="Rectangle 30">
              <a:extLst>
                <a:ext uri="{FF2B5EF4-FFF2-40B4-BE49-F238E27FC236}">
                  <a16:creationId xmlns:a16="http://schemas.microsoft.com/office/drawing/2014/main" id="{AC7F8D08-C6A5-7747-A7D9-4B1986596C85}"/>
                </a:ext>
              </a:extLst>
            </p:cNvPr>
            <p:cNvSpPr/>
            <p:nvPr/>
          </p:nvSpPr>
          <p:spPr>
            <a:xfrm rot="1884068">
              <a:off x="5288888" y="5338598"/>
              <a:ext cx="1502341" cy="160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animal, mollusk, invertebrate, hominid&#10;&#10;Description automatically generated">
              <a:extLst>
                <a:ext uri="{FF2B5EF4-FFF2-40B4-BE49-F238E27FC236}">
                  <a16:creationId xmlns:a16="http://schemas.microsoft.com/office/drawing/2014/main" id="{FCEA6C91-C405-EE45-9612-9A26CEEF4FFB}"/>
                </a:ext>
              </a:extLst>
            </p:cNvPr>
            <p:cNvPicPr>
              <a:picLocks noChangeAspect="1"/>
            </p:cNvPicPr>
            <p:nvPr/>
          </p:nvPicPr>
          <p:blipFill>
            <a:blip r:embed="rId6"/>
            <a:stretch>
              <a:fillRect/>
            </a:stretch>
          </p:blipFill>
          <p:spPr>
            <a:xfrm rot="3264569">
              <a:off x="5347786" y="5105207"/>
              <a:ext cx="1500576" cy="1224397"/>
            </a:xfrm>
            <a:prstGeom prst="rect">
              <a:avLst/>
            </a:prstGeom>
          </p:spPr>
        </p:pic>
        <p:sp>
          <p:nvSpPr>
            <p:cNvPr id="21" name="Title 1">
              <a:extLst>
                <a:ext uri="{FF2B5EF4-FFF2-40B4-BE49-F238E27FC236}">
                  <a16:creationId xmlns:a16="http://schemas.microsoft.com/office/drawing/2014/main" id="{B83034D6-5294-C347-A979-D1AF19D4CA45}"/>
                </a:ext>
              </a:extLst>
            </p:cNvPr>
            <p:cNvSpPr txBox="1">
              <a:spLocks/>
            </p:cNvSpPr>
            <p:nvPr/>
          </p:nvSpPr>
          <p:spPr>
            <a:xfrm>
              <a:off x="5558381" y="6292607"/>
              <a:ext cx="110843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Spat</a:t>
              </a:r>
            </a:p>
          </p:txBody>
        </p:sp>
      </p:grpSp>
      <p:sp>
        <p:nvSpPr>
          <p:cNvPr id="33" name="Rectangle 32">
            <a:extLst>
              <a:ext uri="{FF2B5EF4-FFF2-40B4-BE49-F238E27FC236}">
                <a16:creationId xmlns:a16="http://schemas.microsoft.com/office/drawing/2014/main" id="{3B6555D6-9622-6E4C-BBC8-5DDDAD950993}"/>
              </a:ext>
            </a:extLst>
          </p:cNvPr>
          <p:cNvSpPr/>
          <p:nvPr/>
        </p:nvSpPr>
        <p:spPr>
          <a:xfrm rot="5400000">
            <a:off x="1289691" y="2068747"/>
            <a:ext cx="2789480" cy="1720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835EF824-2594-2748-9624-125BDEF412B6}"/>
              </a:ext>
            </a:extLst>
          </p:cNvPr>
          <p:cNvGrpSpPr/>
          <p:nvPr/>
        </p:nvGrpSpPr>
        <p:grpSpPr>
          <a:xfrm>
            <a:off x="550710" y="1693404"/>
            <a:ext cx="3794725" cy="2739893"/>
            <a:chOff x="550710" y="1855454"/>
            <a:chExt cx="3794725" cy="2739893"/>
          </a:xfrm>
        </p:grpSpPr>
        <p:pic>
          <p:nvPicPr>
            <p:cNvPr id="15" name="Picture 14">
              <a:extLst>
                <a:ext uri="{FF2B5EF4-FFF2-40B4-BE49-F238E27FC236}">
                  <a16:creationId xmlns:a16="http://schemas.microsoft.com/office/drawing/2014/main" id="{98AA93A4-576E-134D-9F1D-024BD4C00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7399">
              <a:off x="550710" y="1855454"/>
              <a:ext cx="3794725" cy="2452808"/>
            </a:xfrm>
            <a:prstGeom prst="rect">
              <a:avLst/>
            </a:prstGeom>
          </p:spPr>
        </p:pic>
        <p:sp>
          <p:nvSpPr>
            <p:cNvPr id="16" name="Title 1">
              <a:extLst>
                <a:ext uri="{FF2B5EF4-FFF2-40B4-BE49-F238E27FC236}">
                  <a16:creationId xmlns:a16="http://schemas.microsoft.com/office/drawing/2014/main" id="{5800588F-72DF-724C-BD3D-D0523DC32490}"/>
                </a:ext>
              </a:extLst>
            </p:cNvPr>
            <p:cNvSpPr txBox="1">
              <a:spLocks/>
            </p:cNvSpPr>
            <p:nvPr/>
          </p:nvSpPr>
          <p:spPr>
            <a:xfrm>
              <a:off x="1225824" y="4157359"/>
              <a:ext cx="1795584"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Adult</a:t>
              </a:r>
              <a:endParaRPr lang="en-US" sz="3000" dirty="0">
                <a:latin typeface="Helvetica Neue Thin" panose="020B0403020202020204" pitchFamily="34" charset="0"/>
                <a:ea typeface="Helvetica Neue Thin" panose="020B0403020202020204" pitchFamily="34" charset="0"/>
              </a:endParaRPr>
            </a:p>
          </p:txBody>
        </p:sp>
      </p:grpSp>
      <p:sp>
        <p:nvSpPr>
          <p:cNvPr id="35" name="Triangle 34">
            <a:extLst>
              <a:ext uri="{FF2B5EF4-FFF2-40B4-BE49-F238E27FC236}">
                <a16:creationId xmlns:a16="http://schemas.microsoft.com/office/drawing/2014/main" id="{A5D8FE7C-EB43-A74D-941A-6504A71FDF4C}"/>
              </a:ext>
            </a:extLst>
          </p:cNvPr>
          <p:cNvSpPr/>
          <p:nvPr/>
        </p:nvSpPr>
        <p:spPr>
          <a:xfrm rot="4907394">
            <a:off x="5381337" y="851316"/>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767CA4F0-19D0-4A45-BE82-B3D8B6BC4BD9}"/>
              </a:ext>
            </a:extLst>
          </p:cNvPr>
          <p:cNvSpPr/>
          <p:nvPr/>
        </p:nvSpPr>
        <p:spPr>
          <a:xfrm rot="8576468">
            <a:off x="9108267" y="2224740"/>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9E9F87C3-3E86-6A47-97F7-62D1005032B4}"/>
              </a:ext>
            </a:extLst>
          </p:cNvPr>
          <p:cNvSpPr/>
          <p:nvPr/>
        </p:nvSpPr>
        <p:spPr>
          <a:xfrm rot="15169586">
            <a:off x="6965102" y="5781404"/>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87A77E86-69CB-C341-B73E-5F085B6BC101}"/>
              </a:ext>
            </a:extLst>
          </p:cNvPr>
          <p:cNvSpPr/>
          <p:nvPr/>
        </p:nvSpPr>
        <p:spPr>
          <a:xfrm rot="20110041">
            <a:off x="2919957" y="4276257"/>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58837392-4B03-1048-883C-37E3D7DC85CF}"/>
              </a:ext>
            </a:extLst>
          </p:cNvPr>
          <p:cNvGrpSpPr/>
          <p:nvPr/>
        </p:nvGrpSpPr>
        <p:grpSpPr>
          <a:xfrm>
            <a:off x="1483094" y="104619"/>
            <a:ext cx="2455541" cy="1487679"/>
            <a:chOff x="9573101" y="1288394"/>
            <a:chExt cx="2455541" cy="1487679"/>
          </a:xfrm>
        </p:grpSpPr>
        <p:grpSp>
          <p:nvGrpSpPr>
            <p:cNvPr id="32" name="Group 31">
              <a:extLst>
                <a:ext uri="{FF2B5EF4-FFF2-40B4-BE49-F238E27FC236}">
                  <a16:creationId xmlns:a16="http://schemas.microsoft.com/office/drawing/2014/main" id="{092E3E55-052D-AF4A-AA89-FE4054DCA70F}"/>
                </a:ext>
              </a:extLst>
            </p:cNvPr>
            <p:cNvGrpSpPr/>
            <p:nvPr/>
          </p:nvGrpSpPr>
          <p:grpSpPr>
            <a:xfrm>
              <a:off x="9573101" y="1288394"/>
              <a:ext cx="2455541" cy="952480"/>
              <a:chOff x="9432136" y="4482227"/>
              <a:chExt cx="2486045" cy="1018462"/>
            </a:xfrm>
          </p:grpSpPr>
          <p:sp>
            <p:nvSpPr>
              <p:cNvPr id="37" name="Rectangle 36">
                <a:extLst>
                  <a:ext uri="{FF2B5EF4-FFF2-40B4-BE49-F238E27FC236}">
                    <a16:creationId xmlns:a16="http://schemas.microsoft.com/office/drawing/2014/main" id="{256C6FA9-BF21-DF4D-83FA-85FA72B6CA53}"/>
                  </a:ext>
                </a:extLst>
              </p:cNvPr>
              <p:cNvSpPr/>
              <p:nvPr/>
            </p:nvSpPr>
            <p:spPr>
              <a:xfrm>
                <a:off x="9432136" y="4482227"/>
                <a:ext cx="2486045" cy="1018462"/>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C63085D6-23E2-3845-8B15-490593ACEE9E}"/>
                  </a:ext>
                </a:extLst>
              </p:cNvPr>
              <p:cNvSpPr/>
              <p:nvPr/>
            </p:nvSpPr>
            <p:spPr>
              <a:xfrm>
                <a:off x="9432136" y="4555983"/>
                <a:ext cx="2486045" cy="888563"/>
              </a:xfrm>
              <a:prstGeom prst="rect">
                <a:avLst/>
              </a:prstGeom>
              <a:noFill/>
            </p:spPr>
            <p:txBody>
              <a:bodyPr wrap="square">
                <a:spAutoFit/>
              </a:bodyPr>
              <a:lstStyle/>
              <a:p>
                <a:pPr algn="ctr"/>
                <a:r>
                  <a:rPr lang="en-US" sz="2400" dirty="0">
                    <a:solidFill>
                      <a:schemeClr val="bg1"/>
                    </a:solidFill>
                    <a:latin typeface="Helvetica Neue Light" charset="0"/>
                    <a:ea typeface="Helvetica Neue Light" charset="0"/>
                    <a:cs typeface="Helvetica Neue Light" charset="0"/>
                  </a:rPr>
                  <a:t>Varied fertilization success</a:t>
                </a:r>
              </a:p>
            </p:txBody>
          </p:sp>
        </p:grpSp>
        <p:sp>
          <p:nvSpPr>
            <p:cNvPr id="34" name="Rectangle 33">
              <a:extLst>
                <a:ext uri="{FF2B5EF4-FFF2-40B4-BE49-F238E27FC236}">
                  <a16:creationId xmlns:a16="http://schemas.microsoft.com/office/drawing/2014/main" id="{2E212BD0-C507-DB4E-9295-68EF412B8EC3}"/>
                </a:ext>
              </a:extLst>
            </p:cNvPr>
            <p:cNvSpPr/>
            <p:nvPr/>
          </p:nvSpPr>
          <p:spPr>
            <a:xfrm>
              <a:off x="9580490" y="2252853"/>
              <a:ext cx="2448152" cy="523220"/>
            </a:xfrm>
            <a:prstGeom prst="rect">
              <a:avLst/>
            </a:prstGeom>
          </p:spPr>
          <p:txBody>
            <a:bodyPr wrap="square">
              <a:spAutoFit/>
            </a:bodyPr>
            <a:lstStyle/>
            <a:p>
              <a:pPr algn="ctr"/>
              <a:r>
                <a:rPr lang="en-US" sz="1400" dirty="0">
                  <a:solidFill>
                    <a:srgbClr val="009CE5"/>
                  </a:solidFill>
                  <a:latin typeface="Helvetica Neue Light" charset="0"/>
                  <a:ea typeface="Helvetica Neue Light" charset="0"/>
                  <a:cs typeface="Helvetica Neue Light" charset="0"/>
                </a:rPr>
                <a:t>Parker et al. 2010; Boulais et al. 2018</a:t>
              </a:r>
            </a:p>
          </p:txBody>
        </p:sp>
      </p:grpSp>
      <p:grpSp>
        <p:nvGrpSpPr>
          <p:cNvPr id="48" name="Group 47">
            <a:extLst>
              <a:ext uri="{FF2B5EF4-FFF2-40B4-BE49-F238E27FC236}">
                <a16:creationId xmlns:a16="http://schemas.microsoft.com/office/drawing/2014/main" id="{58274028-43AB-FF4A-A96C-3ACD827E1E10}"/>
              </a:ext>
            </a:extLst>
          </p:cNvPr>
          <p:cNvGrpSpPr/>
          <p:nvPr/>
        </p:nvGrpSpPr>
        <p:grpSpPr>
          <a:xfrm>
            <a:off x="8517578" y="257385"/>
            <a:ext cx="2440763" cy="1756294"/>
            <a:chOff x="9432136" y="4368518"/>
            <a:chExt cx="2440763" cy="1756294"/>
          </a:xfrm>
        </p:grpSpPr>
        <p:grpSp>
          <p:nvGrpSpPr>
            <p:cNvPr id="49" name="Group 48">
              <a:extLst>
                <a:ext uri="{FF2B5EF4-FFF2-40B4-BE49-F238E27FC236}">
                  <a16:creationId xmlns:a16="http://schemas.microsoft.com/office/drawing/2014/main" id="{DD0407B4-69A1-E849-A211-FD1FC047262E}"/>
                </a:ext>
              </a:extLst>
            </p:cNvPr>
            <p:cNvGrpSpPr/>
            <p:nvPr/>
          </p:nvGrpSpPr>
          <p:grpSpPr>
            <a:xfrm>
              <a:off x="9432136" y="4368518"/>
              <a:ext cx="2440763" cy="1018462"/>
              <a:chOff x="9432136" y="4482227"/>
              <a:chExt cx="2486045" cy="1018462"/>
            </a:xfrm>
          </p:grpSpPr>
          <p:sp>
            <p:nvSpPr>
              <p:cNvPr id="51" name="Rectangle 50">
                <a:extLst>
                  <a:ext uri="{FF2B5EF4-FFF2-40B4-BE49-F238E27FC236}">
                    <a16:creationId xmlns:a16="http://schemas.microsoft.com/office/drawing/2014/main" id="{2D0E091A-4064-1549-980F-ABC6A5D9D254}"/>
                  </a:ext>
                </a:extLst>
              </p:cNvPr>
              <p:cNvSpPr/>
              <p:nvPr/>
            </p:nvSpPr>
            <p:spPr>
              <a:xfrm>
                <a:off x="9432136" y="4482227"/>
                <a:ext cx="2486045" cy="1018462"/>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638ADC1F-8DD4-4644-8C2D-67BC586424C6}"/>
                  </a:ext>
                </a:extLst>
              </p:cNvPr>
              <p:cNvSpPr/>
              <p:nvPr/>
            </p:nvSpPr>
            <p:spPr>
              <a:xfrm>
                <a:off x="9432136" y="4555983"/>
                <a:ext cx="2486045" cy="830997"/>
              </a:xfrm>
              <a:prstGeom prst="rect">
                <a:avLst/>
              </a:prstGeom>
            </p:spPr>
            <p:txBody>
              <a:bodyPr wrap="square">
                <a:spAutoFit/>
              </a:bodyPr>
              <a:lstStyle/>
              <a:p>
                <a:pPr algn="ctr"/>
                <a:r>
                  <a:rPr lang="en-US" sz="2400" dirty="0">
                    <a:solidFill>
                      <a:schemeClr val="bg1"/>
                    </a:solidFill>
                    <a:latin typeface="Helvetica Neue Light" charset="0"/>
                    <a:ea typeface="Helvetica Neue Light" charset="0"/>
                    <a:cs typeface="Helvetica Neue Light" charset="0"/>
                  </a:rPr>
                  <a:t>Developmental delays</a:t>
                </a:r>
              </a:p>
            </p:txBody>
          </p:sp>
        </p:grpSp>
        <p:sp>
          <p:nvSpPr>
            <p:cNvPr id="50" name="Rectangle 49">
              <a:extLst>
                <a:ext uri="{FF2B5EF4-FFF2-40B4-BE49-F238E27FC236}">
                  <a16:creationId xmlns:a16="http://schemas.microsoft.com/office/drawing/2014/main" id="{6191F241-CEDB-B64D-9C24-C2D16296BEE0}"/>
                </a:ext>
              </a:extLst>
            </p:cNvPr>
            <p:cNvSpPr/>
            <p:nvPr/>
          </p:nvSpPr>
          <p:spPr>
            <a:xfrm>
              <a:off x="9432137" y="5386148"/>
              <a:ext cx="2440762" cy="738664"/>
            </a:xfrm>
            <a:prstGeom prst="rect">
              <a:avLst/>
            </a:prstGeom>
          </p:spPr>
          <p:txBody>
            <a:bodyPr wrap="square">
              <a:spAutoFit/>
            </a:bodyPr>
            <a:lstStyle/>
            <a:p>
              <a:pPr algn="ctr"/>
              <a:r>
                <a:rPr lang="en-US" sz="1400" dirty="0" err="1">
                  <a:solidFill>
                    <a:srgbClr val="009CE5"/>
                  </a:solidFill>
                  <a:latin typeface="Helvetica Neue Light" charset="0"/>
                  <a:ea typeface="Helvetica Neue Light" charset="0"/>
                  <a:cs typeface="Helvetica Neue Light" charset="0"/>
                </a:rPr>
                <a:t>Kurihara</a:t>
              </a:r>
              <a:r>
                <a:rPr lang="en-US" sz="1400" dirty="0">
                  <a:solidFill>
                    <a:srgbClr val="009CE5"/>
                  </a:solidFill>
                  <a:latin typeface="Helvetica Neue Light" charset="0"/>
                  <a:ea typeface="Helvetica Neue Light" charset="0"/>
                  <a:cs typeface="Helvetica Neue Light" charset="0"/>
                </a:rPr>
                <a:t> et al. 2007; Timmins-</a:t>
              </a:r>
              <a:r>
                <a:rPr lang="en-US" sz="1400" dirty="0" err="1">
                  <a:solidFill>
                    <a:srgbClr val="009CE5"/>
                  </a:solidFill>
                  <a:latin typeface="Helvetica Neue Light" charset="0"/>
                  <a:ea typeface="Helvetica Neue Light" charset="0"/>
                  <a:cs typeface="Helvetica Neue Light" charset="0"/>
                </a:rPr>
                <a:t>Schiffman</a:t>
              </a:r>
              <a:r>
                <a:rPr lang="en-US" sz="1400" dirty="0">
                  <a:solidFill>
                    <a:srgbClr val="009CE5"/>
                  </a:solidFill>
                  <a:latin typeface="Helvetica Neue Light" charset="0"/>
                  <a:ea typeface="Helvetica Neue Light" charset="0"/>
                  <a:cs typeface="Helvetica Neue Light" charset="0"/>
                </a:rPr>
                <a:t> et al. 2012</a:t>
              </a:r>
            </a:p>
          </p:txBody>
        </p:sp>
      </p:grpSp>
      <p:grpSp>
        <p:nvGrpSpPr>
          <p:cNvPr id="53" name="Group 52">
            <a:extLst>
              <a:ext uri="{FF2B5EF4-FFF2-40B4-BE49-F238E27FC236}">
                <a16:creationId xmlns:a16="http://schemas.microsoft.com/office/drawing/2014/main" id="{72DE7CE3-4CF9-4348-B418-05B8B9ACA156}"/>
              </a:ext>
            </a:extLst>
          </p:cNvPr>
          <p:cNvGrpSpPr/>
          <p:nvPr/>
        </p:nvGrpSpPr>
        <p:grpSpPr>
          <a:xfrm>
            <a:off x="8992717" y="5030553"/>
            <a:ext cx="2455541" cy="1272236"/>
            <a:chOff x="9573101" y="1288394"/>
            <a:chExt cx="2455541" cy="1272236"/>
          </a:xfrm>
        </p:grpSpPr>
        <p:grpSp>
          <p:nvGrpSpPr>
            <p:cNvPr id="54" name="Group 53">
              <a:extLst>
                <a:ext uri="{FF2B5EF4-FFF2-40B4-BE49-F238E27FC236}">
                  <a16:creationId xmlns:a16="http://schemas.microsoft.com/office/drawing/2014/main" id="{88699CED-B5F9-CA4C-86EC-43B57844F053}"/>
                </a:ext>
              </a:extLst>
            </p:cNvPr>
            <p:cNvGrpSpPr/>
            <p:nvPr/>
          </p:nvGrpSpPr>
          <p:grpSpPr>
            <a:xfrm>
              <a:off x="9573101" y="1288394"/>
              <a:ext cx="2455541" cy="952480"/>
              <a:chOff x="9432136" y="4482227"/>
              <a:chExt cx="2486045" cy="1018462"/>
            </a:xfrm>
          </p:grpSpPr>
          <p:sp>
            <p:nvSpPr>
              <p:cNvPr id="56" name="Rectangle 55">
                <a:extLst>
                  <a:ext uri="{FF2B5EF4-FFF2-40B4-BE49-F238E27FC236}">
                    <a16:creationId xmlns:a16="http://schemas.microsoft.com/office/drawing/2014/main" id="{FB9E4938-6652-AB40-9C0C-0863AF31E51C}"/>
                  </a:ext>
                </a:extLst>
              </p:cNvPr>
              <p:cNvSpPr/>
              <p:nvPr/>
            </p:nvSpPr>
            <p:spPr>
              <a:xfrm>
                <a:off x="9432136" y="4482227"/>
                <a:ext cx="2486045" cy="1018462"/>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C4E0487D-7244-7545-8631-FF03143D1F5A}"/>
                  </a:ext>
                </a:extLst>
              </p:cNvPr>
              <p:cNvSpPr/>
              <p:nvPr/>
            </p:nvSpPr>
            <p:spPr>
              <a:xfrm>
                <a:off x="9432136" y="4555983"/>
                <a:ext cx="2486045" cy="888563"/>
              </a:xfrm>
              <a:prstGeom prst="rect">
                <a:avLst/>
              </a:prstGeom>
            </p:spPr>
            <p:txBody>
              <a:bodyPr wrap="square">
                <a:spAutoFit/>
              </a:bodyPr>
              <a:lstStyle/>
              <a:p>
                <a:pPr algn="ctr"/>
                <a:r>
                  <a:rPr lang="en-US" sz="2400" dirty="0">
                    <a:solidFill>
                      <a:schemeClr val="bg1"/>
                    </a:solidFill>
                    <a:latin typeface="Helvetica Neue Light" charset="0"/>
                    <a:ea typeface="Helvetica Neue Light" charset="0"/>
                    <a:cs typeface="Helvetica Neue Light" charset="0"/>
                  </a:rPr>
                  <a:t>Lower energy production</a:t>
                </a:r>
              </a:p>
            </p:txBody>
          </p:sp>
        </p:grpSp>
        <p:sp>
          <p:nvSpPr>
            <p:cNvPr id="55" name="Rectangle 54">
              <a:extLst>
                <a:ext uri="{FF2B5EF4-FFF2-40B4-BE49-F238E27FC236}">
                  <a16:creationId xmlns:a16="http://schemas.microsoft.com/office/drawing/2014/main" id="{35CA8F0B-092E-5345-8F23-F876A6D880E6}"/>
                </a:ext>
              </a:extLst>
            </p:cNvPr>
            <p:cNvSpPr/>
            <p:nvPr/>
          </p:nvSpPr>
          <p:spPr>
            <a:xfrm>
              <a:off x="9573101" y="2252853"/>
              <a:ext cx="2455541" cy="307777"/>
            </a:xfrm>
            <a:prstGeom prst="rect">
              <a:avLst/>
            </a:prstGeom>
          </p:spPr>
          <p:txBody>
            <a:bodyPr wrap="square">
              <a:spAutoFit/>
            </a:bodyPr>
            <a:lstStyle/>
            <a:p>
              <a:pPr algn="ctr"/>
              <a:r>
                <a:rPr lang="en-US" sz="1400" dirty="0" err="1">
                  <a:solidFill>
                    <a:srgbClr val="009CE5"/>
                  </a:solidFill>
                  <a:latin typeface="Helvetica Neue Light" charset="0"/>
                  <a:ea typeface="Helvetica Neue Light" charset="0"/>
                  <a:cs typeface="Helvetica Neue Light" charset="0"/>
                </a:rPr>
                <a:t>Dineshram</a:t>
              </a:r>
              <a:r>
                <a:rPr lang="en-US" sz="1400" dirty="0">
                  <a:solidFill>
                    <a:srgbClr val="009CE5"/>
                  </a:solidFill>
                  <a:latin typeface="Helvetica Neue Light" charset="0"/>
                  <a:ea typeface="Helvetica Neue Light" charset="0"/>
                  <a:cs typeface="Helvetica Neue Light" charset="0"/>
                </a:rPr>
                <a:t> et al. 2016</a:t>
              </a:r>
            </a:p>
          </p:txBody>
        </p:sp>
      </p:grpSp>
      <p:grpSp>
        <p:nvGrpSpPr>
          <p:cNvPr id="58" name="Group 57">
            <a:extLst>
              <a:ext uri="{FF2B5EF4-FFF2-40B4-BE49-F238E27FC236}">
                <a16:creationId xmlns:a16="http://schemas.microsoft.com/office/drawing/2014/main" id="{60F47BF7-CC78-F74B-BA41-A88E5B292504}"/>
              </a:ext>
            </a:extLst>
          </p:cNvPr>
          <p:cNvGrpSpPr/>
          <p:nvPr/>
        </p:nvGrpSpPr>
        <p:grpSpPr>
          <a:xfrm>
            <a:off x="950509" y="5030553"/>
            <a:ext cx="2440763" cy="1540850"/>
            <a:chOff x="9432136" y="4368518"/>
            <a:chExt cx="2440763" cy="1540850"/>
          </a:xfrm>
        </p:grpSpPr>
        <p:grpSp>
          <p:nvGrpSpPr>
            <p:cNvPr id="59" name="Group 58">
              <a:extLst>
                <a:ext uri="{FF2B5EF4-FFF2-40B4-BE49-F238E27FC236}">
                  <a16:creationId xmlns:a16="http://schemas.microsoft.com/office/drawing/2014/main" id="{1DBE225B-C44D-9849-B812-FC3F161CBE26}"/>
                </a:ext>
              </a:extLst>
            </p:cNvPr>
            <p:cNvGrpSpPr/>
            <p:nvPr/>
          </p:nvGrpSpPr>
          <p:grpSpPr>
            <a:xfrm>
              <a:off x="9432136" y="4368518"/>
              <a:ext cx="2440763" cy="1018462"/>
              <a:chOff x="9432136" y="4482227"/>
              <a:chExt cx="2486045" cy="1018462"/>
            </a:xfrm>
          </p:grpSpPr>
          <p:sp>
            <p:nvSpPr>
              <p:cNvPr id="61" name="Rectangle 60">
                <a:extLst>
                  <a:ext uri="{FF2B5EF4-FFF2-40B4-BE49-F238E27FC236}">
                    <a16:creationId xmlns:a16="http://schemas.microsoft.com/office/drawing/2014/main" id="{1FC17F13-51BF-1746-8362-6115E8BC48FE}"/>
                  </a:ext>
                </a:extLst>
              </p:cNvPr>
              <p:cNvSpPr/>
              <p:nvPr/>
            </p:nvSpPr>
            <p:spPr>
              <a:xfrm>
                <a:off x="9432136" y="4482227"/>
                <a:ext cx="2486045" cy="1018462"/>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D5A6722-D8A5-CE4D-9224-8646B2559734}"/>
                  </a:ext>
                </a:extLst>
              </p:cNvPr>
              <p:cNvSpPr/>
              <p:nvPr/>
            </p:nvSpPr>
            <p:spPr>
              <a:xfrm>
                <a:off x="9432136" y="4555983"/>
                <a:ext cx="2486045" cy="830997"/>
              </a:xfrm>
              <a:prstGeom prst="rect">
                <a:avLst/>
              </a:prstGeom>
            </p:spPr>
            <p:txBody>
              <a:bodyPr wrap="square">
                <a:spAutoFit/>
              </a:bodyPr>
              <a:lstStyle/>
              <a:p>
                <a:pPr algn="ctr"/>
                <a:r>
                  <a:rPr lang="en-US" sz="2400" dirty="0">
                    <a:solidFill>
                      <a:schemeClr val="bg1"/>
                    </a:solidFill>
                    <a:latin typeface="Helvetica Neue Light" charset="0"/>
                    <a:ea typeface="Helvetica Neue Light" charset="0"/>
                    <a:cs typeface="Helvetica Neue Light" charset="0"/>
                  </a:rPr>
                  <a:t>Reduced calcification</a:t>
                </a:r>
              </a:p>
            </p:txBody>
          </p:sp>
        </p:grpSp>
        <p:sp>
          <p:nvSpPr>
            <p:cNvPr id="60" name="Rectangle 59">
              <a:extLst>
                <a:ext uri="{FF2B5EF4-FFF2-40B4-BE49-F238E27FC236}">
                  <a16:creationId xmlns:a16="http://schemas.microsoft.com/office/drawing/2014/main" id="{CD8BA08C-3FBB-8640-930C-D1AF7F4BA8BA}"/>
                </a:ext>
              </a:extLst>
            </p:cNvPr>
            <p:cNvSpPr/>
            <p:nvPr/>
          </p:nvSpPr>
          <p:spPr>
            <a:xfrm>
              <a:off x="9432137" y="5386148"/>
              <a:ext cx="2440762" cy="523220"/>
            </a:xfrm>
            <a:prstGeom prst="rect">
              <a:avLst/>
            </a:prstGeom>
          </p:spPr>
          <p:txBody>
            <a:bodyPr wrap="square">
              <a:spAutoFit/>
            </a:bodyPr>
            <a:lstStyle/>
            <a:p>
              <a:pPr algn="ctr"/>
              <a:r>
                <a:rPr lang="en-US" sz="1400" dirty="0" err="1">
                  <a:solidFill>
                    <a:srgbClr val="009CE5"/>
                  </a:solidFill>
                  <a:latin typeface="Helvetica Neue Light" charset="0"/>
                  <a:ea typeface="Helvetica Neue Light" charset="0"/>
                  <a:cs typeface="Helvetica Neue Light" charset="0"/>
                </a:rPr>
                <a:t>Gazeau</a:t>
              </a:r>
              <a:r>
                <a:rPr lang="en-US" sz="1400" dirty="0">
                  <a:solidFill>
                    <a:srgbClr val="009CE5"/>
                  </a:solidFill>
                  <a:latin typeface="Helvetica Neue Light" charset="0"/>
                  <a:ea typeface="Helvetica Neue Light" charset="0"/>
                  <a:cs typeface="Helvetica Neue Light" charset="0"/>
                </a:rPr>
                <a:t> et al. 2007; Timmins-</a:t>
              </a:r>
              <a:r>
                <a:rPr lang="en-US" sz="1400" dirty="0" err="1">
                  <a:solidFill>
                    <a:srgbClr val="009CE5"/>
                  </a:solidFill>
                  <a:latin typeface="Helvetica Neue Light" charset="0"/>
                  <a:ea typeface="Helvetica Neue Light" charset="0"/>
                  <a:cs typeface="Helvetica Neue Light" charset="0"/>
                </a:rPr>
                <a:t>Schiffman</a:t>
              </a:r>
              <a:r>
                <a:rPr lang="en-US" sz="1400" dirty="0">
                  <a:solidFill>
                    <a:srgbClr val="009CE5"/>
                  </a:solidFill>
                  <a:latin typeface="Helvetica Neue Light" charset="0"/>
                  <a:ea typeface="Helvetica Neue Light" charset="0"/>
                  <a:cs typeface="Helvetica Neue Light" charset="0"/>
                </a:rPr>
                <a:t> et al. 2014</a:t>
              </a:r>
            </a:p>
          </p:txBody>
        </p:sp>
      </p:grpSp>
      <p:pic>
        <p:nvPicPr>
          <p:cNvPr id="64" name="Picture 63" descr="A picture containing photo, indoor&#10;&#10;Description automatically generated">
            <a:extLst>
              <a:ext uri="{FF2B5EF4-FFF2-40B4-BE49-F238E27FC236}">
                <a16:creationId xmlns:a16="http://schemas.microsoft.com/office/drawing/2014/main" id="{862418D7-17EB-AE40-8E59-A2682270CB46}"/>
              </a:ext>
            </a:extLst>
          </p:cNvPr>
          <p:cNvPicPr>
            <a:picLocks noChangeAspect="1"/>
          </p:cNvPicPr>
          <p:nvPr/>
        </p:nvPicPr>
        <p:blipFill rotWithShape="1">
          <a:blip r:embed="rId8"/>
          <a:srcRect l="59730" t="33846" r="8049" b="9252"/>
          <a:stretch/>
        </p:blipFill>
        <p:spPr>
          <a:xfrm>
            <a:off x="8959207" y="2308718"/>
            <a:ext cx="1964267" cy="1628832"/>
          </a:xfrm>
          <a:prstGeom prst="rect">
            <a:avLst/>
          </a:prstGeom>
        </p:spPr>
      </p:pic>
    </p:spTree>
    <p:extLst>
      <p:ext uri="{BB962C8B-B14F-4D97-AF65-F5344CB8AC3E}">
        <p14:creationId xmlns:p14="http://schemas.microsoft.com/office/powerpoint/2010/main" val="21450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937255" y="3038170"/>
            <a:ext cx="3660256" cy="3634755"/>
            <a:chOff x="789775" y="2720648"/>
            <a:chExt cx="4143446" cy="4055513"/>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562" t="52176" r="48759" b="11305"/>
            <a:stretch/>
          </p:blipFill>
          <p:spPr>
            <a:xfrm rot="7687279">
              <a:off x="3230680" y="5347952"/>
              <a:ext cx="1367182" cy="148923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562" t="52531" r="49181" b="11305"/>
            <a:stretch/>
          </p:blipFill>
          <p:spPr>
            <a:xfrm rot="15372382">
              <a:off x="856263" y="3384444"/>
              <a:ext cx="1341745" cy="147472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562" t="50240" r="48170" b="11305"/>
            <a:stretch/>
          </p:blipFill>
          <p:spPr>
            <a:xfrm rot="1975208">
              <a:off x="2316214" y="2720648"/>
              <a:ext cx="1402678" cy="156816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563" t="51993" r="49205" b="12015"/>
            <a:stretch/>
          </p:blipFill>
          <p:spPr>
            <a:xfrm rot="1419722">
              <a:off x="2163079" y="4329056"/>
              <a:ext cx="1340252" cy="146774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562" t="51918" r="48170" b="11305"/>
            <a:stretch/>
          </p:blipFill>
          <p:spPr>
            <a:xfrm>
              <a:off x="3530543" y="3718295"/>
              <a:ext cx="1402678" cy="1499755"/>
            </a:xfrm>
            <a:prstGeom prst="rect">
              <a:avLst/>
            </a:prstGeom>
          </p:spPr>
        </p:pic>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8562" t="50240" r="48170" b="11305"/>
          <a:stretch/>
        </p:blipFill>
        <p:spPr>
          <a:xfrm>
            <a:off x="8759539" y="3756180"/>
            <a:ext cx="564478" cy="63107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8562" t="50240" r="48170" b="11305"/>
          <a:stretch/>
        </p:blipFill>
        <p:spPr>
          <a:xfrm rot="5210542">
            <a:off x="8268761" y="4334408"/>
            <a:ext cx="564478" cy="631074"/>
          </a:xfrm>
          <a:prstGeom prst="rect">
            <a:avLst/>
          </a:prstGeom>
        </p:spPr>
      </p:pic>
      <p:cxnSp>
        <p:nvCxnSpPr>
          <p:cNvPr id="12" name="Straight Arrow Connector 11"/>
          <p:cNvCxnSpPr/>
          <p:nvPr/>
        </p:nvCxnSpPr>
        <p:spPr>
          <a:xfrm flipH="1">
            <a:off x="3744852" y="2516236"/>
            <a:ext cx="1316088" cy="1200205"/>
          </a:xfrm>
          <a:prstGeom prst="straightConnector1">
            <a:avLst/>
          </a:prstGeom>
          <a:ln w="88900">
            <a:solidFill>
              <a:srgbClr val="009CE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023608" y="2520873"/>
            <a:ext cx="1196788" cy="1195568"/>
          </a:xfrm>
          <a:prstGeom prst="straightConnector1">
            <a:avLst/>
          </a:prstGeom>
          <a:ln w="88900">
            <a:solidFill>
              <a:srgbClr val="009CE5"/>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035317" y="2332373"/>
            <a:ext cx="422787" cy="923330"/>
          </a:xfrm>
          <a:prstGeom prst="rect">
            <a:avLst/>
          </a:prstGeom>
          <a:noFill/>
        </p:spPr>
        <p:txBody>
          <a:bodyPr wrap="square" rtlCol="0">
            <a:spAutoFit/>
          </a:bodyPr>
          <a:lstStyle/>
          <a:p>
            <a:pPr algn="ctr"/>
            <a:r>
              <a:rPr lang="en-US" sz="5400" dirty="0">
                <a:solidFill>
                  <a:srgbClr val="009CE5"/>
                </a:solidFill>
                <a:latin typeface="Avenir Light" charset="0"/>
                <a:ea typeface="Avenir Light" charset="0"/>
                <a:cs typeface="Avenir Light" charset="0"/>
              </a:rPr>
              <a:t>+</a:t>
            </a:r>
          </a:p>
        </p:txBody>
      </p:sp>
      <p:sp>
        <p:nvSpPr>
          <p:cNvPr id="22" name="TextBox 21"/>
          <p:cNvSpPr txBox="1"/>
          <p:nvPr/>
        </p:nvSpPr>
        <p:spPr>
          <a:xfrm>
            <a:off x="7618072" y="2332373"/>
            <a:ext cx="422787" cy="923330"/>
          </a:xfrm>
          <a:prstGeom prst="rect">
            <a:avLst/>
          </a:prstGeom>
          <a:noFill/>
        </p:spPr>
        <p:txBody>
          <a:bodyPr wrap="square" rtlCol="0">
            <a:spAutoFit/>
          </a:bodyPr>
          <a:lstStyle/>
          <a:p>
            <a:pPr algn="ctr"/>
            <a:r>
              <a:rPr lang="en-US" sz="5400" dirty="0">
                <a:solidFill>
                  <a:srgbClr val="009CE5"/>
                </a:solidFill>
                <a:latin typeface="Avenir Light" charset="0"/>
                <a:ea typeface="Avenir Light" charset="0"/>
                <a:cs typeface="Avenir Light" charset="0"/>
              </a:rPr>
              <a:t>-</a:t>
            </a:r>
          </a:p>
        </p:txBody>
      </p:sp>
      <p:sp>
        <p:nvSpPr>
          <p:cNvPr id="23" name="TextBox 22"/>
          <p:cNvSpPr txBox="1"/>
          <p:nvPr/>
        </p:nvSpPr>
        <p:spPr>
          <a:xfrm>
            <a:off x="802113" y="764511"/>
            <a:ext cx="2798865" cy="1569660"/>
          </a:xfrm>
          <a:prstGeom prst="rect">
            <a:avLst/>
          </a:prstGeom>
          <a:noFill/>
        </p:spPr>
        <p:txBody>
          <a:bodyPr wrap="square" rtlCol="0">
            <a:spAutoFit/>
          </a:bodyPr>
          <a:lstStyle/>
          <a:p>
            <a:r>
              <a:rPr lang="en-US" sz="3200" dirty="0">
                <a:latin typeface="Helvetica Neue Thin" panose="020B0403020202020204" pitchFamily="34" charset="0"/>
                <a:ea typeface="Helvetica Neue Thin" panose="020B0403020202020204" pitchFamily="34" charset="0"/>
                <a:cs typeface="Helvetica Neue" panose="02000503000000020004" pitchFamily="2" charset="0"/>
              </a:rPr>
              <a:t>Higher survival</a:t>
            </a:r>
          </a:p>
          <a:p>
            <a:r>
              <a:rPr lang="en-US" sz="3200" dirty="0">
                <a:latin typeface="Helvetica Neue Thin" panose="020B0403020202020204" pitchFamily="34" charset="0"/>
                <a:ea typeface="Helvetica Neue Thin" panose="020B0403020202020204" pitchFamily="34" charset="0"/>
                <a:cs typeface="Helvetica Neue" panose="02000503000000020004" pitchFamily="2" charset="0"/>
              </a:rPr>
              <a:t>Bigger larvae</a:t>
            </a:r>
          </a:p>
          <a:p>
            <a:r>
              <a:rPr lang="en-US" sz="3200" dirty="0">
                <a:latin typeface="Helvetica Neue Thin" panose="020B0403020202020204" pitchFamily="34" charset="0"/>
                <a:ea typeface="Helvetica Neue Thin" panose="020B0403020202020204" pitchFamily="34" charset="0"/>
                <a:cs typeface="Helvetica Neue" panose="02000503000000020004" pitchFamily="2" charset="0"/>
              </a:rPr>
              <a:t>Fast-growing</a:t>
            </a:r>
          </a:p>
        </p:txBody>
      </p:sp>
      <p:sp>
        <p:nvSpPr>
          <p:cNvPr id="24" name="TextBox 23"/>
          <p:cNvSpPr txBox="1"/>
          <p:nvPr/>
        </p:nvSpPr>
        <p:spPr>
          <a:xfrm>
            <a:off x="8040859" y="764511"/>
            <a:ext cx="3393329" cy="1569660"/>
          </a:xfrm>
          <a:prstGeom prst="rect">
            <a:avLst/>
          </a:prstGeom>
          <a:noFill/>
        </p:spPr>
        <p:txBody>
          <a:bodyPr wrap="square" rtlCol="0">
            <a:spAutoFit/>
          </a:bodyPr>
          <a:lstStyle/>
          <a:p>
            <a:pPr algn="r"/>
            <a:r>
              <a:rPr lang="en-US" sz="3200" dirty="0">
                <a:latin typeface="Helvetica Neue Thin" panose="020B0403020202020204" pitchFamily="34" charset="0"/>
                <a:ea typeface="Helvetica Neue Thin" panose="020B0403020202020204" pitchFamily="34" charset="0"/>
                <a:cs typeface="Corbel" charset="0"/>
              </a:rPr>
              <a:t>Lower survival</a:t>
            </a:r>
          </a:p>
          <a:p>
            <a:pPr algn="r"/>
            <a:r>
              <a:rPr lang="en-US" sz="3200" dirty="0">
                <a:latin typeface="Helvetica Neue Thin" panose="020B0403020202020204" pitchFamily="34" charset="0"/>
                <a:ea typeface="Helvetica Neue Thin" panose="020B0403020202020204" pitchFamily="34" charset="0"/>
                <a:cs typeface="Corbel" charset="0"/>
              </a:rPr>
              <a:t>Smaller larvae</a:t>
            </a:r>
          </a:p>
          <a:p>
            <a:pPr algn="r"/>
            <a:r>
              <a:rPr lang="en-US" sz="3200" dirty="0">
                <a:latin typeface="Helvetica Neue Thin" panose="020B0403020202020204" pitchFamily="34" charset="0"/>
                <a:ea typeface="Helvetica Neue Thin" panose="020B0403020202020204" pitchFamily="34" charset="0"/>
                <a:cs typeface="Corbel" charset="0"/>
              </a:rPr>
              <a:t>Slow-growing</a:t>
            </a:r>
          </a:p>
        </p:txBody>
      </p:sp>
      <p:sp>
        <p:nvSpPr>
          <p:cNvPr id="17" name="Rectangle 16">
            <a:extLst>
              <a:ext uri="{FF2B5EF4-FFF2-40B4-BE49-F238E27FC236}">
                <a16:creationId xmlns:a16="http://schemas.microsoft.com/office/drawing/2014/main" id="{307BF18E-1D52-CB4F-B282-B2E0AAB64029}"/>
              </a:ext>
            </a:extLst>
          </p:cNvPr>
          <p:cNvSpPr/>
          <p:nvPr/>
        </p:nvSpPr>
        <p:spPr>
          <a:xfrm>
            <a:off x="8483" y="6489712"/>
            <a:ext cx="3160287" cy="307777"/>
          </a:xfrm>
          <a:prstGeom prst="rect">
            <a:avLst/>
          </a:prstGeom>
        </p:spPr>
        <p:txBody>
          <a:bodyPr wrap="square">
            <a:spAutoFit/>
          </a:bodyPr>
          <a:lstStyle/>
          <a:p>
            <a:r>
              <a:rPr lang="en-US" sz="1400" dirty="0">
                <a:latin typeface="Helvetica Neue Light" charset="0"/>
                <a:ea typeface="Helvetica Neue Light" charset="0"/>
                <a:cs typeface="Helvetica Neue Light" charset="0"/>
              </a:rPr>
              <a:t>Parker et al. 2012, 2015, 2017</a:t>
            </a:r>
          </a:p>
        </p:txBody>
      </p:sp>
      <p:sp>
        <p:nvSpPr>
          <p:cNvPr id="18" name="Rectangle 17">
            <a:extLst>
              <a:ext uri="{FF2B5EF4-FFF2-40B4-BE49-F238E27FC236}">
                <a16:creationId xmlns:a16="http://schemas.microsoft.com/office/drawing/2014/main" id="{6167DE51-0B4C-9C40-8E4F-7995ECED5EFE}"/>
              </a:ext>
            </a:extLst>
          </p:cNvPr>
          <p:cNvSpPr/>
          <p:nvPr/>
        </p:nvSpPr>
        <p:spPr>
          <a:xfrm>
            <a:off x="7618072" y="6489712"/>
            <a:ext cx="4565445" cy="307777"/>
          </a:xfrm>
          <a:prstGeom prst="rect">
            <a:avLst/>
          </a:prstGeom>
        </p:spPr>
        <p:txBody>
          <a:bodyPr wrap="square">
            <a:spAutoFit/>
          </a:bodyPr>
          <a:lstStyle/>
          <a:p>
            <a:pPr algn="r"/>
            <a:r>
              <a:rPr lang="en-US" sz="1400" dirty="0">
                <a:latin typeface="Helvetica Neue Light" charset="0"/>
                <a:ea typeface="Helvetica Neue Light" charset="0"/>
                <a:cs typeface="Helvetica Neue Light" charset="0"/>
              </a:rPr>
              <a:t>Griffith and </a:t>
            </a:r>
            <a:r>
              <a:rPr lang="en-US" sz="1400" dirty="0" err="1">
                <a:latin typeface="Helvetica Neue Light" charset="0"/>
                <a:ea typeface="Helvetica Neue Light" charset="0"/>
                <a:cs typeface="Helvetica Neue Light" charset="0"/>
              </a:rPr>
              <a:t>Gobler</a:t>
            </a:r>
            <a:r>
              <a:rPr lang="en-US" sz="1400" dirty="0">
                <a:latin typeface="Helvetica Neue Light" charset="0"/>
                <a:ea typeface="Helvetica Neue Light" charset="0"/>
                <a:cs typeface="Helvetica Neue Light" charset="0"/>
              </a:rPr>
              <a:t> 2017</a:t>
            </a:r>
          </a:p>
        </p:txBody>
      </p:sp>
      <p:pic>
        <p:nvPicPr>
          <p:cNvPr id="28" name="Picture 27">
            <a:extLst>
              <a:ext uri="{FF2B5EF4-FFF2-40B4-BE49-F238E27FC236}">
                <a16:creationId xmlns:a16="http://schemas.microsoft.com/office/drawing/2014/main" id="{8DD2C805-0CA7-6B46-ABD8-DC96B1C81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66945">
            <a:off x="4429335" y="739192"/>
            <a:ext cx="3217504" cy="2079708"/>
          </a:xfrm>
          <a:prstGeom prst="rect">
            <a:avLst/>
          </a:prstGeom>
        </p:spPr>
      </p:pic>
    </p:spTree>
    <p:extLst>
      <p:ext uri="{BB962C8B-B14F-4D97-AF65-F5344CB8AC3E}">
        <p14:creationId xmlns:p14="http://schemas.microsoft.com/office/powerpoint/2010/main" val="311188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97506" y="1978091"/>
            <a:ext cx="10510158" cy="3377681"/>
            <a:chOff x="1697506" y="2267339"/>
            <a:chExt cx="10510158" cy="3377681"/>
          </a:xfrm>
        </p:grpSpPr>
        <p:sp>
          <p:nvSpPr>
            <p:cNvPr id="13" name="Rectangle 12">
              <a:extLst>
                <a:ext uri="{FF2B5EF4-FFF2-40B4-BE49-F238E27FC236}">
                  <a16:creationId xmlns:a16="http://schemas.microsoft.com/office/drawing/2014/main" id="{CD500714-A284-6949-811E-E47B666B7D5D}"/>
                </a:ext>
              </a:extLst>
            </p:cNvPr>
            <p:cNvSpPr/>
            <p:nvPr/>
          </p:nvSpPr>
          <p:spPr>
            <a:xfrm>
              <a:off x="1697506" y="2267339"/>
              <a:ext cx="10510158" cy="3377681"/>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How does ocean acidification affect multiple generations of Pacific oysters?</a:t>
              </a:r>
            </a:p>
          </p:txBody>
        </p:sp>
      </p:grpSp>
    </p:spTree>
    <p:extLst>
      <p:ext uri="{BB962C8B-B14F-4D97-AF65-F5344CB8AC3E}">
        <p14:creationId xmlns:p14="http://schemas.microsoft.com/office/powerpoint/2010/main" val="338547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9919" y="653083"/>
            <a:ext cx="12192000" cy="769441"/>
          </a:xfrm>
          <a:prstGeom prst="rect">
            <a:avLst/>
          </a:prstGeom>
          <a:noFill/>
        </p:spPr>
        <p:txBody>
          <a:bodyPr wrap="square" rtlCol="0">
            <a:spAutoFit/>
          </a:bodyPr>
          <a:lstStyle/>
          <a:p>
            <a:pPr algn="ctr"/>
            <a:r>
              <a:rPr lang="en-US" sz="4400" dirty="0">
                <a:latin typeface="Helvetica Neue Light" panose="02000403000000020004" pitchFamily="2" charset="0"/>
                <a:ea typeface="Helvetica Neue Light" panose="02000403000000020004" pitchFamily="2" charset="0"/>
                <a:cs typeface="Avenir Light" charset="0"/>
              </a:rPr>
              <a:t>7 Week Exposure</a:t>
            </a:r>
          </a:p>
        </p:txBody>
      </p:sp>
      <p:sp>
        <p:nvSpPr>
          <p:cNvPr id="6" name="TextBox 5"/>
          <p:cNvSpPr txBox="1"/>
          <p:nvPr/>
        </p:nvSpPr>
        <p:spPr>
          <a:xfrm>
            <a:off x="-1839919" y="5433770"/>
            <a:ext cx="12192000" cy="733534"/>
          </a:xfrm>
          <a:prstGeom prst="rect">
            <a:avLst/>
          </a:prstGeom>
          <a:noFill/>
        </p:spPr>
        <p:txBody>
          <a:bodyPr wrap="square" rtlCol="0">
            <a:spAutoFit/>
          </a:bodyPr>
          <a:lstStyle/>
          <a:p>
            <a:pPr algn="ctr">
              <a:lnSpc>
                <a:spcPts val="4980"/>
              </a:lnSpc>
            </a:pPr>
            <a:r>
              <a:rPr lang="en-US" sz="4400" dirty="0">
                <a:latin typeface="Helvetica Neue Light" panose="02000403000000020004" pitchFamily="2" charset="0"/>
                <a:ea typeface="Helvetica Neue Light" panose="02000403000000020004" pitchFamily="2" charset="0"/>
                <a:cs typeface="Avenir Light" charset="0"/>
              </a:rPr>
              <a:t>Spawn</a:t>
            </a:r>
          </a:p>
        </p:txBody>
      </p:sp>
      <p:grpSp>
        <p:nvGrpSpPr>
          <p:cNvPr id="7" name="Group 6"/>
          <p:cNvGrpSpPr/>
          <p:nvPr/>
        </p:nvGrpSpPr>
        <p:grpSpPr>
          <a:xfrm>
            <a:off x="903281" y="1609229"/>
            <a:ext cx="2891135" cy="1023155"/>
            <a:chOff x="2743200" y="1002033"/>
            <a:chExt cx="2891135" cy="1023155"/>
          </a:xfrm>
        </p:grpSpPr>
        <p:sp>
          <p:nvSpPr>
            <p:cNvPr id="5" name="Rectangle 4"/>
            <p:cNvSpPr/>
            <p:nvPr/>
          </p:nvSpPr>
          <p:spPr>
            <a:xfrm>
              <a:off x="2743200" y="1002033"/>
              <a:ext cx="2891135" cy="1023155"/>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panose="02000403000000020004" pitchFamily="2" charset="0"/>
                <a:ea typeface="Helvetica Neue Light" panose="02000403000000020004" pitchFamily="2" charset="0"/>
              </a:endParaRPr>
            </a:p>
          </p:txBody>
        </p:sp>
        <p:sp>
          <p:nvSpPr>
            <p:cNvPr id="11" name="Rectangle 10"/>
            <p:cNvSpPr/>
            <p:nvPr/>
          </p:nvSpPr>
          <p:spPr>
            <a:xfrm>
              <a:off x="2903621" y="1127850"/>
              <a:ext cx="2550695" cy="769441"/>
            </a:xfrm>
            <a:prstGeom prst="rect">
              <a:avLst/>
            </a:prstGeom>
          </p:spPr>
          <p:txBody>
            <a:bodyPr wrap="square">
              <a:spAutoFit/>
            </a:bodyPr>
            <a:lstStyle/>
            <a:p>
              <a:pPr algn="ctr"/>
              <a:r>
                <a:rPr lang="en-US" sz="2200" dirty="0">
                  <a:solidFill>
                    <a:schemeClr val="bg1"/>
                  </a:solidFill>
                  <a:latin typeface="Helvetica Neue Light" panose="02000403000000020004" pitchFamily="2" charset="0"/>
                  <a:ea typeface="Helvetica Neue Light" panose="02000403000000020004" pitchFamily="2" charset="0"/>
                </a:rPr>
                <a:t>Low pH</a:t>
              </a:r>
            </a:p>
            <a:p>
              <a:pPr algn="ctr"/>
              <a:r>
                <a:rPr lang="en-US" sz="2200" dirty="0">
                  <a:solidFill>
                    <a:schemeClr val="bg1"/>
                  </a:solidFill>
                  <a:latin typeface="Helvetica Neue Light" panose="02000403000000020004" pitchFamily="2" charset="0"/>
                  <a:ea typeface="Helvetica Neue Light" panose="02000403000000020004" pitchFamily="2" charset="0"/>
                </a:rPr>
                <a:t>(7.3)</a:t>
              </a:r>
            </a:p>
          </p:txBody>
        </p:sp>
      </p:grpSp>
      <p:grpSp>
        <p:nvGrpSpPr>
          <p:cNvPr id="13" name="Group 12"/>
          <p:cNvGrpSpPr/>
          <p:nvPr/>
        </p:nvGrpSpPr>
        <p:grpSpPr>
          <a:xfrm>
            <a:off x="4717746" y="1609229"/>
            <a:ext cx="2891135" cy="1023155"/>
            <a:chOff x="6557665" y="979431"/>
            <a:chExt cx="2891135" cy="1023155"/>
          </a:xfrm>
        </p:grpSpPr>
        <p:sp>
          <p:nvSpPr>
            <p:cNvPr id="10" name="Rectangle 9"/>
            <p:cNvSpPr/>
            <p:nvPr/>
          </p:nvSpPr>
          <p:spPr>
            <a:xfrm>
              <a:off x="6557665" y="979431"/>
              <a:ext cx="2891135" cy="1023155"/>
            </a:xfrm>
            <a:prstGeom prst="rect">
              <a:avLst/>
            </a:prstGeom>
            <a:solidFill>
              <a:srgbClr val="009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panose="02000403000000020004" pitchFamily="2" charset="0"/>
                <a:ea typeface="Helvetica Neue Light" panose="02000403000000020004" pitchFamily="2" charset="0"/>
              </a:endParaRPr>
            </a:p>
          </p:txBody>
        </p:sp>
        <p:sp>
          <p:nvSpPr>
            <p:cNvPr id="12" name="Rectangle 11"/>
            <p:cNvSpPr/>
            <p:nvPr/>
          </p:nvSpPr>
          <p:spPr>
            <a:xfrm>
              <a:off x="6727884" y="1127850"/>
              <a:ext cx="2550695" cy="769441"/>
            </a:xfrm>
            <a:prstGeom prst="rect">
              <a:avLst/>
            </a:prstGeom>
          </p:spPr>
          <p:txBody>
            <a:bodyPr wrap="square">
              <a:spAutoFit/>
            </a:bodyPr>
            <a:lstStyle/>
            <a:p>
              <a:pPr algn="ctr"/>
              <a:r>
                <a:rPr lang="en-US" sz="2200" dirty="0">
                  <a:solidFill>
                    <a:schemeClr val="bg1"/>
                  </a:solidFill>
                  <a:latin typeface="Helvetica Neue Light" panose="02000403000000020004" pitchFamily="2" charset="0"/>
                  <a:ea typeface="Helvetica Neue Light" panose="02000403000000020004" pitchFamily="2" charset="0"/>
                </a:rPr>
                <a:t>Ambient pH</a:t>
              </a:r>
            </a:p>
            <a:p>
              <a:pPr algn="ctr"/>
              <a:r>
                <a:rPr lang="en-US" sz="2200" dirty="0">
                  <a:solidFill>
                    <a:schemeClr val="bg1"/>
                  </a:solidFill>
                  <a:latin typeface="Helvetica Neue Light" panose="02000403000000020004" pitchFamily="2" charset="0"/>
                  <a:ea typeface="Helvetica Neue Light" panose="02000403000000020004" pitchFamily="2" charset="0"/>
                </a:rPr>
                <a:t>(7.8)</a:t>
              </a:r>
            </a:p>
          </p:txBody>
        </p:sp>
      </p:grpSp>
      <p:cxnSp>
        <p:nvCxnSpPr>
          <p:cNvPr id="17" name="Straight Arrow Connector 16"/>
          <p:cNvCxnSpPr/>
          <p:nvPr/>
        </p:nvCxnSpPr>
        <p:spPr>
          <a:xfrm>
            <a:off x="4256081" y="2753739"/>
            <a:ext cx="0" cy="766138"/>
          </a:xfrm>
          <a:prstGeom prst="straightConnector1">
            <a:avLst/>
          </a:prstGeom>
          <a:ln w="88900">
            <a:solidFill>
              <a:srgbClr val="009CE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256081" y="4577064"/>
            <a:ext cx="0" cy="766138"/>
          </a:xfrm>
          <a:prstGeom prst="straightConnector1">
            <a:avLst/>
          </a:prstGeom>
          <a:ln w="88900">
            <a:solidFill>
              <a:srgbClr val="009CE5"/>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39919" y="3599702"/>
            <a:ext cx="12192000" cy="757900"/>
          </a:xfrm>
          <a:prstGeom prst="rect">
            <a:avLst/>
          </a:prstGeom>
          <a:noFill/>
        </p:spPr>
        <p:txBody>
          <a:bodyPr wrap="square" rtlCol="0">
            <a:spAutoFit/>
          </a:bodyPr>
          <a:lstStyle/>
          <a:p>
            <a:pPr algn="ctr">
              <a:lnSpc>
                <a:spcPts val="4980"/>
              </a:lnSpc>
            </a:pPr>
            <a:r>
              <a:rPr lang="en-US" sz="4400" dirty="0">
                <a:latin typeface="Helvetica Neue Light" panose="02000403000000020004" pitchFamily="2" charset="0"/>
                <a:ea typeface="Helvetica Neue Light" panose="02000403000000020004" pitchFamily="2" charset="0"/>
                <a:cs typeface="Avenir Light" charset="0"/>
              </a:rPr>
              <a:t>12 Weeks Ambient pH conditions</a:t>
            </a:r>
          </a:p>
        </p:txBody>
      </p:sp>
      <p:cxnSp>
        <p:nvCxnSpPr>
          <p:cNvPr id="14" name="Straight Arrow Connector 13">
            <a:extLst>
              <a:ext uri="{FF2B5EF4-FFF2-40B4-BE49-F238E27FC236}">
                <a16:creationId xmlns:a16="http://schemas.microsoft.com/office/drawing/2014/main" id="{18499F5A-C770-D74C-8926-D2CC3C5C9ED7}"/>
              </a:ext>
            </a:extLst>
          </p:cNvPr>
          <p:cNvCxnSpPr>
            <a:cxnSpLocks/>
          </p:cNvCxnSpPr>
          <p:nvPr/>
        </p:nvCxnSpPr>
        <p:spPr>
          <a:xfrm>
            <a:off x="7830414" y="2076952"/>
            <a:ext cx="993077" cy="0"/>
          </a:xfrm>
          <a:prstGeom prst="straightConnector1">
            <a:avLst/>
          </a:prstGeom>
          <a:ln w="88900">
            <a:solidFill>
              <a:srgbClr val="009CE5"/>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DD07733-8C7E-5D43-8A44-E93439DA90F1}"/>
              </a:ext>
            </a:extLst>
          </p:cNvPr>
          <p:cNvSpPr/>
          <p:nvPr/>
        </p:nvSpPr>
        <p:spPr>
          <a:xfrm>
            <a:off x="8805589" y="1582197"/>
            <a:ext cx="2799757" cy="1077218"/>
          </a:xfrm>
          <a:prstGeom prst="rect">
            <a:avLst/>
          </a:prstGeom>
        </p:spPr>
        <p:txBody>
          <a:bodyPr wrap="square">
            <a:spAutoFit/>
          </a:bodyPr>
          <a:lstStyle/>
          <a:p>
            <a:pPr algn="ctr">
              <a:buClr>
                <a:srgbClr val="009CE5"/>
              </a:buClr>
            </a:pPr>
            <a:r>
              <a:rPr lang="en-US" sz="3200" dirty="0">
                <a:solidFill>
                  <a:srgbClr val="009CE5"/>
                </a:solidFill>
                <a:latin typeface="Helvetica Neue Thin" panose="020B0403020202020204" pitchFamily="34" charset="0"/>
                <a:ea typeface="Helvetica Neue Thin" panose="020B0403020202020204" pitchFamily="34" charset="0"/>
              </a:rPr>
              <a:t>Characterize gonad tissue</a:t>
            </a:r>
          </a:p>
        </p:txBody>
      </p:sp>
      <p:sp>
        <p:nvSpPr>
          <p:cNvPr id="16" name="Rectangle 15">
            <a:extLst>
              <a:ext uri="{FF2B5EF4-FFF2-40B4-BE49-F238E27FC236}">
                <a16:creationId xmlns:a16="http://schemas.microsoft.com/office/drawing/2014/main" id="{0ECD70F6-7588-AD4D-AE42-398550B87601}"/>
              </a:ext>
            </a:extLst>
          </p:cNvPr>
          <p:cNvSpPr/>
          <p:nvPr/>
        </p:nvSpPr>
        <p:spPr>
          <a:xfrm>
            <a:off x="8805589" y="5261928"/>
            <a:ext cx="2799757" cy="1077218"/>
          </a:xfrm>
          <a:prstGeom prst="rect">
            <a:avLst/>
          </a:prstGeom>
        </p:spPr>
        <p:txBody>
          <a:bodyPr wrap="square">
            <a:spAutoFit/>
          </a:bodyPr>
          <a:lstStyle/>
          <a:p>
            <a:pPr algn="ctr">
              <a:buClr>
                <a:srgbClr val="009CE5"/>
              </a:buClr>
            </a:pPr>
            <a:r>
              <a:rPr lang="en-US" sz="3200" dirty="0">
                <a:solidFill>
                  <a:srgbClr val="009CE5"/>
                </a:solidFill>
                <a:latin typeface="Helvetica Neue Thin" panose="020B0403020202020204" pitchFamily="34" charset="0"/>
                <a:ea typeface="Helvetica Neue Thin" panose="020B0403020202020204" pitchFamily="34" charset="0"/>
              </a:rPr>
              <a:t>Count larvae 18 </a:t>
            </a:r>
            <a:r>
              <a:rPr lang="en-US" sz="3200" dirty="0" err="1">
                <a:solidFill>
                  <a:srgbClr val="009CE5"/>
                </a:solidFill>
                <a:latin typeface="Helvetica Neue Thin" panose="020B0403020202020204" pitchFamily="34" charset="0"/>
                <a:ea typeface="Helvetica Neue Thin" panose="020B0403020202020204" pitchFamily="34" charset="0"/>
              </a:rPr>
              <a:t>hpf</a:t>
            </a:r>
            <a:endParaRPr lang="en-US" sz="3200" dirty="0">
              <a:solidFill>
                <a:srgbClr val="009CE5"/>
              </a:solidFill>
              <a:latin typeface="Helvetica Neue Thin" panose="020B0403020202020204" pitchFamily="34" charset="0"/>
              <a:ea typeface="Helvetica Neue Thin" panose="020B0403020202020204" pitchFamily="34" charset="0"/>
            </a:endParaRPr>
          </a:p>
        </p:txBody>
      </p:sp>
      <p:cxnSp>
        <p:nvCxnSpPr>
          <p:cNvPr id="21" name="Straight Arrow Connector 20">
            <a:extLst>
              <a:ext uri="{FF2B5EF4-FFF2-40B4-BE49-F238E27FC236}">
                <a16:creationId xmlns:a16="http://schemas.microsoft.com/office/drawing/2014/main" id="{5C680FB5-220C-5344-9E6C-BE0B81E9C033}"/>
              </a:ext>
            </a:extLst>
          </p:cNvPr>
          <p:cNvCxnSpPr>
            <a:cxnSpLocks/>
          </p:cNvCxnSpPr>
          <p:nvPr/>
        </p:nvCxnSpPr>
        <p:spPr>
          <a:xfrm>
            <a:off x="5297864" y="5800537"/>
            <a:ext cx="3525627" cy="0"/>
          </a:xfrm>
          <a:prstGeom prst="straightConnector1">
            <a:avLst/>
          </a:prstGeom>
          <a:ln w="88900">
            <a:solidFill>
              <a:srgbClr val="009CE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9A4521-9D84-AF4B-B35B-AE225678F822}"/>
              </a:ext>
            </a:extLst>
          </p:cNvPr>
          <p:cNvSpPr txBox="1">
            <a:spLocks/>
          </p:cNvSpPr>
          <p:nvPr/>
        </p:nvSpPr>
        <p:spPr>
          <a:xfrm>
            <a:off x="0" y="180680"/>
            <a:ext cx="12165107" cy="762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009CE5"/>
                </a:solidFill>
                <a:latin typeface="Helvetica Neue" panose="02000503000000020004" pitchFamily="2" charset="0"/>
                <a:ea typeface="Helvetica Neue" panose="02000503000000020004" pitchFamily="2" charset="0"/>
                <a:cs typeface="Helvetica Neue" panose="02000503000000020004" pitchFamily="2" charset="0"/>
              </a:rPr>
              <a:t>No reproductive differences</a:t>
            </a:r>
          </a:p>
        </p:txBody>
      </p:sp>
      <p:grpSp>
        <p:nvGrpSpPr>
          <p:cNvPr id="6" name="Group 5">
            <a:extLst>
              <a:ext uri="{FF2B5EF4-FFF2-40B4-BE49-F238E27FC236}">
                <a16:creationId xmlns:a16="http://schemas.microsoft.com/office/drawing/2014/main" id="{BEB6D248-4F44-4946-BE48-C272865D4519}"/>
              </a:ext>
            </a:extLst>
          </p:cNvPr>
          <p:cNvGrpSpPr/>
          <p:nvPr/>
        </p:nvGrpSpPr>
        <p:grpSpPr>
          <a:xfrm>
            <a:off x="-11601" y="2403753"/>
            <a:ext cx="12195117" cy="4085959"/>
            <a:chOff x="0" y="1520442"/>
            <a:chExt cx="12195117" cy="4085959"/>
          </a:xfrm>
        </p:grpSpPr>
        <p:pic>
          <p:nvPicPr>
            <p:cNvPr id="2" name="Content Placeholder 6">
              <a:extLst>
                <a:ext uri="{FF2B5EF4-FFF2-40B4-BE49-F238E27FC236}">
                  <a16:creationId xmlns:a16="http://schemas.microsoft.com/office/drawing/2014/main" id="{05B94250-FBD0-DF45-B2E6-8EDA315DFC42}"/>
                </a:ext>
              </a:extLst>
            </p:cNvPr>
            <p:cNvPicPr>
              <a:picLocks noChangeAspect="1"/>
            </p:cNvPicPr>
            <p:nvPr/>
          </p:nvPicPr>
          <p:blipFill rotWithShape="1">
            <a:blip r:embed="rId3">
              <a:extLst>
                <a:ext uri="{28A0092B-C50C-407E-A947-70E740481C1C}">
                  <a14:useLocalDpi xmlns:a14="http://schemas.microsoft.com/office/drawing/2010/main" val="0"/>
                </a:ext>
              </a:extLst>
            </a:blip>
            <a:srcRect l="840" t="664" r="1117" b="49929"/>
            <a:stretch/>
          </p:blipFill>
          <p:spPr>
            <a:xfrm>
              <a:off x="0" y="1522081"/>
              <a:ext cx="6096000" cy="4084320"/>
            </a:xfrm>
            <a:prstGeom prst="rect">
              <a:avLst/>
            </a:prstGeom>
          </p:spPr>
        </p:pic>
        <p:pic>
          <p:nvPicPr>
            <p:cNvPr id="4" name="Content Placeholder 6">
              <a:extLst>
                <a:ext uri="{FF2B5EF4-FFF2-40B4-BE49-F238E27FC236}">
                  <a16:creationId xmlns:a16="http://schemas.microsoft.com/office/drawing/2014/main" id="{88508ABE-6676-6E4D-8EED-532975120CBD}"/>
                </a:ext>
              </a:extLst>
            </p:cNvPr>
            <p:cNvPicPr>
              <a:picLocks noChangeAspect="1"/>
            </p:cNvPicPr>
            <p:nvPr/>
          </p:nvPicPr>
          <p:blipFill rotWithShape="1">
            <a:blip r:embed="rId3">
              <a:extLst>
                <a:ext uri="{28A0092B-C50C-407E-A947-70E740481C1C}">
                  <a14:useLocalDpi xmlns:a14="http://schemas.microsoft.com/office/drawing/2010/main" val="0"/>
                </a:ext>
              </a:extLst>
            </a:blip>
            <a:srcRect l="840" t="49708" r="1117" b="1027"/>
            <a:stretch/>
          </p:blipFill>
          <p:spPr>
            <a:xfrm>
              <a:off x="6096001" y="1520442"/>
              <a:ext cx="6099116" cy="4074489"/>
            </a:xfrm>
            <a:prstGeom prst="rect">
              <a:avLst/>
            </a:prstGeom>
          </p:spPr>
        </p:pic>
      </p:grpSp>
      <p:sp>
        <p:nvSpPr>
          <p:cNvPr id="5" name="Rectangle 4">
            <a:extLst>
              <a:ext uri="{FF2B5EF4-FFF2-40B4-BE49-F238E27FC236}">
                <a16:creationId xmlns:a16="http://schemas.microsoft.com/office/drawing/2014/main" id="{CD934979-3D8C-9E47-AF7E-91001A9F90E2}"/>
              </a:ext>
            </a:extLst>
          </p:cNvPr>
          <p:cNvSpPr/>
          <p:nvPr/>
        </p:nvSpPr>
        <p:spPr>
          <a:xfrm>
            <a:off x="7626555" y="6523431"/>
            <a:ext cx="4565445" cy="307777"/>
          </a:xfrm>
          <a:prstGeom prst="rect">
            <a:avLst/>
          </a:prstGeom>
        </p:spPr>
        <p:txBody>
          <a:bodyPr wrap="square">
            <a:spAutoFit/>
          </a:bodyPr>
          <a:lstStyle/>
          <a:p>
            <a:pPr algn="r"/>
            <a:r>
              <a:rPr lang="en-US" sz="1400" dirty="0">
                <a:latin typeface="Helvetica Neue Light" charset="0"/>
                <a:ea typeface="Helvetica Neue Light" charset="0"/>
                <a:cs typeface="Helvetica Neue Light" charset="0"/>
              </a:rPr>
              <a:t>Venkataraman et al. 2019</a:t>
            </a:r>
          </a:p>
        </p:txBody>
      </p:sp>
      <p:sp>
        <p:nvSpPr>
          <p:cNvPr id="9" name="Rectangle 8">
            <a:extLst>
              <a:ext uri="{FF2B5EF4-FFF2-40B4-BE49-F238E27FC236}">
                <a16:creationId xmlns:a16="http://schemas.microsoft.com/office/drawing/2014/main" id="{356A83BB-7212-DC43-BF48-B2A854781E87}"/>
              </a:ext>
            </a:extLst>
          </p:cNvPr>
          <p:cNvSpPr/>
          <p:nvPr/>
        </p:nvSpPr>
        <p:spPr>
          <a:xfrm>
            <a:off x="75414" y="1095520"/>
            <a:ext cx="8738648" cy="523220"/>
          </a:xfrm>
          <a:prstGeom prst="rect">
            <a:avLst/>
          </a:prstGeom>
        </p:spPr>
        <p:txBody>
          <a:bodyPr wrap="square">
            <a:spAutoFit/>
          </a:bodyPr>
          <a:lstStyle/>
          <a:p>
            <a:pPr>
              <a:buClr>
                <a:srgbClr val="009CE5"/>
              </a:buClr>
            </a:pPr>
            <a:r>
              <a:rPr lang="en-US" sz="2800" dirty="0">
                <a:latin typeface="Helvetica Neue Thin" panose="020B0403020202020204" pitchFamily="34" charset="0"/>
                <a:ea typeface="Helvetica Neue Thin" panose="020B0403020202020204" pitchFamily="34" charset="0"/>
              </a:rPr>
              <a:t>All samples were immature </a:t>
            </a:r>
            <a:r>
              <a:rPr lang="en-US" sz="1600" dirty="0">
                <a:latin typeface="Helvetica Neue Thin" panose="020B0403020202020204" pitchFamily="34" charset="0"/>
                <a:ea typeface="Helvetica Neue Thin" panose="020B0403020202020204" pitchFamily="34" charset="0"/>
                <a:cs typeface="Helvetica Neue Light" charset="0"/>
              </a:rPr>
              <a:t>(F</a:t>
            </a:r>
            <a:r>
              <a:rPr lang="en-US" sz="1600" baseline="-25000" dirty="0">
                <a:latin typeface="Helvetica Neue Thin" panose="020B0403020202020204" pitchFamily="34" charset="0"/>
                <a:ea typeface="Helvetica Neue Thin" panose="020B0403020202020204" pitchFamily="34" charset="0"/>
                <a:cs typeface="Helvetica Neue Light" charset="0"/>
              </a:rPr>
              <a:t>3,36</a:t>
            </a:r>
            <a:r>
              <a:rPr lang="en-US" sz="1600" dirty="0">
                <a:latin typeface="Helvetica Neue Thin" panose="020B0403020202020204" pitchFamily="34" charset="0"/>
                <a:ea typeface="Helvetica Neue Thin" panose="020B0403020202020204" pitchFamily="34" charset="0"/>
                <a:cs typeface="Helvetica Neue Light" charset="0"/>
              </a:rPr>
              <a:t> = 2.2675; p = 0.1408)</a:t>
            </a:r>
          </a:p>
        </p:txBody>
      </p:sp>
      <p:sp>
        <p:nvSpPr>
          <p:cNvPr id="8" name="Rectangle 7">
            <a:extLst>
              <a:ext uri="{FF2B5EF4-FFF2-40B4-BE49-F238E27FC236}">
                <a16:creationId xmlns:a16="http://schemas.microsoft.com/office/drawing/2014/main" id="{30CA8B48-95DE-1D49-B9D8-A3CF6F5DA2C9}"/>
              </a:ext>
            </a:extLst>
          </p:cNvPr>
          <p:cNvSpPr/>
          <p:nvPr/>
        </p:nvSpPr>
        <p:spPr>
          <a:xfrm>
            <a:off x="75414" y="1530747"/>
            <a:ext cx="11874213" cy="523220"/>
          </a:xfrm>
          <a:prstGeom prst="rect">
            <a:avLst/>
          </a:prstGeom>
        </p:spPr>
        <p:txBody>
          <a:bodyPr wrap="square">
            <a:spAutoFit/>
          </a:bodyPr>
          <a:lstStyle/>
          <a:p>
            <a:pPr>
              <a:buClr>
                <a:srgbClr val="009CE5"/>
              </a:buClr>
            </a:pPr>
            <a:r>
              <a:rPr lang="en-US" sz="2800" dirty="0">
                <a:latin typeface="Helvetica Neue Thin" panose="020B0403020202020204" pitchFamily="34" charset="0"/>
                <a:ea typeface="Helvetica Neue Thin" panose="020B0403020202020204" pitchFamily="34" charset="0"/>
              </a:rPr>
              <a:t>No difference in energy investment between sexes </a:t>
            </a:r>
            <a:r>
              <a:rPr lang="en-US" sz="1400" dirty="0">
                <a:latin typeface="Helvetica Neue Thin" panose="020B0403020202020204" pitchFamily="34" charset="0"/>
                <a:ea typeface="Helvetica Neue Thin" panose="020B0403020202020204" pitchFamily="34" charset="0"/>
                <a:cs typeface="Helvetica Neue Light" charset="0"/>
              </a:rPr>
              <a:t>(X</a:t>
            </a:r>
            <a:r>
              <a:rPr lang="en-US" sz="1400" baseline="30000" dirty="0">
                <a:latin typeface="Helvetica Neue Thin" panose="020B0403020202020204" pitchFamily="34" charset="0"/>
                <a:ea typeface="Helvetica Neue Thin" panose="020B0403020202020204" pitchFamily="34" charset="0"/>
                <a:cs typeface="Helvetica Neue Light" charset="0"/>
              </a:rPr>
              <a:t>2</a:t>
            </a:r>
            <a:r>
              <a:rPr lang="en-US" sz="1400" baseline="-25000" dirty="0">
                <a:latin typeface="Helvetica Neue Thin" panose="020B0403020202020204" pitchFamily="34" charset="0"/>
                <a:ea typeface="Helvetica Neue Thin" panose="020B0403020202020204" pitchFamily="34" charset="0"/>
                <a:cs typeface="Helvetica Neue Light" charset="0"/>
              </a:rPr>
              <a:t>2</a:t>
            </a:r>
            <a:r>
              <a:rPr lang="en-US" sz="1400" dirty="0">
                <a:latin typeface="Helvetica Neue Thin" panose="020B0403020202020204" pitchFamily="34" charset="0"/>
                <a:ea typeface="Helvetica Neue Thin" panose="020B0403020202020204" pitchFamily="34" charset="0"/>
                <a:cs typeface="Helvetica Neue Light" charset="0"/>
              </a:rPr>
              <a:t> = 3.2279; p = 0.1942)</a:t>
            </a:r>
          </a:p>
        </p:txBody>
      </p:sp>
    </p:spTree>
    <p:extLst>
      <p:ext uri="{BB962C8B-B14F-4D97-AF65-F5344CB8AC3E}">
        <p14:creationId xmlns:p14="http://schemas.microsoft.com/office/powerpoint/2010/main" val="9423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52400"/>
            <a:ext cx="12165107" cy="762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009CE5"/>
                </a:solidFill>
                <a:latin typeface="Helvetica Neue" panose="02000503000000020004" pitchFamily="2" charset="0"/>
                <a:ea typeface="Helvetica Neue" panose="02000503000000020004" pitchFamily="2" charset="0"/>
                <a:cs typeface="Helvetica Neue" panose="02000503000000020004" pitchFamily="2" charset="0"/>
              </a:rPr>
              <a:t>Maternal effect on larval survival</a:t>
            </a:r>
          </a:p>
        </p:txBody>
      </p:sp>
      <p:grpSp>
        <p:nvGrpSpPr>
          <p:cNvPr id="33" name="Group 32"/>
          <p:cNvGrpSpPr/>
          <p:nvPr/>
        </p:nvGrpSpPr>
        <p:grpSpPr>
          <a:xfrm>
            <a:off x="6587497" y="3624204"/>
            <a:ext cx="3796809" cy="2612805"/>
            <a:chOff x="7234518" y="3916432"/>
            <a:chExt cx="3796809" cy="2612805"/>
          </a:xfrm>
        </p:grpSpPr>
        <p:sp>
          <p:nvSpPr>
            <p:cNvPr id="10" name="TextBox 9"/>
            <p:cNvSpPr txBox="1"/>
            <p:nvPr/>
          </p:nvSpPr>
          <p:spPr>
            <a:xfrm>
              <a:off x="7234518" y="4869699"/>
              <a:ext cx="3796809" cy="845301"/>
            </a:xfrm>
            <a:prstGeom prst="rect">
              <a:avLst/>
            </a:prstGeom>
            <a:solidFill>
              <a:schemeClr val="accent1">
                <a:lumMod val="50000"/>
              </a:schemeClr>
            </a:solidFill>
            <a:ln>
              <a:solidFill>
                <a:schemeClr val="accent1">
                  <a:lumMod val="50000"/>
                </a:schemeClr>
              </a:solidFill>
            </a:ln>
          </p:spPr>
          <p:txBody>
            <a:bodyPr wrap="square" rtlCol="0" anchor="ctr">
              <a:spAutoFit/>
            </a:bodyPr>
            <a:lstStyle/>
            <a:p>
              <a:pPr algn="ctr"/>
              <a:endParaRPr lang="en-US" sz="2400" dirty="0">
                <a:solidFill>
                  <a:schemeClr val="bg1"/>
                </a:solidFill>
                <a:latin typeface="Helvetica Neue Light" charset="0"/>
                <a:ea typeface="Helvetica Neue Light" charset="0"/>
                <a:cs typeface="Helvetica Neue Light" charset="0"/>
              </a:endParaRPr>
            </a:p>
          </p:txBody>
        </p:sp>
        <p:cxnSp>
          <p:nvCxnSpPr>
            <p:cNvPr id="12" name="Straight Connector 11"/>
            <p:cNvCxnSpPr/>
            <p:nvPr/>
          </p:nvCxnSpPr>
          <p:spPr>
            <a:xfrm>
              <a:off x="7234518" y="5219664"/>
              <a:ext cx="379680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75723" y="3916432"/>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81375" y="6529237"/>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132988" y="5715000"/>
              <a:ext cx="0" cy="8142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0" idx="0"/>
            </p:cNvCxnSpPr>
            <p:nvPr/>
          </p:nvCxnSpPr>
          <p:spPr>
            <a:xfrm>
              <a:off x="9132923" y="3959269"/>
              <a:ext cx="0" cy="91043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52" name="Rectangle 51"/>
          <p:cNvSpPr/>
          <p:nvPr/>
        </p:nvSpPr>
        <p:spPr>
          <a:xfrm rot="16200000">
            <a:off x="-2176970" y="3642299"/>
            <a:ext cx="5927646" cy="461665"/>
          </a:xfrm>
          <a:prstGeom prst="rect">
            <a:avLst/>
          </a:prstGeom>
        </p:spPr>
        <p:txBody>
          <a:bodyPr wrap="square">
            <a:spAutoFit/>
          </a:bodyPr>
          <a:lstStyle/>
          <a:p>
            <a:pPr algn="ctr"/>
            <a:r>
              <a:rPr lang="en-US" sz="2400" dirty="0">
                <a:latin typeface="Helvetica Neue Light" charset="0"/>
                <a:ea typeface="Helvetica Neue Light" charset="0"/>
                <a:cs typeface="Helvetica Neue Light" charset="0"/>
              </a:rPr>
              <a:t>Proportion live larvae 18hpf</a:t>
            </a:r>
          </a:p>
        </p:txBody>
      </p:sp>
      <p:sp>
        <p:nvSpPr>
          <p:cNvPr id="53" name="Rectangle 52"/>
          <p:cNvSpPr/>
          <p:nvPr/>
        </p:nvSpPr>
        <p:spPr>
          <a:xfrm>
            <a:off x="1970636" y="1171378"/>
            <a:ext cx="4025110" cy="400110"/>
          </a:xfrm>
          <a:prstGeom prst="rect">
            <a:avLst/>
          </a:prstGeom>
        </p:spPr>
        <p:txBody>
          <a:bodyPr wrap="square">
            <a:spAutoFit/>
          </a:bodyPr>
          <a:lstStyle/>
          <a:p>
            <a:pPr algn="ctr"/>
            <a:r>
              <a:rPr lang="en-US" sz="2000" dirty="0">
                <a:latin typeface="Helvetica Neue Light" charset="0"/>
                <a:ea typeface="Helvetica Neue Light" charset="0"/>
                <a:cs typeface="Helvetica Neue Light" charset="0"/>
              </a:rPr>
              <a:t>Ambient pH Females</a:t>
            </a:r>
          </a:p>
        </p:txBody>
      </p:sp>
      <p:sp>
        <p:nvSpPr>
          <p:cNvPr id="54" name="Rectangle 53"/>
          <p:cNvSpPr/>
          <p:nvPr/>
        </p:nvSpPr>
        <p:spPr>
          <a:xfrm>
            <a:off x="6473827" y="1171378"/>
            <a:ext cx="4040111" cy="400110"/>
          </a:xfrm>
          <a:prstGeom prst="rect">
            <a:avLst/>
          </a:prstGeom>
        </p:spPr>
        <p:txBody>
          <a:bodyPr wrap="square">
            <a:spAutoFit/>
          </a:bodyPr>
          <a:lstStyle/>
          <a:p>
            <a:pPr algn="ctr"/>
            <a:r>
              <a:rPr lang="en-US" sz="2000" dirty="0">
                <a:latin typeface="Helvetica Neue Light" charset="0"/>
                <a:ea typeface="Helvetica Neue Light" charset="0"/>
                <a:cs typeface="Helvetica Neue Light" charset="0"/>
              </a:rPr>
              <a:t>Low pH Females</a:t>
            </a:r>
          </a:p>
        </p:txBody>
      </p:sp>
      <p:grpSp>
        <p:nvGrpSpPr>
          <p:cNvPr id="76" name="Group 75"/>
          <p:cNvGrpSpPr/>
          <p:nvPr/>
        </p:nvGrpSpPr>
        <p:grpSpPr>
          <a:xfrm>
            <a:off x="1058760" y="1415191"/>
            <a:ext cx="618250" cy="4903809"/>
            <a:chOff x="773008" y="1707419"/>
            <a:chExt cx="618250" cy="4903809"/>
          </a:xfrm>
        </p:grpSpPr>
        <p:grpSp>
          <p:nvGrpSpPr>
            <p:cNvPr id="75" name="Group 74"/>
            <p:cNvGrpSpPr/>
            <p:nvPr/>
          </p:nvGrpSpPr>
          <p:grpSpPr>
            <a:xfrm>
              <a:off x="773008" y="6211118"/>
              <a:ext cx="618250" cy="400110"/>
              <a:chOff x="1463620" y="5699757"/>
              <a:chExt cx="618250" cy="400110"/>
            </a:xfrm>
          </p:grpSpPr>
          <p:cxnSp>
            <p:nvCxnSpPr>
              <p:cNvPr id="70" name="Straight Connector 69"/>
              <p:cNvCxnSpPr/>
              <p:nvPr/>
            </p:nvCxnSpPr>
            <p:spPr>
              <a:xfrm>
                <a:off x="1971645" y="5899813"/>
                <a:ext cx="1102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463620" y="5699757"/>
                <a:ext cx="559543" cy="400110"/>
              </a:xfrm>
              <a:prstGeom prst="rect">
                <a:avLst/>
              </a:prstGeom>
            </p:spPr>
            <p:txBody>
              <a:bodyPr wrap="square">
                <a:spAutoFit/>
              </a:bodyPr>
              <a:lstStyle/>
              <a:p>
                <a:pPr algn="ctr"/>
                <a:r>
                  <a:rPr lang="en-US" sz="2000" dirty="0">
                    <a:latin typeface="Helvetica Neue Light" charset="0"/>
                    <a:ea typeface="Helvetica Neue Light" charset="0"/>
                    <a:cs typeface="Helvetica Neue Light" charset="0"/>
                  </a:rPr>
                  <a:t>0.2</a:t>
                </a:r>
              </a:p>
            </p:txBody>
          </p:sp>
        </p:grpSp>
        <p:grpSp>
          <p:nvGrpSpPr>
            <p:cNvPr id="74" name="Group 73"/>
            <p:cNvGrpSpPr/>
            <p:nvPr/>
          </p:nvGrpSpPr>
          <p:grpSpPr>
            <a:xfrm>
              <a:off x="788439" y="5085194"/>
              <a:ext cx="602819" cy="400110"/>
              <a:chOff x="1479051" y="4789518"/>
              <a:chExt cx="602819" cy="400110"/>
            </a:xfrm>
          </p:grpSpPr>
          <p:cxnSp>
            <p:nvCxnSpPr>
              <p:cNvPr id="69" name="Straight Connector 68"/>
              <p:cNvCxnSpPr/>
              <p:nvPr/>
            </p:nvCxnSpPr>
            <p:spPr>
              <a:xfrm>
                <a:off x="1971645" y="4991917"/>
                <a:ext cx="1102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479051" y="4789518"/>
                <a:ext cx="559543" cy="400110"/>
              </a:xfrm>
              <a:prstGeom prst="rect">
                <a:avLst/>
              </a:prstGeom>
            </p:spPr>
            <p:txBody>
              <a:bodyPr wrap="square">
                <a:spAutoFit/>
              </a:bodyPr>
              <a:lstStyle/>
              <a:p>
                <a:pPr algn="ctr"/>
                <a:r>
                  <a:rPr lang="en-US" sz="2000" dirty="0">
                    <a:latin typeface="Helvetica Neue Light" charset="0"/>
                    <a:ea typeface="Helvetica Neue Light" charset="0"/>
                    <a:cs typeface="Helvetica Neue Light" charset="0"/>
                  </a:rPr>
                  <a:t>0.4</a:t>
                </a:r>
              </a:p>
            </p:txBody>
          </p:sp>
        </p:grpSp>
        <p:grpSp>
          <p:nvGrpSpPr>
            <p:cNvPr id="73" name="Group 72"/>
            <p:cNvGrpSpPr/>
            <p:nvPr/>
          </p:nvGrpSpPr>
          <p:grpSpPr>
            <a:xfrm>
              <a:off x="773008" y="3959269"/>
              <a:ext cx="618250" cy="400110"/>
              <a:chOff x="1463620" y="3880318"/>
              <a:chExt cx="618250" cy="400110"/>
            </a:xfrm>
          </p:grpSpPr>
          <p:cxnSp>
            <p:nvCxnSpPr>
              <p:cNvPr id="68" name="Straight Connector 67"/>
              <p:cNvCxnSpPr/>
              <p:nvPr/>
            </p:nvCxnSpPr>
            <p:spPr>
              <a:xfrm>
                <a:off x="1971645" y="4084022"/>
                <a:ext cx="1102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463620" y="3880318"/>
                <a:ext cx="559543" cy="400110"/>
              </a:xfrm>
              <a:prstGeom prst="rect">
                <a:avLst/>
              </a:prstGeom>
            </p:spPr>
            <p:txBody>
              <a:bodyPr wrap="square">
                <a:spAutoFit/>
              </a:bodyPr>
              <a:lstStyle/>
              <a:p>
                <a:pPr algn="ctr"/>
                <a:r>
                  <a:rPr lang="en-US" sz="2000" dirty="0">
                    <a:latin typeface="Helvetica Neue Light" charset="0"/>
                    <a:ea typeface="Helvetica Neue Light" charset="0"/>
                    <a:cs typeface="Helvetica Neue Light" charset="0"/>
                  </a:rPr>
                  <a:t>0.6</a:t>
                </a:r>
              </a:p>
            </p:txBody>
          </p:sp>
        </p:grpSp>
        <p:grpSp>
          <p:nvGrpSpPr>
            <p:cNvPr id="72" name="Group 71"/>
            <p:cNvGrpSpPr/>
            <p:nvPr/>
          </p:nvGrpSpPr>
          <p:grpSpPr>
            <a:xfrm>
              <a:off x="787707" y="2833344"/>
              <a:ext cx="603551" cy="400110"/>
              <a:chOff x="1478319" y="2972423"/>
              <a:chExt cx="603551" cy="400110"/>
            </a:xfrm>
          </p:grpSpPr>
          <p:cxnSp>
            <p:nvCxnSpPr>
              <p:cNvPr id="67" name="Straight Connector 66"/>
              <p:cNvCxnSpPr/>
              <p:nvPr/>
            </p:nvCxnSpPr>
            <p:spPr>
              <a:xfrm>
                <a:off x="1971645" y="3176127"/>
                <a:ext cx="1102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478319" y="2972423"/>
                <a:ext cx="559543" cy="400110"/>
              </a:xfrm>
              <a:prstGeom prst="rect">
                <a:avLst/>
              </a:prstGeom>
            </p:spPr>
            <p:txBody>
              <a:bodyPr wrap="square">
                <a:spAutoFit/>
              </a:bodyPr>
              <a:lstStyle/>
              <a:p>
                <a:pPr algn="ctr"/>
                <a:r>
                  <a:rPr lang="en-US" sz="2000" dirty="0">
                    <a:latin typeface="Helvetica Neue Light" charset="0"/>
                    <a:ea typeface="Helvetica Neue Light" charset="0"/>
                    <a:cs typeface="Helvetica Neue Light" charset="0"/>
                  </a:rPr>
                  <a:t>0.8</a:t>
                </a:r>
              </a:p>
            </p:txBody>
          </p:sp>
        </p:grpSp>
        <p:grpSp>
          <p:nvGrpSpPr>
            <p:cNvPr id="71" name="Group 70"/>
            <p:cNvGrpSpPr/>
            <p:nvPr/>
          </p:nvGrpSpPr>
          <p:grpSpPr>
            <a:xfrm>
              <a:off x="787707" y="1707419"/>
              <a:ext cx="603551" cy="400110"/>
              <a:chOff x="1478319" y="2062704"/>
              <a:chExt cx="603551" cy="400110"/>
            </a:xfrm>
          </p:grpSpPr>
          <p:cxnSp>
            <p:nvCxnSpPr>
              <p:cNvPr id="66" name="Straight Connector 65"/>
              <p:cNvCxnSpPr/>
              <p:nvPr/>
            </p:nvCxnSpPr>
            <p:spPr>
              <a:xfrm>
                <a:off x="1971645" y="2268232"/>
                <a:ext cx="1102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1478319" y="2062704"/>
                <a:ext cx="559543" cy="400110"/>
              </a:xfrm>
              <a:prstGeom prst="rect">
                <a:avLst/>
              </a:prstGeom>
            </p:spPr>
            <p:txBody>
              <a:bodyPr wrap="square">
                <a:spAutoFit/>
              </a:bodyPr>
              <a:lstStyle/>
              <a:p>
                <a:pPr algn="ctr"/>
                <a:r>
                  <a:rPr lang="en-US" sz="2000" dirty="0">
                    <a:latin typeface="Helvetica Neue Light" charset="0"/>
                    <a:ea typeface="Helvetica Neue Light" charset="0"/>
                    <a:cs typeface="Helvetica Neue Light" charset="0"/>
                  </a:rPr>
                  <a:t>1.0</a:t>
                </a:r>
              </a:p>
            </p:txBody>
          </p:sp>
        </p:grpSp>
      </p:grpSp>
      <p:sp>
        <p:nvSpPr>
          <p:cNvPr id="102" name="Rectangle 101"/>
          <p:cNvSpPr/>
          <p:nvPr/>
        </p:nvSpPr>
        <p:spPr>
          <a:xfrm>
            <a:off x="3436868" y="1509049"/>
            <a:ext cx="1092647" cy="400110"/>
          </a:xfrm>
          <a:prstGeom prst="rect">
            <a:avLst/>
          </a:prstGeom>
        </p:spPr>
        <p:txBody>
          <a:bodyPr wrap="square">
            <a:spAutoFit/>
          </a:bodyPr>
          <a:lstStyle/>
          <a:p>
            <a:pPr algn="ctr"/>
            <a:r>
              <a:rPr lang="en-US" sz="2000" dirty="0">
                <a:latin typeface="Helvetica Neue Thin" panose="020B0403020202020204" pitchFamily="34" charset="0"/>
                <a:ea typeface="Helvetica Neue Thin" panose="020B0403020202020204" pitchFamily="34" charset="0"/>
                <a:cs typeface="Helvetica Neue Light" charset="0"/>
              </a:rPr>
              <a:t>n = 12</a:t>
            </a:r>
          </a:p>
        </p:txBody>
      </p:sp>
      <p:sp>
        <p:nvSpPr>
          <p:cNvPr id="104" name="Rectangle 103"/>
          <p:cNvSpPr/>
          <p:nvPr/>
        </p:nvSpPr>
        <p:spPr>
          <a:xfrm>
            <a:off x="7947559" y="1509049"/>
            <a:ext cx="1092647" cy="400110"/>
          </a:xfrm>
          <a:prstGeom prst="rect">
            <a:avLst/>
          </a:prstGeom>
        </p:spPr>
        <p:txBody>
          <a:bodyPr wrap="square">
            <a:spAutoFit/>
          </a:bodyPr>
          <a:lstStyle/>
          <a:p>
            <a:pPr algn="ctr"/>
            <a:r>
              <a:rPr lang="en-US" sz="2000" dirty="0">
                <a:latin typeface="Helvetica Neue Thin" panose="020B0403020202020204" pitchFamily="34" charset="0"/>
                <a:ea typeface="Helvetica Neue Thin" panose="020B0403020202020204" pitchFamily="34" charset="0"/>
                <a:cs typeface="Helvetica Neue Light" charset="0"/>
              </a:rPr>
              <a:t>n = 12</a:t>
            </a:r>
          </a:p>
        </p:txBody>
      </p:sp>
      <p:grpSp>
        <p:nvGrpSpPr>
          <p:cNvPr id="23" name="Group 22"/>
          <p:cNvGrpSpPr/>
          <p:nvPr/>
        </p:nvGrpSpPr>
        <p:grpSpPr>
          <a:xfrm>
            <a:off x="2054970" y="3173347"/>
            <a:ext cx="3840480" cy="2126329"/>
            <a:chOff x="2496312" y="3465575"/>
            <a:chExt cx="3840480" cy="2126329"/>
          </a:xfrm>
        </p:grpSpPr>
        <p:sp>
          <p:nvSpPr>
            <p:cNvPr id="93" name="TextBox 92"/>
            <p:cNvSpPr txBox="1"/>
            <p:nvPr/>
          </p:nvSpPr>
          <p:spPr>
            <a:xfrm>
              <a:off x="2496312" y="3749535"/>
              <a:ext cx="3840480" cy="916155"/>
            </a:xfrm>
            <a:prstGeom prst="rect">
              <a:avLst/>
            </a:prstGeom>
            <a:solidFill>
              <a:srgbClr val="009CE5"/>
            </a:solidFill>
            <a:ln>
              <a:solidFill>
                <a:srgbClr val="009CE5"/>
              </a:solidFill>
            </a:ln>
          </p:spPr>
          <p:txBody>
            <a:bodyPr wrap="square" rtlCol="0" anchor="ctr">
              <a:spAutoFit/>
            </a:bodyPr>
            <a:lstStyle/>
            <a:p>
              <a:pPr algn="ctr"/>
              <a:endParaRPr lang="en-US" sz="2400" dirty="0">
                <a:solidFill>
                  <a:schemeClr val="bg1"/>
                </a:solidFill>
                <a:latin typeface="Helvetica Neue Light" charset="0"/>
                <a:ea typeface="Helvetica Neue Light" charset="0"/>
                <a:cs typeface="Helvetica Neue Light" charset="0"/>
              </a:endParaRPr>
            </a:p>
          </p:txBody>
        </p:sp>
        <p:cxnSp>
          <p:nvCxnSpPr>
            <p:cNvPr id="94" name="Straight Connector 93"/>
            <p:cNvCxnSpPr>
              <a:cxnSpLocks/>
            </p:cNvCxnSpPr>
            <p:nvPr/>
          </p:nvCxnSpPr>
          <p:spPr>
            <a:xfrm>
              <a:off x="2496312" y="4471695"/>
              <a:ext cx="38404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009530" y="3465575"/>
              <a:ext cx="814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987632" y="5591904"/>
              <a:ext cx="8149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400161" y="4672900"/>
              <a:ext cx="0" cy="90631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407408" y="3493125"/>
              <a:ext cx="0" cy="25641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8310212" y="3205677"/>
            <a:ext cx="328936" cy="584775"/>
          </a:xfrm>
          <a:prstGeom prst="rect">
            <a:avLst/>
          </a:prstGeom>
        </p:spPr>
        <p:txBody>
          <a:bodyPr wrap="none">
            <a:spAutoFit/>
          </a:bodyPr>
          <a:lstStyle/>
          <a:p>
            <a:r>
              <a:rPr lang="en-US" sz="3200" b="1" dirty="0">
                <a:latin typeface="Helvetica Neue Light" charset="0"/>
                <a:ea typeface="Helvetica Neue Light" charset="0"/>
                <a:cs typeface="Helvetica Neue Light" charset="0"/>
              </a:rPr>
              <a:t>*</a:t>
            </a:r>
            <a:endParaRPr lang="en-US" sz="3200" b="1" dirty="0"/>
          </a:p>
        </p:txBody>
      </p:sp>
      <p:sp>
        <p:nvSpPr>
          <p:cNvPr id="107" name="Rectangle 106"/>
          <p:cNvSpPr/>
          <p:nvPr/>
        </p:nvSpPr>
        <p:spPr>
          <a:xfrm>
            <a:off x="8848834" y="357141"/>
            <a:ext cx="3500709" cy="307777"/>
          </a:xfrm>
          <a:prstGeom prst="rect">
            <a:avLst/>
          </a:prstGeom>
        </p:spPr>
        <p:txBody>
          <a:bodyPr wrap="square">
            <a:spAutoFit/>
          </a:bodyPr>
          <a:lstStyle/>
          <a:p>
            <a:r>
              <a:rPr lang="en-US" sz="1400" dirty="0">
                <a:latin typeface="Helvetica Neue Thin" panose="020B0403020202020204" pitchFamily="34" charset="0"/>
                <a:ea typeface="Helvetica Neue Thin" panose="020B0403020202020204" pitchFamily="34" charset="0"/>
                <a:cs typeface="Helvetica Neue Light" charset="0"/>
              </a:rPr>
              <a:t>(X</a:t>
            </a:r>
            <a:r>
              <a:rPr lang="en-US" sz="1400" baseline="30000" dirty="0">
                <a:latin typeface="Helvetica Neue Thin" panose="020B0403020202020204" pitchFamily="34" charset="0"/>
                <a:ea typeface="Helvetica Neue Thin" panose="020B0403020202020204" pitchFamily="34" charset="0"/>
                <a:cs typeface="Helvetica Neue Light" charset="0"/>
              </a:rPr>
              <a:t>2</a:t>
            </a:r>
            <a:r>
              <a:rPr lang="en-US" sz="1400" baseline="-25000" dirty="0">
                <a:latin typeface="Helvetica Neue Thin" panose="020B0403020202020204" pitchFamily="34" charset="0"/>
                <a:ea typeface="Helvetica Neue Thin" panose="020B0403020202020204" pitchFamily="34" charset="0"/>
                <a:cs typeface="Helvetica Neue Light" charset="0"/>
              </a:rPr>
              <a:t>1</a:t>
            </a:r>
            <a:r>
              <a:rPr lang="en-US" sz="1400" dirty="0">
                <a:latin typeface="Helvetica Neue Thin" panose="020B0403020202020204" pitchFamily="34" charset="0"/>
                <a:ea typeface="Helvetica Neue Thin" panose="020B0403020202020204" pitchFamily="34" charset="0"/>
                <a:cs typeface="Helvetica Neue Light" charset="0"/>
              </a:rPr>
              <a:t> = 8.1781; p = 0.0042)</a:t>
            </a:r>
          </a:p>
        </p:txBody>
      </p:sp>
      <p:cxnSp>
        <p:nvCxnSpPr>
          <p:cNvPr id="46" name="Straight Connector 45">
            <a:extLst>
              <a:ext uri="{FF2B5EF4-FFF2-40B4-BE49-F238E27FC236}">
                <a16:creationId xmlns:a16="http://schemas.microsoft.com/office/drawing/2014/main" id="{AA22139C-E299-DA4A-B9C7-4F4A6B1D20DC}"/>
              </a:ext>
            </a:extLst>
          </p:cNvPr>
          <p:cNvCxnSpPr>
            <a:cxnSpLocks/>
          </p:cNvCxnSpPr>
          <p:nvPr/>
        </p:nvCxnSpPr>
        <p:spPr>
          <a:xfrm>
            <a:off x="1656989" y="1605479"/>
            <a:ext cx="0" cy="4513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9654A7C-9CBF-9C48-8C42-5587D5540DCC}"/>
              </a:ext>
            </a:extLst>
          </p:cNvPr>
          <p:cNvSpPr/>
          <p:nvPr/>
        </p:nvSpPr>
        <p:spPr>
          <a:xfrm>
            <a:off x="7618072" y="6489712"/>
            <a:ext cx="4565445" cy="307777"/>
          </a:xfrm>
          <a:prstGeom prst="rect">
            <a:avLst/>
          </a:prstGeom>
        </p:spPr>
        <p:txBody>
          <a:bodyPr wrap="square">
            <a:spAutoFit/>
          </a:bodyPr>
          <a:lstStyle/>
          <a:p>
            <a:pPr algn="r"/>
            <a:r>
              <a:rPr lang="en-US" sz="1400" dirty="0">
                <a:latin typeface="Helvetica Neue Light" charset="0"/>
                <a:ea typeface="Helvetica Neue Light" charset="0"/>
                <a:cs typeface="Helvetica Neue Light" charset="0"/>
              </a:rPr>
              <a:t>Venkataraman et al. 2019</a:t>
            </a:r>
          </a:p>
        </p:txBody>
      </p:sp>
    </p:spTree>
    <p:extLst>
      <p:ext uri="{BB962C8B-B14F-4D97-AF65-F5344CB8AC3E}">
        <p14:creationId xmlns:p14="http://schemas.microsoft.com/office/powerpoint/2010/main" val="157842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3" grpId="0"/>
      <p:bldP spid="54" grpId="0"/>
      <p:bldP spid="102" grpId="0"/>
      <p:bldP spid="104" grpId="0"/>
      <p:bldP spid="34" grpId="0"/>
      <p:bldP spid="10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ruit, nut, cake&#10;&#10;Description automatically generated">
            <a:extLst>
              <a:ext uri="{FF2B5EF4-FFF2-40B4-BE49-F238E27FC236}">
                <a16:creationId xmlns:a16="http://schemas.microsoft.com/office/drawing/2014/main" id="{1D80CE88-EFC2-A841-8952-B0CC07C251E5}"/>
              </a:ext>
            </a:extLst>
          </p:cNvPr>
          <p:cNvPicPr>
            <a:picLocks noChangeAspect="1"/>
          </p:cNvPicPr>
          <p:nvPr/>
        </p:nvPicPr>
        <p:blipFill rotWithShape="1">
          <a:blip r:embed="rId3"/>
          <a:srcRect t="2791" b="12939"/>
          <a:stretch/>
        </p:blipFill>
        <p:spPr>
          <a:xfrm>
            <a:off x="20" y="10"/>
            <a:ext cx="12191980" cy="6857990"/>
          </a:xfrm>
          <a:prstGeom prst="rect">
            <a:avLst/>
          </a:prstGeom>
        </p:spPr>
      </p:pic>
    </p:spTree>
    <p:extLst>
      <p:ext uri="{BB962C8B-B14F-4D97-AF65-F5344CB8AC3E}">
        <p14:creationId xmlns:p14="http://schemas.microsoft.com/office/powerpoint/2010/main" val="699858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97506" y="1978091"/>
            <a:ext cx="10510158" cy="3377681"/>
            <a:chOff x="1697506" y="2267339"/>
            <a:chExt cx="10510158" cy="3377681"/>
          </a:xfrm>
        </p:grpSpPr>
        <p:sp>
          <p:nvSpPr>
            <p:cNvPr id="13" name="Rectangle 12">
              <a:extLst>
                <a:ext uri="{FF2B5EF4-FFF2-40B4-BE49-F238E27FC236}">
                  <a16:creationId xmlns:a16="http://schemas.microsoft.com/office/drawing/2014/main" id="{CD500714-A284-6949-811E-E47B666B7D5D}"/>
                </a:ext>
              </a:extLst>
            </p:cNvPr>
            <p:cNvSpPr/>
            <p:nvPr/>
          </p:nvSpPr>
          <p:spPr>
            <a:xfrm>
              <a:off x="1697506" y="2267339"/>
              <a:ext cx="10510158" cy="3377681"/>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What can –omics tell us about Pacific oyster responses to ocean acidification?</a:t>
              </a:r>
            </a:p>
          </p:txBody>
        </p:sp>
      </p:grpSp>
    </p:spTree>
    <p:extLst>
      <p:ext uri="{BB962C8B-B14F-4D97-AF65-F5344CB8AC3E}">
        <p14:creationId xmlns:p14="http://schemas.microsoft.com/office/powerpoint/2010/main" val="225953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62472-3C98-8146-AB2F-E3DFC8118382}"/>
              </a:ext>
            </a:extLst>
          </p:cNvPr>
          <p:cNvPicPr>
            <a:picLocks noChangeAspect="1"/>
          </p:cNvPicPr>
          <p:nvPr/>
        </p:nvPicPr>
        <p:blipFill rotWithShape="1">
          <a:blip r:embed="rId3"/>
          <a:srcRect l="4" t="21420" r="-5" b="45515"/>
          <a:stretch/>
        </p:blipFill>
        <p:spPr>
          <a:xfrm>
            <a:off x="20" y="1858780"/>
            <a:ext cx="12191980" cy="4646951"/>
          </a:xfrm>
          <a:prstGeom prst="rect">
            <a:avLst/>
          </a:prstGeom>
        </p:spPr>
      </p:pic>
      <p:grpSp>
        <p:nvGrpSpPr>
          <p:cNvPr id="2" name="Group 1">
            <a:extLst>
              <a:ext uri="{FF2B5EF4-FFF2-40B4-BE49-F238E27FC236}">
                <a16:creationId xmlns:a16="http://schemas.microsoft.com/office/drawing/2014/main" id="{D5EFB3B5-8DFC-6540-B342-584396BAD579}"/>
              </a:ext>
            </a:extLst>
          </p:cNvPr>
          <p:cNvGrpSpPr/>
          <p:nvPr/>
        </p:nvGrpSpPr>
        <p:grpSpPr>
          <a:xfrm>
            <a:off x="2953064" y="569626"/>
            <a:ext cx="8694293" cy="764499"/>
            <a:chOff x="2953064" y="569626"/>
            <a:chExt cx="8694293" cy="764499"/>
          </a:xfrm>
        </p:grpSpPr>
        <p:sp>
          <p:nvSpPr>
            <p:cNvPr id="11" name="Title 1">
              <a:extLst>
                <a:ext uri="{FF2B5EF4-FFF2-40B4-BE49-F238E27FC236}">
                  <a16:creationId xmlns:a16="http://schemas.microsoft.com/office/drawing/2014/main" id="{2DE72B1A-186F-E04F-8EF9-0FFC6D30A70B}"/>
                </a:ext>
              </a:extLst>
            </p:cNvPr>
            <p:cNvSpPr txBox="1">
              <a:spLocks/>
            </p:cNvSpPr>
            <p:nvPr/>
          </p:nvSpPr>
          <p:spPr>
            <a:xfrm>
              <a:off x="6071749" y="569626"/>
              <a:ext cx="1311985"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DNA</a:t>
              </a:r>
              <a:endParaRPr lang="en-US" sz="4800" dirty="0">
                <a:latin typeface="Helvetica Neue Thin" panose="020B0403020202020204" pitchFamily="34" charset="0"/>
                <a:ea typeface="Helvetica Neue Thin" panose="020B0403020202020204" pitchFamily="34" charset="0"/>
              </a:endParaRPr>
            </a:p>
          </p:txBody>
        </p:sp>
        <p:cxnSp>
          <p:nvCxnSpPr>
            <p:cNvPr id="7" name="Straight Connector 6">
              <a:extLst>
                <a:ext uri="{FF2B5EF4-FFF2-40B4-BE49-F238E27FC236}">
                  <a16:creationId xmlns:a16="http://schemas.microsoft.com/office/drawing/2014/main" id="{6149F7E0-E7DF-2D4F-BF1A-D785617A04BD}"/>
                </a:ext>
              </a:extLst>
            </p:cNvPr>
            <p:cNvCxnSpPr>
              <a:cxnSpLocks/>
              <a:stCxn id="11" idx="1"/>
            </p:cNvCxnSpPr>
            <p:nvPr/>
          </p:nvCxnSpPr>
          <p:spPr>
            <a:xfrm flipH="1">
              <a:off x="2953064" y="809469"/>
              <a:ext cx="3118685" cy="0"/>
            </a:xfrm>
            <a:prstGeom prst="line">
              <a:avLst/>
            </a:prstGeom>
            <a:ln w="57150">
              <a:solidFill>
                <a:srgbClr val="009CE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28E98C-841C-C04A-B88B-B7F5AE100DA6}"/>
                </a:ext>
              </a:extLst>
            </p:cNvPr>
            <p:cNvCxnSpPr>
              <a:cxnSpLocks/>
            </p:cNvCxnSpPr>
            <p:nvPr/>
          </p:nvCxnSpPr>
          <p:spPr>
            <a:xfrm flipH="1">
              <a:off x="7407985" y="794476"/>
              <a:ext cx="4239372" cy="1"/>
            </a:xfrm>
            <a:prstGeom prst="line">
              <a:avLst/>
            </a:prstGeom>
            <a:ln w="57150">
              <a:solidFill>
                <a:srgbClr val="009CE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6D0EBE-EA4C-3B49-A5B5-5AFD30832A8F}"/>
                </a:ext>
              </a:extLst>
            </p:cNvPr>
            <p:cNvCxnSpPr>
              <a:cxnSpLocks/>
            </p:cNvCxnSpPr>
            <p:nvPr/>
          </p:nvCxnSpPr>
          <p:spPr>
            <a:xfrm>
              <a:off x="2953064" y="779486"/>
              <a:ext cx="0" cy="554639"/>
            </a:xfrm>
            <a:prstGeom prst="line">
              <a:avLst/>
            </a:prstGeom>
            <a:ln w="57150">
              <a:solidFill>
                <a:srgbClr val="009CE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2A7AC1-8961-5640-B6A5-7A385ADAC876}"/>
                </a:ext>
              </a:extLst>
            </p:cNvPr>
            <p:cNvCxnSpPr>
              <a:cxnSpLocks/>
            </p:cNvCxnSpPr>
            <p:nvPr/>
          </p:nvCxnSpPr>
          <p:spPr>
            <a:xfrm>
              <a:off x="11647357" y="779486"/>
              <a:ext cx="0" cy="539649"/>
            </a:xfrm>
            <a:prstGeom prst="line">
              <a:avLst/>
            </a:prstGeom>
            <a:ln w="57150">
              <a:solidFill>
                <a:srgbClr val="009CE5"/>
              </a:solidFill>
            </a:ln>
          </p:spPr>
          <p:style>
            <a:lnRef idx="1">
              <a:schemeClr val="accent1"/>
            </a:lnRef>
            <a:fillRef idx="0">
              <a:schemeClr val="accent1"/>
            </a:fillRef>
            <a:effectRef idx="0">
              <a:schemeClr val="accent1"/>
            </a:effectRef>
            <a:fontRef idx="minor">
              <a:schemeClr val="tx1"/>
            </a:fontRef>
          </p:style>
        </p:cxnSp>
      </p:grpSp>
      <p:sp>
        <p:nvSpPr>
          <p:cNvPr id="29" name="Title 1">
            <a:extLst>
              <a:ext uri="{FF2B5EF4-FFF2-40B4-BE49-F238E27FC236}">
                <a16:creationId xmlns:a16="http://schemas.microsoft.com/office/drawing/2014/main" id="{50ADF46C-1370-D740-98F2-EEE7F762C8E6}"/>
              </a:ext>
            </a:extLst>
          </p:cNvPr>
          <p:cNvSpPr txBox="1">
            <a:spLocks/>
          </p:cNvSpPr>
          <p:nvPr/>
        </p:nvSpPr>
        <p:spPr>
          <a:xfrm>
            <a:off x="10510064" y="1528986"/>
            <a:ext cx="1764921"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gene</a:t>
            </a:r>
            <a:endParaRPr lang="en-US" sz="4800" dirty="0">
              <a:latin typeface="Helvetica Neue Thin" panose="020B0403020202020204" pitchFamily="34" charset="0"/>
              <a:ea typeface="Helvetica Neue Thin" panose="020B0403020202020204" pitchFamily="34" charset="0"/>
            </a:endParaRPr>
          </a:p>
        </p:txBody>
      </p:sp>
      <p:sp>
        <p:nvSpPr>
          <p:cNvPr id="38" name="Rectangle 37">
            <a:extLst>
              <a:ext uri="{FF2B5EF4-FFF2-40B4-BE49-F238E27FC236}">
                <a16:creationId xmlns:a16="http://schemas.microsoft.com/office/drawing/2014/main" id="{D7207A67-FDFA-B144-8F7A-1CF048E53A4A}"/>
              </a:ext>
            </a:extLst>
          </p:cNvPr>
          <p:cNvSpPr/>
          <p:nvPr/>
        </p:nvSpPr>
        <p:spPr>
          <a:xfrm rot="1468842">
            <a:off x="9827979" y="2219626"/>
            <a:ext cx="1600116" cy="2790840"/>
          </a:xfrm>
          <a:prstGeom prst="rect">
            <a:avLst/>
          </a:prstGeom>
          <a:noFill/>
          <a:ln w="57150">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046DC40-EB87-2849-9314-FEC69C5EE34D}"/>
              </a:ext>
            </a:extLst>
          </p:cNvPr>
          <p:cNvPicPr>
            <a:picLocks noChangeAspect="1"/>
          </p:cNvPicPr>
          <p:nvPr/>
        </p:nvPicPr>
        <p:blipFill>
          <a:blip r:embed="rId4"/>
          <a:stretch>
            <a:fillRect/>
          </a:stretch>
        </p:blipFill>
        <p:spPr>
          <a:xfrm>
            <a:off x="4362956" y="1289154"/>
            <a:ext cx="3599924" cy="4595649"/>
          </a:xfrm>
          <a:prstGeom prst="rect">
            <a:avLst/>
          </a:prstGeom>
        </p:spPr>
      </p:pic>
    </p:spTree>
    <p:extLst>
      <p:ext uri="{BB962C8B-B14F-4D97-AF65-F5344CB8AC3E}">
        <p14:creationId xmlns:p14="http://schemas.microsoft.com/office/powerpoint/2010/main" val="330900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BD620ACD-1AFF-E84C-955D-80DF3126A0E7}"/>
              </a:ext>
            </a:extLst>
          </p:cNvPr>
          <p:cNvPicPr>
            <a:picLocks noChangeAspect="1"/>
          </p:cNvPicPr>
          <p:nvPr/>
        </p:nvPicPr>
        <p:blipFill rotWithShape="1">
          <a:blip r:embed="rId3"/>
          <a:srcRect l="11680" r="19185" b="-1"/>
          <a:stretch/>
        </p:blipFill>
        <p:spPr>
          <a:xfrm>
            <a:off x="321731" y="321732"/>
            <a:ext cx="5728548" cy="6214533"/>
          </a:xfrm>
          <a:prstGeom prst="rect">
            <a:avLst/>
          </a:prstGeom>
        </p:spPr>
      </p:pic>
      <p:pic>
        <p:nvPicPr>
          <p:cNvPr id="3" name="Picture 2" descr="A close up of text on a white background&#10;&#10;Description automatically generated">
            <a:extLst>
              <a:ext uri="{FF2B5EF4-FFF2-40B4-BE49-F238E27FC236}">
                <a16:creationId xmlns:a16="http://schemas.microsoft.com/office/drawing/2014/main" id="{7BA9DC1A-5C10-0847-A2D4-F2397CCE2942}"/>
              </a:ext>
            </a:extLst>
          </p:cNvPr>
          <p:cNvPicPr>
            <a:picLocks noChangeAspect="1"/>
          </p:cNvPicPr>
          <p:nvPr/>
        </p:nvPicPr>
        <p:blipFill rotWithShape="1">
          <a:blip r:embed="rId4"/>
          <a:srcRect l="15172" r="15233"/>
          <a:stretch/>
        </p:blipFill>
        <p:spPr>
          <a:xfrm>
            <a:off x="6141721" y="321732"/>
            <a:ext cx="5728547" cy="6214533"/>
          </a:xfrm>
          <a:prstGeom prst="rect">
            <a:avLst/>
          </a:prstGeom>
        </p:spPr>
      </p:pic>
      <p:sp>
        <p:nvSpPr>
          <p:cNvPr id="6" name="Title 1">
            <a:extLst>
              <a:ext uri="{FF2B5EF4-FFF2-40B4-BE49-F238E27FC236}">
                <a16:creationId xmlns:a16="http://schemas.microsoft.com/office/drawing/2014/main" id="{49CDD57D-5221-EF4B-9C3B-A9C995631A7D}"/>
              </a:ext>
            </a:extLst>
          </p:cNvPr>
          <p:cNvSpPr txBox="1">
            <a:spLocks/>
          </p:cNvSpPr>
          <p:nvPr/>
        </p:nvSpPr>
        <p:spPr>
          <a:xfrm>
            <a:off x="0" y="2503714"/>
            <a:ext cx="12192000" cy="1300163"/>
          </a:xfrm>
          <a:prstGeom prst="rect">
            <a:avLst/>
          </a:prstGeom>
          <a:solidFill>
            <a:srgbClr val="000000">
              <a:alpha val="59608"/>
            </a:srgbClr>
          </a:solidFill>
          <a:ln w="12700" cap="flat" cmpd="sng" algn="ctr">
            <a:noFill/>
            <a:prstDash val="solid"/>
            <a:miter lim="800000"/>
          </a:ln>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a:t>
            </a:r>
            <a:r>
              <a:rPr kumimoji="0" lang="en-US" sz="10000" b="0" i="0" u="none" strike="noStrike" kern="1200" cap="none" spc="0" normalizeH="0" baseline="0" noProof="0" dirty="0" err="1">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pigenomics</a:t>
            </a:r>
            <a:endParaRPr kumimoji="0" lang="en-US" sz="10000" b="0" i="0" u="none" strike="noStrike" kern="1200" cap="none" spc="0" normalizeH="0" baseline="0" noProof="0" dirty="0">
              <a:ln>
                <a:noFill/>
              </a:ln>
              <a:solidFill>
                <a:schemeClr val="bg1"/>
              </a:solidFill>
              <a:effectLst/>
              <a:uLnTx/>
              <a:uFillTx/>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21602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62472-3C98-8146-AB2F-E3DFC8118382}"/>
              </a:ext>
            </a:extLst>
          </p:cNvPr>
          <p:cNvPicPr>
            <a:picLocks noChangeAspect="1"/>
          </p:cNvPicPr>
          <p:nvPr/>
        </p:nvPicPr>
        <p:blipFill rotWithShape="1">
          <a:blip r:embed="rId3"/>
          <a:srcRect l="4" t="21420" r="-5" b="45515"/>
          <a:stretch/>
        </p:blipFill>
        <p:spPr>
          <a:xfrm>
            <a:off x="20" y="1858780"/>
            <a:ext cx="12191980" cy="4646951"/>
          </a:xfrm>
          <a:prstGeom prst="rect">
            <a:avLst/>
          </a:prstGeom>
        </p:spPr>
      </p:pic>
      <p:grpSp>
        <p:nvGrpSpPr>
          <p:cNvPr id="2" name="Group 1">
            <a:extLst>
              <a:ext uri="{FF2B5EF4-FFF2-40B4-BE49-F238E27FC236}">
                <a16:creationId xmlns:a16="http://schemas.microsoft.com/office/drawing/2014/main" id="{B6783215-23DC-2A45-926B-14126B3DB5E3}"/>
              </a:ext>
            </a:extLst>
          </p:cNvPr>
          <p:cNvGrpSpPr/>
          <p:nvPr/>
        </p:nvGrpSpPr>
        <p:grpSpPr>
          <a:xfrm>
            <a:off x="2911415" y="569626"/>
            <a:ext cx="8768751" cy="764499"/>
            <a:chOff x="2911415" y="569626"/>
            <a:chExt cx="8768751" cy="764499"/>
          </a:xfrm>
        </p:grpSpPr>
        <p:sp>
          <p:nvSpPr>
            <p:cNvPr id="11" name="Title 1">
              <a:extLst>
                <a:ext uri="{FF2B5EF4-FFF2-40B4-BE49-F238E27FC236}">
                  <a16:creationId xmlns:a16="http://schemas.microsoft.com/office/drawing/2014/main" id="{2DE72B1A-186F-E04F-8EF9-0FFC6D30A70B}"/>
                </a:ext>
              </a:extLst>
            </p:cNvPr>
            <p:cNvSpPr txBox="1">
              <a:spLocks/>
            </p:cNvSpPr>
            <p:nvPr/>
          </p:nvSpPr>
          <p:spPr>
            <a:xfrm>
              <a:off x="6071749" y="569626"/>
              <a:ext cx="1311985"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DNA</a:t>
              </a:r>
              <a:endParaRPr lang="en-US" sz="4800" dirty="0">
                <a:latin typeface="Helvetica Neue Thin" panose="020B0403020202020204" pitchFamily="34" charset="0"/>
                <a:ea typeface="Helvetica Neue Thin" panose="020B0403020202020204" pitchFamily="34" charset="0"/>
              </a:endParaRPr>
            </a:p>
          </p:txBody>
        </p:sp>
        <p:cxnSp>
          <p:nvCxnSpPr>
            <p:cNvPr id="7" name="Straight Connector 6">
              <a:extLst>
                <a:ext uri="{FF2B5EF4-FFF2-40B4-BE49-F238E27FC236}">
                  <a16:creationId xmlns:a16="http://schemas.microsoft.com/office/drawing/2014/main" id="{6149F7E0-E7DF-2D4F-BF1A-D785617A04BD}"/>
                </a:ext>
              </a:extLst>
            </p:cNvPr>
            <p:cNvCxnSpPr>
              <a:cxnSpLocks/>
              <a:stCxn id="11" idx="1"/>
            </p:cNvCxnSpPr>
            <p:nvPr/>
          </p:nvCxnSpPr>
          <p:spPr>
            <a:xfrm flipH="1">
              <a:off x="2911415" y="809469"/>
              <a:ext cx="3160334" cy="0"/>
            </a:xfrm>
            <a:prstGeom prst="line">
              <a:avLst/>
            </a:prstGeom>
            <a:ln w="76200">
              <a:solidFill>
                <a:srgbClr val="009CE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28E98C-841C-C04A-B88B-B7F5AE100DA6}"/>
                </a:ext>
              </a:extLst>
            </p:cNvPr>
            <p:cNvCxnSpPr>
              <a:cxnSpLocks/>
            </p:cNvCxnSpPr>
            <p:nvPr/>
          </p:nvCxnSpPr>
          <p:spPr>
            <a:xfrm flipH="1">
              <a:off x="7407985" y="794477"/>
              <a:ext cx="4272181" cy="0"/>
            </a:xfrm>
            <a:prstGeom prst="line">
              <a:avLst/>
            </a:prstGeom>
            <a:ln w="76200">
              <a:solidFill>
                <a:srgbClr val="009CE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6D0EBE-EA4C-3B49-A5B5-5AFD30832A8F}"/>
                </a:ext>
              </a:extLst>
            </p:cNvPr>
            <p:cNvCxnSpPr>
              <a:cxnSpLocks/>
            </p:cNvCxnSpPr>
            <p:nvPr/>
          </p:nvCxnSpPr>
          <p:spPr>
            <a:xfrm>
              <a:off x="2953064" y="779486"/>
              <a:ext cx="0" cy="554639"/>
            </a:xfrm>
            <a:prstGeom prst="line">
              <a:avLst/>
            </a:prstGeom>
            <a:ln w="76200">
              <a:solidFill>
                <a:srgbClr val="009CE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2A7AC1-8961-5640-B6A5-7A385ADAC876}"/>
                </a:ext>
              </a:extLst>
            </p:cNvPr>
            <p:cNvCxnSpPr>
              <a:cxnSpLocks/>
            </p:cNvCxnSpPr>
            <p:nvPr/>
          </p:nvCxnSpPr>
          <p:spPr>
            <a:xfrm>
              <a:off x="11647357" y="779486"/>
              <a:ext cx="0" cy="539649"/>
            </a:xfrm>
            <a:prstGeom prst="line">
              <a:avLst/>
            </a:prstGeom>
            <a:ln w="76200">
              <a:solidFill>
                <a:srgbClr val="009CE5"/>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6A414A5A-B2A4-5C40-A83C-ACC638CC224D}"/>
              </a:ext>
            </a:extLst>
          </p:cNvPr>
          <p:cNvGrpSpPr/>
          <p:nvPr/>
        </p:nvGrpSpPr>
        <p:grpSpPr>
          <a:xfrm>
            <a:off x="11134411" y="4047343"/>
            <a:ext cx="512946" cy="269823"/>
            <a:chOff x="11134411" y="4047343"/>
            <a:chExt cx="512946" cy="269823"/>
          </a:xfrm>
          <a:solidFill>
            <a:srgbClr val="009CE5"/>
          </a:solidFill>
        </p:grpSpPr>
        <p:cxnSp>
          <p:nvCxnSpPr>
            <p:cNvPr id="20" name="Straight Connector 19">
              <a:extLst>
                <a:ext uri="{FF2B5EF4-FFF2-40B4-BE49-F238E27FC236}">
                  <a16:creationId xmlns:a16="http://schemas.microsoft.com/office/drawing/2014/main" id="{E88379B5-51E4-3649-A01B-BB301312E6F1}"/>
                </a:ext>
              </a:extLst>
            </p:cNvPr>
            <p:cNvCxnSpPr>
              <a:cxnSpLocks/>
            </p:cNvCxnSpPr>
            <p:nvPr/>
          </p:nvCxnSpPr>
          <p:spPr>
            <a:xfrm>
              <a:off x="11134411" y="4182255"/>
              <a:ext cx="258114" cy="0"/>
            </a:xfrm>
            <a:prstGeom prst="line">
              <a:avLst/>
            </a:prstGeom>
            <a:grpFill/>
            <a:ln w="76200">
              <a:solidFill>
                <a:srgbClr val="009CE5"/>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5E11FD4-9ECB-B744-8020-606E453D4B7B}"/>
                </a:ext>
              </a:extLst>
            </p:cNvPr>
            <p:cNvSpPr/>
            <p:nvPr/>
          </p:nvSpPr>
          <p:spPr>
            <a:xfrm>
              <a:off x="11377534" y="4047343"/>
              <a:ext cx="269823" cy="269823"/>
            </a:xfrm>
            <a:prstGeom prst="ellipse">
              <a:avLst/>
            </a:prstGeom>
            <a:grpFill/>
            <a:ln>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sp>
        <p:nvSpPr>
          <p:cNvPr id="29" name="Title 1">
            <a:extLst>
              <a:ext uri="{FF2B5EF4-FFF2-40B4-BE49-F238E27FC236}">
                <a16:creationId xmlns:a16="http://schemas.microsoft.com/office/drawing/2014/main" id="{50ADF46C-1370-D740-98F2-EEE7F762C8E6}"/>
              </a:ext>
            </a:extLst>
          </p:cNvPr>
          <p:cNvSpPr txBox="1">
            <a:spLocks/>
          </p:cNvSpPr>
          <p:nvPr/>
        </p:nvSpPr>
        <p:spPr>
          <a:xfrm>
            <a:off x="10510064" y="1528986"/>
            <a:ext cx="1764921"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gene</a:t>
            </a:r>
            <a:endParaRPr lang="en-US" sz="4800" dirty="0">
              <a:latin typeface="Helvetica Neue Thin" panose="020B0403020202020204" pitchFamily="34" charset="0"/>
              <a:ea typeface="Helvetica Neue Thin" panose="020B0403020202020204" pitchFamily="34" charset="0"/>
            </a:endParaRPr>
          </a:p>
        </p:txBody>
      </p:sp>
      <p:sp>
        <p:nvSpPr>
          <p:cNvPr id="38" name="Rectangle 37">
            <a:extLst>
              <a:ext uri="{FF2B5EF4-FFF2-40B4-BE49-F238E27FC236}">
                <a16:creationId xmlns:a16="http://schemas.microsoft.com/office/drawing/2014/main" id="{D7207A67-FDFA-B144-8F7A-1CF048E53A4A}"/>
              </a:ext>
            </a:extLst>
          </p:cNvPr>
          <p:cNvSpPr/>
          <p:nvPr/>
        </p:nvSpPr>
        <p:spPr>
          <a:xfrm rot="1468842">
            <a:off x="9827979" y="2219626"/>
            <a:ext cx="1600116" cy="2790840"/>
          </a:xfrm>
          <a:prstGeom prst="rect">
            <a:avLst/>
          </a:prstGeom>
          <a:noFill/>
          <a:ln w="57150">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A21FA7AF-7FA0-3F49-8CAD-B49230DE8BF6}"/>
              </a:ext>
            </a:extLst>
          </p:cNvPr>
          <p:cNvGrpSpPr/>
          <p:nvPr/>
        </p:nvGrpSpPr>
        <p:grpSpPr>
          <a:xfrm rot="5831812">
            <a:off x="5815276" y="3912432"/>
            <a:ext cx="512946" cy="269823"/>
            <a:chOff x="11134411" y="4047343"/>
            <a:chExt cx="512946" cy="269823"/>
          </a:xfrm>
          <a:solidFill>
            <a:srgbClr val="009CE5"/>
          </a:solidFill>
        </p:grpSpPr>
        <p:cxnSp>
          <p:nvCxnSpPr>
            <p:cNvPr id="41" name="Straight Connector 40">
              <a:extLst>
                <a:ext uri="{FF2B5EF4-FFF2-40B4-BE49-F238E27FC236}">
                  <a16:creationId xmlns:a16="http://schemas.microsoft.com/office/drawing/2014/main" id="{F10EDC60-0F4E-FD48-AD5B-93AEF1002DC5}"/>
                </a:ext>
              </a:extLst>
            </p:cNvPr>
            <p:cNvCxnSpPr>
              <a:cxnSpLocks/>
            </p:cNvCxnSpPr>
            <p:nvPr/>
          </p:nvCxnSpPr>
          <p:spPr>
            <a:xfrm>
              <a:off x="11134411" y="4182255"/>
              <a:ext cx="258114" cy="0"/>
            </a:xfrm>
            <a:prstGeom prst="line">
              <a:avLst/>
            </a:prstGeom>
            <a:grpFill/>
            <a:ln w="76200">
              <a:solidFill>
                <a:srgbClr val="009CE5"/>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AEA8849-D144-E545-BBC3-2E9E7224E6B4}"/>
                </a:ext>
              </a:extLst>
            </p:cNvPr>
            <p:cNvSpPr/>
            <p:nvPr/>
          </p:nvSpPr>
          <p:spPr>
            <a:xfrm>
              <a:off x="11377534" y="4047343"/>
              <a:ext cx="269823" cy="269823"/>
            </a:xfrm>
            <a:prstGeom prst="ellipse">
              <a:avLst/>
            </a:prstGeom>
            <a:grpFill/>
            <a:ln>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43" name="Group 42">
            <a:extLst>
              <a:ext uri="{FF2B5EF4-FFF2-40B4-BE49-F238E27FC236}">
                <a16:creationId xmlns:a16="http://schemas.microsoft.com/office/drawing/2014/main" id="{48D0E4F4-EFC6-0142-ADB1-79C65E52D761}"/>
              </a:ext>
            </a:extLst>
          </p:cNvPr>
          <p:cNvGrpSpPr/>
          <p:nvPr/>
        </p:nvGrpSpPr>
        <p:grpSpPr>
          <a:xfrm rot="5831812">
            <a:off x="6064566" y="3929333"/>
            <a:ext cx="512946" cy="269823"/>
            <a:chOff x="11134411" y="4047343"/>
            <a:chExt cx="512946" cy="269823"/>
          </a:xfrm>
          <a:solidFill>
            <a:srgbClr val="009CE5"/>
          </a:solidFill>
        </p:grpSpPr>
        <p:cxnSp>
          <p:nvCxnSpPr>
            <p:cNvPr id="44" name="Straight Connector 43">
              <a:extLst>
                <a:ext uri="{FF2B5EF4-FFF2-40B4-BE49-F238E27FC236}">
                  <a16:creationId xmlns:a16="http://schemas.microsoft.com/office/drawing/2014/main" id="{511EB4CB-CC5B-A54D-9053-4899338A5789}"/>
                </a:ext>
              </a:extLst>
            </p:cNvPr>
            <p:cNvCxnSpPr>
              <a:cxnSpLocks/>
            </p:cNvCxnSpPr>
            <p:nvPr/>
          </p:nvCxnSpPr>
          <p:spPr>
            <a:xfrm>
              <a:off x="11134411" y="4182255"/>
              <a:ext cx="258114" cy="0"/>
            </a:xfrm>
            <a:prstGeom prst="line">
              <a:avLst/>
            </a:prstGeom>
            <a:grpFill/>
            <a:ln w="76200">
              <a:solidFill>
                <a:srgbClr val="009CE5"/>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D1E8F832-480D-E34E-8560-0368A89AA5B3}"/>
                </a:ext>
              </a:extLst>
            </p:cNvPr>
            <p:cNvSpPr/>
            <p:nvPr/>
          </p:nvSpPr>
          <p:spPr>
            <a:xfrm>
              <a:off x="11377534" y="4047343"/>
              <a:ext cx="269823" cy="269823"/>
            </a:xfrm>
            <a:prstGeom prst="ellipse">
              <a:avLst/>
            </a:prstGeom>
            <a:grpFill/>
            <a:ln>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46" name="Group 45">
            <a:extLst>
              <a:ext uri="{FF2B5EF4-FFF2-40B4-BE49-F238E27FC236}">
                <a16:creationId xmlns:a16="http://schemas.microsoft.com/office/drawing/2014/main" id="{F8574D99-79E7-B44C-8091-31D62E550F2E}"/>
              </a:ext>
            </a:extLst>
          </p:cNvPr>
          <p:cNvGrpSpPr/>
          <p:nvPr/>
        </p:nvGrpSpPr>
        <p:grpSpPr>
          <a:xfrm rot="5831812">
            <a:off x="5618884" y="3872813"/>
            <a:ext cx="512946" cy="269823"/>
            <a:chOff x="11134411" y="4047343"/>
            <a:chExt cx="512946" cy="269823"/>
          </a:xfrm>
          <a:solidFill>
            <a:srgbClr val="009CE5"/>
          </a:solidFill>
        </p:grpSpPr>
        <p:cxnSp>
          <p:nvCxnSpPr>
            <p:cNvPr id="47" name="Straight Connector 46">
              <a:extLst>
                <a:ext uri="{FF2B5EF4-FFF2-40B4-BE49-F238E27FC236}">
                  <a16:creationId xmlns:a16="http://schemas.microsoft.com/office/drawing/2014/main" id="{D452AA08-191C-644E-934D-614782464A96}"/>
                </a:ext>
              </a:extLst>
            </p:cNvPr>
            <p:cNvCxnSpPr>
              <a:cxnSpLocks/>
            </p:cNvCxnSpPr>
            <p:nvPr/>
          </p:nvCxnSpPr>
          <p:spPr>
            <a:xfrm>
              <a:off x="11134411" y="4182255"/>
              <a:ext cx="258114" cy="0"/>
            </a:xfrm>
            <a:prstGeom prst="line">
              <a:avLst/>
            </a:prstGeom>
            <a:grpFill/>
            <a:ln w="76200">
              <a:solidFill>
                <a:srgbClr val="009CE5"/>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AB334-76BA-9F41-B3DE-AF7D51674400}"/>
                </a:ext>
              </a:extLst>
            </p:cNvPr>
            <p:cNvSpPr/>
            <p:nvPr/>
          </p:nvSpPr>
          <p:spPr>
            <a:xfrm>
              <a:off x="11377534" y="4047343"/>
              <a:ext cx="269823" cy="269823"/>
            </a:xfrm>
            <a:prstGeom prst="ellipse">
              <a:avLst/>
            </a:prstGeom>
            <a:grpFill/>
            <a:ln>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49" name="Group 48">
            <a:extLst>
              <a:ext uri="{FF2B5EF4-FFF2-40B4-BE49-F238E27FC236}">
                <a16:creationId xmlns:a16="http://schemas.microsoft.com/office/drawing/2014/main" id="{37AB23D2-5B65-0B47-8DC4-76F43BD797F2}"/>
              </a:ext>
            </a:extLst>
          </p:cNvPr>
          <p:cNvGrpSpPr/>
          <p:nvPr/>
        </p:nvGrpSpPr>
        <p:grpSpPr>
          <a:xfrm rot="17703260">
            <a:off x="8576772" y="1633915"/>
            <a:ext cx="512946" cy="269823"/>
            <a:chOff x="11134411" y="4047343"/>
            <a:chExt cx="512946" cy="269823"/>
          </a:xfrm>
          <a:solidFill>
            <a:srgbClr val="009CE5"/>
          </a:solidFill>
        </p:grpSpPr>
        <p:cxnSp>
          <p:nvCxnSpPr>
            <p:cNvPr id="50" name="Straight Connector 49">
              <a:extLst>
                <a:ext uri="{FF2B5EF4-FFF2-40B4-BE49-F238E27FC236}">
                  <a16:creationId xmlns:a16="http://schemas.microsoft.com/office/drawing/2014/main" id="{071583A3-CE7E-6149-A818-84CF6762D362}"/>
                </a:ext>
              </a:extLst>
            </p:cNvPr>
            <p:cNvCxnSpPr>
              <a:cxnSpLocks/>
            </p:cNvCxnSpPr>
            <p:nvPr/>
          </p:nvCxnSpPr>
          <p:spPr>
            <a:xfrm>
              <a:off x="11134411" y="4182255"/>
              <a:ext cx="258114" cy="0"/>
            </a:xfrm>
            <a:prstGeom prst="line">
              <a:avLst/>
            </a:prstGeom>
            <a:grpFill/>
            <a:ln w="76200">
              <a:solidFill>
                <a:srgbClr val="009CE5"/>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C4D9DB5-BFC7-F248-B4E1-19BE0F10DFCD}"/>
                </a:ext>
              </a:extLst>
            </p:cNvPr>
            <p:cNvSpPr/>
            <p:nvPr/>
          </p:nvSpPr>
          <p:spPr>
            <a:xfrm>
              <a:off x="11377534" y="4047343"/>
              <a:ext cx="269823" cy="269823"/>
            </a:xfrm>
            <a:prstGeom prst="ellipse">
              <a:avLst/>
            </a:prstGeom>
            <a:grpFill/>
            <a:ln>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52" name="Group 51">
            <a:extLst>
              <a:ext uri="{FF2B5EF4-FFF2-40B4-BE49-F238E27FC236}">
                <a16:creationId xmlns:a16="http://schemas.microsoft.com/office/drawing/2014/main" id="{D8BE40B1-44F4-234B-94BE-9D779C9292B3}"/>
              </a:ext>
            </a:extLst>
          </p:cNvPr>
          <p:cNvGrpSpPr/>
          <p:nvPr/>
        </p:nvGrpSpPr>
        <p:grpSpPr>
          <a:xfrm rot="3624279">
            <a:off x="8116840" y="3908001"/>
            <a:ext cx="512946" cy="269823"/>
            <a:chOff x="11134411" y="4047343"/>
            <a:chExt cx="512946" cy="269823"/>
          </a:xfrm>
          <a:solidFill>
            <a:srgbClr val="009CE5"/>
          </a:solidFill>
        </p:grpSpPr>
        <p:cxnSp>
          <p:nvCxnSpPr>
            <p:cNvPr id="53" name="Straight Connector 52">
              <a:extLst>
                <a:ext uri="{FF2B5EF4-FFF2-40B4-BE49-F238E27FC236}">
                  <a16:creationId xmlns:a16="http://schemas.microsoft.com/office/drawing/2014/main" id="{1497E1AF-5E30-2743-8421-9DC09C552A5A}"/>
                </a:ext>
              </a:extLst>
            </p:cNvPr>
            <p:cNvCxnSpPr>
              <a:cxnSpLocks/>
            </p:cNvCxnSpPr>
            <p:nvPr/>
          </p:nvCxnSpPr>
          <p:spPr>
            <a:xfrm>
              <a:off x="11134411" y="4182255"/>
              <a:ext cx="258114" cy="0"/>
            </a:xfrm>
            <a:prstGeom prst="line">
              <a:avLst/>
            </a:prstGeom>
            <a:grpFill/>
            <a:ln w="76200">
              <a:solidFill>
                <a:srgbClr val="009CE5"/>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60A1C96E-F9FB-5A4B-861C-2E3102A2C928}"/>
                </a:ext>
              </a:extLst>
            </p:cNvPr>
            <p:cNvSpPr/>
            <p:nvPr/>
          </p:nvSpPr>
          <p:spPr>
            <a:xfrm>
              <a:off x="11377534" y="4047343"/>
              <a:ext cx="269823" cy="269823"/>
            </a:xfrm>
            <a:prstGeom prst="ellipse">
              <a:avLst/>
            </a:prstGeom>
            <a:grpFill/>
            <a:ln>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grpSp>
        <p:nvGrpSpPr>
          <p:cNvPr id="55" name="Group 54">
            <a:extLst>
              <a:ext uri="{FF2B5EF4-FFF2-40B4-BE49-F238E27FC236}">
                <a16:creationId xmlns:a16="http://schemas.microsoft.com/office/drawing/2014/main" id="{F59A48AF-5AB2-3744-8D2D-289F78323B6A}"/>
              </a:ext>
            </a:extLst>
          </p:cNvPr>
          <p:cNvGrpSpPr/>
          <p:nvPr/>
        </p:nvGrpSpPr>
        <p:grpSpPr>
          <a:xfrm rot="14774574">
            <a:off x="3437695" y="2155348"/>
            <a:ext cx="512946" cy="269823"/>
            <a:chOff x="11134411" y="4047343"/>
            <a:chExt cx="512946" cy="269823"/>
          </a:xfrm>
          <a:solidFill>
            <a:srgbClr val="009CE5"/>
          </a:solidFill>
        </p:grpSpPr>
        <p:cxnSp>
          <p:nvCxnSpPr>
            <p:cNvPr id="56" name="Straight Connector 55">
              <a:extLst>
                <a:ext uri="{FF2B5EF4-FFF2-40B4-BE49-F238E27FC236}">
                  <a16:creationId xmlns:a16="http://schemas.microsoft.com/office/drawing/2014/main" id="{FC2D1E1D-1403-C14D-A132-FAB8534883DE}"/>
                </a:ext>
              </a:extLst>
            </p:cNvPr>
            <p:cNvCxnSpPr>
              <a:cxnSpLocks/>
            </p:cNvCxnSpPr>
            <p:nvPr/>
          </p:nvCxnSpPr>
          <p:spPr>
            <a:xfrm>
              <a:off x="11134411" y="4182255"/>
              <a:ext cx="258114" cy="0"/>
            </a:xfrm>
            <a:prstGeom prst="line">
              <a:avLst/>
            </a:prstGeom>
            <a:grpFill/>
            <a:ln w="76200">
              <a:solidFill>
                <a:srgbClr val="009CE5"/>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6D9D7A95-B517-FE42-90ED-828B966BF7F6}"/>
                </a:ext>
              </a:extLst>
            </p:cNvPr>
            <p:cNvSpPr/>
            <p:nvPr/>
          </p:nvSpPr>
          <p:spPr>
            <a:xfrm>
              <a:off x="11377534" y="4047343"/>
              <a:ext cx="269823" cy="269823"/>
            </a:xfrm>
            <a:prstGeom prst="ellipse">
              <a:avLst/>
            </a:prstGeom>
            <a:grpFill/>
            <a:ln>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sp>
        <p:nvSpPr>
          <p:cNvPr id="58" name="Title 1">
            <a:extLst>
              <a:ext uri="{FF2B5EF4-FFF2-40B4-BE49-F238E27FC236}">
                <a16:creationId xmlns:a16="http://schemas.microsoft.com/office/drawing/2014/main" id="{B971CFF1-735C-8C48-8640-1EFB745E3931}"/>
              </a:ext>
            </a:extLst>
          </p:cNvPr>
          <p:cNvSpPr txBox="1">
            <a:spLocks/>
          </p:cNvSpPr>
          <p:nvPr/>
        </p:nvSpPr>
        <p:spPr>
          <a:xfrm>
            <a:off x="4947664" y="4395657"/>
            <a:ext cx="4116409" cy="47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Thin" panose="020B0403020202020204" pitchFamily="34" charset="0"/>
                <a:ea typeface="Helvetica Neue Thin" panose="020B0403020202020204" pitchFamily="34" charset="0"/>
              </a:rPr>
              <a:t>DNA methylation</a:t>
            </a:r>
            <a:endParaRPr lang="en-US" sz="4800" dirty="0">
              <a:latin typeface="Helvetica Neue Thin" panose="020B0403020202020204" pitchFamily="34" charset="0"/>
              <a:ea typeface="Helvetica Neue Thin" panose="020B0403020202020204" pitchFamily="34" charset="0"/>
            </a:endParaRPr>
          </a:p>
        </p:txBody>
      </p:sp>
      <p:grpSp>
        <p:nvGrpSpPr>
          <p:cNvPr id="59" name="Group 58">
            <a:extLst>
              <a:ext uri="{FF2B5EF4-FFF2-40B4-BE49-F238E27FC236}">
                <a16:creationId xmlns:a16="http://schemas.microsoft.com/office/drawing/2014/main" id="{A0DCF66D-8D01-0840-A7EF-A379CF8BB6C0}"/>
              </a:ext>
            </a:extLst>
          </p:cNvPr>
          <p:cNvGrpSpPr/>
          <p:nvPr/>
        </p:nvGrpSpPr>
        <p:grpSpPr>
          <a:xfrm rot="14238148">
            <a:off x="3184954" y="2263002"/>
            <a:ext cx="512946" cy="269823"/>
            <a:chOff x="11134411" y="4047343"/>
            <a:chExt cx="512946" cy="269823"/>
          </a:xfrm>
          <a:solidFill>
            <a:srgbClr val="009CE5"/>
          </a:solidFill>
        </p:grpSpPr>
        <p:cxnSp>
          <p:nvCxnSpPr>
            <p:cNvPr id="60" name="Straight Connector 59">
              <a:extLst>
                <a:ext uri="{FF2B5EF4-FFF2-40B4-BE49-F238E27FC236}">
                  <a16:creationId xmlns:a16="http://schemas.microsoft.com/office/drawing/2014/main" id="{80701534-16B4-8541-90E1-D3B0410D4A87}"/>
                </a:ext>
              </a:extLst>
            </p:cNvPr>
            <p:cNvCxnSpPr>
              <a:cxnSpLocks/>
            </p:cNvCxnSpPr>
            <p:nvPr/>
          </p:nvCxnSpPr>
          <p:spPr>
            <a:xfrm>
              <a:off x="11134411" y="4182255"/>
              <a:ext cx="258114" cy="0"/>
            </a:xfrm>
            <a:prstGeom prst="line">
              <a:avLst/>
            </a:prstGeom>
            <a:grpFill/>
            <a:ln w="76200">
              <a:solidFill>
                <a:srgbClr val="009CE5"/>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4231ED16-8CF6-7940-8F21-7BB65D76148D}"/>
                </a:ext>
              </a:extLst>
            </p:cNvPr>
            <p:cNvSpPr/>
            <p:nvPr/>
          </p:nvSpPr>
          <p:spPr>
            <a:xfrm>
              <a:off x="11377534" y="4047343"/>
              <a:ext cx="269823" cy="269823"/>
            </a:xfrm>
            <a:prstGeom prst="ellipse">
              <a:avLst/>
            </a:prstGeom>
            <a:grpFill/>
            <a:ln>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001A"/>
                </a:solidFill>
              </a:endParaRPr>
            </a:p>
          </p:txBody>
        </p:sp>
      </p:grpSp>
      <p:pic>
        <p:nvPicPr>
          <p:cNvPr id="36" name="Picture 35">
            <a:extLst>
              <a:ext uri="{FF2B5EF4-FFF2-40B4-BE49-F238E27FC236}">
                <a16:creationId xmlns:a16="http://schemas.microsoft.com/office/drawing/2014/main" id="{CB4E9BD4-2719-E748-B458-057483839DC2}"/>
              </a:ext>
            </a:extLst>
          </p:cNvPr>
          <p:cNvPicPr>
            <a:picLocks noChangeAspect="1"/>
          </p:cNvPicPr>
          <p:nvPr/>
        </p:nvPicPr>
        <p:blipFill rotWithShape="1">
          <a:blip r:embed="rId4"/>
          <a:srcRect l="6720" r="11408"/>
          <a:stretch/>
        </p:blipFill>
        <p:spPr>
          <a:xfrm>
            <a:off x="160375" y="165425"/>
            <a:ext cx="3128456" cy="1528458"/>
          </a:xfrm>
          <a:prstGeom prst="rect">
            <a:avLst/>
          </a:prstGeom>
        </p:spPr>
      </p:pic>
      <p:cxnSp>
        <p:nvCxnSpPr>
          <p:cNvPr id="37" name="Straight Arrow Connector 36">
            <a:extLst>
              <a:ext uri="{FF2B5EF4-FFF2-40B4-BE49-F238E27FC236}">
                <a16:creationId xmlns:a16="http://schemas.microsoft.com/office/drawing/2014/main" id="{C6CF5D88-C914-5947-A8F0-DC4BE4E85924}"/>
              </a:ext>
            </a:extLst>
          </p:cNvPr>
          <p:cNvCxnSpPr>
            <a:cxnSpLocks/>
          </p:cNvCxnSpPr>
          <p:nvPr/>
        </p:nvCxnSpPr>
        <p:spPr>
          <a:xfrm>
            <a:off x="1738858" y="1767340"/>
            <a:ext cx="0" cy="947580"/>
          </a:xfrm>
          <a:prstGeom prst="straightConnector1">
            <a:avLst/>
          </a:prstGeom>
          <a:ln w="88900">
            <a:solidFill>
              <a:srgbClr val="009CE5"/>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621B1CC-CFC8-E648-BE05-1990CCCC61B8}"/>
              </a:ext>
            </a:extLst>
          </p:cNvPr>
          <p:cNvCxnSpPr>
            <a:cxnSpLocks/>
          </p:cNvCxnSpPr>
          <p:nvPr/>
        </p:nvCxnSpPr>
        <p:spPr>
          <a:xfrm>
            <a:off x="6829018" y="4885746"/>
            <a:ext cx="0" cy="759727"/>
          </a:xfrm>
          <a:prstGeom prst="straightConnector1">
            <a:avLst/>
          </a:prstGeom>
          <a:ln w="88900">
            <a:solidFill>
              <a:srgbClr val="009CE5"/>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17FB1B0-0228-A44C-987F-B1B5DD81701B}"/>
              </a:ext>
            </a:extLst>
          </p:cNvPr>
          <p:cNvGrpSpPr/>
          <p:nvPr/>
        </p:nvGrpSpPr>
        <p:grpSpPr>
          <a:xfrm>
            <a:off x="5676708" y="5269226"/>
            <a:ext cx="2245020" cy="1584380"/>
            <a:chOff x="5676708" y="5269226"/>
            <a:chExt cx="2245020" cy="1584380"/>
          </a:xfrm>
        </p:grpSpPr>
        <p:pic>
          <p:nvPicPr>
            <p:cNvPr id="68" name="Picture 67">
              <a:extLst>
                <a:ext uri="{FF2B5EF4-FFF2-40B4-BE49-F238E27FC236}">
                  <a16:creationId xmlns:a16="http://schemas.microsoft.com/office/drawing/2014/main" id="{1B7554A3-844E-6F43-AE09-B6C9E394116A}"/>
                </a:ext>
              </a:extLst>
            </p:cNvPr>
            <p:cNvPicPr>
              <a:picLocks noChangeAspect="1"/>
            </p:cNvPicPr>
            <p:nvPr/>
          </p:nvPicPr>
          <p:blipFill rotWithShape="1">
            <a:blip r:embed="rId5">
              <a:extLst>
                <a:ext uri="{28A0092B-C50C-407E-A947-70E740481C1C}">
                  <a14:useLocalDpi xmlns:a14="http://schemas.microsoft.com/office/drawing/2010/main" val="0"/>
                </a:ext>
              </a:extLst>
            </a:blip>
            <a:srcRect l="28562" t="52176" r="48759" b="11305"/>
            <a:stretch/>
          </p:blipFill>
          <p:spPr>
            <a:xfrm rot="16394822">
              <a:off x="5701423" y="5244511"/>
              <a:ext cx="671266" cy="720696"/>
            </a:xfrm>
            <a:prstGeom prst="rect">
              <a:avLst/>
            </a:prstGeom>
          </p:spPr>
        </p:pic>
        <p:pic>
          <p:nvPicPr>
            <p:cNvPr id="69" name="Picture 68">
              <a:extLst>
                <a:ext uri="{FF2B5EF4-FFF2-40B4-BE49-F238E27FC236}">
                  <a16:creationId xmlns:a16="http://schemas.microsoft.com/office/drawing/2014/main" id="{FFF9515E-BB01-8747-B075-3222F30513CC}"/>
                </a:ext>
              </a:extLst>
            </p:cNvPr>
            <p:cNvPicPr>
              <a:picLocks noChangeAspect="1"/>
            </p:cNvPicPr>
            <p:nvPr/>
          </p:nvPicPr>
          <p:blipFill rotWithShape="1">
            <a:blip r:embed="rId5">
              <a:extLst>
                <a:ext uri="{28A0092B-C50C-407E-A947-70E740481C1C}">
                  <a14:useLocalDpi xmlns:a14="http://schemas.microsoft.com/office/drawing/2010/main" val="0"/>
                </a:ext>
              </a:extLst>
            </a:blip>
            <a:srcRect l="28562" t="52531" r="49181" b="11305"/>
            <a:stretch/>
          </p:blipFill>
          <p:spPr>
            <a:xfrm rot="2479925">
              <a:off x="7262951" y="5327975"/>
              <a:ext cx="658777" cy="713672"/>
            </a:xfrm>
            <a:prstGeom prst="rect">
              <a:avLst/>
            </a:prstGeom>
          </p:spPr>
        </p:pic>
        <p:pic>
          <p:nvPicPr>
            <p:cNvPr id="70" name="Picture 69">
              <a:extLst>
                <a:ext uri="{FF2B5EF4-FFF2-40B4-BE49-F238E27FC236}">
                  <a16:creationId xmlns:a16="http://schemas.microsoft.com/office/drawing/2014/main" id="{FD8775B0-B930-4C44-9CCE-900193FE8CF3}"/>
                </a:ext>
              </a:extLst>
            </p:cNvPr>
            <p:cNvPicPr>
              <a:picLocks noChangeAspect="1"/>
            </p:cNvPicPr>
            <p:nvPr/>
          </p:nvPicPr>
          <p:blipFill rotWithShape="1">
            <a:blip r:embed="rId5">
              <a:extLst>
                <a:ext uri="{28A0092B-C50C-407E-A947-70E740481C1C}">
                  <a14:useLocalDpi xmlns:a14="http://schemas.microsoft.com/office/drawing/2010/main" val="0"/>
                </a:ext>
              </a:extLst>
            </a:blip>
            <a:srcRect l="28562" t="50240" r="48170" b="11305"/>
            <a:stretch/>
          </p:blipFill>
          <p:spPr>
            <a:xfrm rot="10682751">
              <a:off x="7063116" y="6083662"/>
              <a:ext cx="678808" cy="769944"/>
            </a:xfrm>
            <a:prstGeom prst="rect">
              <a:avLst/>
            </a:prstGeom>
          </p:spPr>
        </p:pic>
        <p:pic>
          <p:nvPicPr>
            <p:cNvPr id="71" name="Picture 70">
              <a:extLst>
                <a:ext uri="{FF2B5EF4-FFF2-40B4-BE49-F238E27FC236}">
                  <a16:creationId xmlns:a16="http://schemas.microsoft.com/office/drawing/2014/main" id="{60EA5643-096D-614C-9DD1-170063AF064A}"/>
                </a:ext>
              </a:extLst>
            </p:cNvPr>
            <p:cNvPicPr>
              <a:picLocks noChangeAspect="1"/>
            </p:cNvPicPr>
            <p:nvPr/>
          </p:nvPicPr>
          <p:blipFill rotWithShape="1">
            <a:blip r:embed="rId5">
              <a:extLst>
                <a:ext uri="{28A0092B-C50C-407E-A947-70E740481C1C}">
                  <a14:useLocalDpi xmlns:a14="http://schemas.microsoft.com/office/drawing/2010/main" val="0"/>
                </a:ext>
              </a:extLst>
            </a:blip>
            <a:srcRect l="28563" t="51993" r="49205" b="12015"/>
            <a:stretch/>
          </p:blipFill>
          <p:spPr>
            <a:xfrm rot="10127265">
              <a:off x="6482614" y="5734109"/>
              <a:ext cx="648598" cy="720643"/>
            </a:xfrm>
            <a:prstGeom prst="rect">
              <a:avLst/>
            </a:prstGeom>
          </p:spPr>
        </p:pic>
        <p:pic>
          <p:nvPicPr>
            <p:cNvPr id="72" name="Picture 71">
              <a:extLst>
                <a:ext uri="{FF2B5EF4-FFF2-40B4-BE49-F238E27FC236}">
                  <a16:creationId xmlns:a16="http://schemas.microsoft.com/office/drawing/2014/main" id="{C39940C0-E6DC-3644-9223-43F270B3AD1F}"/>
                </a:ext>
              </a:extLst>
            </p:cNvPr>
            <p:cNvPicPr>
              <a:picLocks noChangeAspect="1"/>
            </p:cNvPicPr>
            <p:nvPr/>
          </p:nvPicPr>
          <p:blipFill rotWithShape="1">
            <a:blip r:embed="rId5">
              <a:extLst>
                <a:ext uri="{28A0092B-C50C-407E-A947-70E740481C1C}">
                  <a14:useLocalDpi xmlns:a14="http://schemas.microsoft.com/office/drawing/2010/main" val="0"/>
                </a:ext>
              </a:extLst>
            </a:blip>
            <a:srcRect l="28562" t="51918" r="48170" b="11305"/>
            <a:stretch/>
          </p:blipFill>
          <p:spPr>
            <a:xfrm rot="8707543">
              <a:off x="5861484" y="6096790"/>
              <a:ext cx="678808" cy="736358"/>
            </a:xfrm>
            <a:prstGeom prst="rect">
              <a:avLst/>
            </a:prstGeom>
          </p:spPr>
        </p:pic>
      </p:grpSp>
    </p:spTree>
    <p:extLst>
      <p:ext uri="{BB962C8B-B14F-4D97-AF65-F5344CB8AC3E}">
        <p14:creationId xmlns:p14="http://schemas.microsoft.com/office/powerpoint/2010/main" val="38427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52C65B0-57D3-D749-8C63-E8A35210E2DF}"/>
              </a:ext>
            </a:extLst>
          </p:cNvPr>
          <p:cNvSpPr txBox="1">
            <a:spLocks/>
          </p:cNvSpPr>
          <p:nvPr/>
        </p:nvSpPr>
        <p:spPr>
          <a:xfrm>
            <a:off x="1461195" y="179882"/>
            <a:ext cx="3010485" cy="101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panose="02000503000000020004" pitchFamily="2" charset="0"/>
                <a:ea typeface="Helvetica Neue" panose="02000503000000020004" pitchFamily="2" charset="0"/>
                <a:cs typeface="Helvetica Neue" panose="02000503000000020004" pitchFamily="2" charset="0"/>
              </a:rPr>
              <a:t>Adapt</a:t>
            </a:r>
            <a:endParaRPr lang="en-US" sz="4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Title 1">
            <a:extLst>
              <a:ext uri="{FF2B5EF4-FFF2-40B4-BE49-F238E27FC236}">
                <a16:creationId xmlns:a16="http://schemas.microsoft.com/office/drawing/2014/main" id="{A9E55DAD-084A-A84E-B8A8-4B184DAC2287}"/>
              </a:ext>
            </a:extLst>
          </p:cNvPr>
          <p:cNvSpPr txBox="1">
            <a:spLocks/>
          </p:cNvSpPr>
          <p:nvPr/>
        </p:nvSpPr>
        <p:spPr>
          <a:xfrm>
            <a:off x="0" y="940690"/>
            <a:ext cx="6096000" cy="5072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solidFill>
                  <a:srgbClr val="009CE5"/>
                </a:solidFill>
                <a:latin typeface="Helvetica Neue Thin" panose="020B0403020202020204" pitchFamily="34" charset="0"/>
                <a:ea typeface="Helvetica Neue Thin" panose="020B0403020202020204" pitchFamily="34" charset="0"/>
              </a:rPr>
              <a:t>many generations</a:t>
            </a:r>
          </a:p>
        </p:txBody>
      </p:sp>
      <p:sp>
        <p:nvSpPr>
          <p:cNvPr id="9" name="Title 1">
            <a:extLst>
              <a:ext uri="{FF2B5EF4-FFF2-40B4-BE49-F238E27FC236}">
                <a16:creationId xmlns:a16="http://schemas.microsoft.com/office/drawing/2014/main" id="{1715FC25-9A7D-BC4C-8415-81BF3F361531}"/>
              </a:ext>
            </a:extLst>
          </p:cNvPr>
          <p:cNvSpPr txBox="1">
            <a:spLocks/>
          </p:cNvSpPr>
          <p:nvPr/>
        </p:nvSpPr>
        <p:spPr>
          <a:xfrm>
            <a:off x="6096000" y="940690"/>
            <a:ext cx="6096000" cy="5072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solidFill>
                  <a:srgbClr val="009CE5"/>
                </a:solidFill>
                <a:latin typeface="Helvetica Neue Thin" panose="020B0403020202020204" pitchFamily="34" charset="0"/>
                <a:ea typeface="Helvetica Neue Thin" panose="020B0403020202020204" pitchFamily="34" charset="0"/>
              </a:rPr>
              <a:t>one generation</a:t>
            </a:r>
          </a:p>
        </p:txBody>
      </p:sp>
      <p:pic>
        <p:nvPicPr>
          <p:cNvPr id="7" name="Picture 6" descr="A picture containing animal, outdoor, dark, light&#10;&#10;Description automatically generated">
            <a:extLst>
              <a:ext uri="{FF2B5EF4-FFF2-40B4-BE49-F238E27FC236}">
                <a16:creationId xmlns:a16="http://schemas.microsoft.com/office/drawing/2014/main" id="{74E62176-AA00-5D4B-AADE-2153465B8AD6}"/>
              </a:ext>
            </a:extLst>
          </p:cNvPr>
          <p:cNvPicPr>
            <a:picLocks noChangeAspect="1"/>
          </p:cNvPicPr>
          <p:nvPr/>
        </p:nvPicPr>
        <p:blipFill>
          <a:blip r:embed="rId3"/>
          <a:stretch>
            <a:fillRect/>
          </a:stretch>
        </p:blipFill>
        <p:spPr>
          <a:xfrm>
            <a:off x="1291105" y="1447897"/>
            <a:ext cx="3513791" cy="5021615"/>
          </a:xfrm>
          <a:prstGeom prst="rect">
            <a:avLst/>
          </a:prstGeom>
        </p:spPr>
      </p:pic>
      <p:pic>
        <p:nvPicPr>
          <p:cNvPr id="12" name="Picture 11" descr="A picture containing clothing&#10;&#10;Description automatically generated">
            <a:extLst>
              <a:ext uri="{FF2B5EF4-FFF2-40B4-BE49-F238E27FC236}">
                <a16:creationId xmlns:a16="http://schemas.microsoft.com/office/drawing/2014/main" id="{B85A8FDA-4B48-074A-BF5E-B1F171381B48}"/>
              </a:ext>
            </a:extLst>
          </p:cNvPr>
          <p:cNvPicPr>
            <a:picLocks noChangeAspect="1"/>
          </p:cNvPicPr>
          <p:nvPr/>
        </p:nvPicPr>
        <p:blipFill>
          <a:blip r:embed="rId4"/>
          <a:stretch>
            <a:fillRect/>
          </a:stretch>
        </p:blipFill>
        <p:spPr>
          <a:xfrm>
            <a:off x="7116988" y="1955103"/>
            <a:ext cx="4097228" cy="3836495"/>
          </a:xfrm>
          <a:prstGeom prst="rect">
            <a:avLst/>
          </a:prstGeom>
        </p:spPr>
      </p:pic>
      <p:sp>
        <p:nvSpPr>
          <p:cNvPr id="10" name="Title 1">
            <a:extLst>
              <a:ext uri="{FF2B5EF4-FFF2-40B4-BE49-F238E27FC236}">
                <a16:creationId xmlns:a16="http://schemas.microsoft.com/office/drawing/2014/main" id="{E3046155-3024-9C41-B89D-40AB5F4E58DF}"/>
              </a:ext>
            </a:extLst>
          </p:cNvPr>
          <p:cNvSpPr txBox="1">
            <a:spLocks/>
          </p:cNvSpPr>
          <p:nvPr/>
        </p:nvSpPr>
        <p:spPr>
          <a:xfrm>
            <a:off x="7387105" y="179881"/>
            <a:ext cx="3343700" cy="101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latin typeface="Helvetica Neue" panose="02000503000000020004" pitchFamily="2" charset="0"/>
                <a:ea typeface="Helvetica Neue" panose="02000503000000020004" pitchFamily="2" charset="0"/>
                <a:cs typeface="Helvetica Neue" panose="02000503000000020004" pitchFamily="2" charset="0"/>
              </a:rPr>
              <a:t>Acclimatize</a:t>
            </a:r>
            <a:endParaRPr lang="en-US" sz="4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itle 1">
            <a:extLst>
              <a:ext uri="{FF2B5EF4-FFF2-40B4-BE49-F238E27FC236}">
                <a16:creationId xmlns:a16="http://schemas.microsoft.com/office/drawing/2014/main" id="{EF1F5C37-077E-9541-9ED3-86F80F1BCD25}"/>
              </a:ext>
            </a:extLst>
          </p:cNvPr>
          <p:cNvSpPr txBox="1">
            <a:spLocks/>
          </p:cNvSpPr>
          <p:nvPr/>
        </p:nvSpPr>
        <p:spPr>
          <a:xfrm>
            <a:off x="7660359" y="179881"/>
            <a:ext cx="3010485" cy="10144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48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423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0"/>
            <a:ext cx="10632077" cy="6872288"/>
          </a:xfrm>
          <a:prstGeom prst="rect">
            <a:avLst/>
          </a:prstGeom>
        </p:spPr>
      </p:pic>
      <p:grpSp>
        <p:nvGrpSpPr>
          <p:cNvPr id="2" name="Group 1">
            <a:extLst>
              <a:ext uri="{FF2B5EF4-FFF2-40B4-BE49-F238E27FC236}">
                <a16:creationId xmlns:a16="http://schemas.microsoft.com/office/drawing/2014/main" id="{2CC5FC43-BD07-3E40-90AE-2E79A928EF09}"/>
              </a:ext>
            </a:extLst>
          </p:cNvPr>
          <p:cNvGrpSpPr/>
          <p:nvPr/>
        </p:nvGrpSpPr>
        <p:grpSpPr>
          <a:xfrm>
            <a:off x="1681842" y="774355"/>
            <a:ext cx="10510158" cy="1698108"/>
            <a:chOff x="1697506" y="3014323"/>
            <a:chExt cx="10510158" cy="1698108"/>
          </a:xfrm>
        </p:grpSpPr>
        <p:sp>
          <p:nvSpPr>
            <p:cNvPr id="13" name="Rectangle 12">
              <a:extLst>
                <a:ext uri="{FF2B5EF4-FFF2-40B4-BE49-F238E27FC236}">
                  <a16:creationId xmlns:a16="http://schemas.microsoft.com/office/drawing/2014/main" id="{CD500714-A284-6949-811E-E47B666B7D5D}"/>
                </a:ext>
              </a:extLst>
            </p:cNvPr>
            <p:cNvSpPr/>
            <p:nvPr/>
          </p:nvSpPr>
          <p:spPr>
            <a:xfrm>
              <a:off x="1697506" y="3352806"/>
              <a:ext cx="10510158" cy="1021141"/>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5" name="Title 1"/>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Oysters are important.</a:t>
              </a:r>
            </a:p>
          </p:txBody>
        </p:sp>
      </p:grpSp>
      <p:grpSp>
        <p:nvGrpSpPr>
          <p:cNvPr id="6" name="Group 5">
            <a:extLst>
              <a:ext uri="{FF2B5EF4-FFF2-40B4-BE49-F238E27FC236}">
                <a16:creationId xmlns:a16="http://schemas.microsoft.com/office/drawing/2014/main" id="{F5FDD08E-DAC8-984A-9713-444EF51F80A7}"/>
              </a:ext>
            </a:extLst>
          </p:cNvPr>
          <p:cNvGrpSpPr/>
          <p:nvPr/>
        </p:nvGrpSpPr>
        <p:grpSpPr>
          <a:xfrm>
            <a:off x="1681842" y="2472461"/>
            <a:ext cx="10510158" cy="1698109"/>
            <a:chOff x="1697506" y="3014322"/>
            <a:chExt cx="10510158" cy="1698109"/>
          </a:xfrm>
        </p:grpSpPr>
        <p:sp>
          <p:nvSpPr>
            <p:cNvPr id="7" name="Rectangle 6">
              <a:extLst>
                <a:ext uri="{FF2B5EF4-FFF2-40B4-BE49-F238E27FC236}">
                  <a16:creationId xmlns:a16="http://schemas.microsoft.com/office/drawing/2014/main" id="{1BEDD801-5AC9-DE4D-B90F-CBEF80F3102B}"/>
                </a:ext>
              </a:extLst>
            </p:cNvPr>
            <p:cNvSpPr/>
            <p:nvPr/>
          </p:nvSpPr>
          <p:spPr>
            <a:xfrm>
              <a:off x="1697506" y="3014322"/>
              <a:ext cx="10510158" cy="1698108"/>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8" name="Title 1">
              <a:extLst>
                <a:ext uri="{FF2B5EF4-FFF2-40B4-BE49-F238E27FC236}">
                  <a16:creationId xmlns:a16="http://schemas.microsoft.com/office/drawing/2014/main" id="{59AE8901-AF52-4044-8646-31890F234900}"/>
                </a:ext>
              </a:extLst>
            </p:cNvPr>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Ocean acidification affects oysters across generations.</a:t>
              </a:r>
            </a:p>
          </p:txBody>
        </p:sp>
      </p:grpSp>
      <p:grpSp>
        <p:nvGrpSpPr>
          <p:cNvPr id="9" name="Group 8">
            <a:extLst>
              <a:ext uri="{FF2B5EF4-FFF2-40B4-BE49-F238E27FC236}">
                <a16:creationId xmlns:a16="http://schemas.microsoft.com/office/drawing/2014/main" id="{331669FE-D93D-144A-8D46-6664005C6915}"/>
              </a:ext>
            </a:extLst>
          </p:cNvPr>
          <p:cNvGrpSpPr/>
          <p:nvPr/>
        </p:nvGrpSpPr>
        <p:grpSpPr>
          <a:xfrm>
            <a:off x="1681842" y="4507062"/>
            <a:ext cx="10510158" cy="1698109"/>
            <a:chOff x="1697506" y="3014322"/>
            <a:chExt cx="10510158" cy="1698109"/>
          </a:xfrm>
        </p:grpSpPr>
        <p:sp>
          <p:nvSpPr>
            <p:cNvPr id="10" name="Rectangle 9">
              <a:extLst>
                <a:ext uri="{FF2B5EF4-FFF2-40B4-BE49-F238E27FC236}">
                  <a16:creationId xmlns:a16="http://schemas.microsoft.com/office/drawing/2014/main" id="{DDF9FFD0-B5B3-1B42-93DB-CD4AE8CE19E5}"/>
                </a:ext>
              </a:extLst>
            </p:cNvPr>
            <p:cNvSpPr/>
            <p:nvPr/>
          </p:nvSpPr>
          <p:spPr>
            <a:xfrm>
              <a:off x="1697506" y="3014322"/>
              <a:ext cx="10510158" cy="1698108"/>
            </a:xfrm>
            <a:prstGeom prst="rect">
              <a:avLst/>
            </a:prstGeom>
            <a:solidFill>
              <a:srgbClr val="009CE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895EFF"/>
                  </a:solidFill>
                </a:ln>
                <a:solidFill>
                  <a:srgbClr val="895EFF"/>
                </a:solidFill>
              </a:endParaRPr>
            </a:p>
          </p:txBody>
        </p:sp>
        <p:sp>
          <p:nvSpPr>
            <p:cNvPr id="11" name="Title 1">
              <a:extLst>
                <a:ext uri="{FF2B5EF4-FFF2-40B4-BE49-F238E27FC236}">
                  <a16:creationId xmlns:a16="http://schemas.microsoft.com/office/drawing/2014/main" id="{7891538E-019D-DE48-953F-0B964F4E654D}"/>
                </a:ext>
              </a:extLst>
            </p:cNvPr>
            <p:cNvSpPr txBox="1">
              <a:spLocks/>
            </p:cNvSpPr>
            <p:nvPr/>
          </p:nvSpPr>
          <p:spPr>
            <a:xfrm>
              <a:off x="1975093" y="3014323"/>
              <a:ext cx="10232571" cy="1698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Helvetica Neue Medium" charset="0"/>
                  <a:ea typeface="Helvetica Neue Medium" charset="0"/>
                  <a:cs typeface="Helvetica Neue Medium" charset="0"/>
                </a:rPr>
                <a:t>-Omics can elucidate why oysters are affected.</a:t>
              </a:r>
            </a:p>
          </p:txBody>
        </p:sp>
      </p:grpSp>
    </p:spTree>
    <p:extLst>
      <p:ext uri="{BB962C8B-B14F-4D97-AF65-F5344CB8AC3E}">
        <p14:creationId xmlns:p14="http://schemas.microsoft.com/office/powerpoint/2010/main" val="79246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5FAFC4A-A5EC-BE40-934C-5C58FE10D0F3}"/>
              </a:ext>
            </a:extLst>
          </p:cNvPr>
          <p:cNvSpPr txBox="1">
            <a:spLocks/>
          </p:cNvSpPr>
          <p:nvPr/>
        </p:nvSpPr>
        <p:spPr>
          <a:xfrm>
            <a:off x="0" y="152400"/>
            <a:ext cx="12165107" cy="76200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009CE5"/>
                </a:solidFill>
                <a:latin typeface="Helvetica Neue Medium" charset="0"/>
                <a:ea typeface="Helvetica Neue Medium" charset="0"/>
                <a:cs typeface="Helvetica Neue Medium" charset="0"/>
              </a:rPr>
              <a:t>Can study methylation in other systems</a:t>
            </a:r>
          </a:p>
        </p:txBody>
      </p:sp>
      <p:pic>
        <p:nvPicPr>
          <p:cNvPr id="15" name="Picture 14" descr="A picture containing animal, invertebrate, mollusk, seasnail&#10;&#10;Description automatically generated">
            <a:extLst>
              <a:ext uri="{FF2B5EF4-FFF2-40B4-BE49-F238E27FC236}">
                <a16:creationId xmlns:a16="http://schemas.microsoft.com/office/drawing/2014/main" id="{3AFFEFBF-DC8F-5C46-B1EF-FCF18B16039F}"/>
              </a:ext>
            </a:extLst>
          </p:cNvPr>
          <p:cNvPicPr>
            <a:picLocks noChangeAspect="1"/>
          </p:cNvPicPr>
          <p:nvPr/>
        </p:nvPicPr>
        <p:blipFill rotWithShape="1">
          <a:blip r:embed="rId3"/>
          <a:srcRect l="15424" t="-452" r="16489" b="452"/>
          <a:stretch/>
        </p:blipFill>
        <p:spPr>
          <a:xfrm>
            <a:off x="1461522" y="714613"/>
            <a:ext cx="2145803" cy="2611298"/>
          </a:xfrm>
          <a:prstGeom prst="rect">
            <a:avLst/>
          </a:prstGeom>
        </p:spPr>
      </p:pic>
      <p:pic>
        <p:nvPicPr>
          <p:cNvPr id="16" name="Picture 15">
            <a:extLst>
              <a:ext uri="{FF2B5EF4-FFF2-40B4-BE49-F238E27FC236}">
                <a16:creationId xmlns:a16="http://schemas.microsoft.com/office/drawing/2014/main" id="{19B26F6F-135D-724A-8EEC-11402B6906C7}"/>
              </a:ext>
            </a:extLst>
          </p:cNvPr>
          <p:cNvPicPr>
            <a:picLocks noChangeAspect="1"/>
          </p:cNvPicPr>
          <p:nvPr/>
        </p:nvPicPr>
        <p:blipFill rotWithShape="1">
          <a:blip r:embed="rId4"/>
          <a:srcRect l="2109" t="2380" r="7686"/>
          <a:stretch>
            <a:fillRect/>
          </a:stretch>
        </p:blipFill>
        <p:spPr>
          <a:xfrm rot="11700000">
            <a:off x="1877042" y="3648591"/>
            <a:ext cx="2251749" cy="3243452"/>
          </a:xfrm>
          <a:prstGeom prst="rect">
            <a:avLst/>
          </a:prstGeom>
        </p:spPr>
      </p:pic>
      <p:pic>
        <p:nvPicPr>
          <p:cNvPr id="17" name="Picture 16" descr="A picture containing animal, invertebrate, mollusk, seasnail&#10;&#10;Description automatically generated">
            <a:extLst>
              <a:ext uri="{FF2B5EF4-FFF2-40B4-BE49-F238E27FC236}">
                <a16:creationId xmlns:a16="http://schemas.microsoft.com/office/drawing/2014/main" id="{0FEC7778-7CD8-BF4B-BAF2-B8DEF649B595}"/>
              </a:ext>
            </a:extLst>
          </p:cNvPr>
          <p:cNvPicPr>
            <a:picLocks noChangeAspect="1"/>
          </p:cNvPicPr>
          <p:nvPr/>
        </p:nvPicPr>
        <p:blipFill>
          <a:blip r:embed="rId5"/>
          <a:stretch>
            <a:fillRect/>
          </a:stretch>
        </p:blipFill>
        <p:spPr>
          <a:xfrm rot="10518045">
            <a:off x="3585839" y="1200104"/>
            <a:ext cx="3652314" cy="5356728"/>
          </a:xfrm>
          <a:prstGeom prst="rect">
            <a:avLst/>
          </a:prstGeom>
        </p:spPr>
      </p:pic>
      <p:sp>
        <p:nvSpPr>
          <p:cNvPr id="18" name="Title 1">
            <a:extLst>
              <a:ext uri="{FF2B5EF4-FFF2-40B4-BE49-F238E27FC236}">
                <a16:creationId xmlns:a16="http://schemas.microsoft.com/office/drawing/2014/main" id="{6BBD15AC-63F2-0341-82CD-25870B1F8A7C}"/>
              </a:ext>
            </a:extLst>
          </p:cNvPr>
          <p:cNvSpPr txBox="1">
            <a:spLocks/>
          </p:cNvSpPr>
          <p:nvPr/>
        </p:nvSpPr>
        <p:spPr>
          <a:xfrm>
            <a:off x="4338203" y="945476"/>
            <a:ext cx="1234631"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Pacific</a:t>
            </a:r>
          </a:p>
        </p:txBody>
      </p:sp>
      <p:sp>
        <p:nvSpPr>
          <p:cNvPr id="19" name="Title 1">
            <a:extLst>
              <a:ext uri="{FF2B5EF4-FFF2-40B4-BE49-F238E27FC236}">
                <a16:creationId xmlns:a16="http://schemas.microsoft.com/office/drawing/2014/main" id="{F0A96717-762F-5348-A434-586BC5D5FC03}"/>
              </a:ext>
            </a:extLst>
          </p:cNvPr>
          <p:cNvSpPr txBox="1">
            <a:spLocks/>
          </p:cNvSpPr>
          <p:nvPr/>
        </p:nvSpPr>
        <p:spPr>
          <a:xfrm>
            <a:off x="1396924" y="3194588"/>
            <a:ext cx="151167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Olympia</a:t>
            </a:r>
          </a:p>
        </p:txBody>
      </p:sp>
      <p:sp>
        <p:nvSpPr>
          <p:cNvPr id="20" name="Title 1">
            <a:extLst>
              <a:ext uri="{FF2B5EF4-FFF2-40B4-BE49-F238E27FC236}">
                <a16:creationId xmlns:a16="http://schemas.microsoft.com/office/drawing/2014/main" id="{328F434F-6E5E-D24A-ACFF-254E57F4327D}"/>
              </a:ext>
            </a:extLst>
          </p:cNvPr>
          <p:cNvSpPr txBox="1">
            <a:spLocks/>
          </p:cNvSpPr>
          <p:nvPr/>
        </p:nvSpPr>
        <p:spPr>
          <a:xfrm>
            <a:off x="750606" y="3699554"/>
            <a:ext cx="1508429"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Virginica</a:t>
            </a:r>
          </a:p>
        </p:txBody>
      </p:sp>
      <p:pic>
        <p:nvPicPr>
          <p:cNvPr id="21" name="Picture 20" descr="A picture containing animal, shellfish, white, brush&#10;&#10;Description automatically generated">
            <a:extLst>
              <a:ext uri="{FF2B5EF4-FFF2-40B4-BE49-F238E27FC236}">
                <a16:creationId xmlns:a16="http://schemas.microsoft.com/office/drawing/2014/main" id="{343E2958-0F40-C84D-BA3E-62DDCC512735}"/>
              </a:ext>
            </a:extLst>
          </p:cNvPr>
          <p:cNvPicPr>
            <a:picLocks noChangeAspect="1"/>
          </p:cNvPicPr>
          <p:nvPr/>
        </p:nvPicPr>
        <p:blipFill rotWithShape="1">
          <a:blip r:embed="rId6"/>
          <a:srcRect t="17975" r="5511" b="33092"/>
          <a:stretch/>
        </p:blipFill>
        <p:spPr>
          <a:xfrm rot="20383311">
            <a:off x="6290617" y="945715"/>
            <a:ext cx="5045226" cy="2612756"/>
          </a:xfrm>
          <a:prstGeom prst="rect">
            <a:avLst/>
          </a:prstGeom>
        </p:spPr>
      </p:pic>
      <p:sp>
        <p:nvSpPr>
          <p:cNvPr id="22" name="Title 1">
            <a:extLst>
              <a:ext uri="{FF2B5EF4-FFF2-40B4-BE49-F238E27FC236}">
                <a16:creationId xmlns:a16="http://schemas.microsoft.com/office/drawing/2014/main" id="{6AC2786B-6D82-8047-A0E0-9D6CD081278B}"/>
              </a:ext>
            </a:extLst>
          </p:cNvPr>
          <p:cNvSpPr txBox="1">
            <a:spLocks/>
          </p:cNvSpPr>
          <p:nvPr/>
        </p:nvSpPr>
        <p:spPr>
          <a:xfrm>
            <a:off x="8813230" y="1254601"/>
            <a:ext cx="179023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Geoduck</a:t>
            </a:r>
          </a:p>
        </p:txBody>
      </p:sp>
      <p:pic>
        <p:nvPicPr>
          <p:cNvPr id="24" name="Picture 23" descr="A group of fish in the water&#10;&#10;Description automatically generated">
            <a:extLst>
              <a:ext uri="{FF2B5EF4-FFF2-40B4-BE49-F238E27FC236}">
                <a16:creationId xmlns:a16="http://schemas.microsoft.com/office/drawing/2014/main" id="{888E44A7-5F63-F14B-909E-DDC4DA27CFF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84" b="73295" l="4167" r="92167">
                        <a14:foregroundMark x1="11333" y1="50000" x2="4167" y2="67614"/>
                        <a14:foregroundMark x1="4167" y1="67614" x2="10333" y2="51420"/>
                        <a14:foregroundMark x1="69500" y1="63068" x2="56667" y2="63920"/>
                        <a14:foregroundMark x1="56667" y1="63920" x2="84833" y2="61932"/>
                        <a14:foregroundMark x1="44500" y1="64489" x2="71333" y2="65057"/>
                        <a14:foregroundMark x1="71333" y1="65057" x2="88667" y2="62500"/>
                        <a14:foregroundMark x1="92000" y1="60227" x2="92167" y2="56818"/>
                        <a14:foregroundMark x1="85833" y1="66193" x2="92167" y2="59659"/>
                        <a14:foregroundMark x1="93833" y1="62500" x2="79167" y2="73295"/>
                        <a14:foregroundMark x1="79167" y1="73295" x2="79167" y2="73295"/>
                        <a14:foregroundMark x1="91667" y1="65625" x2="43667" y2="71023"/>
                        <a14:foregroundMark x1="43667" y1="71023" x2="31667" y2="64773"/>
                        <a14:foregroundMark x1="31667" y1="64773" x2="30500" y2="62500"/>
                      </a14:backgroundRemoval>
                    </a14:imgEffect>
                  </a14:imgLayer>
                </a14:imgProps>
              </a:ext>
            </a:extLst>
          </a:blip>
          <a:srcRect t="20955" r="3890" b="28900"/>
          <a:stretch/>
        </p:blipFill>
        <p:spPr>
          <a:xfrm rot="855722" flipH="1">
            <a:off x="6786555" y="3388737"/>
            <a:ext cx="5538282" cy="1509009"/>
          </a:xfrm>
          <a:prstGeom prst="rect">
            <a:avLst/>
          </a:prstGeom>
        </p:spPr>
      </p:pic>
      <p:sp>
        <p:nvSpPr>
          <p:cNvPr id="27" name="Title 1">
            <a:extLst>
              <a:ext uri="{FF2B5EF4-FFF2-40B4-BE49-F238E27FC236}">
                <a16:creationId xmlns:a16="http://schemas.microsoft.com/office/drawing/2014/main" id="{8CD07FAD-77BF-C045-AAA8-C8D689F60BFE}"/>
              </a:ext>
            </a:extLst>
          </p:cNvPr>
          <p:cNvSpPr txBox="1">
            <a:spLocks/>
          </p:cNvSpPr>
          <p:nvPr/>
        </p:nvSpPr>
        <p:spPr>
          <a:xfrm>
            <a:off x="9555696" y="3372868"/>
            <a:ext cx="179023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Salmon</a:t>
            </a:r>
          </a:p>
        </p:txBody>
      </p:sp>
      <p:pic>
        <p:nvPicPr>
          <p:cNvPr id="33" name="Picture 32" descr="A picture containing fruit, tree, rambutan&#10;&#10;Description automatically generated">
            <a:extLst>
              <a:ext uri="{FF2B5EF4-FFF2-40B4-BE49-F238E27FC236}">
                <a16:creationId xmlns:a16="http://schemas.microsoft.com/office/drawing/2014/main" id="{2C515479-4339-A64D-8E27-6BC988E4EAA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899" t="15609" r="7468" b="15609"/>
          <a:stretch/>
        </p:blipFill>
        <p:spPr>
          <a:xfrm>
            <a:off x="6615987" y="4595233"/>
            <a:ext cx="2712334" cy="2230715"/>
          </a:xfrm>
          <a:prstGeom prst="rect">
            <a:avLst/>
          </a:prstGeom>
        </p:spPr>
      </p:pic>
      <p:sp>
        <p:nvSpPr>
          <p:cNvPr id="34" name="Title 1">
            <a:extLst>
              <a:ext uri="{FF2B5EF4-FFF2-40B4-BE49-F238E27FC236}">
                <a16:creationId xmlns:a16="http://schemas.microsoft.com/office/drawing/2014/main" id="{FBF2B1FB-366D-4F47-ADF7-ACB52A8C59B6}"/>
              </a:ext>
            </a:extLst>
          </p:cNvPr>
          <p:cNvSpPr txBox="1">
            <a:spLocks/>
          </p:cNvSpPr>
          <p:nvPr/>
        </p:nvSpPr>
        <p:spPr>
          <a:xfrm>
            <a:off x="8813230" y="4939851"/>
            <a:ext cx="179023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Corals</a:t>
            </a:r>
          </a:p>
        </p:txBody>
      </p:sp>
    </p:spTree>
    <p:extLst>
      <p:ext uri="{BB962C8B-B14F-4D97-AF65-F5344CB8AC3E}">
        <p14:creationId xmlns:p14="http://schemas.microsoft.com/office/powerpoint/2010/main" val="250912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7"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9623-0D84-284B-8E06-8AC1160F9699}"/>
              </a:ext>
            </a:extLst>
          </p:cNvPr>
          <p:cNvSpPr>
            <a:spLocks noGrp="1"/>
          </p:cNvSpPr>
          <p:nvPr>
            <p:ph type="ctrTitle"/>
          </p:nvPr>
        </p:nvSpPr>
        <p:spPr>
          <a:xfrm>
            <a:off x="0" y="361402"/>
            <a:ext cx="6096000" cy="2900518"/>
          </a:xfrm>
        </p:spPr>
        <p:txBody>
          <a:bodyPr>
            <a:normAutofit/>
          </a:bodyPr>
          <a:lstStyle/>
          <a:p>
            <a:r>
              <a:rPr lang="en-US" sz="10000" dirty="0">
                <a:solidFill>
                  <a:srgbClr val="009CE5"/>
                </a:solidFill>
                <a:latin typeface="Helvetica Neue Thin" panose="020B0403020202020204" pitchFamily="34" charset="0"/>
                <a:ea typeface="Helvetica Neue Thin" panose="020B0403020202020204" pitchFamily="34" charset="0"/>
              </a:rPr>
              <a:t>thank </a:t>
            </a:r>
            <a:br>
              <a:rPr lang="en-US" sz="10000" dirty="0">
                <a:solidFill>
                  <a:srgbClr val="009CE5"/>
                </a:solidFill>
                <a:latin typeface="Helvetica Neue Thin" panose="020B0403020202020204" pitchFamily="34" charset="0"/>
                <a:ea typeface="Helvetica Neue Thin" panose="020B0403020202020204" pitchFamily="34" charset="0"/>
              </a:rPr>
            </a:br>
            <a:r>
              <a:rPr lang="en-US" sz="10000" dirty="0">
                <a:solidFill>
                  <a:srgbClr val="009CE5"/>
                </a:solidFill>
                <a:latin typeface="Helvetica Neue Thin" panose="020B0403020202020204" pitchFamily="34" charset="0"/>
                <a:ea typeface="Helvetica Neue Thin" panose="020B0403020202020204" pitchFamily="34" charset="0"/>
              </a:rPr>
              <a:t>you!</a:t>
            </a:r>
          </a:p>
        </p:txBody>
      </p:sp>
      <p:pic>
        <p:nvPicPr>
          <p:cNvPr id="4" name="Picture 3" descr="A person smiling for the camera&#10;&#10;Description automatically generated">
            <a:extLst>
              <a:ext uri="{FF2B5EF4-FFF2-40B4-BE49-F238E27FC236}">
                <a16:creationId xmlns:a16="http://schemas.microsoft.com/office/drawing/2014/main" id="{ACB79E23-4633-DB43-AE3B-36A00BC66B95}"/>
              </a:ext>
            </a:extLst>
          </p:cNvPr>
          <p:cNvPicPr>
            <a:picLocks noChangeAspect="1"/>
          </p:cNvPicPr>
          <p:nvPr/>
        </p:nvPicPr>
        <p:blipFill>
          <a:blip r:embed="rId3"/>
          <a:stretch>
            <a:fillRect/>
          </a:stretch>
        </p:blipFill>
        <p:spPr>
          <a:xfrm>
            <a:off x="6481264" y="-36576"/>
            <a:ext cx="5170932" cy="6894576"/>
          </a:xfrm>
          <a:prstGeom prst="rect">
            <a:avLst/>
          </a:prstGeom>
        </p:spPr>
      </p:pic>
      <p:sp>
        <p:nvSpPr>
          <p:cNvPr id="6" name="Heart 5">
            <a:extLst>
              <a:ext uri="{FF2B5EF4-FFF2-40B4-BE49-F238E27FC236}">
                <a16:creationId xmlns:a16="http://schemas.microsoft.com/office/drawing/2014/main" id="{F4A19B36-6524-164E-A7FB-C9EABBA320AF}"/>
              </a:ext>
            </a:extLst>
          </p:cNvPr>
          <p:cNvSpPr/>
          <p:nvPr/>
        </p:nvSpPr>
        <p:spPr>
          <a:xfrm rot="1181907">
            <a:off x="8682593" y="4448485"/>
            <a:ext cx="1074741" cy="1436368"/>
          </a:xfrm>
          <a:prstGeom prst="heart">
            <a:avLst/>
          </a:prstGeom>
          <a:noFill/>
          <a:ln w="57150">
            <a:solidFill>
              <a:srgbClr val="009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9FE5D6E-62D0-E447-A8BD-51E73FA8E7EF}"/>
              </a:ext>
            </a:extLst>
          </p:cNvPr>
          <p:cNvGrpSpPr/>
          <p:nvPr/>
        </p:nvGrpSpPr>
        <p:grpSpPr>
          <a:xfrm>
            <a:off x="846022" y="4570088"/>
            <a:ext cx="4403956" cy="925934"/>
            <a:chOff x="890272" y="4082408"/>
            <a:chExt cx="4403956" cy="925934"/>
          </a:xfrm>
        </p:grpSpPr>
        <p:pic>
          <p:nvPicPr>
            <p:cNvPr id="5" name="Picture 4" descr="A close up of a sign&#10;&#10;Description automatically generated">
              <a:extLst>
                <a:ext uri="{FF2B5EF4-FFF2-40B4-BE49-F238E27FC236}">
                  <a16:creationId xmlns:a16="http://schemas.microsoft.com/office/drawing/2014/main" id="{4186BDF4-FF4C-1844-8899-353B29446430}"/>
                </a:ext>
              </a:extLst>
            </p:cNvPr>
            <p:cNvPicPr>
              <a:picLocks noChangeAspect="1"/>
            </p:cNvPicPr>
            <p:nvPr/>
          </p:nvPicPr>
          <p:blipFill>
            <a:blip r:embed="rId4"/>
            <a:stretch>
              <a:fillRect/>
            </a:stretch>
          </p:blipFill>
          <p:spPr>
            <a:xfrm>
              <a:off x="3324140" y="4140160"/>
              <a:ext cx="980235" cy="810431"/>
            </a:xfrm>
            <a:prstGeom prst="rect">
              <a:avLst/>
            </a:prstGeom>
          </p:spPr>
        </p:pic>
        <p:pic>
          <p:nvPicPr>
            <p:cNvPr id="7" name="Picture 6" descr="A close up of a logo&#10;&#10;Description automatically generated">
              <a:extLst>
                <a:ext uri="{FF2B5EF4-FFF2-40B4-BE49-F238E27FC236}">
                  <a16:creationId xmlns:a16="http://schemas.microsoft.com/office/drawing/2014/main" id="{B42490B1-C694-5041-BD37-DD3399A2E480}"/>
                </a:ext>
              </a:extLst>
            </p:cNvPr>
            <p:cNvPicPr>
              <a:picLocks noChangeAspect="1"/>
            </p:cNvPicPr>
            <p:nvPr/>
          </p:nvPicPr>
          <p:blipFill rotWithShape="1">
            <a:blip r:embed="rId5"/>
            <a:srcRect l="6050" t="10948" r="5057" b="17107"/>
            <a:stretch/>
          </p:blipFill>
          <p:spPr>
            <a:xfrm>
              <a:off x="890272" y="4082408"/>
              <a:ext cx="1260998" cy="925934"/>
            </a:xfrm>
            <a:prstGeom prst="rect">
              <a:avLst/>
            </a:prstGeom>
          </p:spPr>
        </p:pic>
        <p:pic>
          <p:nvPicPr>
            <p:cNvPr id="8" name="Picture 7">
              <a:extLst>
                <a:ext uri="{FF2B5EF4-FFF2-40B4-BE49-F238E27FC236}">
                  <a16:creationId xmlns:a16="http://schemas.microsoft.com/office/drawing/2014/main" id="{7452A7BC-B103-2440-886D-6FF9E220CD76}"/>
                </a:ext>
              </a:extLst>
            </p:cNvPr>
            <p:cNvPicPr>
              <a:picLocks noChangeAspect="1"/>
            </p:cNvPicPr>
            <p:nvPr/>
          </p:nvPicPr>
          <p:blipFill>
            <a:blip r:embed="rId6"/>
            <a:stretch>
              <a:fillRect/>
            </a:stretch>
          </p:blipFill>
          <p:spPr>
            <a:xfrm>
              <a:off x="4372409" y="4082408"/>
              <a:ext cx="921819" cy="925934"/>
            </a:xfrm>
            <a:prstGeom prst="rect">
              <a:avLst/>
            </a:prstGeom>
          </p:spPr>
        </p:pic>
        <p:pic>
          <p:nvPicPr>
            <p:cNvPr id="9" name="Picture 8" descr="A close up of a sign&#10;&#10;Description automatically generated">
              <a:extLst>
                <a:ext uri="{FF2B5EF4-FFF2-40B4-BE49-F238E27FC236}">
                  <a16:creationId xmlns:a16="http://schemas.microsoft.com/office/drawing/2014/main" id="{44F28395-D180-CF48-A4E8-E6CBABE699BE}"/>
                </a:ext>
              </a:extLst>
            </p:cNvPr>
            <p:cNvPicPr>
              <a:picLocks noChangeAspect="1"/>
            </p:cNvPicPr>
            <p:nvPr/>
          </p:nvPicPr>
          <p:blipFill rotWithShape="1">
            <a:blip r:embed="rId7"/>
            <a:srcRect b="52347"/>
            <a:stretch/>
          </p:blipFill>
          <p:spPr>
            <a:xfrm>
              <a:off x="2219303" y="4138969"/>
              <a:ext cx="1036804" cy="812812"/>
            </a:xfrm>
            <a:prstGeom prst="rect">
              <a:avLst/>
            </a:prstGeom>
          </p:spPr>
        </p:pic>
      </p:grpSp>
      <p:grpSp>
        <p:nvGrpSpPr>
          <p:cNvPr id="18" name="Group 17">
            <a:extLst>
              <a:ext uri="{FF2B5EF4-FFF2-40B4-BE49-F238E27FC236}">
                <a16:creationId xmlns:a16="http://schemas.microsoft.com/office/drawing/2014/main" id="{A500FACD-BBC6-8040-8CAA-E220FA3E69DE}"/>
              </a:ext>
            </a:extLst>
          </p:cNvPr>
          <p:cNvGrpSpPr/>
          <p:nvPr/>
        </p:nvGrpSpPr>
        <p:grpSpPr>
          <a:xfrm>
            <a:off x="215141" y="5532429"/>
            <a:ext cx="5665719" cy="1055540"/>
            <a:chOff x="256125" y="5166669"/>
            <a:chExt cx="5665719" cy="1055540"/>
          </a:xfrm>
        </p:grpSpPr>
        <p:pic>
          <p:nvPicPr>
            <p:cNvPr id="13" name="Picture 12">
              <a:extLst>
                <a:ext uri="{FF2B5EF4-FFF2-40B4-BE49-F238E27FC236}">
                  <a16:creationId xmlns:a16="http://schemas.microsoft.com/office/drawing/2014/main" id="{B6C25F10-46A7-C848-A6F8-833DAF8BC666}"/>
                </a:ext>
              </a:extLst>
            </p:cNvPr>
            <p:cNvPicPr>
              <a:picLocks noChangeAspect="1"/>
            </p:cNvPicPr>
            <p:nvPr/>
          </p:nvPicPr>
          <p:blipFill>
            <a:blip r:embed="rId8"/>
            <a:stretch>
              <a:fillRect/>
            </a:stretch>
          </p:blipFill>
          <p:spPr>
            <a:xfrm>
              <a:off x="4768733" y="5166669"/>
              <a:ext cx="1153111" cy="1055540"/>
            </a:xfrm>
            <a:prstGeom prst="rect">
              <a:avLst/>
            </a:prstGeom>
          </p:spPr>
        </p:pic>
        <p:pic>
          <p:nvPicPr>
            <p:cNvPr id="14" name="Picture 13" descr="A close up of a logo&#10;&#10;Description automatically generated">
              <a:extLst>
                <a:ext uri="{FF2B5EF4-FFF2-40B4-BE49-F238E27FC236}">
                  <a16:creationId xmlns:a16="http://schemas.microsoft.com/office/drawing/2014/main" id="{6F0D4450-B0D7-964A-84F2-93573B5CA36C}"/>
                </a:ext>
              </a:extLst>
            </p:cNvPr>
            <p:cNvPicPr>
              <a:picLocks noChangeAspect="1"/>
            </p:cNvPicPr>
            <p:nvPr/>
          </p:nvPicPr>
          <p:blipFill>
            <a:blip r:embed="rId9"/>
            <a:stretch>
              <a:fillRect/>
            </a:stretch>
          </p:blipFill>
          <p:spPr>
            <a:xfrm>
              <a:off x="256125" y="5231472"/>
              <a:ext cx="925935" cy="925935"/>
            </a:xfrm>
            <a:prstGeom prst="rect">
              <a:avLst/>
            </a:prstGeom>
          </p:spPr>
        </p:pic>
        <p:pic>
          <p:nvPicPr>
            <p:cNvPr id="15" name="Picture 14" descr="A picture containing book, text&#10;&#10;Description automatically generated">
              <a:extLst>
                <a:ext uri="{FF2B5EF4-FFF2-40B4-BE49-F238E27FC236}">
                  <a16:creationId xmlns:a16="http://schemas.microsoft.com/office/drawing/2014/main" id="{D9B8D61A-889E-E64C-8939-E4F8AC7DA637}"/>
                </a:ext>
              </a:extLst>
            </p:cNvPr>
            <p:cNvPicPr>
              <a:picLocks noChangeAspect="1"/>
            </p:cNvPicPr>
            <p:nvPr/>
          </p:nvPicPr>
          <p:blipFill>
            <a:blip r:embed="rId10"/>
            <a:stretch>
              <a:fillRect/>
            </a:stretch>
          </p:blipFill>
          <p:spPr>
            <a:xfrm>
              <a:off x="1257309" y="5231472"/>
              <a:ext cx="1680463" cy="925935"/>
            </a:xfrm>
            <a:prstGeom prst="rect">
              <a:avLst/>
            </a:prstGeom>
          </p:spPr>
        </p:pic>
        <p:pic>
          <p:nvPicPr>
            <p:cNvPr id="16" name="Picture 15" descr="A close up of a logo&#10;&#10;Description automatically generated">
              <a:extLst>
                <a:ext uri="{FF2B5EF4-FFF2-40B4-BE49-F238E27FC236}">
                  <a16:creationId xmlns:a16="http://schemas.microsoft.com/office/drawing/2014/main" id="{1027D074-0986-3C4D-A3BC-49422CAE3EA7}"/>
                </a:ext>
              </a:extLst>
            </p:cNvPr>
            <p:cNvPicPr>
              <a:picLocks noChangeAspect="1"/>
            </p:cNvPicPr>
            <p:nvPr/>
          </p:nvPicPr>
          <p:blipFill rotWithShape="1">
            <a:blip r:embed="rId11"/>
            <a:srcRect l="7852" r="10160" b="8091"/>
            <a:stretch/>
          </p:blipFill>
          <p:spPr>
            <a:xfrm>
              <a:off x="3013021" y="5166669"/>
              <a:ext cx="1680463" cy="1055540"/>
            </a:xfrm>
            <a:prstGeom prst="rect">
              <a:avLst/>
            </a:prstGeom>
          </p:spPr>
        </p:pic>
      </p:grpSp>
      <p:pic>
        <p:nvPicPr>
          <p:cNvPr id="10" name="Picture 9" descr="A drawing of a face&#10;&#10;Description automatically generated">
            <a:extLst>
              <a:ext uri="{FF2B5EF4-FFF2-40B4-BE49-F238E27FC236}">
                <a16:creationId xmlns:a16="http://schemas.microsoft.com/office/drawing/2014/main" id="{CF729953-6E25-F24C-91F5-C7EC0403AB49}"/>
              </a:ext>
            </a:extLst>
          </p:cNvPr>
          <p:cNvPicPr>
            <a:picLocks noChangeAspect="1"/>
          </p:cNvPicPr>
          <p:nvPr/>
        </p:nvPicPr>
        <p:blipFill>
          <a:blip r:embed="rId12"/>
          <a:stretch>
            <a:fillRect/>
          </a:stretch>
        </p:blipFill>
        <p:spPr>
          <a:xfrm>
            <a:off x="2463380" y="3469708"/>
            <a:ext cx="1169240" cy="999169"/>
          </a:xfrm>
          <a:prstGeom prst="rect">
            <a:avLst/>
          </a:prstGeom>
        </p:spPr>
      </p:pic>
    </p:spTree>
    <p:extLst>
      <p:ext uri="{BB962C8B-B14F-4D97-AF65-F5344CB8AC3E}">
        <p14:creationId xmlns:p14="http://schemas.microsoft.com/office/powerpoint/2010/main" val="3600891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nimal, invertebrate, mollusk, seasnail&#10;&#10;Description automatically generated">
            <a:extLst>
              <a:ext uri="{FF2B5EF4-FFF2-40B4-BE49-F238E27FC236}">
                <a16:creationId xmlns:a16="http://schemas.microsoft.com/office/drawing/2014/main" id="{7C605C76-C404-B041-AA7B-E2E02AD76DA6}"/>
              </a:ext>
            </a:extLst>
          </p:cNvPr>
          <p:cNvPicPr>
            <a:picLocks noChangeAspect="1"/>
          </p:cNvPicPr>
          <p:nvPr/>
        </p:nvPicPr>
        <p:blipFill rotWithShape="1">
          <a:blip r:embed="rId3"/>
          <a:srcRect l="15424" t="-452" r="16489" b="452"/>
          <a:stretch/>
        </p:blipFill>
        <p:spPr>
          <a:xfrm>
            <a:off x="2217538" y="369348"/>
            <a:ext cx="2265137" cy="2756520"/>
          </a:xfrm>
          <a:prstGeom prst="rect">
            <a:avLst/>
          </a:prstGeom>
        </p:spPr>
      </p:pic>
      <p:pic>
        <p:nvPicPr>
          <p:cNvPr id="14" name="Picture 13">
            <a:extLst>
              <a:ext uri="{FF2B5EF4-FFF2-40B4-BE49-F238E27FC236}">
                <a16:creationId xmlns:a16="http://schemas.microsoft.com/office/drawing/2014/main" id="{DC380EE2-C4EB-184F-A585-D5FE8EBFA126}"/>
              </a:ext>
            </a:extLst>
          </p:cNvPr>
          <p:cNvPicPr>
            <a:picLocks noChangeAspect="1"/>
          </p:cNvPicPr>
          <p:nvPr/>
        </p:nvPicPr>
        <p:blipFill rotWithShape="1">
          <a:blip r:embed="rId4"/>
          <a:srcRect l="2109" t="2380" r="7686"/>
          <a:stretch>
            <a:fillRect/>
          </a:stretch>
        </p:blipFill>
        <p:spPr>
          <a:xfrm rot="11231617">
            <a:off x="7965976" y="-14198"/>
            <a:ext cx="2389812" cy="3442320"/>
          </a:xfrm>
          <a:prstGeom prst="rect">
            <a:avLst/>
          </a:prstGeom>
        </p:spPr>
      </p:pic>
      <p:pic>
        <p:nvPicPr>
          <p:cNvPr id="6" name="Picture 5" descr="A picture containing animal, invertebrate, mollusk, seasnail&#10;&#10;Description automatically generated">
            <a:extLst>
              <a:ext uri="{FF2B5EF4-FFF2-40B4-BE49-F238E27FC236}">
                <a16:creationId xmlns:a16="http://schemas.microsoft.com/office/drawing/2014/main" id="{F4FB01A7-7383-954B-A117-9C0A8343D524}"/>
              </a:ext>
            </a:extLst>
          </p:cNvPr>
          <p:cNvPicPr>
            <a:picLocks noChangeAspect="1"/>
          </p:cNvPicPr>
          <p:nvPr/>
        </p:nvPicPr>
        <p:blipFill>
          <a:blip r:embed="rId5"/>
          <a:stretch>
            <a:fillRect/>
          </a:stretch>
        </p:blipFill>
        <p:spPr>
          <a:xfrm rot="11372462">
            <a:off x="4184558" y="787071"/>
            <a:ext cx="3943699" cy="5784092"/>
          </a:xfrm>
          <a:prstGeom prst="rect">
            <a:avLst/>
          </a:prstGeom>
        </p:spPr>
      </p:pic>
      <p:pic>
        <p:nvPicPr>
          <p:cNvPr id="15" name="Picture 14" descr="A picture containing mollusk, animal, invertebrate&#10;&#10;Description automatically generated">
            <a:extLst>
              <a:ext uri="{FF2B5EF4-FFF2-40B4-BE49-F238E27FC236}">
                <a16:creationId xmlns:a16="http://schemas.microsoft.com/office/drawing/2014/main" id="{B066C943-48CC-3644-96C3-70D7468C47C8}"/>
              </a:ext>
            </a:extLst>
          </p:cNvPr>
          <p:cNvPicPr>
            <a:picLocks noChangeAspect="1"/>
          </p:cNvPicPr>
          <p:nvPr/>
        </p:nvPicPr>
        <p:blipFill rotWithShape="1">
          <a:blip r:embed="rId6"/>
          <a:srcRect l="11173" r="4771"/>
          <a:stretch/>
        </p:blipFill>
        <p:spPr>
          <a:xfrm rot="17163603">
            <a:off x="7861219" y="3247143"/>
            <a:ext cx="3219359" cy="3830051"/>
          </a:xfrm>
          <a:prstGeom prst="rect">
            <a:avLst/>
          </a:prstGeom>
        </p:spPr>
      </p:pic>
      <p:pic>
        <p:nvPicPr>
          <p:cNvPr id="17" name="Picture 16" descr="A close up of an animal&#10;&#10;Description automatically generated">
            <a:extLst>
              <a:ext uri="{FF2B5EF4-FFF2-40B4-BE49-F238E27FC236}">
                <a16:creationId xmlns:a16="http://schemas.microsoft.com/office/drawing/2014/main" id="{5CD40F37-D3D0-BE4C-BE76-5D5DEF75E5F0}"/>
              </a:ext>
            </a:extLst>
          </p:cNvPr>
          <p:cNvPicPr>
            <a:picLocks noChangeAspect="1"/>
          </p:cNvPicPr>
          <p:nvPr/>
        </p:nvPicPr>
        <p:blipFill>
          <a:blip r:embed="rId7"/>
          <a:stretch>
            <a:fillRect/>
          </a:stretch>
        </p:blipFill>
        <p:spPr>
          <a:xfrm rot="20807164">
            <a:off x="1364648" y="3600255"/>
            <a:ext cx="3468917" cy="3002437"/>
          </a:xfrm>
          <a:prstGeom prst="rect">
            <a:avLst/>
          </a:prstGeom>
        </p:spPr>
      </p:pic>
      <p:sp>
        <p:nvSpPr>
          <p:cNvPr id="18" name="Title 1">
            <a:extLst>
              <a:ext uri="{FF2B5EF4-FFF2-40B4-BE49-F238E27FC236}">
                <a16:creationId xmlns:a16="http://schemas.microsoft.com/office/drawing/2014/main" id="{8826A7FF-2D30-7E44-A36A-04BB19E5EA8B}"/>
              </a:ext>
            </a:extLst>
          </p:cNvPr>
          <p:cNvSpPr txBox="1">
            <a:spLocks/>
          </p:cNvSpPr>
          <p:nvPr/>
        </p:nvSpPr>
        <p:spPr>
          <a:xfrm>
            <a:off x="5478684" y="369348"/>
            <a:ext cx="1234631"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Pacific</a:t>
            </a:r>
          </a:p>
        </p:txBody>
      </p:sp>
      <p:sp>
        <p:nvSpPr>
          <p:cNvPr id="19" name="Title 1">
            <a:extLst>
              <a:ext uri="{FF2B5EF4-FFF2-40B4-BE49-F238E27FC236}">
                <a16:creationId xmlns:a16="http://schemas.microsoft.com/office/drawing/2014/main" id="{D936FD89-3966-3648-837B-C588945E8F17}"/>
              </a:ext>
            </a:extLst>
          </p:cNvPr>
          <p:cNvSpPr txBox="1">
            <a:spLocks/>
          </p:cNvSpPr>
          <p:nvPr/>
        </p:nvSpPr>
        <p:spPr>
          <a:xfrm>
            <a:off x="1463325" y="2810759"/>
            <a:ext cx="151167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Olympia</a:t>
            </a:r>
          </a:p>
        </p:txBody>
      </p:sp>
      <p:sp>
        <p:nvSpPr>
          <p:cNvPr id="20" name="Title 1">
            <a:extLst>
              <a:ext uri="{FF2B5EF4-FFF2-40B4-BE49-F238E27FC236}">
                <a16:creationId xmlns:a16="http://schemas.microsoft.com/office/drawing/2014/main" id="{1DF24FE0-C2BD-2B42-8C6B-43581E6C5BAD}"/>
              </a:ext>
            </a:extLst>
          </p:cNvPr>
          <p:cNvSpPr txBox="1">
            <a:spLocks/>
          </p:cNvSpPr>
          <p:nvPr/>
        </p:nvSpPr>
        <p:spPr>
          <a:xfrm>
            <a:off x="833973" y="3290142"/>
            <a:ext cx="2265134"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European flat</a:t>
            </a:r>
          </a:p>
        </p:txBody>
      </p:sp>
      <p:sp>
        <p:nvSpPr>
          <p:cNvPr id="21" name="Title 1">
            <a:extLst>
              <a:ext uri="{FF2B5EF4-FFF2-40B4-BE49-F238E27FC236}">
                <a16:creationId xmlns:a16="http://schemas.microsoft.com/office/drawing/2014/main" id="{40F8410B-D7B8-C64F-BC0A-6DCBC1EB29DE}"/>
              </a:ext>
            </a:extLst>
          </p:cNvPr>
          <p:cNvSpPr txBox="1">
            <a:spLocks/>
          </p:cNvSpPr>
          <p:nvPr/>
        </p:nvSpPr>
        <p:spPr>
          <a:xfrm>
            <a:off x="9807696" y="2810759"/>
            <a:ext cx="1508429"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Virginica</a:t>
            </a:r>
          </a:p>
        </p:txBody>
      </p:sp>
      <p:sp>
        <p:nvSpPr>
          <p:cNvPr id="22" name="Title 1">
            <a:extLst>
              <a:ext uri="{FF2B5EF4-FFF2-40B4-BE49-F238E27FC236}">
                <a16:creationId xmlns:a16="http://schemas.microsoft.com/office/drawing/2014/main" id="{D9270888-B14F-D04A-B8A5-69B5120CB5B3}"/>
              </a:ext>
            </a:extLst>
          </p:cNvPr>
          <p:cNvSpPr txBox="1">
            <a:spLocks/>
          </p:cNvSpPr>
          <p:nvPr/>
        </p:nvSpPr>
        <p:spPr>
          <a:xfrm>
            <a:off x="9626887" y="3290143"/>
            <a:ext cx="1940759"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000" dirty="0">
                <a:latin typeface="Helvetica Neue Thin" panose="020B0403020202020204" pitchFamily="34" charset="0"/>
                <a:ea typeface="Helvetica Neue Thin" panose="020B0403020202020204" pitchFamily="34" charset="0"/>
              </a:rPr>
              <a:t>Kumamoto</a:t>
            </a:r>
          </a:p>
        </p:txBody>
      </p:sp>
    </p:spTree>
    <p:extLst>
      <p:ext uri="{BB962C8B-B14F-4D97-AF65-F5344CB8AC3E}">
        <p14:creationId xmlns:p14="http://schemas.microsoft.com/office/powerpoint/2010/main" val="150307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3"/>
                                        </p:tgtEl>
                                        <p:attrNameLst>
                                          <p:attrName>style.opacity</p:attrName>
                                        </p:attrNameLst>
                                      </p:cBhvr>
                                      <p:to>
                                        <p:strVal val="0.25"/>
                                      </p:to>
                                    </p:set>
                                    <p:animEffect filter="image" prLst="opacity: 0.25">
                                      <p:cBhvr rctx="IE">
                                        <p:cTn id="29" dur="indefinite"/>
                                        <p:tgtEl>
                                          <p:spTgt spid="3"/>
                                        </p:tgtEl>
                                      </p:cBhvr>
                                    </p:animEffect>
                                  </p:childTnLst>
                                </p:cTn>
                              </p:par>
                              <p:par>
                                <p:cTn id="30" presetID="9" presetClass="emph" presetSubtype="0" grpId="0" nodeType="withEffect">
                                  <p:stCondLst>
                                    <p:cond delay="0"/>
                                  </p:stCondLst>
                                  <p:childTnLst>
                                    <p:set>
                                      <p:cBhvr>
                                        <p:cTn id="31" dur="indefinite"/>
                                        <p:tgtEl>
                                          <p:spTgt spid="19"/>
                                        </p:tgtEl>
                                        <p:attrNameLst>
                                          <p:attrName>style.opacity</p:attrName>
                                        </p:attrNameLst>
                                      </p:cBhvr>
                                      <p:to>
                                        <p:strVal val="0.25"/>
                                      </p:to>
                                    </p:set>
                                    <p:animEffect filter="image" prLst="opacity: 0.25">
                                      <p:cBhvr rctx="IE">
                                        <p:cTn id="32" dur="indefinite"/>
                                        <p:tgtEl>
                                          <p:spTgt spid="19"/>
                                        </p:tgtEl>
                                      </p:cBhvr>
                                    </p:animEffect>
                                  </p:childTnLst>
                                </p:cTn>
                              </p:par>
                              <p:par>
                                <p:cTn id="33" presetID="9" presetClass="emph" presetSubtype="0" grpId="1" nodeType="withEffect">
                                  <p:stCondLst>
                                    <p:cond delay="0"/>
                                  </p:stCondLst>
                                  <p:childTnLst>
                                    <p:set>
                                      <p:cBhvr>
                                        <p:cTn id="34" dur="indefinite"/>
                                        <p:tgtEl>
                                          <p:spTgt spid="20"/>
                                        </p:tgtEl>
                                        <p:attrNameLst>
                                          <p:attrName>style.opacity</p:attrName>
                                        </p:attrNameLst>
                                      </p:cBhvr>
                                      <p:to>
                                        <p:strVal val="0.25"/>
                                      </p:to>
                                    </p:set>
                                    <p:animEffect filter="image" prLst="opacity: 0.25">
                                      <p:cBhvr rctx="IE">
                                        <p:cTn id="35" dur="indefinite"/>
                                        <p:tgtEl>
                                          <p:spTgt spid="20"/>
                                        </p:tgtEl>
                                      </p:cBhvr>
                                    </p:animEffect>
                                  </p:childTnLst>
                                </p:cTn>
                              </p:par>
                              <p:par>
                                <p:cTn id="36" presetID="9" presetClass="emph" presetSubtype="0" nodeType="withEffect">
                                  <p:stCondLst>
                                    <p:cond delay="0"/>
                                  </p:stCondLst>
                                  <p:childTnLst>
                                    <p:set>
                                      <p:cBhvr>
                                        <p:cTn id="37" dur="indefinite"/>
                                        <p:tgtEl>
                                          <p:spTgt spid="17"/>
                                        </p:tgtEl>
                                        <p:attrNameLst>
                                          <p:attrName>style.opacity</p:attrName>
                                        </p:attrNameLst>
                                      </p:cBhvr>
                                      <p:to>
                                        <p:strVal val="0.25"/>
                                      </p:to>
                                    </p:set>
                                    <p:animEffect filter="image" prLst="opacity: 0.25">
                                      <p:cBhvr rctx="IE">
                                        <p:cTn id="38" dur="indefinite"/>
                                        <p:tgtEl>
                                          <p:spTgt spid="17"/>
                                        </p:tgtEl>
                                      </p:cBhvr>
                                    </p:animEffect>
                                  </p:childTnLst>
                                </p:cTn>
                              </p:par>
                              <p:par>
                                <p:cTn id="39" presetID="9" presetClass="emph" presetSubtype="0" nodeType="withEffect">
                                  <p:stCondLst>
                                    <p:cond delay="0"/>
                                  </p:stCondLst>
                                  <p:childTnLst>
                                    <p:set>
                                      <p:cBhvr>
                                        <p:cTn id="40" dur="indefinite"/>
                                        <p:tgtEl>
                                          <p:spTgt spid="15"/>
                                        </p:tgtEl>
                                        <p:attrNameLst>
                                          <p:attrName>style.opacity</p:attrName>
                                        </p:attrNameLst>
                                      </p:cBhvr>
                                      <p:to>
                                        <p:strVal val="0.25"/>
                                      </p:to>
                                    </p:set>
                                    <p:animEffect filter="image" prLst="opacity: 0.25">
                                      <p:cBhvr rctx="IE">
                                        <p:cTn id="41" dur="indefinite"/>
                                        <p:tgtEl>
                                          <p:spTgt spid="15"/>
                                        </p:tgtEl>
                                      </p:cBhvr>
                                    </p:animEffect>
                                  </p:childTnLst>
                                </p:cTn>
                              </p:par>
                              <p:par>
                                <p:cTn id="42" presetID="9" presetClass="emph" presetSubtype="0" grpId="1" nodeType="withEffect">
                                  <p:stCondLst>
                                    <p:cond delay="0"/>
                                  </p:stCondLst>
                                  <p:childTnLst>
                                    <p:set>
                                      <p:cBhvr>
                                        <p:cTn id="43" dur="indefinite"/>
                                        <p:tgtEl>
                                          <p:spTgt spid="22"/>
                                        </p:tgtEl>
                                        <p:attrNameLst>
                                          <p:attrName>style.opacity</p:attrName>
                                        </p:attrNameLst>
                                      </p:cBhvr>
                                      <p:to>
                                        <p:strVal val="0.25"/>
                                      </p:to>
                                    </p:set>
                                    <p:animEffect filter="image" prLst="opacity: 0.25">
                                      <p:cBhvr rctx="IE">
                                        <p:cTn id="44" dur="indefinite"/>
                                        <p:tgtEl>
                                          <p:spTgt spid="22"/>
                                        </p:tgtEl>
                                      </p:cBhvr>
                                    </p:animEffect>
                                  </p:childTnLst>
                                </p:cTn>
                              </p:par>
                              <p:par>
                                <p:cTn id="45" presetID="9" presetClass="emph" presetSubtype="0" grpId="1" nodeType="withEffect">
                                  <p:stCondLst>
                                    <p:cond delay="0"/>
                                  </p:stCondLst>
                                  <p:childTnLst>
                                    <p:set>
                                      <p:cBhvr>
                                        <p:cTn id="46" dur="indefinite"/>
                                        <p:tgtEl>
                                          <p:spTgt spid="21"/>
                                        </p:tgtEl>
                                        <p:attrNameLst>
                                          <p:attrName>style.opacity</p:attrName>
                                        </p:attrNameLst>
                                      </p:cBhvr>
                                      <p:to>
                                        <p:strVal val="0.25"/>
                                      </p:to>
                                    </p:set>
                                    <p:animEffect filter="image" prLst="opacity: 0.25">
                                      <p:cBhvr rctx="IE">
                                        <p:cTn id="47" dur="indefinite"/>
                                        <p:tgtEl>
                                          <p:spTgt spid="21"/>
                                        </p:tgtEl>
                                      </p:cBhvr>
                                    </p:animEffect>
                                  </p:childTnLst>
                                </p:cTn>
                              </p:par>
                              <p:par>
                                <p:cTn id="48" presetID="9" presetClass="emph" presetSubtype="0" nodeType="withEffect">
                                  <p:stCondLst>
                                    <p:cond delay="0"/>
                                  </p:stCondLst>
                                  <p:childTnLst>
                                    <p:set>
                                      <p:cBhvr>
                                        <p:cTn id="49" dur="indefinite"/>
                                        <p:tgtEl>
                                          <p:spTgt spid="14"/>
                                        </p:tgtEl>
                                        <p:attrNameLst>
                                          <p:attrName>style.opacity</p:attrName>
                                        </p:attrNameLst>
                                      </p:cBhvr>
                                      <p:to>
                                        <p:strVal val="0.25"/>
                                      </p:to>
                                    </p:set>
                                    <p:animEffect filter="image" prLst="opacity: 0.25">
                                      <p:cBhvr rctx="IE">
                                        <p:cTn id="50"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0" grpId="1"/>
      <p:bldP spid="21" grpId="0"/>
      <p:bldP spid="21" grpId="1"/>
      <p:bldP spid="22"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0DD61EB5-310B-404E-B05E-DCB7DF1130DA}"/>
              </a:ext>
            </a:extLst>
          </p:cNvPr>
          <p:cNvSpPr/>
          <p:nvPr/>
        </p:nvSpPr>
        <p:spPr>
          <a:xfrm>
            <a:off x="2709368" y="833619"/>
            <a:ext cx="6773265" cy="5073368"/>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C4DEDE9-33E9-E34F-B0A9-8B337E252ED4}"/>
              </a:ext>
            </a:extLst>
          </p:cNvPr>
          <p:cNvSpPr/>
          <p:nvPr/>
        </p:nvSpPr>
        <p:spPr>
          <a:xfrm>
            <a:off x="9139696" y="2138090"/>
            <a:ext cx="1227920" cy="1809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8F44BF6-AB83-124B-B99E-59BE55F67EB0}"/>
              </a:ext>
            </a:extLst>
          </p:cNvPr>
          <p:cNvSpPr/>
          <p:nvPr/>
        </p:nvSpPr>
        <p:spPr>
          <a:xfrm>
            <a:off x="5389222" y="174170"/>
            <a:ext cx="1488896" cy="130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nimal, invertebrate, arthropod, indoor&#10;&#10;Description automatically generated">
            <a:extLst>
              <a:ext uri="{FF2B5EF4-FFF2-40B4-BE49-F238E27FC236}">
                <a16:creationId xmlns:a16="http://schemas.microsoft.com/office/drawing/2014/main" id="{B120C372-9CBA-C54B-BFD3-F3FD00665BF3}"/>
              </a:ext>
            </a:extLst>
          </p:cNvPr>
          <p:cNvPicPr>
            <a:picLocks noChangeAspect="1"/>
          </p:cNvPicPr>
          <p:nvPr/>
        </p:nvPicPr>
        <p:blipFill>
          <a:blip r:embed="rId3"/>
          <a:stretch>
            <a:fillRect/>
          </a:stretch>
        </p:blipFill>
        <p:spPr>
          <a:xfrm>
            <a:off x="9357275" y="2768769"/>
            <a:ext cx="1010341" cy="1016655"/>
          </a:xfrm>
          <a:prstGeom prst="rect">
            <a:avLst/>
          </a:prstGeom>
        </p:spPr>
      </p:pic>
      <p:sp>
        <p:nvSpPr>
          <p:cNvPr id="19" name="Title 1">
            <a:extLst>
              <a:ext uri="{FF2B5EF4-FFF2-40B4-BE49-F238E27FC236}">
                <a16:creationId xmlns:a16="http://schemas.microsoft.com/office/drawing/2014/main" id="{897E28DE-9CB5-CB48-AC8E-51DE7A0B9577}"/>
              </a:ext>
            </a:extLst>
          </p:cNvPr>
          <p:cNvSpPr txBox="1">
            <a:spLocks/>
          </p:cNvSpPr>
          <p:nvPr/>
        </p:nvSpPr>
        <p:spPr>
          <a:xfrm>
            <a:off x="9527574" y="2293669"/>
            <a:ext cx="1507009" cy="4554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Larvae</a:t>
            </a:r>
            <a:endParaRPr lang="en-US" sz="3000" dirty="0">
              <a:latin typeface="Helvetica Neue Thin" panose="020B0403020202020204" pitchFamily="34" charset="0"/>
              <a:ea typeface="Helvetica Neue Thin" panose="020B0403020202020204" pitchFamily="34" charset="0"/>
            </a:endParaRPr>
          </a:p>
        </p:txBody>
      </p:sp>
      <p:pic>
        <p:nvPicPr>
          <p:cNvPr id="5" name="Picture 4" descr="A picture containing invertebrate, mollusk, indoor&#10;&#10;Description automatically generated">
            <a:extLst>
              <a:ext uri="{FF2B5EF4-FFF2-40B4-BE49-F238E27FC236}">
                <a16:creationId xmlns:a16="http://schemas.microsoft.com/office/drawing/2014/main" id="{80F50F2D-5FDE-3243-A53D-0C96E6F0701E}"/>
              </a:ext>
            </a:extLst>
          </p:cNvPr>
          <p:cNvPicPr>
            <a:picLocks noChangeAspect="1"/>
          </p:cNvPicPr>
          <p:nvPr/>
        </p:nvPicPr>
        <p:blipFill>
          <a:blip r:embed="rId4"/>
          <a:stretch>
            <a:fillRect/>
          </a:stretch>
        </p:blipFill>
        <p:spPr>
          <a:xfrm rot="11939487">
            <a:off x="8957667" y="2372250"/>
            <a:ext cx="698423" cy="565390"/>
          </a:xfrm>
          <a:prstGeom prst="rect">
            <a:avLst/>
          </a:prstGeom>
        </p:spPr>
      </p:pic>
      <p:grpSp>
        <p:nvGrpSpPr>
          <p:cNvPr id="27" name="Group 26">
            <a:extLst>
              <a:ext uri="{FF2B5EF4-FFF2-40B4-BE49-F238E27FC236}">
                <a16:creationId xmlns:a16="http://schemas.microsoft.com/office/drawing/2014/main" id="{EB6FB467-0F9F-FA41-A59C-1DB1AE0AAE4E}"/>
              </a:ext>
            </a:extLst>
          </p:cNvPr>
          <p:cNvGrpSpPr/>
          <p:nvPr/>
        </p:nvGrpSpPr>
        <p:grpSpPr>
          <a:xfrm>
            <a:off x="4615543" y="162286"/>
            <a:ext cx="2773228" cy="927883"/>
            <a:chOff x="2873061" y="436385"/>
            <a:chExt cx="2773228" cy="927883"/>
          </a:xfrm>
        </p:grpSpPr>
        <p:pic>
          <p:nvPicPr>
            <p:cNvPr id="3" name="Picture 2" descr="A picture containing object, Petri dish&#10;&#10;Description automatically generated">
              <a:extLst>
                <a:ext uri="{FF2B5EF4-FFF2-40B4-BE49-F238E27FC236}">
                  <a16:creationId xmlns:a16="http://schemas.microsoft.com/office/drawing/2014/main" id="{D7F65122-DEC7-E945-9AFD-DC0814A51D36}"/>
                </a:ext>
              </a:extLst>
            </p:cNvPr>
            <p:cNvPicPr>
              <a:picLocks noChangeAspect="1"/>
            </p:cNvPicPr>
            <p:nvPr/>
          </p:nvPicPr>
          <p:blipFill>
            <a:blip r:embed="rId5"/>
            <a:stretch>
              <a:fillRect/>
            </a:stretch>
          </p:blipFill>
          <p:spPr>
            <a:xfrm>
              <a:off x="4145514" y="920581"/>
              <a:ext cx="443687" cy="443687"/>
            </a:xfrm>
            <a:prstGeom prst="rect">
              <a:avLst/>
            </a:prstGeom>
          </p:spPr>
        </p:pic>
        <p:sp>
          <p:nvSpPr>
            <p:cNvPr id="17" name="Title 1">
              <a:extLst>
                <a:ext uri="{FF2B5EF4-FFF2-40B4-BE49-F238E27FC236}">
                  <a16:creationId xmlns:a16="http://schemas.microsoft.com/office/drawing/2014/main" id="{E39ED180-73B4-5942-93BE-6D3F828933D2}"/>
                </a:ext>
              </a:extLst>
            </p:cNvPr>
            <p:cNvSpPr txBox="1">
              <a:spLocks/>
            </p:cNvSpPr>
            <p:nvPr/>
          </p:nvSpPr>
          <p:spPr>
            <a:xfrm>
              <a:off x="2873061" y="436385"/>
              <a:ext cx="277322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Fertilized egg</a:t>
              </a:r>
            </a:p>
          </p:txBody>
        </p:sp>
      </p:grpSp>
      <p:grpSp>
        <p:nvGrpSpPr>
          <p:cNvPr id="6" name="Group 5">
            <a:extLst>
              <a:ext uri="{FF2B5EF4-FFF2-40B4-BE49-F238E27FC236}">
                <a16:creationId xmlns:a16="http://schemas.microsoft.com/office/drawing/2014/main" id="{F45AE3C1-DCD8-F34D-80ED-9A713224C751}"/>
              </a:ext>
            </a:extLst>
          </p:cNvPr>
          <p:cNvGrpSpPr/>
          <p:nvPr/>
        </p:nvGrpSpPr>
        <p:grpSpPr>
          <a:xfrm>
            <a:off x="5288888" y="4805068"/>
            <a:ext cx="1502341" cy="1976193"/>
            <a:chOff x="5288888" y="4967118"/>
            <a:chExt cx="1502341" cy="1976193"/>
          </a:xfrm>
        </p:grpSpPr>
        <p:sp>
          <p:nvSpPr>
            <p:cNvPr id="31" name="Rectangle 30">
              <a:extLst>
                <a:ext uri="{FF2B5EF4-FFF2-40B4-BE49-F238E27FC236}">
                  <a16:creationId xmlns:a16="http://schemas.microsoft.com/office/drawing/2014/main" id="{AC7F8D08-C6A5-7747-A7D9-4B1986596C85}"/>
                </a:ext>
              </a:extLst>
            </p:cNvPr>
            <p:cNvSpPr/>
            <p:nvPr/>
          </p:nvSpPr>
          <p:spPr>
            <a:xfrm rot="1884068">
              <a:off x="5288888" y="5338598"/>
              <a:ext cx="1502341" cy="160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animal, mollusk, invertebrate, hominid&#10;&#10;Description automatically generated">
              <a:extLst>
                <a:ext uri="{FF2B5EF4-FFF2-40B4-BE49-F238E27FC236}">
                  <a16:creationId xmlns:a16="http://schemas.microsoft.com/office/drawing/2014/main" id="{FCEA6C91-C405-EE45-9612-9A26CEEF4FFB}"/>
                </a:ext>
              </a:extLst>
            </p:cNvPr>
            <p:cNvPicPr>
              <a:picLocks noChangeAspect="1"/>
            </p:cNvPicPr>
            <p:nvPr/>
          </p:nvPicPr>
          <p:blipFill>
            <a:blip r:embed="rId6"/>
            <a:stretch>
              <a:fillRect/>
            </a:stretch>
          </p:blipFill>
          <p:spPr>
            <a:xfrm rot="3264569">
              <a:off x="5347786" y="5105207"/>
              <a:ext cx="1500576" cy="1224397"/>
            </a:xfrm>
            <a:prstGeom prst="rect">
              <a:avLst/>
            </a:prstGeom>
          </p:spPr>
        </p:pic>
        <p:sp>
          <p:nvSpPr>
            <p:cNvPr id="21" name="Title 1">
              <a:extLst>
                <a:ext uri="{FF2B5EF4-FFF2-40B4-BE49-F238E27FC236}">
                  <a16:creationId xmlns:a16="http://schemas.microsoft.com/office/drawing/2014/main" id="{B83034D6-5294-C347-A979-D1AF19D4CA45}"/>
                </a:ext>
              </a:extLst>
            </p:cNvPr>
            <p:cNvSpPr txBox="1">
              <a:spLocks/>
            </p:cNvSpPr>
            <p:nvPr/>
          </p:nvSpPr>
          <p:spPr>
            <a:xfrm>
              <a:off x="5558381" y="6292607"/>
              <a:ext cx="1108438" cy="4436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Spat</a:t>
              </a:r>
            </a:p>
          </p:txBody>
        </p:sp>
      </p:grpSp>
      <p:sp>
        <p:nvSpPr>
          <p:cNvPr id="33" name="Rectangle 32">
            <a:extLst>
              <a:ext uri="{FF2B5EF4-FFF2-40B4-BE49-F238E27FC236}">
                <a16:creationId xmlns:a16="http://schemas.microsoft.com/office/drawing/2014/main" id="{3B6555D6-9622-6E4C-BBC8-5DDDAD950993}"/>
              </a:ext>
            </a:extLst>
          </p:cNvPr>
          <p:cNvSpPr/>
          <p:nvPr/>
        </p:nvSpPr>
        <p:spPr>
          <a:xfrm rot="5400000">
            <a:off x="1289691" y="2068747"/>
            <a:ext cx="2789480" cy="1720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98AA93A4-576E-134D-9F1D-024BD4C00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97399">
            <a:off x="550710" y="1693404"/>
            <a:ext cx="3794725" cy="2452808"/>
          </a:xfrm>
          <a:prstGeom prst="rect">
            <a:avLst/>
          </a:prstGeom>
        </p:spPr>
      </p:pic>
      <p:sp>
        <p:nvSpPr>
          <p:cNvPr id="35" name="Triangle 34">
            <a:extLst>
              <a:ext uri="{FF2B5EF4-FFF2-40B4-BE49-F238E27FC236}">
                <a16:creationId xmlns:a16="http://schemas.microsoft.com/office/drawing/2014/main" id="{A5D8FE7C-EB43-A74D-941A-6504A71FDF4C}"/>
              </a:ext>
            </a:extLst>
          </p:cNvPr>
          <p:cNvSpPr/>
          <p:nvPr/>
        </p:nvSpPr>
        <p:spPr>
          <a:xfrm rot="4907394">
            <a:off x="5381337" y="851316"/>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767CA4F0-19D0-4A45-BE82-B3D8B6BC4BD9}"/>
              </a:ext>
            </a:extLst>
          </p:cNvPr>
          <p:cNvSpPr/>
          <p:nvPr/>
        </p:nvSpPr>
        <p:spPr>
          <a:xfrm rot="8576468">
            <a:off x="9108267" y="2224740"/>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9E9F87C3-3E86-6A47-97F7-62D1005032B4}"/>
              </a:ext>
            </a:extLst>
          </p:cNvPr>
          <p:cNvSpPr/>
          <p:nvPr/>
        </p:nvSpPr>
        <p:spPr>
          <a:xfrm rot="15169586">
            <a:off x="6965102" y="5781404"/>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87A77E86-69CB-C341-B73E-5F085B6BC101}"/>
              </a:ext>
            </a:extLst>
          </p:cNvPr>
          <p:cNvSpPr/>
          <p:nvPr/>
        </p:nvSpPr>
        <p:spPr>
          <a:xfrm rot="20110041">
            <a:off x="2919957" y="4276257"/>
            <a:ext cx="62858" cy="6591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8C8669-CB9A-A34C-A50B-E79BBD9B7197}"/>
              </a:ext>
            </a:extLst>
          </p:cNvPr>
          <p:cNvSpPr/>
          <p:nvPr/>
        </p:nvSpPr>
        <p:spPr>
          <a:xfrm>
            <a:off x="3261589" y="792155"/>
            <a:ext cx="3481587" cy="931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09DF513-210E-5349-A269-2F0ED1931DA4}"/>
              </a:ext>
            </a:extLst>
          </p:cNvPr>
          <p:cNvSpPr/>
          <p:nvPr/>
        </p:nvSpPr>
        <p:spPr>
          <a:xfrm>
            <a:off x="2610059" y="4163081"/>
            <a:ext cx="2799467" cy="2102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57DDF12-6FB5-204A-B1F4-CF0CA38F0C04}"/>
              </a:ext>
            </a:extLst>
          </p:cNvPr>
          <p:cNvSpPr/>
          <p:nvPr/>
        </p:nvSpPr>
        <p:spPr>
          <a:xfrm>
            <a:off x="5364546" y="3865263"/>
            <a:ext cx="6706787" cy="2743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3E99ED5-CAD8-0B4D-9C4B-DBC515FC9286}"/>
              </a:ext>
            </a:extLst>
          </p:cNvPr>
          <p:cNvSpPr/>
          <p:nvPr/>
        </p:nvSpPr>
        <p:spPr>
          <a:xfrm>
            <a:off x="8849923" y="646482"/>
            <a:ext cx="2398094" cy="3490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734EB4D-59A0-F74E-864A-3D625180C0C7}"/>
              </a:ext>
            </a:extLst>
          </p:cNvPr>
          <p:cNvSpPr/>
          <p:nvPr/>
        </p:nvSpPr>
        <p:spPr>
          <a:xfrm>
            <a:off x="4291020" y="137607"/>
            <a:ext cx="3567019" cy="66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315D4E4-A292-1F41-9075-137CDE39BF4A}"/>
              </a:ext>
            </a:extLst>
          </p:cNvPr>
          <p:cNvSpPr/>
          <p:nvPr/>
        </p:nvSpPr>
        <p:spPr>
          <a:xfrm>
            <a:off x="6219318" y="883445"/>
            <a:ext cx="4116833" cy="103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E0B1844-CE8F-9942-BCEB-4AC1AABC55B7}"/>
              </a:ext>
            </a:extLst>
          </p:cNvPr>
          <p:cNvPicPr>
            <a:picLocks noChangeAspect="1"/>
          </p:cNvPicPr>
          <p:nvPr/>
        </p:nvPicPr>
        <p:blipFill>
          <a:blip r:embed="rId8"/>
          <a:stretch>
            <a:fillRect/>
          </a:stretch>
        </p:blipFill>
        <p:spPr>
          <a:xfrm>
            <a:off x="4997790" y="1941260"/>
            <a:ext cx="2153480" cy="2749124"/>
          </a:xfrm>
          <a:prstGeom prst="rect">
            <a:avLst/>
          </a:prstGeom>
        </p:spPr>
      </p:pic>
      <p:sp>
        <p:nvSpPr>
          <p:cNvPr id="30" name="Title 1">
            <a:extLst>
              <a:ext uri="{FF2B5EF4-FFF2-40B4-BE49-F238E27FC236}">
                <a16:creationId xmlns:a16="http://schemas.microsoft.com/office/drawing/2014/main" id="{FB2C8F2D-81C7-C94E-9571-D853FD1FB85B}"/>
              </a:ext>
            </a:extLst>
          </p:cNvPr>
          <p:cNvSpPr txBox="1">
            <a:spLocks/>
          </p:cNvSpPr>
          <p:nvPr/>
        </p:nvSpPr>
        <p:spPr>
          <a:xfrm>
            <a:off x="1225824" y="3995309"/>
            <a:ext cx="1795584" cy="437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latin typeface="Helvetica Neue Thin" panose="020B0403020202020204" pitchFamily="34" charset="0"/>
                <a:ea typeface="Helvetica Neue Thin" panose="020B0403020202020204" pitchFamily="34" charset="0"/>
              </a:rPr>
              <a:t>Adult</a:t>
            </a:r>
            <a:endParaRPr lang="en-US" sz="3000" dirty="0">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29167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3" grpId="0" animBg="1"/>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cky beach next to a body of water&#10;&#10;Description automatically generated">
            <a:extLst>
              <a:ext uri="{FF2B5EF4-FFF2-40B4-BE49-F238E27FC236}">
                <a16:creationId xmlns:a16="http://schemas.microsoft.com/office/drawing/2014/main" id="{39E2BE96-7DDE-7C47-948C-DE3A4D43D7F5}"/>
              </a:ext>
              <a:ext uri="{C183D7F6-B498-43B3-948B-1728B52AA6E4}">
                <adec:decorative xmlns:adec="http://schemas.microsoft.com/office/drawing/2017/decorative" val="0"/>
              </a:ext>
            </a:extLst>
          </p:cNvPr>
          <p:cNvPicPr>
            <a:picLocks noChangeAspect="1"/>
          </p:cNvPicPr>
          <p:nvPr/>
        </p:nvPicPr>
        <p:blipFill rotWithShape="1">
          <a:blip r:embed="rId3">
            <a:alphaModFix/>
          </a:blip>
          <a:srcRect t="15730"/>
          <a:stretch/>
        </p:blipFill>
        <p:spPr>
          <a:xfrm>
            <a:off x="20" y="-1"/>
            <a:ext cx="12191980" cy="6857999"/>
          </a:xfrm>
          <a:prstGeom prst="rect">
            <a:avLst/>
          </a:prstGeom>
        </p:spPr>
      </p:pic>
      <p:sp>
        <p:nvSpPr>
          <p:cNvPr id="16" name="Title 1">
            <a:extLst>
              <a:ext uri="{FF2B5EF4-FFF2-40B4-BE49-F238E27FC236}">
                <a16:creationId xmlns:a16="http://schemas.microsoft.com/office/drawing/2014/main" id="{1A182B45-85AF-0849-9F06-480CDE549E66}"/>
              </a:ext>
            </a:extLst>
          </p:cNvPr>
          <p:cNvSpPr txBox="1">
            <a:spLocks/>
          </p:cNvSpPr>
          <p:nvPr/>
        </p:nvSpPr>
        <p:spPr>
          <a:xfrm>
            <a:off x="-1" y="0"/>
            <a:ext cx="12191979" cy="1300163"/>
          </a:xfrm>
          <a:prstGeom prst="rect">
            <a:avLst/>
          </a:prstGeom>
          <a:solidFill>
            <a:sysClr val="windowText" lastClr="000000">
              <a:alpha val="24000"/>
            </a:sysClr>
          </a:solidFill>
          <a:ln w="12700" cap="flat" cmpd="sng" algn="ctr">
            <a:noFill/>
            <a:prstDash val="solid"/>
            <a:miter lim="800000"/>
          </a:ln>
          <a:effec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0000"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E</a:t>
            </a:r>
            <a:r>
              <a:rPr kumimoji="0" lang="en-US" sz="1000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cological</a:t>
            </a:r>
            <a:endParaRPr kumimoji="0" lang="en-US" sz="10000" b="0" i="0" u="none" strike="noStrike" kern="1200" cap="none" spc="0" normalizeH="0" baseline="0" noProof="0" dirty="0">
              <a:ln>
                <a:noFill/>
              </a:ln>
              <a:solidFill>
                <a:prstClr val="white"/>
              </a:solidFill>
              <a:effectLst/>
              <a:uLnTx/>
              <a:uFillTx/>
              <a:latin typeface="Helvetica Neue Thin" panose="020B0403020202020204" pitchFamily="34" charset="0"/>
              <a:ea typeface="Helvetica Neue Thin" panose="020B0403020202020204" pitchFamily="34" charset="0"/>
              <a:cs typeface="+mj-cs"/>
            </a:endParaRPr>
          </a:p>
        </p:txBody>
      </p:sp>
    </p:spTree>
    <p:extLst>
      <p:ext uri="{BB962C8B-B14F-4D97-AF65-F5344CB8AC3E}">
        <p14:creationId xmlns:p14="http://schemas.microsoft.com/office/powerpoint/2010/main" val="2488404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next to a body of water&#10;&#10;Description automatically generated">
            <a:extLst>
              <a:ext uri="{FF2B5EF4-FFF2-40B4-BE49-F238E27FC236}">
                <a16:creationId xmlns:a16="http://schemas.microsoft.com/office/drawing/2014/main" id="{DDF2D1E8-9463-3142-92A3-AC9517ECB902}"/>
              </a:ext>
            </a:extLst>
          </p:cNvPr>
          <p:cNvPicPr>
            <a:picLocks noChangeAspect="1"/>
          </p:cNvPicPr>
          <p:nvPr/>
        </p:nvPicPr>
        <p:blipFill rotWithShape="1">
          <a:blip r:embed="rId3"/>
          <a:srcRect t="11959" b="3771"/>
          <a:stretch/>
        </p:blipFill>
        <p:spPr>
          <a:xfrm>
            <a:off x="20" y="10"/>
            <a:ext cx="12191980" cy="6857990"/>
          </a:xfrm>
          <a:prstGeom prst="rect">
            <a:avLst/>
          </a:prstGeom>
        </p:spPr>
      </p:pic>
      <p:sp>
        <p:nvSpPr>
          <p:cNvPr id="7" name="Title 1">
            <a:extLst>
              <a:ext uri="{FF2B5EF4-FFF2-40B4-BE49-F238E27FC236}">
                <a16:creationId xmlns:a16="http://schemas.microsoft.com/office/drawing/2014/main" id="{47F6EA35-816D-4D46-8321-E892B790F4FF}"/>
              </a:ext>
            </a:extLst>
          </p:cNvPr>
          <p:cNvSpPr txBox="1">
            <a:spLocks/>
          </p:cNvSpPr>
          <p:nvPr/>
        </p:nvSpPr>
        <p:spPr>
          <a:xfrm>
            <a:off x="-1" y="0"/>
            <a:ext cx="12191979" cy="1300163"/>
          </a:xfrm>
          <a:prstGeom prst="rect">
            <a:avLst/>
          </a:prstGeom>
          <a:solidFill>
            <a:schemeClr val="tx1">
              <a:alpha val="24000"/>
            </a:schemeClr>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Economic</a:t>
            </a:r>
            <a:endParaRPr lang="en-US" sz="10000" dirty="0">
              <a:solidFill>
                <a:schemeClr val="bg1"/>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4199348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that are standing in the dirt&#10;&#10;Description automatically generated">
            <a:extLst>
              <a:ext uri="{FF2B5EF4-FFF2-40B4-BE49-F238E27FC236}">
                <a16:creationId xmlns:a16="http://schemas.microsoft.com/office/drawing/2014/main" id="{295F572D-291F-C74E-B5E3-D298C721B3DD}"/>
              </a:ext>
            </a:extLst>
          </p:cNvPr>
          <p:cNvPicPr>
            <a:picLocks noChangeAspect="1"/>
          </p:cNvPicPr>
          <p:nvPr/>
        </p:nvPicPr>
        <p:blipFill rotWithShape="1">
          <a:blip r:embed="rId3"/>
          <a:srcRect t="2648" b="17847"/>
          <a:stretch/>
        </p:blipFill>
        <p:spPr>
          <a:xfrm>
            <a:off x="20" y="10"/>
            <a:ext cx="12191980" cy="6857990"/>
          </a:xfrm>
          <a:prstGeom prst="rect">
            <a:avLst/>
          </a:prstGeom>
        </p:spPr>
      </p:pic>
      <p:sp>
        <p:nvSpPr>
          <p:cNvPr id="6" name="Title 1">
            <a:extLst>
              <a:ext uri="{FF2B5EF4-FFF2-40B4-BE49-F238E27FC236}">
                <a16:creationId xmlns:a16="http://schemas.microsoft.com/office/drawing/2014/main" id="{D9673F6B-B67E-E54A-BBA1-63A330BEFFC3}"/>
              </a:ext>
            </a:extLst>
          </p:cNvPr>
          <p:cNvSpPr txBox="1">
            <a:spLocks/>
          </p:cNvSpPr>
          <p:nvPr/>
        </p:nvSpPr>
        <p:spPr>
          <a:xfrm>
            <a:off x="-1" y="0"/>
            <a:ext cx="12191979" cy="1300163"/>
          </a:xfrm>
          <a:prstGeom prst="rect">
            <a:avLst/>
          </a:prstGeom>
          <a:solidFill>
            <a:schemeClr val="tx1">
              <a:alpha val="24000"/>
            </a:schemeClr>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Social</a:t>
            </a:r>
            <a:endParaRPr lang="en-US" sz="10000" dirty="0">
              <a:solidFill>
                <a:schemeClr val="bg1"/>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3789358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27984-59EE-0B49-9735-97CA1FD95825}"/>
              </a:ext>
            </a:extLst>
          </p:cNvPr>
          <p:cNvSpPr txBox="1">
            <a:spLocks/>
          </p:cNvSpPr>
          <p:nvPr/>
        </p:nvSpPr>
        <p:spPr>
          <a:xfrm>
            <a:off x="0" y="-457199"/>
            <a:ext cx="12192000"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000" dirty="0">
                <a:latin typeface="Helvetica Neue Thin" panose="020B0403020202020204" pitchFamily="34" charset="0"/>
                <a:ea typeface="Helvetica Neue Thin" panose="020B0403020202020204" pitchFamily="34" charset="0"/>
              </a:rPr>
              <a:t>Oysters are </a:t>
            </a:r>
          </a:p>
          <a:p>
            <a:pPr algn="ctr"/>
            <a:r>
              <a:rPr lang="en-US" sz="10000" dirty="0">
                <a:latin typeface="Helvetica Neue Thin" panose="020B0403020202020204" pitchFamily="34" charset="0"/>
                <a:ea typeface="Helvetica Neue Thin" panose="020B0403020202020204" pitchFamily="34" charset="0"/>
              </a:rPr>
              <a:t>threatened by</a:t>
            </a:r>
            <a:br>
              <a:rPr lang="en-US" sz="10000" dirty="0">
                <a:latin typeface="Helvetica Neue Thin" panose="020B0403020202020204" pitchFamily="34" charset="0"/>
                <a:ea typeface="Helvetica Neue Thin" panose="020B0403020202020204" pitchFamily="34" charset="0"/>
              </a:rPr>
            </a:br>
            <a:r>
              <a:rPr lang="en-US" sz="10000" dirty="0">
                <a:solidFill>
                  <a:srgbClr val="009CE5"/>
                </a:solidFill>
                <a:latin typeface="Helvetica Neue" panose="02000503000000020004" pitchFamily="2" charset="0"/>
                <a:ea typeface="Helvetica Neue" panose="02000503000000020004" pitchFamily="2" charset="0"/>
                <a:cs typeface="Helvetica Neue" panose="02000503000000020004" pitchFamily="2" charset="0"/>
              </a:rPr>
              <a:t>ocean acidification</a:t>
            </a:r>
            <a:r>
              <a:rPr lang="en-US" sz="10000" dirty="0">
                <a:latin typeface="Helvetica Neue Thin" panose="020B0403020202020204" pitchFamily="34" charset="0"/>
                <a:ea typeface="Helvetica Neue Thin" panose="020B0403020202020204" pitchFamily="34" charset="0"/>
                <a:cs typeface="Helvetica Neue" panose="02000503000000020004" pitchFamily="2" charset="0"/>
              </a:rPr>
              <a:t>.</a:t>
            </a:r>
            <a:endParaRPr lang="en-US" sz="10000" dirty="0">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2325274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027984-59EE-0B49-9735-97CA1FD95825}"/>
              </a:ext>
            </a:extLst>
          </p:cNvPr>
          <p:cNvSpPr txBox="1">
            <a:spLocks/>
          </p:cNvSpPr>
          <p:nvPr/>
        </p:nvSpPr>
        <p:spPr>
          <a:xfrm>
            <a:off x="6958013" y="600181"/>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pic>
        <p:nvPicPr>
          <p:cNvPr id="12" name="Picture 11" descr="A close up of a tall building&#10;&#10;Description automatically generated">
            <a:extLst>
              <a:ext uri="{FF2B5EF4-FFF2-40B4-BE49-F238E27FC236}">
                <a16:creationId xmlns:a16="http://schemas.microsoft.com/office/drawing/2014/main" id="{FF7444A9-907A-D147-A5E1-E1FC8C49DC02}"/>
              </a:ext>
            </a:extLst>
          </p:cNvPr>
          <p:cNvPicPr>
            <a:picLocks noChangeAspect="1"/>
          </p:cNvPicPr>
          <p:nvPr/>
        </p:nvPicPr>
        <p:blipFill>
          <a:blip r:embed="rId3"/>
          <a:stretch>
            <a:fillRect/>
          </a:stretch>
        </p:blipFill>
        <p:spPr>
          <a:xfrm>
            <a:off x="5243513" y="1614594"/>
            <a:ext cx="7091081" cy="5357706"/>
          </a:xfrm>
          <a:prstGeom prst="rect">
            <a:avLst/>
          </a:prstGeom>
        </p:spPr>
      </p:pic>
      <p:pic>
        <p:nvPicPr>
          <p:cNvPr id="14" name="Picture 13" descr="A picture containing transport&#10;&#10;Description automatically generated">
            <a:extLst>
              <a:ext uri="{FF2B5EF4-FFF2-40B4-BE49-F238E27FC236}">
                <a16:creationId xmlns:a16="http://schemas.microsoft.com/office/drawing/2014/main" id="{B1DFF7B9-553B-4642-AD62-0B83645AA4D3}"/>
              </a:ext>
            </a:extLst>
          </p:cNvPr>
          <p:cNvPicPr>
            <a:picLocks noChangeAspect="1"/>
          </p:cNvPicPr>
          <p:nvPr/>
        </p:nvPicPr>
        <p:blipFill>
          <a:blip r:embed="rId4"/>
          <a:stretch>
            <a:fillRect/>
          </a:stretch>
        </p:blipFill>
        <p:spPr>
          <a:xfrm>
            <a:off x="304799" y="5812352"/>
            <a:ext cx="1524000" cy="787400"/>
          </a:xfrm>
          <a:prstGeom prst="rect">
            <a:avLst/>
          </a:prstGeom>
        </p:spPr>
      </p:pic>
      <p:pic>
        <p:nvPicPr>
          <p:cNvPr id="15" name="Picture 14" descr="A picture containing transport&#10;&#10;Description automatically generated">
            <a:extLst>
              <a:ext uri="{FF2B5EF4-FFF2-40B4-BE49-F238E27FC236}">
                <a16:creationId xmlns:a16="http://schemas.microsoft.com/office/drawing/2014/main" id="{7E049A24-549C-3345-8F77-ADC0588E81D2}"/>
              </a:ext>
            </a:extLst>
          </p:cNvPr>
          <p:cNvPicPr>
            <a:picLocks noChangeAspect="1"/>
          </p:cNvPicPr>
          <p:nvPr/>
        </p:nvPicPr>
        <p:blipFill>
          <a:blip r:embed="rId4"/>
          <a:stretch>
            <a:fillRect/>
          </a:stretch>
        </p:blipFill>
        <p:spPr>
          <a:xfrm>
            <a:off x="2105024" y="5804414"/>
            <a:ext cx="1524000" cy="787400"/>
          </a:xfrm>
          <a:prstGeom prst="rect">
            <a:avLst/>
          </a:prstGeom>
        </p:spPr>
      </p:pic>
      <p:pic>
        <p:nvPicPr>
          <p:cNvPr id="16" name="Picture 15" descr="A picture containing transport&#10;&#10;Description automatically generated">
            <a:extLst>
              <a:ext uri="{FF2B5EF4-FFF2-40B4-BE49-F238E27FC236}">
                <a16:creationId xmlns:a16="http://schemas.microsoft.com/office/drawing/2014/main" id="{91234393-31B7-D04C-892B-D2F757447555}"/>
              </a:ext>
            </a:extLst>
          </p:cNvPr>
          <p:cNvPicPr>
            <a:picLocks noChangeAspect="1"/>
          </p:cNvPicPr>
          <p:nvPr/>
        </p:nvPicPr>
        <p:blipFill>
          <a:blip r:embed="rId4"/>
          <a:stretch>
            <a:fillRect/>
          </a:stretch>
        </p:blipFill>
        <p:spPr>
          <a:xfrm>
            <a:off x="3905250" y="5804414"/>
            <a:ext cx="1524000" cy="787400"/>
          </a:xfrm>
          <a:prstGeom prst="rect">
            <a:avLst/>
          </a:prstGeom>
        </p:spPr>
      </p:pic>
      <p:pic>
        <p:nvPicPr>
          <p:cNvPr id="18" name="Picture 17">
            <a:extLst>
              <a:ext uri="{FF2B5EF4-FFF2-40B4-BE49-F238E27FC236}">
                <a16:creationId xmlns:a16="http://schemas.microsoft.com/office/drawing/2014/main" id="{6D03B5EB-C610-AE40-BACC-6A52DED8DC54}"/>
              </a:ext>
            </a:extLst>
          </p:cNvPr>
          <p:cNvPicPr>
            <a:picLocks noChangeAspect="1"/>
          </p:cNvPicPr>
          <p:nvPr/>
        </p:nvPicPr>
        <p:blipFill>
          <a:blip r:embed="rId5"/>
          <a:stretch>
            <a:fillRect/>
          </a:stretch>
        </p:blipFill>
        <p:spPr>
          <a:xfrm rot="21165113">
            <a:off x="2765973" y="272239"/>
            <a:ext cx="3340591" cy="1670296"/>
          </a:xfrm>
          <a:prstGeom prst="rect">
            <a:avLst/>
          </a:prstGeom>
        </p:spPr>
      </p:pic>
      <p:pic>
        <p:nvPicPr>
          <p:cNvPr id="19" name="Picture 18" descr="A picture containing transport&#10;&#10;Description automatically generated">
            <a:extLst>
              <a:ext uri="{FF2B5EF4-FFF2-40B4-BE49-F238E27FC236}">
                <a16:creationId xmlns:a16="http://schemas.microsoft.com/office/drawing/2014/main" id="{75C88462-4415-B749-A800-72631BED05FA}"/>
              </a:ext>
            </a:extLst>
          </p:cNvPr>
          <p:cNvPicPr>
            <a:picLocks noChangeAspect="1"/>
          </p:cNvPicPr>
          <p:nvPr/>
        </p:nvPicPr>
        <p:blipFill>
          <a:blip r:embed="rId4"/>
          <a:stretch>
            <a:fillRect/>
          </a:stretch>
        </p:blipFill>
        <p:spPr>
          <a:xfrm>
            <a:off x="304799" y="4724285"/>
            <a:ext cx="1524000" cy="787400"/>
          </a:xfrm>
          <a:prstGeom prst="rect">
            <a:avLst/>
          </a:prstGeom>
        </p:spPr>
      </p:pic>
      <p:pic>
        <p:nvPicPr>
          <p:cNvPr id="20" name="Picture 19" descr="A picture containing transport&#10;&#10;Description automatically generated">
            <a:extLst>
              <a:ext uri="{FF2B5EF4-FFF2-40B4-BE49-F238E27FC236}">
                <a16:creationId xmlns:a16="http://schemas.microsoft.com/office/drawing/2014/main" id="{727F6E27-A1F3-8346-A060-F04985487CAF}"/>
              </a:ext>
            </a:extLst>
          </p:cNvPr>
          <p:cNvPicPr>
            <a:picLocks noChangeAspect="1"/>
          </p:cNvPicPr>
          <p:nvPr/>
        </p:nvPicPr>
        <p:blipFill>
          <a:blip r:embed="rId4"/>
          <a:stretch>
            <a:fillRect/>
          </a:stretch>
        </p:blipFill>
        <p:spPr>
          <a:xfrm>
            <a:off x="2105024" y="4716347"/>
            <a:ext cx="1524000" cy="787400"/>
          </a:xfrm>
          <a:prstGeom prst="rect">
            <a:avLst/>
          </a:prstGeom>
        </p:spPr>
      </p:pic>
      <p:pic>
        <p:nvPicPr>
          <p:cNvPr id="21" name="Picture 20" descr="A picture containing transport&#10;&#10;Description automatically generated">
            <a:extLst>
              <a:ext uri="{FF2B5EF4-FFF2-40B4-BE49-F238E27FC236}">
                <a16:creationId xmlns:a16="http://schemas.microsoft.com/office/drawing/2014/main" id="{6B9C9FD2-E3C0-BE4D-81C8-CEBE0FA8FB33}"/>
              </a:ext>
            </a:extLst>
          </p:cNvPr>
          <p:cNvPicPr>
            <a:picLocks noChangeAspect="1"/>
          </p:cNvPicPr>
          <p:nvPr/>
        </p:nvPicPr>
        <p:blipFill>
          <a:blip r:embed="rId4"/>
          <a:stretch>
            <a:fillRect/>
          </a:stretch>
        </p:blipFill>
        <p:spPr>
          <a:xfrm>
            <a:off x="3905250" y="4716347"/>
            <a:ext cx="1524000" cy="787400"/>
          </a:xfrm>
          <a:prstGeom prst="rect">
            <a:avLst/>
          </a:prstGeom>
        </p:spPr>
      </p:pic>
      <p:pic>
        <p:nvPicPr>
          <p:cNvPr id="22" name="Picture 21" descr="A picture containing transport&#10;&#10;Description automatically generated">
            <a:extLst>
              <a:ext uri="{FF2B5EF4-FFF2-40B4-BE49-F238E27FC236}">
                <a16:creationId xmlns:a16="http://schemas.microsoft.com/office/drawing/2014/main" id="{9784ACAC-6A61-A148-B4C4-E20D3383A339}"/>
              </a:ext>
            </a:extLst>
          </p:cNvPr>
          <p:cNvPicPr>
            <a:picLocks noChangeAspect="1"/>
          </p:cNvPicPr>
          <p:nvPr/>
        </p:nvPicPr>
        <p:blipFill>
          <a:blip r:embed="rId4"/>
          <a:stretch>
            <a:fillRect/>
          </a:stretch>
        </p:blipFill>
        <p:spPr>
          <a:xfrm>
            <a:off x="304799" y="3636218"/>
            <a:ext cx="1524000" cy="787400"/>
          </a:xfrm>
          <a:prstGeom prst="rect">
            <a:avLst/>
          </a:prstGeom>
        </p:spPr>
      </p:pic>
      <p:pic>
        <p:nvPicPr>
          <p:cNvPr id="23" name="Picture 22" descr="A picture containing transport&#10;&#10;Description automatically generated">
            <a:extLst>
              <a:ext uri="{FF2B5EF4-FFF2-40B4-BE49-F238E27FC236}">
                <a16:creationId xmlns:a16="http://schemas.microsoft.com/office/drawing/2014/main" id="{8BBEF1AC-3E54-2349-9462-7BAC8E756F53}"/>
              </a:ext>
            </a:extLst>
          </p:cNvPr>
          <p:cNvPicPr>
            <a:picLocks noChangeAspect="1"/>
          </p:cNvPicPr>
          <p:nvPr/>
        </p:nvPicPr>
        <p:blipFill>
          <a:blip r:embed="rId4"/>
          <a:stretch>
            <a:fillRect/>
          </a:stretch>
        </p:blipFill>
        <p:spPr>
          <a:xfrm>
            <a:off x="2105024" y="3628280"/>
            <a:ext cx="1524000" cy="787400"/>
          </a:xfrm>
          <a:prstGeom prst="rect">
            <a:avLst/>
          </a:prstGeom>
        </p:spPr>
      </p:pic>
      <p:pic>
        <p:nvPicPr>
          <p:cNvPr id="24" name="Picture 23" descr="A picture containing transport&#10;&#10;Description automatically generated">
            <a:extLst>
              <a:ext uri="{FF2B5EF4-FFF2-40B4-BE49-F238E27FC236}">
                <a16:creationId xmlns:a16="http://schemas.microsoft.com/office/drawing/2014/main" id="{E00B8994-3AD7-8641-9A7F-20E0791B3119}"/>
              </a:ext>
            </a:extLst>
          </p:cNvPr>
          <p:cNvPicPr>
            <a:picLocks noChangeAspect="1"/>
          </p:cNvPicPr>
          <p:nvPr/>
        </p:nvPicPr>
        <p:blipFill>
          <a:blip r:embed="rId4"/>
          <a:stretch>
            <a:fillRect/>
          </a:stretch>
        </p:blipFill>
        <p:spPr>
          <a:xfrm>
            <a:off x="3905250" y="3628280"/>
            <a:ext cx="1524000" cy="787400"/>
          </a:xfrm>
          <a:prstGeom prst="rect">
            <a:avLst/>
          </a:prstGeom>
        </p:spPr>
      </p:pic>
      <p:sp>
        <p:nvSpPr>
          <p:cNvPr id="25" name="Title 1">
            <a:extLst>
              <a:ext uri="{FF2B5EF4-FFF2-40B4-BE49-F238E27FC236}">
                <a16:creationId xmlns:a16="http://schemas.microsoft.com/office/drawing/2014/main" id="{44A2A288-4A4E-9943-8492-A443E0F4DF9D}"/>
              </a:ext>
            </a:extLst>
          </p:cNvPr>
          <p:cNvSpPr txBox="1">
            <a:spLocks/>
          </p:cNvSpPr>
          <p:nvPr/>
        </p:nvSpPr>
        <p:spPr>
          <a:xfrm>
            <a:off x="8595077" y="1600413"/>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6" name="Title 1">
            <a:extLst>
              <a:ext uri="{FF2B5EF4-FFF2-40B4-BE49-F238E27FC236}">
                <a16:creationId xmlns:a16="http://schemas.microsoft.com/office/drawing/2014/main" id="{7C1FD2E7-1C45-5F45-B6D8-F39D209413C4}"/>
              </a:ext>
            </a:extLst>
          </p:cNvPr>
          <p:cNvSpPr txBox="1">
            <a:spLocks/>
          </p:cNvSpPr>
          <p:nvPr/>
        </p:nvSpPr>
        <p:spPr>
          <a:xfrm>
            <a:off x="9974966" y="68177"/>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7" name="Title 1">
            <a:extLst>
              <a:ext uri="{FF2B5EF4-FFF2-40B4-BE49-F238E27FC236}">
                <a16:creationId xmlns:a16="http://schemas.microsoft.com/office/drawing/2014/main" id="{E58102C3-DA04-C84F-B27A-5B7AB6D692C2}"/>
              </a:ext>
            </a:extLst>
          </p:cNvPr>
          <p:cNvSpPr txBox="1">
            <a:spLocks/>
          </p:cNvSpPr>
          <p:nvPr/>
        </p:nvSpPr>
        <p:spPr>
          <a:xfrm>
            <a:off x="219691" y="551961"/>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8" name="Title 1">
            <a:extLst>
              <a:ext uri="{FF2B5EF4-FFF2-40B4-BE49-F238E27FC236}">
                <a16:creationId xmlns:a16="http://schemas.microsoft.com/office/drawing/2014/main" id="{B4ACB0D7-ABDD-114A-A1A5-8B017E08DDEE}"/>
              </a:ext>
            </a:extLst>
          </p:cNvPr>
          <p:cNvSpPr txBox="1">
            <a:spLocks/>
          </p:cNvSpPr>
          <p:nvPr/>
        </p:nvSpPr>
        <p:spPr>
          <a:xfrm>
            <a:off x="1157286" y="1476853"/>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29" name="Title 1">
            <a:extLst>
              <a:ext uri="{FF2B5EF4-FFF2-40B4-BE49-F238E27FC236}">
                <a16:creationId xmlns:a16="http://schemas.microsoft.com/office/drawing/2014/main" id="{68C0C82C-6EF5-0048-AB25-77A330B1813A}"/>
              </a:ext>
            </a:extLst>
          </p:cNvPr>
          <p:cNvSpPr txBox="1">
            <a:spLocks/>
          </p:cNvSpPr>
          <p:nvPr/>
        </p:nvSpPr>
        <p:spPr>
          <a:xfrm>
            <a:off x="269170" y="2321138"/>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0" name="Title 1">
            <a:extLst>
              <a:ext uri="{FF2B5EF4-FFF2-40B4-BE49-F238E27FC236}">
                <a16:creationId xmlns:a16="http://schemas.microsoft.com/office/drawing/2014/main" id="{B21DB996-4F32-7E4B-9A13-5D6BC06C2698}"/>
              </a:ext>
            </a:extLst>
          </p:cNvPr>
          <p:cNvSpPr txBox="1">
            <a:spLocks/>
          </p:cNvSpPr>
          <p:nvPr/>
        </p:nvSpPr>
        <p:spPr>
          <a:xfrm>
            <a:off x="3286123" y="-14074"/>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1" name="Title 1">
            <a:extLst>
              <a:ext uri="{FF2B5EF4-FFF2-40B4-BE49-F238E27FC236}">
                <a16:creationId xmlns:a16="http://schemas.microsoft.com/office/drawing/2014/main" id="{FC404A6A-15CA-8046-ACD3-1C4B8C350295}"/>
              </a:ext>
            </a:extLst>
          </p:cNvPr>
          <p:cNvSpPr txBox="1">
            <a:spLocks/>
          </p:cNvSpPr>
          <p:nvPr/>
        </p:nvSpPr>
        <p:spPr>
          <a:xfrm>
            <a:off x="4181756" y="1940057"/>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2" name="Title 1">
            <a:extLst>
              <a:ext uri="{FF2B5EF4-FFF2-40B4-BE49-F238E27FC236}">
                <a16:creationId xmlns:a16="http://schemas.microsoft.com/office/drawing/2014/main" id="{0204092B-BE79-E349-B5AC-67FF7EDD390C}"/>
              </a:ext>
            </a:extLst>
          </p:cNvPr>
          <p:cNvSpPr txBox="1">
            <a:spLocks/>
          </p:cNvSpPr>
          <p:nvPr/>
        </p:nvSpPr>
        <p:spPr>
          <a:xfrm>
            <a:off x="2605227" y="2215307"/>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3" name="Title 1">
            <a:extLst>
              <a:ext uri="{FF2B5EF4-FFF2-40B4-BE49-F238E27FC236}">
                <a16:creationId xmlns:a16="http://schemas.microsoft.com/office/drawing/2014/main" id="{2869D1FE-5134-9E40-9685-7555C2212A48}"/>
              </a:ext>
            </a:extLst>
          </p:cNvPr>
          <p:cNvSpPr txBox="1">
            <a:spLocks/>
          </p:cNvSpPr>
          <p:nvPr/>
        </p:nvSpPr>
        <p:spPr>
          <a:xfrm>
            <a:off x="5377530" y="1146365"/>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4" name="Title 1">
            <a:extLst>
              <a:ext uri="{FF2B5EF4-FFF2-40B4-BE49-F238E27FC236}">
                <a16:creationId xmlns:a16="http://schemas.microsoft.com/office/drawing/2014/main" id="{B73C54F8-8AE9-FD45-966C-ECDF6E05E1B3}"/>
              </a:ext>
            </a:extLst>
          </p:cNvPr>
          <p:cNvSpPr txBox="1">
            <a:spLocks/>
          </p:cNvSpPr>
          <p:nvPr/>
        </p:nvSpPr>
        <p:spPr>
          <a:xfrm>
            <a:off x="10320056" y="2088849"/>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5" name="Title 1">
            <a:extLst>
              <a:ext uri="{FF2B5EF4-FFF2-40B4-BE49-F238E27FC236}">
                <a16:creationId xmlns:a16="http://schemas.microsoft.com/office/drawing/2014/main" id="{AB2693A5-E615-3B45-BB75-EEE10AACF7E3}"/>
              </a:ext>
            </a:extLst>
          </p:cNvPr>
          <p:cNvSpPr txBox="1">
            <a:spLocks/>
          </p:cNvSpPr>
          <p:nvPr/>
        </p:nvSpPr>
        <p:spPr>
          <a:xfrm>
            <a:off x="10571515" y="1078513"/>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6" name="Title 1">
            <a:extLst>
              <a:ext uri="{FF2B5EF4-FFF2-40B4-BE49-F238E27FC236}">
                <a16:creationId xmlns:a16="http://schemas.microsoft.com/office/drawing/2014/main" id="{38BF6600-222A-8148-9CF0-5BF6BECED182}"/>
              </a:ext>
            </a:extLst>
          </p:cNvPr>
          <p:cNvSpPr txBox="1">
            <a:spLocks/>
          </p:cNvSpPr>
          <p:nvPr/>
        </p:nvSpPr>
        <p:spPr>
          <a:xfrm>
            <a:off x="8303329" y="-173028"/>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38" name="Title 1">
            <a:extLst>
              <a:ext uri="{FF2B5EF4-FFF2-40B4-BE49-F238E27FC236}">
                <a16:creationId xmlns:a16="http://schemas.microsoft.com/office/drawing/2014/main" id="{59942980-2626-F047-8065-0482A89375E3}"/>
              </a:ext>
            </a:extLst>
          </p:cNvPr>
          <p:cNvSpPr txBox="1">
            <a:spLocks/>
          </p:cNvSpPr>
          <p:nvPr/>
        </p:nvSpPr>
        <p:spPr>
          <a:xfrm>
            <a:off x="8892734" y="728183"/>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
        <p:nvSpPr>
          <p:cNvPr id="40" name="Title 1">
            <a:extLst>
              <a:ext uri="{FF2B5EF4-FFF2-40B4-BE49-F238E27FC236}">
                <a16:creationId xmlns:a16="http://schemas.microsoft.com/office/drawing/2014/main" id="{9277EE80-8B4C-DA4C-8E9F-AA576DB8D837}"/>
              </a:ext>
            </a:extLst>
          </p:cNvPr>
          <p:cNvSpPr txBox="1">
            <a:spLocks/>
          </p:cNvSpPr>
          <p:nvPr/>
        </p:nvSpPr>
        <p:spPr>
          <a:xfrm>
            <a:off x="1421128" y="-14075"/>
            <a:ext cx="1343025" cy="1014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dirty="0">
                <a:solidFill>
                  <a:srgbClr val="76001A"/>
                </a:solidFill>
                <a:latin typeface="Helvetica Neue Thin" panose="020B0403020202020204" pitchFamily="34" charset="0"/>
                <a:ea typeface="Helvetica Neue Thin" panose="020B0403020202020204" pitchFamily="34" charset="0"/>
              </a:rPr>
              <a:t>CO</a:t>
            </a:r>
            <a:r>
              <a:rPr lang="en-US" baseline="-25000" dirty="0">
                <a:solidFill>
                  <a:srgbClr val="76001A"/>
                </a:solidFill>
                <a:latin typeface="Helvetica Neue Thin" panose="020B0403020202020204" pitchFamily="34" charset="0"/>
                <a:ea typeface="Helvetica Neue Thin" panose="020B0403020202020204" pitchFamily="34" charset="0"/>
              </a:rPr>
              <a:t>2</a:t>
            </a:r>
            <a:endParaRPr lang="en-US" dirty="0">
              <a:solidFill>
                <a:srgbClr val="76001A"/>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36608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p:bldP spid="28" grpId="0"/>
      <p:bldP spid="29" grpId="0"/>
      <p:bldP spid="30" grpId="0"/>
      <p:bldP spid="31" grpId="0"/>
      <p:bldP spid="32" grpId="0"/>
      <p:bldP spid="33" grpId="0"/>
      <p:bldP spid="34" grpId="0"/>
      <p:bldP spid="35" grpId="0"/>
      <p:bldP spid="36" grpId="0"/>
      <p:bldP spid="38" grpId="0"/>
      <p:bldP spid="4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1863</TotalTime>
  <Words>1646</Words>
  <Application>Microsoft Macintosh PowerPoint</Application>
  <PresentationFormat>Widescreen</PresentationFormat>
  <Paragraphs>227</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Avenir Light</vt:lpstr>
      <vt:lpstr>Calibri</vt:lpstr>
      <vt:lpstr>Calibri Light</vt:lpstr>
      <vt:lpstr>Helvetica Neue</vt:lpstr>
      <vt:lpstr>Helvetica Neue Light</vt:lpstr>
      <vt:lpstr>Helvetica Neue Medium</vt:lpstr>
      <vt:lpstr>Helvetica Neue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114</cp:revision>
  <dcterms:created xsi:type="dcterms:W3CDTF">2019-12-04T19:06:33Z</dcterms:created>
  <dcterms:modified xsi:type="dcterms:W3CDTF">2019-12-06T15:53:22Z</dcterms:modified>
</cp:coreProperties>
</file>