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9"/>
  </p:notesMasterIdLst>
  <p:sldIdLst>
    <p:sldId id="264" r:id="rId2"/>
    <p:sldId id="256" r:id="rId3"/>
    <p:sldId id="258" r:id="rId4"/>
    <p:sldId id="336" r:id="rId5"/>
    <p:sldId id="267" r:id="rId6"/>
    <p:sldId id="338" r:id="rId7"/>
    <p:sldId id="339" r:id="rId8"/>
    <p:sldId id="340" r:id="rId9"/>
    <p:sldId id="341" r:id="rId10"/>
    <p:sldId id="342" r:id="rId11"/>
    <p:sldId id="265" r:id="rId12"/>
    <p:sldId id="266" r:id="rId13"/>
    <p:sldId id="269" r:id="rId14"/>
    <p:sldId id="270" r:id="rId15"/>
    <p:sldId id="271" r:id="rId16"/>
    <p:sldId id="272" r:id="rId17"/>
    <p:sldId id="297" r:id="rId18"/>
    <p:sldId id="344" r:id="rId19"/>
    <p:sldId id="298" r:id="rId20"/>
    <p:sldId id="273" r:id="rId21"/>
    <p:sldId id="346" r:id="rId22"/>
    <p:sldId id="274" r:id="rId23"/>
    <p:sldId id="279" r:id="rId24"/>
    <p:sldId id="275" r:id="rId25"/>
    <p:sldId id="276" r:id="rId26"/>
    <p:sldId id="348" r:id="rId27"/>
    <p:sldId id="349" r:id="rId28"/>
    <p:sldId id="350" r:id="rId29"/>
    <p:sldId id="351" r:id="rId30"/>
    <p:sldId id="352" r:id="rId31"/>
    <p:sldId id="353" r:id="rId32"/>
    <p:sldId id="280" r:id="rId33"/>
    <p:sldId id="268" r:id="rId34"/>
    <p:sldId id="355" r:id="rId35"/>
    <p:sldId id="281" r:id="rId36"/>
    <p:sldId id="282" r:id="rId37"/>
    <p:sldId id="283" r:id="rId38"/>
    <p:sldId id="284" r:id="rId39"/>
    <p:sldId id="286" r:id="rId40"/>
    <p:sldId id="287" r:id="rId41"/>
    <p:sldId id="285" r:id="rId42"/>
    <p:sldId id="289" r:id="rId43"/>
    <p:sldId id="291" r:id="rId44"/>
    <p:sldId id="290" r:id="rId45"/>
    <p:sldId id="292" r:id="rId46"/>
    <p:sldId id="293" r:id="rId47"/>
    <p:sldId id="294" r:id="rId48"/>
    <p:sldId id="295" r:id="rId49"/>
    <p:sldId id="315" r:id="rId50"/>
    <p:sldId id="296" r:id="rId51"/>
    <p:sldId id="299" r:id="rId52"/>
    <p:sldId id="357" r:id="rId53"/>
    <p:sldId id="300" r:id="rId54"/>
    <p:sldId id="303" r:id="rId55"/>
    <p:sldId id="363" r:id="rId56"/>
    <p:sldId id="304" r:id="rId57"/>
    <p:sldId id="305" r:id="rId58"/>
    <p:sldId id="306" r:id="rId59"/>
    <p:sldId id="302" r:id="rId60"/>
    <p:sldId id="307" r:id="rId61"/>
    <p:sldId id="325" r:id="rId62"/>
    <p:sldId id="308" r:id="rId63"/>
    <p:sldId id="359" r:id="rId64"/>
    <p:sldId id="309" r:id="rId65"/>
    <p:sldId id="310" r:id="rId66"/>
    <p:sldId id="311" r:id="rId67"/>
    <p:sldId id="312" r:id="rId68"/>
    <p:sldId id="313" r:id="rId69"/>
    <p:sldId id="314" r:id="rId70"/>
    <p:sldId id="316" r:id="rId71"/>
    <p:sldId id="317" r:id="rId72"/>
    <p:sldId id="318" r:id="rId73"/>
    <p:sldId id="319" r:id="rId74"/>
    <p:sldId id="322" r:id="rId75"/>
    <p:sldId id="323" r:id="rId76"/>
    <p:sldId id="326" r:id="rId77"/>
    <p:sldId id="361" r:id="rId78"/>
    <p:sldId id="362" r:id="rId79"/>
    <p:sldId id="333" r:id="rId80"/>
    <p:sldId id="334" r:id="rId81"/>
    <p:sldId id="321" r:id="rId82"/>
    <p:sldId id="327" r:id="rId83"/>
    <p:sldId id="328" r:id="rId84"/>
    <p:sldId id="329" r:id="rId85"/>
    <p:sldId id="330" r:id="rId86"/>
    <p:sldId id="331" r:id="rId87"/>
    <p:sldId id="332"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2" d="100"/>
          <a:sy n="72" d="100"/>
        </p:scale>
        <p:origin x="13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5F98B-DE45-4817-B629-401C4D191632}" type="doc">
      <dgm:prSet loTypeId="urn:microsoft.com/office/officeart/2011/layout/CircleProcess" loCatId="officeonline" qsTypeId="urn:microsoft.com/office/officeart/2005/8/quickstyle/simple4" qsCatId="simple" csTypeId="urn:microsoft.com/office/officeart/2005/8/colors/colorful1" csCatId="colorful" phldr="1"/>
      <dgm:spPr/>
      <dgm:t>
        <a:bodyPr/>
        <a:lstStyle/>
        <a:p>
          <a:endParaRPr lang="en-US"/>
        </a:p>
      </dgm:t>
    </dgm:pt>
    <dgm:pt modelId="{13CC2884-541B-49BF-B891-E1225B4634E6}">
      <dgm:prSet phldrT="[Text]"/>
      <dgm:spPr/>
      <dgm:t>
        <a:bodyPr/>
        <a:lstStyle/>
        <a:p>
          <a:r>
            <a:rPr lang="en-US" dirty="0">
              <a:solidFill>
                <a:schemeClr val="bg1"/>
              </a:solidFill>
            </a:rPr>
            <a:t>Step 1 – Remote assessment by panel members on </a:t>
          </a:r>
          <a:r>
            <a:rPr lang="en-US" dirty="0">
              <a:solidFill>
                <a:schemeClr val="accent6">
                  <a:lumMod val="75000"/>
                </a:schemeClr>
              </a:solidFill>
            </a:rPr>
            <a:t>Part B1</a:t>
          </a:r>
        </a:p>
      </dgm:t>
    </dgm:pt>
    <dgm:pt modelId="{B03D5863-F210-46EA-828D-E4F5E4CE0B58}" type="parTrans" cxnId="{6FE51DA9-A935-458E-A8F4-B2AFD88444DD}">
      <dgm:prSet/>
      <dgm:spPr/>
      <dgm:t>
        <a:bodyPr/>
        <a:lstStyle/>
        <a:p>
          <a:endParaRPr lang="en-US"/>
        </a:p>
      </dgm:t>
    </dgm:pt>
    <dgm:pt modelId="{B34D2179-7D4A-4C8F-B4D3-487349B28A38}" type="sibTrans" cxnId="{6FE51DA9-A935-458E-A8F4-B2AFD88444DD}">
      <dgm:prSet/>
      <dgm:spPr/>
      <dgm:t>
        <a:bodyPr/>
        <a:lstStyle/>
        <a:p>
          <a:endParaRPr lang="en-US"/>
        </a:p>
      </dgm:t>
    </dgm:pt>
    <dgm:pt modelId="{3FB8928A-D8D9-4609-B020-351D3412A7AB}">
      <dgm:prSet phldrT="[Text]"/>
      <dgm:spPr/>
      <dgm:t>
        <a:bodyPr/>
        <a:lstStyle/>
        <a:p>
          <a:r>
            <a:rPr lang="en-US" dirty="0">
              <a:solidFill>
                <a:schemeClr val="bg1"/>
              </a:solidFill>
            </a:rPr>
            <a:t>Panel meeting</a:t>
          </a:r>
        </a:p>
      </dgm:t>
    </dgm:pt>
    <dgm:pt modelId="{55C95FC4-B1B3-4F3F-A442-904852D9325C}" type="parTrans" cxnId="{F7341CCA-BB46-44EB-A5E5-C827B4E52D9A}">
      <dgm:prSet/>
      <dgm:spPr/>
      <dgm:t>
        <a:bodyPr/>
        <a:lstStyle/>
        <a:p>
          <a:endParaRPr lang="en-US"/>
        </a:p>
      </dgm:t>
    </dgm:pt>
    <dgm:pt modelId="{5EB617CB-4D66-47AE-A5DF-51E7693BF61F}" type="sibTrans" cxnId="{F7341CCA-BB46-44EB-A5E5-C827B4E52D9A}">
      <dgm:prSet/>
      <dgm:spPr/>
      <dgm:t>
        <a:bodyPr/>
        <a:lstStyle/>
        <a:p>
          <a:endParaRPr lang="en-US"/>
        </a:p>
      </dgm:t>
    </dgm:pt>
    <dgm:pt modelId="{A3BE2B85-9ADF-4AC4-BD73-9CA4417839F9}">
      <dgm:prSet phldrT="[Text]"/>
      <dgm:spPr/>
      <dgm:t>
        <a:bodyPr/>
        <a:lstStyle/>
        <a:p>
          <a:r>
            <a:rPr lang="en-US" dirty="0">
              <a:solidFill>
                <a:schemeClr val="bg1"/>
              </a:solidFill>
            </a:rPr>
            <a:t>Proposals retained for step 2</a:t>
          </a:r>
        </a:p>
      </dgm:t>
    </dgm:pt>
    <dgm:pt modelId="{660A75CF-575D-4E5F-ABA2-5D1D7895B2E1}" type="parTrans" cxnId="{9E44709F-6E78-44C6-8F3E-3238CB2BC607}">
      <dgm:prSet/>
      <dgm:spPr/>
      <dgm:t>
        <a:bodyPr/>
        <a:lstStyle/>
        <a:p>
          <a:endParaRPr lang="en-US"/>
        </a:p>
      </dgm:t>
    </dgm:pt>
    <dgm:pt modelId="{319972D6-9DDB-489B-8910-362C2A4F107B}" type="sibTrans" cxnId="{9E44709F-6E78-44C6-8F3E-3238CB2BC607}">
      <dgm:prSet/>
      <dgm:spPr/>
      <dgm:t>
        <a:bodyPr/>
        <a:lstStyle/>
        <a:p>
          <a:endParaRPr lang="en-US"/>
        </a:p>
      </dgm:t>
    </dgm:pt>
    <dgm:pt modelId="{A7CFD377-9EDB-4BEF-B064-B01C15F7FE6D}" type="pres">
      <dgm:prSet presAssocID="{9125F98B-DE45-4817-B629-401C4D191632}" presName="Name0" presStyleCnt="0">
        <dgm:presLayoutVars>
          <dgm:chMax val="11"/>
          <dgm:chPref val="11"/>
          <dgm:dir/>
          <dgm:resizeHandles/>
        </dgm:presLayoutVars>
      </dgm:prSet>
      <dgm:spPr/>
    </dgm:pt>
    <dgm:pt modelId="{51B62D6B-953D-40B1-8C44-6EFF49A57713}" type="pres">
      <dgm:prSet presAssocID="{A3BE2B85-9ADF-4AC4-BD73-9CA4417839F9}" presName="Accent3" presStyleCnt="0"/>
      <dgm:spPr/>
    </dgm:pt>
    <dgm:pt modelId="{E761AD17-637F-4019-8A87-34B37637BAE6}" type="pres">
      <dgm:prSet presAssocID="{A3BE2B85-9ADF-4AC4-BD73-9CA4417839F9}" presName="Accent" presStyleLbl="node1" presStyleIdx="0" presStyleCnt="3"/>
      <dgm:spPr/>
    </dgm:pt>
    <dgm:pt modelId="{B56161F7-5B79-4A11-8203-1E90B3BABCF8}" type="pres">
      <dgm:prSet presAssocID="{A3BE2B85-9ADF-4AC4-BD73-9CA4417839F9}" presName="ParentBackground3" presStyleCnt="0"/>
      <dgm:spPr/>
    </dgm:pt>
    <dgm:pt modelId="{B7143040-B5D0-41DB-AB3B-968A58B6CB9A}" type="pres">
      <dgm:prSet presAssocID="{A3BE2B85-9ADF-4AC4-BD73-9CA4417839F9}" presName="ParentBackground" presStyleLbl="fgAcc1" presStyleIdx="0" presStyleCnt="3"/>
      <dgm:spPr/>
    </dgm:pt>
    <dgm:pt modelId="{875A3B97-E76D-40D9-A925-220678CF83D7}" type="pres">
      <dgm:prSet presAssocID="{A3BE2B85-9ADF-4AC4-BD73-9CA4417839F9}" presName="Parent3" presStyleLbl="revTx" presStyleIdx="0" presStyleCnt="0">
        <dgm:presLayoutVars>
          <dgm:chMax val="1"/>
          <dgm:chPref val="1"/>
          <dgm:bulletEnabled val="1"/>
        </dgm:presLayoutVars>
      </dgm:prSet>
      <dgm:spPr/>
    </dgm:pt>
    <dgm:pt modelId="{30F37A2F-AAA6-42CF-8DC6-1AC5394A7419}" type="pres">
      <dgm:prSet presAssocID="{3FB8928A-D8D9-4609-B020-351D3412A7AB}" presName="Accent2" presStyleCnt="0"/>
      <dgm:spPr/>
    </dgm:pt>
    <dgm:pt modelId="{5E21F029-4E31-4FD0-B573-52F633A6EBB8}" type="pres">
      <dgm:prSet presAssocID="{3FB8928A-D8D9-4609-B020-351D3412A7AB}" presName="Accent" presStyleLbl="node1" presStyleIdx="1" presStyleCnt="3"/>
      <dgm:spPr/>
    </dgm:pt>
    <dgm:pt modelId="{44818D8B-13EF-4085-B3EA-FBB03C429687}" type="pres">
      <dgm:prSet presAssocID="{3FB8928A-D8D9-4609-B020-351D3412A7AB}" presName="ParentBackground2" presStyleCnt="0"/>
      <dgm:spPr/>
    </dgm:pt>
    <dgm:pt modelId="{AAB5D0DD-65B4-4D9E-A2BD-6C39632D814F}" type="pres">
      <dgm:prSet presAssocID="{3FB8928A-D8D9-4609-B020-351D3412A7AB}" presName="ParentBackground" presStyleLbl="fgAcc1" presStyleIdx="1" presStyleCnt="3"/>
      <dgm:spPr/>
    </dgm:pt>
    <dgm:pt modelId="{803728E6-0167-4A01-959A-952D17E0A0AC}" type="pres">
      <dgm:prSet presAssocID="{3FB8928A-D8D9-4609-B020-351D3412A7AB}" presName="Parent2" presStyleLbl="revTx" presStyleIdx="0" presStyleCnt="0">
        <dgm:presLayoutVars>
          <dgm:chMax val="1"/>
          <dgm:chPref val="1"/>
          <dgm:bulletEnabled val="1"/>
        </dgm:presLayoutVars>
      </dgm:prSet>
      <dgm:spPr/>
    </dgm:pt>
    <dgm:pt modelId="{473D3AD2-CA36-4EED-A8FF-76CAA054430F}" type="pres">
      <dgm:prSet presAssocID="{13CC2884-541B-49BF-B891-E1225B4634E6}" presName="Accent1" presStyleCnt="0"/>
      <dgm:spPr/>
    </dgm:pt>
    <dgm:pt modelId="{771DE3CF-7550-455A-8267-24D932BB9C44}" type="pres">
      <dgm:prSet presAssocID="{13CC2884-541B-49BF-B891-E1225B4634E6}" presName="Accent" presStyleLbl="node1" presStyleIdx="2" presStyleCnt="3"/>
      <dgm:spPr/>
    </dgm:pt>
    <dgm:pt modelId="{2756B3FE-E24A-437B-81A3-48E7D7CAD126}" type="pres">
      <dgm:prSet presAssocID="{13CC2884-541B-49BF-B891-E1225B4634E6}" presName="ParentBackground1" presStyleCnt="0"/>
      <dgm:spPr/>
    </dgm:pt>
    <dgm:pt modelId="{7E31F27B-FEE4-4200-A7FC-3FF0AF2BEEC3}" type="pres">
      <dgm:prSet presAssocID="{13CC2884-541B-49BF-B891-E1225B4634E6}" presName="ParentBackground" presStyleLbl="fgAcc1" presStyleIdx="2" presStyleCnt="3"/>
      <dgm:spPr/>
    </dgm:pt>
    <dgm:pt modelId="{E4B33CF1-1CC0-4561-8AF5-FB21E9BC774C}" type="pres">
      <dgm:prSet presAssocID="{13CC2884-541B-49BF-B891-E1225B4634E6}" presName="Parent1" presStyleLbl="revTx" presStyleIdx="0" presStyleCnt="0">
        <dgm:presLayoutVars>
          <dgm:chMax val="1"/>
          <dgm:chPref val="1"/>
          <dgm:bulletEnabled val="1"/>
        </dgm:presLayoutVars>
      </dgm:prSet>
      <dgm:spPr/>
    </dgm:pt>
  </dgm:ptLst>
  <dgm:cxnLst>
    <dgm:cxn modelId="{4BB2F92B-B34E-4C6C-ABB8-BC5E2EFD63A3}" type="presOf" srcId="{13CC2884-541B-49BF-B891-E1225B4634E6}" destId="{E4B33CF1-1CC0-4561-8AF5-FB21E9BC774C}" srcOrd="1" destOrd="0" presId="urn:microsoft.com/office/officeart/2011/layout/CircleProcess"/>
    <dgm:cxn modelId="{E0538842-46DB-4F81-A15D-FB1770B290E7}" type="presOf" srcId="{9125F98B-DE45-4817-B629-401C4D191632}" destId="{A7CFD377-9EDB-4BEF-B064-B01C15F7FE6D}" srcOrd="0" destOrd="0" presId="urn:microsoft.com/office/officeart/2011/layout/CircleProcess"/>
    <dgm:cxn modelId="{39A8EB4E-CBA5-4B9B-8B2D-51E772FE27AB}" type="presOf" srcId="{13CC2884-541B-49BF-B891-E1225B4634E6}" destId="{7E31F27B-FEE4-4200-A7FC-3FF0AF2BEEC3}" srcOrd="0" destOrd="0" presId="urn:microsoft.com/office/officeart/2011/layout/CircleProcess"/>
    <dgm:cxn modelId="{6523A36F-F1DB-4DA3-881C-5483FD00B972}" type="presOf" srcId="{A3BE2B85-9ADF-4AC4-BD73-9CA4417839F9}" destId="{875A3B97-E76D-40D9-A925-220678CF83D7}" srcOrd="1" destOrd="0" presId="urn:microsoft.com/office/officeart/2011/layout/CircleProcess"/>
    <dgm:cxn modelId="{9E44709F-6E78-44C6-8F3E-3238CB2BC607}" srcId="{9125F98B-DE45-4817-B629-401C4D191632}" destId="{A3BE2B85-9ADF-4AC4-BD73-9CA4417839F9}" srcOrd="2" destOrd="0" parTransId="{660A75CF-575D-4E5F-ABA2-5D1D7895B2E1}" sibTransId="{319972D6-9DDB-489B-8910-362C2A4F107B}"/>
    <dgm:cxn modelId="{6FE51DA9-A935-458E-A8F4-B2AFD88444DD}" srcId="{9125F98B-DE45-4817-B629-401C4D191632}" destId="{13CC2884-541B-49BF-B891-E1225B4634E6}" srcOrd="0" destOrd="0" parTransId="{B03D5863-F210-46EA-828D-E4F5E4CE0B58}" sibTransId="{B34D2179-7D4A-4C8F-B4D3-487349B28A38}"/>
    <dgm:cxn modelId="{C2EA8CC2-052A-4FAC-A226-8CEC210BE93F}" type="presOf" srcId="{3FB8928A-D8D9-4609-B020-351D3412A7AB}" destId="{803728E6-0167-4A01-959A-952D17E0A0AC}" srcOrd="1" destOrd="0" presId="urn:microsoft.com/office/officeart/2011/layout/CircleProcess"/>
    <dgm:cxn modelId="{F7341CCA-BB46-44EB-A5E5-C827B4E52D9A}" srcId="{9125F98B-DE45-4817-B629-401C4D191632}" destId="{3FB8928A-D8D9-4609-B020-351D3412A7AB}" srcOrd="1" destOrd="0" parTransId="{55C95FC4-B1B3-4F3F-A442-904852D9325C}" sibTransId="{5EB617CB-4D66-47AE-A5DF-51E7693BF61F}"/>
    <dgm:cxn modelId="{41B590F8-75F5-4BA0-8DDD-C54ADBB87091}" type="presOf" srcId="{A3BE2B85-9ADF-4AC4-BD73-9CA4417839F9}" destId="{B7143040-B5D0-41DB-AB3B-968A58B6CB9A}" srcOrd="0" destOrd="0" presId="urn:microsoft.com/office/officeart/2011/layout/CircleProcess"/>
    <dgm:cxn modelId="{3207AAFA-C712-46A7-9353-CE93FD45E32B}" type="presOf" srcId="{3FB8928A-D8D9-4609-B020-351D3412A7AB}" destId="{AAB5D0DD-65B4-4D9E-A2BD-6C39632D814F}" srcOrd="0" destOrd="0" presId="urn:microsoft.com/office/officeart/2011/layout/CircleProcess"/>
    <dgm:cxn modelId="{1D47D021-3003-43F2-8AB8-177954AA3F3D}" type="presParOf" srcId="{A7CFD377-9EDB-4BEF-B064-B01C15F7FE6D}" destId="{51B62D6B-953D-40B1-8C44-6EFF49A57713}" srcOrd="0" destOrd="0" presId="urn:microsoft.com/office/officeart/2011/layout/CircleProcess"/>
    <dgm:cxn modelId="{A30671CB-DCBE-4532-BA93-EF3D0E83E709}" type="presParOf" srcId="{51B62D6B-953D-40B1-8C44-6EFF49A57713}" destId="{E761AD17-637F-4019-8A87-34B37637BAE6}" srcOrd="0" destOrd="0" presId="urn:microsoft.com/office/officeart/2011/layout/CircleProcess"/>
    <dgm:cxn modelId="{7089944D-C037-4351-9371-77C00BB9B36A}" type="presParOf" srcId="{A7CFD377-9EDB-4BEF-B064-B01C15F7FE6D}" destId="{B56161F7-5B79-4A11-8203-1E90B3BABCF8}" srcOrd="1" destOrd="0" presId="urn:microsoft.com/office/officeart/2011/layout/CircleProcess"/>
    <dgm:cxn modelId="{98DE2AD1-D4B0-4534-9529-0E557ACA7CCB}" type="presParOf" srcId="{B56161F7-5B79-4A11-8203-1E90B3BABCF8}" destId="{B7143040-B5D0-41DB-AB3B-968A58B6CB9A}" srcOrd="0" destOrd="0" presId="urn:microsoft.com/office/officeart/2011/layout/CircleProcess"/>
    <dgm:cxn modelId="{2011FEE7-D2C9-46C9-A818-9FA6A2209809}" type="presParOf" srcId="{A7CFD377-9EDB-4BEF-B064-B01C15F7FE6D}" destId="{875A3B97-E76D-40D9-A925-220678CF83D7}" srcOrd="2" destOrd="0" presId="urn:microsoft.com/office/officeart/2011/layout/CircleProcess"/>
    <dgm:cxn modelId="{993B2580-A25C-47B4-BB29-DAD7B85B1CA0}" type="presParOf" srcId="{A7CFD377-9EDB-4BEF-B064-B01C15F7FE6D}" destId="{30F37A2F-AAA6-42CF-8DC6-1AC5394A7419}" srcOrd="3" destOrd="0" presId="urn:microsoft.com/office/officeart/2011/layout/CircleProcess"/>
    <dgm:cxn modelId="{2B5FBE35-BDD6-4E41-AC73-4F9B67997DA8}" type="presParOf" srcId="{30F37A2F-AAA6-42CF-8DC6-1AC5394A7419}" destId="{5E21F029-4E31-4FD0-B573-52F633A6EBB8}" srcOrd="0" destOrd="0" presId="urn:microsoft.com/office/officeart/2011/layout/CircleProcess"/>
    <dgm:cxn modelId="{698D05AB-9B0A-44A2-BB27-9B31C0A64A38}" type="presParOf" srcId="{A7CFD377-9EDB-4BEF-B064-B01C15F7FE6D}" destId="{44818D8B-13EF-4085-B3EA-FBB03C429687}" srcOrd="4" destOrd="0" presId="urn:microsoft.com/office/officeart/2011/layout/CircleProcess"/>
    <dgm:cxn modelId="{7C7E4BFB-DD03-423C-870E-901603BE07CC}" type="presParOf" srcId="{44818D8B-13EF-4085-B3EA-FBB03C429687}" destId="{AAB5D0DD-65B4-4D9E-A2BD-6C39632D814F}" srcOrd="0" destOrd="0" presId="urn:microsoft.com/office/officeart/2011/layout/CircleProcess"/>
    <dgm:cxn modelId="{781916CD-CB9E-49C0-9727-C3832B8B0907}" type="presParOf" srcId="{A7CFD377-9EDB-4BEF-B064-B01C15F7FE6D}" destId="{803728E6-0167-4A01-959A-952D17E0A0AC}" srcOrd="5" destOrd="0" presId="urn:microsoft.com/office/officeart/2011/layout/CircleProcess"/>
    <dgm:cxn modelId="{96CFDF81-D5E7-4DB6-B7C7-5E4B741CD6DF}" type="presParOf" srcId="{A7CFD377-9EDB-4BEF-B064-B01C15F7FE6D}" destId="{473D3AD2-CA36-4EED-A8FF-76CAA054430F}" srcOrd="6" destOrd="0" presId="urn:microsoft.com/office/officeart/2011/layout/CircleProcess"/>
    <dgm:cxn modelId="{08ED7277-1229-48D4-B750-CDEBB7E06ADB}" type="presParOf" srcId="{473D3AD2-CA36-4EED-A8FF-76CAA054430F}" destId="{771DE3CF-7550-455A-8267-24D932BB9C44}" srcOrd="0" destOrd="0" presId="urn:microsoft.com/office/officeart/2011/layout/CircleProcess"/>
    <dgm:cxn modelId="{EB5952F1-0261-4117-8FFC-2AAEFB0D84D2}" type="presParOf" srcId="{A7CFD377-9EDB-4BEF-B064-B01C15F7FE6D}" destId="{2756B3FE-E24A-437B-81A3-48E7D7CAD126}" srcOrd="7" destOrd="0" presId="urn:microsoft.com/office/officeart/2011/layout/CircleProcess"/>
    <dgm:cxn modelId="{34D76C9A-B50D-48AF-8161-CAA3B2383AFC}" type="presParOf" srcId="{2756B3FE-E24A-437B-81A3-48E7D7CAD126}" destId="{7E31F27B-FEE4-4200-A7FC-3FF0AF2BEEC3}" srcOrd="0" destOrd="0" presId="urn:microsoft.com/office/officeart/2011/layout/CircleProcess"/>
    <dgm:cxn modelId="{4CB718C5-7719-4811-BD15-49435AE69453}" type="presParOf" srcId="{A7CFD377-9EDB-4BEF-B064-B01C15F7FE6D}" destId="{E4B33CF1-1CC0-4561-8AF5-FB21E9BC774C}"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25F98B-DE45-4817-B629-401C4D191632}" type="doc">
      <dgm:prSet loTypeId="urn:microsoft.com/office/officeart/2011/layout/CircleProcess" loCatId="officeonline" qsTypeId="urn:microsoft.com/office/officeart/2005/8/quickstyle/simple4" qsCatId="simple" csTypeId="urn:microsoft.com/office/officeart/2005/8/colors/colorful1" csCatId="colorful" phldr="1"/>
      <dgm:spPr/>
      <dgm:t>
        <a:bodyPr/>
        <a:lstStyle/>
        <a:p>
          <a:endParaRPr lang="en-US"/>
        </a:p>
      </dgm:t>
    </dgm:pt>
    <dgm:pt modelId="{13CC2884-541B-49BF-B891-E1225B4634E6}">
      <dgm:prSet phldrT="[Text]"/>
      <dgm:spPr/>
      <dgm:t>
        <a:bodyPr/>
        <a:lstStyle/>
        <a:p>
          <a:r>
            <a:rPr lang="en-US" dirty="0">
              <a:solidFill>
                <a:schemeClr val="bg1"/>
              </a:solidFill>
            </a:rPr>
            <a:t>Step 1 – Remote assessment by panel members on </a:t>
          </a:r>
          <a:r>
            <a:rPr lang="en-US" dirty="0">
              <a:solidFill>
                <a:schemeClr val="accent6">
                  <a:lumMod val="75000"/>
                </a:schemeClr>
              </a:solidFill>
            </a:rPr>
            <a:t>Part B1</a:t>
          </a:r>
        </a:p>
      </dgm:t>
    </dgm:pt>
    <dgm:pt modelId="{B03D5863-F210-46EA-828D-E4F5E4CE0B58}" type="parTrans" cxnId="{6FE51DA9-A935-458E-A8F4-B2AFD88444DD}">
      <dgm:prSet/>
      <dgm:spPr/>
      <dgm:t>
        <a:bodyPr/>
        <a:lstStyle/>
        <a:p>
          <a:endParaRPr lang="en-US"/>
        </a:p>
      </dgm:t>
    </dgm:pt>
    <dgm:pt modelId="{B34D2179-7D4A-4C8F-B4D3-487349B28A38}" type="sibTrans" cxnId="{6FE51DA9-A935-458E-A8F4-B2AFD88444DD}">
      <dgm:prSet/>
      <dgm:spPr/>
      <dgm:t>
        <a:bodyPr/>
        <a:lstStyle/>
        <a:p>
          <a:endParaRPr lang="en-US"/>
        </a:p>
      </dgm:t>
    </dgm:pt>
    <dgm:pt modelId="{3FB8928A-D8D9-4609-B020-351D3412A7AB}">
      <dgm:prSet phldrT="[Text]"/>
      <dgm:spPr/>
      <dgm:t>
        <a:bodyPr/>
        <a:lstStyle/>
        <a:p>
          <a:r>
            <a:rPr lang="en-US" dirty="0">
              <a:solidFill>
                <a:schemeClr val="bg1"/>
              </a:solidFill>
            </a:rPr>
            <a:t>Panel meeting</a:t>
          </a:r>
        </a:p>
      </dgm:t>
    </dgm:pt>
    <dgm:pt modelId="{55C95FC4-B1B3-4F3F-A442-904852D9325C}" type="parTrans" cxnId="{F7341CCA-BB46-44EB-A5E5-C827B4E52D9A}">
      <dgm:prSet/>
      <dgm:spPr/>
      <dgm:t>
        <a:bodyPr/>
        <a:lstStyle/>
        <a:p>
          <a:endParaRPr lang="en-US"/>
        </a:p>
      </dgm:t>
    </dgm:pt>
    <dgm:pt modelId="{5EB617CB-4D66-47AE-A5DF-51E7693BF61F}" type="sibTrans" cxnId="{F7341CCA-BB46-44EB-A5E5-C827B4E52D9A}">
      <dgm:prSet/>
      <dgm:spPr/>
      <dgm:t>
        <a:bodyPr/>
        <a:lstStyle/>
        <a:p>
          <a:endParaRPr lang="en-US"/>
        </a:p>
      </dgm:t>
    </dgm:pt>
    <dgm:pt modelId="{A3BE2B85-9ADF-4AC4-BD73-9CA4417839F9}">
      <dgm:prSet phldrT="[Text]"/>
      <dgm:spPr/>
      <dgm:t>
        <a:bodyPr/>
        <a:lstStyle/>
        <a:p>
          <a:r>
            <a:rPr lang="en-US" dirty="0">
              <a:solidFill>
                <a:schemeClr val="bg1"/>
              </a:solidFill>
            </a:rPr>
            <a:t>Proposals retained for step 2</a:t>
          </a:r>
        </a:p>
      </dgm:t>
    </dgm:pt>
    <dgm:pt modelId="{660A75CF-575D-4E5F-ABA2-5D1D7895B2E1}" type="parTrans" cxnId="{9E44709F-6E78-44C6-8F3E-3238CB2BC607}">
      <dgm:prSet/>
      <dgm:spPr/>
      <dgm:t>
        <a:bodyPr/>
        <a:lstStyle/>
        <a:p>
          <a:endParaRPr lang="en-US"/>
        </a:p>
      </dgm:t>
    </dgm:pt>
    <dgm:pt modelId="{319972D6-9DDB-489B-8910-362C2A4F107B}" type="sibTrans" cxnId="{9E44709F-6E78-44C6-8F3E-3238CB2BC607}">
      <dgm:prSet/>
      <dgm:spPr/>
      <dgm:t>
        <a:bodyPr/>
        <a:lstStyle/>
        <a:p>
          <a:endParaRPr lang="en-US"/>
        </a:p>
      </dgm:t>
    </dgm:pt>
    <dgm:pt modelId="{A7CFD377-9EDB-4BEF-B064-B01C15F7FE6D}" type="pres">
      <dgm:prSet presAssocID="{9125F98B-DE45-4817-B629-401C4D191632}" presName="Name0" presStyleCnt="0">
        <dgm:presLayoutVars>
          <dgm:chMax val="11"/>
          <dgm:chPref val="11"/>
          <dgm:dir/>
          <dgm:resizeHandles/>
        </dgm:presLayoutVars>
      </dgm:prSet>
      <dgm:spPr/>
    </dgm:pt>
    <dgm:pt modelId="{51B62D6B-953D-40B1-8C44-6EFF49A57713}" type="pres">
      <dgm:prSet presAssocID="{A3BE2B85-9ADF-4AC4-BD73-9CA4417839F9}" presName="Accent3" presStyleCnt="0"/>
      <dgm:spPr/>
    </dgm:pt>
    <dgm:pt modelId="{E761AD17-637F-4019-8A87-34B37637BAE6}" type="pres">
      <dgm:prSet presAssocID="{A3BE2B85-9ADF-4AC4-BD73-9CA4417839F9}" presName="Accent" presStyleLbl="node1" presStyleIdx="0" presStyleCnt="3"/>
      <dgm:spPr/>
    </dgm:pt>
    <dgm:pt modelId="{B56161F7-5B79-4A11-8203-1E90B3BABCF8}" type="pres">
      <dgm:prSet presAssocID="{A3BE2B85-9ADF-4AC4-BD73-9CA4417839F9}" presName="ParentBackground3" presStyleCnt="0"/>
      <dgm:spPr/>
    </dgm:pt>
    <dgm:pt modelId="{B7143040-B5D0-41DB-AB3B-968A58B6CB9A}" type="pres">
      <dgm:prSet presAssocID="{A3BE2B85-9ADF-4AC4-BD73-9CA4417839F9}" presName="ParentBackground" presStyleLbl="fgAcc1" presStyleIdx="0" presStyleCnt="3"/>
      <dgm:spPr/>
    </dgm:pt>
    <dgm:pt modelId="{875A3B97-E76D-40D9-A925-220678CF83D7}" type="pres">
      <dgm:prSet presAssocID="{A3BE2B85-9ADF-4AC4-BD73-9CA4417839F9}" presName="Parent3" presStyleLbl="revTx" presStyleIdx="0" presStyleCnt="0">
        <dgm:presLayoutVars>
          <dgm:chMax val="1"/>
          <dgm:chPref val="1"/>
          <dgm:bulletEnabled val="1"/>
        </dgm:presLayoutVars>
      </dgm:prSet>
      <dgm:spPr/>
    </dgm:pt>
    <dgm:pt modelId="{30F37A2F-AAA6-42CF-8DC6-1AC5394A7419}" type="pres">
      <dgm:prSet presAssocID="{3FB8928A-D8D9-4609-B020-351D3412A7AB}" presName="Accent2" presStyleCnt="0"/>
      <dgm:spPr/>
    </dgm:pt>
    <dgm:pt modelId="{5E21F029-4E31-4FD0-B573-52F633A6EBB8}" type="pres">
      <dgm:prSet presAssocID="{3FB8928A-D8D9-4609-B020-351D3412A7AB}" presName="Accent" presStyleLbl="node1" presStyleIdx="1" presStyleCnt="3"/>
      <dgm:spPr/>
    </dgm:pt>
    <dgm:pt modelId="{44818D8B-13EF-4085-B3EA-FBB03C429687}" type="pres">
      <dgm:prSet presAssocID="{3FB8928A-D8D9-4609-B020-351D3412A7AB}" presName="ParentBackground2" presStyleCnt="0"/>
      <dgm:spPr/>
    </dgm:pt>
    <dgm:pt modelId="{AAB5D0DD-65B4-4D9E-A2BD-6C39632D814F}" type="pres">
      <dgm:prSet presAssocID="{3FB8928A-D8D9-4609-B020-351D3412A7AB}" presName="ParentBackground" presStyleLbl="fgAcc1" presStyleIdx="1" presStyleCnt="3"/>
      <dgm:spPr/>
    </dgm:pt>
    <dgm:pt modelId="{803728E6-0167-4A01-959A-952D17E0A0AC}" type="pres">
      <dgm:prSet presAssocID="{3FB8928A-D8D9-4609-B020-351D3412A7AB}" presName="Parent2" presStyleLbl="revTx" presStyleIdx="0" presStyleCnt="0">
        <dgm:presLayoutVars>
          <dgm:chMax val="1"/>
          <dgm:chPref val="1"/>
          <dgm:bulletEnabled val="1"/>
        </dgm:presLayoutVars>
      </dgm:prSet>
      <dgm:spPr/>
    </dgm:pt>
    <dgm:pt modelId="{473D3AD2-CA36-4EED-A8FF-76CAA054430F}" type="pres">
      <dgm:prSet presAssocID="{13CC2884-541B-49BF-B891-E1225B4634E6}" presName="Accent1" presStyleCnt="0"/>
      <dgm:spPr/>
    </dgm:pt>
    <dgm:pt modelId="{771DE3CF-7550-455A-8267-24D932BB9C44}" type="pres">
      <dgm:prSet presAssocID="{13CC2884-541B-49BF-B891-E1225B4634E6}" presName="Accent" presStyleLbl="node1" presStyleIdx="2" presStyleCnt="3"/>
      <dgm:spPr/>
    </dgm:pt>
    <dgm:pt modelId="{2756B3FE-E24A-437B-81A3-48E7D7CAD126}" type="pres">
      <dgm:prSet presAssocID="{13CC2884-541B-49BF-B891-E1225B4634E6}" presName="ParentBackground1" presStyleCnt="0"/>
      <dgm:spPr/>
    </dgm:pt>
    <dgm:pt modelId="{7E31F27B-FEE4-4200-A7FC-3FF0AF2BEEC3}" type="pres">
      <dgm:prSet presAssocID="{13CC2884-541B-49BF-B891-E1225B4634E6}" presName="ParentBackground" presStyleLbl="fgAcc1" presStyleIdx="2" presStyleCnt="3"/>
      <dgm:spPr/>
    </dgm:pt>
    <dgm:pt modelId="{E4B33CF1-1CC0-4561-8AF5-FB21E9BC774C}" type="pres">
      <dgm:prSet presAssocID="{13CC2884-541B-49BF-B891-E1225B4634E6}" presName="Parent1" presStyleLbl="revTx" presStyleIdx="0" presStyleCnt="0">
        <dgm:presLayoutVars>
          <dgm:chMax val="1"/>
          <dgm:chPref val="1"/>
          <dgm:bulletEnabled val="1"/>
        </dgm:presLayoutVars>
      </dgm:prSet>
      <dgm:spPr/>
    </dgm:pt>
  </dgm:ptLst>
  <dgm:cxnLst>
    <dgm:cxn modelId="{4BB2F92B-B34E-4C6C-ABB8-BC5E2EFD63A3}" type="presOf" srcId="{13CC2884-541B-49BF-B891-E1225B4634E6}" destId="{E4B33CF1-1CC0-4561-8AF5-FB21E9BC774C}" srcOrd="1" destOrd="0" presId="urn:microsoft.com/office/officeart/2011/layout/CircleProcess"/>
    <dgm:cxn modelId="{E0538842-46DB-4F81-A15D-FB1770B290E7}" type="presOf" srcId="{9125F98B-DE45-4817-B629-401C4D191632}" destId="{A7CFD377-9EDB-4BEF-B064-B01C15F7FE6D}" srcOrd="0" destOrd="0" presId="urn:microsoft.com/office/officeart/2011/layout/CircleProcess"/>
    <dgm:cxn modelId="{39A8EB4E-CBA5-4B9B-8B2D-51E772FE27AB}" type="presOf" srcId="{13CC2884-541B-49BF-B891-E1225B4634E6}" destId="{7E31F27B-FEE4-4200-A7FC-3FF0AF2BEEC3}" srcOrd="0" destOrd="0" presId="urn:microsoft.com/office/officeart/2011/layout/CircleProcess"/>
    <dgm:cxn modelId="{6523A36F-F1DB-4DA3-881C-5483FD00B972}" type="presOf" srcId="{A3BE2B85-9ADF-4AC4-BD73-9CA4417839F9}" destId="{875A3B97-E76D-40D9-A925-220678CF83D7}" srcOrd="1" destOrd="0" presId="urn:microsoft.com/office/officeart/2011/layout/CircleProcess"/>
    <dgm:cxn modelId="{9E44709F-6E78-44C6-8F3E-3238CB2BC607}" srcId="{9125F98B-DE45-4817-B629-401C4D191632}" destId="{A3BE2B85-9ADF-4AC4-BD73-9CA4417839F9}" srcOrd="2" destOrd="0" parTransId="{660A75CF-575D-4E5F-ABA2-5D1D7895B2E1}" sibTransId="{319972D6-9DDB-489B-8910-362C2A4F107B}"/>
    <dgm:cxn modelId="{6FE51DA9-A935-458E-A8F4-B2AFD88444DD}" srcId="{9125F98B-DE45-4817-B629-401C4D191632}" destId="{13CC2884-541B-49BF-B891-E1225B4634E6}" srcOrd="0" destOrd="0" parTransId="{B03D5863-F210-46EA-828D-E4F5E4CE0B58}" sibTransId="{B34D2179-7D4A-4C8F-B4D3-487349B28A38}"/>
    <dgm:cxn modelId="{C2EA8CC2-052A-4FAC-A226-8CEC210BE93F}" type="presOf" srcId="{3FB8928A-D8D9-4609-B020-351D3412A7AB}" destId="{803728E6-0167-4A01-959A-952D17E0A0AC}" srcOrd="1" destOrd="0" presId="urn:microsoft.com/office/officeart/2011/layout/CircleProcess"/>
    <dgm:cxn modelId="{F7341CCA-BB46-44EB-A5E5-C827B4E52D9A}" srcId="{9125F98B-DE45-4817-B629-401C4D191632}" destId="{3FB8928A-D8D9-4609-B020-351D3412A7AB}" srcOrd="1" destOrd="0" parTransId="{55C95FC4-B1B3-4F3F-A442-904852D9325C}" sibTransId="{5EB617CB-4D66-47AE-A5DF-51E7693BF61F}"/>
    <dgm:cxn modelId="{41B590F8-75F5-4BA0-8DDD-C54ADBB87091}" type="presOf" srcId="{A3BE2B85-9ADF-4AC4-BD73-9CA4417839F9}" destId="{B7143040-B5D0-41DB-AB3B-968A58B6CB9A}" srcOrd="0" destOrd="0" presId="urn:microsoft.com/office/officeart/2011/layout/CircleProcess"/>
    <dgm:cxn modelId="{3207AAFA-C712-46A7-9353-CE93FD45E32B}" type="presOf" srcId="{3FB8928A-D8D9-4609-B020-351D3412A7AB}" destId="{AAB5D0DD-65B4-4D9E-A2BD-6C39632D814F}" srcOrd="0" destOrd="0" presId="urn:microsoft.com/office/officeart/2011/layout/CircleProcess"/>
    <dgm:cxn modelId="{1D47D021-3003-43F2-8AB8-177954AA3F3D}" type="presParOf" srcId="{A7CFD377-9EDB-4BEF-B064-B01C15F7FE6D}" destId="{51B62D6B-953D-40B1-8C44-6EFF49A57713}" srcOrd="0" destOrd="0" presId="urn:microsoft.com/office/officeart/2011/layout/CircleProcess"/>
    <dgm:cxn modelId="{A30671CB-DCBE-4532-BA93-EF3D0E83E709}" type="presParOf" srcId="{51B62D6B-953D-40B1-8C44-6EFF49A57713}" destId="{E761AD17-637F-4019-8A87-34B37637BAE6}" srcOrd="0" destOrd="0" presId="urn:microsoft.com/office/officeart/2011/layout/CircleProcess"/>
    <dgm:cxn modelId="{7089944D-C037-4351-9371-77C00BB9B36A}" type="presParOf" srcId="{A7CFD377-9EDB-4BEF-B064-B01C15F7FE6D}" destId="{B56161F7-5B79-4A11-8203-1E90B3BABCF8}" srcOrd="1" destOrd="0" presId="urn:microsoft.com/office/officeart/2011/layout/CircleProcess"/>
    <dgm:cxn modelId="{98DE2AD1-D4B0-4534-9529-0E557ACA7CCB}" type="presParOf" srcId="{B56161F7-5B79-4A11-8203-1E90B3BABCF8}" destId="{B7143040-B5D0-41DB-AB3B-968A58B6CB9A}" srcOrd="0" destOrd="0" presId="urn:microsoft.com/office/officeart/2011/layout/CircleProcess"/>
    <dgm:cxn modelId="{2011FEE7-D2C9-46C9-A818-9FA6A2209809}" type="presParOf" srcId="{A7CFD377-9EDB-4BEF-B064-B01C15F7FE6D}" destId="{875A3B97-E76D-40D9-A925-220678CF83D7}" srcOrd="2" destOrd="0" presId="urn:microsoft.com/office/officeart/2011/layout/CircleProcess"/>
    <dgm:cxn modelId="{993B2580-A25C-47B4-BB29-DAD7B85B1CA0}" type="presParOf" srcId="{A7CFD377-9EDB-4BEF-B064-B01C15F7FE6D}" destId="{30F37A2F-AAA6-42CF-8DC6-1AC5394A7419}" srcOrd="3" destOrd="0" presId="urn:microsoft.com/office/officeart/2011/layout/CircleProcess"/>
    <dgm:cxn modelId="{2B5FBE35-BDD6-4E41-AC73-4F9B67997DA8}" type="presParOf" srcId="{30F37A2F-AAA6-42CF-8DC6-1AC5394A7419}" destId="{5E21F029-4E31-4FD0-B573-52F633A6EBB8}" srcOrd="0" destOrd="0" presId="urn:microsoft.com/office/officeart/2011/layout/CircleProcess"/>
    <dgm:cxn modelId="{698D05AB-9B0A-44A2-BB27-9B31C0A64A38}" type="presParOf" srcId="{A7CFD377-9EDB-4BEF-B064-B01C15F7FE6D}" destId="{44818D8B-13EF-4085-B3EA-FBB03C429687}" srcOrd="4" destOrd="0" presId="urn:microsoft.com/office/officeart/2011/layout/CircleProcess"/>
    <dgm:cxn modelId="{7C7E4BFB-DD03-423C-870E-901603BE07CC}" type="presParOf" srcId="{44818D8B-13EF-4085-B3EA-FBB03C429687}" destId="{AAB5D0DD-65B4-4D9E-A2BD-6C39632D814F}" srcOrd="0" destOrd="0" presId="urn:microsoft.com/office/officeart/2011/layout/CircleProcess"/>
    <dgm:cxn modelId="{781916CD-CB9E-49C0-9727-C3832B8B0907}" type="presParOf" srcId="{A7CFD377-9EDB-4BEF-B064-B01C15F7FE6D}" destId="{803728E6-0167-4A01-959A-952D17E0A0AC}" srcOrd="5" destOrd="0" presId="urn:microsoft.com/office/officeart/2011/layout/CircleProcess"/>
    <dgm:cxn modelId="{96CFDF81-D5E7-4DB6-B7C7-5E4B741CD6DF}" type="presParOf" srcId="{A7CFD377-9EDB-4BEF-B064-B01C15F7FE6D}" destId="{473D3AD2-CA36-4EED-A8FF-76CAA054430F}" srcOrd="6" destOrd="0" presId="urn:microsoft.com/office/officeart/2011/layout/CircleProcess"/>
    <dgm:cxn modelId="{08ED7277-1229-48D4-B750-CDEBB7E06ADB}" type="presParOf" srcId="{473D3AD2-CA36-4EED-A8FF-76CAA054430F}" destId="{771DE3CF-7550-455A-8267-24D932BB9C44}" srcOrd="0" destOrd="0" presId="urn:microsoft.com/office/officeart/2011/layout/CircleProcess"/>
    <dgm:cxn modelId="{EB5952F1-0261-4117-8FFC-2AAEFB0D84D2}" type="presParOf" srcId="{A7CFD377-9EDB-4BEF-B064-B01C15F7FE6D}" destId="{2756B3FE-E24A-437B-81A3-48E7D7CAD126}" srcOrd="7" destOrd="0" presId="urn:microsoft.com/office/officeart/2011/layout/CircleProcess"/>
    <dgm:cxn modelId="{34D76C9A-B50D-48AF-8161-CAA3B2383AFC}" type="presParOf" srcId="{2756B3FE-E24A-437B-81A3-48E7D7CAD126}" destId="{7E31F27B-FEE4-4200-A7FC-3FF0AF2BEEC3}" srcOrd="0" destOrd="0" presId="urn:microsoft.com/office/officeart/2011/layout/CircleProcess"/>
    <dgm:cxn modelId="{4CB718C5-7719-4811-BD15-49435AE69453}" type="presParOf" srcId="{A7CFD377-9EDB-4BEF-B064-B01C15F7FE6D}" destId="{E4B33CF1-1CC0-4561-8AF5-FB21E9BC774C}"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5F98B-DE45-4817-B629-401C4D191632}" type="doc">
      <dgm:prSet loTypeId="urn:microsoft.com/office/officeart/2011/layout/CircleProcess" loCatId="officeonline" qsTypeId="urn:microsoft.com/office/officeart/2005/8/quickstyle/simple4" qsCatId="simple" csTypeId="urn:microsoft.com/office/officeart/2005/8/colors/colorful5" csCatId="colorful" phldr="1"/>
      <dgm:spPr/>
      <dgm:t>
        <a:bodyPr/>
        <a:lstStyle/>
        <a:p>
          <a:endParaRPr lang="en-US"/>
        </a:p>
      </dgm:t>
    </dgm:pt>
    <dgm:pt modelId="{13CC2884-541B-49BF-B891-E1225B4634E6}">
      <dgm:prSet phldrT="[Text]"/>
      <dgm:spPr/>
      <dgm:t>
        <a:bodyPr/>
        <a:lstStyle/>
        <a:p>
          <a:r>
            <a:rPr lang="en-US" dirty="0">
              <a:solidFill>
                <a:schemeClr val="bg1"/>
              </a:solidFill>
            </a:rPr>
            <a:t>Step 2 –Assessment by panel members + external reviewers on </a:t>
          </a:r>
          <a:r>
            <a:rPr lang="en-US" dirty="0">
              <a:solidFill>
                <a:schemeClr val="accent6">
                  <a:lumMod val="75000"/>
                </a:schemeClr>
              </a:solidFill>
            </a:rPr>
            <a:t>Part B1</a:t>
          </a:r>
          <a:r>
            <a:rPr lang="en-US" dirty="0">
              <a:solidFill>
                <a:schemeClr val="bg1"/>
              </a:solidFill>
            </a:rPr>
            <a:t> and </a:t>
          </a:r>
          <a:r>
            <a:rPr lang="en-US" dirty="0">
              <a:solidFill>
                <a:schemeClr val="accent4">
                  <a:lumMod val="75000"/>
                </a:schemeClr>
              </a:solidFill>
            </a:rPr>
            <a:t>Part B2</a:t>
          </a:r>
        </a:p>
      </dgm:t>
    </dgm:pt>
    <dgm:pt modelId="{B03D5863-F210-46EA-828D-E4F5E4CE0B58}" type="parTrans" cxnId="{6FE51DA9-A935-458E-A8F4-B2AFD88444DD}">
      <dgm:prSet/>
      <dgm:spPr/>
      <dgm:t>
        <a:bodyPr/>
        <a:lstStyle/>
        <a:p>
          <a:endParaRPr lang="en-US"/>
        </a:p>
      </dgm:t>
    </dgm:pt>
    <dgm:pt modelId="{B34D2179-7D4A-4C8F-B4D3-487349B28A38}" type="sibTrans" cxnId="{6FE51DA9-A935-458E-A8F4-B2AFD88444DD}">
      <dgm:prSet/>
      <dgm:spPr/>
      <dgm:t>
        <a:bodyPr/>
        <a:lstStyle/>
        <a:p>
          <a:endParaRPr lang="en-US"/>
        </a:p>
      </dgm:t>
    </dgm:pt>
    <dgm:pt modelId="{3FB8928A-D8D9-4609-B020-351D3412A7AB}">
      <dgm:prSet phldrT="[Text]"/>
      <dgm:spPr/>
      <dgm:t>
        <a:bodyPr/>
        <a:lstStyle/>
        <a:p>
          <a:r>
            <a:rPr lang="en-US" dirty="0">
              <a:solidFill>
                <a:schemeClr val="bg1"/>
              </a:solidFill>
            </a:rPr>
            <a:t>Panel meeting</a:t>
          </a:r>
        </a:p>
        <a:p>
          <a:r>
            <a:rPr lang="en-US" dirty="0">
              <a:solidFill>
                <a:schemeClr val="bg1"/>
              </a:solidFill>
            </a:rPr>
            <a:t>+</a:t>
          </a:r>
        </a:p>
        <a:p>
          <a:r>
            <a:rPr lang="en-US" dirty="0">
              <a:solidFill>
                <a:schemeClr val="bg1"/>
              </a:solidFill>
            </a:rPr>
            <a:t>interview</a:t>
          </a:r>
        </a:p>
      </dgm:t>
    </dgm:pt>
    <dgm:pt modelId="{55C95FC4-B1B3-4F3F-A442-904852D9325C}" type="parTrans" cxnId="{F7341CCA-BB46-44EB-A5E5-C827B4E52D9A}">
      <dgm:prSet/>
      <dgm:spPr/>
      <dgm:t>
        <a:bodyPr/>
        <a:lstStyle/>
        <a:p>
          <a:endParaRPr lang="en-US"/>
        </a:p>
      </dgm:t>
    </dgm:pt>
    <dgm:pt modelId="{5EB617CB-4D66-47AE-A5DF-51E7693BF61F}" type="sibTrans" cxnId="{F7341CCA-BB46-44EB-A5E5-C827B4E52D9A}">
      <dgm:prSet/>
      <dgm:spPr/>
      <dgm:t>
        <a:bodyPr/>
        <a:lstStyle/>
        <a:p>
          <a:endParaRPr lang="en-US"/>
        </a:p>
      </dgm:t>
    </dgm:pt>
    <dgm:pt modelId="{A3BE2B85-9ADF-4AC4-BD73-9CA4417839F9}">
      <dgm:prSet phldrT="[Text]"/>
      <dgm:spPr/>
      <dgm:t>
        <a:bodyPr/>
        <a:lstStyle/>
        <a:p>
          <a:r>
            <a:rPr lang="en-US">
              <a:solidFill>
                <a:schemeClr val="bg1"/>
              </a:solidFill>
            </a:rPr>
            <a:t>Ranked list of proposals</a:t>
          </a:r>
          <a:endParaRPr lang="en-US" dirty="0">
            <a:solidFill>
              <a:schemeClr val="bg1"/>
            </a:solidFill>
          </a:endParaRPr>
        </a:p>
      </dgm:t>
    </dgm:pt>
    <dgm:pt modelId="{660A75CF-575D-4E5F-ABA2-5D1D7895B2E1}" type="parTrans" cxnId="{9E44709F-6E78-44C6-8F3E-3238CB2BC607}">
      <dgm:prSet/>
      <dgm:spPr/>
      <dgm:t>
        <a:bodyPr/>
        <a:lstStyle/>
        <a:p>
          <a:endParaRPr lang="en-US"/>
        </a:p>
      </dgm:t>
    </dgm:pt>
    <dgm:pt modelId="{319972D6-9DDB-489B-8910-362C2A4F107B}" type="sibTrans" cxnId="{9E44709F-6E78-44C6-8F3E-3238CB2BC607}">
      <dgm:prSet/>
      <dgm:spPr/>
      <dgm:t>
        <a:bodyPr/>
        <a:lstStyle/>
        <a:p>
          <a:endParaRPr lang="en-US"/>
        </a:p>
      </dgm:t>
    </dgm:pt>
    <dgm:pt modelId="{A7CFD377-9EDB-4BEF-B064-B01C15F7FE6D}" type="pres">
      <dgm:prSet presAssocID="{9125F98B-DE45-4817-B629-401C4D191632}" presName="Name0" presStyleCnt="0">
        <dgm:presLayoutVars>
          <dgm:chMax val="11"/>
          <dgm:chPref val="11"/>
          <dgm:dir/>
          <dgm:resizeHandles/>
        </dgm:presLayoutVars>
      </dgm:prSet>
      <dgm:spPr/>
    </dgm:pt>
    <dgm:pt modelId="{51B62D6B-953D-40B1-8C44-6EFF49A57713}" type="pres">
      <dgm:prSet presAssocID="{A3BE2B85-9ADF-4AC4-BD73-9CA4417839F9}" presName="Accent3" presStyleCnt="0"/>
      <dgm:spPr/>
    </dgm:pt>
    <dgm:pt modelId="{E761AD17-637F-4019-8A87-34B37637BAE6}" type="pres">
      <dgm:prSet presAssocID="{A3BE2B85-9ADF-4AC4-BD73-9CA4417839F9}" presName="Accent" presStyleLbl="node1" presStyleIdx="0" presStyleCnt="3"/>
      <dgm:spPr/>
    </dgm:pt>
    <dgm:pt modelId="{B56161F7-5B79-4A11-8203-1E90B3BABCF8}" type="pres">
      <dgm:prSet presAssocID="{A3BE2B85-9ADF-4AC4-BD73-9CA4417839F9}" presName="ParentBackground3" presStyleCnt="0"/>
      <dgm:spPr/>
    </dgm:pt>
    <dgm:pt modelId="{B7143040-B5D0-41DB-AB3B-968A58B6CB9A}" type="pres">
      <dgm:prSet presAssocID="{A3BE2B85-9ADF-4AC4-BD73-9CA4417839F9}" presName="ParentBackground" presStyleLbl="fgAcc1" presStyleIdx="0" presStyleCnt="3"/>
      <dgm:spPr/>
    </dgm:pt>
    <dgm:pt modelId="{875A3B97-E76D-40D9-A925-220678CF83D7}" type="pres">
      <dgm:prSet presAssocID="{A3BE2B85-9ADF-4AC4-BD73-9CA4417839F9}" presName="Parent3" presStyleLbl="revTx" presStyleIdx="0" presStyleCnt="0">
        <dgm:presLayoutVars>
          <dgm:chMax val="1"/>
          <dgm:chPref val="1"/>
          <dgm:bulletEnabled val="1"/>
        </dgm:presLayoutVars>
      </dgm:prSet>
      <dgm:spPr/>
    </dgm:pt>
    <dgm:pt modelId="{30F37A2F-AAA6-42CF-8DC6-1AC5394A7419}" type="pres">
      <dgm:prSet presAssocID="{3FB8928A-D8D9-4609-B020-351D3412A7AB}" presName="Accent2" presStyleCnt="0"/>
      <dgm:spPr/>
    </dgm:pt>
    <dgm:pt modelId="{5E21F029-4E31-4FD0-B573-52F633A6EBB8}" type="pres">
      <dgm:prSet presAssocID="{3FB8928A-D8D9-4609-B020-351D3412A7AB}" presName="Accent" presStyleLbl="node1" presStyleIdx="1" presStyleCnt="3"/>
      <dgm:spPr/>
    </dgm:pt>
    <dgm:pt modelId="{44818D8B-13EF-4085-B3EA-FBB03C429687}" type="pres">
      <dgm:prSet presAssocID="{3FB8928A-D8D9-4609-B020-351D3412A7AB}" presName="ParentBackground2" presStyleCnt="0"/>
      <dgm:spPr/>
    </dgm:pt>
    <dgm:pt modelId="{AAB5D0DD-65B4-4D9E-A2BD-6C39632D814F}" type="pres">
      <dgm:prSet presAssocID="{3FB8928A-D8D9-4609-B020-351D3412A7AB}" presName="ParentBackground" presStyleLbl="fgAcc1" presStyleIdx="1" presStyleCnt="3"/>
      <dgm:spPr/>
    </dgm:pt>
    <dgm:pt modelId="{803728E6-0167-4A01-959A-952D17E0A0AC}" type="pres">
      <dgm:prSet presAssocID="{3FB8928A-D8D9-4609-B020-351D3412A7AB}" presName="Parent2" presStyleLbl="revTx" presStyleIdx="0" presStyleCnt="0">
        <dgm:presLayoutVars>
          <dgm:chMax val="1"/>
          <dgm:chPref val="1"/>
          <dgm:bulletEnabled val="1"/>
        </dgm:presLayoutVars>
      </dgm:prSet>
      <dgm:spPr/>
    </dgm:pt>
    <dgm:pt modelId="{473D3AD2-CA36-4EED-A8FF-76CAA054430F}" type="pres">
      <dgm:prSet presAssocID="{13CC2884-541B-49BF-B891-E1225B4634E6}" presName="Accent1" presStyleCnt="0"/>
      <dgm:spPr/>
    </dgm:pt>
    <dgm:pt modelId="{771DE3CF-7550-455A-8267-24D932BB9C44}" type="pres">
      <dgm:prSet presAssocID="{13CC2884-541B-49BF-B891-E1225B4634E6}" presName="Accent" presStyleLbl="node1" presStyleIdx="2" presStyleCnt="3"/>
      <dgm:spPr/>
    </dgm:pt>
    <dgm:pt modelId="{2756B3FE-E24A-437B-81A3-48E7D7CAD126}" type="pres">
      <dgm:prSet presAssocID="{13CC2884-541B-49BF-B891-E1225B4634E6}" presName="ParentBackground1" presStyleCnt="0"/>
      <dgm:spPr/>
    </dgm:pt>
    <dgm:pt modelId="{7E31F27B-FEE4-4200-A7FC-3FF0AF2BEEC3}" type="pres">
      <dgm:prSet presAssocID="{13CC2884-541B-49BF-B891-E1225B4634E6}" presName="ParentBackground" presStyleLbl="fgAcc1" presStyleIdx="2" presStyleCnt="3"/>
      <dgm:spPr/>
    </dgm:pt>
    <dgm:pt modelId="{E4B33CF1-1CC0-4561-8AF5-FB21E9BC774C}" type="pres">
      <dgm:prSet presAssocID="{13CC2884-541B-49BF-B891-E1225B4634E6}" presName="Parent1" presStyleLbl="revTx" presStyleIdx="0" presStyleCnt="0">
        <dgm:presLayoutVars>
          <dgm:chMax val="1"/>
          <dgm:chPref val="1"/>
          <dgm:bulletEnabled val="1"/>
        </dgm:presLayoutVars>
      </dgm:prSet>
      <dgm:spPr/>
    </dgm:pt>
  </dgm:ptLst>
  <dgm:cxnLst>
    <dgm:cxn modelId="{4BB2F92B-B34E-4C6C-ABB8-BC5E2EFD63A3}" type="presOf" srcId="{13CC2884-541B-49BF-B891-E1225B4634E6}" destId="{E4B33CF1-1CC0-4561-8AF5-FB21E9BC774C}" srcOrd="1" destOrd="0" presId="urn:microsoft.com/office/officeart/2011/layout/CircleProcess"/>
    <dgm:cxn modelId="{E0538842-46DB-4F81-A15D-FB1770B290E7}" type="presOf" srcId="{9125F98B-DE45-4817-B629-401C4D191632}" destId="{A7CFD377-9EDB-4BEF-B064-B01C15F7FE6D}" srcOrd="0" destOrd="0" presId="urn:microsoft.com/office/officeart/2011/layout/CircleProcess"/>
    <dgm:cxn modelId="{39A8EB4E-CBA5-4B9B-8B2D-51E772FE27AB}" type="presOf" srcId="{13CC2884-541B-49BF-B891-E1225B4634E6}" destId="{7E31F27B-FEE4-4200-A7FC-3FF0AF2BEEC3}" srcOrd="0" destOrd="0" presId="urn:microsoft.com/office/officeart/2011/layout/CircleProcess"/>
    <dgm:cxn modelId="{6523A36F-F1DB-4DA3-881C-5483FD00B972}" type="presOf" srcId="{A3BE2B85-9ADF-4AC4-BD73-9CA4417839F9}" destId="{875A3B97-E76D-40D9-A925-220678CF83D7}" srcOrd="1" destOrd="0" presId="urn:microsoft.com/office/officeart/2011/layout/CircleProcess"/>
    <dgm:cxn modelId="{9E44709F-6E78-44C6-8F3E-3238CB2BC607}" srcId="{9125F98B-DE45-4817-B629-401C4D191632}" destId="{A3BE2B85-9ADF-4AC4-BD73-9CA4417839F9}" srcOrd="2" destOrd="0" parTransId="{660A75CF-575D-4E5F-ABA2-5D1D7895B2E1}" sibTransId="{319972D6-9DDB-489B-8910-362C2A4F107B}"/>
    <dgm:cxn modelId="{6FE51DA9-A935-458E-A8F4-B2AFD88444DD}" srcId="{9125F98B-DE45-4817-B629-401C4D191632}" destId="{13CC2884-541B-49BF-B891-E1225B4634E6}" srcOrd="0" destOrd="0" parTransId="{B03D5863-F210-46EA-828D-E4F5E4CE0B58}" sibTransId="{B34D2179-7D4A-4C8F-B4D3-487349B28A38}"/>
    <dgm:cxn modelId="{C2EA8CC2-052A-4FAC-A226-8CEC210BE93F}" type="presOf" srcId="{3FB8928A-D8D9-4609-B020-351D3412A7AB}" destId="{803728E6-0167-4A01-959A-952D17E0A0AC}" srcOrd="1" destOrd="0" presId="urn:microsoft.com/office/officeart/2011/layout/CircleProcess"/>
    <dgm:cxn modelId="{F7341CCA-BB46-44EB-A5E5-C827B4E52D9A}" srcId="{9125F98B-DE45-4817-B629-401C4D191632}" destId="{3FB8928A-D8D9-4609-B020-351D3412A7AB}" srcOrd="1" destOrd="0" parTransId="{55C95FC4-B1B3-4F3F-A442-904852D9325C}" sibTransId="{5EB617CB-4D66-47AE-A5DF-51E7693BF61F}"/>
    <dgm:cxn modelId="{41B590F8-75F5-4BA0-8DDD-C54ADBB87091}" type="presOf" srcId="{A3BE2B85-9ADF-4AC4-BD73-9CA4417839F9}" destId="{B7143040-B5D0-41DB-AB3B-968A58B6CB9A}" srcOrd="0" destOrd="0" presId="urn:microsoft.com/office/officeart/2011/layout/CircleProcess"/>
    <dgm:cxn modelId="{3207AAFA-C712-46A7-9353-CE93FD45E32B}" type="presOf" srcId="{3FB8928A-D8D9-4609-B020-351D3412A7AB}" destId="{AAB5D0DD-65B4-4D9E-A2BD-6C39632D814F}" srcOrd="0" destOrd="0" presId="urn:microsoft.com/office/officeart/2011/layout/CircleProcess"/>
    <dgm:cxn modelId="{1D47D021-3003-43F2-8AB8-177954AA3F3D}" type="presParOf" srcId="{A7CFD377-9EDB-4BEF-B064-B01C15F7FE6D}" destId="{51B62D6B-953D-40B1-8C44-6EFF49A57713}" srcOrd="0" destOrd="0" presId="urn:microsoft.com/office/officeart/2011/layout/CircleProcess"/>
    <dgm:cxn modelId="{A30671CB-DCBE-4532-BA93-EF3D0E83E709}" type="presParOf" srcId="{51B62D6B-953D-40B1-8C44-6EFF49A57713}" destId="{E761AD17-637F-4019-8A87-34B37637BAE6}" srcOrd="0" destOrd="0" presId="urn:microsoft.com/office/officeart/2011/layout/CircleProcess"/>
    <dgm:cxn modelId="{7089944D-C037-4351-9371-77C00BB9B36A}" type="presParOf" srcId="{A7CFD377-9EDB-4BEF-B064-B01C15F7FE6D}" destId="{B56161F7-5B79-4A11-8203-1E90B3BABCF8}" srcOrd="1" destOrd="0" presId="urn:microsoft.com/office/officeart/2011/layout/CircleProcess"/>
    <dgm:cxn modelId="{98DE2AD1-D4B0-4534-9529-0E557ACA7CCB}" type="presParOf" srcId="{B56161F7-5B79-4A11-8203-1E90B3BABCF8}" destId="{B7143040-B5D0-41DB-AB3B-968A58B6CB9A}" srcOrd="0" destOrd="0" presId="urn:microsoft.com/office/officeart/2011/layout/CircleProcess"/>
    <dgm:cxn modelId="{2011FEE7-D2C9-46C9-A818-9FA6A2209809}" type="presParOf" srcId="{A7CFD377-9EDB-4BEF-B064-B01C15F7FE6D}" destId="{875A3B97-E76D-40D9-A925-220678CF83D7}" srcOrd="2" destOrd="0" presId="urn:microsoft.com/office/officeart/2011/layout/CircleProcess"/>
    <dgm:cxn modelId="{993B2580-A25C-47B4-BB29-DAD7B85B1CA0}" type="presParOf" srcId="{A7CFD377-9EDB-4BEF-B064-B01C15F7FE6D}" destId="{30F37A2F-AAA6-42CF-8DC6-1AC5394A7419}" srcOrd="3" destOrd="0" presId="urn:microsoft.com/office/officeart/2011/layout/CircleProcess"/>
    <dgm:cxn modelId="{2B5FBE35-BDD6-4E41-AC73-4F9B67997DA8}" type="presParOf" srcId="{30F37A2F-AAA6-42CF-8DC6-1AC5394A7419}" destId="{5E21F029-4E31-4FD0-B573-52F633A6EBB8}" srcOrd="0" destOrd="0" presId="urn:microsoft.com/office/officeart/2011/layout/CircleProcess"/>
    <dgm:cxn modelId="{698D05AB-9B0A-44A2-BB27-9B31C0A64A38}" type="presParOf" srcId="{A7CFD377-9EDB-4BEF-B064-B01C15F7FE6D}" destId="{44818D8B-13EF-4085-B3EA-FBB03C429687}" srcOrd="4" destOrd="0" presId="urn:microsoft.com/office/officeart/2011/layout/CircleProcess"/>
    <dgm:cxn modelId="{7C7E4BFB-DD03-423C-870E-901603BE07CC}" type="presParOf" srcId="{44818D8B-13EF-4085-B3EA-FBB03C429687}" destId="{AAB5D0DD-65B4-4D9E-A2BD-6C39632D814F}" srcOrd="0" destOrd="0" presId="urn:microsoft.com/office/officeart/2011/layout/CircleProcess"/>
    <dgm:cxn modelId="{781916CD-CB9E-49C0-9727-C3832B8B0907}" type="presParOf" srcId="{A7CFD377-9EDB-4BEF-B064-B01C15F7FE6D}" destId="{803728E6-0167-4A01-959A-952D17E0A0AC}" srcOrd="5" destOrd="0" presId="urn:microsoft.com/office/officeart/2011/layout/CircleProcess"/>
    <dgm:cxn modelId="{96CFDF81-D5E7-4DB6-B7C7-5E4B741CD6DF}" type="presParOf" srcId="{A7CFD377-9EDB-4BEF-B064-B01C15F7FE6D}" destId="{473D3AD2-CA36-4EED-A8FF-76CAA054430F}" srcOrd="6" destOrd="0" presId="urn:microsoft.com/office/officeart/2011/layout/CircleProcess"/>
    <dgm:cxn modelId="{08ED7277-1229-48D4-B750-CDEBB7E06ADB}" type="presParOf" srcId="{473D3AD2-CA36-4EED-A8FF-76CAA054430F}" destId="{771DE3CF-7550-455A-8267-24D932BB9C44}" srcOrd="0" destOrd="0" presId="urn:microsoft.com/office/officeart/2011/layout/CircleProcess"/>
    <dgm:cxn modelId="{EB5952F1-0261-4117-8FFC-2AAEFB0D84D2}" type="presParOf" srcId="{A7CFD377-9EDB-4BEF-B064-B01C15F7FE6D}" destId="{2756B3FE-E24A-437B-81A3-48E7D7CAD126}" srcOrd="7" destOrd="0" presId="urn:microsoft.com/office/officeart/2011/layout/CircleProcess"/>
    <dgm:cxn modelId="{34D76C9A-B50D-48AF-8161-CAA3B2383AFC}" type="presParOf" srcId="{2756B3FE-E24A-437B-81A3-48E7D7CAD126}" destId="{7E31F27B-FEE4-4200-A7FC-3FF0AF2BEEC3}" srcOrd="0" destOrd="0" presId="urn:microsoft.com/office/officeart/2011/layout/CircleProcess"/>
    <dgm:cxn modelId="{4CB718C5-7719-4811-BD15-49435AE69453}" type="presParOf" srcId="{A7CFD377-9EDB-4BEF-B064-B01C15F7FE6D}" destId="{E4B33CF1-1CC0-4561-8AF5-FB21E9BC774C}" srcOrd="8" destOrd="0" presId="urn:microsoft.com/office/officeart/2011/layout/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1AD17-637F-4019-8A87-34B37637BAE6}">
      <dsp:nvSpPr>
        <dsp:cNvPr id="0" name=""/>
        <dsp:cNvSpPr/>
      </dsp:nvSpPr>
      <dsp:spPr>
        <a:xfrm>
          <a:off x="3753570" y="975160"/>
          <a:ext cx="1637373" cy="163767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143040-B5D0-41DB-AB3B-968A58B6CB9A}">
      <dsp:nvSpPr>
        <dsp:cNvPr id="0" name=""/>
        <dsp:cNvSpPr/>
      </dsp:nvSpPr>
      <dsp:spPr>
        <a:xfrm>
          <a:off x="3807936" y="1029759"/>
          <a:ext cx="1528641" cy="1528478"/>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Proposals retained for step 2</a:t>
          </a:r>
        </a:p>
      </dsp:txBody>
      <dsp:txXfrm>
        <a:off x="4026466" y="1248154"/>
        <a:ext cx="1091582" cy="1091688"/>
      </dsp:txXfrm>
    </dsp:sp>
    <dsp:sp modelId="{5E21F029-4E31-4FD0-B573-52F633A6EBB8}">
      <dsp:nvSpPr>
        <dsp:cNvPr id="0" name=""/>
        <dsp:cNvSpPr/>
      </dsp:nvSpPr>
      <dsp:spPr>
        <a:xfrm rot="2700000">
          <a:off x="2063269" y="977140"/>
          <a:ext cx="1633429" cy="1633429"/>
        </a:xfrm>
        <a:prstGeom prst="teardrop">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AB5D0DD-65B4-4D9E-A2BD-6C39632D814F}">
      <dsp:nvSpPr>
        <dsp:cNvPr id="0" name=""/>
        <dsp:cNvSpPr/>
      </dsp:nvSpPr>
      <dsp:spPr>
        <a:xfrm>
          <a:off x="2115663" y="1029759"/>
          <a:ext cx="1528641" cy="1528478"/>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Panel meeting</a:t>
          </a:r>
        </a:p>
      </dsp:txBody>
      <dsp:txXfrm>
        <a:off x="2334193" y="1248154"/>
        <a:ext cx="1091582" cy="1091688"/>
      </dsp:txXfrm>
    </dsp:sp>
    <dsp:sp modelId="{771DE3CF-7550-455A-8267-24D932BB9C44}">
      <dsp:nvSpPr>
        <dsp:cNvPr id="0" name=""/>
        <dsp:cNvSpPr/>
      </dsp:nvSpPr>
      <dsp:spPr>
        <a:xfrm rot="2700000">
          <a:off x="370997" y="977140"/>
          <a:ext cx="1633429" cy="1633429"/>
        </a:xfrm>
        <a:prstGeom prst="teardrop">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31F27B-FEE4-4200-A7FC-3FF0AF2BEEC3}">
      <dsp:nvSpPr>
        <dsp:cNvPr id="0" name=""/>
        <dsp:cNvSpPr/>
      </dsp:nvSpPr>
      <dsp:spPr>
        <a:xfrm>
          <a:off x="423391" y="1029759"/>
          <a:ext cx="1528641" cy="1528478"/>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Step 1 – Remote assessment by panel members on </a:t>
          </a:r>
          <a:r>
            <a:rPr lang="en-US" sz="1300" kern="1200" dirty="0">
              <a:solidFill>
                <a:schemeClr val="accent6">
                  <a:lumMod val="75000"/>
                </a:schemeClr>
              </a:solidFill>
            </a:rPr>
            <a:t>Part B1</a:t>
          </a:r>
        </a:p>
      </dsp:txBody>
      <dsp:txXfrm>
        <a:off x="641921" y="1248154"/>
        <a:ext cx="1091582" cy="1091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1AD17-637F-4019-8A87-34B37637BAE6}">
      <dsp:nvSpPr>
        <dsp:cNvPr id="0" name=""/>
        <dsp:cNvSpPr/>
      </dsp:nvSpPr>
      <dsp:spPr>
        <a:xfrm>
          <a:off x="3753570" y="975160"/>
          <a:ext cx="1637373" cy="163767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143040-B5D0-41DB-AB3B-968A58B6CB9A}">
      <dsp:nvSpPr>
        <dsp:cNvPr id="0" name=""/>
        <dsp:cNvSpPr/>
      </dsp:nvSpPr>
      <dsp:spPr>
        <a:xfrm>
          <a:off x="3807936" y="1029759"/>
          <a:ext cx="1528641" cy="1528478"/>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Proposals retained for step 2</a:t>
          </a:r>
        </a:p>
      </dsp:txBody>
      <dsp:txXfrm>
        <a:off x="4026466" y="1248154"/>
        <a:ext cx="1091582" cy="1091688"/>
      </dsp:txXfrm>
    </dsp:sp>
    <dsp:sp modelId="{5E21F029-4E31-4FD0-B573-52F633A6EBB8}">
      <dsp:nvSpPr>
        <dsp:cNvPr id="0" name=""/>
        <dsp:cNvSpPr/>
      </dsp:nvSpPr>
      <dsp:spPr>
        <a:xfrm rot="2700000">
          <a:off x="2063269" y="977140"/>
          <a:ext cx="1633429" cy="1633429"/>
        </a:xfrm>
        <a:prstGeom prst="teardrop">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AB5D0DD-65B4-4D9E-A2BD-6C39632D814F}">
      <dsp:nvSpPr>
        <dsp:cNvPr id="0" name=""/>
        <dsp:cNvSpPr/>
      </dsp:nvSpPr>
      <dsp:spPr>
        <a:xfrm>
          <a:off x="2115663" y="1029759"/>
          <a:ext cx="1528641" cy="1528478"/>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Panel meeting</a:t>
          </a:r>
        </a:p>
      </dsp:txBody>
      <dsp:txXfrm>
        <a:off x="2334193" y="1248154"/>
        <a:ext cx="1091582" cy="1091688"/>
      </dsp:txXfrm>
    </dsp:sp>
    <dsp:sp modelId="{771DE3CF-7550-455A-8267-24D932BB9C44}">
      <dsp:nvSpPr>
        <dsp:cNvPr id="0" name=""/>
        <dsp:cNvSpPr/>
      </dsp:nvSpPr>
      <dsp:spPr>
        <a:xfrm rot="2700000">
          <a:off x="370997" y="977140"/>
          <a:ext cx="1633429" cy="1633429"/>
        </a:xfrm>
        <a:prstGeom prst="teardrop">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31F27B-FEE4-4200-A7FC-3FF0AF2BEEC3}">
      <dsp:nvSpPr>
        <dsp:cNvPr id="0" name=""/>
        <dsp:cNvSpPr/>
      </dsp:nvSpPr>
      <dsp:spPr>
        <a:xfrm>
          <a:off x="423391" y="1029759"/>
          <a:ext cx="1528641" cy="1528478"/>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Step 1 – Remote assessment by panel members on </a:t>
          </a:r>
          <a:r>
            <a:rPr lang="en-US" sz="1300" kern="1200" dirty="0">
              <a:solidFill>
                <a:schemeClr val="accent6">
                  <a:lumMod val="75000"/>
                </a:schemeClr>
              </a:solidFill>
            </a:rPr>
            <a:t>Part B1</a:t>
          </a:r>
        </a:p>
      </dsp:txBody>
      <dsp:txXfrm>
        <a:off x="641921" y="1248154"/>
        <a:ext cx="1091582" cy="10916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1AD17-637F-4019-8A87-34B37637BAE6}">
      <dsp:nvSpPr>
        <dsp:cNvPr id="0" name=""/>
        <dsp:cNvSpPr/>
      </dsp:nvSpPr>
      <dsp:spPr>
        <a:xfrm>
          <a:off x="3753570" y="975160"/>
          <a:ext cx="1637373" cy="163767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143040-B5D0-41DB-AB3B-968A58B6CB9A}">
      <dsp:nvSpPr>
        <dsp:cNvPr id="0" name=""/>
        <dsp:cNvSpPr/>
      </dsp:nvSpPr>
      <dsp:spPr>
        <a:xfrm>
          <a:off x="3807936" y="1029759"/>
          <a:ext cx="1528641" cy="1528478"/>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1"/>
              </a:solidFill>
            </a:rPr>
            <a:t>Ranked list of proposals</a:t>
          </a:r>
          <a:endParaRPr lang="en-US" sz="1100" kern="1200" dirty="0">
            <a:solidFill>
              <a:schemeClr val="bg1"/>
            </a:solidFill>
          </a:endParaRPr>
        </a:p>
      </dsp:txBody>
      <dsp:txXfrm>
        <a:off x="4026466" y="1248154"/>
        <a:ext cx="1091582" cy="1091688"/>
      </dsp:txXfrm>
    </dsp:sp>
    <dsp:sp modelId="{5E21F029-4E31-4FD0-B573-52F633A6EBB8}">
      <dsp:nvSpPr>
        <dsp:cNvPr id="0" name=""/>
        <dsp:cNvSpPr/>
      </dsp:nvSpPr>
      <dsp:spPr>
        <a:xfrm rot="2700000">
          <a:off x="2063269" y="977140"/>
          <a:ext cx="1633429" cy="1633429"/>
        </a:xfrm>
        <a:prstGeom prst="teardrop">
          <a:avLst>
            <a:gd name="adj" fmla="val 10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AB5D0DD-65B4-4D9E-A2BD-6C39632D814F}">
      <dsp:nvSpPr>
        <dsp:cNvPr id="0" name=""/>
        <dsp:cNvSpPr/>
      </dsp:nvSpPr>
      <dsp:spPr>
        <a:xfrm>
          <a:off x="2115663" y="1029759"/>
          <a:ext cx="1528641" cy="1528478"/>
        </a:xfrm>
        <a:prstGeom prst="ellipse">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Panel meeting</a:t>
          </a:r>
        </a:p>
        <a:p>
          <a:pPr marL="0" lvl="0" indent="0" algn="ctr" defTabSz="488950">
            <a:lnSpc>
              <a:spcPct val="90000"/>
            </a:lnSpc>
            <a:spcBef>
              <a:spcPct val="0"/>
            </a:spcBef>
            <a:spcAft>
              <a:spcPct val="35000"/>
            </a:spcAft>
            <a:buNone/>
          </a:pPr>
          <a:r>
            <a:rPr lang="en-US" sz="1100" kern="1200" dirty="0">
              <a:solidFill>
                <a:schemeClr val="bg1"/>
              </a:solidFill>
            </a:rPr>
            <a:t>+</a:t>
          </a:r>
        </a:p>
        <a:p>
          <a:pPr marL="0" lvl="0" indent="0" algn="ctr" defTabSz="488950">
            <a:lnSpc>
              <a:spcPct val="90000"/>
            </a:lnSpc>
            <a:spcBef>
              <a:spcPct val="0"/>
            </a:spcBef>
            <a:spcAft>
              <a:spcPct val="35000"/>
            </a:spcAft>
            <a:buNone/>
          </a:pPr>
          <a:r>
            <a:rPr lang="en-US" sz="1100" kern="1200" dirty="0">
              <a:solidFill>
                <a:schemeClr val="bg1"/>
              </a:solidFill>
            </a:rPr>
            <a:t>interview</a:t>
          </a:r>
        </a:p>
      </dsp:txBody>
      <dsp:txXfrm>
        <a:off x="2334193" y="1248154"/>
        <a:ext cx="1091582" cy="1091688"/>
      </dsp:txXfrm>
    </dsp:sp>
    <dsp:sp modelId="{771DE3CF-7550-455A-8267-24D932BB9C44}">
      <dsp:nvSpPr>
        <dsp:cNvPr id="0" name=""/>
        <dsp:cNvSpPr/>
      </dsp:nvSpPr>
      <dsp:spPr>
        <a:xfrm rot="2700000">
          <a:off x="370997" y="977140"/>
          <a:ext cx="1633429" cy="1633429"/>
        </a:xfrm>
        <a:prstGeom prst="teardrop">
          <a:avLst>
            <a:gd name="adj" fmla="val 10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31F27B-FEE4-4200-A7FC-3FF0AF2BEEC3}">
      <dsp:nvSpPr>
        <dsp:cNvPr id="0" name=""/>
        <dsp:cNvSpPr/>
      </dsp:nvSpPr>
      <dsp:spPr>
        <a:xfrm>
          <a:off x="423391" y="1029759"/>
          <a:ext cx="1528641" cy="1528478"/>
        </a:xfrm>
        <a:prstGeom prst="ellipse">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Step 2 –Assessment by panel members + external reviewers on </a:t>
          </a:r>
          <a:r>
            <a:rPr lang="en-US" sz="1100" kern="1200" dirty="0">
              <a:solidFill>
                <a:schemeClr val="accent6">
                  <a:lumMod val="75000"/>
                </a:schemeClr>
              </a:solidFill>
            </a:rPr>
            <a:t>Part B1</a:t>
          </a:r>
          <a:r>
            <a:rPr lang="en-US" sz="1100" kern="1200" dirty="0">
              <a:solidFill>
                <a:schemeClr val="bg1"/>
              </a:solidFill>
            </a:rPr>
            <a:t> and </a:t>
          </a:r>
          <a:r>
            <a:rPr lang="en-US" sz="1100" kern="1200" dirty="0">
              <a:solidFill>
                <a:schemeClr val="accent4">
                  <a:lumMod val="75000"/>
                </a:schemeClr>
              </a:solidFill>
            </a:rPr>
            <a:t>Part B2</a:t>
          </a:r>
        </a:p>
      </dsp:txBody>
      <dsp:txXfrm>
        <a:off x="641921" y="1248154"/>
        <a:ext cx="1091582" cy="109168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3T11:02:21.300"/>
    </inkml:context>
    <inkml:brush xml:id="br0">
      <inkml:brushProperty name="width" value="0.17143" units="cm"/>
      <inkml:brushProperty name="height" value="0.17143" units="cm"/>
    </inkml:brush>
  </inkml:definitions>
  <inkml:trace contextRef="#ctx0" brushRef="#br0">59 0 8355,'-15'0'-843,"7"0"1,0 0 235,3 0 483,4 0 72,-6 0 1,1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3T11:02:21.300"/>
    </inkml:context>
    <inkml:brush xml:id="br0">
      <inkml:brushProperty name="width" value="0.17143" units="cm"/>
      <inkml:brushProperty name="height" value="0.17143" units="cm"/>
    </inkml:brush>
  </inkml:definitions>
  <inkml:trace contextRef="#ctx0" brushRef="#br0">59 0 8355,'-15'0'-843,"7"0"1,0 0 235,3 0 483,4 0 72,-6 0 1,1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3E600-03A3-483A-BF37-391A78F7C586}" type="datetimeFigureOut">
              <a:rPr lang="en-US" smtClean="0"/>
              <a:t>11/3/2020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9D694-0BDA-47BF-801B-71B80F8C3BA8}" type="slidenum">
              <a:rPr lang="en-US" smtClean="0"/>
              <a:t>‹#›</a:t>
            </a:fld>
            <a:endParaRPr lang="en-US"/>
          </a:p>
        </p:txBody>
      </p:sp>
    </p:spTree>
    <p:extLst>
      <p:ext uri="{BB962C8B-B14F-4D97-AF65-F5344CB8AC3E}">
        <p14:creationId xmlns:p14="http://schemas.microsoft.com/office/powerpoint/2010/main" val="323814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And</a:t>
            </a:r>
            <a:r>
              <a:rPr lang="de-DE" dirty="0"/>
              <a:t> </a:t>
            </a:r>
            <a:r>
              <a:rPr lang="de-DE" dirty="0" err="1"/>
              <a:t>there</a:t>
            </a:r>
            <a:r>
              <a:rPr lang="de-DE" dirty="0"/>
              <a:t> </a:t>
            </a:r>
            <a:r>
              <a:rPr lang="de-DE" dirty="0" err="1"/>
              <a:t>are</a:t>
            </a:r>
            <a:r>
              <a:rPr lang="de-DE" dirty="0"/>
              <a:t> </a:t>
            </a:r>
            <a:r>
              <a:rPr lang="de-DE" dirty="0" err="1"/>
              <a:t>three</a:t>
            </a:r>
            <a:r>
              <a:rPr lang="de-DE" dirty="0"/>
              <a:t> </a:t>
            </a:r>
            <a:r>
              <a:rPr lang="de-DE" dirty="0" err="1"/>
              <a:t>big</a:t>
            </a:r>
            <a:r>
              <a:rPr lang="de-DE" dirty="0"/>
              <a:t> </a:t>
            </a:r>
            <a:r>
              <a:rPr lang="de-DE" dirty="0" err="1"/>
              <a:t>questions</a:t>
            </a:r>
            <a:r>
              <a:rPr lang="de-DE" dirty="0"/>
              <a:t> </a:t>
            </a:r>
            <a:r>
              <a:rPr lang="de-DE" dirty="0" err="1"/>
              <a:t>we</a:t>
            </a:r>
            <a:r>
              <a:rPr lang="de-DE" baseline="0" dirty="0"/>
              <a:t> </a:t>
            </a:r>
            <a:r>
              <a:rPr lang="de-DE" baseline="0" dirty="0" err="1"/>
              <a:t>need</a:t>
            </a:r>
            <a:r>
              <a:rPr lang="de-DE" baseline="0" dirty="0"/>
              <a:t> </a:t>
            </a:r>
            <a:r>
              <a:rPr lang="de-DE" baseline="0" dirty="0" err="1"/>
              <a:t>to</a:t>
            </a:r>
            <a:r>
              <a:rPr lang="de-DE" baseline="0" dirty="0"/>
              <a:t> </a:t>
            </a:r>
            <a:r>
              <a:rPr lang="de-DE" baseline="0" dirty="0" err="1"/>
              <a:t>answer</a:t>
            </a:r>
            <a:endParaRPr lang="de-DE" dirty="0"/>
          </a:p>
        </p:txBody>
      </p:sp>
      <p:sp>
        <p:nvSpPr>
          <p:cNvPr id="4" name="Slide Number Placeholder 3"/>
          <p:cNvSpPr>
            <a:spLocks noGrp="1"/>
          </p:cNvSpPr>
          <p:nvPr>
            <p:ph type="sldNum" sz="quarter" idx="10"/>
          </p:nvPr>
        </p:nvSpPr>
        <p:spPr/>
        <p:txBody>
          <a:bodyPr/>
          <a:lstStyle/>
          <a:p>
            <a:fld id="{DA373E6E-8C4B-4C6C-BFD3-6FE3442705C8}" type="slidenum">
              <a:rPr lang="de-DE" smtClean="0"/>
              <a:t>19</a:t>
            </a:fld>
            <a:endParaRPr lang="de-DE"/>
          </a:p>
        </p:txBody>
      </p:sp>
    </p:spTree>
    <p:extLst>
      <p:ext uri="{BB962C8B-B14F-4D97-AF65-F5344CB8AC3E}">
        <p14:creationId xmlns:p14="http://schemas.microsoft.com/office/powerpoint/2010/main" val="316276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129CEB-6E61-422C-9A32-6D09FB46B1E9}"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3109249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129CEB-6E61-422C-9A32-6D09FB46B1E9}"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353744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129CEB-6E61-422C-9A32-6D09FB46B1E9}"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2236900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58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129CEB-6E61-422C-9A32-6D09FB46B1E9}"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137011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129CEB-6E61-422C-9A32-6D09FB46B1E9}"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2052470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129CEB-6E61-422C-9A32-6D09FB46B1E9}"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330624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129CEB-6E61-422C-9A32-6D09FB46B1E9}" type="datetimeFigureOut">
              <a:rPr lang="en-US" smtClean="0"/>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259355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129CEB-6E61-422C-9A32-6D09FB46B1E9}"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132910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29CEB-6E61-422C-9A32-6D09FB46B1E9}"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1632013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29CEB-6E61-422C-9A32-6D09FB46B1E9}"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3671276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29CEB-6E61-422C-9A32-6D09FB46B1E9}"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E882E-58AC-4EAA-9AAB-8C987BFE2766}" type="slidenum">
              <a:rPr lang="en-US" smtClean="0"/>
              <a:t>‹#›</a:t>
            </a:fld>
            <a:endParaRPr lang="en-US"/>
          </a:p>
        </p:txBody>
      </p:sp>
    </p:spTree>
    <p:extLst>
      <p:ext uri="{BB962C8B-B14F-4D97-AF65-F5344CB8AC3E}">
        <p14:creationId xmlns:p14="http://schemas.microsoft.com/office/powerpoint/2010/main" val="3883595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29CEB-6E61-422C-9A32-6D09FB46B1E9}" type="datetimeFigureOut">
              <a:rPr lang="en-US" smtClean="0"/>
              <a:t>11/3/2020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E882E-58AC-4EAA-9AAB-8C987BFE2766}" type="slidenum">
              <a:rPr lang="en-US" smtClean="0"/>
              <a:t>‹#›</a:t>
            </a:fld>
            <a:endParaRPr lang="en-US"/>
          </a:p>
        </p:txBody>
      </p:sp>
    </p:spTree>
    <p:extLst>
      <p:ext uri="{BB962C8B-B14F-4D97-AF65-F5344CB8AC3E}">
        <p14:creationId xmlns:p14="http://schemas.microsoft.com/office/powerpoint/2010/main" val="403343916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customXml" Target="../ink/ink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customXml" Target="../ink/ink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pexels.com/photo/person-typing-on-typewriter-958164/?utm_content=attributionCopyText&amp;utm_medium=referral&amp;utm_source=pexel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pexels.com/@rawpixel?utm_content=attributionCopyText&amp;utm_medium=referral&amp;utm_source=pexels"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economist.com/graphic-detail/2019/05/10/success-in-academia-is-as-much-about-grit-as-tal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mcgill.ca/gps/students/research-tracking/proposal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Getting your proposal funded:</a:t>
            </a:r>
            <a:br>
              <a:rPr lang="en-US" sz="2400" dirty="0"/>
            </a:br>
            <a:r>
              <a:rPr lang="en-US" sz="2400" dirty="0"/>
              <a:t>an ERC Success Story</a:t>
            </a:r>
            <a:br>
              <a:rPr lang="en-US" sz="2400" dirty="0"/>
            </a:br>
            <a:r>
              <a:rPr lang="en-US" sz="2400" dirty="0"/>
              <a:t>PAGES-ECN Webinar</a:t>
            </a:r>
          </a:p>
        </p:txBody>
      </p:sp>
    </p:spTree>
    <p:extLst>
      <p:ext uri="{BB962C8B-B14F-4D97-AF65-F5344CB8AC3E}">
        <p14:creationId xmlns:p14="http://schemas.microsoft.com/office/powerpoint/2010/main" val="53462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6" name="TextBox 5" descr=" 6"/>
          <p:cNvSpPr txBox="1"/>
          <p:nvPr/>
        </p:nvSpPr>
        <p:spPr>
          <a:xfrm>
            <a:off x="3380162" y="3969074"/>
            <a:ext cx="2150782" cy="861774"/>
          </a:xfrm>
          <a:prstGeom prst="rect">
            <a:avLst/>
          </a:prstGeom>
          <a:noFill/>
        </p:spPr>
        <p:txBody>
          <a:bodyPr wrap="none" rtlCol="0">
            <a:spAutoFit/>
          </a:bodyPr>
          <a:lstStyle/>
          <a:p>
            <a:pPr algn="ctr"/>
            <a:r>
              <a:rPr lang="en-US" sz="3200" dirty="0"/>
              <a:t>Conception</a:t>
            </a:r>
          </a:p>
          <a:p>
            <a:pPr algn="ctr"/>
            <a:r>
              <a:rPr lang="en-US" dirty="0"/>
              <a:t>Having the first idea</a:t>
            </a:r>
          </a:p>
        </p:txBody>
      </p:sp>
      <p:pic>
        <p:nvPicPr>
          <p:cNvPr id="24" name="Picture 23" descr=" 7"/>
          <p:cNvPicPr>
            <a:picLocks noChangeAspect="1"/>
          </p:cNvPicPr>
          <p:nvPr/>
        </p:nvPicPr>
        <p:blipFill rotWithShape="1">
          <a:blip r:embed="rId3" cstate="print">
            <a:extLst>
              <a:ext uri="{28A0092B-C50C-407E-A947-70E740481C1C}">
                <a14:useLocalDpi xmlns:a14="http://schemas.microsoft.com/office/drawing/2010/main" val="0"/>
              </a:ext>
            </a:extLst>
          </a:blip>
          <a:srcRect l="58280" t="21069" r="10542" b="34858"/>
          <a:stretch/>
        </p:blipFill>
        <p:spPr>
          <a:xfrm>
            <a:off x="5760864" y="3719184"/>
            <a:ext cx="1346191" cy="1346396"/>
          </a:xfrm>
          <a:prstGeom prst="ellipse">
            <a:avLst/>
          </a:prstGeom>
        </p:spPr>
      </p:pic>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solidFill>
                  <a:schemeClr val="bg1">
                    <a:lumMod val="75000"/>
                    <a:lumOff val="25000"/>
                  </a:schemeClr>
                </a:solidFill>
              </a:rPr>
              <a:t>You</a:t>
            </a:r>
          </a:p>
          <a:p>
            <a:pPr algn="ctr"/>
            <a:r>
              <a:rPr lang="en-US" dirty="0">
                <a:solidFill>
                  <a:schemeClr val="bg1">
                    <a:lumMod val="75000"/>
                    <a:lumOff val="25000"/>
                  </a:schemeClr>
                </a:solidFill>
              </a:rPr>
              <a:t>The brilliant young </a:t>
            </a:r>
          </a:p>
          <a:p>
            <a:pPr algn="ctr"/>
            <a:r>
              <a:rPr lang="en-US" dirty="0">
                <a:solidFill>
                  <a:schemeClr val="bg1">
                    <a:lumMod val="75000"/>
                    <a:lumOff val="25000"/>
                  </a:schemeClr>
                </a:solidFill>
              </a:rPr>
              <a:t>researcher</a:t>
            </a:r>
          </a:p>
        </p:txBody>
      </p:sp>
      <p:sp>
        <p:nvSpPr>
          <p:cNvPr id="17" name="TextBox 16" descr=" 17"/>
          <p:cNvSpPr txBox="1"/>
          <p:nvPr/>
        </p:nvSpPr>
        <p:spPr>
          <a:xfrm>
            <a:off x="4851302" y="1590930"/>
            <a:ext cx="3479030" cy="861774"/>
          </a:xfrm>
          <a:prstGeom prst="rect">
            <a:avLst/>
          </a:prstGeom>
          <a:noFill/>
        </p:spPr>
        <p:txBody>
          <a:bodyPr wrap="none" rtlCol="0">
            <a:spAutoFit/>
          </a:bodyPr>
          <a:lstStyle/>
          <a:p>
            <a:pPr algn="ctr"/>
            <a:r>
              <a:rPr lang="en-US" sz="3200" dirty="0"/>
              <a:t>Your idea</a:t>
            </a:r>
          </a:p>
          <a:p>
            <a:pPr algn="ctr"/>
            <a:r>
              <a:rPr lang="en-US" dirty="0"/>
              <a:t>The ground-breaking stuff you’ll do</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descr=" 2"/>
          <p:cNvGrpSpPr/>
          <p:nvPr/>
        </p:nvGrpSpPr>
        <p:grpSpPr>
          <a:xfrm>
            <a:off x="3804642" y="2640962"/>
            <a:ext cx="3678147" cy="1081956"/>
            <a:chOff x="3804642" y="2640962"/>
            <a:chExt cx="3678147" cy="1081956"/>
          </a:xfrm>
        </p:grpSpPr>
        <p:sp>
          <p:nvSpPr>
            <p:cNvPr id="11" name="TextBox 10"/>
            <p:cNvSpPr txBox="1"/>
            <p:nvPr/>
          </p:nvSpPr>
          <p:spPr>
            <a:xfrm>
              <a:off x="5295779" y="2640962"/>
              <a:ext cx="2187010" cy="861774"/>
            </a:xfrm>
            <a:prstGeom prst="rect">
              <a:avLst/>
            </a:prstGeom>
            <a:noFill/>
          </p:spPr>
          <p:txBody>
            <a:bodyPr wrap="none" rtlCol="0">
              <a:spAutoFit/>
            </a:bodyPr>
            <a:lstStyle/>
            <a:p>
              <a:pPr algn="ctr"/>
              <a:r>
                <a:rPr lang="en-US" sz="3200" dirty="0"/>
                <a:t>Inception</a:t>
              </a:r>
            </a:p>
            <a:p>
              <a:pPr algn="ctr"/>
              <a:r>
                <a:rPr lang="en-US" dirty="0"/>
                <a:t>Streamlining the idea</a:t>
              </a:r>
            </a:p>
          </p:txBody>
        </p:sp>
        <p:pic>
          <p:nvPicPr>
            <p:cNvPr id="12" name="Picture 2" descr="https://www.onlygfx.com/wp-content/uploads/2018/11/14-chalk-arrows-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024786" flipV="1">
              <a:off x="3804642" y="3041199"/>
              <a:ext cx="1555923" cy="6817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descr=" 5"/>
          <p:cNvGrpSpPr/>
          <p:nvPr/>
        </p:nvGrpSpPr>
        <p:grpSpPr>
          <a:xfrm>
            <a:off x="7323117" y="2892353"/>
            <a:ext cx="1679156" cy="2018806"/>
            <a:chOff x="7323117" y="2892353"/>
            <a:chExt cx="1679156" cy="2018806"/>
          </a:xfrm>
        </p:grpSpPr>
        <p:sp>
          <p:nvSpPr>
            <p:cNvPr id="16" name="TextBox 15"/>
            <p:cNvSpPr txBox="1"/>
            <p:nvPr/>
          </p:nvSpPr>
          <p:spPr>
            <a:xfrm>
              <a:off x="7402155" y="3772386"/>
              <a:ext cx="1600118" cy="1138773"/>
            </a:xfrm>
            <a:prstGeom prst="rect">
              <a:avLst/>
            </a:prstGeom>
            <a:noFill/>
          </p:spPr>
          <p:txBody>
            <a:bodyPr wrap="none" rtlCol="0">
              <a:spAutoFit/>
            </a:bodyPr>
            <a:lstStyle/>
            <a:p>
              <a:pPr algn="ctr"/>
              <a:r>
                <a:rPr lang="en-US" sz="3200" dirty="0"/>
                <a:t>Writing</a:t>
              </a:r>
            </a:p>
            <a:p>
              <a:pPr algn="ctr"/>
              <a:r>
                <a:rPr lang="en-US" dirty="0"/>
                <a:t>Fixing the idea </a:t>
              </a:r>
            </a:p>
            <a:p>
              <a:pPr algn="ctr"/>
              <a:r>
                <a:rPr lang="en-US" dirty="0"/>
                <a:t>on paper</a:t>
              </a:r>
            </a:p>
          </p:txBody>
        </p:sp>
        <p:pic>
          <p:nvPicPr>
            <p:cNvPr id="19" name="Picture 2" descr="https://www.onlygfx.com/wp-content/uploads/2018/11/14-chalk-arrows-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58533" flipV="1">
              <a:off x="7323117" y="2892353"/>
              <a:ext cx="1514056" cy="663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descr=" 10"/>
          <p:cNvGrpSpPr/>
          <p:nvPr/>
        </p:nvGrpSpPr>
        <p:grpSpPr>
          <a:xfrm>
            <a:off x="5595913" y="4735161"/>
            <a:ext cx="2825091" cy="2122839"/>
            <a:chOff x="5595913" y="4735161"/>
            <a:chExt cx="2825091" cy="2122839"/>
          </a:xfrm>
        </p:grpSpPr>
        <p:sp>
          <p:nvSpPr>
            <p:cNvPr id="22" name="TextBox 21"/>
            <p:cNvSpPr txBox="1"/>
            <p:nvPr/>
          </p:nvSpPr>
          <p:spPr>
            <a:xfrm>
              <a:off x="5595913" y="5719227"/>
              <a:ext cx="1760418" cy="1138773"/>
            </a:xfrm>
            <a:prstGeom prst="rect">
              <a:avLst/>
            </a:prstGeom>
            <a:noFill/>
          </p:spPr>
          <p:txBody>
            <a:bodyPr wrap="none" rtlCol="0">
              <a:spAutoFit/>
            </a:bodyPr>
            <a:lstStyle/>
            <a:p>
              <a:pPr algn="ctr"/>
              <a:r>
                <a:rPr lang="en-US" sz="3200" dirty="0"/>
                <a:t>Interview</a:t>
              </a:r>
            </a:p>
            <a:p>
              <a:pPr algn="ctr"/>
              <a:r>
                <a:rPr lang="en-US" dirty="0"/>
                <a:t>Presenting your</a:t>
              </a:r>
            </a:p>
            <a:p>
              <a:pPr algn="ctr"/>
              <a:r>
                <a:rPr lang="en-US" dirty="0"/>
                <a:t>idea</a:t>
              </a:r>
            </a:p>
          </p:txBody>
        </p:sp>
        <p:pic>
          <p:nvPicPr>
            <p:cNvPr id="23" name="Picture 2" descr="https://www.onlygfx.com/wp-content/uploads/2018/11/14-chalk-arrows-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916873" flipV="1">
              <a:off x="7302183" y="5172263"/>
              <a:ext cx="1555923" cy="68171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8" descr=" 2048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607644">
            <a:off x="6055150" y="5283900"/>
            <a:ext cx="864494" cy="42885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descr=" 12"/>
          <p:cNvGrpSpPr/>
          <p:nvPr/>
        </p:nvGrpSpPr>
        <p:grpSpPr>
          <a:xfrm>
            <a:off x="3450204" y="4895960"/>
            <a:ext cx="2164288" cy="1833735"/>
            <a:chOff x="3450204" y="4895960"/>
            <a:chExt cx="2164288" cy="1833735"/>
          </a:xfrm>
        </p:grpSpPr>
        <p:sp>
          <p:nvSpPr>
            <p:cNvPr id="27" name="TextBox 26"/>
            <p:cNvSpPr txBox="1"/>
            <p:nvPr/>
          </p:nvSpPr>
          <p:spPr>
            <a:xfrm>
              <a:off x="3450204" y="5991031"/>
              <a:ext cx="1069216" cy="738664"/>
            </a:xfrm>
            <a:prstGeom prst="rect">
              <a:avLst/>
            </a:prstGeom>
            <a:noFill/>
          </p:spPr>
          <p:txBody>
            <a:bodyPr wrap="square" rtlCol="0">
              <a:spAutoFit/>
            </a:bodyPr>
            <a:lstStyle/>
            <a:p>
              <a:pPr algn="ctr"/>
              <a:r>
                <a:rPr lang="en-US" sz="1400" dirty="0">
                  <a:latin typeface="Geometr706 BlkCn BT" panose="020B0706030503030204" pitchFamily="34" charset="0"/>
                </a:rPr>
                <a:t>Your aren’t giving up, </a:t>
              </a:r>
            </a:p>
            <a:p>
              <a:pPr algn="ctr"/>
              <a:r>
                <a:rPr lang="en-US" sz="1400" dirty="0">
                  <a:latin typeface="Geometr706 BlkCn BT" panose="020B0706030503030204" pitchFamily="34" charset="0"/>
                </a:rPr>
                <a:t>are you?</a:t>
              </a:r>
            </a:p>
          </p:txBody>
        </p:sp>
        <p:pic>
          <p:nvPicPr>
            <p:cNvPr id="28" name="Picture 8" descr="https://www.onlygfx.com/wp-content/uploads/2018/11/14-chalk-arrows-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4519421" y="6011581"/>
              <a:ext cx="1095071" cy="5432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s://www.onlygfx.com/wp-content/uploads/2018/11/14-chalk-arrows-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3377023" y="5171878"/>
              <a:ext cx="1095071" cy="5432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 14"/>
          <p:cNvPicPr>
            <a:picLocks noChangeAspect="1"/>
          </p:cNvPicPr>
          <p:nvPr/>
        </p:nvPicPr>
        <p:blipFill>
          <a:blip r:embed="rId8"/>
          <a:stretch>
            <a:fillRect/>
          </a:stretch>
        </p:blipFill>
        <p:spPr>
          <a:xfrm>
            <a:off x="247808" y="2720060"/>
            <a:ext cx="2880936" cy="2498027"/>
          </a:xfrm>
          <a:prstGeom prst="rect">
            <a:avLst/>
          </a:prstGeom>
        </p:spPr>
      </p:pic>
      <p:sp>
        <p:nvSpPr>
          <p:cNvPr id="20" name="Rectangle 19" descr=" 20"/>
          <p:cNvSpPr/>
          <p:nvPr/>
        </p:nvSpPr>
        <p:spPr>
          <a:xfrm>
            <a:off x="83127" y="2640962"/>
            <a:ext cx="3183775" cy="2770623"/>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564875"/>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Disclaimer!</a:t>
            </a:r>
          </a:p>
        </p:txBody>
      </p:sp>
      <p:sp>
        <p:nvSpPr>
          <p:cNvPr id="8" name="TextBox 7"/>
          <p:cNvSpPr txBox="1"/>
          <p:nvPr/>
        </p:nvSpPr>
        <p:spPr>
          <a:xfrm>
            <a:off x="727403" y="2454771"/>
            <a:ext cx="7939930" cy="1815882"/>
          </a:xfrm>
          <a:prstGeom prst="rect">
            <a:avLst/>
          </a:prstGeom>
          <a:noFill/>
        </p:spPr>
        <p:txBody>
          <a:bodyPr wrap="none" rtlCol="0">
            <a:spAutoFit/>
          </a:bodyPr>
          <a:lstStyle/>
          <a:p>
            <a:r>
              <a:rPr lang="en-US" sz="4000" dirty="0"/>
              <a:t>The following is what worked </a:t>
            </a:r>
            <a:r>
              <a:rPr lang="en-US" sz="4000" b="1" u="sng" dirty="0"/>
              <a:t>for me</a:t>
            </a:r>
            <a:r>
              <a:rPr lang="en-US" sz="4000" dirty="0"/>
              <a:t>!</a:t>
            </a:r>
          </a:p>
          <a:p>
            <a:endParaRPr lang="en-US" sz="2400" dirty="0"/>
          </a:p>
          <a:p>
            <a:r>
              <a:rPr lang="en-US" sz="2400" dirty="0"/>
              <a:t>Take what you need</a:t>
            </a:r>
          </a:p>
          <a:p>
            <a:r>
              <a:rPr lang="en-US" sz="2400" dirty="0"/>
              <a:t>Leave what you don’t think will work for you</a:t>
            </a:r>
          </a:p>
        </p:txBody>
      </p:sp>
    </p:spTree>
    <p:extLst>
      <p:ext uri="{BB962C8B-B14F-4D97-AF65-F5344CB8AC3E}">
        <p14:creationId xmlns:p14="http://schemas.microsoft.com/office/powerpoint/2010/main" val="383922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grpSp>
        <p:nvGrpSpPr>
          <p:cNvPr id="25" name="Group 24"/>
          <p:cNvGrpSpPr/>
          <p:nvPr/>
        </p:nvGrpSpPr>
        <p:grpSpPr>
          <a:xfrm>
            <a:off x="62382" y="3233219"/>
            <a:ext cx="2568633" cy="2701298"/>
            <a:chOff x="222373" y="2169001"/>
            <a:chExt cx="2568633" cy="2701298"/>
          </a:xfrm>
        </p:grpSpPr>
        <p:sp>
          <p:nvSpPr>
            <p:cNvPr id="6" name="Rectangle 5"/>
            <p:cNvSpPr/>
            <p:nvPr/>
          </p:nvSpPr>
          <p:spPr>
            <a:xfrm>
              <a:off x="222373" y="2169001"/>
              <a:ext cx="2568633" cy="584775"/>
            </a:xfrm>
            <a:prstGeom prst="rect">
              <a:avLst/>
            </a:prstGeom>
          </p:spPr>
          <p:txBody>
            <a:bodyPr wrap="square">
              <a:spAutoFit/>
            </a:bodyPr>
            <a:lstStyle/>
            <a:p>
              <a:pPr algn="ctr"/>
              <a:r>
                <a:rPr lang="en-US" dirty="0"/>
                <a:t>Bachelors and Masters</a:t>
              </a:r>
            </a:p>
            <a:p>
              <a:pPr algn="ctr"/>
              <a:r>
                <a:rPr lang="en-US" sz="1400" dirty="0"/>
                <a:t>2000-2006</a:t>
              </a:r>
            </a:p>
          </p:txBody>
        </p:sp>
        <p:pic>
          <p:nvPicPr>
            <p:cNvPr id="9" name="Picture 8"/>
            <p:cNvPicPr>
              <a:picLocks/>
            </p:cNvPicPr>
            <p:nvPr/>
          </p:nvPicPr>
          <p:blipFill>
            <a:blip r:embed="rId3"/>
            <a:stretch>
              <a:fillRect/>
            </a:stretch>
          </p:blipFill>
          <p:spPr>
            <a:xfrm>
              <a:off x="866609" y="2682198"/>
              <a:ext cx="1280160" cy="1280160"/>
            </a:xfrm>
            <a:prstGeom prst="ellipse">
              <a:avLst/>
            </a:prstGeom>
            <a:ln>
              <a:solidFill>
                <a:schemeClr val="bg1"/>
              </a:solidFill>
            </a:ln>
          </p:spPr>
        </p:pic>
        <p:sp>
          <p:nvSpPr>
            <p:cNvPr id="11" name="TextBox 10"/>
            <p:cNvSpPr txBox="1"/>
            <p:nvPr/>
          </p:nvSpPr>
          <p:spPr>
            <a:xfrm>
              <a:off x="882159" y="3962358"/>
              <a:ext cx="1249060" cy="907941"/>
            </a:xfrm>
            <a:prstGeom prst="rect">
              <a:avLst/>
            </a:prstGeom>
            <a:noFill/>
          </p:spPr>
          <p:txBody>
            <a:bodyPr wrap="none" rtlCol="0">
              <a:spAutoFit/>
            </a:bodyPr>
            <a:lstStyle/>
            <a:p>
              <a:pPr algn="ctr"/>
              <a:r>
                <a:rPr lang="en-US" sz="1050" dirty="0"/>
                <a:t>Learned to:</a:t>
              </a:r>
              <a:endParaRPr lang="en-US" sz="1400" dirty="0"/>
            </a:p>
            <a:p>
              <a:pPr algn="ctr"/>
              <a:r>
                <a:rPr lang="en-US" sz="1400" b="1" dirty="0"/>
                <a:t>Get data</a:t>
              </a:r>
            </a:p>
            <a:p>
              <a:pPr algn="ctr"/>
              <a:r>
                <a:rPr lang="en-US" sz="1400" b="1" dirty="0" err="1"/>
                <a:t>Analyse</a:t>
              </a:r>
              <a:r>
                <a:rPr lang="en-US" sz="1400" b="1" dirty="0"/>
                <a:t> them</a:t>
              </a:r>
            </a:p>
            <a:p>
              <a:pPr algn="ctr"/>
              <a:r>
                <a:rPr lang="en-US" sz="1400" b="1" dirty="0"/>
                <a:t>Publish (2006)</a:t>
              </a:r>
            </a:p>
          </p:txBody>
        </p:sp>
      </p:grpSp>
      <p:pic>
        <p:nvPicPr>
          <p:cNvPr id="22" name="Picture 21"/>
          <p:cNvPicPr>
            <a:picLocks noChangeAspect="1"/>
          </p:cNvPicPr>
          <p:nvPr/>
        </p:nvPicPr>
        <p:blipFill>
          <a:blip r:embed="rId4"/>
          <a:stretch>
            <a:fillRect/>
          </a:stretch>
        </p:blipFill>
        <p:spPr>
          <a:xfrm>
            <a:off x="4205510" y="8302592"/>
            <a:ext cx="1280160" cy="1233544"/>
          </a:xfrm>
          <a:prstGeom prst="ellipse">
            <a:avLst/>
          </a:prstGeom>
          <a:ln>
            <a:solidFill>
              <a:schemeClr val="bg1"/>
            </a:solidFill>
          </a:ln>
        </p:spPr>
      </p:pic>
    </p:spTree>
    <p:extLst>
      <p:ext uri="{BB962C8B-B14F-4D97-AF65-F5344CB8AC3E}">
        <p14:creationId xmlns:p14="http://schemas.microsoft.com/office/powerpoint/2010/main" val="60969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grpSp>
        <p:nvGrpSpPr>
          <p:cNvPr id="25" name="Group 24"/>
          <p:cNvGrpSpPr/>
          <p:nvPr/>
        </p:nvGrpSpPr>
        <p:grpSpPr>
          <a:xfrm>
            <a:off x="62382" y="3233219"/>
            <a:ext cx="2568633" cy="2701298"/>
            <a:chOff x="222373" y="2169001"/>
            <a:chExt cx="2568633" cy="2701298"/>
          </a:xfrm>
        </p:grpSpPr>
        <p:sp>
          <p:nvSpPr>
            <p:cNvPr id="6" name="Rectangle 5"/>
            <p:cNvSpPr/>
            <p:nvPr/>
          </p:nvSpPr>
          <p:spPr>
            <a:xfrm>
              <a:off x="222373" y="2169001"/>
              <a:ext cx="2568633" cy="584775"/>
            </a:xfrm>
            <a:prstGeom prst="rect">
              <a:avLst/>
            </a:prstGeom>
          </p:spPr>
          <p:txBody>
            <a:bodyPr wrap="square">
              <a:spAutoFit/>
            </a:bodyPr>
            <a:lstStyle/>
            <a:p>
              <a:pPr algn="ctr"/>
              <a:r>
                <a:rPr lang="en-US" dirty="0"/>
                <a:t>Bachelors and Masters</a:t>
              </a:r>
            </a:p>
            <a:p>
              <a:pPr algn="ctr"/>
              <a:r>
                <a:rPr lang="en-US" sz="1400" dirty="0"/>
                <a:t>2000-2006</a:t>
              </a:r>
            </a:p>
          </p:txBody>
        </p:sp>
        <p:pic>
          <p:nvPicPr>
            <p:cNvPr id="9" name="Picture 8"/>
            <p:cNvPicPr>
              <a:picLocks/>
            </p:cNvPicPr>
            <p:nvPr/>
          </p:nvPicPr>
          <p:blipFill>
            <a:blip r:embed="rId3"/>
            <a:stretch>
              <a:fillRect/>
            </a:stretch>
          </p:blipFill>
          <p:spPr>
            <a:xfrm>
              <a:off x="866609" y="2682198"/>
              <a:ext cx="1280160" cy="1280160"/>
            </a:xfrm>
            <a:prstGeom prst="ellipse">
              <a:avLst/>
            </a:prstGeom>
            <a:ln>
              <a:solidFill>
                <a:schemeClr val="bg1"/>
              </a:solidFill>
            </a:ln>
          </p:spPr>
        </p:pic>
        <p:sp>
          <p:nvSpPr>
            <p:cNvPr id="11" name="TextBox 10"/>
            <p:cNvSpPr txBox="1"/>
            <p:nvPr/>
          </p:nvSpPr>
          <p:spPr>
            <a:xfrm>
              <a:off x="882159" y="3962358"/>
              <a:ext cx="1249060" cy="907941"/>
            </a:xfrm>
            <a:prstGeom prst="rect">
              <a:avLst/>
            </a:prstGeom>
            <a:noFill/>
          </p:spPr>
          <p:txBody>
            <a:bodyPr wrap="none" rtlCol="0">
              <a:spAutoFit/>
            </a:bodyPr>
            <a:lstStyle/>
            <a:p>
              <a:pPr algn="ctr"/>
              <a:r>
                <a:rPr lang="en-US" sz="1050" dirty="0"/>
                <a:t>Learned to:</a:t>
              </a:r>
              <a:endParaRPr lang="en-US" sz="1400" dirty="0"/>
            </a:p>
            <a:p>
              <a:pPr algn="ctr"/>
              <a:r>
                <a:rPr lang="en-US" sz="1400" b="1" dirty="0"/>
                <a:t>Get data</a:t>
              </a:r>
            </a:p>
            <a:p>
              <a:pPr algn="ctr"/>
              <a:r>
                <a:rPr lang="en-US" sz="1400" b="1" dirty="0" err="1"/>
                <a:t>Analyse</a:t>
              </a:r>
              <a:r>
                <a:rPr lang="en-US" sz="1400" b="1" dirty="0"/>
                <a:t> them</a:t>
              </a:r>
            </a:p>
            <a:p>
              <a:pPr algn="ctr"/>
              <a:r>
                <a:rPr lang="en-US" sz="1400" b="1" dirty="0"/>
                <a:t>Publish (2006)</a:t>
              </a:r>
            </a:p>
          </p:txBody>
        </p:sp>
      </p:grpSp>
      <p:pic>
        <p:nvPicPr>
          <p:cNvPr id="22" name="Picture 21"/>
          <p:cNvPicPr>
            <a:picLocks noChangeAspect="1"/>
          </p:cNvPicPr>
          <p:nvPr/>
        </p:nvPicPr>
        <p:blipFill>
          <a:blip r:embed="rId4"/>
          <a:stretch>
            <a:fillRect/>
          </a:stretch>
        </p:blipFill>
        <p:spPr>
          <a:xfrm>
            <a:off x="4205510" y="8302592"/>
            <a:ext cx="1280160" cy="1233544"/>
          </a:xfrm>
          <a:prstGeom prst="ellipse">
            <a:avLst/>
          </a:prstGeom>
          <a:ln>
            <a:solidFill>
              <a:schemeClr val="bg1"/>
            </a:solidFill>
          </a:ln>
        </p:spPr>
      </p:pic>
      <p:grpSp>
        <p:nvGrpSpPr>
          <p:cNvPr id="26" name="Group 25"/>
          <p:cNvGrpSpPr/>
          <p:nvPr/>
        </p:nvGrpSpPr>
        <p:grpSpPr>
          <a:xfrm>
            <a:off x="2231972" y="1690689"/>
            <a:ext cx="2568633" cy="2668103"/>
            <a:chOff x="2986878" y="1263649"/>
            <a:chExt cx="2568633" cy="2668103"/>
          </a:xfrm>
        </p:grpSpPr>
        <p:sp>
          <p:nvSpPr>
            <p:cNvPr id="14" name="Rectangle 13"/>
            <p:cNvSpPr/>
            <p:nvPr/>
          </p:nvSpPr>
          <p:spPr>
            <a:xfrm>
              <a:off x="2986878" y="1263649"/>
              <a:ext cx="2568633" cy="584775"/>
            </a:xfrm>
            <a:prstGeom prst="rect">
              <a:avLst/>
            </a:prstGeom>
          </p:spPr>
          <p:txBody>
            <a:bodyPr wrap="square">
              <a:spAutoFit/>
            </a:bodyPr>
            <a:lstStyle/>
            <a:p>
              <a:pPr algn="ctr"/>
              <a:r>
                <a:rPr lang="en-US" dirty="0"/>
                <a:t>PhD</a:t>
              </a:r>
            </a:p>
            <a:p>
              <a:pPr algn="ctr"/>
              <a:r>
                <a:rPr lang="en-US" sz="1400" dirty="0"/>
                <a:t>2008-2011</a:t>
              </a:r>
            </a:p>
          </p:txBody>
        </p:sp>
        <p:sp>
          <p:nvSpPr>
            <p:cNvPr id="18" name="TextBox 17"/>
            <p:cNvSpPr txBox="1"/>
            <p:nvPr/>
          </p:nvSpPr>
          <p:spPr>
            <a:xfrm>
              <a:off x="3454689" y="3031506"/>
              <a:ext cx="1633011" cy="900246"/>
            </a:xfrm>
            <a:prstGeom prst="rect">
              <a:avLst/>
            </a:prstGeom>
            <a:noFill/>
          </p:spPr>
          <p:txBody>
            <a:bodyPr wrap="none" rtlCol="0">
              <a:spAutoFit/>
            </a:bodyPr>
            <a:lstStyle/>
            <a:p>
              <a:pPr algn="ctr"/>
              <a:r>
                <a:rPr lang="en-US" sz="1050" dirty="0"/>
                <a:t>Learned to:</a:t>
              </a:r>
              <a:endParaRPr lang="en-US" sz="1400" dirty="0"/>
            </a:p>
            <a:p>
              <a:pPr algn="ctr"/>
              <a:r>
                <a:rPr lang="en-US" sz="1400" b="1" dirty="0"/>
                <a:t>Work on a subject</a:t>
              </a:r>
            </a:p>
            <a:p>
              <a:pPr algn="ctr"/>
              <a:r>
                <a:rPr lang="en-US" sz="1400" b="1" dirty="0"/>
                <a:t>Follow my interests</a:t>
              </a:r>
            </a:p>
            <a:p>
              <a:pPr algn="ctr"/>
              <a:r>
                <a:rPr lang="en-US" sz="1400" b="1" dirty="0"/>
                <a:t>Publish more</a:t>
              </a:r>
            </a:p>
          </p:txBody>
        </p:sp>
        <p:pic>
          <p:nvPicPr>
            <p:cNvPr id="24" name="Picture 23"/>
            <p:cNvPicPr>
              <a:picLocks/>
            </p:cNvPicPr>
            <p:nvPr/>
          </p:nvPicPr>
          <p:blipFill rotWithShape="1">
            <a:blip r:embed="rId5" cstate="print">
              <a:extLst>
                <a:ext uri="{28A0092B-C50C-407E-A947-70E740481C1C}">
                  <a14:useLocalDpi xmlns:a14="http://schemas.microsoft.com/office/drawing/2010/main" val="0"/>
                </a:ext>
              </a:extLst>
            </a:blip>
            <a:srcRect l="18305" r="18305"/>
            <a:stretch/>
          </p:blipFill>
          <p:spPr>
            <a:xfrm>
              <a:off x="3631114" y="1799885"/>
              <a:ext cx="1280160" cy="1280160"/>
            </a:xfrm>
            <a:prstGeom prst="ellipse">
              <a:avLst/>
            </a:prstGeom>
          </p:spPr>
        </p:pic>
      </p:grpSp>
      <p:sp>
        <p:nvSpPr>
          <p:cNvPr id="2" name="Rectangle 1"/>
          <p:cNvSpPr/>
          <p:nvPr/>
        </p:nvSpPr>
        <p:spPr>
          <a:xfrm>
            <a:off x="62382" y="2892829"/>
            <a:ext cx="2568633" cy="326690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7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grpSp>
        <p:nvGrpSpPr>
          <p:cNvPr id="25" name="Group 24"/>
          <p:cNvGrpSpPr/>
          <p:nvPr/>
        </p:nvGrpSpPr>
        <p:grpSpPr>
          <a:xfrm>
            <a:off x="62382" y="3233219"/>
            <a:ext cx="2568633" cy="2701298"/>
            <a:chOff x="222373" y="2169001"/>
            <a:chExt cx="2568633" cy="2701298"/>
          </a:xfrm>
        </p:grpSpPr>
        <p:sp>
          <p:nvSpPr>
            <p:cNvPr id="6" name="Rectangle 5"/>
            <p:cNvSpPr/>
            <p:nvPr/>
          </p:nvSpPr>
          <p:spPr>
            <a:xfrm>
              <a:off x="222373" y="2169001"/>
              <a:ext cx="2568633" cy="584775"/>
            </a:xfrm>
            <a:prstGeom prst="rect">
              <a:avLst/>
            </a:prstGeom>
          </p:spPr>
          <p:txBody>
            <a:bodyPr wrap="square">
              <a:spAutoFit/>
            </a:bodyPr>
            <a:lstStyle/>
            <a:p>
              <a:pPr algn="ctr"/>
              <a:r>
                <a:rPr lang="en-US" dirty="0"/>
                <a:t>Bachelors and Masters</a:t>
              </a:r>
            </a:p>
            <a:p>
              <a:pPr algn="ctr"/>
              <a:r>
                <a:rPr lang="en-US" sz="1400" dirty="0"/>
                <a:t>2000-2006</a:t>
              </a:r>
            </a:p>
          </p:txBody>
        </p:sp>
        <p:pic>
          <p:nvPicPr>
            <p:cNvPr id="9" name="Picture 8"/>
            <p:cNvPicPr>
              <a:picLocks/>
            </p:cNvPicPr>
            <p:nvPr/>
          </p:nvPicPr>
          <p:blipFill>
            <a:blip r:embed="rId3"/>
            <a:stretch>
              <a:fillRect/>
            </a:stretch>
          </p:blipFill>
          <p:spPr>
            <a:xfrm>
              <a:off x="866609" y="2682198"/>
              <a:ext cx="1280160" cy="1280160"/>
            </a:xfrm>
            <a:prstGeom prst="ellipse">
              <a:avLst/>
            </a:prstGeom>
            <a:ln>
              <a:solidFill>
                <a:schemeClr val="bg1"/>
              </a:solidFill>
            </a:ln>
          </p:spPr>
        </p:pic>
        <p:sp>
          <p:nvSpPr>
            <p:cNvPr id="11" name="TextBox 10"/>
            <p:cNvSpPr txBox="1"/>
            <p:nvPr/>
          </p:nvSpPr>
          <p:spPr>
            <a:xfrm>
              <a:off x="882159" y="3962358"/>
              <a:ext cx="1249060" cy="907941"/>
            </a:xfrm>
            <a:prstGeom prst="rect">
              <a:avLst/>
            </a:prstGeom>
            <a:noFill/>
          </p:spPr>
          <p:txBody>
            <a:bodyPr wrap="none" rtlCol="0">
              <a:spAutoFit/>
            </a:bodyPr>
            <a:lstStyle/>
            <a:p>
              <a:pPr algn="ctr"/>
              <a:r>
                <a:rPr lang="en-US" sz="1050" dirty="0"/>
                <a:t>Learned to:</a:t>
              </a:r>
              <a:endParaRPr lang="en-US" sz="1400" dirty="0"/>
            </a:p>
            <a:p>
              <a:pPr algn="ctr"/>
              <a:r>
                <a:rPr lang="en-US" sz="1400" b="1" dirty="0"/>
                <a:t>Get data</a:t>
              </a:r>
            </a:p>
            <a:p>
              <a:pPr algn="ctr"/>
              <a:r>
                <a:rPr lang="en-US" sz="1400" b="1" dirty="0" err="1"/>
                <a:t>Analyse</a:t>
              </a:r>
              <a:r>
                <a:rPr lang="en-US" sz="1400" b="1" dirty="0"/>
                <a:t> them</a:t>
              </a:r>
            </a:p>
            <a:p>
              <a:pPr algn="ctr"/>
              <a:r>
                <a:rPr lang="en-US" sz="1400" b="1" dirty="0"/>
                <a:t>Publish (2006)</a:t>
              </a:r>
            </a:p>
          </p:txBody>
        </p:sp>
      </p:grpSp>
      <p:pic>
        <p:nvPicPr>
          <p:cNvPr id="22" name="Picture 21"/>
          <p:cNvPicPr>
            <a:picLocks noChangeAspect="1"/>
          </p:cNvPicPr>
          <p:nvPr/>
        </p:nvPicPr>
        <p:blipFill>
          <a:blip r:embed="rId4"/>
          <a:stretch>
            <a:fillRect/>
          </a:stretch>
        </p:blipFill>
        <p:spPr>
          <a:xfrm>
            <a:off x="4205510" y="8302592"/>
            <a:ext cx="1280160" cy="1233544"/>
          </a:xfrm>
          <a:prstGeom prst="ellipse">
            <a:avLst/>
          </a:prstGeom>
          <a:ln>
            <a:solidFill>
              <a:schemeClr val="bg1"/>
            </a:solidFill>
          </a:ln>
        </p:spPr>
      </p:pic>
      <p:grpSp>
        <p:nvGrpSpPr>
          <p:cNvPr id="26" name="Group 25"/>
          <p:cNvGrpSpPr/>
          <p:nvPr/>
        </p:nvGrpSpPr>
        <p:grpSpPr>
          <a:xfrm>
            <a:off x="2231972" y="1690689"/>
            <a:ext cx="2568633" cy="2668103"/>
            <a:chOff x="2986878" y="1263649"/>
            <a:chExt cx="2568633" cy="2668103"/>
          </a:xfrm>
        </p:grpSpPr>
        <p:sp>
          <p:nvSpPr>
            <p:cNvPr id="14" name="Rectangle 13"/>
            <p:cNvSpPr/>
            <p:nvPr/>
          </p:nvSpPr>
          <p:spPr>
            <a:xfrm>
              <a:off x="2986878" y="1263649"/>
              <a:ext cx="2568633" cy="584775"/>
            </a:xfrm>
            <a:prstGeom prst="rect">
              <a:avLst/>
            </a:prstGeom>
          </p:spPr>
          <p:txBody>
            <a:bodyPr wrap="square">
              <a:spAutoFit/>
            </a:bodyPr>
            <a:lstStyle/>
            <a:p>
              <a:pPr algn="ctr"/>
              <a:r>
                <a:rPr lang="en-US" dirty="0"/>
                <a:t>PhD</a:t>
              </a:r>
            </a:p>
            <a:p>
              <a:pPr algn="ctr"/>
              <a:r>
                <a:rPr lang="en-US" sz="1400" dirty="0"/>
                <a:t>2008-2011</a:t>
              </a:r>
            </a:p>
          </p:txBody>
        </p:sp>
        <p:sp>
          <p:nvSpPr>
            <p:cNvPr id="18" name="TextBox 17"/>
            <p:cNvSpPr txBox="1"/>
            <p:nvPr/>
          </p:nvSpPr>
          <p:spPr>
            <a:xfrm>
              <a:off x="3454689" y="3031506"/>
              <a:ext cx="1633011" cy="900246"/>
            </a:xfrm>
            <a:prstGeom prst="rect">
              <a:avLst/>
            </a:prstGeom>
            <a:noFill/>
          </p:spPr>
          <p:txBody>
            <a:bodyPr wrap="none" rtlCol="0">
              <a:spAutoFit/>
            </a:bodyPr>
            <a:lstStyle/>
            <a:p>
              <a:pPr algn="ctr"/>
              <a:r>
                <a:rPr lang="en-US" sz="1050" dirty="0"/>
                <a:t>Learned to:</a:t>
              </a:r>
              <a:endParaRPr lang="en-US" sz="1400" dirty="0"/>
            </a:p>
            <a:p>
              <a:pPr algn="ctr"/>
              <a:r>
                <a:rPr lang="en-US" sz="1400" b="1" dirty="0"/>
                <a:t>Work on a subject</a:t>
              </a:r>
            </a:p>
            <a:p>
              <a:pPr algn="ctr"/>
              <a:r>
                <a:rPr lang="en-US" sz="1400" b="1" dirty="0"/>
                <a:t>Follow my interests</a:t>
              </a:r>
            </a:p>
            <a:p>
              <a:pPr algn="ctr"/>
              <a:r>
                <a:rPr lang="en-US" sz="1400" b="1" dirty="0"/>
                <a:t>Publish more</a:t>
              </a:r>
            </a:p>
          </p:txBody>
        </p:sp>
        <p:pic>
          <p:nvPicPr>
            <p:cNvPr id="24" name="Picture 23"/>
            <p:cNvPicPr>
              <a:picLocks/>
            </p:cNvPicPr>
            <p:nvPr/>
          </p:nvPicPr>
          <p:blipFill rotWithShape="1">
            <a:blip r:embed="rId5" cstate="print">
              <a:extLst>
                <a:ext uri="{28A0092B-C50C-407E-A947-70E740481C1C}">
                  <a14:useLocalDpi xmlns:a14="http://schemas.microsoft.com/office/drawing/2010/main" val="0"/>
                </a:ext>
              </a:extLst>
            </a:blip>
            <a:srcRect l="18305" r="18305"/>
            <a:stretch/>
          </p:blipFill>
          <p:spPr>
            <a:xfrm>
              <a:off x="3631114" y="1799885"/>
              <a:ext cx="1280160" cy="1280160"/>
            </a:xfrm>
            <a:prstGeom prst="ellipse">
              <a:avLst/>
            </a:prstGeom>
          </p:spPr>
        </p:pic>
      </p:grpSp>
      <p:grpSp>
        <p:nvGrpSpPr>
          <p:cNvPr id="2048" name="Group 2047"/>
          <p:cNvGrpSpPr/>
          <p:nvPr/>
        </p:nvGrpSpPr>
        <p:grpSpPr>
          <a:xfrm>
            <a:off x="4401560" y="277393"/>
            <a:ext cx="2568633" cy="2980527"/>
            <a:chOff x="4750614" y="1316022"/>
            <a:chExt cx="2568633" cy="2980527"/>
          </a:xfrm>
        </p:grpSpPr>
        <p:sp>
          <p:nvSpPr>
            <p:cNvPr id="31" name="Rectangle 30"/>
            <p:cNvSpPr/>
            <p:nvPr/>
          </p:nvSpPr>
          <p:spPr>
            <a:xfrm>
              <a:off x="4750614" y="1316022"/>
              <a:ext cx="2568633" cy="584775"/>
            </a:xfrm>
            <a:prstGeom prst="rect">
              <a:avLst/>
            </a:prstGeom>
          </p:spPr>
          <p:txBody>
            <a:bodyPr wrap="square">
              <a:spAutoFit/>
            </a:bodyPr>
            <a:lstStyle/>
            <a:p>
              <a:pPr algn="ctr"/>
              <a:r>
                <a:rPr lang="en-US" dirty="0"/>
                <a:t>Postdoctoral researcher</a:t>
              </a:r>
            </a:p>
            <a:p>
              <a:pPr algn="ctr"/>
              <a:r>
                <a:rPr lang="en-US" sz="1400" dirty="0"/>
                <a:t>2012-2014</a:t>
              </a:r>
            </a:p>
          </p:txBody>
        </p:sp>
        <p:sp>
          <p:nvSpPr>
            <p:cNvPr id="32" name="TextBox 31"/>
            <p:cNvSpPr txBox="1"/>
            <p:nvPr/>
          </p:nvSpPr>
          <p:spPr>
            <a:xfrm>
              <a:off x="4924531" y="3180859"/>
              <a:ext cx="2220801" cy="1115690"/>
            </a:xfrm>
            <a:prstGeom prst="rect">
              <a:avLst/>
            </a:prstGeom>
            <a:noFill/>
          </p:spPr>
          <p:txBody>
            <a:bodyPr wrap="none" rtlCol="0">
              <a:spAutoFit/>
            </a:bodyPr>
            <a:lstStyle/>
            <a:p>
              <a:pPr algn="ctr"/>
              <a:r>
                <a:rPr lang="en-US" sz="1050" dirty="0"/>
                <a:t>Learned to:</a:t>
              </a:r>
              <a:endParaRPr lang="en-US" sz="1400" dirty="0"/>
            </a:p>
            <a:p>
              <a:pPr algn="ctr"/>
              <a:r>
                <a:rPr lang="en-US" sz="1400" b="1" dirty="0"/>
                <a:t>Think big</a:t>
              </a:r>
            </a:p>
            <a:p>
              <a:pPr algn="ctr"/>
              <a:r>
                <a:rPr lang="en-US" sz="1400" b="1" dirty="0"/>
                <a:t>Write better proposals</a:t>
              </a:r>
            </a:p>
            <a:p>
              <a:pPr algn="ctr"/>
              <a:r>
                <a:rPr lang="en-US" sz="1400" b="1" dirty="0"/>
                <a:t>Write higher quality papers</a:t>
              </a:r>
            </a:p>
            <a:p>
              <a:pPr algn="ctr"/>
              <a:endParaRPr lang="en-US" sz="1400" b="1" dirty="0"/>
            </a:p>
          </p:txBody>
        </p: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16667" r="16667"/>
            <a:stretch/>
          </p:blipFill>
          <p:spPr>
            <a:xfrm>
              <a:off x="5394851" y="1862195"/>
              <a:ext cx="1280160" cy="1280160"/>
            </a:xfrm>
            <a:prstGeom prst="ellipse">
              <a:avLst/>
            </a:prstGeom>
          </p:spPr>
        </p:pic>
      </p:grpSp>
      <p:sp>
        <p:nvSpPr>
          <p:cNvPr id="28" name="Rectangle 27"/>
          <p:cNvSpPr/>
          <p:nvPr/>
        </p:nvSpPr>
        <p:spPr>
          <a:xfrm>
            <a:off x="62382" y="1690689"/>
            <a:ext cx="4339178" cy="44690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69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grpSp>
        <p:nvGrpSpPr>
          <p:cNvPr id="25" name="Group 24"/>
          <p:cNvGrpSpPr/>
          <p:nvPr/>
        </p:nvGrpSpPr>
        <p:grpSpPr>
          <a:xfrm>
            <a:off x="62382" y="3233219"/>
            <a:ext cx="2568633" cy="2701298"/>
            <a:chOff x="222373" y="2169001"/>
            <a:chExt cx="2568633" cy="2701298"/>
          </a:xfrm>
        </p:grpSpPr>
        <p:sp>
          <p:nvSpPr>
            <p:cNvPr id="6" name="Rectangle 5"/>
            <p:cNvSpPr/>
            <p:nvPr/>
          </p:nvSpPr>
          <p:spPr>
            <a:xfrm>
              <a:off x="222373" y="2169001"/>
              <a:ext cx="2568633" cy="584775"/>
            </a:xfrm>
            <a:prstGeom prst="rect">
              <a:avLst/>
            </a:prstGeom>
          </p:spPr>
          <p:txBody>
            <a:bodyPr wrap="square">
              <a:spAutoFit/>
            </a:bodyPr>
            <a:lstStyle/>
            <a:p>
              <a:pPr algn="ctr"/>
              <a:r>
                <a:rPr lang="en-US" dirty="0"/>
                <a:t>Bachelors and Masters</a:t>
              </a:r>
            </a:p>
            <a:p>
              <a:pPr algn="ctr"/>
              <a:r>
                <a:rPr lang="en-US" sz="1400" dirty="0"/>
                <a:t>2000-2006</a:t>
              </a:r>
            </a:p>
          </p:txBody>
        </p:sp>
        <p:pic>
          <p:nvPicPr>
            <p:cNvPr id="9" name="Picture 8"/>
            <p:cNvPicPr>
              <a:picLocks/>
            </p:cNvPicPr>
            <p:nvPr/>
          </p:nvPicPr>
          <p:blipFill>
            <a:blip r:embed="rId3"/>
            <a:stretch>
              <a:fillRect/>
            </a:stretch>
          </p:blipFill>
          <p:spPr>
            <a:xfrm>
              <a:off x="866609" y="2682198"/>
              <a:ext cx="1280160" cy="1280160"/>
            </a:xfrm>
            <a:prstGeom prst="ellipse">
              <a:avLst/>
            </a:prstGeom>
            <a:ln>
              <a:solidFill>
                <a:schemeClr val="bg1"/>
              </a:solidFill>
            </a:ln>
          </p:spPr>
        </p:pic>
        <p:sp>
          <p:nvSpPr>
            <p:cNvPr id="11" name="TextBox 10"/>
            <p:cNvSpPr txBox="1"/>
            <p:nvPr/>
          </p:nvSpPr>
          <p:spPr>
            <a:xfrm>
              <a:off x="882159" y="3962358"/>
              <a:ext cx="1249060" cy="907941"/>
            </a:xfrm>
            <a:prstGeom prst="rect">
              <a:avLst/>
            </a:prstGeom>
            <a:noFill/>
          </p:spPr>
          <p:txBody>
            <a:bodyPr wrap="none" rtlCol="0">
              <a:spAutoFit/>
            </a:bodyPr>
            <a:lstStyle/>
            <a:p>
              <a:pPr algn="ctr"/>
              <a:r>
                <a:rPr lang="en-US" sz="1050" dirty="0"/>
                <a:t>Learned to:</a:t>
              </a:r>
              <a:endParaRPr lang="en-US" sz="1400" dirty="0"/>
            </a:p>
            <a:p>
              <a:pPr algn="ctr"/>
              <a:r>
                <a:rPr lang="en-US" sz="1400" b="1" dirty="0"/>
                <a:t>Get data</a:t>
              </a:r>
            </a:p>
            <a:p>
              <a:pPr algn="ctr"/>
              <a:r>
                <a:rPr lang="en-US" sz="1400" b="1" dirty="0" err="1"/>
                <a:t>Analyse</a:t>
              </a:r>
              <a:r>
                <a:rPr lang="en-US" sz="1400" b="1" dirty="0"/>
                <a:t> them</a:t>
              </a:r>
            </a:p>
            <a:p>
              <a:pPr algn="ctr"/>
              <a:r>
                <a:rPr lang="en-US" sz="1400" b="1" dirty="0"/>
                <a:t>Publish (2006)</a:t>
              </a:r>
            </a:p>
          </p:txBody>
        </p:sp>
      </p:grpSp>
      <p:pic>
        <p:nvPicPr>
          <p:cNvPr id="22" name="Picture 21"/>
          <p:cNvPicPr>
            <a:picLocks noChangeAspect="1"/>
          </p:cNvPicPr>
          <p:nvPr/>
        </p:nvPicPr>
        <p:blipFill>
          <a:blip r:embed="rId4"/>
          <a:stretch>
            <a:fillRect/>
          </a:stretch>
        </p:blipFill>
        <p:spPr>
          <a:xfrm>
            <a:off x="4205510" y="8302592"/>
            <a:ext cx="1280160" cy="1233544"/>
          </a:xfrm>
          <a:prstGeom prst="ellipse">
            <a:avLst/>
          </a:prstGeom>
          <a:ln>
            <a:solidFill>
              <a:schemeClr val="bg1"/>
            </a:solidFill>
          </a:ln>
        </p:spPr>
      </p:pic>
      <p:grpSp>
        <p:nvGrpSpPr>
          <p:cNvPr id="26" name="Group 25"/>
          <p:cNvGrpSpPr/>
          <p:nvPr/>
        </p:nvGrpSpPr>
        <p:grpSpPr>
          <a:xfrm>
            <a:off x="2231972" y="1690689"/>
            <a:ext cx="2568633" cy="2668103"/>
            <a:chOff x="2986878" y="1263649"/>
            <a:chExt cx="2568633" cy="2668103"/>
          </a:xfrm>
        </p:grpSpPr>
        <p:sp>
          <p:nvSpPr>
            <p:cNvPr id="14" name="Rectangle 13"/>
            <p:cNvSpPr/>
            <p:nvPr/>
          </p:nvSpPr>
          <p:spPr>
            <a:xfrm>
              <a:off x="2986878" y="1263649"/>
              <a:ext cx="2568633" cy="584775"/>
            </a:xfrm>
            <a:prstGeom prst="rect">
              <a:avLst/>
            </a:prstGeom>
          </p:spPr>
          <p:txBody>
            <a:bodyPr wrap="square">
              <a:spAutoFit/>
            </a:bodyPr>
            <a:lstStyle/>
            <a:p>
              <a:pPr algn="ctr"/>
              <a:r>
                <a:rPr lang="en-US" dirty="0"/>
                <a:t>PhD</a:t>
              </a:r>
            </a:p>
            <a:p>
              <a:pPr algn="ctr"/>
              <a:r>
                <a:rPr lang="en-US" sz="1400" dirty="0"/>
                <a:t>2008-2011</a:t>
              </a:r>
            </a:p>
          </p:txBody>
        </p:sp>
        <p:sp>
          <p:nvSpPr>
            <p:cNvPr id="18" name="TextBox 17"/>
            <p:cNvSpPr txBox="1"/>
            <p:nvPr/>
          </p:nvSpPr>
          <p:spPr>
            <a:xfrm>
              <a:off x="3454689" y="3031506"/>
              <a:ext cx="1633011" cy="900246"/>
            </a:xfrm>
            <a:prstGeom prst="rect">
              <a:avLst/>
            </a:prstGeom>
            <a:noFill/>
          </p:spPr>
          <p:txBody>
            <a:bodyPr wrap="none" rtlCol="0">
              <a:spAutoFit/>
            </a:bodyPr>
            <a:lstStyle/>
            <a:p>
              <a:pPr algn="ctr"/>
              <a:r>
                <a:rPr lang="en-US" sz="1050" dirty="0"/>
                <a:t>Learned to:</a:t>
              </a:r>
              <a:endParaRPr lang="en-US" sz="1400" dirty="0"/>
            </a:p>
            <a:p>
              <a:pPr algn="ctr"/>
              <a:r>
                <a:rPr lang="en-US" sz="1400" b="1" dirty="0"/>
                <a:t>Work on a subject</a:t>
              </a:r>
            </a:p>
            <a:p>
              <a:pPr algn="ctr"/>
              <a:r>
                <a:rPr lang="en-US" sz="1400" b="1" dirty="0"/>
                <a:t>Follow my interests</a:t>
              </a:r>
            </a:p>
            <a:p>
              <a:pPr algn="ctr"/>
              <a:r>
                <a:rPr lang="en-US" sz="1400" b="1" dirty="0"/>
                <a:t>Publish more</a:t>
              </a:r>
            </a:p>
          </p:txBody>
        </p:sp>
        <p:pic>
          <p:nvPicPr>
            <p:cNvPr id="24" name="Picture 23"/>
            <p:cNvPicPr>
              <a:picLocks/>
            </p:cNvPicPr>
            <p:nvPr/>
          </p:nvPicPr>
          <p:blipFill rotWithShape="1">
            <a:blip r:embed="rId5" cstate="print">
              <a:extLst>
                <a:ext uri="{28A0092B-C50C-407E-A947-70E740481C1C}">
                  <a14:useLocalDpi xmlns:a14="http://schemas.microsoft.com/office/drawing/2010/main" val="0"/>
                </a:ext>
              </a:extLst>
            </a:blip>
            <a:srcRect l="18305" r="18305"/>
            <a:stretch/>
          </p:blipFill>
          <p:spPr>
            <a:xfrm>
              <a:off x="3631114" y="1799885"/>
              <a:ext cx="1280160" cy="1280160"/>
            </a:xfrm>
            <a:prstGeom prst="ellipse">
              <a:avLst/>
            </a:prstGeom>
          </p:spPr>
        </p:pic>
      </p:grpSp>
      <p:grpSp>
        <p:nvGrpSpPr>
          <p:cNvPr id="27" name="Group 26"/>
          <p:cNvGrpSpPr/>
          <p:nvPr/>
        </p:nvGrpSpPr>
        <p:grpSpPr>
          <a:xfrm>
            <a:off x="3990806" y="4130363"/>
            <a:ext cx="2568633" cy="2334196"/>
            <a:chOff x="2986878" y="4187057"/>
            <a:chExt cx="2568633" cy="2334196"/>
          </a:xfrm>
        </p:grpSpPr>
        <p:sp>
          <p:nvSpPr>
            <p:cNvPr id="20" name="Rectangle 19"/>
            <p:cNvSpPr/>
            <p:nvPr/>
          </p:nvSpPr>
          <p:spPr>
            <a:xfrm>
              <a:off x="2986878" y="4187057"/>
              <a:ext cx="2568633" cy="584775"/>
            </a:xfrm>
            <a:prstGeom prst="rect">
              <a:avLst/>
            </a:prstGeom>
          </p:spPr>
          <p:txBody>
            <a:bodyPr wrap="square">
              <a:spAutoFit/>
            </a:bodyPr>
            <a:lstStyle/>
            <a:p>
              <a:pPr algn="ctr"/>
              <a:r>
                <a:rPr lang="en-US" dirty="0"/>
                <a:t>Spinoff CEO</a:t>
              </a:r>
            </a:p>
            <a:p>
              <a:pPr algn="ctr"/>
              <a:r>
                <a:rPr lang="en-US" sz="1400" dirty="0"/>
                <a:t>2010-2015</a:t>
              </a:r>
            </a:p>
          </p:txBody>
        </p:sp>
        <p:sp>
          <p:nvSpPr>
            <p:cNvPr id="23" name="TextBox 22"/>
            <p:cNvSpPr txBox="1"/>
            <p:nvPr/>
          </p:nvSpPr>
          <p:spPr>
            <a:xfrm>
              <a:off x="3184805" y="6051894"/>
              <a:ext cx="2172775" cy="469359"/>
            </a:xfrm>
            <a:prstGeom prst="rect">
              <a:avLst/>
            </a:prstGeom>
            <a:noFill/>
          </p:spPr>
          <p:txBody>
            <a:bodyPr wrap="none" rtlCol="0">
              <a:spAutoFit/>
            </a:bodyPr>
            <a:lstStyle/>
            <a:p>
              <a:pPr algn="ctr"/>
              <a:r>
                <a:rPr lang="en-US" sz="1050" dirty="0"/>
                <a:t>Learned to:</a:t>
              </a:r>
              <a:endParaRPr lang="en-US" sz="1400" dirty="0"/>
            </a:p>
            <a:p>
              <a:pPr algn="ctr"/>
              <a:r>
                <a:rPr lang="en-US" sz="1400" b="1" dirty="0"/>
                <a:t>Take budget </a:t>
              </a:r>
              <a:r>
                <a:rPr lang="en-US" sz="1400" b="1" dirty="0" err="1"/>
                <a:t>responsability</a:t>
              </a:r>
              <a:endParaRPr lang="en-US" sz="1400" b="1" dirty="0"/>
            </a:p>
          </p:txBody>
        </p:sp>
        <p:pic>
          <p:nvPicPr>
            <p:cNvPr id="2050" name="Picture 2" descr="Image result for corporat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875" r="21875"/>
            <a:stretch/>
          </p:blipFill>
          <p:spPr bwMode="auto">
            <a:xfrm>
              <a:off x="3635270" y="4771734"/>
              <a:ext cx="1280160" cy="128016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048" name="Group 2047"/>
          <p:cNvGrpSpPr/>
          <p:nvPr/>
        </p:nvGrpSpPr>
        <p:grpSpPr>
          <a:xfrm>
            <a:off x="4401560" y="277393"/>
            <a:ext cx="2568633" cy="2980527"/>
            <a:chOff x="4750614" y="1316022"/>
            <a:chExt cx="2568633" cy="2980527"/>
          </a:xfrm>
        </p:grpSpPr>
        <p:sp>
          <p:nvSpPr>
            <p:cNvPr id="31" name="Rectangle 30"/>
            <p:cNvSpPr/>
            <p:nvPr/>
          </p:nvSpPr>
          <p:spPr>
            <a:xfrm>
              <a:off x="4750614" y="1316022"/>
              <a:ext cx="2568633" cy="584775"/>
            </a:xfrm>
            <a:prstGeom prst="rect">
              <a:avLst/>
            </a:prstGeom>
          </p:spPr>
          <p:txBody>
            <a:bodyPr wrap="square">
              <a:spAutoFit/>
            </a:bodyPr>
            <a:lstStyle/>
            <a:p>
              <a:pPr algn="ctr"/>
              <a:r>
                <a:rPr lang="en-US" dirty="0"/>
                <a:t>Postdoctoral researcher</a:t>
              </a:r>
            </a:p>
            <a:p>
              <a:pPr algn="ctr"/>
              <a:r>
                <a:rPr lang="en-US" sz="1400" dirty="0"/>
                <a:t>2012-2014</a:t>
              </a:r>
            </a:p>
          </p:txBody>
        </p:sp>
        <p:sp>
          <p:nvSpPr>
            <p:cNvPr id="32" name="TextBox 31"/>
            <p:cNvSpPr txBox="1"/>
            <p:nvPr/>
          </p:nvSpPr>
          <p:spPr>
            <a:xfrm>
              <a:off x="4924531" y="3180859"/>
              <a:ext cx="2220801" cy="1115690"/>
            </a:xfrm>
            <a:prstGeom prst="rect">
              <a:avLst/>
            </a:prstGeom>
            <a:noFill/>
          </p:spPr>
          <p:txBody>
            <a:bodyPr wrap="none" rtlCol="0">
              <a:spAutoFit/>
            </a:bodyPr>
            <a:lstStyle/>
            <a:p>
              <a:pPr algn="ctr"/>
              <a:r>
                <a:rPr lang="en-US" sz="1050" dirty="0"/>
                <a:t>Learned to:</a:t>
              </a:r>
              <a:endParaRPr lang="en-US" sz="1400" dirty="0"/>
            </a:p>
            <a:p>
              <a:pPr algn="ctr"/>
              <a:r>
                <a:rPr lang="en-US" sz="1400" b="1" dirty="0"/>
                <a:t>Think big</a:t>
              </a:r>
            </a:p>
            <a:p>
              <a:pPr algn="ctr"/>
              <a:r>
                <a:rPr lang="en-US" sz="1400" b="1" dirty="0"/>
                <a:t>Write better proposals</a:t>
              </a:r>
            </a:p>
            <a:p>
              <a:pPr algn="ctr"/>
              <a:r>
                <a:rPr lang="en-US" sz="1400" b="1" dirty="0"/>
                <a:t>Write higher quality papers</a:t>
              </a:r>
            </a:p>
            <a:p>
              <a:pPr algn="ctr"/>
              <a:endParaRPr lang="en-US" sz="1400" b="1" dirty="0"/>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16667" r="16667"/>
            <a:stretch/>
          </p:blipFill>
          <p:spPr>
            <a:xfrm>
              <a:off x="5394851" y="1862195"/>
              <a:ext cx="1280160" cy="1280160"/>
            </a:xfrm>
            <a:prstGeom prst="ellipse">
              <a:avLst/>
            </a:prstGeom>
          </p:spPr>
        </p:pic>
      </p:grpSp>
      <p:sp>
        <p:nvSpPr>
          <p:cNvPr id="28" name="Rectangle 27"/>
          <p:cNvSpPr/>
          <p:nvPr/>
        </p:nvSpPr>
        <p:spPr>
          <a:xfrm>
            <a:off x="62382" y="1690689"/>
            <a:ext cx="4339178" cy="44690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52597" y="245998"/>
            <a:ext cx="2729847" cy="28795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grpSp>
        <p:nvGrpSpPr>
          <p:cNvPr id="25" name="Group 24"/>
          <p:cNvGrpSpPr/>
          <p:nvPr/>
        </p:nvGrpSpPr>
        <p:grpSpPr>
          <a:xfrm>
            <a:off x="62382" y="3233219"/>
            <a:ext cx="2568633" cy="2701298"/>
            <a:chOff x="222373" y="2169001"/>
            <a:chExt cx="2568633" cy="2701298"/>
          </a:xfrm>
        </p:grpSpPr>
        <p:sp>
          <p:nvSpPr>
            <p:cNvPr id="6" name="Rectangle 5"/>
            <p:cNvSpPr/>
            <p:nvPr/>
          </p:nvSpPr>
          <p:spPr>
            <a:xfrm>
              <a:off x="222373" y="2169001"/>
              <a:ext cx="2568633" cy="584775"/>
            </a:xfrm>
            <a:prstGeom prst="rect">
              <a:avLst/>
            </a:prstGeom>
          </p:spPr>
          <p:txBody>
            <a:bodyPr wrap="square">
              <a:spAutoFit/>
            </a:bodyPr>
            <a:lstStyle/>
            <a:p>
              <a:pPr algn="ctr"/>
              <a:r>
                <a:rPr lang="en-US" dirty="0"/>
                <a:t>Bachelors and Masters</a:t>
              </a:r>
            </a:p>
            <a:p>
              <a:pPr algn="ctr"/>
              <a:r>
                <a:rPr lang="en-US" sz="1400" dirty="0"/>
                <a:t>2000-2006</a:t>
              </a:r>
            </a:p>
          </p:txBody>
        </p:sp>
        <p:pic>
          <p:nvPicPr>
            <p:cNvPr id="9" name="Picture 8"/>
            <p:cNvPicPr>
              <a:picLocks/>
            </p:cNvPicPr>
            <p:nvPr/>
          </p:nvPicPr>
          <p:blipFill>
            <a:blip r:embed="rId3"/>
            <a:stretch>
              <a:fillRect/>
            </a:stretch>
          </p:blipFill>
          <p:spPr>
            <a:xfrm>
              <a:off x="866609" y="2682198"/>
              <a:ext cx="1280160" cy="1280160"/>
            </a:xfrm>
            <a:prstGeom prst="ellipse">
              <a:avLst/>
            </a:prstGeom>
            <a:ln>
              <a:solidFill>
                <a:schemeClr val="bg1"/>
              </a:solidFill>
            </a:ln>
          </p:spPr>
        </p:pic>
        <p:sp>
          <p:nvSpPr>
            <p:cNvPr id="11" name="TextBox 10"/>
            <p:cNvSpPr txBox="1"/>
            <p:nvPr/>
          </p:nvSpPr>
          <p:spPr>
            <a:xfrm>
              <a:off x="882159" y="3962358"/>
              <a:ext cx="1249060" cy="907941"/>
            </a:xfrm>
            <a:prstGeom prst="rect">
              <a:avLst/>
            </a:prstGeom>
            <a:noFill/>
          </p:spPr>
          <p:txBody>
            <a:bodyPr wrap="none" rtlCol="0">
              <a:spAutoFit/>
            </a:bodyPr>
            <a:lstStyle/>
            <a:p>
              <a:pPr algn="ctr"/>
              <a:r>
                <a:rPr lang="en-US" sz="1050" dirty="0"/>
                <a:t>Learned to:</a:t>
              </a:r>
              <a:endParaRPr lang="en-US" sz="1400" dirty="0"/>
            </a:p>
            <a:p>
              <a:pPr algn="ctr"/>
              <a:r>
                <a:rPr lang="en-US" sz="1400" b="1" dirty="0"/>
                <a:t>Get data</a:t>
              </a:r>
            </a:p>
            <a:p>
              <a:pPr algn="ctr"/>
              <a:r>
                <a:rPr lang="en-US" sz="1400" b="1" dirty="0" err="1"/>
                <a:t>Analyse</a:t>
              </a:r>
              <a:r>
                <a:rPr lang="en-US" sz="1400" b="1" dirty="0"/>
                <a:t> them</a:t>
              </a:r>
            </a:p>
            <a:p>
              <a:pPr algn="ctr"/>
              <a:r>
                <a:rPr lang="en-US" sz="1400" b="1" dirty="0"/>
                <a:t>Publish (2006)</a:t>
              </a:r>
            </a:p>
          </p:txBody>
        </p:sp>
      </p:grpSp>
      <p:pic>
        <p:nvPicPr>
          <p:cNvPr id="22" name="Picture 21"/>
          <p:cNvPicPr>
            <a:picLocks noChangeAspect="1"/>
          </p:cNvPicPr>
          <p:nvPr/>
        </p:nvPicPr>
        <p:blipFill>
          <a:blip r:embed="rId4"/>
          <a:stretch>
            <a:fillRect/>
          </a:stretch>
        </p:blipFill>
        <p:spPr>
          <a:xfrm>
            <a:off x="4205510" y="8302592"/>
            <a:ext cx="1280160" cy="1233544"/>
          </a:xfrm>
          <a:prstGeom prst="ellipse">
            <a:avLst/>
          </a:prstGeom>
          <a:ln>
            <a:solidFill>
              <a:schemeClr val="bg1"/>
            </a:solidFill>
          </a:ln>
        </p:spPr>
      </p:pic>
      <p:grpSp>
        <p:nvGrpSpPr>
          <p:cNvPr id="26" name="Group 25"/>
          <p:cNvGrpSpPr/>
          <p:nvPr/>
        </p:nvGrpSpPr>
        <p:grpSpPr>
          <a:xfrm>
            <a:off x="2231972" y="1690689"/>
            <a:ext cx="2568633" cy="2668103"/>
            <a:chOff x="2986878" y="1263649"/>
            <a:chExt cx="2568633" cy="2668103"/>
          </a:xfrm>
        </p:grpSpPr>
        <p:sp>
          <p:nvSpPr>
            <p:cNvPr id="14" name="Rectangle 13"/>
            <p:cNvSpPr/>
            <p:nvPr/>
          </p:nvSpPr>
          <p:spPr>
            <a:xfrm>
              <a:off x="2986878" y="1263649"/>
              <a:ext cx="2568633" cy="584775"/>
            </a:xfrm>
            <a:prstGeom prst="rect">
              <a:avLst/>
            </a:prstGeom>
          </p:spPr>
          <p:txBody>
            <a:bodyPr wrap="square">
              <a:spAutoFit/>
            </a:bodyPr>
            <a:lstStyle/>
            <a:p>
              <a:pPr algn="ctr"/>
              <a:r>
                <a:rPr lang="en-US" dirty="0"/>
                <a:t>PhD</a:t>
              </a:r>
            </a:p>
            <a:p>
              <a:pPr algn="ctr"/>
              <a:r>
                <a:rPr lang="en-US" sz="1400" dirty="0"/>
                <a:t>2008-2011</a:t>
              </a:r>
            </a:p>
          </p:txBody>
        </p:sp>
        <p:sp>
          <p:nvSpPr>
            <p:cNvPr id="18" name="TextBox 17"/>
            <p:cNvSpPr txBox="1"/>
            <p:nvPr/>
          </p:nvSpPr>
          <p:spPr>
            <a:xfrm>
              <a:off x="3454689" y="3031506"/>
              <a:ext cx="1633011" cy="900246"/>
            </a:xfrm>
            <a:prstGeom prst="rect">
              <a:avLst/>
            </a:prstGeom>
            <a:noFill/>
          </p:spPr>
          <p:txBody>
            <a:bodyPr wrap="none" rtlCol="0">
              <a:spAutoFit/>
            </a:bodyPr>
            <a:lstStyle/>
            <a:p>
              <a:pPr algn="ctr"/>
              <a:r>
                <a:rPr lang="en-US" sz="1050" dirty="0"/>
                <a:t>Learned to:</a:t>
              </a:r>
              <a:endParaRPr lang="en-US" sz="1400" dirty="0"/>
            </a:p>
            <a:p>
              <a:pPr algn="ctr"/>
              <a:r>
                <a:rPr lang="en-US" sz="1400" b="1" dirty="0"/>
                <a:t>Work on a subject</a:t>
              </a:r>
            </a:p>
            <a:p>
              <a:pPr algn="ctr"/>
              <a:r>
                <a:rPr lang="en-US" sz="1400" b="1" dirty="0"/>
                <a:t>Follow my interests</a:t>
              </a:r>
            </a:p>
            <a:p>
              <a:pPr algn="ctr"/>
              <a:r>
                <a:rPr lang="en-US" sz="1400" b="1" dirty="0"/>
                <a:t>Publish more</a:t>
              </a:r>
            </a:p>
          </p:txBody>
        </p:sp>
        <p:pic>
          <p:nvPicPr>
            <p:cNvPr id="24" name="Picture 23"/>
            <p:cNvPicPr>
              <a:picLocks/>
            </p:cNvPicPr>
            <p:nvPr/>
          </p:nvPicPr>
          <p:blipFill rotWithShape="1">
            <a:blip r:embed="rId5" cstate="print">
              <a:extLst>
                <a:ext uri="{28A0092B-C50C-407E-A947-70E740481C1C}">
                  <a14:useLocalDpi xmlns:a14="http://schemas.microsoft.com/office/drawing/2010/main" val="0"/>
                </a:ext>
              </a:extLst>
            </a:blip>
            <a:srcRect l="18305" r="18305"/>
            <a:stretch/>
          </p:blipFill>
          <p:spPr>
            <a:xfrm>
              <a:off x="3631114" y="1799885"/>
              <a:ext cx="1280160" cy="1280160"/>
            </a:xfrm>
            <a:prstGeom prst="ellipse">
              <a:avLst/>
            </a:prstGeom>
          </p:spPr>
        </p:pic>
      </p:grpSp>
      <p:grpSp>
        <p:nvGrpSpPr>
          <p:cNvPr id="27" name="Group 26"/>
          <p:cNvGrpSpPr/>
          <p:nvPr/>
        </p:nvGrpSpPr>
        <p:grpSpPr>
          <a:xfrm>
            <a:off x="3990806" y="4130363"/>
            <a:ext cx="2568633" cy="2334196"/>
            <a:chOff x="2986878" y="4187057"/>
            <a:chExt cx="2568633" cy="2334196"/>
          </a:xfrm>
        </p:grpSpPr>
        <p:sp>
          <p:nvSpPr>
            <p:cNvPr id="20" name="Rectangle 19"/>
            <p:cNvSpPr/>
            <p:nvPr/>
          </p:nvSpPr>
          <p:spPr>
            <a:xfrm>
              <a:off x="2986878" y="4187057"/>
              <a:ext cx="2568633" cy="584775"/>
            </a:xfrm>
            <a:prstGeom prst="rect">
              <a:avLst/>
            </a:prstGeom>
          </p:spPr>
          <p:txBody>
            <a:bodyPr wrap="square">
              <a:spAutoFit/>
            </a:bodyPr>
            <a:lstStyle/>
            <a:p>
              <a:pPr algn="ctr"/>
              <a:r>
                <a:rPr lang="en-US" dirty="0"/>
                <a:t>Spinoff CEO</a:t>
              </a:r>
            </a:p>
            <a:p>
              <a:pPr algn="ctr"/>
              <a:r>
                <a:rPr lang="en-US" sz="1400" dirty="0"/>
                <a:t>2010-2015</a:t>
              </a:r>
            </a:p>
          </p:txBody>
        </p:sp>
        <p:sp>
          <p:nvSpPr>
            <p:cNvPr id="23" name="TextBox 22"/>
            <p:cNvSpPr txBox="1"/>
            <p:nvPr/>
          </p:nvSpPr>
          <p:spPr>
            <a:xfrm>
              <a:off x="3184805" y="6051894"/>
              <a:ext cx="2172775" cy="469359"/>
            </a:xfrm>
            <a:prstGeom prst="rect">
              <a:avLst/>
            </a:prstGeom>
            <a:noFill/>
          </p:spPr>
          <p:txBody>
            <a:bodyPr wrap="none" rtlCol="0">
              <a:spAutoFit/>
            </a:bodyPr>
            <a:lstStyle/>
            <a:p>
              <a:pPr algn="ctr"/>
              <a:r>
                <a:rPr lang="en-US" sz="1050" dirty="0"/>
                <a:t>Learned to:</a:t>
              </a:r>
              <a:endParaRPr lang="en-US" sz="1400" dirty="0"/>
            </a:p>
            <a:p>
              <a:pPr algn="ctr"/>
              <a:r>
                <a:rPr lang="en-US" sz="1400" b="1" dirty="0"/>
                <a:t>Take budget </a:t>
              </a:r>
              <a:r>
                <a:rPr lang="en-US" sz="1400" b="1" dirty="0" err="1"/>
                <a:t>responsability</a:t>
              </a:r>
              <a:endParaRPr lang="en-US" sz="1400" b="1" dirty="0"/>
            </a:p>
          </p:txBody>
        </p:sp>
        <p:pic>
          <p:nvPicPr>
            <p:cNvPr id="2050" name="Picture 2" descr="Image result for corporat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875" r="21875"/>
            <a:stretch/>
          </p:blipFill>
          <p:spPr bwMode="auto">
            <a:xfrm>
              <a:off x="3635270" y="4771734"/>
              <a:ext cx="1280160" cy="128016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048" name="Group 2047"/>
          <p:cNvGrpSpPr/>
          <p:nvPr/>
        </p:nvGrpSpPr>
        <p:grpSpPr>
          <a:xfrm>
            <a:off x="4401560" y="277393"/>
            <a:ext cx="2568633" cy="2980527"/>
            <a:chOff x="4750614" y="1316022"/>
            <a:chExt cx="2568633" cy="2980527"/>
          </a:xfrm>
        </p:grpSpPr>
        <p:sp>
          <p:nvSpPr>
            <p:cNvPr id="31" name="Rectangle 30"/>
            <p:cNvSpPr/>
            <p:nvPr/>
          </p:nvSpPr>
          <p:spPr>
            <a:xfrm>
              <a:off x="4750614" y="1316022"/>
              <a:ext cx="2568633" cy="584775"/>
            </a:xfrm>
            <a:prstGeom prst="rect">
              <a:avLst/>
            </a:prstGeom>
          </p:spPr>
          <p:txBody>
            <a:bodyPr wrap="square">
              <a:spAutoFit/>
            </a:bodyPr>
            <a:lstStyle/>
            <a:p>
              <a:pPr algn="ctr"/>
              <a:r>
                <a:rPr lang="en-US" dirty="0"/>
                <a:t>Postdoctoral researcher</a:t>
              </a:r>
            </a:p>
            <a:p>
              <a:pPr algn="ctr"/>
              <a:r>
                <a:rPr lang="en-US" sz="1400" dirty="0"/>
                <a:t>2012-2014</a:t>
              </a:r>
            </a:p>
          </p:txBody>
        </p:sp>
        <p:sp>
          <p:nvSpPr>
            <p:cNvPr id="32" name="TextBox 31"/>
            <p:cNvSpPr txBox="1"/>
            <p:nvPr/>
          </p:nvSpPr>
          <p:spPr>
            <a:xfrm>
              <a:off x="4924531" y="3180859"/>
              <a:ext cx="2220801" cy="1115690"/>
            </a:xfrm>
            <a:prstGeom prst="rect">
              <a:avLst/>
            </a:prstGeom>
            <a:noFill/>
          </p:spPr>
          <p:txBody>
            <a:bodyPr wrap="none" rtlCol="0">
              <a:spAutoFit/>
            </a:bodyPr>
            <a:lstStyle/>
            <a:p>
              <a:pPr algn="ctr"/>
              <a:r>
                <a:rPr lang="en-US" sz="1050" dirty="0"/>
                <a:t>Learned to:</a:t>
              </a:r>
              <a:endParaRPr lang="en-US" sz="1400" dirty="0"/>
            </a:p>
            <a:p>
              <a:pPr algn="ctr"/>
              <a:r>
                <a:rPr lang="en-US" sz="1400" b="1" dirty="0"/>
                <a:t>Think big</a:t>
              </a:r>
            </a:p>
            <a:p>
              <a:pPr algn="ctr"/>
              <a:r>
                <a:rPr lang="en-US" sz="1400" b="1" dirty="0"/>
                <a:t>Write better proposals</a:t>
              </a:r>
            </a:p>
            <a:p>
              <a:pPr algn="ctr"/>
              <a:r>
                <a:rPr lang="en-US" sz="1400" b="1" dirty="0"/>
                <a:t>Write higher quality papers</a:t>
              </a:r>
            </a:p>
            <a:p>
              <a:pPr algn="ctr"/>
              <a:endParaRPr lang="en-US" sz="1400" b="1" dirty="0"/>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16667" r="16667"/>
            <a:stretch/>
          </p:blipFill>
          <p:spPr>
            <a:xfrm>
              <a:off x="5394851" y="1862195"/>
              <a:ext cx="1280160" cy="1280160"/>
            </a:xfrm>
            <a:prstGeom prst="ellipse">
              <a:avLst/>
            </a:prstGeom>
          </p:spPr>
        </p:pic>
      </p:grpSp>
      <p:grpSp>
        <p:nvGrpSpPr>
          <p:cNvPr id="2051" name="Group 2050"/>
          <p:cNvGrpSpPr/>
          <p:nvPr/>
        </p:nvGrpSpPr>
        <p:grpSpPr>
          <a:xfrm>
            <a:off x="6652306" y="1875378"/>
            <a:ext cx="2568633" cy="2765083"/>
            <a:chOff x="6483964" y="3233219"/>
            <a:chExt cx="2568633" cy="2765083"/>
          </a:xfrm>
        </p:grpSpPr>
        <p:sp>
          <p:nvSpPr>
            <p:cNvPr id="37" name="Rectangle 36"/>
            <p:cNvSpPr/>
            <p:nvPr/>
          </p:nvSpPr>
          <p:spPr>
            <a:xfrm>
              <a:off x="6483964" y="3233219"/>
              <a:ext cx="2568633" cy="584775"/>
            </a:xfrm>
            <a:prstGeom prst="rect">
              <a:avLst/>
            </a:prstGeom>
          </p:spPr>
          <p:txBody>
            <a:bodyPr wrap="square">
              <a:spAutoFit/>
            </a:bodyPr>
            <a:lstStyle/>
            <a:p>
              <a:pPr algn="ctr"/>
              <a:r>
                <a:rPr lang="en-US" dirty="0"/>
                <a:t>Jr. Group leader</a:t>
              </a:r>
            </a:p>
            <a:p>
              <a:pPr algn="ctr"/>
              <a:r>
                <a:rPr lang="en-US" sz="1400" dirty="0"/>
                <a:t>2014-2018</a:t>
              </a:r>
            </a:p>
          </p:txBody>
        </p:sp>
        <p:sp>
          <p:nvSpPr>
            <p:cNvPr id="38" name="TextBox 37"/>
            <p:cNvSpPr txBox="1"/>
            <p:nvPr/>
          </p:nvSpPr>
          <p:spPr>
            <a:xfrm>
              <a:off x="6807700" y="5098056"/>
              <a:ext cx="1921167" cy="900246"/>
            </a:xfrm>
            <a:prstGeom prst="rect">
              <a:avLst/>
            </a:prstGeom>
            <a:noFill/>
          </p:spPr>
          <p:txBody>
            <a:bodyPr wrap="none" rtlCol="0">
              <a:spAutoFit/>
            </a:bodyPr>
            <a:lstStyle/>
            <a:p>
              <a:pPr algn="ctr"/>
              <a:r>
                <a:rPr lang="en-US" sz="1050" dirty="0"/>
                <a:t>Learned to:</a:t>
              </a:r>
            </a:p>
            <a:p>
              <a:pPr algn="ctr"/>
              <a:r>
                <a:rPr lang="en-US" sz="1400" b="1" dirty="0"/>
                <a:t>Supervise</a:t>
              </a:r>
            </a:p>
            <a:p>
              <a:pPr algn="ctr"/>
              <a:r>
                <a:rPr lang="en-US" sz="1400" b="1" dirty="0"/>
                <a:t>Keep improving writing</a:t>
              </a:r>
            </a:p>
            <a:p>
              <a:pPr algn="ctr"/>
              <a:r>
                <a:rPr lang="en-US" sz="1400" b="1" dirty="0"/>
                <a:t>Think collaboratively</a:t>
              </a:r>
            </a:p>
          </p:txBody>
        </p:sp>
        <p:pic>
          <p:nvPicPr>
            <p:cNvPr id="2049" name="Picture 2048"/>
            <p:cNvPicPr>
              <a:picLocks noChangeAspect="1"/>
            </p:cNvPicPr>
            <p:nvPr/>
          </p:nvPicPr>
          <p:blipFill rotWithShape="1">
            <a:blip r:embed="rId8" cstate="print">
              <a:extLst>
                <a:ext uri="{28A0092B-C50C-407E-A947-70E740481C1C}">
                  <a14:useLocalDpi xmlns:a14="http://schemas.microsoft.com/office/drawing/2010/main" val="0"/>
                </a:ext>
              </a:extLst>
            </a:blip>
            <a:srcRect l="7576" t="136" r="25757" b="-136"/>
            <a:stretch/>
          </p:blipFill>
          <p:spPr>
            <a:xfrm>
              <a:off x="7128200" y="3812726"/>
              <a:ext cx="1280160" cy="1280160"/>
            </a:xfrm>
            <a:prstGeom prst="ellipse">
              <a:avLst/>
            </a:prstGeom>
          </p:spPr>
        </p:pic>
      </p:grpSp>
      <p:sp>
        <p:nvSpPr>
          <p:cNvPr id="28" name="Rectangle 27"/>
          <p:cNvSpPr/>
          <p:nvPr/>
        </p:nvSpPr>
        <p:spPr>
          <a:xfrm>
            <a:off x="62382" y="1690689"/>
            <a:ext cx="4339178" cy="44690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52597" y="245998"/>
            <a:ext cx="2729847" cy="28795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205511" y="4130363"/>
            <a:ext cx="2476498" cy="240538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90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pic>
        <p:nvPicPr>
          <p:cNvPr id="30" name="Picture 29" descr=" 3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4937760" cy="6858000"/>
          </a:xfrm>
          <a:prstGeom prst="rect">
            <a:avLst/>
          </a:prstGeom>
        </p:spPr>
      </p:pic>
      <p:sp>
        <p:nvSpPr>
          <p:cNvPr id="35" name="TextBox 34" descr=" 35"/>
          <p:cNvSpPr txBox="1"/>
          <p:nvPr/>
        </p:nvSpPr>
        <p:spPr>
          <a:xfrm>
            <a:off x="0" y="7987"/>
            <a:ext cx="4937760" cy="430887"/>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Bonaire, Netherland Antilles</a:t>
            </a:r>
          </a:p>
          <a:p>
            <a:r>
              <a:rPr lang="en-US" sz="1100" dirty="0">
                <a:solidFill>
                  <a:schemeClr val="bg1"/>
                </a:solidFill>
                <a:latin typeface="Arial" panose="020B0604020202020204" pitchFamily="34" charset="0"/>
                <a:cs typeface="Arial" panose="020B0604020202020204" pitchFamily="34" charset="0"/>
              </a:rPr>
              <a:t>Last Interglacial reef terrace</a:t>
            </a:r>
            <a:endParaRPr lang="en-US" sz="9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36" name="Ink 35" descr=" 36">
                <a:extLst>
                  <a:ext uri="{FF2B5EF4-FFF2-40B4-BE49-F238E27FC236}">
                    <a16:creationId xmlns:a16="http://schemas.microsoft.com/office/drawing/2014/main" id="{1E8EBFD4-F896-034F-A924-2F76181A8334}"/>
                  </a:ext>
                </a:extLst>
              </p14:cNvPr>
              <p14:cNvContentPartPr/>
              <p14:nvPr/>
            </p14:nvContentPartPr>
            <p14:xfrm>
              <a:off x="4592345" y="2892783"/>
              <a:ext cx="21240" cy="360"/>
            </p14:xfrm>
          </p:contentPart>
        </mc:Choice>
        <mc:Fallback xmlns="">
          <p:pic>
            <p:nvPicPr>
              <p:cNvPr id="36" name="Ink 35" descr=" 36">
                <a:extLst>
                  <a:ext uri="{FF2B5EF4-FFF2-40B4-BE49-F238E27FC236}">
                    <a16:creationId xmlns:a16="http://schemas.microsoft.com/office/drawing/2014/main" id="{1E8EBFD4-F896-034F-A924-2F76181A8334}"/>
                  </a:ext>
                </a:extLst>
              </p:cNvPr>
              <p:cNvPicPr/>
              <p:nvPr/>
            </p:nvPicPr>
            <p:blipFill>
              <a:blip r:embed="rId6"/>
              <a:stretch>
                <a:fillRect/>
              </a:stretch>
            </p:blipFill>
            <p:spPr>
              <a:xfrm>
                <a:off x="4576505" y="2873343"/>
                <a:ext cx="56520" cy="39240"/>
              </a:xfrm>
              <a:prstGeom prst="rect">
                <a:avLst/>
              </a:prstGeom>
            </p:spPr>
          </p:pic>
        </mc:Fallback>
      </mc:AlternateContent>
      <p:sp>
        <p:nvSpPr>
          <p:cNvPr id="39" name="TextBox 38" descr=" 39"/>
          <p:cNvSpPr txBox="1"/>
          <p:nvPr/>
        </p:nvSpPr>
        <p:spPr>
          <a:xfrm>
            <a:off x="2780960" y="2871803"/>
            <a:ext cx="1346844" cy="369332"/>
          </a:xfrm>
          <a:prstGeom prst="rect">
            <a:avLst/>
          </a:prstGeom>
          <a:noFill/>
        </p:spPr>
        <p:txBody>
          <a:bodyPr wrap="none" rtlCol="0">
            <a:spAutoFit/>
          </a:bodyPr>
          <a:lstStyle/>
          <a:p>
            <a:r>
              <a:rPr lang="de-DE" dirty="0">
                <a:ln w="0"/>
                <a:effectLst>
                  <a:glow rad="139700">
                    <a:schemeClr val="bg1"/>
                  </a:glow>
                  <a:outerShdw blurRad="38100" dist="19050" dir="2700000" algn="tl" rotWithShape="0">
                    <a:schemeClr val="dk1">
                      <a:alpha val="40000"/>
                    </a:schemeClr>
                  </a:outerShdw>
                </a:effectLst>
              </a:rPr>
              <a:t>7.2 ± 0.1m</a:t>
            </a:r>
            <a:r>
              <a:rPr lang="de-DE" b="1" dirty="0">
                <a:ln w="12700">
                  <a:solidFill>
                    <a:schemeClr val="bg1"/>
                  </a:solidFill>
                  <a:prstDash val="solid"/>
                </a:ln>
                <a:effectLst>
                  <a:glow rad="139700">
                    <a:schemeClr val="bg1"/>
                  </a:glow>
                  <a:outerShdw blurRad="12700" dist="38100" dir="2700000" algn="tl" rotWithShape="0">
                    <a:schemeClr val="bg1">
                      <a:lumMod val="50000"/>
                    </a:schemeClr>
                  </a:outerShdw>
                </a:effectLst>
              </a:rPr>
              <a:t> </a:t>
            </a:r>
          </a:p>
        </p:txBody>
      </p:sp>
      <p:grpSp>
        <p:nvGrpSpPr>
          <p:cNvPr id="40" name="Group 39" descr=" 40"/>
          <p:cNvGrpSpPr/>
          <p:nvPr/>
        </p:nvGrpSpPr>
        <p:grpSpPr>
          <a:xfrm>
            <a:off x="2263268" y="4118298"/>
            <a:ext cx="2412360" cy="2655525"/>
            <a:chOff x="2457450" y="4048125"/>
            <a:chExt cx="2412360" cy="2655525"/>
          </a:xfrm>
        </p:grpSpPr>
        <p:sp>
          <p:nvSpPr>
            <p:cNvPr id="41" name="Freeform 40"/>
            <p:cNvSpPr/>
            <p:nvPr/>
          </p:nvSpPr>
          <p:spPr>
            <a:xfrm>
              <a:off x="2457450" y="4048125"/>
              <a:ext cx="1866900" cy="2114550"/>
            </a:xfrm>
            <a:custGeom>
              <a:avLst/>
              <a:gdLst>
                <a:gd name="connsiteX0" fmla="*/ 295275 w 1866900"/>
                <a:gd name="connsiteY0" fmla="*/ 1695450 h 2114550"/>
                <a:gd name="connsiteX1" fmla="*/ 0 w 1866900"/>
                <a:gd name="connsiteY1" fmla="*/ 0 h 2114550"/>
                <a:gd name="connsiteX2" fmla="*/ 1866900 w 1866900"/>
                <a:gd name="connsiteY2" fmla="*/ 838200 h 2114550"/>
                <a:gd name="connsiteX3" fmla="*/ 419100 w 1866900"/>
                <a:gd name="connsiteY3" fmla="*/ 2114550 h 2114550"/>
              </a:gdLst>
              <a:ahLst/>
              <a:cxnLst>
                <a:cxn ang="0">
                  <a:pos x="connsiteX0" y="connsiteY0"/>
                </a:cxn>
                <a:cxn ang="0">
                  <a:pos x="connsiteX1" y="connsiteY1"/>
                </a:cxn>
                <a:cxn ang="0">
                  <a:pos x="connsiteX2" y="connsiteY2"/>
                </a:cxn>
                <a:cxn ang="0">
                  <a:pos x="connsiteX3" y="connsiteY3"/>
                </a:cxn>
              </a:cxnLst>
              <a:rect l="l" t="t" r="r" b="b"/>
              <a:pathLst>
                <a:path w="1866900" h="2114550">
                  <a:moveTo>
                    <a:pt x="295275" y="1695450"/>
                  </a:moveTo>
                  <a:lnTo>
                    <a:pt x="0" y="0"/>
                  </a:lnTo>
                  <a:lnTo>
                    <a:pt x="1866900" y="838200"/>
                  </a:lnTo>
                  <a:lnTo>
                    <a:pt x="419100" y="2114550"/>
                  </a:lnTo>
                </a:path>
              </a:pathLst>
            </a:custGeom>
            <a:solidFill>
              <a:schemeClr val="bg1">
                <a:alpha val="60000"/>
              </a:schemeClr>
            </a:solid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2" name="Picture 4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803879" y="4801383"/>
              <a:ext cx="2065931" cy="1902267"/>
            </a:xfrm>
            <a:prstGeom prst="ellipse">
              <a:avLst/>
            </a:prstGeom>
            <a:ln w="38100">
              <a:solidFill>
                <a:schemeClr val="tx1"/>
              </a:solidFill>
            </a:ln>
          </p:spPr>
        </p:pic>
      </p:grpSp>
      <p:sp>
        <p:nvSpPr>
          <p:cNvPr id="43" name="Rectangle 42" descr=" 43"/>
          <p:cNvSpPr/>
          <p:nvPr/>
        </p:nvSpPr>
        <p:spPr>
          <a:xfrm>
            <a:off x="1996950" y="3433098"/>
            <a:ext cx="1483098" cy="707886"/>
          </a:xfrm>
          <a:prstGeom prst="rect">
            <a:avLst/>
          </a:prstGeom>
          <a:effectLst>
            <a:glow rad="127000">
              <a:schemeClr val="bg1"/>
            </a:glow>
          </a:effectLst>
        </p:spPr>
        <p:txBody>
          <a:bodyPr wrap="none">
            <a:spAutoFit/>
          </a:bodyPr>
          <a:lstStyle/>
          <a:p>
            <a:pPr algn="ctr"/>
            <a:r>
              <a:rPr lang="en-US" sz="2000" dirty="0">
                <a:ln w="0"/>
                <a:effectLst>
                  <a:glow rad="139700">
                    <a:schemeClr val="bg1"/>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Fossil coral</a:t>
            </a:r>
          </a:p>
          <a:p>
            <a:pPr algn="ctr"/>
            <a:r>
              <a:rPr lang="en-US" sz="2000" dirty="0">
                <a:ln w="0"/>
                <a:effectLst>
                  <a:glow rad="139700">
                    <a:schemeClr val="bg1"/>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reef</a:t>
            </a:r>
          </a:p>
        </p:txBody>
      </p:sp>
      <p:sp>
        <p:nvSpPr>
          <p:cNvPr id="19" name="Rectangle 18" descr=" 19"/>
          <p:cNvSpPr/>
          <p:nvPr/>
        </p:nvSpPr>
        <p:spPr>
          <a:xfrm>
            <a:off x="20134" y="6631978"/>
            <a:ext cx="2243134" cy="215444"/>
          </a:xfrm>
          <a:prstGeom prst="rect">
            <a:avLst/>
          </a:prstGeom>
        </p:spPr>
        <p:txBody>
          <a:bodyPr wrap="square">
            <a:spAutoFit/>
          </a:bodyPr>
          <a:lstStyle/>
          <a:p>
            <a:r>
              <a:rPr lang="de-DE" sz="800" b="1" dirty="0">
                <a:solidFill>
                  <a:schemeClr val="bg1"/>
                </a:solidFill>
                <a:latin typeface="Arial" panose="020B0604020202020204" pitchFamily="34" charset="0"/>
                <a:cs typeface="Arial" panose="020B0604020202020204" pitchFamily="34" charset="0"/>
              </a:rPr>
              <a:t>© Thomas </a:t>
            </a:r>
            <a:r>
              <a:rPr lang="de-DE" sz="800" b="1" dirty="0" err="1">
                <a:solidFill>
                  <a:schemeClr val="bg1"/>
                </a:solidFill>
                <a:latin typeface="Arial" panose="020B0604020202020204" pitchFamily="34" charset="0"/>
                <a:cs typeface="Arial" panose="020B0604020202020204" pitchFamily="34" charset="0"/>
              </a:rPr>
              <a:t>felis</a:t>
            </a:r>
            <a:r>
              <a:rPr lang="de-DE" sz="800" b="1" dirty="0">
                <a:solidFill>
                  <a:schemeClr val="bg1"/>
                </a:solidFill>
                <a:latin typeface="Arial" panose="020B0604020202020204" pitchFamily="34" charset="0"/>
                <a:cs typeface="Arial" panose="020B0604020202020204" pitchFamily="34" charset="0"/>
              </a:rPr>
              <a:t> – MARUM</a:t>
            </a:r>
          </a:p>
        </p:txBody>
      </p:sp>
    </p:spTree>
    <p:extLst>
      <p:ext uri="{BB962C8B-B14F-4D97-AF65-F5344CB8AC3E}">
        <p14:creationId xmlns:p14="http://schemas.microsoft.com/office/powerpoint/2010/main" val="456614873"/>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pic>
        <p:nvPicPr>
          <p:cNvPr id="30" name="Picture 29" descr=" 3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4937760" cy="6858000"/>
          </a:xfrm>
          <a:prstGeom prst="rect">
            <a:avLst/>
          </a:prstGeom>
        </p:spPr>
      </p:pic>
      <p:sp>
        <p:nvSpPr>
          <p:cNvPr id="35" name="TextBox 34" descr=" 35"/>
          <p:cNvSpPr txBox="1"/>
          <p:nvPr/>
        </p:nvSpPr>
        <p:spPr>
          <a:xfrm>
            <a:off x="0" y="7987"/>
            <a:ext cx="4937760" cy="430887"/>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Bonaire, Netherland Antilles</a:t>
            </a:r>
          </a:p>
          <a:p>
            <a:r>
              <a:rPr lang="en-US" sz="1100" dirty="0">
                <a:solidFill>
                  <a:schemeClr val="bg1"/>
                </a:solidFill>
                <a:latin typeface="Arial" panose="020B0604020202020204" pitchFamily="34" charset="0"/>
                <a:cs typeface="Arial" panose="020B0604020202020204" pitchFamily="34" charset="0"/>
              </a:rPr>
              <a:t>Last Interglacial reef terrace</a:t>
            </a:r>
            <a:endParaRPr lang="en-US" sz="9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36" name="Ink 35" descr=" 36">
                <a:extLst>
                  <a:ext uri="{FF2B5EF4-FFF2-40B4-BE49-F238E27FC236}">
                    <a16:creationId xmlns:a16="http://schemas.microsoft.com/office/drawing/2014/main" id="{1E8EBFD4-F896-034F-A924-2F76181A8334}"/>
                  </a:ext>
                </a:extLst>
              </p14:cNvPr>
              <p14:cNvContentPartPr/>
              <p14:nvPr/>
            </p14:nvContentPartPr>
            <p14:xfrm>
              <a:off x="4592345" y="2892783"/>
              <a:ext cx="21240" cy="360"/>
            </p14:xfrm>
          </p:contentPart>
        </mc:Choice>
        <mc:Fallback xmlns="">
          <p:pic>
            <p:nvPicPr>
              <p:cNvPr id="36" name="Ink 35" descr=" 36">
                <a:extLst>
                  <a:ext uri="{FF2B5EF4-FFF2-40B4-BE49-F238E27FC236}">
                    <a16:creationId xmlns:a16="http://schemas.microsoft.com/office/drawing/2014/main" id="{1E8EBFD4-F896-034F-A924-2F76181A8334}"/>
                  </a:ext>
                </a:extLst>
              </p:cNvPr>
              <p:cNvPicPr/>
              <p:nvPr/>
            </p:nvPicPr>
            <p:blipFill>
              <a:blip r:embed="rId6"/>
              <a:stretch>
                <a:fillRect/>
              </a:stretch>
            </p:blipFill>
            <p:spPr>
              <a:xfrm>
                <a:off x="4576505" y="2873343"/>
                <a:ext cx="56520" cy="39240"/>
              </a:xfrm>
              <a:prstGeom prst="rect">
                <a:avLst/>
              </a:prstGeom>
            </p:spPr>
          </p:pic>
        </mc:Fallback>
      </mc:AlternateContent>
      <p:sp>
        <p:nvSpPr>
          <p:cNvPr id="39" name="TextBox 38" descr=" 39"/>
          <p:cNvSpPr txBox="1"/>
          <p:nvPr/>
        </p:nvSpPr>
        <p:spPr>
          <a:xfrm>
            <a:off x="2780960" y="2871803"/>
            <a:ext cx="1346844" cy="369332"/>
          </a:xfrm>
          <a:prstGeom prst="rect">
            <a:avLst/>
          </a:prstGeom>
          <a:noFill/>
        </p:spPr>
        <p:txBody>
          <a:bodyPr wrap="none" rtlCol="0">
            <a:spAutoFit/>
          </a:bodyPr>
          <a:lstStyle/>
          <a:p>
            <a:r>
              <a:rPr lang="de-DE" dirty="0">
                <a:ln w="0"/>
                <a:effectLst>
                  <a:glow rad="139700">
                    <a:schemeClr val="bg1"/>
                  </a:glow>
                  <a:outerShdw blurRad="38100" dist="19050" dir="2700000" algn="tl" rotWithShape="0">
                    <a:schemeClr val="dk1">
                      <a:alpha val="40000"/>
                    </a:schemeClr>
                  </a:outerShdw>
                </a:effectLst>
              </a:rPr>
              <a:t>7.2 ± 0.1m</a:t>
            </a:r>
            <a:r>
              <a:rPr lang="de-DE" b="1" dirty="0">
                <a:ln w="12700">
                  <a:solidFill>
                    <a:schemeClr val="bg1"/>
                  </a:solidFill>
                  <a:prstDash val="solid"/>
                </a:ln>
                <a:effectLst>
                  <a:glow rad="139700">
                    <a:schemeClr val="bg1"/>
                  </a:glow>
                  <a:outerShdw blurRad="12700" dist="38100" dir="2700000" algn="tl" rotWithShape="0">
                    <a:schemeClr val="bg1">
                      <a:lumMod val="50000"/>
                    </a:schemeClr>
                  </a:outerShdw>
                </a:effectLst>
              </a:rPr>
              <a:t> </a:t>
            </a:r>
          </a:p>
        </p:txBody>
      </p:sp>
      <p:grpSp>
        <p:nvGrpSpPr>
          <p:cNvPr id="40" name="Group 39" descr=" 40"/>
          <p:cNvGrpSpPr/>
          <p:nvPr/>
        </p:nvGrpSpPr>
        <p:grpSpPr>
          <a:xfrm>
            <a:off x="2263268" y="4118298"/>
            <a:ext cx="2412360" cy="2655525"/>
            <a:chOff x="2457450" y="4048125"/>
            <a:chExt cx="2412360" cy="2655525"/>
          </a:xfrm>
        </p:grpSpPr>
        <p:sp>
          <p:nvSpPr>
            <p:cNvPr id="41" name="Freeform 40"/>
            <p:cNvSpPr/>
            <p:nvPr/>
          </p:nvSpPr>
          <p:spPr>
            <a:xfrm>
              <a:off x="2457450" y="4048125"/>
              <a:ext cx="1866900" cy="2114550"/>
            </a:xfrm>
            <a:custGeom>
              <a:avLst/>
              <a:gdLst>
                <a:gd name="connsiteX0" fmla="*/ 295275 w 1866900"/>
                <a:gd name="connsiteY0" fmla="*/ 1695450 h 2114550"/>
                <a:gd name="connsiteX1" fmla="*/ 0 w 1866900"/>
                <a:gd name="connsiteY1" fmla="*/ 0 h 2114550"/>
                <a:gd name="connsiteX2" fmla="*/ 1866900 w 1866900"/>
                <a:gd name="connsiteY2" fmla="*/ 838200 h 2114550"/>
                <a:gd name="connsiteX3" fmla="*/ 419100 w 1866900"/>
                <a:gd name="connsiteY3" fmla="*/ 2114550 h 2114550"/>
              </a:gdLst>
              <a:ahLst/>
              <a:cxnLst>
                <a:cxn ang="0">
                  <a:pos x="connsiteX0" y="connsiteY0"/>
                </a:cxn>
                <a:cxn ang="0">
                  <a:pos x="connsiteX1" y="connsiteY1"/>
                </a:cxn>
                <a:cxn ang="0">
                  <a:pos x="connsiteX2" y="connsiteY2"/>
                </a:cxn>
                <a:cxn ang="0">
                  <a:pos x="connsiteX3" y="connsiteY3"/>
                </a:cxn>
              </a:cxnLst>
              <a:rect l="l" t="t" r="r" b="b"/>
              <a:pathLst>
                <a:path w="1866900" h="2114550">
                  <a:moveTo>
                    <a:pt x="295275" y="1695450"/>
                  </a:moveTo>
                  <a:lnTo>
                    <a:pt x="0" y="0"/>
                  </a:lnTo>
                  <a:lnTo>
                    <a:pt x="1866900" y="838200"/>
                  </a:lnTo>
                  <a:lnTo>
                    <a:pt x="419100" y="2114550"/>
                  </a:lnTo>
                </a:path>
              </a:pathLst>
            </a:custGeom>
            <a:solidFill>
              <a:schemeClr val="bg1">
                <a:alpha val="60000"/>
              </a:schemeClr>
            </a:solid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2" name="Picture 4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803879" y="4801383"/>
              <a:ext cx="2065931" cy="1902267"/>
            </a:xfrm>
            <a:prstGeom prst="ellipse">
              <a:avLst/>
            </a:prstGeom>
            <a:ln w="38100">
              <a:solidFill>
                <a:schemeClr val="tx1"/>
              </a:solidFill>
            </a:ln>
          </p:spPr>
        </p:pic>
      </p:grpSp>
      <p:sp>
        <p:nvSpPr>
          <p:cNvPr id="43" name="Rectangle 42" descr=" 43"/>
          <p:cNvSpPr/>
          <p:nvPr/>
        </p:nvSpPr>
        <p:spPr>
          <a:xfrm>
            <a:off x="1996950" y="3433098"/>
            <a:ext cx="1483098" cy="707886"/>
          </a:xfrm>
          <a:prstGeom prst="rect">
            <a:avLst/>
          </a:prstGeom>
          <a:effectLst>
            <a:glow rad="127000">
              <a:schemeClr val="bg1"/>
            </a:glow>
          </a:effectLst>
        </p:spPr>
        <p:txBody>
          <a:bodyPr wrap="none">
            <a:spAutoFit/>
          </a:bodyPr>
          <a:lstStyle/>
          <a:p>
            <a:pPr algn="ctr"/>
            <a:r>
              <a:rPr lang="en-US" sz="2000" dirty="0">
                <a:ln w="0"/>
                <a:effectLst>
                  <a:glow rad="139700">
                    <a:schemeClr val="bg1"/>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Fossil coral</a:t>
            </a:r>
          </a:p>
          <a:p>
            <a:pPr algn="ctr"/>
            <a:r>
              <a:rPr lang="en-US" sz="2000" dirty="0">
                <a:ln w="0"/>
                <a:effectLst>
                  <a:glow rad="139700">
                    <a:schemeClr val="bg1"/>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reef</a:t>
            </a:r>
          </a:p>
        </p:txBody>
      </p:sp>
      <p:grpSp>
        <p:nvGrpSpPr>
          <p:cNvPr id="13" name="Group 12" descr=" 44"/>
          <p:cNvGrpSpPr/>
          <p:nvPr/>
        </p:nvGrpSpPr>
        <p:grpSpPr>
          <a:xfrm>
            <a:off x="4937760" y="191114"/>
            <a:ext cx="4222942" cy="6166405"/>
            <a:chOff x="4937760" y="1032360"/>
            <a:chExt cx="4222942" cy="6166405"/>
          </a:xfrm>
        </p:grpSpPr>
        <p:grpSp>
          <p:nvGrpSpPr>
            <p:cNvPr id="14" name="Group 13"/>
            <p:cNvGrpSpPr/>
            <p:nvPr/>
          </p:nvGrpSpPr>
          <p:grpSpPr>
            <a:xfrm>
              <a:off x="4937760" y="1032360"/>
              <a:ext cx="4222942" cy="6166405"/>
              <a:chOff x="4937760" y="1032360"/>
              <a:chExt cx="4222942" cy="6166405"/>
            </a:xfrm>
          </p:grpSpPr>
          <p:sp>
            <p:nvSpPr>
              <p:cNvPr id="16" name="TextBox 15"/>
              <p:cNvSpPr txBox="1"/>
              <p:nvPr/>
            </p:nvSpPr>
            <p:spPr>
              <a:xfrm flipH="1">
                <a:off x="4937760" y="1032360"/>
                <a:ext cx="4206239"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Last Interglacial</a:t>
                </a:r>
              </a:p>
              <a:p>
                <a:pPr algn="ctr"/>
                <a:r>
                  <a:rPr lang="de-DE"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125.000 years ago</a:t>
                </a:r>
              </a:p>
            </p:txBody>
          </p:sp>
          <p:grpSp>
            <p:nvGrpSpPr>
              <p:cNvPr id="17" name="Group 16"/>
              <p:cNvGrpSpPr/>
              <p:nvPr/>
            </p:nvGrpSpPr>
            <p:grpSpPr>
              <a:xfrm>
                <a:off x="4937760" y="2108718"/>
                <a:ext cx="4222942" cy="5090047"/>
                <a:chOff x="4937760" y="2108718"/>
                <a:chExt cx="4222942" cy="5090047"/>
              </a:xfrm>
            </p:grpSpPr>
            <p:sp>
              <p:nvSpPr>
                <p:cNvPr id="18" name="Rectangle 17"/>
                <p:cNvSpPr/>
                <p:nvPr/>
              </p:nvSpPr>
              <p:spPr>
                <a:xfrm>
                  <a:off x="4937760" y="2108718"/>
                  <a:ext cx="4206239" cy="30231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TextBox 19"/>
                <p:cNvSpPr txBox="1"/>
                <p:nvPr/>
              </p:nvSpPr>
              <p:spPr>
                <a:xfrm flipH="1">
                  <a:off x="4954462" y="5259773"/>
                  <a:ext cx="4206240"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The last time the Earth was </a:t>
                  </a:r>
                  <a:r>
                    <a:rPr lang="en-US" sz="2400" b="1" dirty="0">
                      <a:latin typeface="Arial" panose="020B0604020202020204" pitchFamily="34" charset="0"/>
                      <a:cs typeface="Arial" panose="020B0604020202020204" pitchFamily="34" charset="0"/>
                    </a:rPr>
                    <a:t>slightly warmer than today</a:t>
                  </a:r>
                </a:p>
                <a:p>
                  <a:pPr algn="ctr"/>
                  <a:endParaRPr lang="en-US" sz="2400" b="1"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An analog for</a:t>
                  </a:r>
                  <a:r>
                    <a:rPr lang="en-US" sz="2400" b="1" dirty="0">
                      <a:latin typeface="Arial" panose="020B0604020202020204" pitchFamily="34" charset="0"/>
                      <a:cs typeface="Arial" panose="020B0604020202020204" pitchFamily="34" charset="0"/>
                    </a:rPr>
                    <a:t> future warmer worlds</a:t>
                  </a:r>
                </a:p>
              </p:txBody>
            </p:sp>
          </p:grpSp>
        </p:grpSp>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84246" y="2184504"/>
              <a:ext cx="3946673" cy="2871545"/>
            </a:xfrm>
            <a:prstGeom prst="rect">
              <a:avLst/>
            </a:prstGeom>
          </p:spPr>
        </p:pic>
      </p:grpSp>
      <p:sp>
        <p:nvSpPr>
          <p:cNvPr id="19" name="Rectangle 18" descr=" 19"/>
          <p:cNvSpPr/>
          <p:nvPr/>
        </p:nvSpPr>
        <p:spPr>
          <a:xfrm>
            <a:off x="20134" y="6631978"/>
            <a:ext cx="2243134" cy="215444"/>
          </a:xfrm>
          <a:prstGeom prst="rect">
            <a:avLst/>
          </a:prstGeom>
        </p:spPr>
        <p:txBody>
          <a:bodyPr wrap="square">
            <a:spAutoFit/>
          </a:bodyPr>
          <a:lstStyle/>
          <a:p>
            <a:r>
              <a:rPr lang="de-DE" sz="800" b="1" dirty="0">
                <a:solidFill>
                  <a:schemeClr val="bg1"/>
                </a:solidFill>
                <a:latin typeface="Arial" panose="020B0604020202020204" pitchFamily="34" charset="0"/>
                <a:cs typeface="Arial" panose="020B0604020202020204" pitchFamily="34" charset="0"/>
              </a:rPr>
              <a:t>© Thomas </a:t>
            </a:r>
            <a:r>
              <a:rPr lang="de-DE" sz="800" b="1" dirty="0" err="1">
                <a:solidFill>
                  <a:schemeClr val="bg1"/>
                </a:solidFill>
                <a:latin typeface="Arial" panose="020B0604020202020204" pitchFamily="34" charset="0"/>
                <a:cs typeface="Arial" panose="020B0604020202020204" pitchFamily="34" charset="0"/>
              </a:rPr>
              <a:t>felis</a:t>
            </a:r>
            <a:r>
              <a:rPr lang="de-DE" sz="800" b="1" dirty="0">
                <a:solidFill>
                  <a:schemeClr val="bg1"/>
                </a:solidFill>
                <a:latin typeface="Arial" panose="020B0604020202020204" pitchFamily="34" charset="0"/>
                <a:cs typeface="Arial" panose="020B0604020202020204" pitchFamily="34" charset="0"/>
              </a:rPr>
              <a:t> – MARUM</a:t>
            </a:r>
          </a:p>
        </p:txBody>
      </p:sp>
    </p:spTree>
    <p:extLst>
      <p:ext uri="{BB962C8B-B14F-4D97-AF65-F5344CB8AC3E}">
        <p14:creationId xmlns:p14="http://schemas.microsoft.com/office/powerpoint/2010/main" val="1973569346"/>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342235"/>
            <a:ext cx="2933700" cy="4052281"/>
            <a:chOff x="0" y="1803079"/>
            <a:chExt cx="2874451" cy="4052281"/>
          </a:xfrm>
        </p:grpSpPr>
        <p:pic>
          <p:nvPicPr>
            <p:cNvPr id="18" name="Picture 1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054885"/>
              <a:ext cx="2874451" cy="3800475"/>
            </a:xfrm>
            <a:prstGeom prst="rect">
              <a:avLst/>
            </a:prstGeom>
          </p:spPr>
        </p:pic>
        <p:pic>
          <p:nvPicPr>
            <p:cNvPr id="31" name="Picture 3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7316" y="1803079"/>
              <a:ext cx="1232205" cy="946805"/>
            </a:xfrm>
            <a:prstGeom prst="rect">
              <a:avLst/>
            </a:prstGeom>
          </p:spPr>
        </p:pic>
      </p:grpSp>
      <p:grpSp>
        <p:nvGrpSpPr>
          <p:cNvPr id="38" name="Group 37"/>
          <p:cNvGrpSpPr/>
          <p:nvPr/>
        </p:nvGrpSpPr>
        <p:grpSpPr>
          <a:xfrm>
            <a:off x="2435934" y="2323762"/>
            <a:ext cx="3602916" cy="4070754"/>
            <a:chOff x="2435934" y="1784606"/>
            <a:chExt cx="3602916" cy="4070754"/>
          </a:xfrm>
        </p:grpSpPr>
        <p:grpSp>
          <p:nvGrpSpPr>
            <p:cNvPr id="17" name="Group 16"/>
            <p:cNvGrpSpPr/>
            <p:nvPr/>
          </p:nvGrpSpPr>
          <p:grpSpPr>
            <a:xfrm>
              <a:off x="2435934" y="2054885"/>
              <a:ext cx="3602916" cy="3800475"/>
              <a:chOff x="2435934" y="2054885"/>
              <a:chExt cx="3602916" cy="3800475"/>
            </a:xfrm>
          </p:grpSpPr>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33700" y="2054885"/>
                <a:ext cx="3105150" cy="3800475"/>
              </a:xfrm>
              <a:prstGeom prst="rect">
                <a:avLst/>
              </a:prstGeom>
            </p:spPr>
          </p:pic>
          <p:sp>
            <p:nvSpPr>
              <p:cNvPr id="35" name="Rectangle 34"/>
              <p:cNvSpPr/>
              <p:nvPr/>
            </p:nvSpPr>
            <p:spPr>
              <a:xfrm>
                <a:off x="2435934" y="2054885"/>
                <a:ext cx="923582" cy="3800475"/>
              </a:xfrm>
              <a:prstGeom prst="rect">
                <a:avLst/>
              </a:prstGeom>
              <a:gradFill>
                <a:gsLst>
                  <a:gs pos="50000">
                    <a:schemeClr val="tx2">
                      <a:lumMod val="50000"/>
                    </a:schemeClr>
                  </a:gs>
                  <a:gs pos="0">
                    <a:srgbClr val="84B0D2">
                      <a:alpha val="0"/>
                    </a:srgbClr>
                  </a:gs>
                  <a:gs pos="100000">
                    <a:srgbClr val="7F99CC">
                      <a:alpha val="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33" name="Picture 3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82831" y="1784606"/>
              <a:ext cx="1295732" cy="965277"/>
            </a:xfrm>
            <a:prstGeom prst="rect">
              <a:avLst/>
            </a:prstGeom>
          </p:spPr>
        </p:pic>
      </p:grpSp>
      <p:grpSp>
        <p:nvGrpSpPr>
          <p:cNvPr id="37" name="Group 36"/>
          <p:cNvGrpSpPr/>
          <p:nvPr/>
        </p:nvGrpSpPr>
        <p:grpSpPr>
          <a:xfrm>
            <a:off x="5598571" y="2296052"/>
            <a:ext cx="3545429" cy="4098464"/>
            <a:chOff x="5598571" y="1756896"/>
            <a:chExt cx="3545429" cy="4098464"/>
          </a:xfrm>
        </p:grpSpPr>
        <p:grpSp>
          <p:nvGrpSpPr>
            <p:cNvPr id="14" name="Group 13"/>
            <p:cNvGrpSpPr/>
            <p:nvPr/>
          </p:nvGrpSpPr>
          <p:grpSpPr>
            <a:xfrm>
              <a:off x="5598571" y="2054885"/>
              <a:ext cx="3545429" cy="3800475"/>
              <a:chOff x="5598571" y="2054885"/>
              <a:chExt cx="3545429" cy="3800475"/>
            </a:xfrm>
          </p:grpSpPr>
          <p:pic>
            <p:nvPicPr>
              <p:cNvPr id="8" name="Picture 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038850" y="2054885"/>
                <a:ext cx="3105150" cy="3800475"/>
              </a:xfrm>
              <a:prstGeom prst="rect">
                <a:avLst/>
              </a:prstGeom>
            </p:spPr>
          </p:pic>
          <p:sp>
            <p:nvSpPr>
              <p:cNvPr id="13" name="Rectangle 12"/>
              <p:cNvSpPr/>
              <p:nvPr/>
            </p:nvSpPr>
            <p:spPr>
              <a:xfrm>
                <a:off x="5598571" y="2054885"/>
                <a:ext cx="935679" cy="3800475"/>
              </a:xfrm>
              <a:prstGeom prst="rect">
                <a:avLst/>
              </a:prstGeom>
              <a:gradFill>
                <a:gsLst>
                  <a:gs pos="50000">
                    <a:schemeClr val="tx2">
                      <a:lumMod val="50000"/>
                    </a:schemeClr>
                  </a:gs>
                  <a:gs pos="0">
                    <a:srgbClr val="6181BA">
                      <a:alpha val="0"/>
                    </a:srgbClr>
                  </a:gs>
                  <a:gs pos="100000">
                    <a:srgbClr val="46495B">
                      <a:alpha val="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34" name="Picture 33"/>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926531" y="1756896"/>
              <a:ext cx="1431852" cy="992987"/>
            </a:xfrm>
            <a:prstGeom prst="rect">
              <a:avLst/>
            </a:prstGeom>
          </p:spPr>
        </p:pic>
      </p:grpSp>
      <p:sp>
        <p:nvSpPr>
          <p:cNvPr id="3" name="TextBox 2"/>
          <p:cNvSpPr txBox="1"/>
          <p:nvPr/>
        </p:nvSpPr>
        <p:spPr>
          <a:xfrm>
            <a:off x="1036333" y="449312"/>
            <a:ext cx="6819496" cy="523220"/>
          </a:xfrm>
          <a:prstGeom prst="rect">
            <a:avLst/>
          </a:prstGeom>
          <a:noFill/>
        </p:spPr>
        <p:txBody>
          <a:bodyPr wrap="none" rtlCol="0">
            <a:spAutoFit/>
          </a:bodyPr>
          <a:lstStyle/>
          <a:p>
            <a:pPr algn="ctr"/>
            <a:r>
              <a:rPr lang="de-DE" sz="2800" b="1" dirty="0">
                <a:latin typeface="Arial" panose="020B0604020202020204" pitchFamily="34" charset="0"/>
                <a:cs typeface="Arial" panose="020B0604020202020204" pitchFamily="34" charset="0"/>
              </a:rPr>
              <a:t>The </a:t>
            </a:r>
            <a:r>
              <a:rPr lang="de-DE" sz="2800" b="1" dirty="0" err="1">
                <a:latin typeface="Arial" panose="020B0604020202020204" pitchFamily="34" charset="0"/>
                <a:cs typeface="Arial" panose="020B0604020202020204" pitchFamily="34" charset="0"/>
              </a:rPr>
              <a:t>big</a:t>
            </a:r>
            <a:r>
              <a:rPr lang="de-DE" sz="2800" b="1" dirty="0">
                <a:latin typeface="Arial" panose="020B0604020202020204" pitchFamily="34" charset="0"/>
                <a:cs typeface="Arial" panose="020B0604020202020204" pitchFamily="34" charset="0"/>
              </a:rPr>
              <a:t> </a:t>
            </a:r>
            <a:r>
              <a:rPr lang="de-DE" sz="2800" b="1" dirty="0" err="1">
                <a:latin typeface="Arial" panose="020B0604020202020204" pitchFamily="34" charset="0"/>
                <a:cs typeface="Arial" panose="020B0604020202020204" pitchFamily="34" charset="0"/>
              </a:rPr>
              <a:t>questions</a:t>
            </a:r>
            <a:r>
              <a:rPr lang="de-DE" sz="2800" b="1" dirty="0">
                <a:latin typeface="Arial" panose="020B0604020202020204" pitchFamily="34" charset="0"/>
                <a:cs typeface="Arial" panose="020B0604020202020204" pitchFamily="34" charset="0"/>
              </a:rPr>
              <a:t> in </a:t>
            </a:r>
            <a:r>
              <a:rPr lang="de-DE" sz="2800" b="1" dirty="0" err="1">
                <a:latin typeface="Arial" panose="020B0604020202020204" pitchFamily="34" charset="0"/>
                <a:cs typeface="Arial" panose="020B0604020202020204" pitchFamily="34" charset="0"/>
              </a:rPr>
              <a:t>sea</a:t>
            </a:r>
            <a:r>
              <a:rPr lang="de-DE" sz="2800" b="1" dirty="0">
                <a:latin typeface="Arial" panose="020B0604020202020204" pitchFamily="34" charset="0"/>
                <a:cs typeface="Arial" panose="020B0604020202020204" pitchFamily="34" charset="0"/>
              </a:rPr>
              <a:t> </a:t>
            </a:r>
            <a:r>
              <a:rPr lang="de-DE" sz="2800" b="1" dirty="0" err="1">
                <a:latin typeface="Arial" panose="020B0604020202020204" pitchFamily="34" charset="0"/>
                <a:cs typeface="Arial" panose="020B0604020202020204" pitchFamily="34" charset="0"/>
              </a:rPr>
              <a:t>level</a:t>
            </a:r>
            <a:r>
              <a:rPr lang="de-DE" sz="2800" b="1" dirty="0">
                <a:latin typeface="Arial" panose="020B0604020202020204" pitchFamily="34" charset="0"/>
                <a:cs typeface="Arial" panose="020B0604020202020204" pitchFamily="34" charset="0"/>
              </a:rPr>
              <a:t> </a:t>
            </a:r>
            <a:r>
              <a:rPr lang="de-DE" sz="2800" b="1" dirty="0" err="1">
                <a:latin typeface="Arial" panose="020B0604020202020204" pitchFamily="34" charset="0"/>
                <a:cs typeface="Arial" panose="020B0604020202020204" pitchFamily="34" charset="0"/>
              </a:rPr>
              <a:t>science</a:t>
            </a:r>
            <a:r>
              <a:rPr lang="de-DE" sz="2800" b="1" dirty="0">
                <a:latin typeface="Arial" panose="020B0604020202020204" pitchFamily="34" charset="0"/>
                <a:cs typeface="Arial" panose="020B0604020202020204" pitchFamily="34" charset="0"/>
              </a:rPr>
              <a:t>:</a:t>
            </a:r>
          </a:p>
        </p:txBody>
      </p:sp>
      <p:sp>
        <p:nvSpPr>
          <p:cNvPr id="9" name="Rectangle 8"/>
          <p:cNvSpPr/>
          <p:nvPr/>
        </p:nvSpPr>
        <p:spPr>
          <a:xfrm>
            <a:off x="-56083" y="6190854"/>
            <a:ext cx="2243134" cy="215444"/>
          </a:xfrm>
          <a:prstGeom prst="rect">
            <a:avLst/>
          </a:prstGeom>
        </p:spPr>
        <p:txBody>
          <a:bodyPr wrap="square">
            <a:spAutoFit/>
          </a:bodyPr>
          <a:lstStyle/>
          <a:p>
            <a:r>
              <a:rPr lang="de-DE" sz="800" b="1" dirty="0">
                <a:latin typeface="Arial" panose="020B0604020202020204" pitchFamily="34" charset="0"/>
                <a:cs typeface="Arial" panose="020B0604020202020204" pitchFamily="34" charset="0"/>
              </a:rPr>
              <a:t>© Stephen Wilkes – National </a:t>
            </a:r>
            <a:r>
              <a:rPr lang="de-DE" sz="800" b="1" dirty="0" err="1">
                <a:latin typeface="Arial" panose="020B0604020202020204" pitchFamily="34" charset="0"/>
                <a:cs typeface="Arial" panose="020B0604020202020204" pitchFamily="34" charset="0"/>
              </a:rPr>
              <a:t>Geographic</a:t>
            </a:r>
            <a:r>
              <a:rPr lang="de-DE" sz="800" b="1" dirty="0">
                <a:latin typeface="Arial" panose="020B0604020202020204" pitchFamily="34" charset="0"/>
                <a:cs typeface="Arial" panose="020B0604020202020204" pitchFamily="34" charset="0"/>
              </a:rPr>
              <a:t> </a:t>
            </a:r>
          </a:p>
        </p:txBody>
      </p:sp>
      <p:sp>
        <p:nvSpPr>
          <p:cNvPr id="19" name="TextBox 18"/>
          <p:cNvSpPr txBox="1"/>
          <p:nvPr/>
        </p:nvSpPr>
        <p:spPr>
          <a:xfrm>
            <a:off x="681829" y="1237334"/>
            <a:ext cx="1492716" cy="369332"/>
          </a:xfrm>
          <a:prstGeom prst="rect">
            <a:avLst/>
          </a:prstGeom>
          <a:noFill/>
          <a:effectLst>
            <a:glow rad="127000">
              <a:schemeClr val="bg1"/>
            </a:glow>
          </a:effectLst>
        </p:spPr>
        <p:txBody>
          <a:bodyPr wrap="none" rtlCol="0">
            <a:spAutoFit/>
          </a:bodyPr>
          <a:lstStyle/>
          <a:p>
            <a:r>
              <a:rPr lang="en-US" b="1" i="1" dirty="0">
                <a:ln w="0"/>
                <a:solidFill>
                  <a:schemeClr val="bg1"/>
                </a:solidFill>
                <a:effectLst/>
                <a:latin typeface="Arial" panose="020B0604020202020204" pitchFamily="34" charset="0"/>
                <a:cs typeface="Arial" panose="020B0604020202020204" pitchFamily="34" charset="0"/>
              </a:rPr>
              <a:t>How much?</a:t>
            </a:r>
            <a:endParaRPr lang="de-DE" b="1" i="1" dirty="0">
              <a:ln w="0"/>
              <a:solidFill>
                <a:schemeClr val="bg1"/>
              </a:solidFill>
              <a:effectLst/>
              <a:latin typeface="Arial" panose="020B0604020202020204" pitchFamily="34" charset="0"/>
              <a:cs typeface="Arial" panose="020B0604020202020204" pitchFamily="34" charset="0"/>
            </a:endParaRPr>
          </a:p>
        </p:txBody>
      </p:sp>
      <p:sp>
        <p:nvSpPr>
          <p:cNvPr id="20" name="TextBox 19"/>
          <p:cNvSpPr txBox="1"/>
          <p:nvPr/>
        </p:nvSpPr>
        <p:spPr>
          <a:xfrm>
            <a:off x="3853515" y="1237334"/>
            <a:ext cx="1287532" cy="369332"/>
          </a:xfrm>
          <a:prstGeom prst="rect">
            <a:avLst/>
          </a:prstGeom>
          <a:noFill/>
          <a:effectLst>
            <a:glow rad="127000">
              <a:schemeClr val="bg1"/>
            </a:glow>
          </a:effectLst>
        </p:spPr>
        <p:txBody>
          <a:bodyPr wrap="none" rtlCol="0">
            <a:spAutoFit/>
          </a:bodyPr>
          <a:lstStyle/>
          <a:p>
            <a:r>
              <a:rPr lang="en-US" b="1" i="1" dirty="0">
                <a:ln w="0"/>
                <a:solidFill>
                  <a:schemeClr val="bg1"/>
                </a:solidFill>
                <a:effectLst/>
                <a:latin typeface="Arial" panose="020B0604020202020204" pitchFamily="34" charset="0"/>
                <a:cs typeface="Arial" panose="020B0604020202020204" pitchFamily="34" charset="0"/>
              </a:rPr>
              <a:t>How fast?</a:t>
            </a:r>
            <a:endParaRPr lang="de-DE" b="1" i="1" dirty="0">
              <a:ln w="0"/>
              <a:solidFill>
                <a:schemeClr val="bg1"/>
              </a:solidFill>
              <a:effectLst/>
              <a:latin typeface="Arial" panose="020B0604020202020204" pitchFamily="34" charset="0"/>
              <a:cs typeface="Arial" panose="020B0604020202020204" pitchFamily="34" charset="0"/>
            </a:endParaRPr>
          </a:p>
        </p:txBody>
      </p:sp>
      <p:sp>
        <p:nvSpPr>
          <p:cNvPr id="21" name="TextBox 20"/>
          <p:cNvSpPr txBox="1"/>
          <p:nvPr/>
        </p:nvSpPr>
        <p:spPr>
          <a:xfrm>
            <a:off x="6655359" y="1241952"/>
            <a:ext cx="2121093" cy="369332"/>
          </a:xfrm>
          <a:prstGeom prst="rect">
            <a:avLst/>
          </a:prstGeom>
          <a:noFill/>
          <a:effectLst>
            <a:glow rad="127000">
              <a:schemeClr val="bg1"/>
            </a:glow>
          </a:effectLst>
        </p:spPr>
        <p:txBody>
          <a:bodyPr wrap="none" rtlCol="0">
            <a:spAutoFit/>
          </a:bodyPr>
          <a:lstStyle/>
          <a:p>
            <a:r>
              <a:rPr lang="en-US" b="1" i="1" dirty="0">
                <a:ln w="0"/>
                <a:solidFill>
                  <a:schemeClr val="bg1"/>
                </a:solidFill>
                <a:effectLst/>
                <a:latin typeface="Arial" panose="020B0604020202020204" pitchFamily="34" charset="0"/>
                <a:cs typeface="Arial" panose="020B0604020202020204" pitchFamily="34" charset="0"/>
              </a:rPr>
              <a:t>Stronger storms?</a:t>
            </a:r>
            <a:endParaRPr lang="de-DE" b="1" i="1" dirty="0">
              <a:ln w="0"/>
              <a:solidFill>
                <a:schemeClr val="bg1"/>
              </a:solidFill>
              <a:effectLst/>
              <a:latin typeface="Arial" panose="020B0604020202020204" pitchFamily="34" charset="0"/>
              <a:cs typeface="Arial" panose="020B0604020202020204" pitchFamily="34" charset="0"/>
            </a:endParaRPr>
          </a:p>
        </p:txBody>
      </p:sp>
      <p:sp>
        <p:nvSpPr>
          <p:cNvPr id="4" name="Rectangle 3"/>
          <p:cNvSpPr/>
          <p:nvPr/>
        </p:nvSpPr>
        <p:spPr>
          <a:xfrm>
            <a:off x="2967276" y="6190854"/>
            <a:ext cx="1457450" cy="215444"/>
          </a:xfrm>
          <a:prstGeom prst="rect">
            <a:avLst/>
          </a:prstGeom>
        </p:spPr>
        <p:txBody>
          <a:bodyPr wrap="none">
            <a:spAutoFit/>
          </a:bodyPr>
          <a:lstStyle/>
          <a:p>
            <a:r>
              <a:rPr lang="de-DE" sz="800" b="1" dirty="0">
                <a:latin typeface="Arial" panose="020B0604020202020204" pitchFamily="34" charset="0"/>
                <a:cs typeface="Arial" panose="020B0604020202020204" pitchFamily="34" charset="0"/>
              </a:rPr>
              <a:t>© Maren Bender - MARUM</a:t>
            </a:r>
            <a:endParaRPr lang="en-US" sz="800" b="1" dirty="0"/>
          </a:p>
        </p:txBody>
      </p:sp>
      <p:sp>
        <p:nvSpPr>
          <p:cNvPr id="5" name="Rectangle 4"/>
          <p:cNvSpPr/>
          <p:nvPr/>
        </p:nvSpPr>
        <p:spPr>
          <a:xfrm>
            <a:off x="6038850" y="6190854"/>
            <a:ext cx="1534394" cy="215444"/>
          </a:xfrm>
          <a:prstGeom prst="rect">
            <a:avLst/>
          </a:prstGeom>
        </p:spPr>
        <p:txBody>
          <a:bodyPr wrap="none">
            <a:spAutoFit/>
          </a:bodyPr>
          <a:lstStyle/>
          <a:p>
            <a:r>
              <a:rPr lang="de-DE" sz="800" b="1" dirty="0">
                <a:latin typeface="Arial" panose="020B0604020202020204" pitchFamily="34" charset="0"/>
                <a:cs typeface="Arial" panose="020B0604020202020204" pitchFamily="34" charset="0"/>
              </a:rPr>
              <a:t>© George </a:t>
            </a:r>
            <a:r>
              <a:rPr lang="de-DE" sz="800" b="1" dirty="0" err="1">
                <a:latin typeface="Arial" panose="020B0604020202020204" pitchFamily="34" charset="0"/>
                <a:cs typeface="Arial" panose="020B0604020202020204" pitchFamily="34" charset="0"/>
              </a:rPr>
              <a:t>Desipiris</a:t>
            </a:r>
            <a:r>
              <a:rPr lang="de-DE" sz="800" b="1" dirty="0">
                <a:latin typeface="Arial" panose="020B0604020202020204" pitchFamily="34" charset="0"/>
                <a:cs typeface="Arial" panose="020B0604020202020204" pitchFamily="34" charset="0"/>
              </a:rPr>
              <a:t> - </a:t>
            </a:r>
            <a:r>
              <a:rPr lang="de-DE" sz="800" b="1" dirty="0" err="1">
                <a:latin typeface="Arial" panose="020B0604020202020204" pitchFamily="34" charset="0"/>
                <a:cs typeface="Arial" panose="020B0604020202020204" pitchFamily="34" charset="0"/>
              </a:rPr>
              <a:t>Pexels</a:t>
            </a:r>
            <a:endParaRPr lang="en-US" sz="800" b="1" dirty="0"/>
          </a:p>
        </p:txBody>
      </p:sp>
      <p:sp>
        <p:nvSpPr>
          <p:cNvPr id="7" name="TextBox 6"/>
          <p:cNvSpPr txBox="1"/>
          <p:nvPr/>
        </p:nvSpPr>
        <p:spPr>
          <a:xfrm>
            <a:off x="655548" y="1480316"/>
            <a:ext cx="1451535" cy="923330"/>
          </a:xfrm>
          <a:prstGeom prst="rect">
            <a:avLst/>
          </a:prstGeom>
          <a:noFill/>
        </p:spPr>
        <p:txBody>
          <a:bodyPr wrap="square" rtlCol="0">
            <a:spAutoFit/>
          </a:bodyPr>
          <a:lstStyle/>
          <a:p>
            <a:pPr algn="ctr"/>
            <a:r>
              <a:rPr lang="en-US" dirty="0"/>
              <a:t>How much will sea level rise?</a:t>
            </a:r>
          </a:p>
        </p:txBody>
      </p:sp>
      <p:sp>
        <p:nvSpPr>
          <p:cNvPr id="25" name="TextBox 24"/>
          <p:cNvSpPr txBox="1"/>
          <p:nvPr/>
        </p:nvSpPr>
        <p:spPr>
          <a:xfrm>
            <a:off x="3760507" y="1498242"/>
            <a:ext cx="1451535" cy="646331"/>
          </a:xfrm>
          <a:prstGeom prst="rect">
            <a:avLst/>
          </a:prstGeom>
          <a:noFill/>
        </p:spPr>
        <p:txBody>
          <a:bodyPr wrap="square" rtlCol="0">
            <a:spAutoFit/>
          </a:bodyPr>
          <a:lstStyle/>
          <a:p>
            <a:pPr algn="ctr"/>
            <a:r>
              <a:rPr lang="en-US" dirty="0"/>
              <a:t>How fast will it rise?</a:t>
            </a:r>
          </a:p>
        </p:txBody>
      </p:sp>
      <p:sp>
        <p:nvSpPr>
          <p:cNvPr id="26" name="TextBox 25"/>
          <p:cNvSpPr txBox="1"/>
          <p:nvPr/>
        </p:nvSpPr>
        <p:spPr>
          <a:xfrm>
            <a:off x="6906848" y="1475550"/>
            <a:ext cx="1451535" cy="923330"/>
          </a:xfrm>
          <a:prstGeom prst="rect">
            <a:avLst/>
          </a:prstGeom>
          <a:noFill/>
        </p:spPr>
        <p:txBody>
          <a:bodyPr wrap="square" rtlCol="0">
            <a:spAutoFit/>
          </a:bodyPr>
          <a:lstStyle/>
          <a:p>
            <a:pPr algn="ctr"/>
            <a:r>
              <a:rPr lang="en-US" dirty="0"/>
              <a:t>Will there be stronger storms?</a:t>
            </a:r>
          </a:p>
        </p:txBody>
      </p:sp>
    </p:spTree>
    <p:extLst>
      <p:ext uri="{BB962C8B-B14F-4D97-AF65-F5344CB8AC3E}">
        <p14:creationId xmlns:p14="http://schemas.microsoft.com/office/powerpoint/2010/main" val="289212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083" y="-33251"/>
            <a:ext cx="10025149" cy="7009584"/>
          </a:xfrm>
          <a:prstGeom prst="rect">
            <a:avLst/>
          </a:prstGeom>
        </p:spPr>
      </p:pic>
      <p:sp>
        <p:nvSpPr>
          <p:cNvPr id="8" name="Rectangle 7"/>
          <p:cNvSpPr/>
          <p:nvPr/>
        </p:nvSpPr>
        <p:spPr>
          <a:xfrm>
            <a:off x="0" y="4661212"/>
            <a:ext cx="9144000" cy="219678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022466" y="1265621"/>
            <a:ext cx="7232073" cy="2551135"/>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281032"/>
            <a:ext cx="7772400" cy="1231398"/>
          </a:xfrm>
        </p:spPr>
        <p:txBody>
          <a:bodyPr>
            <a:noAutofit/>
          </a:bodyPr>
          <a:lstStyle/>
          <a:p>
            <a:r>
              <a:rPr lang="en-US" sz="4000" b="1" dirty="0">
                <a:solidFill>
                  <a:schemeClr val="bg1"/>
                </a:solidFill>
              </a:rPr>
              <a:t>Getting your proposal funded</a:t>
            </a:r>
          </a:p>
        </p:txBody>
      </p:sp>
      <p:sp>
        <p:nvSpPr>
          <p:cNvPr id="3" name="Subtitle 2"/>
          <p:cNvSpPr>
            <a:spLocks noGrp="1"/>
          </p:cNvSpPr>
          <p:nvPr>
            <p:ph type="subTitle" idx="1"/>
          </p:nvPr>
        </p:nvSpPr>
        <p:spPr>
          <a:xfrm>
            <a:off x="1143000" y="2496440"/>
            <a:ext cx="6858000" cy="1655762"/>
          </a:xfrm>
        </p:spPr>
        <p:txBody>
          <a:bodyPr/>
          <a:lstStyle/>
          <a:p>
            <a:r>
              <a:rPr lang="en-US" b="1" dirty="0">
                <a:solidFill>
                  <a:schemeClr val="bg1"/>
                </a:solidFill>
              </a:rPr>
              <a:t>an ERC Success Story</a:t>
            </a:r>
          </a:p>
          <a:p>
            <a:endParaRPr lang="en-US" sz="1800" b="1" dirty="0">
              <a:solidFill>
                <a:schemeClr val="bg1"/>
              </a:solidFill>
            </a:endParaRPr>
          </a:p>
          <a:p>
            <a:r>
              <a:rPr lang="en-US" sz="1800" b="1" dirty="0">
                <a:solidFill>
                  <a:schemeClr val="bg1"/>
                </a:solidFill>
              </a:rPr>
              <a:t>Alessio Rovere</a:t>
            </a:r>
            <a:endParaRPr lang="en-US" sz="1800"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9062"/>
          <a:stretch/>
        </p:blipFill>
        <p:spPr>
          <a:xfrm>
            <a:off x="790144" y="5099376"/>
            <a:ext cx="2469022" cy="30148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07" y="5367610"/>
            <a:ext cx="3736157" cy="138277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6438" y="4859331"/>
            <a:ext cx="1523999" cy="489585"/>
          </a:xfrm>
          <a:prstGeom prst="rect">
            <a:avLst/>
          </a:prstGeom>
        </p:spPr>
      </p:pic>
      <p:grpSp>
        <p:nvGrpSpPr>
          <p:cNvPr id="14" name="Group 13"/>
          <p:cNvGrpSpPr/>
          <p:nvPr/>
        </p:nvGrpSpPr>
        <p:grpSpPr>
          <a:xfrm>
            <a:off x="5735783" y="6300984"/>
            <a:ext cx="3647279" cy="522523"/>
            <a:chOff x="6267796" y="4661212"/>
            <a:chExt cx="2876203" cy="522523"/>
          </a:xfrm>
        </p:grpSpPr>
        <p:sp>
          <p:nvSpPr>
            <p:cNvPr id="9" name="TextBox 8"/>
            <p:cNvSpPr txBox="1"/>
            <p:nvPr/>
          </p:nvSpPr>
          <p:spPr>
            <a:xfrm>
              <a:off x="6267796" y="4661212"/>
              <a:ext cx="2876203" cy="430887"/>
            </a:xfrm>
            <a:prstGeom prst="rect">
              <a:avLst/>
            </a:prstGeom>
            <a:noFill/>
          </p:spPr>
          <p:txBody>
            <a:bodyPr wrap="square" rtlCol="0">
              <a:spAutoFit/>
            </a:bodyPr>
            <a:lstStyle/>
            <a:p>
              <a:r>
                <a:rPr lang="en-US" sz="900" dirty="0">
                  <a:solidFill>
                    <a:schemeClr val="bg1"/>
                  </a:solidFill>
                </a:rPr>
                <a:t>Photo by </a:t>
              </a:r>
              <a:r>
                <a:rPr lang="en-US" sz="900" b="1" dirty="0">
                  <a:solidFill>
                    <a:schemeClr val="bg1"/>
                  </a:solidFill>
                  <a:hlinkClick r:id="rId6"/>
                </a:rPr>
                <a:t>rawpixel.com </a:t>
              </a:r>
              <a:r>
                <a:rPr lang="en-US" sz="900" dirty="0">
                  <a:solidFill>
                    <a:schemeClr val="bg1"/>
                  </a:solidFill>
                </a:rPr>
                <a:t>from </a:t>
              </a:r>
              <a:r>
                <a:rPr lang="en-US" sz="900" b="1" dirty="0" err="1">
                  <a:solidFill>
                    <a:schemeClr val="bg1"/>
                  </a:solidFill>
                  <a:hlinkClick r:id="rId7"/>
                </a:rPr>
                <a:t>Pexels</a:t>
              </a:r>
              <a:endParaRPr lang="en-US" sz="900" dirty="0">
                <a:solidFill>
                  <a:schemeClr val="bg1"/>
                </a:solidFill>
              </a:endParaRPr>
            </a:p>
            <a:p>
              <a:br>
                <a:rPr lang="en-US" sz="900" dirty="0">
                  <a:solidFill>
                    <a:schemeClr val="bg1"/>
                  </a:solidFill>
                </a:rPr>
              </a:br>
              <a:endParaRPr lang="en-US" sz="300" dirty="0">
                <a:solidFill>
                  <a:schemeClr val="bg1"/>
                </a:solidFill>
              </a:endParaRPr>
            </a:p>
          </p:txBody>
        </p:sp>
        <p:sp>
          <p:nvSpPr>
            <p:cNvPr id="13" name="TextBox 12"/>
            <p:cNvSpPr txBox="1"/>
            <p:nvPr/>
          </p:nvSpPr>
          <p:spPr>
            <a:xfrm>
              <a:off x="6267796" y="4845181"/>
              <a:ext cx="2641795" cy="338554"/>
            </a:xfrm>
            <a:prstGeom prst="rect">
              <a:avLst/>
            </a:prstGeom>
            <a:noFill/>
          </p:spPr>
          <p:txBody>
            <a:bodyPr wrap="square" rtlCol="0">
              <a:spAutoFit/>
            </a:bodyPr>
            <a:lstStyle/>
            <a:p>
              <a:r>
                <a:rPr lang="en-US" sz="800" dirty="0">
                  <a:solidFill>
                    <a:schemeClr val="bg1"/>
                  </a:solidFill>
                </a:rPr>
                <a:t>The background photo is not licensed under the CC-BY license, please obtain a copy from the links above</a:t>
              </a:r>
            </a:p>
          </p:txBody>
        </p:sp>
      </p:grpSp>
      <p:pic>
        <p:nvPicPr>
          <p:cNvPr id="1026" name="Picture 2" descr="PAGES - Past Global Chan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1481"/>
            <a:ext cx="29718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7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My path</a:t>
            </a:r>
          </a:p>
        </p:txBody>
      </p:sp>
      <p:sp>
        <p:nvSpPr>
          <p:cNvPr id="5" name="Rectangle 4" descr=" 5"/>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pic>
        <p:nvPicPr>
          <p:cNvPr id="2" name="Picture 1" descr=" 2"/>
          <p:cNvPicPr>
            <a:picLocks noChangeAspect="1"/>
          </p:cNvPicPr>
          <p:nvPr/>
        </p:nvPicPr>
        <p:blipFill rotWithShape="1">
          <a:blip r:embed="rId4" cstate="print">
            <a:extLst>
              <a:ext uri="{28A0092B-C50C-407E-A947-70E740481C1C}">
                <a14:useLocalDpi xmlns:a14="http://schemas.microsoft.com/office/drawing/2010/main" val="0"/>
              </a:ext>
            </a:extLst>
          </a:blip>
          <a:srcRect b="69185"/>
          <a:stretch/>
        </p:blipFill>
        <p:spPr>
          <a:xfrm>
            <a:off x="760869" y="2718698"/>
            <a:ext cx="7697811" cy="1686069"/>
          </a:xfrm>
          <a:prstGeom prst="rect">
            <a:avLst/>
          </a:prstGeom>
        </p:spPr>
      </p:pic>
      <p:sp>
        <p:nvSpPr>
          <p:cNvPr id="7" name="Right Arrow 6" descr=" 7"/>
          <p:cNvSpPr/>
          <p:nvPr/>
        </p:nvSpPr>
        <p:spPr>
          <a:xfrm>
            <a:off x="980902" y="1690689"/>
            <a:ext cx="7534446" cy="1074481"/>
          </a:xfrm>
          <a:prstGeom prst="rightArrow">
            <a:avLst>
              <a:gd name="adj1" fmla="val 50000"/>
              <a:gd name="adj2" fmla="val 70898"/>
            </a:avLst>
          </a:prstGeom>
          <a:gradFill>
            <a:gsLst>
              <a:gs pos="0">
                <a:schemeClr val="accent6"/>
              </a:gs>
              <a:gs pos="100000">
                <a:schemeClr val="accent2"/>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descr=" 8"/>
          <p:cNvSpPr txBox="1"/>
          <p:nvPr/>
        </p:nvSpPr>
        <p:spPr>
          <a:xfrm>
            <a:off x="966473" y="1948390"/>
            <a:ext cx="1751790" cy="577081"/>
          </a:xfrm>
          <a:prstGeom prst="rect">
            <a:avLst/>
          </a:prstGeom>
          <a:noFill/>
        </p:spPr>
        <p:txBody>
          <a:bodyPr wrap="square" rtlCol="0">
            <a:spAutoFit/>
          </a:bodyPr>
          <a:lstStyle/>
          <a:p>
            <a:r>
              <a:rPr lang="en-US" sz="1050" b="1" dirty="0">
                <a:latin typeface="Arial Narrow" panose="020B0606020202030204" pitchFamily="34" charset="0"/>
              </a:rPr>
              <a:t>More quantity than quality</a:t>
            </a:r>
          </a:p>
          <a:p>
            <a:r>
              <a:rPr lang="en-US" sz="1050" b="1" dirty="0">
                <a:latin typeface="Arial Narrow" panose="020B0606020202030204" pitchFamily="34" charset="0"/>
              </a:rPr>
              <a:t>Regional scale</a:t>
            </a:r>
          </a:p>
          <a:p>
            <a:r>
              <a:rPr lang="en-US" sz="1050" b="1" dirty="0">
                <a:latin typeface="Arial Narrow" panose="020B0606020202030204" pitchFamily="34" charset="0"/>
              </a:rPr>
              <a:t>Limited applications</a:t>
            </a:r>
          </a:p>
        </p:txBody>
      </p:sp>
      <p:sp>
        <p:nvSpPr>
          <p:cNvPr id="36" name="TextBox 35" descr=" 36"/>
          <p:cNvSpPr txBox="1"/>
          <p:nvPr/>
        </p:nvSpPr>
        <p:spPr>
          <a:xfrm>
            <a:off x="3733880" y="1925896"/>
            <a:ext cx="1751790" cy="577081"/>
          </a:xfrm>
          <a:prstGeom prst="rect">
            <a:avLst/>
          </a:prstGeom>
          <a:noFill/>
        </p:spPr>
        <p:txBody>
          <a:bodyPr wrap="square" rtlCol="0">
            <a:spAutoFit/>
          </a:bodyPr>
          <a:lstStyle/>
          <a:p>
            <a:r>
              <a:rPr lang="en-US" sz="1050" b="1" dirty="0" err="1">
                <a:latin typeface="Arial Narrow" panose="020B0606020202030204" pitchFamily="34" charset="0"/>
              </a:rPr>
              <a:t>Focussing</a:t>
            </a:r>
            <a:r>
              <a:rPr lang="en-US" sz="1050" b="1" dirty="0">
                <a:latin typeface="Arial Narrow" panose="020B0606020202030204" pitchFamily="34" charset="0"/>
              </a:rPr>
              <a:t> on quality</a:t>
            </a:r>
          </a:p>
          <a:p>
            <a:r>
              <a:rPr lang="en-US" sz="1050" b="1" dirty="0">
                <a:latin typeface="Arial Narrow" panose="020B0606020202030204" pitchFamily="34" charset="0"/>
              </a:rPr>
              <a:t>Global scale</a:t>
            </a:r>
          </a:p>
          <a:p>
            <a:r>
              <a:rPr lang="en-US" sz="1050" b="1" dirty="0">
                <a:latin typeface="Arial Narrow" panose="020B0606020202030204" pitchFamily="34" charset="0"/>
              </a:rPr>
              <a:t>Bigger implications</a:t>
            </a:r>
          </a:p>
        </p:txBody>
      </p:sp>
      <p:sp>
        <p:nvSpPr>
          <p:cNvPr id="39" name="TextBox 38" descr=" 39"/>
          <p:cNvSpPr txBox="1"/>
          <p:nvPr/>
        </p:nvSpPr>
        <p:spPr>
          <a:xfrm>
            <a:off x="6486858" y="1940183"/>
            <a:ext cx="1751790" cy="577081"/>
          </a:xfrm>
          <a:prstGeom prst="rect">
            <a:avLst/>
          </a:prstGeom>
          <a:noFill/>
        </p:spPr>
        <p:txBody>
          <a:bodyPr wrap="square" rtlCol="0">
            <a:spAutoFit/>
          </a:bodyPr>
          <a:lstStyle/>
          <a:p>
            <a:r>
              <a:rPr lang="en-US" sz="1050" b="1" dirty="0">
                <a:latin typeface="Arial Narrow" panose="020B0606020202030204" pitchFamily="34" charset="0"/>
              </a:rPr>
              <a:t>Collaborative research</a:t>
            </a:r>
          </a:p>
          <a:p>
            <a:r>
              <a:rPr lang="en-US" sz="1050" b="1" dirty="0">
                <a:latin typeface="Arial Narrow" panose="020B0606020202030204" pitchFamily="34" charset="0"/>
              </a:rPr>
              <a:t>Senior authorship</a:t>
            </a:r>
          </a:p>
          <a:p>
            <a:r>
              <a:rPr lang="en-US" sz="1050" b="1" dirty="0">
                <a:latin typeface="Arial Narrow" panose="020B0606020202030204" pitchFamily="34" charset="0"/>
              </a:rPr>
              <a:t>Papers with students</a:t>
            </a:r>
          </a:p>
        </p:txBody>
      </p:sp>
    </p:spTree>
    <p:extLst>
      <p:ext uri="{BB962C8B-B14F-4D97-AF65-F5344CB8AC3E}">
        <p14:creationId xmlns:p14="http://schemas.microsoft.com/office/powerpoint/2010/main" val="2371903002"/>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My path</a:t>
            </a:r>
          </a:p>
        </p:txBody>
      </p:sp>
      <p:sp>
        <p:nvSpPr>
          <p:cNvPr id="5" name="Rectangle 4" descr=" 5"/>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pic>
        <p:nvPicPr>
          <p:cNvPr id="2" name="Picture 1" descr=" 2"/>
          <p:cNvPicPr>
            <a:picLocks noChangeAspect="1"/>
          </p:cNvPicPr>
          <p:nvPr/>
        </p:nvPicPr>
        <p:blipFill rotWithShape="1">
          <a:blip r:embed="rId4" cstate="print">
            <a:extLst>
              <a:ext uri="{28A0092B-C50C-407E-A947-70E740481C1C}">
                <a14:useLocalDpi xmlns:a14="http://schemas.microsoft.com/office/drawing/2010/main" val="0"/>
              </a:ext>
            </a:extLst>
          </a:blip>
          <a:srcRect b="69185"/>
          <a:stretch/>
        </p:blipFill>
        <p:spPr>
          <a:xfrm>
            <a:off x="760869" y="2718698"/>
            <a:ext cx="7697811" cy="1686069"/>
          </a:xfrm>
          <a:prstGeom prst="rect">
            <a:avLst/>
          </a:prstGeom>
        </p:spPr>
      </p:pic>
      <p:pic>
        <p:nvPicPr>
          <p:cNvPr id="11" name="Picture 10" descr=" 35"/>
          <p:cNvPicPr>
            <a:picLocks noChangeAspect="1"/>
          </p:cNvPicPr>
          <p:nvPr/>
        </p:nvPicPr>
        <p:blipFill rotWithShape="1">
          <a:blip r:embed="rId4" cstate="print">
            <a:extLst>
              <a:ext uri="{28A0092B-C50C-407E-A947-70E740481C1C}">
                <a14:useLocalDpi xmlns:a14="http://schemas.microsoft.com/office/drawing/2010/main" val="0"/>
              </a:ext>
            </a:extLst>
          </a:blip>
          <a:srcRect t="65890"/>
          <a:stretch/>
        </p:blipFill>
        <p:spPr>
          <a:xfrm>
            <a:off x="760868" y="4483483"/>
            <a:ext cx="7697811" cy="1866359"/>
          </a:xfrm>
          <a:prstGeom prst="rect">
            <a:avLst/>
          </a:prstGeom>
        </p:spPr>
      </p:pic>
      <p:sp>
        <p:nvSpPr>
          <p:cNvPr id="7" name="Right Arrow 6" descr=" 7"/>
          <p:cNvSpPr/>
          <p:nvPr/>
        </p:nvSpPr>
        <p:spPr>
          <a:xfrm>
            <a:off x="980902" y="1690689"/>
            <a:ext cx="7534446" cy="1074481"/>
          </a:xfrm>
          <a:prstGeom prst="rightArrow">
            <a:avLst>
              <a:gd name="adj1" fmla="val 50000"/>
              <a:gd name="adj2" fmla="val 70898"/>
            </a:avLst>
          </a:prstGeom>
          <a:gradFill>
            <a:gsLst>
              <a:gs pos="0">
                <a:schemeClr val="accent6"/>
              </a:gs>
              <a:gs pos="100000">
                <a:schemeClr val="accent2"/>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descr=" 8"/>
          <p:cNvSpPr txBox="1"/>
          <p:nvPr/>
        </p:nvSpPr>
        <p:spPr>
          <a:xfrm>
            <a:off x="966473" y="1948390"/>
            <a:ext cx="1751790" cy="577081"/>
          </a:xfrm>
          <a:prstGeom prst="rect">
            <a:avLst/>
          </a:prstGeom>
          <a:noFill/>
        </p:spPr>
        <p:txBody>
          <a:bodyPr wrap="square" rtlCol="0">
            <a:spAutoFit/>
          </a:bodyPr>
          <a:lstStyle/>
          <a:p>
            <a:r>
              <a:rPr lang="en-US" sz="1050" b="1" dirty="0">
                <a:latin typeface="Arial Narrow" panose="020B0606020202030204" pitchFamily="34" charset="0"/>
              </a:rPr>
              <a:t>More quantity than quality</a:t>
            </a:r>
          </a:p>
          <a:p>
            <a:r>
              <a:rPr lang="en-US" sz="1050" b="1" dirty="0">
                <a:latin typeface="Arial Narrow" panose="020B0606020202030204" pitchFamily="34" charset="0"/>
              </a:rPr>
              <a:t>Regional scale</a:t>
            </a:r>
          </a:p>
          <a:p>
            <a:r>
              <a:rPr lang="en-US" sz="1050" b="1" dirty="0">
                <a:latin typeface="Arial Narrow" panose="020B0606020202030204" pitchFamily="34" charset="0"/>
              </a:rPr>
              <a:t>Limited applications</a:t>
            </a:r>
          </a:p>
        </p:txBody>
      </p:sp>
      <p:sp>
        <p:nvSpPr>
          <p:cNvPr id="36" name="TextBox 35" descr=" 36"/>
          <p:cNvSpPr txBox="1"/>
          <p:nvPr/>
        </p:nvSpPr>
        <p:spPr>
          <a:xfrm>
            <a:off x="3733880" y="1925896"/>
            <a:ext cx="1751790" cy="577081"/>
          </a:xfrm>
          <a:prstGeom prst="rect">
            <a:avLst/>
          </a:prstGeom>
          <a:noFill/>
        </p:spPr>
        <p:txBody>
          <a:bodyPr wrap="square" rtlCol="0">
            <a:spAutoFit/>
          </a:bodyPr>
          <a:lstStyle/>
          <a:p>
            <a:r>
              <a:rPr lang="en-US" sz="1050" b="1" dirty="0" err="1">
                <a:latin typeface="Arial Narrow" panose="020B0606020202030204" pitchFamily="34" charset="0"/>
              </a:rPr>
              <a:t>Focussing</a:t>
            </a:r>
            <a:r>
              <a:rPr lang="en-US" sz="1050" b="1" dirty="0">
                <a:latin typeface="Arial Narrow" panose="020B0606020202030204" pitchFamily="34" charset="0"/>
              </a:rPr>
              <a:t> on quality</a:t>
            </a:r>
          </a:p>
          <a:p>
            <a:r>
              <a:rPr lang="en-US" sz="1050" b="1" dirty="0">
                <a:latin typeface="Arial Narrow" panose="020B0606020202030204" pitchFamily="34" charset="0"/>
              </a:rPr>
              <a:t>Global scale</a:t>
            </a:r>
          </a:p>
          <a:p>
            <a:r>
              <a:rPr lang="en-US" sz="1050" b="1" dirty="0">
                <a:latin typeface="Arial Narrow" panose="020B0606020202030204" pitchFamily="34" charset="0"/>
              </a:rPr>
              <a:t>Bigger implications</a:t>
            </a:r>
          </a:p>
        </p:txBody>
      </p:sp>
      <p:sp>
        <p:nvSpPr>
          <p:cNvPr id="39" name="TextBox 38" descr=" 39"/>
          <p:cNvSpPr txBox="1"/>
          <p:nvPr/>
        </p:nvSpPr>
        <p:spPr>
          <a:xfrm>
            <a:off x="6486858" y="1940183"/>
            <a:ext cx="1751790" cy="577081"/>
          </a:xfrm>
          <a:prstGeom prst="rect">
            <a:avLst/>
          </a:prstGeom>
          <a:noFill/>
        </p:spPr>
        <p:txBody>
          <a:bodyPr wrap="square" rtlCol="0">
            <a:spAutoFit/>
          </a:bodyPr>
          <a:lstStyle/>
          <a:p>
            <a:r>
              <a:rPr lang="en-US" sz="1050" b="1" dirty="0">
                <a:latin typeface="Arial Narrow" panose="020B0606020202030204" pitchFamily="34" charset="0"/>
              </a:rPr>
              <a:t>Collaborative research</a:t>
            </a:r>
          </a:p>
          <a:p>
            <a:r>
              <a:rPr lang="en-US" sz="1050" b="1" dirty="0">
                <a:latin typeface="Arial Narrow" panose="020B0606020202030204" pitchFamily="34" charset="0"/>
              </a:rPr>
              <a:t>Senior authorship</a:t>
            </a:r>
          </a:p>
          <a:p>
            <a:r>
              <a:rPr lang="en-US" sz="1050" b="1" dirty="0">
                <a:latin typeface="Arial Narrow" panose="020B0606020202030204" pitchFamily="34" charset="0"/>
              </a:rPr>
              <a:t>Papers with students</a:t>
            </a:r>
          </a:p>
        </p:txBody>
      </p:sp>
    </p:spTree>
    <p:extLst>
      <p:ext uri="{BB962C8B-B14F-4D97-AF65-F5344CB8AC3E}">
        <p14:creationId xmlns:p14="http://schemas.microsoft.com/office/powerpoint/2010/main" val="1244964891"/>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pic>
        <p:nvPicPr>
          <p:cNvPr id="22" name="Picture 21"/>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 b="35135"/>
          <a:stretch/>
        </p:blipFill>
        <p:spPr>
          <a:xfrm>
            <a:off x="760869" y="2718698"/>
            <a:ext cx="7697811" cy="3549098"/>
          </a:xfrm>
          <a:prstGeom prst="rect">
            <a:avLst/>
          </a:prstGeom>
        </p:spPr>
      </p:pic>
      <p:sp>
        <p:nvSpPr>
          <p:cNvPr id="7" name="Right Arrow 6"/>
          <p:cNvSpPr/>
          <p:nvPr/>
        </p:nvSpPr>
        <p:spPr>
          <a:xfrm>
            <a:off x="980902" y="1690689"/>
            <a:ext cx="7534446" cy="1074481"/>
          </a:xfrm>
          <a:prstGeom prst="rightArrow">
            <a:avLst>
              <a:gd name="adj1" fmla="val 50000"/>
              <a:gd name="adj2" fmla="val 70898"/>
            </a:avLst>
          </a:prstGeom>
          <a:gradFill>
            <a:gsLst>
              <a:gs pos="0">
                <a:schemeClr val="accent6"/>
              </a:gs>
              <a:gs pos="100000">
                <a:schemeClr val="accent2"/>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66473" y="1948390"/>
            <a:ext cx="1751790" cy="577081"/>
          </a:xfrm>
          <a:prstGeom prst="rect">
            <a:avLst/>
          </a:prstGeom>
          <a:noFill/>
        </p:spPr>
        <p:txBody>
          <a:bodyPr wrap="square" rtlCol="0">
            <a:spAutoFit/>
          </a:bodyPr>
          <a:lstStyle/>
          <a:p>
            <a:r>
              <a:rPr lang="en-US" sz="1050" b="1" dirty="0">
                <a:latin typeface="Arial Narrow" panose="020B0606020202030204" pitchFamily="34" charset="0"/>
              </a:rPr>
              <a:t>More quantity than quality</a:t>
            </a:r>
          </a:p>
          <a:p>
            <a:r>
              <a:rPr lang="en-US" sz="1050" b="1" dirty="0">
                <a:latin typeface="Arial Narrow" panose="020B0606020202030204" pitchFamily="34" charset="0"/>
              </a:rPr>
              <a:t>Regional scale</a:t>
            </a:r>
          </a:p>
          <a:p>
            <a:r>
              <a:rPr lang="en-US" sz="1050" b="1" dirty="0">
                <a:latin typeface="Arial Narrow" panose="020B0606020202030204" pitchFamily="34" charset="0"/>
              </a:rPr>
              <a:t>Limited applications</a:t>
            </a:r>
          </a:p>
        </p:txBody>
      </p:sp>
      <p:sp>
        <p:nvSpPr>
          <p:cNvPr id="36" name="TextBox 35"/>
          <p:cNvSpPr txBox="1"/>
          <p:nvPr/>
        </p:nvSpPr>
        <p:spPr>
          <a:xfrm>
            <a:off x="3733880" y="1925896"/>
            <a:ext cx="1751790" cy="577081"/>
          </a:xfrm>
          <a:prstGeom prst="rect">
            <a:avLst/>
          </a:prstGeom>
          <a:noFill/>
        </p:spPr>
        <p:txBody>
          <a:bodyPr wrap="square" rtlCol="0">
            <a:spAutoFit/>
          </a:bodyPr>
          <a:lstStyle/>
          <a:p>
            <a:r>
              <a:rPr lang="en-US" sz="1050" b="1" dirty="0" err="1">
                <a:latin typeface="Arial Narrow" panose="020B0606020202030204" pitchFamily="34" charset="0"/>
              </a:rPr>
              <a:t>Focussing</a:t>
            </a:r>
            <a:r>
              <a:rPr lang="en-US" sz="1050" b="1" dirty="0">
                <a:latin typeface="Arial Narrow" panose="020B0606020202030204" pitchFamily="34" charset="0"/>
              </a:rPr>
              <a:t> on quality</a:t>
            </a:r>
          </a:p>
          <a:p>
            <a:r>
              <a:rPr lang="en-US" sz="1050" b="1" dirty="0">
                <a:latin typeface="Arial Narrow" panose="020B0606020202030204" pitchFamily="34" charset="0"/>
              </a:rPr>
              <a:t>Global scale</a:t>
            </a:r>
          </a:p>
          <a:p>
            <a:r>
              <a:rPr lang="en-US" sz="1050" b="1" dirty="0">
                <a:latin typeface="Arial Narrow" panose="020B0606020202030204" pitchFamily="34" charset="0"/>
              </a:rPr>
              <a:t>Bigger implications</a:t>
            </a:r>
          </a:p>
        </p:txBody>
      </p:sp>
      <p:sp>
        <p:nvSpPr>
          <p:cNvPr id="39" name="TextBox 38"/>
          <p:cNvSpPr txBox="1"/>
          <p:nvPr/>
        </p:nvSpPr>
        <p:spPr>
          <a:xfrm>
            <a:off x="6486858" y="2006687"/>
            <a:ext cx="1751790" cy="415498"/>
          </a:xfrm>
          <a:prstGeom prst="rect">
            <a:avLst/>
          </a:prstGeom>
          <a:noFill/>
        </p:spPr>
        <p:txBody>
          <a:bodyPr wrap="square" rtlCol="0">
            <a:spAutoFit/>
          </a:bodyPr>
          <a:lstStyle/>
          <a:p>
            <a:r>
              <a:rPr lang="en-US" sz="1050" b="1" dirty="0">
                <a:latin typeface="Arial Narrow" panose="020B0606020202030204" pitchFamily="34" charset="0"/>
              </a:rPr>
              <a:t>Collaborative research</a:t>
            </a:r>
          </a:p>
          <a:p>
            <a:r>
              <a:rPr lang="en-US" sz="1050" b="1" dirty="0">
                <a:latin typeface="Arial Narrow" panose="020B0606020202030204" pitchFamily="34" charset="0"/>
              </a:rPr>
              <a:t>Senior authorship</a:t>
            </a:r>
          </a:p>
        </p:txBody>
      </p:sp>
    </p:spTree>
    <p:extLst>
      <p:ext uri="{BB962C8B-B14F-4D97-AF65-F5344CB8AC3E}">
        <p14:creationId xmlns:p14="http://schemas.microsoft.com/office/powerpoint/2010/main" val="22049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pic>
        <p:nvPicPr>
          <p:cNvPr id="22" name="Picture 21"/>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66" y="2047838"/>
            <a:ext cx="8296540" cy="4178394"/>
          </a:xfrm>
          <a:prstGeom prst="ellipse">
            <a:avLst/>
          </a:prstGeom>
        </p:spPr>
      </p:pic>
    </p:spTree>
    <p:extLst>
      <p:ext uri="{BB962C8B-B14F-4D97-AF65-F5344CB8AC3E}">
        <p14:creationId xmlns:p14="http://schemas.microsoft.com/office/powerpoint/2010/main" val="25765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My path</a:t>
            </a:r>
          </a:p>
        </p:txBody>
      </p:sp>
      <p:sp>
        <p:nvSpPr>
          <p:cNvPr id="5" name="Rectangle 4"/>
          <p:cNvSpPr/>
          <p:nvPr/>
        </p:nvSpPr>
        <p:spPr>
          <a:xfrm>
            <a:off x="689956" y="1279852"/>
            <a:ext cx="2101050" cy="415498"/>
          </a:xfrm>
          <a:prstGeom prst="rect">
            <a:avLst/>
          </a:prstGeom>
        </p:spPr>
        <p:txBody>
          <a:bodyPr wrap="square">
            <a:spAutoFit/>
          </a:bodyPr>
          <a:lstStyle/>
          <a:p>
            <a:r>
              <a:rPr lang="en-US" sz="1050" dirty="0"/>
              <a:t>I am attracted by things that I like but that I don’t know how to do</a:t>
            </a:r>
          </a:p>
        </p:txBody>
      </p:sp>
      <p:pic>
        <p:nvPicPr>
          <p:cNvPr id="22" name="Picture 21"/>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11" name="TextBox 10"/>
          <p:cNvSpPr txBox="1"/>
          <p:nvPr/>
        </p:nvSpPr>
        <p:spPr>
          <a:xfrm>
            <a:off x="575419" y="2047448"/>
            <a:ext cx="7999498" cy="2616101"/>
          </a:xfrm>
          <a:prstGeom prst="rect">
            <a:avLst/>
          </a:prstGeom>
          <a:noFill/>
        </p:spPr>
        <p:txBody>
          <a:bodyPr wrap="none" rtlCol="0">
            <a:spAutoFit/>
          </a:bodyPr>
          <a:lstStyle/>
          <a:p>
            <a:r>
              <a:rPr lang="en-US" sz="2400" dirty="0"/>
              <a:t>The publication statistics must be good, BUT…</a:t>
            </a:r>
          </a:p>
          <a:p>
            <a:endParaRPr lang="en-US" sz="2400" dirty="0"/>
          </a:p>
          <a:p>
            <a:r>
              <a:rPr lang="en-US" sz="3600" dirty="0"/>
              <a:t>More important are these four points</a:t>
            </a:r>
          </a:p>
          <a:p>
            <a:pPr marL="342900" indent="-342900">
              <a:buAutoNum type="arabicParenR"/>
            </a:pPr>
            <a:r>
              <a:rPr lang="en-US" sz="2000" dirty="0"/>
              <a:t>Demonstrated ability to propose and conduct ground-breaking research</a:t>
            </a:r>
          </a:p>
          <a:p>
            <a:pPr marL="342900" indent="-342900">
              <a:buAutoNum type="arabicParenR"/>
            </a:pPr>
            <a:r>
              <a:rPr lang="en-US" sz="2000" dirty="0"/>
              <a:t>Ability of creative independent thinking</a:t>
            </a:r>
          </a:p>
          <a:p>
            <a:pPr marL="342900" indent="-342900">
              <a:buAutoNum type="arabicParenR"/>
            </a:pPr>
            <a:r>
              <a:rPr lang="en-US" sz="2000" dirty="0"/>
              <a:t>Early achievements beyond the state of the art</a:t>
            </a:r>
          </a:p>
          <a:p>
            <a:pPr marL="342900" indent="-342900">
              <a:buAutoNum type="arabicParenR"/>
            </a:pPr>
            <a:r>
              <a:rPr lang="en-US" sz="2000" dirty="0"/>
              <a:t>Level of commitment to the project</a:t>
            </a:r>
          </a:p>
        </p:txBody>
      </p:sp>
    </p:spTree>
    <p:extLst>
      <p:ext uri="{BB962C8B-B14F-4D97-AF65-F5344CB8AC3E}">
        <p14:creationId xmlns:p14="http://schemas.microsoft.com/office/powerpoint/2010/main" val="243154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Some comments on my profile</a:t>
            </a:r>
            <a:br>
              <a:rPr lang="en-US" dirty="0"/>
            </a:br>
            <a:r>
              <a:rPr lang="en-US" dirty="0"/>
              <a:t>from the ERC reviewers</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5" name="Rectangle 4" descr=" 5"/>
          <p:cNvSpPr/>
          <p:nvPr/>
        </p:nvSpPr>
        <p:spPr>
          <a:xfrm>
            <a:off x="853094" y="1851021"/>
            <a:ext cx="2390398" cy="369332"/>
          </a:xfrm>
          <a:prstGeom prst="rect">
            <a:avLst/>
          </a:prstGeom>
        </p:spPr>
        <p:txBody>
          <a:bodyPr wrap="none">
            <a:spAutoFit/>
          </a:bodyPr>
          <a:lstStyle/>
          <a:p>
            <a:r>
              <a:rPr lang="en-US" dirty="0">
                <a:latin typeface="Haettenschweiler" panose="020B0706040902060204" pitchFamily="34" charset="0"/>
              </a:rPr>
              <a:t>An excellent publication record</a:t>
            </a:r>
          </a:p>
        </p:txBody>
      </p:sp>
    </p:spTree>
    <p:extLst>
      <p:ext uri="{BB962C8B-B14F-4D97-AF65-F5344CB8AC3E}">
        <p14:creationId xmlns:p14="http://schemas.microsoft.com/office/powerpoint/2010/main" val="3323365908"/>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Some comments on my profile</a:t>
            </a:r>
            <a:br>
              <a:rPr lang="en-US" dirty="0"/>
            </a:br>
            <a:r>
              <a:rPr lang="en-US" dirty="0"/>
              <a:t>from the ERC reviewers</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6" name="Rectangle 5" descr=" 2"/>
          <p:cNvSpPr/>
          <p:nvPr/>
        </p:nvSpPr>
        <p:spPr>
          <a:xfrm>
            <a:off x="3820238" y="2257729"/>
            <a:ext cx="4379725" cy="369332"/>
          </a:xfrm>
          <a:prstGeom prst="rect">
            <a:avLst/>
          </a:prstGeom>
        </p:spPr>
        <p:txBody>
          <a:bodyPr wrap="none">
            <a:spAutoFit/>
          </a:bodyPr>
          <a:lstStyle/>
          <a:p>
            <a:r>
              <a:rPr lang="en-US" dirty="0">
                <a:latin typeface="Bernard MT Condensed" panose="02050806060905020404" pitchFamily="18" charset="0"/>
              </a:rPr>
              <a:t>Clear evidence of independence and leadership</a:t>
            </a:r>
          </a:p>
        </p:txBody>
      </p:sp>
      <p:sp>
        <p:nvSpPr>
          <p:cNvPr id="5" name="Rectangle 4" descr=" 5"/>
          <p:cNvSpPr/>
          <p:nvPr/>
        </p:nvSpPr>
        <p:spPr>
          <a:xfrm>
            <a:off x="853094" y="1851021"/>
            <a:ext cx="2390398" cy="369332"/>
          </a:xfrm>
          <a:prstGeom prst="rect">
            <a:avLst/>
          </a:prstGeom>
        </p:spPr>
        <p:txBody>
          <a:bodyPr wrap="none">
            <a:spAutoFit/>
          </a:bodyPr>
          <a:lstStyle/>
          <a:p>
            <a:r>
              <a:rPr lang="en-US" dirty="0">
                <a:latin typeface="Haettenschweiler" panose="020B0706040902060204" pitchFamily="34" charset="0"/>
              </a:rPr>
              <a:t>An excellent publication record</a:t>
            </a:r>
          </a:p>
        </p:txBody>
      </p:sp>
    </p:spTree>
    <p:extLst>
      <p:ext uri="{BB962C8B-B14F-4D97-AF65-F5344CB8AC3E}">
        <p14:creationId xmlns:p14="http://schemas.microsoft.com/office/powerpoint/2010/main" val="3271770104"/>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Some comments on my profile</a:t>
            </a:r>
            <a:br>
              <a:rPr lang="en-US" dirty="0"/>
            </a:br>
            <a:r>
              <a:rPr lang="en-US" dirty="0"/>
              <a:t>from the ERC reviewers</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6" name="Rectangle 5" descr=" 2"/>
          <p:cNvSpPr/>
          <p:nvPr/>
        </p:nvSpPr>
        <p:spPr>
          <a:xfrm>
            <a:off x="3820238" y="2257729"/>
            <a:ext cx="4379725" cy="369332"/>
          </a:xfrm>
          <a:prstGeom prst="rect">
            <a:avLst/>
          </a:prstGeom>
        </p:spPr>
        <p:txBody>
          <a:bodyPr wrap="none">
            <a:spAutoFit/>
          </a:bodyPr>
          <a:lstStyle/>
          <a:p>
            <a:r>
              <a:rPr lang="en-US" dirty="0">
                <a:latin typeface="Bernard MT Condensed" panose="02050806060905020404" pitchFamily="18" charset="0"/>
              </a:rPr>
              <a:t>Clear evidence of independence and leadership</a:t>
            </a:r>
          </a:p>
        </p:txBody>
      </p:sp>
      <p:sp>
        <p:nvSpPr>
          <p:cNvPr id="5" name="Rectangle 4" descr=" 5"/>
          <p:cNvSpPr/>
          <p:nvPr/>
        </p:nvSpPr>
        <p:spPr>
          <a:xfrm>
            <a:off x="853094" y="1851021"/>
            <a:ext cx="2390398" cy="369332"/>
          </a:xfrm>
          <a:prstGeom prst="rect">
            <a:avLst/>
          </a:prstGeom>
        </p:spPr>
        <p:txBody>
          <a:bodyPr wrap="none">
            <a:spAutoFit/>
          </a:bodyPr>
          <a:lstStyle/>
          <a:p>
            <a:r>
              <a:rPr lang="en-US" dirty="0">
                <a:latin typeface="Haettenschweiler" panose="020B0706040902060204" pitchFamily="34" charset="0"/>
              </a:rPr>
              <a:t>An excellent publication record</a:t>
            </a:r>
          </a:p>
        </p:txBody>
      </p:sp>
      <p:sp>
        <p:nvSpPr>
          <p:cNvPr id="7" name="Rectangle 6" descr=" 6"/>
          <p:cNvSpPr/>
          <p:nvPr/>
        </p:nvSpPr>
        <p:spPr>
          <a:xfrm>
            <a:off x="539179" y="2801486"/>
            <a:ext cx="4572000" cy="646331"/>
          </a:xfrm>
          <a:prstGeom prst="rect">
            <a:avLst/>
          </a:prstGeom>
        </p:spPr>
        <p:txBody>
          <a:bodyPr>
            <a:spAutoFit/>
          </a:bodyPr>
          <a:lstStyle/>
          <a:p>
            <a:r>
              <a:rPr lang="en-US" dirty="0">
                <a:latin typeface="Monotype Corsiva" panose="03010101010201010101" pitchFamily="66" charset="0"/>
              </a:rPr>
              <a:t>…active in popular science, teaching, and service to the scientific community.</a:t>
            </a:r>
          </a:p>
        </p:txBody>
      </p:sp>
    </p:spTree>
    <p:extLst>
      <p:ext uri="{BB962C8B-B14F-4D97-AF65-F5344CB8AC3E}">
        <p14:creationId xmlns:p14="http://schemas.microsoft.com/office/powerpoint/2010/main" val="1961215286"/>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Some comments on my profile</a:t>
            </a:r>
            <a:br>
              <a:rPr lang="en-US" dirty="0"/>
            </a:br>
            <a:r>
              <a:rPr lang="en-US" dirty="0"/>
              <a:t>from the ERC reviewers</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6" name="Rectangle 5" descr=" 2"/>
          <p:cNvSpPr/>
          <p:nvPr/>
        </p:nvSpPr>
        <p:spPr>
          <a:xfrm>
            <a:off x="3820238" y="2257729"/>
            <a:ext cx="4379725" cy="369332"/>
          </a:xfrm>
          <a:prstGeom prst="rect">
            <a:avLst/>
          </a:prstGeom>
        </p:spPr>
        <p:txBody>
          <a:bodyPr wrap="none">
            <a:spAutoFit/>
          </a:bodyPr>
          <a:lstStyle/>
          <a:p>
            <a:r>
              <a:rPr lang="en-US" dirty="0">
                <a:latin typeface="Bernard MT Condensed" panose="02050806060905020404" pitchFamily="18" charset="0"/>
              </a:rPr>
              <a:t>Clear evidence of independence and leadership</a:t>
            </a:r>
          </a:p>
        </p:txBody>
      </p:sp>
      <p:sp>
        <p:nvSpPr>
          <p:cNvPr id="5" name="Rectangle 4" descr=" 5"/>
          <p:cNvSpPr/>
          <p:nvPr/>
        </p:nvSpPr>
        <p:spPr>
          <a:xfrm>
            <a:off x="853094" y="1851021"/>
            <a:ext cx="2390398" cy="369332"/>
          </a:xfrm>
          <a:prstGeom prst="rect">
            <a:avLst/>
          </a:prstGeom>
        </p:spPr>
        <p:txBody>
          <a:bodyPr wrap="none">
            <a:spAutoFit/>
          </a:bodyPr>
          <a:lstStyle/>
          <a:p>
            <a:r>
              <a:rPr lang="en-US" dirty="0">
                <a:latin typeface="Haettenschweiler" panose="020B0706040902060204" pitchFamily="34" charset="0"/>
              </a:rPr>
              <a:t>An excellent publication record</a:t>
            </a:r>
          </a:p>
        </p:txBody>
      </p:sp>
      <p:sp>
        <p:nvSpPr>
          <p:cNvPr id="7" name="Rectangle 6" descr=" 6"/>
          <p:cNvSpPr/>
          <p:nvPr/>
        </p:nvSpPr>
        <p:spPr>
          <a:xfrm>
            <a:off x="539179" y="2801486"/>
            <a:ext cx="4572000" cy="646331"/>
          </a:xfrm>
          <a:prstGeom prst="rect">
            <a:avLst/>
          </a:prstGeom>
        </p:spPr>
        <p:txBody>
          <a:bodyPr>
            <a:spAutoFit/>
          </a:bodyPr>
          <a:lstStyle/>
          <a:p>
            <a:r>
              <a:rPr lang="en-US" dirty="0">
                <a:latin typeface="Monotype Corsiva" panose="03010101010201010101" pitchFamily="66" charset="0"/>
              </a:rPr>
              <a:t>…active in popular science, teaching, and service to the scientific community.</a:t>
            </a:r>
          </a:p>
        </p:txBody>
      </p:sp>
      <p:sp>
        <p:nvSpPr>
          <p:cNvPr id="8" name="Rectangle 7" descr=" 8"/>
          <p:cNvSpPr/>
          <p:nvPr/>
        </p:nvSpPr>
        <p:spPr>
          <a:xfrm>
            <a:off x="3943349" y="3447817"/>
            <a:ext cx="4572000" cy="738664"/>
          </a:xfrm>
          <a:prstGeom prst="rect">
            <a:avLst/>
          </a:prstGeom>
        </p:spPr>
        <p:txBody>
          <a:bodyPr>
            <a:spAutoFit/>
          </a:bodyPr>
          <a:lstStyle/>
          <a:p>
            <a:r>
              <a:rPr lang="en-US" sz="1400" dirty="0">
                <a:latin typeface="Schadow BT" panose="02060504050505030204" pitchFamily="18" charset="0"/>
              </a:rPr>
              <a:t>The PI is clearly well connected and well regarded and has worked with/co-authored papers with many of the leading names in paleo sea level research.</a:t>
            </a:r>
          </a:p>
        </p:txBody>
      </p:sp>
    </p:spTree>
    <p:extLst>
      <p:ext uri="{BB962C8B-B14F-4D97-AF65-F5344CB8AC3E}">
        <p14:creationId xmlns:p14="http://schemas.microsoft.com/office/powerpoint/2010/main" val="4046153194"/>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Some comments on my profile</a:t>
            </a:r>
            <a:br>
              <a:rPr lang="en-US" dirty="0"/>
            </a:br>
            <a:r>
              <a:rPr lang="en-US" dirty="0"/>
              <a:t>from the ERC reviewers</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6" name="Rectangle 5" descr=" 2"/>
          <p:cNvSpPr/>
          <p:nvPr/>
        </p:nvSpPr>
        <p:spPr>
          <a:xfrm>
            <a:off x="3820238" y="2257729"/>
            <a:ext cx="4379725" cy="369332"/>
          </a:xfrm>
          <a:prstGeom prst="rect">
            <a:avLst/>
          </a:prstGeom>
        </p:spPr>
        <p:txBody>
          <a:bodyPr wrap="none">
            <a:spAutoFit/>
          </a:bodyPr>
          <a:lstStyle/>
          <a:p>
            <a:r>
              <a:rPr lang="en-US" dirty="0">
                <a:latin typeface="Bernard MT Condensed" panose="02050806060905020404" pitchFamily="18" charset="0"/>
              </a:rPr>
              <a:t>Clear evidence of independence and leadership</a:t>
            </a:r>
          </a:p>
        </p:txBody>
      </p:sp>
      <p:sp>
        <p:nvSpPr>
          <p:cNvPr id="5" name="Rectangle 4" descr=" 5"/>
          <p:cNvSpPr/>
          <p:nvPr/>
        </p:nvSpPr>
        <p:spPr>
          <a:xfrm>
            <a:off x="853094" y="1851021"/>
            <a:ext cx="2390398" cy="369332"/>
          </a:xfrm>
          <a:prstGeom prst="rect">
            <a:avLst/>
          </a:prstGeom>
        </p:spPr>
        <p:txBody>
          <a:bodyPr wrap="none">
            <a:spAutoFit/>
          </a:bodyPr>
          <a:lstStyle/>
          <a:p>
            <a:r>
              <a:rPr lang="en-US" dirty="0">
                <a:latin typeface="Haettenschweiler" panose="020B0706040902060204" pitchFamily="34" charset="0"/>
              </a:rPr>
              <a:t>An excellent publication record</a:t>
            </a:r>
          </a:p>
        </p:txBody>
      </p:sp>
      <p:sp>
        <p:nvSpPr>
          <p:cNvPr id="7" name="Rectangle 6" descr=" 6"/>
          <p:cNvSpPr/>
          <p:nvPr/>
        </p:nvSpPr>
        <p:spPr>
          <a:xfrm>
            <a:off x="539179" y="2801486"/>
            <a:ext cx="4572000" cy="646331"/>
          </a:xfrm>
          <a:prstGeom prst="rect">
            <a:avLst/>
          </a:prstGeom>
        </p:spPr>
        <p:txBody>
          <a:bodyPr>
            <a:spAutoFit/>
          </a:bodyPr>
          <a:lstStyle/>
          <a:p>
            <a:r>
              <a:rPr lang="en-US" dirty="0">
                <a:latin typeface="Monotype Corsiva" panose="03010101010201010101" pitchFamily="66" charset="0"/>
              </a:rPr>
              <a:t>…active in popular science, teaching, and service to the scientific community.</a:t>
            </a:r>
          </a:p>
        </p:txBody>
      </p:sp>
      <p:sp>
        <p:nvSpPr>
          <p:cNvPr id="9" name="Rectangle 8" descr=" 7"/>
          <p:cNvSpPr/>
          <p:nvPr/>
        </p:nvSpPr>
        <p:spPr>
          <a:xfrm>
            <a:off x="769324" y="4306464"/>
            <a:ext cx="4572000" cy="646331"/>
          </a:xfrm>
          <a:prstGeom prst="rect">
            <a:avLst/>
          </a:prstGeom>
        </p:spPr>
        <p:txBody>
          <a:bodyPr>
            <a:spAutoFit/>
          </a:bodyPr>
          <a:lstStyle/>
          <a:p>
            <a:r>
              <a:rPr lang="en-US" dirty="0">
                <a:latin typeface="Britannic Bold" panose="020B0903060703020204" pitchFamily="34" charset="0"/>
              </a:rPr>
              <a:t>…enthusiastic, capable and accomplished…</a:t>
            </a:r>
          </a:p>
        </p:txBody>
      </p:sp>
      <p:sp>
        <p:nvSpPr>
          <p:cNvPr id="8" name="Rectangle 7" descr=" 8"/>
          <p:cNvSpPr/>
          <p:nvPr/>
        </p:nvSpPr>
        <p:spPr>
          <a:xfrm>
            <a:off x="3943349" y="3447817"/>
            <a:ext cx="4572000" cy="738664"/>
          </a:xfrm>
          <a:prstGeom prst="rect">
            <a:avLst/>
          </a:prstGeom>
        </p:spPr>
        <p:txBody>
          <a:bodyPr>
            <a:spAutoFit/>
          </a:bodyPr>
          <a:lstStyle/>
          <a:p>
            <a:r>
              <a:rPr lang="en-US" sz="1400" dirty="0">
                <a:latin typeface="Schadow BT" panose="02060504050505030204" pitchFamily="18" charset="0"/>
              </a:rPr>
              <a:t>The PI is clearly well connected and well regarded and has worked with/co-authored papers with many of the leading names in paleo sea level research.</a:t>
            </a:r>
          </a:p>
        </p:txBody>
      </p:sp>
    </p:spTree>
    <p:extLst>
      <p:ext uri="{BB962C8B-B14F-4D97-AF65-F5344CB8AC3E}">
        <p14:creationId xmlns:p14="http://schemas.microsoft.com/office/powerpoint/2010/main" val="3337032448"/>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t>You</a:t>
            </a:r>
          </a:p>
          <a:p>
            <a:pPr algn="ctr"/>
            <a:r>
              <a:rPr lang="en-US" dirty="0"/>
              <a:t>The brilliant young </a:t>
            </a:r>
          </a:p>
          <a:p>
            <a:pPr algn="ctr"/>
            <a:r>
              <a:rPr lang="en-US" dirty="0"/>
              <a:t>researcher</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 8"/>
          <p:cNvPicPr>
            <a:picLocks noChangeAspect="1"/>
          </p:cNvPicPr>
          <p:nvPr/>
        </p:nvPicPr>
        <p:blipFill>
          <a:blip r:embed="rId3"/>
          <a:stretch>
            <a:fillRect/>
          </a:stretch>
        </p:blipFill>
        <p:spPr>
          <a:xfrm>
            <a:off x="247808" y="2720060"/>
            <a:ext cx="2880936" cy="2498027"/>
          </a:xfrm>
          <a:prstGeom prst="rect">
            <a:avLst/>
          </a:prstGeom>
        </p:spPr>
      </p:pic>
    </p:spTree>
    <p:extLst>
      <p:ext uri="{BB962C8B-B14F-4D97-AF65-F5344CB8AC3E}">
        <p14:creationId xmlns:p14="http://schemas.microsoft.com/office/powerpoint/2010/main" val="1830736695"/>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Some comments on my profile</a:t>
            </a:r>
            <a:br>
              <a:rPr lang="en-US" dirty="0"/>
            </a:br>
            <a:r>
              <a:rPr lang="en-US" dirty="0"/>
              <a:t>from the ERC reviewers</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6" name="Rectangle 5" descr=" 2"/>
          <p:cNvSpPr/>
          <p:nvPr/>
        </p:nvSpPr>
        <p:spPr>
          <a:xfrm>
            <a:off x="3820238" y="2257729"/>
            <a:ext cx="4379725" cy="369332"/>
          </a:xfrm>
          <a:prstGeom prst="rect">
            <a:avLst/>
          </a:prstGeom>
        </p:spPr>
        <p:txBody>
          <a:bodyPr wrap="none">
            <a:spAutoFit/>
          </a:bodyPr>
          <a:lstStyle/>
          <a:p>
            <a:r>
              <a:rPr lang="en-US" dirty="0">
                <a:latin typeface="Bernard MT Condensed" panose="02050806060905020404" pitchFamily="18" charset="0"/>
              </a:rPr>
              <a:t>Clear evidence of independence and leadership</a:t>
            </a:r>
          </a:p>
        </p:txBody>
      </p:sp>
      <p:sp>
        <p:nvSpPr>
          <p:cNvPr id="5" name="Rectangle 4" descr=" 5"/>
          <p:cNvSpPr/>
          <p:nvPr/>
        </p:nvSpPr>
        <p:spPr>
          <a:xfrm>
            <a:off x="853094" y="1851021"/>
            <a:ext cx="2390398" cy="369332"/>
          </a:xfrm>
          <a:prstGeom prst="rect">
            <a:avLst/>
          </a:prstGeom>
        </p:spPr>
        <p:txBody>
          <a:bodyPr wrap="none">
            <a:spAutoFit/>
          </a:bodyPr>
          <a:lstStyle/>
          <a:p>
            <a:r>
              <a:rPr lang="en-US" dirty="0">
                <a:latin typeface="Haettenschweiler" panose="020B0706040902060204" pitchFamily="34" charset="0"/>
              </a:rPr>
              <a:t>An excellent publication record</a:t>
            </a:r>
          </a:p>
        </p:txBody>
      </p:sp>
      <p:sp>
        <p:nvSpPr>
          <p:cNvPr id="7" name="Rectangle 6" descr=" 6"/>
          <p:cNvSpPr/>
          <p:nvPr/>
        </p:nvSpPr>
        <p:spPr>
          <a:xfrm>
            <a:off x="539179" y="2801486"/>
            <a:ext cx="4572000" cy="646331"/>
          </a:xfrm>
          <a:prstGeom prst="rect">
            <a:avLst/>
          </a:prstGeom>
        </p:spPr>
        <p:txBody>
          <a:bodyPr>
            <a:spAutoFit/>
          </a:bodyPr>
          <a:lstStyle/>
          <a:p>
            <a:r>
              <a:rPr lang="en-US" dirty="0">
                <a:latin typeface="Monotype Corsiva" panose="03010101010201010101" pitchFamily="66" charset="0"/>
              </a:rPr>
              <a:t>…active in popular science, teaching, and service to the scientific community.</a:t>
            </a:r>
          </a:p>
        </p:txBody>
      </p:sp>
      <p:sp>
        <p:nvSpPr>
          <p:cNvPr id="9" name="Rectangle 8" descr=" 7"/>
          <p:cNvSpPr/>
          <p:nvPr/>
        </p:nvSpPr>
        <p:spPr>
          <a:xfrm>
            <a:off x="769324" y="4306464"/>
            <a:ext cx="4572000" cy="646331"/>
          </a:xfrm>
          <a:prstGeom prst="rect">
            <a:avLst/>
          </a:prstGeom>
        </p:spPr>
        <p:txBody>
          <a:bodyPr>
            <a:spAutoFit/>
          </a:bodyPr>
          <a:lstStyle/>
          <a:p>
            <a:r>
              <a:rPr lang="en-US" dirty="0">
                <a:latin typeface="Britannic Bold" panose="020B0903060703020204" pitchFamily="34" charset="0"/>
              </a:rPr>
              <a:t>…enthusiastic, capable and accomplished…</a:t>
            </a:r>
          </a:p>
        </p:txBody>
      </p:sp>
      <p:sp>
        <p:nvSpPr>
          <p:cNvPr id="8" name="Rectangle 7" descr=" 8"/>
          <p:cNvSpPr/>
          <p:nvPr/>
        </p:nvSpPr>
        <p:spPr>
          <a:xfrm>
            <a:off x="3943349" y="3447817"/>
            <a:ext cx="4572000" cy="738664"/>
          </a:xfrm>
          <a:prstGeom prst="rect">
            <a:avLst/>
          </a:prstGeom>
        </p:spPr>
        <p:txBody>
          <a:bodyPr>
            <a:spAutoFit/>
          </a:bodyPr>
          <a:lstStyle/>
          <a:p>
            <a:r>
              <a:rPr lang="en-US" sz="1400" dirty="0">
                <a:latin typeface="Schadow BT" panose="02060504050505030204" pitchFamily="18" charset="0"/>
              </a:rPr>
              <a:t>The PI is clearly well connected and well regarded and has worked with/co-authored papers with many of the leading names in paleo sea level research.</a:t>
            </a:r>
          </a:p>
        </p:txBody>
      </p:sp>
      <p:sp>
        <p:nvSpPr>
          <p:cNvPr id="10" name="Rectangle 9" descr=" 9"/>
          <p:cNvSpPr/>
          <p:nvPr/>
        </p:nvSpPr>
        <p:spPr>
          <a:xfrm>
            <a:off x="3820238" y="5043563"/>
            <a:ext cx="4572000" cy="646331"/>
          </a:xfrm>
          <a:prstGeom prst="rect">
            <a:avLst/>
          </a:prstGeom>
        </p:spPr>
        <p:txBody>
          <a:bodyPr>
            <a:spAutoFit/>
          </a:bodyPr>
          <a:lstStyle/>
          <a:p>
            <a:r>
              <a:rPr lang="en-US" dirty="0">
                <a:latin typeface="Haettenschweiler" panose="020B0706040902060204" pitchFamily="34" charset="0"/>
              </a:rPr>
              <a:t>The great majority of papers are without his PhD supervisor and many include his students.</a:t>
            </a:r>
          </a:p>
        </p:txBody>
      </p:sp>
    </p:spTree>
    <p:extLst>
      <p:ext uri="{BB962C8B-B14F-4D97-AF65-F5344CB8AC3E}">
        <p14:creationId xmlns:p14="http://schemas.microsoft.com/office/powerpoint/2010/main" val="3197023270"/>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Some comments on my profile</a:t>
            </a:r>
            <a:br>
              <a:rPr lang="en-US" dirty="0"/>
            </a:br>
            <a:r>
              <a:rPr lang="en-US" dirty="0"/>
              <a:t>from the ERC reviewers</a:t>
            </a:r>
          </a:p>
        </p:txBody>
      </p:sp>
      <p:pic>
        <p:nvPicPr>
          <p:cNvPr id="22" name="Picture 21" descr=" 22"/>
          <p:cNvPicPr>
            <a:picLocks noChangeAspect="1"/>
          </p:cNvPicPr>
          <p:nvPr/>
        </p:nvPicPr>
        <p:blipFill>
          <a:blip r:embed="rId3"/>
          <a:stretch>
            <a:fillRect/>
          </a:stretch>
        </p:blipFill>
        <p:spPr>
          <a:xfrm>
            <a:off x="4205510" y="8302592"/>
            <a:ext cx="1280160" cy="1233544"/>
          </a:xfrm>
          <a:prstGeom prst="ellipse">
            <a:avLst/>
          </a:prstGeom>
          <a:ln>
            <a:solidFill>
              <a:schemeClr val="bg1"/>
            </a:solidFill>
          </a:ln>
        </p:spPr>
      </p:pic>
      <p:sp>
        <p:nvSpPr>
          <p:cNvPr id="6" name="Rectangle 5" descr=" 2"/>
          <p:cNvSpPr/>
          <p:nvPr/>
        </p:nvSpPr>
        <p:spPr>
          <a:xfrm>
            <a:off x="3820238" y="2257729"/>
            <a:ext cx="4379725" cy="369332"/>
          </a:xfrm>
          <a:prstGeom prst="rect">
            <a:avLst/>
          </a:prstGeom>
        </p:spPr>
        <p:txBody>
          <a:bodyPr wrap="none">
            <a:spAutoFit/>
          </a:bodyPr>
          <a:lstStyle/>
          <a:p>
            <a:r>
              <a:rPr lang="en-US" dirty="0">
                <a:latin typeface="Bernard MT Condensed" panose="02050806060905020404" pitchFamily="18" charset="0"/>
              </a:rPr>
              <a:t>Clear evidence of independence and leadership</a:t>
            </a:r>
          </a:p>
        </p:txBody>
      </p:sp>
      <p:sp>
        <p:nvSpPr>
          <p:cNvPr id="5" name="Rectangle 4" descr=" 5"/>
          <p:cNvSpPr/>
          <p:nvPr/>
        </p:nvSpPr>
        <p:spPr>
          <a:xfrm>
            <a:off x="853094" y="1851021"/>
            <a:ext cx="2390398" cy="369332"/>
          </a:xfrm>
          <a:prstGeom prst="rect">
            <a:avLst/>
          </a:prstGeom>
        </p:spPr>
        <p:txBody>
          <a:bodyPr wrap="none">
            <a:spAutoFit/>
          </a:bodyPr>
          <a:lstStyle/>
          <a:p>
            <a:r>
              <a:rPr lang="en-US" dirty="0">
                <a:latin typeface="Haettenschweiler" panose="020B0706040902060204" pitchFamily="34" charset="0"/>
              </a:rPr>
              <a:t>An excellent publication record</a:t>
            </a:r>
          </a:p>
        </p:txBody>
      </p:sp>
      <p:sp>
        <p:nvSpPr>
          <p:cNvPr id="7" name="Rectangle 6" descr=" 6"/>
          <p:cNvSpPr/>
          <p:nvPr/>
        </p:nvSpPr>
        <p:spPr>
          <a:xfrm>
            <a:off x="539179" y="2801486"/>
            <a:ext cx="4572000" cy="646331"/>
          </a:xfrm>
          <a:prstGeom prst="rect">
            <a:avLst/>
          </a:prstGeom>
        </p:spPr>
        <p:txBody>
          <a:bodyPr>
            <a:spAutoFit/>
          </a:bodyPr>
          <a:lstStyle/>
          <a:p>
            <a:r>
              <a:rPr lang="en-US" dirty="0">
                <a:latin typeface="Monotype Corsiva" panose="03010101010201010101" pitchFamily="66" charset="0"/>
              </a:rPr>
              <a:t>…active in popular science, teaching, and service to the scientific community.</a:t>
            </a:r>
          </a:p>
        </p:txBody>
      </p:sp>
      <p:sp>
        <p:nvSpPr>
          <p:cNvPr id="9" name="Rectangle 8" descr=" 7"/>
          <p:cNvSpPr/>
          <p:nvPr/>
        </p:nvSpPr>
        <p:spPr>
          <a:xfrm>
            <a:off x="769324" y="4306464"/>
            <a:ext cx="4572000" cy="646331"/>
          </a:xfrm>
          <a:prstGeom prst="rect">
            <a:avLst/>
          </a:prstGeom>
        </p:spPr>
        <p:txBody>
          <a:bodyPr>
            <a:spAutoFit/>
          </a:bodyPr>
          <a:lstStyle/>
          <a:p>
            <a:r>
              <a:rPr lang="en-US" dirty="0">
                <a:latin typeface="Britannic Bold" panose="020B0903060703020204" pitchFamily="34" charset="0"/>
              </a:rPr>
              <a:t>…enthusiastic, capable and accomplished…</a:t>
            </a:r>
          </a:p>
        </p:txBody>
      </p:sp>
      <p:sp>
        <p:nvSpPr>
          <p:cNvPr id="8" name="Rectangle 7" descr=" 8"/>
          <p:cNvSpPr/>
          <p:nvPr/>
        </p:nvSpPr>
        <p:spPr>
          <a:xfrm>
            <a:off x="3943349" y="3447817"/>
            <a:ext cx="4572000" cy="738664"/>
          </a:xfrm>
          <a:prstGeom prst="rect">
            <a:avLst/>
          </a:prstGeom>
        </p:spPr>
        <p:txBody>
          <a:bodyPr>
            <a:spAutoFit/>
          </a:bodyPr>
          <a:lstStyle/>
          <a:p>
            <a:r>
              <a:rPr lang="en-US" sz="1400" dirty="0">
                <a:latin typeface="Schadow BT" panose="02060504050505030204" pitchFamily="18" charset="0"/>
              </a:rPr>
              <a:t>The PI is clearly well connected and well regarded and has worked with/co-authored papers with many of the leading names in paleo sea level research.</a:t>
            </a:r>
          </a:p>
        </p:txBody>
      </p:sp>
      <p:sp>
        <p:nvSpPr>
          <p:cNvPr id="10" name="Rectangle 9" descr=" 9"/>
          <p:cNvSpPr/>
          <p:nvPr/>
        </p:nvSpPr>
        <p:spPr>
          <a:xfrm>
            <a:off x="3820238" y="5043563"/>
            <a:ext cx="4572000" cy="646331"/>
          </a:xfrm>
          <a:prstGeom prst="rect">
            <a:avLst/>
          </a:prstGeom>
        </p:spPr>
        <p:txBody>
          <a:bodyPr>
            <a:spAutoFit/>
          </a:bodyPr>
          <a:lstStyle/>
          <a:p>
            <a:r>
              <a:rPr lang="en-US" dirty="0">
                <a:latin typeface="Haettenschweiler" panose="020B0706040902060204" pitchFamily="34" charset="0"/>
              </a:rPr>
              <a:t>The great majority of papers are without his PhD supervisor and many include his students.</a:t>
            </a:r>
          </a:p>
        </p:txBody>
      </p:sp>
      <p:sp>
        <p:nvSpPr>
          <p:cNvPr id="11" name="Rectangle 10" descr=" 10"/>
          <p:cNvSpPr/>
          <p:nvPr/>
        </p:nvSpPr>
        <p:spPr>
          <a:xfrm>
            <a:off x="769324" y="5951922"/>
            <a:ext cx="4572000" cy="369332"/>
          </a:xfrm>
          <a:prstGeom prst="rect">
            <a:avLst/>
          </a:prstGeom>
        </p:spPr>
        <p:txBody>
          <a:bodyPr>
            <a:spAutoFit/>
          </a:bodyPr>
          <a:lstStyle/>
          <a:p>
            <a:r>
              <a:rPr lang="en-US" dirty="0">
                <a:latin typeface="Gill Sans MT Condensed" panose="020B0506020104020203" pitchFamily="34" charset="0"/>
              </a:rPr>
              <a:t>There is strong evidence of independent thinking.</a:t>
            </a:r>
          </a:p>
        </p:txBody>
      </p:sp>
    </p:spTree>
    <p:extLst>
      <p:ext uri="{BB962C8B-B14F-4D97-AF65-F5344CB8AC3E}">
        <p14:creationId xmlns:p14="http://schemas.microsoft.com/office/powerpoint/2010/main" val="1200228481"/>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Your CV counts, but… </a:t>
            </a:r>
          </a:p>
        </p:txBody>
      </p:sp>
      <p:sp>
        <p:nvSpPr>
          <p:cNvPr id="8" name="TextBox 7"/>
          <p:cNvSpPr txBox="1"/>
          <p:nvPr/>
        </p:nvSpPr>
        <p:spPr>
          <a:xfrm>
            <a:off x="727403" y="2454771"/>
            <a:ext cx="6933373" cy="1815882"/>
          </a:xfrm>
          <a:prstGeom prst="rect">
            <a:avLst/>
          </a:prstGeom>
          <a:noFill/>
        </p:spPr>
        <p:txBody>
          <a:bodyPr wrap="none" rtlCol="0">
            <a:spAutoFit/>
          </a:bodyPr>
          <a:lstStyle/>
          <a:p>
            <a:r>
              <a:rPr lang="en-US" sz="4000" dirty="0"/>
              <a:t>Your idea will “seal the deal”</a:t>
            </a:r>
          </a:p>
          <a:p>
            <a:endParaRPr lang="en-US" sz="2400" dirty="0"/>
          </a:p>
          <a:p>
            <a:r>
              <a:rPr lang="en-US" sz="2400" dirty="0"/>
              <a:t>Innovative, risky, not incremental</a:t>
            </a:r>
          </a:p>
          <a:p>
            <a:r>
              <a:rPr lang="en-US" sz="2400" dirty="0"/>
              <a:t>It may take years to develop – this includes rejections!</a:t>
            </a:r>
          </a:p>
        </p:txBody>
      </p:sp>
    </p:spTree>
    <p:extLst>
      <p:ext uri="{BB962C8B-B14F-4D97-AF65-F5344CB8AC3E}">
        <p14:creationId xmlns:p14="http://schemas.microsoft.com/office/powerpoint/2010/main" val="729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Conception</a:t>
            </a:r>
          </a:p>
        </p:txBody>
      </p:sp>
      <p:sp>
        <p:nvSpPr>
          <p:cNvPr id="5" name="Rectangle 4" descr=" 5"/>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Tree>
    <p:extLst>
      <p:ext uri="{BB962C8B-B14F-4D97-AF65-F5344CB8AC3E}">
        <p14:creationId xmlns:p14="http://schemas.microsoft.com/office/powerpoint/2010/main" val="3440235689"/>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Conception</a:t>
            </a:r>
          </a:p>
        </p:txBody>
      </p:sp>
      <p:sp>
        <p:nvSpPr>
          <p:cNvPr id="5" name="Rectangle 4" descr=" 5"/>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grpSp>
        <p:nvGrpSpPr>
          <p:cNvPr id="6" name="Group 5" descr=" 8"/>
          <p:cNvGrpSpPr/>
          <p:nvPr/>
        </p:nvGrpSpPr>
        <p:grpSpPr>
          <a:xfrm>
            <a:off x="1121061" y="2287156"/>
            <a:ext cx="6712671" cy="4356123"/>
            <a:chOff x="1121061" y="2287156"/>
            <a:chExt cx="6712671" cy="4356123"/>
          </a:xfrm>
        </p:grpSpPr>
        <p:grpSp>
          <p:nvGrpSpPr>
            <p:cNvPr id="7" name="Group 6"/>
            <p:cNvGrpSpPr/>
            <p:nvPr/>
          </p:nvGrpSpPr>
          <p:grpSpPr>
            <a:xfrm>
              <a:off x="1121061" y="2287156"/>
              <a:ext cx="6712671" cy="4356123"/>
              <a:chOff x="1121061" y="2287156"/>
              <a:chExt cx="6712671" cy="4356123"/>
            </a:xfrm>
          </p:grpSpPr>
          <p:sp>
            <p:nvSpPr>
              <p:cNvPr id="9" name="TextBox 8"/>
              <p:cNvSpPr txBox="1"/>
              <p:nvPr/>
            </p:nvSpPr>
            <p:spPr>
              <a:xfrm>
                <a:off x="6205594" y="2287156"/>
                <a:ext cx="1628138" cy="461665"/>
              </a:xfrm>
              <a:prstGeom prst="rect">
                <a:avLst/>
              </a:prstGeom>
              <a:noFill/>
            </p:spPr>
            <p:txBody>
              <a:bodyPr wrap="none" rtlCol="0">
                <a:spAutoFit/>
              </a:bodyPr>
              <a:lstStyle/>
              <a:p>
                <a:r>
                  <a:rPr lang="en-US" sz="2400" dirty="0"/>
                  <a:t>NERC, 2011</a:t>
                </a:r>
              </a:p>
            </p:txBody>
          </p:sp>
          <p:pic>
            <p:nvPicPr>
              <p:cNvPr id="10" name="Picture 9"/>
              <p:cNvPicPr>
                <a:picLocks noChangeAspect="1"/>
              </p:cNvPicPr>
              <p:nvPr/>
            </p:nvPicPr>
            <p:blipFill>
              <a:blip r:embed="rId3"/>
              <a:stretch>
                <a:fillRect/>
              </a:stretch>
            </p:blipFill>
            <p:spPr>
              <a:xfrm>
                <a:off x="1121061" y="2684233"/>
                <a:ext cx="6644758" cy="3959046"/>
              </a:xfrm>
              <a:prstGeom prst="rect">
                <a:avLst/>
              </a:prstGeom>
            </p:spPr>
          </p:pic>
        </p:grpSp>
        <p:pic>
          <p:nvPicPr>
            <p:cNvPr id="8" name="Picture 6" descr="Image result for ner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061" y="2684233"/>
              <a:ext cx="904981" cy="6302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4882770"/>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grpSp>
        <p:nvGrpSpPr>
          <p:cNvPr id="7" name="Group 6"/>
          <p:cNvGrpSpPr/>
          <p:nvPr/>
        </p:nvGrpSpPr>
        <p:grpSpPr>
          <a:xfrm>
            <a:off x="1121061" y="2287156"/>
            <a:ext cx="6712671" cy="4356123"/>
            <a:chOff x="1121061" y="2287156"/>
            <a:chExt cx="6712671" cy="4356123"/>
          </a:xfrm>
        </p:grpSpPr>
        <p:sp>
          <p:nvSpPr>
            <p:cNvPr id="6" name="TextBox 5"/>
            <p:cNvSpPr txBox="1"/>
            <p:nvPr/>
          </p:nvSpPr>
          <p:spPr>
            <a:xfrm>
              <a:off x="6205594" y="2287156"/>
              <a:ext cx="1628138" cy="461665"/>
            </a:xfrm>
            <a:prstGeom prst="rect">
              <a:avLst/>
            </a:prstGeom>
            <a:noFill/>
          </p:spPr>
          <p:txBody>
            <a:bodyPr wrap="none" rtlCol="0">
              <a:spAutoFit/>
            </a:bodyPr>
            <a:lstStyle/>
            <a:p>
              <a:r>
                <a:rPr lang="en-US" sz="2400" dirty="0"/>
                <a:t>NERC, 2011</a:t>
              </a:r>
            </a:p>
          </p:txBody>
        </p:sp>
        <p:pic>
          <p:nvPicPr>
            <p:cNvPr id="2" name="Picture 1"/>
            <p:cNvPicPr>
              <a:picLocks noChangeAspect="1"/>
            </p:cNvPicPr>
            <p:nvPr/>
          </p:nvPicPr>
          <p:blipFill>
            <a:blip r:embed="rId3"/>
            <a:stretch>
              <a:fillRect/>
            </a:stretch>
          </p:blipFill>
          <p:spPr>
            <a:xfrm>
              <a:off x="1121061" y="2684233"/>
              <a:ext cx="6644758" cy="3959046"/>
            </a:xfrm>
            <a:prstGeom prst="rect">
              <a:avLst/>
            </a:prstGeom>
          </p:spPr>
        </p:pic>
      </p:grpSp>
      <p:pic>
        <p:nvPicPr>
          <p:cNvPr id="1026" name="Picture 2" descr="https://www.onlygfx.com/wp-content/uploads/2016/09/red-rejected-stamp-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nerc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061" y="2684233"/>
            <a:ext cx="904981" cy="63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8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grpSp>
        <p:nvGrpSpPr>
          <p:cNvPr id="7" name="Group 6"/>
          <p:cNvGrpSpPr/>
          <p:nvPr/>
        </p:nvGrpSpPr>
        <p:grpSpPr>
          <a:xfrm>
            <a:off x="1121061" y="2287156"/>
            <a:ext cx="6712671" cy="4356123"/>
            <a:chOff x="1121061" y="2287156"/>
            <a:chExt cx="6712671" cy="4356123"/>
          </a:xfrm>
        </p:grpSpPr>
        <p:sp>
          <p:nvSpPr>
            <p:cNvPr id="6" name="TextBox 5"/>
            <p:cNvSpPr txBox="1"/>
            <p:nvPr/>
          </p:nvSpPr>
          <p:spPr>
            <a:xfrm>
              <a:off x="6205594" y="2287156"/>
              <a:ext cx="1628138" cy="461665"/>
            </a:xfrm>
            <a:prstGeom prst="rect">
              <a:avLst/>
            </a:prstGeom>
            <a:noFill/>
          </p:spPr>
          <p:txBody>
            <a:bodyPr wrap="none" rtlCol="0">
              <a:spAutoFit/>
            </a:bodyPr>
            <a:lstStyle/>
            <a:p>
              <a:r>
                <a:rPr lang="en-US" sz="2400" dirty="0"/>
                <a:t>NERC, 2011</a:t>
              </a:r>
            </a:p>
          </p:txBody>
        </p:sp>
        <p:pic>
          <p:nvPicPr>
            <p:cNvPr id="2" name="Picture 1"/>
            <p:cNvPicPr>
              <a:picLocks noChangeAspect="1"/>
            </p:cNvPicPr>
            <p:nvPr/>
          </p:nvPicPr>
          <p:blipFill>
            <a:blip r:embed="rId3"/>
            <a:stretch>
              <a:fillRect/>
            </a:stretch>
          </p:blipFill>
          <p:spPr>
            <a:xfrm>
              <a:off x="1121061" y="2684233"/>
              <a:ext cx="6644758" cy="3959046"/>
            </a:xfrm>
            <a:prstGeom prst="rect">
              <a:avLst/>
            </a:prstGeom>
          </p:spPr>
        </p:pic>
      </p:grpSp>
      <p:pic>
        <p:nvPicPr>
          <p:cNvPr id="1026" name="Picture 2" descr="https://www.onlygfx.com/wp-content/uploads/2016/09/red-rejected-stamp-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nerc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061" y="2684233"/>
            <a:ext cx="904981" cy="630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21061" y="2680895"/>
            <a:ext cx="3457550" cy="4031873"/>
          </a:xfrm>
          <a:prstGeom prst="rect">
            <a:avLst/>
          </a:prstGeom>
          <a:solidFill>
            <a:schemeClr val="bg1">
              <a:alpha val="85000"/>
            </a:schemeClr>
          </a:solidFill>
        </p:spPr>
        <p:txBody>
          <a:bodyPr wrap="none" rtlCol="0">
            <a:spAutoFit/>
          </a:bodyPr>
          <a:lstStyle/>
          <a:p>
            <a:r>
              <a:rPr lang="en-US" sz="1600" b="1" dirty="0"/>
              <a:t>Problems:</a:t>
            </a:r>
          </a:p>
          <a:p>
            <a:endParaRPr lang="en-US" sz="1600" b="1" dirty="0"/>
          </a:p>
          <a:p>
            <a:pPr marL="285750" indent="-285750">
              <a:buFont typeface="Arial" panose="020B0604020202020204" pitchFamily="34" charset="0"/>
              <a:buChar char="•"/>
            </a:pPr>
            <a:r>
              <a:rPr lang="en-US" sz="1600" dirty="0"/>
              <a:t>Too local (Mediterranean)</a:t>
            </a:r>
          </a:p>
          <a:p>
            <a:pPr marL="285750" indent="-285750">
              <a:buFont typeface="Arial" panose="020B0604020202020204" pitchFamily="34" charset="0"/>
              <a:buChar char="•"/>
            </a:pPr>
            <a:r>
              <a:rPr lang="en-US" sz="1600" dirty="0"/>
              <a:t>Immature wording and organization</a:t>
            </a:r>
          </a:p>
          <a:p>
            <a:pPr marL="285750" indent="-285750">
              <a:buFont typeface="Arial" panose="020B0604020202020204" pitchFamily="34" charset="0"/>
              <a:buChar char="•"/>
            </a:pPr>
            <a:r>
              <a:rPr lang="en-US" sz="1600" dirty="0"/>
              <a:t>Data oriented, not innovative</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71005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5189596" y="2287156"/>
            <a:ext cx="2633541" cy="677108"/>
          </a:xfrm>
          <a:prstGeom prst="rect">
            <a:avLst/>
          </a:prstGeom>
          <a:noFill/>
        </p:spPr>
        <p:txBody>
          <a:bodyPr wrap="none" rtlCol="0">
            <a:spAutoFit/>
          </a:bodyPr>
          <a:lstStyle/>
          <a:p>
            <a:pPr algn="r"/>
            <a:r>
              <a:rPr lang="en-US" sz="2400" dirty="0"/>
              <a:t>NERC, 2011</a:t>
            </a:r>
          </a:p>
          <a:p>
            <a:pPr algn="r"/>
            <a:r>
              <a:rPr lang="en-US" sz="1400" dirty="0"/>
              <a:t>Few years later, we did it anyway!</a:t>
            </a:r>
            <a:endParaRPr lang="en-US" sz="2400" dirty="0"/>
          </a:p>
        </p:txBody>
      </p:sp>
      <p:pic>
        <p:nvPicPr>
          <p:cNvPr id="10" name="Picture 9"/>
          <p:cNvPicPr>
            <a:picLocks noChangeAspect="1"/>
          </p:cNvPicPr>
          <p:nvPr/>
        </p:nvPicPr>
        <p:blipFill>
          <a:blip r:embed="rId2"/>
          <a:stretch>
            <a:fillRect/>
          </a:stretch>
        </p:blipFill>
        <p:spPr>
          <a:xfrm>
            <a:off x="741539" y="2964265"/>
            <a:ext cx="7092193" cy="3575342"/>
          </a:xfrm>
          <a:prstGeom prst="rect">
            <a:avLst/>
          </a:prstGeom>
        </p:spPr>
      </p:pic>
    </p:spTree>
    <p:extLst>
      <p:ext uri="{BB962C8B-B14F-4D97-AF65-F5344CB8AC3E}">
        <p14:creationId xmlns:p14="http://schemas.microsoft.com/office/powerpoint/2010/main" val="336721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4105848" y="2287156"/>
            <a:ext cx="2827825" cy="461665"/>
          </a:xfrm>
          <a:prstGeom prst="rect">
            <a:avLst/>
          </a:prstGeom>
          <a:noFill/>
        </p:spPr>
        <p:txBody>
          <a:bodyPr wrap="none" rtlCol="0">
            <a:spAutoFit/>
          </a:bodyPr>
          <a:lstStyle/>
          <a:p>
            <a:pPr algn="r"/>
            <a:r>
              <a:rPr lang="en-US" sz="2400" dirty="0"/>
              <a:t>Marie Curie IEF, 2011</a:t>
            </a:r>
          </a:p>
        </p:txBody>
      </p:sp>
      <p:pic>
        <p:nvPicPr>
          <p:cNvPr id="2" name="Picture 1"/>
          <p:cNvPicPr>
            <a:picLocks noChangeAspect="1"/>
          </p:cNvPicPr>
          <p:nvPr/>
        </p:nvPicPr>
        <p:blipFill>
          <a:blip r:embed="rId2"/>
          <a:stretch>
            <a:fillRect/>
          </a:stretch>
        </p:blipFill>
        <p:spPr>
          <a:xfrm>
            <a:off x="1886988" y="2682057"/>
            <a:ext cx="5054139" cy="40639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13314" name="Picture 2" descr="Image result for marie curie skÅodowsk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5039" y="6196047"/>
            <a:ext cx="906088" cy="54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69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4105848" y="2287156"/>
            <a:ext cx="2827825" cy="461665"/>
          </a:xfrm>
          <a:prstGeom prst="rect">
            <a:avLst/>
          </a:prstGeom>
          <a:noFill/>
        </p:spPr>
        <p:txBody>
          <a:bodyPr wrap="none" rtlCol="0">
            <a:spAutoFit/>
          </a:bodyPr>
          <a:lstStyle/>
          <a:p>
            <a:pPr algn="r"/>
            <a:r>
              <a:rPr lang="en-US" sz="2400" dirty="0"/>
              <a:t>Marie Curie IEF, 2011</a:t>
            </a:r>
          </a:p>
        </p:txBody>
      </p:sp>
      <p:pic>
        <p:nvPicPr>
          <p:cNvPr id="2" name="Picture 1"/>
          <p:cNvPicPr>
            <a:picLocks noChangeAspect="1"/>
          </p:cNvPicPr>
          <p:nvPr/>
        </p:nvPicPr>
        <p:blipFill>
          <a:blip r:embed="rId2"/>
          <a:stretch>
            <a:fillRect/>
          </a:stretch>
        </p:blipFill>
        <p:spPr>
          <a:xfrm>
            <a:off x="1886988" y="2682057"/>
            <a:ext cx="5054139" cy="4063985"/>
          </a:xfrm>
          <a:prstGeom prst="rect">
            <a:avLst/>
          </a:prstGeom>
        </p:spPr>
      </p:pic>
      <p:pic>
        <p:nvPicPr>
          <p:cNvPr id="7" name="Picture 2" descr="https://www.onlygfx.com/wp-content/uploads/2016/09/red-rejected-stamp-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11" name="Picture 2" descr="Image result for marie curie skÅodowsk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039" y="6196047"/>
            <a:ext cx="906088" cy="54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33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t>You</a:t>
            </a:r>
          </a:p>
          <a:p>
            <a:pPr algn="ctr"/>
            <a:r>
              <a:rPr lang="en-US" dirty="0"/>
              <a:t>The brilliant young </a:t>
            </a:r>
          </a:p>
          <a:p>
            <a:pPr algn="ctr"/>
            <a:r>
              <a:rPr lang="en-US" dirty="0"/>
              <a:t>researcher</a:t>
            </a:r>
          </a:p>
        </p:txBody>
      </p:sp>
      <p:sp>
        <p:nvSpPr>
          <p:cNvPr id="7" name="TextBox 6" descr=" 17"/>
          <p:cNvSpPr txBox="1"/>
          <p:nvPr/>
        </p:nvSpPr>
        <p:spPr>
          <a:xfrm>
            <a:off x="4851302" y="1590930"/>
            <a:ext cx="3479030" cy="861774"/>
          </a:xfrm>
          <a:prstGeom prst="rect">
            <a:avLst/>
          </a:prstGeom>
          <a:noFill/>
        </p:spPr>
        <p:txBody>
          <a:bodyPr wrap="none" rtlCol="0">
            <a:spAutoFit/>
          </a:bodyPr>
          <a:lstStyle/>
          <a:p>
            <a:pPr algn="ctr"/>
            <a:r>
              <a:rPr lang="en-US" sz="3200" dirty="0"/>
              <a:t>Your idea</a:t>
            </a:r>
          </a:p>
          <a:p>
            <a:pPr algn="ctr"/>
            <a:r>
              <a:rPr lang="en-US" dirty="0"/>
              <a:t>The ground-breaking stuff you’ll do</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 8"/>
          <p:cNvPicPr>
            <a:picLocks noChangeAspect="1"/>
          </p:cNvPicPr>
          <p:nvPr/>
        </p:nvPicPr>
        <p:blipFill>
          <a:blip r:embed="rId3"/>
          <a:stretch>
            <a:fillRect/>
          </a:stretch>
        </p:blipFill>
        <p:spPr>
          <a:xfrm>
            <a:off x="247808" y="2720060"/>
            <a:ext cx="2880936" cy="2498027"/>
          </a:xfrm>
          <a:prstGeom prst="rect">
            <a:avLst/>
          </a:prstGeom>
        </p:spPr>
      </p:pic>
    </p:spTree>
    <p:extLst>
      <p:ext uri="{BB962C8B-B14F-4D97-AF65-F5344CB8AC3E}">
        <p14:creationId xmlns:p14="http://schemas.microsoft.com/office/powerpoint/2010/main" val="3615062116"/>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4105848" y="2287156"/>
            <a:ext cx="2827825" cy="677108"/>
          </a:xfrm>
          <a:prstGeom prst="rect">
            <a:avLst/>
          </a:prstGeom>
          <a:noFill/>
        </p:spPr>
        <p:txBody>
          <a:bodyPr wrap="none" rtlCol="0">
            <a:spAutoFit/>
          </a:bodyPr>
          <a:lstStyle/>
          <a:p>
            <a:pPr algn="r"/>
            <a:r>
              <a:rPr lang="en-US" sz="2400" dirty="0"/>
              <a:t>Marie Curie IEF, 2011</a:t>
            </a:r>
          </a:p>
          <a:p>
            <a:pPr algn="r"/>
            <a:r>
              <a:rPr lang="en-US" sz="1400" dirty="0"/>
              <a:t>Few years later, we did it anyway!</a:t>
            </a:r>
            <a:endParaRPr lang="en-US" sz="2400" dirty="0"/>
          </a:p>
        </p:txBody>
      </p:sp>
      <p:pic>
        <p:nvPicPr>
          <p:cNvPr id="2" name="Picture 1"/>
          <p:cNvPicPr>
            <a:picLocks noChangeAspect="1"/>
          </p:cNvPicPr>
          <p:nvPr/>
        </p:nvPicPr>
        <p:blipFill>
          <a:blip r:embed="rId2"/>
          <a:stretch>
            <a:fillRect/>
          </a:stretch>
        </p:blipFill>
        <p:spPr>
          <a:xfrm>
            <a:off x="1886988" y="2682057"/>
            <a:ext cx="5054139" cy="4063985"/>
          </a:xfrm>
          <a:prstGeom prst="rect">
            <a:avLst/>
          </a:prstGeom>
        </p:spPr>
      </p:pic>
      <p:pic>
        <p:nvPicPr>
          <p:cNvPr id="7" name="Picture 2" descr="https://www.onlygfx.com/wp-content/uploads/2016/09/red-rejected-stamp-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8" name="TextBox 7"/>
          <p:cNvSpPr txBox="1"/>
          <p:nvPr/>
        </p:nvSpPr>
        <p:spPr>
          <a:xfrm>
            <a:off x="1886987" y="2680895"/>
            <a:ext cx="3258591" cy="4278094"/>
          </a:xfrm>
          <a:prstGeom prst="rect">
            <a:avLst/>
          </a:prstGeom>
          <a:solidFill>
            <a:schemeClr val="bg1">
              <a:alpha val="85000"/>
            </a:schemeClr>
          </a:solidFill>
        </p:spPr>
        <p:txBody>
          <a:bodyPr wrap="square" rtlCol="0">
            <a:spAutoFit/>
          </a:bodyPr>
          <a:lstStyle/>
          <a:p>
            <a:r>
              <a:rPr lang="en-US" sz="1600" b="1" dirty="0"/>
              <a:t>Problems:</a:t>
            </a:r>
          </a:p>
          <a:p>
            <a:endParaRPr lang="en-US" sz="1600" b="1" dirty="0"/>
          </a:p>
          <a:p>
            <a:pPr marL="285750" indent="-285750">
              <a:buFont typeface="Arial" panose="020B0604020202020204" pitchFamily="34" charset="0"/>
              <a:buChar char="•"/>
            </a:pPr>
            <a:r>
              <a:rPr lang="en-US" sz="1600" dirty="0"/>
              <a:t>Technical work, not science</a:t>
            </a:r>
          </a:p>
          <a:p>
            <a:pPr marL="285750" indent="-285750">
              <a:buFont typeface="Arial" panose="020B0604020202020204" pitchFamily="34" charset="0"/>
              <a:buChar char="•"/>
            </a:pPr>
            <a:r>
              <a:rPr lang="en-US" sz="1600" dirty="0" err="1"/>
              <a:t>Workplan</a:t>
            </a:r>
            <a:r>
              <a:rPr lang="en-US" sz="1600" dirty="0"/>
              <a:t> not very well organized</a:t>
            </a:r>
          </a:p>
          <a:p>
            <a:pPr marL="285750" indent="-285750">
              <a:buFont typeface="Arial" panose="020B0604020202020204" pitchFamily="34" charset="0"/>
              <a:buChar char="•"/>
            </a:pPr>
            <a:r>
              <a:rPr lang="en-US" sz="1600" dirty="0"/>
              <a:t>Still data oriented, no big questions tackled</a:t>
            </a:r>
          </a:p>
          <a:p>
            <a:endParaRPr lang="en-US" sz="1600" dirty="0"/>
          </a:p>
          <a:p>
            <a:r>
              <a:rPr lang="en-US" sz="1600" dirty="0"/>
              <a:t>Outcome: 77.9/100</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11" name="Picture 2" descr="Image result for marie curie skÅodowsk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039" y="6196047"/>
            <a:ext cx="906088" cy="54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03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4942412" y="2287156"/>
            <a:ext cx="2880725" cy="461665"/>
          </a:xfrm>
          <a:prstGeom prst="rect">
            <a:avLst/>
          </a:prstGeom>
          <a:noFill/>
        </p:spPr>
        <p:txBody>
          <a:bodyPr wrap="none" rtlCol="0">
            <a:spAutoFit/>
          </a:bodyPr>
          <a:lstStyle/>
          <a:p>
            <a:pPr algn="r"/>
            <a:r>
              <a:rPr lang="en-US" sz="2400" dirty="0"/>
              <a:t>Marie Curie IOF, 2012</a:t>
            </a:r>
          </a:p>
        </p:txBody>
      </p:sp>
      <p:pic>
        <p:nvPicPr>
          <p:cNvPr id="2" name="Picture 1"/>
          <p:cNvPicPr>
            <a:picLocks noChangeAspect="1"/>
          </p:cNvPicPr>
          <p:nvPr/>
        </p:nvPicPr>
        <p:blipFill>
          <a:blip r:embed="rId2"/>
          <a:stretch>
            <a:fillRect/>
          </a:stretch>
        </p:blipFill>
        <p:spPr>
          <a:xfrm>
            <a:off x="1805428" y="2709950"/>
            <a:ext cx="5926014" cy="37972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8" name="Picture 2" descr="Image result for marie curie skÅodowsk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1197" y="5957207"/>
            <a:ext cx="906088" cy="54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91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4942412" y="2287156"/>
            <a:ext cx="2880725" cy="461665"/>
          </a:xfrm>
          <a:prstGeom prst="rect">
            <a:avLst/>
          </a:prstGeom>
          <a:noFill/>
        </p:spPr>
        <p:txBody>
          <a:bodyPr wrap="none" rtlCol="0">
            <a:spAutoFit/>
          </a:bodyPr>
          <a:lstStyle/>
          <a:p>
            <a:pPr algn="r"/>
            <a:r>
              <a:rPr lang="en-US" sz="2400" dirty="0"/>
              <a:t>Marie Curie IOF, 2012</a:t>
            </a:r>
          </a:p>
        </p:txBody>
      </p:sp>
      <p:pic>
        <p:nvPicPr>
          <p:cNvPr id="2" name="Picture 1"/>
          <p:cNvPicPr>
            <a:picLocks noChangeAspect="1"/>
          </p:cNvPicPr>
          <p:nvPr/>
        </p:nvPicPr>
        <p:blipFill>
          <a:blip r:embed="rId2"/>
          <a:stretch>
            <a:fillRect/>
          </a:stretch>
        </p:blipFill>
        <p:spPr>
          <a:xfrm>
            <a:off x="1805428" y="2709950"/>
            <a:ext cx="5926014" cy="37972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8" name="Picture 2" descr="https://www.onlygfx.com/wp-content/uploads/2016/09/red-rejected-stamp-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marie curie skÅodowsk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354" y="5960027"/>
            <a:ext cx="906088" cy="54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4942412" y="2287156"/>
            <a:ext cx="2880725" cy="461665"/>
          </a:xfrm>
          <a:prstGeom prst="rect">
            <a:avLst/>
          </a:prstGeom>
          <a:noFill/>
        </p:spPr>
        <p:txBody>
          <a:bodyPr wrap="none" rtlCol="0">
            <a:spAutoFit/>
          </a:bodyPr>
          <a:lstStyle/>
          <a:p>
            <a:pPr algn="r"/>
            <a:r>
              <a:rPr lang="en-US" sz="2400" dirty="0"/>
              <a:t>Marie Curie IOF, 2012</a:t>
            </a:r>
          </a:p>
        </p:txBody>
      </p:sp>
      <p:pic>
        <p:nvPicPr>
          <p:cNvPr id="2" name="Picture 1"/>
          <p:cNvPicPr>
            <a:picLocks noChangeAspect="1"/>
          </p:cNvPicPr>
          <p:nvPr/>
        </p:nvPicPr>
        <p:blipFill>
          <a:blip r:embed="rId2"/>
          <a:stretch>
            <a:fillRect/>
          </a:stretch>
        </p:blipFill>
        <p:spPr>
          <a:xfrm>
            <a:off x="1805428" y="2709950"/>
            <a:ext cx="5926014" cy="37972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8" name="Picture 2" descr="https://www.onlygfx.com/wp-content/uploads/2016/09/red-rejected-stamp-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05429" y="2680895"/>
            <a:ext cx="3136984" cy="4031873"/>
          </a:xfrm>
          <a:prstGeom prst="rect">
            <a:avLst/>
          </a:prstGeom>
          <a:solidFill>
            <a:schemeClr val="bg1">
              <a:alpha val="85000"/>
            </a:schemeClr>
          </a:solidFill>
        </p:spPr>
        <p:txBody>
          <a:bodyPr wrap="square" rtlCol="0">
            <a:spAutoFit/>
          </a:bodyPr>
          <a:lstStyle/>
          <a:p>
            <a:r>
              <a:rPr lang="en-US" sz="1600" b="1" dirty="0"/>
              <a:t>Problems:</a:t>
            </a:r>
          </a:p>
          <a:p>
            <a:endParaRPr lang="en-US" sz="1600" b="1" dirty="0"/>
          </a:p>
          <a:p>
            <a:pPr marL="285750" indent="-285750">
              <a:buFont typeface="Arial" panose="020B0604020202020204" pitchFamily="34" charset="0"/>
              <a:buChar char="•"/>
            </a:pPr>
            <a:r>
              <a:rPr lang="en-US" sz="1600" dirty="0"/>
              <a:t>Scientific work could be better defined</a:t>
            </a:r>
          </a:p>
          <a:p>
            <a:pPr marL="285750" indent="-285750">
              <a:buFont typeface="Arial" panose="020B0604020202020204" pitchFamily="34" charset="0"/>
              <a:buChar char="•"/>
            </a:pPr>
            <a:r>
              <a:rPr lang="en-US" sz="1600" dirty="0"/>
              <a:t>Big questions are there but already being tackled</a:t>
            </a:r>
          </a:p>
          <a:p>
            <a:endParaRPr lang="en-US" sz="1600" dirty="0"/>
          </a:p>
          <a:p>
            <a:endParaRPr lang="en-US" sz="1600" dirty="0"/>
          </a:p>
          <a:p>
            <a:r>
              <a:rPr lang="en-US" sz="1600" dirty="0"/>
              <a:t>Outcome: between 70 and 80/100</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10" name="Picture 2" descr="Image result for marie curie skÅodowsk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354" y="5957207"/>
            <a:ext cx="906088" cy="54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32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4448623" y="2287156"/>
            <a:ext cx="3374514" cy="677108"/>
          </a:xfrm>
          <a:prstGeom prst="rect">
            <a:avLst/>
          </a:prstGeom>
          <a:noFill/>
        </p:spPr>
        <p:txBody>
          <a:bodyPr wrap="none" rtlCol="0">
            <a:spAutoFit/>
          </a:bodyPr>
          <a:lstStyle/>
          <a:p>
            <a:pPr algn="r"/>
            <a:r>
              <a:rPr lang="en-US" sz="2400" dirty="0"/>
              <a:t>Marie Curie IOF, 2012</a:t>
            </a:r>
          </a:p>
          <a:p>
            <a:pPr algn="r"/>
            <a:r>
              <a:rPr lang="en-US" sz="1400" dirty="0"/>
              <a:t>Some of it was used in a later review paper!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3" name="Picture 2"/>
          <p:cNvPicPr>
            <a:picLocks noChangeAspect="1"/>
          </p:cNvPicPr>
          <p:nvPr/>
        </p:nvPicPr>
        <p:blipFill>
          <a:blip r:embed="rId3"/>
          <a:stretch>
            <a:fillRect/>
          </a:stretch>
        </p:blipFill>
        <p:spPr>
          <a:xfrm>
            <a:off x="832709" y="2964264"/>
            <a:ext cx="7068935" cy="3357556"/>
          </a:xfrm>
          <a:prstGeom prst="rect">
            <a:avLst/>
          </a:prstGeom>
        </p:spPr>
      </p:pic>
    </p:spTree>
    <p:extLst>
      <p:ext uri="{BB962C8B-B14F-4D97-AF65-F5344CB8AC3E}">
        <p14:creationId xmlns:p14="http://schemas.microsoft.com/office/powerpoint/2010/main" val="16271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3307542" y="2287156"/>
            <a:ext cx="4515595" cy="461665"/>
          </a:xfrm>
          <a:prstGeom prst="rect">
            <a:avLst/>
          </a:prstGeom>
          <a:noFill/>
        </p:spPr>
        <p:txBody>
          <a:bodyPr wrap="none" rtlCol="0">
            <a:spAutoFit/>
          </a:bodyPr>
          <a:lstStyle/>
          <a:p>
            <a:pPr algn="r"/>
            <a:r>
              <a:rPr lang="en-US" sz="2400" dirty="0"/>
              <a:t>National Science Foundation, 2014</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2" name="Picture 1"/>
          <p:cNvPicPr>
            <a:picLocks noChangeAspect="1"/>
          </p:cNvPicPr>
          <p:nvPr/>
        </p:nvPicPr>
        <p:blipFill>
          <a:blip r:embed="rId3"/>
          <a:stretch>
            <a:fillRect/>
          </a:stretch>
        </p:blipFill>
        <p:spPr>
          <a:xfrm>
            <a:off x="906775" y="2665189"/>
            <a:ext cx="6916362" cy="3978090"/>
          </a:xfrm>
          <a:prstGeom prst="rect">
            <a:avLst/>
          </a:prstGeom>
        </p:spPr>
      </p:pic>
      <p:pic>
        <p:nvPicPr>
          <p:cNvPr id="5124" name="Picture 4" descr="Image result for nsf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274" y="5678712"/>
            <a:ext cx="959552" cy="96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9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3307542" y="2287156"/>
            <a:ext cx="4515595" cy="461665"/>
          </a:xfrm>
          <a:prstGeom prst="rect">
            <a:avLst/>
          </a:prstGeom>
          <a:noFill/>
        </p:spPr>
        <p:txBody>
          <a:bodyPr wrap="none" rtlCol="0">
            <a:spAutoFit/>
          </a:bodyPr>
          <a:lstStyle/>
          <a:p>
            <a:pPr algn="r"/>
            <a:r>
              <a:rPr lang="en-US" sz="2400" dirty="0"/>
              <a:t>National Science Foundation, 2014</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2" name="Picture 1"/>
          <p:cNvPicPr>
            <a:picLocks noChangeAspect="1"/>
          </p:cNvPicPr>
          <p:nvPr/>
        </p:nvPicPr>
        <p:blipFill>
          <a:blip r:embed="rId3"/>
          <a:stretch>
            <a:fillRect/>
          </a:stretch>
        </p:blipFill>
        <p:spPr>
          <a:xfrm>
            <a:off x="906775" y="2665189"/>
            <a:ext cx="6916362" cy="3978090"/>
          </a:xfrm>
          <a:prstGeom prst="rect">
            <a:avLst/>
          </a:prstGeom>
        </p:spPr>
      </p:pic>
      <p:pic>
        <p:nvPicPr>
          <p:cNvPr id="8" name="Picture 2" descr="https://www.onlygfx.com/wp-content/uploads/2016/09/red-rejected-stamp-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sf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274" y="5678712"/>
            <a:ext cx="959552" cy="96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8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3307542" y="2287156"/>
            <a:ext cx="4515595" cy="461665"/>
          </a:xfrm>
          <a:prstGeom prst="rect">
            <a:avLst/>
          </a:prstGeom>
          <a:noFill/>
        </p:spPr>
        <p:txBody>
          <a:bodyPr wrap="none" rtlCol="0">
            <a:spAutoFit/>
          </a:bodyPr>
          <a:lstStyle/>
          <a:p>
            <a:pPr algn="r"/>
            <a:r>
              <a:rPr lang="en-US" sz="2400" dirty="0"/>
              <a:t>National Science Foundation, 2014</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2" name="Picture 1"/>
          <p:cNvPicPr>
            <a:picLocks noChangeAspect="1"/>
          </p:cNvPicPr>
          <p:nvPr/>
        </p:nvPicPr>
        <p:blipFill>
          <a:blip r:embed="rId3"/>
          <a:stretch>
            <a:fillRect/>
          </a:stretch>
        </p:blipFill>
        <p:spPr>
          <a:xfrm>
            <a:off x="906775" y="2665189"/>
            <a:ext cx="6916362" cy="3978090"/>
          </a:xfrm>
          <a:prstGeom prst="rect">
            <a:avLst/>
          </a:prstGeom>
        </p:spPr>
      </p:pic>
      <p:pic>
        <p:nvPicPr>
          <p:cNvPr id="8" name="Picture 2" descr="https://www.onlygfx.com/wp-content/uploads/2016/09/red-rejected-stamp-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742" y="3572783"/>
            <a:ext cx="3472516" cy="25251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6775" y="2650278"/>
            <a:ext cx="3136984" cy="4031873"/>
          </a:xfrm>
          <a:prstGeom prst="rect">
            <a:avLst/>
          </a:prstGeom>
          <a:solidFill>
            <a:schemeClr val="bg1">
              <a:alpha val="85000"/>
            </a:schemeClr>
          </a:solidFill>
        </p:spPr>
        <p:txBody>
          <a:bodyPr wrap="square" rtlCol="0">
            <a:spAutoFit/>
          </a:bodyPr>
          <a:lstStyle/>
          <a:p>
            <a:r>
              <a:rPr lang="en-US" sz="1600" b="1" dirty="0"/>
              <a:t>Problems:</a:t>
            </a:r>
          </a:p>
          <a:p>
            <a:endParaRPr lang="en-US" sz="1600" b="1" dirty="0"/>
          </a:p>
          <a:p>
            <a:pPr marL="285750" indent="-285750">
              <a:buFont typeface="Arial" panose="020B0604020202020204" pitchFamily="34" charset="0"/>
              <a:buChar char="•"/>
            </a:pPr>
            <a:r>
              <a:rPr lang="en-US" sz="1600" dirty="0"/>
              <a:t>The idea is mature, but it needs to be refined</a:t>
            </a:r>
          </a:p>
          <a:p>
            <a:pPr marL="285750" indent="-285750">
              <a:buFont typeface="Arial" panose="020B0604020202020204" pitchFamily="34" charset="0"/>
              <a:buChar char="•"/>
            </a:pPr>
            <a:r>
              <a:rPr lang="en-US" sz="1600" dirty="0"/>
              <a:t>Global scope is OK, but needs to be better framed</a:t>
            </a:r>
          </a:p>
          <a:p>
            <a:pPr marL="285750" indent="-285750">
              <a:buFont typeface="Arial" panose="020B0604020202020204" pitchFamily="34" charset="0"/>
              <a:buChar char="•"/>
            </a:pPr>
            <a:r>
              <a:rPr lang="en-US" sz="1600" dirty="0"/>
              <a:t>Not a single-person (postdoc) project, need of a team working through several years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10" name="Picture 4" descr="Image result for nsf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274" y="5678712"/>
            <a:ext cx="959552" cy="96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41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3307542" y="2287156"/>
            <a:ext cx="4515595" cy="677108"/>
          </a:xfrm>
          <a:prstGeom prst="rect">
            <a:avLst/>
          </a:prstGeom>
          <a:noFill/>
        </p:spPr>
        <p:txBody>
          <a:bodyPr wrap="none" rtlCol="0">
            <a:spAutoFit/>
          </a:bodyPr>
          <a:lstStyle/>
          <a:p>
            <a:pPr algn="r"/>
            <a:r>
              <a:rPr lang="en-US" sz="2400" dirty="0"/>
              <a:t>National Science Foundation, 2014</a:t>
            </a:r>
          </a:p>
          <a:p>
            <a:pPr algn="r"/>
            <a:r>
              <a:rPr lang="en-US" sz="1400" dirty="0"/>
              <a:t>Some of it was used in a later review paper!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10" name="Picture 9"/>
          <p:cNvPicPr>
            <a:picLocks noChangeAspect="1"/>
          </p:cNvPicPr>
          <p:nvPr/>
        </p:nvPicPr>
        <p:blipFill>
          <a:blip r:embed="rId3"/>
          <a:stretch>
            <a:fillRect/>
          </a:stretch>
        </p:blipFill>
        <p:spPr>
          <a:xfrm>
            <a:off x="1005840" y="3058019"/>
            <a:ext cx="6621260" cy="3467472"/>
          </a:xfrm>
          <a:prstGeom prst="rect">
            <a:avLst/>
          </a:prstGeom>
        </p:spPr>
      </p:pic>
    </p:spTree>
    <p:extLst>
      <p:ext uri="{BB962C8B-B14F-4D97-AF65-F5344CB8AC3E}">
        <p14:creationId xmlns:p14="http://schemas.microsoft.com/office/powerpoint/2010/main" val="304231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2095" y="1978429"/>
            <a:ext cx="6783185" cy="3702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2" name="Rectangle 1"/>
          <p:cNvSpPr/>
          <p:nvPr/>
        </p:nvSpPr>
        <p:spPr>
          <a:xfrm>
            <a:off x="2338667" y="6534689"/>
            <a:ext cx="6805333" cy="253916"/>
          </a:xfrm>
          <a:prstGeom prst="rect">
            <a:avLst/>
          </a:prstGeom>
        </p:spPr>
        <p:txBody>
          <a:bodyPr wrap="square">
            <a:spAutoFit/>
          </a:bodyPr>
          <a:lstStyle/>
          <a:p>
            <a:pPr algn="r"/>
            <a:r>
              <a:rPr lang="en-US" sz="1050">
                <a:hlinkClick r:id="rId2"/>
              </a:rPr>
              <a:t>https://www.economist.com/graphic-detail/2019/05/10/success-in-academia-is-as-much-about-grit-as-talent</a:t>
            </a:r>
            <a:endParaRPr lang="en-US" sz="1050" dirty="0"/>
          </a:p>
        </p:txBody>
      </p:sp>
      <p:pic>
        <p:nvPicPr>
          <p:cNvPr id="33794" name="Picture 2" descr="https://cdn.static-economist.com/sites/default/files/images/2019/05/articles/main/20190518_woc857.png"/>
          <p:cNvPicPr>
            <a:picLocks noChangeAspect="1" noChangeArrowheads="1"/>
          </p:cNvPicPr>
          <p:nvPr/>
        </p:nvPicPr>
        <p:blipFill rotWithShape="1">
          <a:blip r:embed="rId3">
            <a:extLst>
              <a:ext uri="{28A0092B-C50C-407E-A947-70E740481C1C}">
                <a14:useLocalDpi xmlns:a14="http://schemas.microsoft.com/office/drawing/2010/main" val="0"/>
              </a:ext>
            </a:extLst>
          </a:blip>
          <a:srcRect t="8670"/>
          <a:stretch/>
        </p:blipFill>
        <p:spPr bwMode="auto">
          <a:xfrm>
            <a:off x="1371855" y="2008094"/>
            <a:ext cx="6400289" cy="36396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855" y="5647765"/>
            <a:ext cx="6140823"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Scientists who fail early in their careers may benefit from the experience</a:t>
            </a:r>
          </a:p>
        </p:txBody>
      </p:sp>
    </p:spTree>
    <p:extLst>
      <p:ext uri="{BB962C8B-B14F-4D97-AF65-F5344CB8AC3E}">
        <p14:creationId xmlns:p14="http://schemas.microsoft.com/office/powerpoint/2010/main" val="21246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6" name="TextBox 5" descr=" 6"/>
          <p:cNvSpPr txBox="1"/>
          <p:nvPr/>
        </p:nvSpPr>
        <p:spPr>
          <a:xfrm>
            <a:off x="3380162" y="3969074"/>
            <a:ext cx="2150782" cy="861774"/>
          </a:xfrm>
          <a:prstGeom prst="rect">
            <a:avLst/>
          </a:prstGeom>
          <a:noFill/>
        </p:spPr>
        <p:txBody>
          <a:bodyPr wrap="none" rtlCol="0">
            <a:spAutoFit/>
          </a:bodyPr>
          <a:lstStyle/>
          <a:p>
            <a:pPr algn="ctr"/>
            <a:r>
              <a:rPr lang="en-US" sz="3200" dirty="0"/>
              <a:t>Conception</a:t>
            </a:r>
          </a:p>
          <a:p>
            <a:pPr algn="ctr"/>
            <a:r>
              <a:rPr lang="en-US" dirty="0"/>
              <a:t>Having the first idea</a:t>
            </a:r>
          </a:p>
        </p:txBody>
      </p:sp>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solidFill>
                  <a:schemeClr val="bg1">
                    <a:lumMod val="75000"/>
                    <a:lumOff val="25000"/>
                  </a:schemeClr>
                </a:solidFill>
              </a:rPr>
              <a:t>You</a:t>
            </a:r>
          </a:p>
          <a:p>
            <a:pPr algn="ctr"/>
            <a:r>
              <a:rPr lang="en-US" dirty="0">
                <a:solidFill>
                  <a:schemeClr val="bg1">
                    <a:lumMod val="75000"/>
                    <a:lumOff val="25000"/>
                  </a:schemeClr>
                </a:solidFill>
              </a:rPr>
              <a:t>The brilliant young </a:t>
            </a:r>
          </a:p>
          <a:p>
            <a:pPr algn="ctr"/>
            <a:r>
              <a:rPr lang="en-US" dirty="0">
                <a:solidFill>
                  <a:schemeClr val="bg1">
                    <a:lumMod val="75000"/>
                    <a:lumOff val="25000"/>
                  </a:schemeClr>
                </a:solidFill>
              </a:rPr>
              <a:t>researcher</a:t>
            </a:r>
          </a:p>
        </p:txBody>
      </p:sp>
      <p:sp>
        <p:nvSpPr>
          <p:cNvPr id="17" name="TextBox 16" descr=" 17"/>
          <p:cNvSpPr txBox="1"/>
          <p:nvPr/>
        </p:nvSpPr>
        <p:spPr>
          <a:xfrm>
            <a:off x="4851302" y="1590930"/>
            <a:ext cx="3479030" cy="861774"/>
          </a:xfrm>
          <a:prstGeom prst="rect">
            <a:avLst/>
          </a:prstGeom>
          <a:noFill/>
        </p:spPr>
        <p:txBody>
          <a:bodyPr wrap="none" rtlCol="0">
            <a:spAutoFit/>
          </a:bodyPr>
          <a:lstStyle/>
          <a:p>
            <a:pPr algn="ctr"/>
            <a:r>
              <a:rPr lang="en-US" sz="3200" dirty="0"/>
              <a:t>Your idea</a:t>
            </a:r>
          </a:p>
          <a:p>
            <a:pPr algn="ctr"/>
            <a:r>
              <a:rPr lang="en-US" dirty="0"/>
              <a:t>The ground-breaking stuff you’ll do</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 14"/>
          <p:cNvPicPr>
            <a:picLocks noChangeAspect="1"/>
          </p:cNvPicPr>
          <p:nvPr/>
        </p:nvPicPr>
        <p:blipFill>
          <a:blip r:embed="rId3"/>
          <a:stretch>
            <a:fillRect/>
          </a:stretch>
        </p:blipFill>
        <p:spPr>
          <a:xfrm>
            <a:off x="247808" y="2720060"/>
            <a:ext cx="2880936" cy="2498027"/>
          </a:xfrm>
          <a:prstGeom prst="rect">
            <a:avLst/>
          </a:prstGeom>
        </p:spPr>
      </p:pic>
      <p:sp>
        <p:nvSpPr>
          <p:cNvPr id="20" name="Rectangle 19" descr=" 20"/>
          <p:cNvSpPr/>
          <p:nvPr/>
        </p:nvSpPr>
        <p:spPr>
          <a:xfrm>
            <a:off x="83127" y="2640962"/>
            <a:ext cx="3183775" cy="2770623"/>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883909"/>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p:cNvSpPr txBox="1"/>
          <p:nvPr/>
        </p:nvSpPr>
        <p:spPr>
          <a:xfrm>
            <a:off x="3350438" y="2287156"/>
            <a:ext cx="4472699" cy="461665"/>
          </a:xfrm>
          <a:prstGeom prst="rect">
            <a:avLst/>
          </a:prstGeom>
          <a:noFill/>
        </p:spPr>
        <p:txBody>
          <a:bodyPr wrap="none" rtlCol="0">
            <a:spAutoFit/>
          </a:bodyPr>
          <a:lstStyle/>
          <a:p>
            <a:pPr algn="r"/>
            <a:r>
              <a:rPr lang="en-US" sz="2400" dirty="0"/>
              <a:t>MARUM Excellence Initiative 2014</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2" name="Picture 1"/>
          <p:cNvPicPr>
            <a:picLocks noChangeAspect="1"/>
          </p:cNvPicPr>
          <p:nvPr/>
        </p:nvPicPr>
        <p:blipFill>
          <a:blip r:embed="rId3"/>
          <a:stretch>
            <a:fillRect/>
          </a:stretch>
        </p:blipFill>
        <p:spPr>
          <a:xfrm>
            <a:off x="1017274" y="2748821"/>
            <a:ext cx="6978963" cy="3416704"/>
          </a:xfrm>
          <a:prstGeom prst="rect">
            <a:avLst/>
          </a:prstGeom>
        </p:spPr>
      </p:pic>
      <p:pic>
        <p:nvPicPr>
          <p:cNvPr id="17412" name="Picture 4" descr="green-approved-stamp-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3642" y="3210486"/>
            <a:ext cx="3482903" cy="252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7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a:stretch>
            <a:fillRect/>
          </a:stretch>
        </p:blipFill>
        <p:spPr>
          <a:xfrm>
            <a:off x="3606684" y="2497339"/>
            <a:ext cx="4908666" cy="3808356"/>
          </a:xfrm>
          <a:prstGeom prst="rect">
            <a:avLst/>
          </a:prstGeom>
        </p:spPr>
      </p:pic>
      <p:sp>
        <p:nvSpPr>
          <p:cNvPr id="4" name="Title 3" descr=" 4"/>
          <p:cNvSpPr>
            <a:spLocks noGrp="1"/>
          </p:cNvSpPr>
          <p:nvPr>
            <p:ph type="title"/>
          </p:nvPr>
        </p:nvSpPr>
        <p:spPr/>
        <p:txBody>
          <a:bodyPr/>
          <a:lstStyle/>
          <a:p>
            <a:r>
              <a:rPr lang="en-US" dirty="0"/>
              <a:t>Conception</a:t>
            </a:r>
          </a:p>
        </p:txBody>
      </p:sp>
      <p:sp>
        <p:nvSpPr>
          <p:cNvPr id="5" name="Rectangle 4" descr=" 5"/>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descr=" 6"/>
          <p:cNvSpPr txBox="1"/>
          <p:nvPr/>
        </p:nvSpPr>
        <p:spPr>
          <a:xfrm>
            <a:off x="5363886" y="2024255"/>
            <a:ext cx="3154261" cy="461665"/>
          </a:xfrm>
          <a:prstGeom prst="rect">
            <a:avLst/>
          </a:prstGeom>
          <a:noFill/>
        </p:spPr>
        <p:txBody>
          <a:bodyPr wrap="none" rtlCol="0">
            <a:spAutoFit/>
          </a:bodyPr>
          <a:lstStyle/>
          <a:p>
            <a:pPr algn="r"/>
            <a:r>
              <a:rPr lang="en-US" sz="2400" dirty="0"/>
              <a:t>DFG </a:t>
            </a:r>
            <a:r>
              <a:rPr lang="en-US" sz="2400" dirty="0" err="1"/>
              <a:t>Spp</a:t>
            </a:r>
            <a:r>
              <a:rPr lang="en-US" sz="2400" dirty="0"/>
              <a:t> Sea Level 2016</a:t>
            </a:r>
          </a:p>
        </p:txBody>
      </p:sp>
      <p:pic>
        <p:nvPicPr>
          <p:cNvPr id="7" name="Picture 6" desc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17412" name="Picture 4" descr=" 174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9552" y="2936166"/>
            <a:ext cx="3482903" cy="252374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 19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208" y="5633327"/>
            <a:ext cx="980142" cy="67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310116"/>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a:stretch>
            <a:fillRect/>
          </a:stretch>
        </p:blipFill>
        <p:spPr>
          <a:xfrm>
            <a:off x="3606684" y="2497339"/>
            <a:ext cx="4908666" cy="3808356"/>
          </a:xfrm>
          <a:prstGeom prst="rect">
            <a:avLst/>
          </a:prstGeom>
        </p:spPr>
      </p:pic>
      <p:sp>
        <p:nvSpPr>
          <p:cNvPr id="4" name="Title 3" descr=" 4"/>
          <p:cNvSpPr>
            <a:spLocks noGrp="1"/>
          </p:cNvSpPr>
          <p:nvPr>
            <p:ph type="title"/>
          </p:nvPr>
        </p:nvSpPr>
        <p:spPr/>
        <p:txBody>
          <a:bodyPr/>
          <a:lstStyle/>
          <a:p>
            <a:r>
              <a:rPr lang="en-US" dirty="0"/>
              <a:t>Conception</a:t>
            </a:r>
          </a:p>
        </p:txBody>
      </p:sp>
      <p:sp>
        <p:nvSpPr>
          <p:cNvPr id="5" name="Rectangle 4" descr=" 5"/>
          <p:cNvSpPr/>
          <p:nvPr/>
        </p:nvSpPr>
        <p:spPr>
          <a:xfrm>
            <a:off x="689956" y="1279852"/>
            <a:ext cx="3133899" cy="577081"/>
          </a:xfrm>
          <a:prstGeom prst="rect">
            <a:avLst/>
          </a:prstGeom>
        </p:spPr>
        <p:txBody>
          <a:bodyPr wrap="square">
            <a:spAutoFit/>
          </a:bodyPr>
          <a:lstStyle/>
          <a:p>
            <a:r>
              <a:rPr lang="en-US" sz="1050" dirty="0"/>
              <a:t>Daring ideas are like chessmen moved forward. They may be beaten, but they may start a winning game.</a:t>
            </a:r>
          </a:p>
          <a:p>
            <a:r>
              <a:rPr lang="en-US" sz="1050" i="1" dirty="0"/>
              <a:t> - Johann Wolfgang von Goethe</a:t>
            </a:r>
          </a:p>
        </p:txBody>
      </p:sp>
      <p:sp>
        <p:nvSpPr>
          <p:cNvPr id="6" name="TextBox 5" descr=" 6"/>
          <p:cNvSpPr txBox="1"/>
          <p:nvPr/>
        </p:nvSpPr>
        <p:spPr>
          <a:xfrm>
            <a:off x="5363886" y="2024255"/>
            <a:ext cx="3154261" cy="461665"/>
          </a:xfrm>
          <a:prstGeom prst="rect">
            <a:avLst/>
          </a:prstGeom>
          <a:noFill/>
        </p:spPr>
        <p:txBody>
          <a:bodyPr wrap="none" rtlCol="0">
            <a:spAutoFit/>
          </a:bodyPr>
          <a:lstStyle/>
          <a:p>
            <a:pPr algn="r"/>
            <a:r>
              <a:rPr lang="en-US" sz="2400" dirty="0"/>
              <a:t>DFG </a:t>
            </a:r>
            <a:r>
              <a:rPr lang="en-US" sz="2400" dirty="0" err="1"/>
              <a:t>Spp</a:t>
            </a:r>
            <a:r>
              <a:rPr lang="en-US" sz="2400" dirty="0"/>
              <a:t> Sea Level 2016</a:t>
            </a:r>
          </a:p>
        </p:txBody>
      </p:sp>
      <p:pic>
        <p:nvPicPr>
          <p:cNvPr id="7" name="Picture 6" desc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pic>
        <p:nvPicPr>
          <p:cNvPr id="17412" name="Picture 4" descr=" 174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9552" y="2936166"/>
            <a:ext cx="3482903" cy="25237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 10"/>
          <p:cNvSpPr txBox="1"/>
          <p:nvPr/>
        </p:nvSpPr>
        <p:spPr>
          <a:xfrm>
            <a:off x="316571" y="2385580"/>
            <a:ext cx="3136984" cy="3293209"/>
          </a:xfrm>
          <a:prstGeom prst="rect">
            <a:avLst/>
          </a:prstGeom>
          <a:solidFill>
            <a:schemeClr val="bg1">
              <a:alpha val="85000"/>
            </a:schemeClr>
          </a:solidFill>
        </p:spPr>
        <p:txBody>
          <a:bodyPr wrap="square" rtlCol="0">
            <a:spAutoFit/>
          </a:bodyPr>
          <a:lstStyle/>
          <a:p>
            <a:r>
              <a:rPr lang="en-US" sz="1600" b="1" dirty="0"/>
              <a:t>What changed</a:t>
            </a:r>
          </a:p>
          <a:p>
            <a:endParaRPr lang="en-US" sz="1600" b="1" dirty="0"/>
          </a:p>
          <a:p>
            <a:pPr marL="285750" indent="-285750">
              <a:buFont typeface="Arial" panose="020B0604020202020204" pitchFamily="34" charset="0"/>
              <a:buChar char="•"/>
            </a:pPr>
            <a:r>
              <a:rPr lang="en-US" sz="1600" dirty="0"/>
              <a:t>Mature ideas, naivety is gone</a:t>
            </a:r>
          </a:p>
          <a:p>
            <a:pPr marL="285750" indent="-285750">
              <a:buFont typeface="Arial" panose="020B0604020202020204" pitchFamily="34" charset="0"/>
              <a:buChar char="•"/>
            </a:pPr>
            <a:r>
              <a:rPr lang="en-US" sz="1600" dirty="0"/>
              <a:t>Big problems are tackled</a:t>
            </a:r>
          </a:p>
          <a:p>
            <a:pPr marL="285750" indent="-285750">
              <a:buFont typeface="Arial" panose="020B0604020202020204" pitchFamily="34" charset="0"/>
              <a:buChar char="•"/>
            </a:pPr>
            <a:r>
              <a:rPr lang="en-US" sz="1600" dirty="0"/>
              <a:t>More focused writing</a:t>
            </a:r>
          </a:p>
          <a:p>
            <a:pPr marL="285750" indent="-285750">
              <a:buFont typeface="Arial" panose="020B0604020202020204" pitchFamily="34" charset="0"/>
              <a:buChar char="•"/>
            </a:pPr>
            <a:r>
              <a:rPr lang="en-US" sz="1600" dirty="0"/>
              <a:t>Care on graphics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19458" name="Picture 2" descr=" 19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208" y="5633327"/>
            <a:ext cx="980142" cy="67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07945"/>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p:cNvSpPr>
            <a:spLocks noGrp="1"/>
          </p:cNvSpPr>
          <p:nvPr>
            <p:ph type="title"/>
          </p:nvPr>
        </p:nvSpPr>
        <p:spPr/>
        <p:txBody>
          <a:bodyPr/>
          <a:lstStyle/>
          <a:p>
            <a:r>
              <a:rPr lang="en-US" dirty="0"/>
              <a:t>Lessons learned</a:t>
            </a:r>
          </a:p>
        </p:txBody>
      </p:sp>
      <p:sp>
        <p:nvSpPr>
          <p:cNvPr id="8" name="TextBox 7"/>
          <p:cNvSpPr txBox="1"/>
          <p:nvPr/>
        </p:nvSpPr>
        <p:spPr>
          <a:xfrm>
            <a:off x="1165248" y="2936909"/>
            <a:ext cx="6736396" cy="1569660"/>
          </a:xfrm>
          <a:prstGeom prst="rect">
            <a:avLst/>
          </a:prstGeom>
          <a:noFill/>
        </p:spPr>
        <p:txBody>
          <a:bodyPr wrap="none" rtlCol="0">
            <a:spAutoFit/>
          </a:bodyPr>
          <a:lstStyle/>
          <a:p>
            <a:r>
              <a:rPr lang="en-US" sz="2400" dirty="0"/>
              <a:t>It is a marathon, not a sprint</a:t>
            </a:r>
          </a:p>
          <a:p>
            <a:r>
              <a:rPr lang="en-US" sz="2400" dirty="0"/>
              <a:t>If an idea is good, persistence pays off</a:t>
            </a:r>
          </a:p>
          <a:p>
            <a:r>
              <a:rPr lang="en-US" sz="2400" dirty="0"/>
              <a:t>Use what you write for review papers</a:t>
            </a:r>
          </a:p>
          <a:p>
            <a:r>
              <a:rPr lang="en-US" sz="2400" dirty="0"/>
              <a:t>Keep reshaping the idea as new literature comes out</a:t>
            </a:r>
          </a:p>
        </p:txBody>
      </p:sp>
      <p:sp>
        <p:nvSpPr>
          <p:cNvPr id="5" name="Rectangle 4"/>
          <p:cNvSpPr/>
          <p:nvPr/>
        </p:nvSpPr>
        <p:spPr>
          <a:xfrm>
            <a:off x="689956" y="1279852"/>
            <a:ext cx="3133899" cy="400110"/>
          </a:xfrm>
          <a:prstGeom prst="rect">
            <a:avLst/>
          </a:prstGeom>
        </p:spPr>
        <p:txBody>
          <a:bodyPr wrap="square">
            <a:spAutoFit/>
          </a:bodyPr>
          <a:lstStyle/>
          <a:p>
            <a:r>
              <a:rPr lang="en-US" sz="2000" b="1" dirty="0"/>
              <a:t>2011-2019</a:t>
            </a:r>
            <a:endParaRPr lang="en-US" sz="1050" b="1" i="1" dirty="0"/>
          </a:p>
        </p:txBody>
      </p:sp>
    </p:spTree>
    <p:extLst>
      <p:ext uri="{BB962C8B-B14F-4D97-AF65-F5344CB8AC3E}">
        <p14:creationId xmlns:p14="http://schemas.microsoft.com/office/powerpoint/2010/main" val="252342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No army can withstand the strength of an idea whose time has come</a:t>
            </a:r>
          </a:p>
          <a:p>
            <a:r>
              <a:rPr lang="en-US" sz="1050" i="1" dirty="0"/>
              <a:t> - Victor Hugo</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Tree>
    <p:extLst>
      <p:ext uri="{BB962C8B-B14F-4D97-AF65-F5344CB8AC3E}">
        <p14:creationId xmlns:p14="http://schemas.microsoft.com/office/powerpoint/2010/main" val="181088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26081" y="3208713"/>
            <a:ext cx="6227913" cy="2784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Inception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No army can withstand the strength of an idea whose time has come</a:t>
            </a:r>
          </a:p>
          <a:p>
            <a:r>
              <a:rPr lang="en-US" sz="1050" i="1" dirty="0"/>
              <a:t> - Victor Hugo</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11" name="TextBox 10"/>
          <p:cNvSpPr txBox="1"/>
          <p:nvPr/>
        </p:nvSpPr>
        <p:spPr>
          <a:xfrm>
            <a:off x="891988" y="2115695"/>
            <a:ext cx="7360023" cy="1938992"/>
          </a:xfrm>
          <a:prstGeom prst="rect">
            <a:avLst/>
          </a:prstGeom>
          <a:noFill/>
        </p:spPr>
        <p:txBody>
          <a:bodyPr wrap="square" rtlCol="0">
            <a:spAutoFit/>
          </a:bodyPr>
          <a:lstStyle/>
          <a:p>
            <a:r>
              <a:rPr lang="en-US" sz="2400" dirty="0"/>
              <a:t>Streamline your idea into a project draft by defining your ROAR points</a:t>
            </a:r>
          </a:p>
          <a:p>
            <a:endParaRPr lang="en-US" sz="2400" dirty="0"/>
          </a:p>
          <a:p>
            <a:endParaRPr lang="en-US" sz="2400" dirty="0"/>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R</a:t>
            </a:r>
            <a:r>
              <a:rPr lang="en-US" sz="2400" b="1" dirty="0"/>
              <a:t>esearch gaps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4751" y="3300344"/>
            <a:ext cx="6041136" cy="2590800"/>
          </a:xfrm>
          <a:prstGeom prst="rect">
            <a:avLst/>
          </a:prstGeom>
        </p:spPr>
      </p:pic>
    </p:spTree>
    <p:extLst>
      <p:ext uri="{BB962C8B-B14F-4D97-AF65-F5344CB8AC3E}">
        <p14:creationId xmlns:p14="http://schemas.microsoft.com/office/powerpoint/2010/main" val="374672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No army can withstand the strength of an idea whose time has come</a:t>
            </a:r>
          </a:p>
          <a:p>
            <a:r>
              <a:rPr lang="en-US" sz="1050" i="1" dirty="0"/>
              <a:t> - Victor Hugo</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11" name="TextBox 10"/>
          <p:cNvSpPr txBox="1"/>
          <p:nvPr/>
        </p:nvSpPr>
        <p:spPr>
          <a:xfrm>
            <a:off x="891988" y="2115695"/>
            <a:ext cx="7360023" cy="2308324"/>
          </a:xfrm>
          <a:prstGeom prst="rect">
            <a:avLst/>
          </a:prstGeom>
          <a:noFill/>
        </p:spPr>
        <p:txBody>
          <a:bodyPr wrap="square" rtlCol="0">
            <a:spAutoFit/>
          </a:bodyPr>
          <a:lstStyle/>
          <a:p>
            <a:r>
              <a:rPr lang="en-US" sz="2400" dirty="0"/>
              <a:t>Streamline your idea into a project draft by defining your ROAR points</a:t>
            </a:r>
          </a:p>
          <a:p>
            <a:endParaRPr lang="en-US" sz="2400" dirty="0"/>
          </a:p>
          <a:p>
            <a:endParaRPr lang="en-US" sz="2400" dirty="0"/>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R</a:t>
            </a:r>
            <a:r>
              <a:rPr lang="en-US" sz="2400" b="1" dirty="0"/>
              <a:t>esearch gaps</a:t>
            </a:r>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O</a:t>
            </a:r>
            <a:r>
              <a:rPr lang="en-US" sz="2400" b="1" dirty="0"/>
              <a:t>verarching goals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74"/>
          <a:stretch/>
        </p:blipFill>
        <p:spPr>
          <a:xfrm>
            <a:off x="4571999" y="2933995"/>
            <a:ext cx="3276600" cy="2980048"/>
          </a:xfrm>
          <a:prstGeom prst="rect">
            <a:avLst/>
          </a:prstGeom>
        </p:spPr>
      </p:pic>
    </p:spTree>
    <p:extLst>
      <p:ext uri="{BB962C8B-B14F-4D97-AF65-F5344CB8AC3E}">
        <p14:creationId xmlns:p14="http://schemas.microsoft.com/office/powerpoint/2010/main" val="130996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No army can withstand the strength of an idea whose time has come</a:t>
            </a:r>
          </a:p>
          <a:p>
            <a:r>
              <a:rPr lang="en-US" sz="1050" i="1" dirty="0"/>
              <a:t> - Victor Hugo</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11" name="TextBox 10"/>
          <p:cNvSpPr txBox="1"/>
          <p:nvPr/>
        </p:nvSpPr>
        <p:spPr>
          <a:xfrm>
            <a:off x="891988" y="2115695"/>
            <a:ext cx="7360023" cy="2677656"/>
          </a:xfrm>
          <a:prstGeom prst="rect">
            <a:avLst/>
          </a:prstGeom>
          <a:noFill/>
        </p:spPr>
        <p:txBody>
          <a:bodyPr wrap="square" rtlCol="0">
            <a:spAutoFit/>
          </a:bodyPr>
          <a:lstStyle/>
          <a:p>
            <a:r>
              <a:rPr lang="en-US" sz="2400" dirty="0"/>
              <a:t>Streamline your idea into a project draft by defining your ROAR points</a:t>
            </a:r>
          </a:p>
          <a:p>
            <a:endParaRPr lang="en-US" sz="2400" dirty="0"/>
          </a:p>
          <a:p>
            <a:endParaRPr lang="en-US" sz="2400" dirty="0"/>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R</a:t>
            </a:r>
            <a:r>
              <a:rPr lang="en-US" sz="2400" b="1" dirty="0"/>
              <a:t>esearch gaps</a:t>
            </a:r>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O</a:t>
            </a:r>
            <a:r>
              <a:rPr lang="en-US" sz="2400" b="1" dirty="0"/>
              <a:t>verarching goals</a:t>
            </a:r>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A</a:t>
            </a:r>
            <a:r>
              <a:rPr lang="en-US" sz="2400" b="1" dirty="0"/>
              <a:t>ctions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3290" r="39902"/>
          <a:stretch/>
        </p:blipFill>
        <p:spPr>
          <a:xfrm>
            <a:off x="3481108" y="3795759"/>
            <a:ext cx="5495364" cy="90759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0086" t="63290"/>
          <a:stretch/>
        </p:blipFill>
        <p:spPr>
          <a:xfrm>
            <a:off x="4403912" y="4703357"/>
            <a:ext cx="3649756" cy="907598"/>
          </a:xfrm>
          <a:prstGeom prst="rect">
            <a:avLst/>
          </a:prstGeom>
        </p:spPr>
      </p:pic>
    </p:spTree>
    <p:extLst>
      <p:ext uri="{BB962C8B-B14F-4D97-AF65-F5344CB8AC3E}">
        <p14:creationId xmlns:p14="http://schemas.microsoft.com/office/powerpoint/2010/main" val="294470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No army can withstand the strength of an idea whose time has come</a:t>
            </a:r>
          </a:p>
          <a:p>
            <a:r>
              <a:rPr lang="en-US" sz="1050" i="1" dirty="0"/>
              <a:t> - Victor Hugo</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11" name="TextBox 10"/>
          <p:cNvSpPr txBox="1"/>
          <p:nvPr/>
        </p:nvSpPr>
        <p:spPr>
          <a:xfrm>
            <a:off x="891988" y="2115695"/>
            <a:ext cx="7360023" cy="3046988"/>
          </a:xfrm>
          <a:prstGeom prst="rect">
            <a:avLst/>
          </a:prstGeom>
          <a:noFill/>
        </p:spPr>
        <p:txBody>
          <a:bodyPr wrap="square" rtlCol="0">
            <a:spAutoFit/>
          </a:bodyPr>
          <a:lstStyle/>
          <a:p>
            <a:r>
              <a:rPr lang="en-US" sz="2400" dirty="0"/>
              <a:t>Streamline your idea into a project draft by defining your ROAR points</a:t>
            </a:r>
          </a:p>
          <a:p>
            <a:endParaRPr lang="en-US" sz="2400" dirty="0"/>
          </a:p>
          <a:p>
            <a:endParaRPr lang="en-US" sz="2400" dirty="0"/>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R</a:t>
            </a:r>
            <a:r>
              <a:rPr lang="en-US" sz="2400" b="1" dirty="0"/>
              <a:t>esearch gaps</a:t>
            </a:r>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O</a:t>
            </a:r>
            <a:r>
              <a:rPr lang="en-US" sz="2400" b="1" dirty="0"/>
              <a:t>verarching goals</a:t>
            </a:r>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A</a:t>
            </a:r>
            <a:r>
              <a:rPr lang="en-US" sz="2400" b="1" dirty="0"/>
              <a:t>ctions</a:t>
            </a:r>
          </a:p>
          <a:p>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R</a:t>
            </a:r>
            <a:r>
              <a:rPr lang="en-US" sz="2400" b="1" dirty="0"/>
              <a:t>elevance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3647" t="3791" b="84052"/>
          <a:stretch/>
        </p:blipFill>
        <p:spPr>
          <a:xfrm>
            <a:off x="3962399" y="3854822"/>
            <a:ext cx="4680219" cy="1021977"/>
          </a:xfrm>
          <a:prstGeom prst="rect">
            <a:avLst/>
          </a:prstGeom>
        </p:spPr>
      </p:pic>
    </p:spTree>
    <p:extLst>
      <p:ext uri="{BB962C8B-B14F-4D97-AF65-F5344CB8AC3E}">
        <p14:creationId xmlns:p14="http://schemas.microsoft.com/office/powerpoint/2010/main" val="279655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No army can withstand the strength of an idea whose time has come</a:t>
            </a:r>
          </a:p>
          <a:p>
            <a:r>
              <a:rPr lang="en-US" sz="1050" i="1" dirty="0"/>
              <a:t> - Victor Hugo</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11" name="TextBox 10"/>
          <p:cNvSpPr txBox="1"/>
          <p:nvPr/>
        </p:nvSpPr>
        <p:spPr>
          <a:xfrm>
            <a:off x="891988" y="2115695"/>
            <a:ext cx="7360023" cy="2677656"/>
          </a:xfrm>
          <a:prstGeom prst="rect">
            <a:avLst/>
          </a:prstGeom>
          <a:noFill/>
        </p:spPr>
        <p:txBody>
          <a:bodyPr wrap="square" rtlCol="0">
            <a:spAutoFit/>
          </a:bodyPr>
          <a:lstStyle/>
          <a:p>
            <a:r>
              <a:rPr lang="en-US" sz="2400" dirty="0"/>
              <a:t>Ask yourself the hard questions</a:t>
            </a:r>
          </a:p>
          <a:p>
            <a:endParaRPr lang="en-US" sz="2400" dirty="0"/>
          </a:p>
          <a:p>
            <a:endParaRPr lang="en-US" sz="2400" dirty="0"/>
          </a:p>
          <a:p>
            <a:r>
              <a:rPr lang="en-US" sz="2400" dirty="0"/>
              <a:t>Is my idea ground-breaking?</a:t>
            </a:r>
          </a:p>
          <a:p>
            <a:r>
              <a:rPr lang="en-US" sz="2400" dirty="0"/>
              <a:t>Is it feasible, but with risky aspects?</a:t>
            </a:r>
          </a:p>
          <a:p>
            <a:r>
              <a:rPr lang="en-US" sz="2400" dirty="0"/>
              <a:t>Is it incremental? (It should not be)</a:t>
            </a:r>
          </a:p>
          <a:p>
            <a:r>
              <a:rPr lang="en-US" sz="2400" dirty="0"/>
              <a:t>Do I really need a team and lots of money?</a:t>
            </a:r>
          </a:p>
        </p:txBody>
      </p:sp>
    </p:spTree>
    <p:extLst>
      <p:ext uri="{BB962C8B-B14F-4D97-AF65-F5344CB8AC3E}">
        <p14:creationId xmlns:p14="http://schemas.microsoft.com/office/powerpoint/2010/main" val="124008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6" name="TextBox 5" descr=" 6"/>
          <p:cNvSpPr txBox="1"/>
          <p:nvPr/>
        </p:nvSpPr>
        <p:spPr>
          <a:xfrm>
            <a:off x="3380162" y="3969074"/>
            <a:ext cx="2150782" cy="861774"/>
          </a:xfrm>
          <a:prstGeom prst="rect">
            <a:avLst/>
          </a:prstGeom>
          <a:noFill/>
        </p:spPr>
        <p:txBody>
          <a:bodyPr wrap="none" rtlCol="0">
            <a:spAutoFit/>
          </a:bodyPr>
          <a:lstStyle/>
          <a:p>
            <a:pPr algn="ctr"/>
            <a:r>
              <a:rPr lang="en-US" sz="3200" dirty="0"/>
              <a:t>Conception</a:t>
            </a:r>
          </a:p>
          <a:p>
            <a:pPr algn="ctr"/>
            <a:r>
              <a:rPr lang="en-US" dirty="0"/>
              <a:t>Having the first idea</a:t>
            </a:r>
          </a:p>
        </p:txBody>
      </p:sp>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solidFill>
                  <a:schemeClr val="bg1">
                    <a:lumMod val="75000"/>
                    <a:lumOff val="25000"/>
                  </a:schemeClr>
                </a:solidFill>
              </a:rPr>
              <a:t>You</a:t>
            </a:r>
          </a:p>
          <a:p>
            <a:pPr algn="ctr"/>
            <a:r>
              <a:rPr lang="en-US" dirty="0">
                <a:solidFill>
                  <a:schemeClr val="bg1">
                    <a:lumMod val="75000"/>
                    <a:lumOff val="25000"/>
                  </a:schemeClr>
                </a:solidFill>
              </a:rPr>
              <a:t>The brilliant young </a:t>
            </a:r>
          </a:p>
          <a:p>
            <a:pPr algn="ctr"/>
            <a:r>
              <a:rPr lang="en-US" dirty="0">
                <a:solidFill>
                  <a:schemeClr val="bg1">
                    <a:lumMod val="75000"/>
                    <a:lumOff val="25000"/>
                  </a:schemeClr>
                </a:solidFill>
              </a:rPr>
              <a:t>researcher</a:t>
            </a:r>
          </a:p>
        </p:txBody>
      </p:sp>
      <p:sp>
        <p:nvSpPr>
          <p:cNvPr id="17" name="TextBox 16" descr=" 17"/>
          <p:cNvSpPr txBox="1"/>
          <p:nvPr/>
        </p:nvSpPr>
        <p:spPr>
          <a:xfrm>
            <a:off x="4851302" y="1590930"/>
            <a:ext cx="3479030" cy="861774"/>
          </a:xfrm>
          <a:prstGeom prst="rect">
            <a:avLst/>
          </a:prstGeom>
          <a:noFill/>
        </p:spPr>
        <p:txBody>
          <a:bodyPr wrap="none" rtlCol="0">
            <a:spAutoFit/>
          </a:bodyPr>
          <a:lstStyle/>
          <a:p>
            <a:pPr algn="ctr"/>
            <a:r>
              <a:rPr lang="en-US" sz="3200" dirty="0"/>
              <a:t>Your idea</a:t>
            </a:r>
          </a:p>
          <a:p>
            <a:pPr algn="ctr"/>
            <a:r>
              <a:rPr lang="en-US" dirty="0"/>
              <a:t>The ground-breaking stuff you’ll do</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descr=" 2"/>
          <p:cNvGrpSpPr/>
          <p:nvPr/>
        </p:nvGrpSpPr>
        <p:grpSpPr>
          <a:xfrm>
            <a:off x="3804642" y="2640962"/>
            <a:ext cx="3678147" cy="1081956"/>
            <a:chOff x="3804642" y="2640962"/>
            <a:chExt cx="3678147" cy="1081956"/>
          </a:xfrm>
        </p:grpSpPr>
        <p:sp>
          <p:nvSpPr>
            <p:cNvPr id="11" name="TextBox 10"/>
            <p:cNvSpPr txBox="1"/>
            <p:nvPr/>
          </p:nvSpPr>
          <p:spPr>
            <a:xfrm>
              <a:off x="5295779" y="2640962"/>
              <a:ext cx="2187010" cy="861774"/>
            </a:xfrm>
            <a:prstGeom prst="rect">
              <a:avLst/>
            </a:prstGeom>
            <a:noFill/>
          </p:spPr>
          <p:txBody>
            <a:bodyPr wrap="none" rtlCol="0">
              <a:spAutoFit/>
            </a:bodyPr>
            <a:lstStyle/>
            <a:p>
              <a:pPr algn="ctr"/>
              <a:r>
                <a:rPr lang="en-US" sz="3200" dirty="0"/>
                <a:t>Inception</a:t>
              </a:r>
            </a:p>
            <a:p>
              <a:pPr algn="ctr"/>
              <a:r>
                <a:rPr lang="en-US" dirty="0"/>
                <a:t>Streamlining the idea</a:t>
              </a:r>
            </a:p>
          </p:txBody>
        </p:sp>
        <p:pic>
          <p:nvPicPr>
            <p:cNvPr id="12" name="Picture 2" descr="https://www.onlygfx.com/wp-content/uploads/2018/11/14-chalk-arrows-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024786" flipV="1">
              <a:off x="3804642" y="3041199"/>
              <a:ext cx="1555923" cy="68171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 14"/>
          <p:cNvPicPr>
            <a:picLocks noChangeAspect="1"/>
          </p:cNvPicPr>
          <p:nvPr/>
        </p:nvPicPr>
        <p:blipFill>
          <a:blip r:embed="rId4"/>
          <a:stretch>
            <a:fillRect/>
          </a:stretch>
        </p:blipFill>
        <p:spPr>
          <a:xfrm>
            <a:off x="247808" y="2720060"/>
            <a:ext cx="2880936" cy="2498027"/>
          </a:xfrm>
          <a:prstGeom prst="rect">
            <a:avLst/>
          </a:prstGeom>
        </p:spPr>
      </p:pic>
      <p:sp>
        <p:nvSpPr>
          <p:cNvPr id="20" name="Rectangle 19" descr=" 20"/>
          <p:cNvSpPr/>
          <p:nvPr/>
        </p:nvSpPr>
        <p:spPr>
          <a:xfrm>
            <a:off x="83127" y="2640962"/>
            <a:ext cx="3183775" cy="2770623"/>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44596"/>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Inception</a:t>
            </a:r>
          </a:p>
        </p:txBody>
      </p:sp>
      <p:sp>
        <p:nvSpPr>
          <p:cNvPr id="5" name="Rectangle 4"/>
          <p:cNvSpPr/>
          <p:nvPr/>
        </p:nvSpPr>
        <p:spPr>
          <a:xfrm>
            <a:off x="689956" y="1279852"/>
            <a:ext cx="3133899" cy="577081"/>
          </a:xfrm>
          <a:prstGeom prst="rect">
            <a:avLst/>
          </a:prstGeom>
        </p:spPr>
        <p:txBody>
          <a:bodyPr wrap="square">
            <a:spAutoFit/>
          </a:bodyPr>
          <a:lstStyle/>
          <a:p>
            <a:r>
              <a:rPr lang="en-US" sz="1050" dirty="0"/>
              <a:t>No army can withstand the strength of an idea whose time has come</a:t>
            </a:r>
          </a:p>
          <a:p>
            <a:r>
              <a:rPr lang="en-US" sz="1050" i="1" dirty="0"/>
              <a:t> - Victor Hugo</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11" name="TextBox 10"/>
          <p:cNvSpPr txBox="1"/>
          <p:nvPr/>
        </p:nvSpPr>
        <p:spPr>
          <a:xfrm>
            <a:off x="891988" y="2115695"/>
            <a:ext cx="7360023" cy="461665"/>
          </a:xfrm>
          <a:prstGeom prst="rect">
            <a:avLst/>
          </a:prstGeom>
          <a:noFill/>
        </p:spPr>
        <p:txBody>
          <a:bodyPr wrap="square" rtlCol="0">
            <a:spAutoFit/>
          </a:bodyPr>
          <a:lstStyle/>
          <a:p>
            <a:r>
              <a:rPr lang="en-US" sz="2400" dirty="0"/>
              <a:t>Get out there and challenge your colleagues</a:t>
            </a:r>
          </a:p>
        </p:txBody>
      </p:sp>
      <p:grpSp>
        <p:nvGrpSpPr>
          <p:cNvPr id="6" name="Group 5"/>
          <p:cNvGrpSpPr/>
          <p:nvPr/>
        </p:nvGrpSpPr>
        <p:grpSpPr>
          <a:xfrm>
            <a:off x="1703294" y="2605415"/>
            <a:ext cx="5702154" cy="4029975"/>
            <a:chOff x="1703294" y="2605415"/>
            <a:chExt cx="5702154" cy="4029975"/>
          </a:xfrm>
        </p:grpSpPr>
        <p:pic>
          <p:nvPicPr>
            <p:cNvPr id="2" name="Picture 1"/>
            <p:cNvPicPr>
              <a:picLocks noChangeAspect="1"/>
            </p:cNvPicPr>
            <p:nvPr/>
          </p:nvPicPr>
          <p:blipFill>
            <a:blip r:embed="rId3"/>
            <a:stretch>
              <a:fillRect/>
            </a:stretch>
          </p:blipFill>
          <p:spPr>
            <a:xfrm>
              <a:off x="1703294" y="2605415"/>
              <a:ext cx="5702154" cy="3660643"/>
            </a:xfrm>
            <a:prstGeom prst="rect">
              <a:avLst/>
            </a:prstGeom>
          </p:spPr>
        </p:pic>
        <p:sp>
          <p:nvSpPr>
            <p:cNvPr id="3" name="TextBox 2"/>
            <p:cNvSpPr txBox="1"/>
            <p:nvPr/>
          </p:nvSpPr>
          <p:spPr>
            <a:xfrm>
              <a:off x="3093330" y="6266058"/>
              <a:ext cx="2922082" cy="369332"/>
            </a:xfrm>
            <a:prstGeom prst="rect">
              <a:avLst/>
            </a:prstGeom>
            <a:noFill/>
          </p:spPr>
          <p:txBody>
            <a:bodyPr wrap="none" rtlCol="0">
              <a:spAutoFit/>
            </a:bodyPr>
            <a:lstStyle/>
            <a:p>
              <a:r>
                <a:rPr lang="en-US" dirty="0"/>
                <a:t>European Geosciences Union</a:t>
              </a:r>
            </a:p>
          </p:txBody>
        </p:sp>
      </p:grpSp>
    </p:spTree>
    <p:extLst>
      <p:ext uri="{BB962C8B-B14F-4D97-AF65-F5344CB8AC3E}">
        <p14:creationId xmlns:p14="http://schemas.microsoft.com/office/powerpoint/2010/main" val="6415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932" y="2229785"/>
            <a:ext cx="7886700" cy="1325563"/>
          </a:xfrm>
        </p:spPr>
        <p:txBody>
          <a:bodyPr>
            <a:noAutofit/>
          </a:bodyPr>
          <a:lstStyle/>
          <a:p>
            <a:pPr algn="ctr"/>
            <a:r>
              <a:rPr lang="en-US" sz="6000" b="1" dirty="0"/>
              <a:t>START WRITING!</a:t>
            </a:r>
          </a:p>
        </p:txBody>
      </p:sp>
    </p:spTree>
    <p:extLst>
      <p:ext uri="{BB962C8B-B14F-4D97-AF65-F5344CB8AC3E}">
        <p14:creationId xmlns:p14="http://schemas.microsoft.com/office/powerpoint/2010/main" val="2903700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p:txBody>
          <a:bodyPr/>
          <a:lstStyle/>
          <a:p>
            <a:r>
              <a:rPr lang="en-US" dirty="0"/>
              <a:t>Writing</a:t>
            </a:r>
          </a:p>
        </p:txBody>
      </p:sp>
      <p:sp>
        <p:nvSpPr>
          <p:cNvPr id="5" name="Rectangle 4" descr=" 5"/>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Tree>
    <p:extLst>
      <p:ext uri="{BB962C8B-B14F-4D97-AF65-F5344CB8AC3E}">
        <p14:creationId xmlns:p14="http://schemas.microsoft.com/office/powerpoint/2010/main" val="1580858240"/>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p:txBody>
          <a:bodyPr/>
          <a:lstStyle/>
          <a:p>
            <a:r>
              <a:rPr lang="en-US" dirty="0"/>
              <a:t>Writing</a:t>
            </a:r>
          </a:p>
        </p:txBody>
      </p:sp>
      <p:sp>
        <p:nvSpPr>
          <p:cNvPr id="5" name="Rectangle 4" descr=" 5"/>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grpSp>
        <p:nvGrpSpPr>
          <p:cNvPr id="6" name="Group 5" descr=" 13"/>
          <p:cNvGrpSpPr/>
          <p:nvPr/>
        </p:nvGrpSpPr>
        <p:grpSpPr>
          <a:xfrm>
            <a:off x="322729" y="2113921"/>
            <a:ext cx="8821270" cy="4639643"/>
            <a:chOff x="322729" y="2113921"/>
            <a:chExt cx="8821270" cy="4639643"/>
          </a:xfrm>
        </p:grpSpPr>
        <p:sp>
          <p:nvSpPr>
            <p:cNvPr id="7" name="Rectangle 6"/>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8" name="TextBox 7"/>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9" name="Rectangle 8"/>
            <p:cNvSpPr/>
            <p:nvPr/>
          </p:nvSpPr>
          <p:spPr>
            <a:xfrm>
              <a:off x="322729" y="2113921"/>
              <a:ext cx="4572000" cy="800219"/>
            </a:xfrm>
            <a:prstGeom prst="rect">
              <a:avLst/>
            </a:prstGeom>
          </p:spPr>
          <p:txBody>
            <a:bodyPr>
              <a:spAutoFit/>
            </a:bodyPr>
            <a:lstStyle/>
            <a:p>
              <a:r>
                <a:rPr lang="en-US" b="1" dirty="0"/>
                <a:t>1.  Follow the instructions!</a:t>
              </a:r>
            </a:p>
            <a:p>
              <a:r>
                <a:rPr lang="en-US" sz="1400" dirty="0"/>
                <a:t>Read and conform to all instructions found on the ERC website. </a:t>
              </a:r>
            </a:p>
          </p:txBody>
        </p:sp>
        <p:pic>
          <p:nvPicPr>
            <p:cNvPr id="10" name="Picture 2" descr="https://static1.squarespace.com/static/50b88908e4b012760ada1011/t/5445d1aae4b0149c3cfcb731/1413861803473/?format=30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732" y="2278252"/>
              <a:ext cx="2857500" cy="3333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2676459"/>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861774"/>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t>Break down your proposal into points </a:t>
            </a:r>
          </a:p>
          <a:p>
            <a:r>
              <a:rPr lang="en-US" sz="1400" dirty="0"/>
              <a:t>For each section, lay out in point form what you will discuss.</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94" b="89945" l="3771" r="89959"/>
                    </a14:imgEffect>
                  </a14:imgLayer>
                </a14:imgProps>
              </a:ext>
              <a:ext uri="{28A0092B-C50C-407E-A947-70E740481C1C}">
                <a14:useLocalDpi xmlns:a14="http://schemas.microsoft.com/office/drawing/2010/main" val="0"/>
              </a:ext>
            </a:extLst>
          </a:blip>
          <a:stretch>
            <a:fillRect/>
          </a:stretch>
        </p:blipFill>
        <p:spPr>
          <a:xfrm>
            <a:off x="4963457" y="2975695"/>
            <a:ext cx="3860800" cy="2895600"/>
          </a:xfrm>
          <a:prstGeom prst="rect">
            <a:avLst/>
          </a:prstGeom>
        </p:spPr>
      </p:pic>
      <p:sp>
        <p:nvSpPr>
          <p:cNvPr id="3" name="TextBox 2"/>
          <p:cNvSpPr txBox="1"/>
          <p:nvPr/>
        </p:nvSpPr>
        <p:spPr>
          <a:xfrm>
            <a:off x="7682753" y="5387788"/>
            <a:ext cx="654346" cy="215444"/>
          </a:xfrm>
          <a:prstGeom prst="rect">
            <a:avLst/>
          </a:prstGeom>
          <a:noFill/>
        </p:spPr>
        <p:txBody>
          <a:bodyPr wrap="none" rtlCol="0">
            <a:spAutoFit/>
          </a:bodyPr>
          <a:lstStyle/>
          <a:p>
            <a:r>
              <a:rPr lang="en-US" sz="800" dirty="0"/>
              <a:t>Pexels.com</a:t>
            </a:r>
          </a:p>
        </p:txBody>
      </p:sp>
    </p:spTree>
    <p:extLst>
      <p:ext uri="{BB962C8B-B14F-4D97-AF65-F5344CB8AC3E}">
        <p14:creationId xmlns:p14="http://schemas.microsoft.com/office/powerpoint/2010/main" val="59039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1354217"/>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t>Know your audience</a:t>
            </a:r>
          </a:p>
          <a:p>
            <a:r>
              <a:rPr lang="en-US" sz="1400" dirty="0"/>
              <a:t>Describe your research proposal in non-technical terms. Use clear, plain language and avoid jargon.</a:t>
            </a:r>
          </a:p>
        </p:txBody>
      </p:sp>
      <p:pic>
        <p:nvPicPr>
          <p:cNvPr id="6" name="Picture 5"/>
          <p:cNvPicPr>
            <a:picLocks noChangeAspect="1"/>
          </p:cNvPicPr>
          <p:nvPr/>
        </p:nvPicPr>
        <p:blipFill>
          <a:blip r:embed="rId3"/>
          <a:stretch>
            <a:fillRect/>
          </a:stretch>
        </p:blipFill>
        <p:spPr>
          <a:xfrm>
            <a:off x="3299012" y="4499243"/>
            <a:ext cx="5687826" cy="1838822"/>
          </a:xfrm>
          <a:prstGeom prst="rect">
            <a:avLst/>
          </a:prstGeom>
        </p:spPr>
      </p:pic>
    </p:spTree>
    <p:extLst>
      <p:ext uri="{BB962C8B-B14F-4D97-AF65-F5344CB8AC3E}">
        <p14:creationId xmlns:p14="http://schemas.microsoft.com/office/powerpoint/2010/main" val="33489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2277547"/>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solidFill>
                  <a:schemeClr val="tx2">
                    <a:lumMod val="50000"/>
                  </a:schemeClr>
                </a:solidFill>
              </a:rPr>
              <a:t>Know your audience</a:t>
            </a:r>
          </a:p>
          <a:p>
            <a:pPr marL="342900" indent="-342900">
              <a:buAutoNum type="arabicPeriod"/>
            </a:pPr>
            <a:r>
              <a:rPr lang="en-US" b="1" dirty="0"/>
              <a:t>Make an impact in the first few sentences</a:t>
            </a:r>
          </a:p>
          <a:p>
            <a:r>
              <a:rPr lang="en-US" sz="1400" dirty="0"/>
              <a:t>Reviewers are very busy people. But they are also scientists, so they are keen to know new things. You must grab their attention and excite them about your project from the very beginning. Make it easy for them to understand (and thus fund) your proposal.</a:t>
            </a:r>
          </a:p>
        </p:txBody>
      </p:sp>
      <p:pic>
        <p:nvPicPr>
          <p:cNvPr id="30724" name="Picture 4" descr="Image result for snoopy rej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637" y="1928293"/>
            <a:ext cx="3571875"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7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2123658"/>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solidFill>
                  <a:schemeClr val="tx2">
                    <a:lumMod val="50000"/>
                  </a:schemeClr>
                </a:solidFill>
              </a:rPr>
              <a:t>Know your audience</a:t>
            </a:r>
          </a:p>
          <a:p>
            <a:pPr marL="342900" indent="-342900">
              <a:buAutoNum type="arabicPeriod"/>
            </a:pPr>
            <a:r>
              <a:rPr lang="en-US" b="1" dirty="0">
                <a:solidFill>
                  <a:schemeClr val="tx2">
                    <a:lumMod val="50000"/>
                  </a:schemeClr>
                </a:solidFill>
              </a:rPr>
              <a:t>Make an impact in the first few sentences</a:t>
            </a:r>
          </a:p>
          <a:p>
            <a:r>
              <a:rPr lang="en-US" b="1" dirty="0"/>
              <a:t>5.   Have a clear title.</a:t>
            </a:r>
          </a:p>
          <a:p>
            <a:r>
              <a:rPr lang="en-US" sz="1400" dirty="0"/>
              <a:t>It is important that the title of your project is understandable to the general public, reflects the goal of the study, and attracts interest.</a:t>
            </a:r>
            <a:endParaRPr lang="en-US" b="1" dirty="0">
              <a:solidFill>
                <a:schemeClr val="tx2">
                  <a:lumMod val="50000"/>
                </a:schemeClr>
              </a:solidFill>
            </a:endParaRPr>
          </a:p>
        </p:txBody>
      </p:sp>
      <p:grpSp>
        <p:nvGrpSpPr>
          <p:cNvPr id="6" name="Group 5"/>
          <p:cNvGrpSpPr/>
          <p:nvPr/>
        </p:nvGrpSpPr>
        <p:grpSpPr>
          <a:xfrm>
            <a:off x="5280211" y="2687772"/>
            <a:ext cx="3578162" cy="975956"/>
            <a:chOff x="5217458" y="2675216"/>
            <a:chExt cx="3578162" cy="975956"/>
          </a:xfrm>
        </p:grpSpPr>
        <p:sp>
          <p:nvSpPr>
            <p:cNvPr id="3" name="Rectangle 2"/>
            <p:cNvSpPr/>
            <p:nvPr/>
          </p:nvSpPr>
          <p:spPr>
            <a:xfrm>
              <a:off x="5217458" y="3160330"/>
              <a:ext cx="3578161" cy="490842"/>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r="46077"/>
            <a:stretch/>
          </p:blipFill>
          <p:spPr>
            <a:xfrm>
              <a:off x="5217459" y="2675216"/>
              <a:ext cx="3578161" cy="485114"/>
            </a:xfrm>
            <a:prstGeom prst="rect">
              <a:avLst/>
            </a:prstGeom>
          </p:spPr>
        </p:pic>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l="54734"/>
            <a:stretch/>
          </p:blipFill>
          <p:spPr>
            <a:xfrm>
              <a:off x="5504696" y="3166058"/>
              <a:ext cx="3003686" cy="485114"/>
            </a:xfrm>
            <a:prstGeom prst="rect">
              <a:avLst/>
            </a:prstGeom>
          </p:spPr>
        </p:pic>
      </p:grpSp>
    </p:spTree>
    <p:extLst>
      <p:ext uri="{BB962C8B-B14F-4D97-AF65-F5344CB8AC3E}">
        <p14:creationId xmlns:p14="http://schemas.microsoft.com/office/powerpoint/2010/main" val="241353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2185214"/>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solidFill>
                  <a:schemeClr val="tx2">
                    <a:lumMod val="50000"/>
                  </a:schemeClr>
                </a:solidFill>
              </a:rPr>
              <a:t>Know your audience</a:t>
            </a:r>
          </a:p>
          <a:p>
            <a:pPr marL="342900" indent="-342900">
              <a:buAutoNum type="arabicPeriod"/>
            </a:pPr>
            <a:r>
              <a:rPr lang="en-US" b="1" dirty="0">
                <a:solidFill>
                  <a:schemeClr val="tx2">
                    <a:lumMod val="50000"/>
                  </a:schemeClr>
                </a:solidFill>
              </a:rPr>
              <a:t>Make an impact in the first few sentences</a:t>
            </a:r>
          </a:p>
          <a:p>
            <a:r>
              <a:rPr lang="en-US" b="1" dirty="0">
                <a:solidFill>
                  <a:schemeClr val="tx2">
                    <a:lumMod val="50000"/>
                  </a:schemeClr>
                </a:solidFill>
              </a:rPr>
              <a:t>5.   Have a clear title</a:t>
            </a:r>
          </a:p>
          <a:p>
            <a:r>
              <a:rPr lang="en-US" b="1" dirty="0"/>
              <a:t>6.   Care about your graphics!</a:t>
            </a:r>
          </a:p>
          <a:p>
            <a:r>
              <a:rPr lang="en-US" sz="1400" dirty="0"/>
              <a:t>Make your own graphics, your proposal should look sharp, fresh, exciting. Avoid as much as possible copy-paste.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80" t="1076" r="52467" b="44979"/>
          <a:stretch/>
        </p:blipFill>
        <p:spPr>
          <a:xfrm>
            <a:off x="5149291" y="2305575"/>
            <a:ext cx="3632567" cy="1801906"/>
          </a:xfrm>
          <a:prstGeom prst="rect">
            <a:avLst/>
          </a:prstGeom>
        </p:spPr>
      </p:pic>
    </p:spTree>
    <p:extLst>
      <p:ext uri="{BB962C8B-B14F-4D97-AF65-F5344CB8AC3E}">
        <p14:creationId xmlns:p14="http://schemas.microsoft.com/office/powerpoint/2010/main" val="344162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2954655"/>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solidFill>
                  <a:schemeClr val="tx2">
                    <a:lumMod val="50000"/>
                  </a:schemeClr>
                </a:solidFill>
              </a:rPr>
              <a:t>Know your audience</a:t>
            </a:r>
          </a:p>
          <a:p>
            <a:pPr marL="342900" indent="-342900">
              <a:buAutoNum type="arabicPeriod"/>
            </a:pPr>
            <a:r>
              <a:rPr lang="en-US" b="1" dirty="0">
                <a:solidFill>
                  <a:schemeClr val="tx2">
                    <a:lumMod val="50000"/>
                  </a:schemeClr>
                </a:solidFill>
              </a:rPr>
              <a:t>Make an impact in the first few sentences</a:t>
            </a:r>
          </a:p>
          <a:p>
            <a:r>
              <a:rPr lang="en-US" b="1" dirty="0">
                <a:solidFill>
                  <a:schemeClr val="tx2">
                    <a:lumMod val="50000"/>
                  </a:schemeClr>
                </a:solidFill>
              </a:rPr>
              <a:t>5.   Have a clear title</a:t>
            </a:r>
          </a:p>
          <a:p>
            <a:r>
              <a:rPr lang="en-US" b="1" dirty="0">
                <a:solidFill>
                  <a:schemeClr val="tx2">
                    <a:lumMod val="50000"/>
                  </a:schemeClr>
                </a:solidFill>
              </a:rPr>
              <a:t>6.   Care about your graphics!</a:t>
            </a:r>
          </a:p>
          <a:p>
            <a:r>
              <a:rPr lang="en-US" b="1" dirty="0"/>
              <a:t>7.   Show that your research is feasible</a:t>
            </a:r>
          </a:p>
          <a:p>
            <a:r>
              <a:rPr lang="en-US" sz="1400" dirty="0"/>
              <a:t>Demonstrate that you are competent to conduct the research, and that you can tackle risks. Do not hide risks, state them and analyze them!</a:t>
            </a:r>
            <a:br>
              <a:rPr lang="en-US" dirty="0"/>
            </a:br>
            <a:endParaRPr lang="en-US" b="1" dirty="0">
              <a:solidFill>
                <a:schemeClr val="tx2">
                  <a:lumMod val="50000"/>
                </a:schemeClr>
              </a:solidFill>
            </a:endParaRPr>
          </a:p>
        </p:txBody>
      </p:sp>
      <p:pic>
        <p:nvPicPr>
          <p:cNvPr id="34820" name="Picture 4" descr="Image result for sw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66" b="4362"/>
          <a:stretch/>
        </p:blipFill>
        <p:spPr bwMode="auto">
          <a:xfrm>
            <a:off x="4787152" y="1416424"/>
            <a:ext cx="4001016" cy="35231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68379" y="4873260"/>
            <a:ext cx="1217000" cy="261610"/>
          </a:xfrm>
          <a:prstGeom prst="rect">
            <a:avLst/>
          </a:prstGeom>
          <a:noFill/>
        </p:spPr>
        <p:txBody>
          <a:bodyPr wrap="none" rtlCol="0">
            <a:spAutoFit/>
          </a:bodyPr>
          <a:lstStyle/>
          <a:p>
            <a:r>
              <a:rPr lang="en-US" sz="1050" dirty="0"/>
              <a:t>Source: Wikipedia</a:t>
            </a:r>
          </a:p>
        </p:txBody>
      </p:sp>
    </p:spTree>
    <p:extLst>
      <p:ext uri="{BB962C8B-B14F-4D97-AF65-F5344CB8AC3E}">
        <p14:creationId xmlns:p14="http://schemas.microsoft.com/office/powerpoint/2010/main" val="411326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6" name="TextBox 5" descr=" 6"/>
          <p:cNvSpPr txBox="1"/>
          <p:nvPr/>
        </p:nvSpPr>
        <p:spPr>
          <a:xfrm>
            <a:off x="3380162" y="3969074"/>
            <a:ext cx="2150782" cy="861774"/>
          </a:xfrm>
          <a:prstGeom prst="rect">
            <a:avLst/>
          </a:prstGeom>
          <a:noFill/>
        </p:spPr>
        <p:txBody>
          <a:bodyPr wrap="none" rtlCol="0">
            <a:spAutoFit/>
          </a:bodyPr>
          <a:lstStyle/>
          <a:p>
            <a:pPr algn="ctr"/>
            <a:r>
              <a:rPr lang="en-US" sz="3200" dirty="0"/>
              <a:t>Conception</a:t>
            </a:r>
          </a:p>
          <a:p>
            <a:pPr algn="ctr"/>
            <a:r>
              <a:rPr lang="en-US" dirty="0"/>
              <a:t>Having the first idea</a:t>
            </a:r>
          </a:p>
        </p:txBody>
      </p:sp>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solidFill>
                  <a:schemeClr val="bg1">
                    <a:lumMod val="75000"/>
                    <a:lumOff val="25000"/>
                  </a:schemeClr>
                </a:solidFill>
              </a:rPr>
              <a:t>You</a:t>
            </a:r>
          </a:p>
          <a:p>
            <a:pPr algn="ctr"/>
            <a:r>
              <a:rPr lang="en-US" dirty="0">
                <a:solidFill>
                  <a:schemeClr val="bg1">
                    <a:lumMod val="75000"/>
                    <a:lumOff val="25000"/>
                  </a:schemeClr>
                </a:solidFill>
              </a:rPr>
              <a:t>The brilliant young </a:t>
            </a:r>
          </a:p>
          <a:p>
            <a:pPr algn="ctr"/>
            <a:r>
              <a:rPr lang="en-US" dirty="0">
                <a:solidFill>
                  <a:schemeClr val="bg1">
                    <a:lumMod val="75000"/>
                    <a:lumOff val="25000"/>
                  </a:schemeClr>
                </a:solidFill>
              </a:rPr>
              <a:t>researcher</a:t>
            </a:r>
          </a:p>
        </p:txBody>
      </p:sp>
      <p:sp>
        <p:nvSpPr>
          <p:cNvPr id="17" name="TextBox 16" descr=" 17"/>
          <p:cNvSpPr txBox="1"/>
          <p:nvPr/>
        </p:nvSpPr>
        <p:spPr>
          <a:xfrm>
            <a:off x="4851302" y="1590930"/>
            <a:ext cx="3479030" cy="861774"/>
          </a:xfrm>
          <a:prstGeom prst="rect">
            <a:avLst/>
          </a:prstGeom>
          <a:noFill/>
        </p:spPr>
        <p:txBody>
          <a:bodyPr wrap="none" rtlCol="0">
            <a:spAutoFit/>
          </a:bodyPr>
          <a:lstStyle/>
          <a:p>
            <a:pPr algn="ctr"/>
            <a:r>
              <a:rPr lang="en-US" sz="3200" dirty="0"/>
              <a:t>Your idea</a:t>
            </a:r>
          </a:p>
          <a:p>
            <a:pPr algn="ctr"/>
            <a:r>
              <a:rPr lang="en-US" dirty="0"/>
              <a:t>The ground-breaking stuff you’ll do</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descr=" 2"/>
          <p:cNvGrpSpPr/>
          <p:nvPr/>
        </p:nvGrpSpPr>
        <p:grpSpPr>
          <a:xfrm>
            <a:off x="3804642" y="2640962"/>
            <a:ext cx="3678147" cy="1081956"/>
            <a:chOff x="3804642" y="2640962"/>
            <a:chExt cx="3678147" cy="1081956"/>
          </a:xfrm>
        </p:grpSpPr>
        <p:sp>
          <p:nvSpPr>
            <p:cNvPr id="11" name="TextBox 10"/>
            <p:cNvSpPr txBox="1"/>
            <p:nvPr/>
          </p:nvSpPr>
          <p:spPr>
            <a:xfrm>
              <a:off x="5295779" y="2640962"/>
              <a:ext cx="2187010" cy="861774"/>
            </a:xfrm>
            <a:prstGeom prst="rect">
              <a:avLst/>
            </a:prstGeom>
            <a:noFill/>
          </p:spPr>
          <p:txBody>
            <a:bodyPr wrap="none" rtlCol="0">
              <a:spAutoFit/>
            </a:bodyPr>
            <a:lstStyle/>
            <a:p>
              <a:pPr algn="ctr"/>
              <a:r>
                <a:rPr lang="en-US" sz="3200" dirty="0"/>
                <a:t>Inception</a:t>
              </a:r>
            </a:p>
            <a:p>
              <a:pPr algn="ctr"/>
              <a:r>
                <a:rPr lang="en-US" dirty="0"/>
                <a:t>Streamlining the idea</a:t>
              </a:r>
            </a:p>
          </p:txBody>
        </p:sp>
        <p:pic>
          <p:nvPicPr>
            <p:cNvPr id="12" name="Picture 2" descr="https://www.onlygfx.com/wp-content/uploads/2018/11/14-chalk-arrows-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024786" flipV="1">
              <a:off x="3804642" y="3041199"/>
              <a:ext cx="1555923" cy="6817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descr=" 5"/>
          <p:cNvGrpSpPr/>
          <p:nvPr/>
        </p:nvGrpSpPr>
        <p:grpSpPr>
          <a:xfrm>
            <a:off x="7323117" y="2892353"/>
            <a:ext cx="1679156" cy="2018806"/>
            <a:chOff x="7323117" y="2892353"/>
            <a:chExt cx="1679156" cy="2018806"/>
          </a:xfrm>
        </p:grpSpPr>
        <p:sp>
          <p:nvSpPr>
            <p:cNvPr id="16" name="TextBox 15"/>
            <p:cNvSpPr txBox="1"/>
            <p:nvPr/>
          </p:nvSpPr>
          <p:spPr>
            <a:xfrm>
              <a:off x="7402155" y="3772386"/>
              <a:ext cx="1600118" cy="1138773"/>
            </a:xfrm>
            <a:prstGeom prst="rect">
              <a:avLst/>
            </a:prstGeom>
            <a:noFill/>
          </p:spPr>
          <p:txBody>
            <a:bodyPr wrap="none" rtlCol="0">
              <a:spAutoFit/>
            </a:bodyPr>
            <a:lstStyle/>
            <a:p>
              <a:pPr algn="ctr"/>
              <a:r>
                <a:rPr lang="en-US" sz="3200" dirty="0"/>
                <a:t>Writing</a:t>
              </a:r>
            </a:p>
            <a:p>
              <a:pPr algn="ctr"/>
              <a:r>
                <a:rPr lang="en-US" dirty="0"/>
                <a:t>Fixing the idea </a:t>
              </a:r>
            </a:p>
            <a:p>
              <a:pPr algn="ctr"/>
              <a:r>
                <a:rPr lang="en-US" dirty="0"/>
                <a:t>on paper</a:t>
              </a:r>
            </a:p>
          </p:txBody>
        </p:sp>
        <p:pic>
          <p:nvPicPr>
            <p:cNvPr id="19" name="Picture 2" descr="https://www.onlygfx.com/wp-content/uploads/2018/11/14-chalk-arrows-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58533" flipV="1">
              <a:off x="7323117" y="2892353"/>
              <a:ext cx="1514056" cy="66337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 14"/>
          <p:cNvPicPr>
            <a:picLocks noChangeAspect="1"/>
          </p:cNvPicPr>
          <p:nvPr/>
        </p:nvPicPr>
        <p:blipFill>
          <a:blip r:embed="rId5"/>
          <a:stretch>
            <a:fillRect/>
          </a:stretch>
        </p:blipFill>
        <p:spPr>
          <a:xfrm>
            <a:off x="247808" y="2720060"/>
            <a:ext cx="2880936" cy="2498027"/>
          </a:xfrm>
          <a:prstGeom prst="rect">
            <a:avLst/>
          </a:prstGeom>
        </p:spPr>
      </p:pic>
      <p:sp>
        <p:nvSpPr>
          <p:cNvPr id="20" name="Rectangle 19" descr=" 20"/>
          <p:cNvSpPr/>
          <p:nvPr/>
        </p:nvSpPr>
        <p:spPr>
          <a:xfrm>
            <a:off x="83127" y="2640962"/>
            <a:ext cx="3183775" cy="2770623"/>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589431"/>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3139321"/>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solidFill>
                  <a:schemeClr val="tx2">
                    <a:lumMod val="50000"/>
                  </a:schemeClr>
                </a:solidFill>
              </a:rPr>
              <a:t>Know your audience</a:t>
            </a:r>
          </a:p>
          <a:p>
            <a:pPr marL="342900" indent="-342900">
              <a:buAutoNum type="arabicPeriod"/>
            </a:pPr>
            <a:r>
              <a:rPr lang="en-US" b="1" dirty="0">
                <a:solidFill>
                  <a:schemeClr val="tx2">
                    <a:lumMod val="50000"/>
                  </a:schemeClr>
                </a:solidFill>
              </a:rPr>
              <a:t>Make an impact in the first few sentences</a:t>
            </a:r>
          </a:p>
          <a:p>
            <a:r>
              <a:rPr lang="en-US" b="1" dirty="0">
                <a:solidFill>
                  <a:schemeClr val="tx2">
                    <a:lumMod val="50000"/>
                  </a:schemeClr>
                </a:solidFill>
              </a:rPr>
              <a:t>5.   Have a clear title</a:t>
            </a:r>
          </a:p>
          <a:p>
            <a:r>
              <a:rPr lang="en-US" b="1" dirty="0">
                <a:solidFill>
                  <a:schemeClr val="tx2">
                    <a:lumMod val="50000"/>
                  </a:schemeClr>
                </a:solidFill>
              </a:rPr>
              <a:t>6.   Care about your graphics!</a:t>
            </a:r>
          </a:p>
          <a:p>
            <a:r>
              <a:rPr lang="en-US" b="1" dirty="0">
                <a:solidFill>
                  <a:schemeClr val="tx2">
                    <a:lumMod val="50000"/>
                  </a:schemeClr>
                </a:solidFill>
              </a:rPr>
              <a:t>7.   Show that your research is feasible</a:t>
            </a:r>
          </a:p>
          <a:p>
            <a:r>
              <a:rPr lang="en-US" b="1" dirty="0"/>
              <a:t>8.   Indicate how your research will make a 	“contribution to knowledge” </a:t>
            </a:r>
            <a:br>
              <a:rPr lang="en-US" dirty="0"/>
            </a:br>
            <a:r>
              <a:rPr lang="en-US" sz="1400" dirty="0"/>
              <a:t>Claim a vision, tell it to the reviewer</a:t>
            </a:r>
          </a:p>
          <a:p>
            <a:endParaRPr lang="en-US" b="1" dirty="0">
              <a:solidFill>
                <a:schemeClr val="tx2">
                  <a:lumMod val="50000"/>
                </a:schemeClr>
              </a:solidFill>
            </a:endParaRPr>
          </a:p>
        </p:txBody>
      </p:sp>
      <p:pic>
        <p:nvPicPr>
          <p:cNvPr id="2" name="Picture 1"/>
          <p:cNvPicPr>
            <a:picLocks noChangeAspect="1"/>
          </p:cNvPicPr>
          <p:nvPr/>
        </p:nvPicPr>
        <p:blipFill rotWithShape="1">
          <a:blip r:embed="rId3"/>
          <a:srcRect r="41065" b="62590"/>
          <a:stretch/>
        </p:blipFill>
        <p:spPr>
          <a:xfrm>
            <a:off x="4083761" y="4699952"/>
            <a:ext cx="4943697" cy="976522"/>
          </a:xfrm>
          <a:prstGeom prst="rect">
            <a:avLst/>
          </a:prstGeom>
        </p:spPr>
      </p:pic>
    </p:spTree>
    <p:extLst>
      <p:ext uri="{BB962C8B-B14F-4D97-AF65-F5344CB8AC3E}">
        <p14:creationId xmlns:p14="http://schemas.microsoft.com/office/powerpoint/2010/main" val="163468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4278094"/>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solidFill>
                  <a:schemeClr val="tx2">
                    <a:lumMod val="50000"/>
                  </a:schemeClr>
                </a:solidFill>
              </a:rPr>
              <a:t>Know your audience</a:t>
            </a:r>
          </a:p>
          <a:p>
            <a:pPr marL="342900" indent="-342900">
              <a:buAutoNum type="arabicPeriod"/>
            </a:pPr>
            <a:r>
              <a:rPr lang="en-US" b="1" dirty="0">
                <a:solidFill>
                  <a:schemeClr val="tx2">
                    <a:lumMod val="50000"/>
                  </a:schemeClr>
                </a:solidFill>
              </a:rPr>
              <a:t>Make an impact in the first few sentences</a:t>
            </a:r>
          </a:p>
          <a:p>
            <a:r>
              <a:rPr lang="en-US" b="1" dirty="0">
                <a:solidFill>
                  <a:schemeClr val="tx2">
                    <a:lumMod val="50000"/>
                  </a:schemeClr>
                </a:solidFill>
              </a:rPr>
              <a:t>5.   Have a clear title</a:t>
            </a:r>
          </a:p>
          <a:p>
            <a:r>
              <a:rPr lang="en-US" b="1" dirty="0">
                <a:solidFill>
                  <a:schemeClr val="tx2">
                    <a:lumMod val="50000"/>
                  </a:schemeClr>
                </a:solidFill>
              </a:rPr>
              <a:t>6.   Care about your graphics!</a:t>
            </a:r>
          </a:p>
          <a:p>
            <a:r>
              <a:rPr lang="en-US" b="1" dirty="0">
                <a:solidFill>
                  <a:schemeClr val="tx2">
                    <a:lumMod val="50000"/>
                  </a:schemeClr>
                </a:solidFill>
              </a:rPr>
              <a:t>7.   Show that your research is feasible</a:t>
            </a:r>
          </a:p>
          <a:p>
            <a:r>
              <a:rPr lang="en-US" b="1" dirty="0">
                <a:solidFill>
                  <a:schemeClr val="tx2">
                    <a:lumMod val="50000"/>
                  </a:schemeClr>
                </a:solidFill>
              </a:rPr>
              <a:t>8.   Indicate how your research will make a 	“contribution to knowledge”</a:t>
            </a:r>
            <a:endParaRPr lang="en-US" b="1" dirty="0"/>
          </a:p>
          <a:p>
            <a:r>
              <a:rPr lang="en-US" b="1" dirty="0"/>
              <a:t>9.   Get the proposal reviewed and 	commented on by others</a:t>
            </a:r>
          </a:p>
          <a:p>
            <a:r>
              <a:rPr lang="en-US" sz="1400" dirty="0"/>
              <a:t>Get feedback and edit. Then edit some more. And get more feedback. The more diverse opinion and criticism you receive on your proposal the better suited it will be for a multi-disciplinary audience.</a:t>
            </a:r>
          </a:p>
          <a:p>
            <a:endParaRPr lang="en-US" b="1" dirty="0">
              <a:solidFill>
                <a:schemeClr val="tx2">
                  <a:lumMod val="50000"/>
                </a:schemeClr>
              </a:solidFill>
            </a:endParaRPr>
          </a:p>
        </p:txBody>
      </p:sp>
      <p:pic>
        <p:nvPicPr>
          <p:cNvPr id="37890" name="Picture 2" descr="Close-up of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1805" y="2347004"/>
            <a:ext cx="3687539" cy="24583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188177" y="4766891"/>
            <a:ext cx="654346" cy="215444"/>
          </a:xfrm>
          <a:prstGeom prst="rect">
            <a:avLst/>
          </a:prstGeom>
          <a:noFill/>
        </p:spPr>
        <p:txBody>
          <a:bodyPr wrap="none" rtlCol="0">
            <a:spAutoFit/>
          </a:bodyPr>
          <a:lstStyle/>
          <a:p>
            <a:r>
              <a:rPr lang="en-US" sz="800" dirty="0"/>
              <a:t>Pexels.com</a:t>
            </a:r>
          </a:p>
        </p:txBody>
      </p:sp>
    </p:spTree>
    <p:extLst>
      <p:ext uri="{BB962C8B-B14F-4D97-AF65-F5344CB8AC3E}">
        <p14:creationId xmlns:p14="http://schemas.microsoft.com/office/powerpoint/2010/main" val="175089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Writing</a:t>
            </a:r>
          </a:p>
        </p:txBody>
      </p:sp>
      <p:sp>
        <p:nvSpPr>
          <p:cNvPr id="5" name="Rectangle 4"/>
          <p:cNvSpPr/>
          <p:nvPr/>
        </p:nvSpPr>
        <p:spPr>
          <a:xfrm>
            <a:off x="689956" y="1279852"/>
            <a:ext cx="2322185" cy="577081"/>
          </a:xfrm>
          <a:prstGeom prst="rect">
            <a:avLst/>
          </a:prstGeom>
        </p:spPr>
        <p:txBody>
          <a:bodyPr wrap="square">
            <a:spAutoFit/>
          </a:bodyPr>
          <a:lstStyle/>
          <a:p>
            <a:r>
              <a:rPr lang="en-US" sz="1050" dirty="0"/>
              <a:t>If I had more time, I would have written a shorter letter</a:t>
            </a:r>
          </a:p>
          <a:p>
            <a:r>
              <a:rPr lang="en-US" sz="1050" i="1" dirty="0"/>
              <a:t> - Blaise Pascal</a:t>
            </a:r>
          </a:p>
        </p:txBody>
      </p:sp>
      <p:sp>
        <p:nvSpPr>
          <p:cNvPr id="8" name="Rectangle 7"/>
          <p:cNvSpPr/>
          <p:nvPr/>
        </p:nvSpPr>
        <p:spPr>
          <a:xfrm>
            <a:off x="4787152" y="6476565"/>
            <a:ext cx="4356847" cy="276999"/>
          </a:xfrm>
          <a:prstGeom prst="rect">
            <a:avLst/>
          </a:prstGeom>
        </p:spPr>
        <p:txBody>
          <a:bodyPr wrap="square">
            <a:spAutoFit/>
          </a:bodyPr>
          <a:lstStyle/>
          <a:p>
            <a:pPr algn="r"/>
            <a:r>
              <a:rPr lang="en-US" sz="1200" dirty="0">
                <a:hlinkClick r:id="rId2"/>
              </a:rPr>
              <a:t>https://www.mcgill.ca/gps/students/research-tracking/proposals</a:t>
            </a:r>
            <a:endParaRPr lang="en-US" sz="1200" dirty="0"/>
          </a:p>
        </p:txBody>
      </p:sp>
      <p:sp>
        <p:nvSpPr>
          <p:cNvPr id="9" name="TextBox 8"/>
          <p:cNvSpPr txBox="1"/>
          <p:nvPr/>
        </p:nvSpPr>
        <p:spPr>
          <a:xfrm>
            <a:off x="8226760" y="6338065"/>
            <a:ext cx="917239" cy="276999"/>
          </a:xfrm>
          <a:prstGeom prst="rect">
            <a:avLst/>
          </a:prstGeom>
          <a:noFill/>
        </p:spPr>
        <p:txBody>
          <a:bodyPr wrap="none" rtlCol="0">
            <a:spAutoFit/>
          </a:bodyPr>
          <a:lstStyle/>
          <a:p>
            <a:r>
              <a:rPr lang="en-US" sz="1200" dirty="0"/>
              <a:t>Edited from</a:t>
            </a:r>
          </a:p>
        </p:txBody>
      </p:sp>
      <p:sp>
        <p:nvSpPr>
          <p:cNvPr id="12" name="Rectangle 11"/>
          <p:cNvSpPr/>
          <p:nvPr/>
        </p:nvSpPr>
        <p:spPr>
          <a:xfrm>
            <a:off x="322729" y="2113921"/>
            <a:ext cx="4572000" cy="3847207"/>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AutoNum type="arabicPeriod"/>
            </a:pPr>
            <a:r>
              <a:rPr lang="en-US" b="1" dirty="0">
                <a:solidFill>
                  <a:schemeClr val="tx2">
                    <a:lumMod val="50000"/>
                  </a:schemeClr>
                </a:solidFill>
              </a:rPr>
              <a:t>Break down your proposal into points</a:t>
            </a:r>
          </a:p>
          <a:p>
            <a:pPr marL="342900" indent="-342900">
              <a:buAutoNum type="arabicPeriod"/>
            </a:pPr>
            <a:r>
              <a:rPr lang="en-US" b="1" dirty="0">
                <a:solidFill>
                  <a:schemeClr val="tx2">
                    <a:lumMod val="50000"/>
                  </a:schemeClr>
                </a:solidFill>
              </a:rPr>
              <a:t>Know your audience</a:t>
            </a:r>
          </a:p>
          <a:p>
            <a:pPr marL="342900" indent="-342900">
              <a:buAutoNum type="arabicPeriod"/>
            </a:pPr>
            <a:r>
              <a:rPr lang="en-US" b="1" dirty="0">
                <a:solidFill>
                  <a:schemeClr val="tx2">
                    <a:lumMod val="50000"/>
                  </a:schemeClr>
                </a:solidFill>
              </a:rPr>
              <a:t>Make an impact in the first few sentences</a:t>
            </a:r>
          </a:p>
          <a:p>
            <a:r>
              <a:rPr lang="en-US" b="1" dirty="0">
                <a:solidFill>
                  <a:schemeClr val="tx2">
                    <a:lumMod val="50000"/>
                  </a:schemeClr>
                </a:solidFill>
              </a:rPr>
              <a:t>5.   Have a clear title</a:t>
            </a:r>
          </a:p>
          <a:p>
            <a:r>
              <a:rPr lang="en-US" b="1" dirty="0">
                <a:solidFill>
                  <a:schemeClr val="tx2">
                    <a:lumMod val="50000"/>
                  </a:schemeClr>
                </a:solidFill>
              </a:rPr>
              <a:t>6.   Care about your graphics!</a:t>
            </a:r>
          </a:p>
          <a:p>
            <a:r>
              <a:rPr lang="en-US" b="1" dirty="0">
                <a:solidFill>
                  <a:schemeClr val="tx2">
                    <a:lumMod val="50000"/>
                  </a:schemeClr>
                </a:solidFill>
              </a:rPr>
              <a:t>7.   Show that your research is feasible</a:t>
            </a:r>
          </a:p>
          <a:p>
            <a:r>
              <a:rPr lang="en-US" b="1" dirty="0">
                <a:solidFill>
                  <a:schemeClr val="tx2">
                    <a:lumMod val="50000"/>
                  </a:schemeClr>
                </a:solidFill>
              </a:rPr>
              <a:t>8.   Indicate how your research will make a 	“contribution to knowledge”</a:t>
            </a:r>
          </a:p>
          <a:p>
            <a:r>
              <a:rPr lang="en-US" b="1" dirty="0">
                <a:solidFill>
                  <a:schemeClr val="tx2">
                    <a:lumMod val="50000"/>
                  </a:schemeClr>
                </a:solidFill>
              </a:rPr>
              <a:t>9.   Get the proposal reviewed and 	commented on by others</a:t>
            </a:r>
          </a:p>
          <a:p>
            <a:pPr marL="342900" indent="-342900">
              <a:buAutoNum type="arabicPeriod" startAt="10"/>
            </a:pPr>
            <a:r>
              <a:rPr lang="en-US" b="1" dirty="0"/>
              <a:t> Spend time on your budget!</a:t>
            </a:r>
            <a:endParaRPr lang="en-US" b="1" dirty="0">
              <a:solidFill>
                <a:schemeClr val="tx2">
                  <a:lumMod val="50000"/>
                </a:schemeClr>
              </a:solidFill>
            </a:endParaRPr>
          </a:p>
          <a:p>
            <a:r>
              <a:rPr lang="en-US" sz="1400" dirty="0"/>
              <a:t>The administration of your institute knows how to draft it, but you need to think about your needs</a:t>
            </a:r>
          </a:p>
        </p:txBody>
      </p:sp>
      <p:pic>
        <p:nvPicPr>
          <p:cNvPr id="39938" name="Picture 2" descr="Black Calculator Near Ballpoint Pen on White Printed P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233" y="2368370"/>
            <a:ext cx="3890683" cy="22911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358206" y="4621078"/>
            <a:ext cx="654346" cy="215444"/>
          </a:xfrm>
          <a:prstGeom prst="rect">
            <a:avLst/>
          </a:prstGeom>
          <a:noFill/>
        </p:spPr>
        <p:txBody>
          <a:bodyPr wrap="none" rtlCol="0">
            <a:spAutoFit/>
          </a:bodyPr>
          <a:lstStyle/>
          <a:p>
            <a:r>
              <a:rPr lang="en-US" sz="800" dirty="0"/>
              <a:t>Pexels.com</a:t>
            </a:r>
          </a:p>
        </p:txBody>
      </p:sp>
    </p:spTree>
    <p:extLst>
      <p:ext uri="{BB962C8B-B14F-4D97-AF65-F5344CB8AC3E}">
        <p14:creationId xmlns:p14="http://schemas.microsoft.com/office/powerpoint/2010/main" val="325617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Budget (and </a:t>
            </a:r>
            <a:r>
              <a:rPr lang="en-US" dirty="0" err="1"/>
              <a:t>workplan</a:t>
            </a:r>
            <a:r>
              <a:rPr lang="en-US" dirty="0"/>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016" y="1690689"/>
            <a:ext cx="6559655" cy="4580355"/>
          </a:xfrm>
          <a:prstGeom prst="rect">
            <a:avLst/>
          </a:prstGeom>
        </p:spPr>
      </p:pic>
      <p:sp>
        <p:nvSpPr>
          <p:cNvPr id="6" name="Rectangle 5"/>
          <p:cNvSpPr/>
          <p:nvPr/>
        </p:nvSpPr>
        <p:spPr>
          <a:xfrm>
            <a:off x="2626659" y="5504329"/>
            <a:ext cx="4061012" cy="766715"/>
          </a:xfrm>
          <a:prstGeom prst="rect">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713820" y="3469341"/>
            <a:ext cx="2375647" cy="2308324"/>
          </a:xfrm>
          <a:prstGeom prst="rect">
            <a:avLst/>
          </a:prstGeom>
          <a:noFill/>
        </p:spPr>
        <p:txBody>
          <a:bodyPr wrap="square" rtlCol="0">
            <a:spAutoFit/>
          </a:bodyPr>
          <a:lstStyle/>
          <a:p>
            <a:pPr marL="342900" indent="-342900">
              <a:buFont typeface="+mj-lt"/>
              <a:buAutoNum type="arabicPeriod"/>
            </a:pPr>
            <a:r>
              <a:rPr lang="en-US" dirty="0"/>
              <a:t>Describe each action</a:t>
            </a:r>
          </a:p>
          <a:p>
            <a:pPr marL="342900" indent="-342900">
              <a:buFont typeface="+mj-lt"/>
              <a:buAutoNum type="arabicPeriod"/>
            </a:pPr>
            <a:r>
              <a:rPr lang="en-US" dirty="0"/>
              <a:t>Assign researchers to each action</a:t>
            </a:r>
          </a:p>
          <a:p>
            <a:pPr marL="342900" indent="-342900">
              <a:buFont typeface="+mj-lt"/>
              <a:buAutoNum type="arabicPeriod"/>
            </a:pPr>
            <a:r>
              <a:rPr lang="en-US" dirty="0"/>
              <a:t>Describe the expertise needed</a:t>
            </a:r>
          </a:p>
          <a:p>
            <a:pPr marL="342900" indent="-342900">
              <a:buFont typeface="+mj-lt"/>
              <a:buAutoNum type="arabicPeriod"/>
            </a:pPr>
            <a:r>
              <a:rPr lang="en-US" dirty="0"/>
              <a:t>Budget for the team</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Tree>
    <p:extLst>
      <p:ext uri="{BB962C8B-B14F-4D97-AF65-F5344CB8AC3E}">
        <p14:creationId xmlns:p14="http://schemas.microsoft.com/office/powerpoint/2010/main" val="2408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If you have anything available at no cost…</a:t>
            </a:r>
            <a:br>
              <a:rPr lang="en-US" sz="2800" dirty="0"/>
            </a:br>
            <a:r>
              <a:rPr lang="en-US" sz="2800" dirty="0"/>
              <a:t>SAY IT!</a:t>
            </a:r>
          </a:p>
        </p:txBody>
      </p:sp>
      <p:pic>
        <p:nvPicPr>
          <p:cNvPr id="3" name="Picture 2"/>
          <p:cNvPicPr>
            <a:picLocks noChangeAspect="1"/>
          </p:cNvPicPr>
          <p:nvPr/>
        </p:nvPicPr>
        <p:blipFill>
          <a:blip r:embed="rId2"/>
          <a:stretch>
            <a:fillRect/>
          </a:stretch>
        </p:blipFill>
        <p:spPr>
          <a:xfrm>
            <a:off x="385481" y="1528934"/>
            <a:ext cx="6822141" cy="5067408"/>
          </a:xfrm>
          <a:prstGeom prst="rect">
            <a:avLst/>
          </a:prstGeom>
        </p:spPr>
      </p:pic>
    </p:spTree>
    <p:extLst>
      <p:ext uri="{BB962C8B-B14F-4D97-AF65-F5344CB8AC3E}">
        <p14:creationId xmlns:p14="http://schemas.microsoft.com/office/powerpoint/2010/main" val="393726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39" y="1010585"/>
            <a:ext cx="7886700" cy="1325563"/>
          </a:xfrm>
        </p:spPr>
        <p:txBody>
          <a:bodyPr>
            <a:noAutofit/>
          </a:bodyPr>
          <a:lstStyle/>
          <a:p>
            <a:pPr algn="ctr"/>
            <a:r>
              <a:rPr lang="en-US" sz="6000" b="1" dirty="0"/>
              <a:t>1 YEAR</a:t>
            </a:r>
            <a:br>
              <a:rPr lang="en-US" sz="6000" b="1" dirty="0"/>
            </a:br>
            <a:r>
              <a:rPr lang="en-US" b="1" dirty="0"/>
              <a:t>from inception </a:t>
            </a:r>
            <a:br>
              <a:rPr lang="en-US" b="1" dirty="0"/>
            </a:br>
            <a:r>
              <a:rPr lang="en-US" b="1" dirty="0"/>
              <a:t>to written proposal</a:t>
            </a:r>
          </a:p>
        </p:txBody>
      </p:sp>
      <p:pic>
        <p:nvPicPr>
          <p:cNvPr id="40964" name="Picture 4" descr="dali was born in 1904 in spain. He also produced other images, such as phot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3942" y="2913529"/>
            <a:ext cx="4598894" cy="30659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183" y="5979458"/>
            <a:ext cx="604653" cy="215444"/>
          </a:xfrm>
          <a:prstGeom prst="rect">
            <a:avLst/>
          </a:prstGeom>
          <a:noFill/>
        </p:spPr>
        <p:txBody>
          <a:bodyPr wrap="none" rtlCol="0">
            <a:spAutoFit/>
          </a:bodyPr>
          <a:lstStyle/>
          <a:p>
            <a:r>
              <a:rPr lang="en-US" sz="800" dirty="0"/>
              <a:t>Wikipedia</a:t>
            </a:r>
          </a:p>
        </p:txBody>
      </p:sp>
    </p:spTree>
    <p:extLst>
      <p:ext uri="{BB962C8B-B14F-4D97-AF65-F5344CB8AC3E}">
        <p14:creationId xmlns:p14="http://schemas.microsoft.com/office/powerpoint/2010/main" val="3769488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a:xfrm>
            <a:off x="144556" y="-145863"/>
            <a:ext cx="7886700" cy="1325563"/>
          </a:xfrm>
        </p:spPr>
        <p:txBody>
          <a:bodyPr/>
          <a:lstStyle/>
          <a:p>
            <a:r>
              <a:rPr lang="en-US" dirty="0"/>
              <a:t>The review process</a:t>
            </a:r>
          </a:p>
        </p:txBody>
      </p:sp>
      <p:sp>
        <p:nvSpPr>
          <p:cNvPr id="5" name="TextBox 4" descr=" 5"/>
          <p:cNvSpPr txBox="1"/>
          <p:nvPr/>
        </p:nvSpPr>
        <p:spPr>
          <a:xfrm>
            <a:off x="440392" y="945067"/>
            <a:ext cx="1353576" cy="1184940"/>
          </a:xfrm>
          <a:prstGeom prst="rect">
            <a:avLst/>
          </a:prstGeom>
          <a:solidFill>
            <a:schemeClr val="accent5">
              <a:lumMod val="75000"/>
            </a:schemeClr>
          </a:solidFill>
        </p:spPr>
        <p:txBody>
          <a:bodyPr wrap="none" rtlCol="0">
            <a:spAutoFit/>
          </a:bodyPr>
          <a:lstStyle/>
          <a:p>
            <a:r>
              <a:rPr lang="en-US" dirty="0"/>
              <a:t>Part </a:t>
            </a:r>
            <a:r>
              <a:rPr lang="en-US" b="1" dirty="0"/>
              <a:t>A</a:t>
            </a:r>
          </a:p>
          <a:p>
            <a:r>
              <a:rPr lang="en-US" sz="1100" dirty="0"/>
              <a:t>Info on:</a:t>
            </a:r>
          </a:p>
          <a:p>
            <a:r>
              <a:rPr lang="en-US" sz="1400" dirty="0"/>
              <a:t>Proposal and PI </a:t>
            </a:r>
          </a:p>
          <a:p>
            <a:r>
              <a:rPr lang="en-US" sz="1400" dirty="0"/>
              <a:t>Host institution</a:t>
            </a:r>
          </a:p>
          <a:p>
            <a:r>
              <a:rPr lang="en-US" sz="1400" dirty="0"/>
              <a:t>Budget</a:t>
            </a:r>
          </a:p>
        </p:txBody>
      </p:sp>
      <p:sp>
        <p:nvSpPr>
          <p:cNvPr id="8" name="TextBox 7" descr=" 8"/>
          <p:cNvSpPr txBox="1"/>
          <p:nvPr/>
        </p:nvSpPr>
        <p:spPr>
          <a:xfrm>
            <a:off x="1793968" y="945067"/>
            <a:ext cx="1370573" cy="1184940"/>
          </a:xfrm>
          <a:prstGeom prst="rect">
            <a:avLst/>
          </a:prstGeom>
          <a:solidFill>
            <a:schemeClr val="accent6">
              <a:lumMod val="75000"/>
            </a:schemeClr>
          </a:solidFill>
        </p:spPr>
        <p:txBody>
          <a:bodyPr wrap="square" rtlCol="0">
            <a:spAutoFit/>
          </a:bodyPr>
          <a:lstStyle/>
          <a:p>
            <a:r>
              <a:rPr lang="en-US" dirty="0"/>
              <a:t>Part </a:t>
            </a:r>
            <a:r>
              <a:rPr lang="en-US" b="1" dirty="0"/>
              <a:t>B1</a:t>
            </a:r>
          </a:p>
          <a:p>
            <a:r>
              <a:rPr lang="en-US" sz="1100" dirty="0"/>
              <a:t>Info on:</a:t>
            </a:r>
          </a:p>
          <a:p>
            <a:r>
              <a:rPr lang="en-US" sz="1400" dirty="0"/>
              <a:t>PI track record</a:t>
            </a:r>
          </a:p>
          <a:p>
            <a:r>
              <a:rPr lang="en-US" sz="1400" dirty="0"/>
              <a:t>Extended project synopsis</a:t>
            </a:r>
          </a:p>
        </p:txBody>
      </p:sp>
      <p:sp>
        <p:nvSpPr>
          <p:cNvPr id="9" name="TextBox 8" descr=" 9"/>
          <p:cNvSpPr txBox="1"/>
          <p:nvPr/>
        </p:nvSpPr>
        <p:spPr>
          <a:xfrm>
            <a:off x="3164540" y="945067"/>
            <a:ext cx="1766047" cy="1184940"/>
          </a:xfrm>
          <a:prstGeom prst="rect">
            <a:avLst/>
          </a:prstGeom>
          <a:solidFill>
            <a:schemeClr val="accent4">
              <a:lumMod val="75000"/>
            </a:schemeClr>
          </a:solidFill>
        </p:spPr>
        <p:txBody>
          <a:bodyPr wrap="square" rtlCol="0">
            <a:spAutoFit/>
          </a:bodyPr>
          <a:lstStyle/>
          <a:p>
            <a:r>
              <a:rPr lang="en-US" dirty="0"/>
              <a:t>Part </a:t>
            </a:r>
            <a:r>
              <a:rPr lang="en-US" b="1" dirty="0"/>
              <a:t>B2</a:t>
            </a:r>
          </a:p>
          <a:p>
            <a:r>
              <a:rPr lang="en-US" sz="1100" dirty="0"/>
              <a:t>Info on:</a:t>
            </a:r>
          </a:p>
          <a:p>
            <a:r>
              <a:rPr lang="en-US" sz="1400" dirty="0"/>
              <a:t>Full project description including ethics and budget</a:t>
            </a:r>
          </a:p>
        </p:txBody>
      </p:sp>
      <p:pic>
        <p:nvPicPr>
          <p:cNvPr id="24" name="Picture 23" descr="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28558"/>
            <a:ext cx="1227411" cy="429442"/>
          </a:xfrm>
          <a:prstGeom prst="rect">
            <a:avLst/>
          </a:prstGeom>
        </p:spPr>
      </p:pic>
    </p:spTree>
    <p:extLst>
      <p:ext uri="{BB962C8B-B14F-4D97-AF65-F5344CB8AC3E}">
        <p14:creationId xmlns:p14="http://schemas.microsoft.com/office/powerpoint/2010/main" val="21851608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a:xfrm>
            <a:off x="144556" y="-145863"/>
            <a:ext cx="7886700" cy="1325563"/>
          </a:xfrm>
        </p:spPr>
        <p:txBody>
          <a:bodyPr/>
          <a:lstStyle/>
          <a:p>
            <a:r>
              <a:rPr lang="en-US" dirty="0"/>
              <a:t>The review process</a:t>
            </a:r>
          </a:p>
        </p:txBody>
      </p:sp>
      <p:sp>
        <p:nvSpPr>
          <p:cNvPr id="5" name="TextBox 4" descr=" 5"/>
          <p:cNvSpPr txBox="1"/>
          <p:nvPr/>
        </p:nvSpPr>
        <p:spPr>
          <a:xfrm>
            <a:off x="440392" y="945067"/>
            <a:ext cx="1353576" cy="1184940"/>
          </a:xfrm>
          <a:prstGeom prst="rect">
            <a:avLst/>
          </a:prstGeom>
          <a:solidFill>
            <a:schemeClr val="accent5">
              <a:lumMod val="75000"/>
            </a:schemeClr>
          </a:solidFill>
        </p:spPr>
        <p:txBody>
          <a:bodyPr wrap="none" rtlCol="0">
            <a:spAutoFit/>
          </a:bodyPr>
          <a:lstStyle/>
          <a:p>
            <a:r>
              <a:rPr lang="en-US" dirty="0"/>
              <a:t>Part </a:t>
            </a:r>
            <a:r>
              <a:rPr lang="en-US" b="1" dirty="0"/>
              <a:t>A</a:t>
            </a:r>
          </a:p>
          <a:p>
            <a:r>
              <a:rPr lang="en-US" sz="1100" dirty="0"/>
              <a:t>Info on:</a:t>
            </a:r>
          </a:p>
          <a:p>
            <a:r>
              <a:rPr lang="en-US" sz="1400" dirty="0"/>
              <a:t>Proposal and PI </a:t>
            </a:r>
          </a:p>
          <a:p>
            <a:r>
              <a:rPr lang="en-US" sz="1400" dirty="0"/>
              <a:t>Host institution</a:t>
            </a:r>
          </a:p>
          <a:p>
            <a:r>
              <a:rPr lang="en-US" sz="1400" dirty="0"/>
              <a:t>Budget</a:t>
            </a:r>
          </a:p>
        </p:txBody>
      </p:sp>
      <p:sp>
        <p:nvSpPr>
          <p:cNvPr id="8" name="TextBox 7" descr=" 8"/>
          <p:cNvSpPr txBox="1"/>
          <p:nvPr/>
        </p:nvSpPr>
        <p:spPr>
          <a:xfrm>
            <a:off x="1793968" y="945067"/>
            <a:ext cx="1370573" cy="1184940"/>
          </a:xfrm>
          <a:prstGeom prst="rect">
            <a:avLst/>
          </a:prstGeom>
          <a:solidFill>
            <a:schemeClr val="accent6">
              <a:lumMod val="75000"/>
            </a:schemeClr>
          </a:solidFill>
        </p:spPr>
        <p:txBody>
          <a:bodyPr wrap="square" rtlCol="0">
            <a:spAutoFit/>
          </a:bodyPr>
          <a:lstStyle/>
          <a:p>
            <a:r>
              <a:rPr lang="en-US" dirty="0"/>
              <a:t>Part </a:t>
            </a:r>
            <a:r>
              <a:rPr lang="en-US" b="1" dirty="0"/>
              <a:t>B1</a:t>
            </a:r>
          </a:p>
          <a:p>
            <a:r>
              <a:rPr lang="en-US" sz="1100" dirty="0"/>
              <a:t>Info on:</a:t>
            </a:r>
          </a:p>
          <a:p>
            <a:r>
              <a:rPr lang="en-US" sz="1400" dirty="0"/>
              <a:t>PI track record</a:t>
            </a:r>
          </a:p>
          <a:p>
            <a:r>
              <a:rPr lang="en-US" sz="1400" dirty="0"/>
              <a:t>Extended project synopsis</a:t>
            </a:r>
          </a:p>
        </p:txBody>
      </p:sp>
      <p:sp>
        <p:nvSpPr>
          <p:cNvPr id="9" name="TextBox 8" descr=" 9"/>
          <p:cNvSpPr txBox="1"/>
          <p:nvPr/>
        </p:nvSpPr>
        <p:spPr>
          <a:xfrm>
            <a:off x="3164540" y="945067"/>
            <a:ext cx="1766047" cy="1184940"/>
          </a:xfrm>
          <a:prstGeom prst="rect">
            <a:avLst/>
          </a:prstGeom>
          <a:solidFill>
            <a:schemeClr val="accent4">
              <a:lumMod val="75000"/>
            </a:schemeClr>
          </a:solidFill>
        </p:spPr>
        <p:txBody>
          <a:bodyPr wrap="square" rtlCol="0">
            <a:spAutoFit/>
          </a:bodyPr>
          <a:lstStyle/>
          <a:p>
            <a:r>
              <a:rPr lang="en-US" dirty="0"/>
              <a:t>Part </a:t>
            </a:r>
            <a:r>
              <a:rPr lang="en-US" b="1" dirty="0"/>
              <a:t>B2</a:t>
            </a:r>
          </a:p>
          <a:p>
            <a:r>
              <a:rPr lang="en-US" sz="1100" dirty="0"/>
              <a:t>Info on:</a:t>
            </a:r>
          </a:p>
          <a:p>
            <a:r>
              <a:rPr lang="en-US" sz="1400" dirty="0"/>
              <a:t>Full project description including ethics and budget</a:t>
            </a:r>
          </a:p>
        </p:txBody>
      </p:sp>
      <p:grpSp>
        <p:nvGrpSpPr>
          <p:cNvPr id="7" name="Group 6" descr=" 22"/>
          <p:cNvGrpSpPr/>
          <p:nvPr/>
        </p:nvGrpSpPr>
        <p:grpSpPr>
          <a:xfrm>
            <a:off x="0" y="1854201"/>
            <a:ext cx="5423647" cy="3587710"/>
            <a:chOff x="0" y="1854201"/>
            <a:chExt cx="5423647" cy="3587710"/>
          </a:xfrm>
        </p:grpSpPr>
        <p:graphicFrame>
          <p:nvGraphicFramePr>
            <p:cNvPr id="10" name="Diagram 9"/>
            <p:cNvGraphicFramePr/>
            <p:nvPr>
              <p:extLst>
                <p:ext uri="{D42A27DB-BD31-4B8C-83A1-F6EECF244321}">
                  <p14:modId xmlns:p14="http://schemas.microsoft.com/office/powerpoint/2010/main" val="1963728977"/>
                </p:ext>
              </p:extLst>
            </p:nvPr>
          </p:nvGraphicFramePr>
          <p:xfrm>
            <a:off x="0" y="1854201"/>
            <a:ext cx="5423647" cy="3587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p:cNvGrpSpPr/>
            <p:nvPr/>
          </p:nvGrpSpPr>
          <p:grpSpPr>
            <a:xfrm>
              <a:off x="265280" y="2060389"/>
              <a:ext cx="1703800" cy="1216435"/>
              <a:chOff x="265280" y="2060389"/>
              <a:chExt cx="1703800" cy="1216435"/>
            </a:xfrm>
          </p:grpSpPr>
          <p:sp>
            <p:nvSpPr>
              <p:cNvPr id="12" name="Freeform 11"/>
              <p:cNvSpPr/>
              <p:nvPr/>
            </p:nvSpPr>
            <p:spPr>
              <a:xfrm>
                <a:off x="275104" y="2060389"/>
                <a:ext cx="330573" cy="1216435"/>
              </a:xfrm>
              <a:custGeom>
                <a:avLst/>
                <a:gdLst>
                  <a:gd name="connsiteX0" fmla="*/ 460176 w 657400"/>
                  <a:gd name="connsiteY0" fmla="*/ 0 h 1183341"/>
                  <a:gd name="connsiteX1" fmla="*/ 2976 w 657400"/>
                  <a:gd name="connsiteY1" fmla="*/ 573741 h 1183341"/>
                  <a:gd name="connsiteX2" fmla="*/ 657400 w 657400"/>
                  <a:gd name="connsiteY2" fmla="*/ 1183341 h 1183341"/>
                </a:gdLst>
                <a:ahLst/>
                <a:cxnLst>
                  <a:cxn ang="0">
                    <a:pos x="connsiteX0" y="connsiteY0"/>
                  </a:cxn>
                  <a:cxn ang="0">
                    <a:pos x="connsiteX1" y="connsiteY1"/>
                  </a:cxn>
                  <a:cxn ang="0">
                    <a:pos x="connsiteX2" y="connsiteY2"/>
                  </a:cxn>
                </a:cxnLst>
                <a:rect l="l" t="t" r="r" b="b"/>
                <a:pathLst>
                  <a:path w="657400" h="1183341">
                    <a:moveTo>
                      <a:pt x="460176" y="0"/>
                    </a:moveTo>
                    <a:cubicBezTo>
                      <a:pt x="215140" y="188259"/>
                      <a:pt x="-29895" y="376518"/>
                      <a:pt x="2976" y="573741"/>
                    </a:cubicBezTo>
                    <a:cubicBezTo>
                      <a:pt x="35847" y="770965"/>
                      <a:pt x="346623" y="977153"/>
                      <a:pt x="657400" y="1183341"/>
                    </a:cubicBezTo>
                  </a:path>
                </a:pathLst>
              </a:custGeom>
              <a:noFill/>
              <a:ln w="57150">
                <a:solidFill>
                  <a:srgbClr val="2F5597"/>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65280" y="2394294"/>
                <a:ext cx="1703800" cy="369332"/>
              </a:xfrm>
              <a:prstGeom prst="rect">
                <a:avLst/>
              </a:prstGeom>
              <a:noFill/>
            </p:spPr>
            <p:txBody>
              <a:bodyPr wrap="none" rtlCol="0">
                <a:spAutoFit/>
              </a:bodyPr>
              <a:lstStyle/>
              <a:p>
                <a:r>
                  <a:rPr lang="en-US" dirty="0"/>
                  <a:t>Eligibility checks</a:t>
                </a:r>
              </a:p>
            </p:txBody>
          </p:sp>
        </p:grpSp>
      </p:grpSp>
      <p:pic>
        <p:nvPicPr>
          <p:cNvPr id="24" name="Picture 23" descr="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28558"/>
            <a:ext cx="1227411" cy="429442"/>
          </a:xfrm>
          <a:prstGeom prst="rect">
            <a:avLst/>
          </a:prstGeom>
        </p:spPr>
      </p:pic>
    </p:spTree>
    <p:extLst>
      <p:ext uri="{BB962C8B-B14F-4D97-AF65-F5344CB8AC3E}">
        <p14:creationId xmlns:p14="http://schemas.microsoft.com/office/powerpoint/2010/main" val="1593758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a:xfrm>
            <a:off x="144556" y="-145863"/>
            <a:ext cx="7886700" cy="1325563"/>
          </a:xfrm>
        </p:spPr>
        <p:txBody>
          <a:bodyPr/>
          <a:lstStyle/>
          <a:p>
            <a:r>
              <a:rPr lang="en-US" dirty="0"/>
              <a:t>The review process</a:t>
            </a:r>
          </a:p>
        </p:txBody>
      </p:sp>
      <p:sp>
        <p:nvSpPr>
          <p:cNvPr id="5" name="TextBox 4" descr=" 5"/>
          <p:cNvSpPr txBox="1"/>
          <p:nvPr/>
        </p:nvSpPr>
        <p:spPr>
          <a:xfrm>
            <a:off x="440392" y="945067"/>
            <a:ext cx="1353576" cy="1184940"/>
          </a:xfrm>
          <a:prstGeom prst="rect">
            <a:avLst/>
          </a:prstGeom>
          <a:solidFill>
            <a:schemeClr val="accent5">
              <a:lumMod val="75000"/>
            </a:schemeClr>
          </a:solidFill>
        </p:spPr>
        <p:txBody>
          <a:bodyPr wrap="none" rtlCol="0">
            <a:spAutoFit/>
          </a:bodyPr>
          <a:lstStyle/>
          <a:p>
            <a:r>
              <a:rPr lang="en-US" dirty="0"/>
              <a:t>Part </a:t>
            </a:r>
            <a:r>
              <a:rPr lang="en-US" b="1" dirty="0"/>
              <a:t>A</a:t>
            </a:r>
          </a:p>
          <a:p>
            <a:r>
              <a:rPr lang="en-US" sz="1100" dirty="0"/>
              <a:t>Info on:</a:t>
            </a:r>
          </a:p>
          <a:p>
            <a:r>
              <a:rPr lang="en-US" sz="1400" dirty="0"/>
              <a:t>Proposal and PI </a:t>
            </a:r>
          </a:p>
          <a:p>
            <a:r>
              <a:rPr lang="en-US" sz="1400" dirty="0"/>
              <a:t>Host institution</a:t>
            </a:r>
          </a:p>
          <a:p>
            <a:r>
              <a:rPr lang="en-US" sz="1400" dirty="0"/>
              <a:t>Budget</a:t>
            </a:r>
          </a:p>
        </p:txBody>
      </p:sp>
      <p:sp>
        <p:nvSpPr>
          <p:cNvPr id="8" name="TextBox 7" descr=" 8"/>
          <p:cNvSpPr txBox="1"/>
          <p:nvPr/>
        </p:nvSpPr>
        <p:spPr>
          <a:xfrm>
            <a:off x="1793968" y="945067"/>
            <a:ext cx="1370573" cy="1184940"/>
          </a:xfrm>
          <a:prstGeom prst="rect">
            <a:avLst/>
          </a:prstGeom>
          <a:solidFill>
            <a:schemeClr val="accent6">
              <a:lumMod val="75000"/>
            </a:schemeClr>
          </a:solidFill>
        </p:spPr>
        <p:txBody>
          <a:bodyPr wrap="square" rtlCol="0">
            <a:spAutoFit/>
          </a:bodyPr>
          <a:lstStyle/>
          <a:p>
            <a:r>
              <a:rPr lang="en-US" dirty="0"/>
              <a:t>Part </a:t>
            </a:r>
            <a:r>
              <a:rPr lang="en-US" b="1" dirty="0"/>
              <a:t>B1</a:t>
            </a:r>
          </a:p>
          <a:p>
            <a:r>
              <a:rPr lang="en-US" sz="1100" dirty="0"/>
              <a:t>Info on:</a:t>
            </a:r>
          </a:p>
          <a:p>
            <a:r>
              <a:rPr lang="en-US" sz="1400" dirty="0"/>
              <a:t>PI track record</a:t>
            </a:r>
          </a:p>
          <a:p>
            <a:r>
              <a:rPr lang="en-US" sz="1400" dirty="0"/>
              <a:t>Extended project synopsis</a:t>
            </a:r>
          </a:p>
        </p:txBody>
      </p:sp>
      <p:sp>
        <p:nvSpPr>
          <p:cNvPr id="9" name="TextBox 8" descr=" 9"/>
          <p:cNvSpPr txBox="1"/>
          <p:nvPr/>
        </p:nvSpPr>
        <p:spPr>
          <a:xfrm>
            <a:off x="3164540" y="945067"/>
            <a:ext cx="1766047" cy="1184940"/>
          </a:xfrm>
          <a:prstGeom prst="rect">
            <a:avLst/>
          </a:prstGeom>
          <a:solidFill>
            <a:schemeClr val="accent4">
              <a:lumMod val="75000"/>
            </a:schemeClr>
          </a:solidFill>
        </p:spPr>
        <p:txBody>
          <a:bodyPr wrap="square" rtlCol="0">
            <a:spAutoFit/>
          </a:bodyPr>
          <a:lstStyle/>
          <a:p>
            <a:r>
              <a:rPr lang="en-US" dirty="0"/>
              <a:t>Part </a:t>
            </a:r>
            <a:r>
              <a:rPr lang="en-US" b="1" dirty="0"/>
              <a:t>B2</a:t>
            </a:r>
          </a:p>
          <a:p>
            <a:r>
              <a:rPr lang="en-US" sz="1100" dirty="0"/>
              <a:t>Info on:</a:t>
            </a:r>
          </a:p>
          <a:p>
            <a:r>
              <a:rPr lang="en-US" sz="1400" dirty="0"/>
              <a:t>Full project description including ethics and budget</a:t>
            </a:r>
          </a:p>
        </p:txBody>
      </p:sp>
      <p:grpSp>
        <p:nvGrpSpPr>
          <p:cNvPr id="7" name="Group 6" descr=" 22"/>
          <p:cNvGrpSpPr/>
          <p:nvPr/>
        </p:nvGrpSpPr>
        <p:grpSpPr>
          <a:xfrm>
            <a:off x="0" y="1854201"/>
            <a:ext cx="5423647" cy="3587710"/>
            <a:chOff x="0" y="1854201"/>
            <a:chExt cx="5423647" cy="3587710"/>
          </a:xfrm>
        </p:grpSpPr>
        <p:graphicFrame>
          <p:nvGraphicFramePr>
            <p:cNvPr id="10" name="Diagram 9"/>
            <p:cNvGraphicFramePr/>
            <p:nvPr>
              <p:extLst>
                <p:ext uri="{D42A27DB-BD31-4B8C-83A1-F6EECF244321}">
                  <p14:modId xmlns:p14="http://schemas.microsoft.com/office/powerpoint/2010/main" val="1963728977"/>
                </p:ext>
              </p:extLst>
            </p:nvPr>
          </p:nvGraphicFramePr>
          <p:xfrm>
            <a:off x="0" y="1854201"/>
            <a:ext cx="5423647" cy="3587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p:cNvGrpSpPr/>
            <p:nvPr/>
          </p:nvGrpSpPr>
          <p:grpSpPr>
            <a:xfrm>
              <a:off x="265280" y="2060389"/>
              <a:ext cx="1703800" cy="1216435"/>
              <a:chOff x="265280" y="2060389"/>
              <a:chExt cx="1703800" cy="1216435"/>
            </a:xfrm>
          </p:grpSpPr>
          <p:sp>
            <p:nvSpPr>
              <p:cNvPr id="12" name="Freeform 11"/>
              <p:cNvSpPr/>
              <p:nvPr/>
            </p:nvSpPr>
            <p:spPr>
              <a:xfrm>
                <a:off x="275104" y="2060389"/>
                <a:ext cx="330573" cy="1216435"/>
              </a:xfrm>
              <a:custGeom>
                <a:avLst/>
                <a:gdLst>
                  <a:gd name="connsiteX0" fmla="*/ 460176 w 657400"/>
                  <a:gd name="connsiteY0" fmla="*/ 0 h 1183341"/>
                  <a:gd name="connsiteX1" fmla="*/ 2976 w 657400"/>
                  <a:gd name="connsiteY1" fmla="*/ 573741 h 1183341"/>
                  <a:gd name="connsiteX2" fmla="*/ 657400 w 657400"/>
                  <a:gd name="connsiteY2" fmla="*/ 1183341 h 1183341"/>
                </a:gdLst>
                <a:ahLst/>
                <a:cxnLst>
                  <a:cxn ang="0">
                    <a:pos x="connsiteX0" y="connsiteY0"/>
                  </a:cxn>
                  <a:cxn ang="0">
                    <a:pos x="connsiteX1" y="connsiteY1"/>
                  </a:cxn>
                  <a:cxn ang="0">
                    <a:pos x="connsiteX2" y="connsiteY2"/>
                  </a:cxn>
                </a:cxnLst>
                <a:rect l="l" t="t" r="r" b="b"/>
                <a:pathLst>
                  <a:path w="657400" h="1183341">
                    <a:moveTo>
                      <a:pt x="460176" y="0"/>
                    </a:moveTo>
                    <a:cubicBezTo>
                      <a:pt x="215140" y="188259"/>
                      <a:pt x="-29895" y="376518"/>
                      <a:pt x="2976" y="573741"/>
                    </a:cubicBezTo>
                    <a:cubicBezTo>
                      <a:pt x="35847" y="770965"/>
                      <a:pt x="346623" y="977153"/>
                      <a:pt x="657400" y="1183341"/>
                    </a:cubicBezTo>
                  </a:path>
                </a:pathLst>
              </a:custGeom>
              <a:noFill/>
              <a:ln w="57150">
                <a:solidFill>
                  <a:srgbClr val="2F5597"/>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65280" y="2394294"/>
                <a:ext cx="1703800" cy="369332"/>
              </a:xfrm>
              <a:prstGeom prst="rect">
                <a:avLst/>
              </a:prstGeom>
              <a:noFill/>
            </p:spPr>
            <p:txBody>
              <a:bodyPr wrap="none" rtlCol="0">
                <a:spAutoFit/>
              </a:bodyPr>
              <a:lstStyle/>
              <a:p>
                <a:r>
                  <a:rPr lang="en-US" dirty="0"/>
                  <a:t>Eligibility checks</a:t>
                </a:r>
              </a:p>
            </p:txBody>
          </p:sp>
        </p:grpSp>
      </p:grpSp>
      <p:grpSp>
        <p:nvGrpSpPr>
          <p:cNvPr id="14" name="Group 13" descr=" 23"/>
          <p:cNvGrpSpPr/>
          <p:nvPr/>
        </p:nvGrpSpPr>
        <p:grpSpPr>
          <a:xfrm>
            <a:off x="3459256" y="3904353"/>
            <a:ext cx="5423647" cy="3663793"/>
            <a:chOff x="3459256" y="3904353"/>
            <a:chExt cx="5423647" cy="3663793"/>
          </a:xfrm>
        </p:grpSpPr>
        <p:graphicFrame>
          <p:nvGraphicFramePr>
            <p:cNvPr id="15" name="Diagram 14"/>
            <p:cNvGraphicFramePr/>
            <p:nvPr>
              <p:extLst>
                <p:ext uri="{D42A27DB-BD31-4B8C-83A1-F6EECF244321}">
                  <p14:modId xmlns:p14="http://schemas.microsoft.com/office/powerpoint/2010/main" val="2687314100"/>
                </p:ext>
              </p:extLst>
            </p:nvPr>
          </p:nvGraphicFramePr>
          <p:xfrm>
            <a:off x="3459256" y="3980436"/>
            <a:ext cx="5423647" cy="35877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Freeform 15"/>
            <p:cNvSpPr/>
            <p:nvPr/>
          </p:nvSpPr>
          <p:spPr>
            <a:xfrm flipH="1">
              <a:off x="5173019" y="3904353"/>
              <a:ext cx="716793" cy="1216435"/>
            </a:xfrm>
            <a:custGeom>
              <a:avLst/>
              <a:gdLst>
                <a:gd name="connsiteX0" fmla="*/ 460176 w 657400"/>
                <a:gd name="connsiteY0" fmla="*/ 0 h 1183341"/>
                <a:gd name="connsiteX1" fmla="*/ 2976 w 657400"/>
                <a:gd name="connsiteY1" fmla="*/ 573741 h 1183341"/>
                <a:gd name="connsiteX2" fmla="*/ 657400 w 657400"/>
                <a:gd name="connsiteY2" fmla="*/ 1183341 h 1183341"/>
              </a:gdLst>
              <a:ahLst/>
              <a:cxnLst>
                <a:cxn ang="0">
                  <a:pos x="connsiteX0" y="connsiteY0"/>
                </a:cxn>
                <a:cxn ang="0">
                  <a:pos x="connsiteX1" y="connsiteY1"/>
                </a:cxn>
                <a:cxn ang="0">
                  <a:pos x="connsiteX2" y="connsiteY2"/>
                </a:cxn>
              </a:cxnLst>
              <a:rect l="l" t="t" r="r" b="b"/>
              <a:pathLst>
                <a:path w="657400" h="1183341">
                  <a:moveTo>
                    <a:pt x="460176" y="0"/>
                  </a:moveTo>
                  <a:cubicBezTo>
                    <a:pt x="215140" y="188259"/>
                    <a:pt x="-29895" y="376518"/>
                    <a:pt x="2976" y="573741"/>
                  </a:cubicBezTo>
                  <a:cubicBezTo>
                    <a:pt x="35847" y="770965"/>
                    <a:pt x="346623" y="977153"/>
                    <a:pt x="657400" y="1183341"/>
                  </a:cubicBezTo>
                </a:path>
              </a:pathLst>
            </a:custGeom>
            <a:noFill/>
            <a:ln w="571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99775" y="4232058"/>
              <a:ext cx="2007665" cy="369332"/>
            </a:xfrm>
            <a:prstGeom prst="rect">
              <a:avLst/>
            </a:prstGeom>
            <a:noFill/>
          </p:spPr>
          <p:txBody>
            <a:bodyPr wrap="none" rtlCol="0">
              <a:spAutoFit/>
            </a:bodyPr>
            <a:lstStyle/>
            <a:p>
              <a:r>
                <a:rPr lang="en-US" dirty="0"/>
                <a:t>Interview invitation</a:t>
              </a:r>
            </a:p>
          </p:txBody>
        </p:sp>
      </p:grpSp>
      <p:pic>
        <p:nvPicPr>
          <p:cNvPr id="24" name="Picture 23" descr="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428558"/>
            <a:ext cx="1227411" cy="429442"/>
          </a:xfrm>
          <a:prstGeom prst="rect">
            <a:avLst/>
          </a:prstGeom>
        </p:spPr>
      </p:pic>
    </p:spTree>
    <p:extLst>
      <p:ext uri="{BB962C8B-B14F-4D97-AF65-F5344CB8AC3E}">
        <p14:creationId xmlns:p14="http://schemas.microsoft.com/office/powerpoint/2010/main" val="11865487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556" y="-145863"/>
            <a:ext cx="7886700" cy="1325563"/>
          </a:xfrm>
        </p:spPr>
        <p:txBody>
          <a:bodyPr/>
          <a:lstStyle/>
          <a:p>
            <a:r>
              <a:rPr lang="en-US" dirty="0"/>
              <a:t>The review process</a:t>
            </a:r>
          </a:p>
        </p:txBody>
      </p:sp>
      <p:pic>
        <p:nvPicPr>
          <p:cNvPr id="2" name="Picture 1"/>
          <p:cNvPicPr>
            <a:picLocks noChangeAspect="1"/>
          </p:cNvPicPr>
          <p:nvPr/>
        </p:nvPicPr>
        <p:blipFill>
          <a:blip r:embed="rId2"/>
          <a:stretch>
            <a:fillRect/>
          </a:stretch>
        </p:blipFill>
        <p:spPr>
          <a:xfrm>
            <a:off x="302808" y="986443"/>
            <a:ext cx="8525308" cy="5437285"/>
          </a:xfrm>
          <a:prstGeom prst="rect">
            <a:avLst/>
          </a:prstGeom>
        </p:spPr>
      </p:pic>
      <p:sp>
        <p:nvSpPr>
          <p:cNvPr id="17" name="TextBox 16"/>
          <p:cNvSpPr txBox="1"/>
          <p:nvPr/>
        </p:nvSpPr>
        <p:spPr>
          <a:xfrm>
            <a:off x="7874328" y="6423728"/>
            <a:ext cx="1029449" cy="215444"/>
          </a:xfrm>
          <a:prstGeom prst="rect">
            <a:avLst/>
          </a:prstGeom>
          <a:noFill/>
        </p:spPr>
        <p:txBody>
          <a:bodyPr wrap="none" rtlCol="0">
            <a:spAutoFit/>
          </a:bodyPr>
          <a:lstStyle/>
          <a:p>
            <a:r>
              <a:rPr lang="en-US" sz="800" dirty="0"/>
              <a:t>@</a:t>
            </a:r>
            <a:r>
              <a:rPr lang="en-US" sz="800" dirty="0" err="1"/>
              <a:t>moraymo</a:t>
            </a:r>
            <a:r>
              <a:rPr lang="en-US" sz="800" dirty="0"/>
              <a:t>, Twitter</a:t>
            </a:r>
          </a:p>
        </p:txBody>
      </p:sp>
    </p:spTree>
    <p:extLst>
      <p:ext uri="{BB962C8B-B14F-4D97-AF65-F5344CB8AC3E}">
        <p14:creationId xmlns:p14="http://schemas.microsoft.com/office/powerpoint/2010/main" val="3465929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6" name="TextBox 5" descr=" 6"/>
          <p:cNvSpPr txBox="1"/>
          <p:nvPr/>
        </p:nvSpPr>
        <p:spPr>
          <a:xfrm>
            <a:off x="3380162" y="3969074"/>
            <a:ext cx="2150782" cy="861774"/>
          </a:xfrm>
          <a:prstGeom prst="rect">
            <a:avLst/>
          </a:prstGeom>
          <a:noFill/>
        </p:spPr>
        <p:txBody>
          <a:bodyPr wrap="none" rtlCol="0">
            <a:spAutoFit/>
          </a:bodyPr>
          <a:lstStyle/>
          <a:p>
            <a:pPr algn="ctr"/>
            <a:r>
              <a:rPr lang="en-US" sz="3200" dirty="0"/>
              <a:t>Conception</a:t>
            </a:r>
          </a:p>
          <a:p>
            <a:pPr algn="ctr"/>
            <a:r>
              <a:rPr lang="en-US" dirty="0"/>
              <a:t>Having the first idea</a:t>
            </a:r>
          </a:p>
        </p:txBody>
      </p:sp>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solidFill>
                  <a:schemeClr val="bg1">
                    <a:lumMod val="75000"/>
                    <a:lumOff val="25000"/>
                  </a:schemeClr>
                </a:solidFill>
              </a:rPr>
              <a:t>You</a:t>
            </a:r>
          </a:p>
          <a:p>
            <a:pPr algn="ctr"/>
            <a:r>
              <a:rPr lang="en-US" dirty="0">
                <a:solidFill>
                  <a:schemeClr val="bg1">
                    <a:lumMod val="75000"/>
                    <a:lumOff val="25000"/>
                  </a:schemeClr>
                </a:solidFill>
              </a:rPr>
              <a:t>The brilliant young </a:t>
            </a:r>
          </a:p>
          <a:p>
            <a:pPr algn="ctr"/>
            <a:r>
              <a:rPr lang="en-US" dirty="0">
                <a:solidFill>
                  <a:schemeClr val="bg1">
                    <a:lumMod val="75000"/>
                    <a:lumOff val="25000"/>
                  </a:schemeClr>
                </a:solidFill>
              </a:rPr>
              <a:t>researcher</a:t>
            </a:r>
          </a:p>
        </p:txBody>
      </p:sp>
      <p:sp>
        <p:nvSpPr>
          <p:cNvPr id="17" name="TextBox 16" descr=" 17"/>
          <p:cNvSpPr txBox="1"/>
          <p:nvPr/>
        </p:nvSpPr>
        <p:spPr>
          <a:xfrm>
            <a:off x="4851302" y="1590930"/>
            <a:ext cx="3479030" cy="861774"/>
          </a:xfrm>
          <a:prstGeom prst="rect">
            <a:avLst/>
          </a:prstGeom>
          <a:noFill/>
        </p:spPr>
        <p:txBody>
          <a:bodyPr wrap="none" rtlCol="0">
            <a:spAutoFit/>
          </a:bodyPr>
          <a:lstStyle/>
          <a:p>
            <a:pPr algn="ctr"/>
            <a:r>
              <a:rPr lang="en-US" sz="3200" dirty="0"/>
              <a:t>Your idea</a:t>
            </a:r>
          </a:p>
          <a:p>
            <a:pPr algn="ctr"/>
            <a:r>
              <a:rPr lang="en-US" dirty="0"/>
              <a:t>The ground-breaking stuff you’ll do</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descr=" 2"/>
          <p:cNvGrpSpPr/>
          <p:nvPr/>
        </p:nvGrpSpPr>
        <p:grpSpPr>
          <a:xfrm>
            <a:off x="3804642" y="2640962"/>
            <a:ext cx="3678147" cy="1081956"/>
            <a:chOff x="3804642" y="2640962"/>
            <a:chExt cx="3678147" cy="1081956"/>
          </a:xfrm>
        </p:grpSpPr>
        <p:sp>
          <p:nvSpPr>
            <p:cNvPr id="11" name="TextBox 10"/>
            <p:cNvSpPr txBox="1"/>
            <p:nvPr/>
          </p:nvSpPr>
          <p:spPr>
            <a:xfrm>
              <a:off x="5295779" y="2640962"/>
              <a:ext cx="2187010" cy="861774"/>
            </a:xfrm>
            <a:prstGeom prst="rect">
              <a:avLst/>
            </a:prstGeom>
            <a:noFill/>
          </p:spPr>
          <p:txBody>
            <a:bodyPr wrap="none" rtlCol="0">
              <a:spAutoFit/>
            </a:bodyPr>
            <a:lstStyle/>
            <a:p>
              <a:pPr algn="ctr"/>
              <a:r>
                <a:rPr lang="en-US" sz="3200" dirty="0"/>
                <a:t>Inception</a:t>
              </a:r>
            </a:p>
            <a:p>
              <a:pPr algn="ctr"/>
              <a:r>
                <a:rPr lang="en-US" dirty="0"/>
                <a:t>Streamlining the idea</a:t>
              </a:r>
            </a:p>
          </p:txBody>
        </p:sp>
        <p:pic>
          <p:nvPicPr>
            <p:cNvPr id="12" name="Picture 2" descr="https://www.onlygfx.com/wp-content/uploads/2018/11/14-chalk-arrows-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024786" flipV="1">
              <a:off x="3804642" y="3041199"/>
              <a:ext cx="1555923" cy="6817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descr=" 5"/>
          <p:cNvGrpSpPr/>
          <p:nvPr/>
        </p:nvGrpSpPr>
        <p:grpSpPr>
          <a:xfrm>
            <a:off x="7323117" y="2892353"/>
            <a:ext cx="1679156" cy="2018806"/>
            <a:chOff x="7323117" y="2892353"/>
            <a:chExt cx="1679156" cy="2018806"/>
          </a:xfrm>
        </p:grpSpPr>
        <p:sp>
          <p:nvSpPr>
            <p:cNvPr id="16" name="TextBox 15"/>
            <p:cNvSpPr txBox="1"/>
            <p:nvPr/>
          </p:nvSpPr>
          <p:spPr>
            <a:xfrm>
              <a:off x="7402155" y="3772386"/>
              <a:ext cx="1600118" cy="1138773"/>
            </a:xfrm>
            <a:prstGeom prst="rect">
              <a:avLst/>
            </a:prstGeom>
            <a:noFill/>
          </p:spPr>
          <p:txBody>
            <a:bodyPr wrap="none" rtlCol="0">
              <a:spAutoFit/>
            </a:bodyPr>
            <a:lstStyle/>
            <a:p>
              <a:pPr algn="ctr"/>
              <a:r>
                <a:rPr lang="en-US" sz="3200" dirty="0"/>
                <a:t>Writing</a:t>
              </a:r>
            </a:p>
            <a:p>
              <a:pPr algn="ctr"/>
              <a:r>
                <a:rPr lang="en-US" dirty="0"/>
                <a:t>Fixing the idea </a:t>
              </a:r>
            </a:p>
            <a:p>
              <a:pPr algn="ctr"/>
              <a:r>
                <a:rPr lang="en-US" dirty="0"/>
                <a:t>on paper</a:t>
              </a:r>
            </a:p>
          </p:txBody>
        </p:sp>
        <p:pic>
          <p:nvPicPr>
            <p:cNvPr id="19" name="Picture 2" descr="https://www.onlygfx.com/wp-content/uploads/2018/11/14-chalk-arrows-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58533" flipV="1">
              <a:off x="7323117" y="2892353"/>
              <a:ext cx="1514056" cy="663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descr=" 10"/>
          <p:cNvGrpSpPr/>
          <p:nvPr/>
        </p:nvGrpSpPr>
        <p:grpSpPr>
          <a:xfrm>
            <a:off x="5595913" y="4735161"/>
            <a:ext cx="2825091" cy="2122839"/>
            <a:chOff x="5595913" y="4735161"/>
            <a:chExt cx="2825091" cy="2122839"/>
          </a:xfrm>
        </p:grpSpPr>
        <p:sp>
          <p:nvSpPr>
            <p:cNvPr id="22" name="TextBox 21"/>
            <p:cNvSpPr txBox="1"/>
            <p:nvPr/>
          </p:nvSpPr>
          <p:spPr>
            <a:xfrm>
              <a:off x="5595913" y="5719227"/>
              <a:ext cx="1760418" cy="1138773"/>
            </a:xfrm>
            <a:prstGeom prst="rect">
              <a:avLst/>
            </a:prstGeom>
            <a:noFill/>
          </p:spPr>
          <p:txBody>
            <a:bodyPr wrap="none" rtlCol="0">
              <a:spAutoFit/>
            </a:bodyPr>
            <a:lstStyle/>
            <a:p>
              <a:pPr algn="ctr"/>
              <a:r>
                <a:rPr lang="en-US" sz="3200" dirty="0"/>
                <a:t>Interview</a:t>
              </a:r>
            </a:p>
            <a:p>
              <a:pPr algn="ctr"/>
              <a:r>
                <a:rPr lang="en-US" dirty="0"/>
                <a:t>Presenting your</a:t>
              </a:r>
            </a:p>
            <a:p>
              <a:pPr algn="ctr"/>
              <a:r>
                <a:rPr lang="en-US" dirty="0"/>
                <a:t>idea</a:t>
              </a:r>
            </a:p>
          </p:txBody>
        </p:sp>
        <p:pic>
          <p:nvPicPr>
            <p:cNvPr id="23" name="Picture 2" descr="https://www.onlygfx.com/wp-content/uploads/2018/11/14-chalk-arrows-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16873" flipV="1">
              <a:off x="7302183" y="5172263"/>
              <a:ext cx="1555923" cy="68171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 14"/>
          <p:cNvPicPr>
            <a:picLocks noChangeAspect="1"/>
          </p:cNvPicPr>
          <p:nvPr/>
        </p:nvPicPr>
        <p:blipFill>
          <a:blip r:embed="rId5"/>
          <a:stretch>
            <a:fillRect/>
          </a:stretch>
        </p:blipFill>
        <p:spPr>
          <a:xfrm>
            <a:off x="247808" y="2720060"/>
            <a:ext cx="2880936" cy="2498027"/>
          </a:xfrm>
          <a:prstGeom prst="rect">
            <a:avLst/>
          </a:prstGeom>
        </p:spPr>
      </p:pic>
      <p:sp>
        <p:nvSpPr>
          <p:cNvPr id="20" name="Rectangle 19" descr=" 20"/>
          <p:cNvSpPr/>
          <p:nvPr/>
        </p:nvSpPr>
        <p:spPr>
          <a:xfrm>
            <a:off x="83127" y="2640962"/>
            <a:ext cx="3183775" cy="2770623"/>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310773"/>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556" y="-145863"/>
            <a:ext cx="7886700" cy="1325563"/>
          </a:xfrm>
        </p:spPr>
        <p:txBody>
          <a:bodyPr/>
          <a:lstStyle/>
          <a:p>
            <a:r>
              <a:rPr lang="en-US" dirty="0"/>
              <a:t>The review process</a:t>
            </a:r>
          </a:p>
        </p:txBody>
      </p:sp>
      <p:sp>
        <p:nvSpPr>
          <p:cNvPr id="17" name="TextBox 16"/>
          <p:cNvSpPr txBox="1"/>
          <p:nvPr/>
        </p:nvSpPr>
        <p:spPr>
          <a:xfrm>
            <a:off x="7874328" y="6423728"/>
            <a:ext cx="1029449" cy="215444"/>
          </a:xfrm>
          <a:prstGeom prst="rect">
            <a:avLst/>
          </a:prstGeom>
          <a:noFill/>
        </p:spPr>
        <p:txBody>
          <a:bodyPr wrap="none" rtlCol="0">
            <a:spAutoFit/>
          </a:bodyPr>
          <a:lstStyle/>
          <a:p>
            <a:r>
              <a:rPr lang="en-US" sz="800" dirty="0"/>
              <a:t>@</a:t>
            </a:r>
            <a:r>
              <a:rPr lang="en-US" sz="800" dirty="0" err="1"/>
              <a:t>moraymo</a:t>
            </a:r>
            <a:r>
              <a:rPr lang="en-US" sz="800" dirty="0"/>
              <a:t>, Twitter</a:t>
            </a:r>
          </a:p>
        </p:txBody>
      </p:sp>
      <p:pic>
        <p:nvPicPr>
          <p:cNvPr id="3" name="Picture 2"/>
          <p:cNvPicPr>
            <a:picLocks noChangeAspect="1"/>
          </p:cNvPicPr>
          <p:nvPr/>
        </p:nvPicPr>
        <p:blipFill rotWithShape="1">
          <a:blip r:embed="rId2"/>
          <a:srcRect l="4950" t="12091" r="1849" b="15265"/>
          <a:stretch/>
        </p:blipFill>
        <p:spPr>
          <a:xfrm>
            <a:off x="252620" y="2693323"/>
            <a:ext cx="8527227" cy="1221971"/>
          </a:xfrm>
          <a:prstGeom prst="rect">
            <a:avLst/>
          </a:prstGeom>
        </p:spPr>
      </p:pic>
    </p:spTree>
    <p:extLst>
      <p:ext uri="{BB962C8B-B14F-4D97-AF65-F5344CB8AC3E}">
        <p14:creationId xmlns:p14="http://schemas.microsoft.com/office/powerpoint/2010/main" val="4280454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591"/>
          <a:stretch/>
        </p:blipFill>
        <p:spPr>
          <a:xfrm>
            <a:off x="1462099" y="814647"/>
            <a:ext cx="6221763" cy="5567229"/>
          </a:xfrm>
          <a:prstGeom prst="rect">
            <a:avLst/>
          </a:prstGeom>
        </p:spPr>
      </p:pic>
    </p:spTree>
    <p:extLst>
      <p:ext uri="{BB962C8B-B14F-4D97-AF65-F5344CB8AC3E}">
        <p14:creationId xmlns:p14="http://schemas.microsoft.com/office/powerpoint/2010/main" val="240411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325563"/>
          </a:xfrm>
        </p:spPr>
        <p:txBody>
          <a:bodyPr/>
          <a:lstStyle/>
          <a:p>
            <a:r>
              <a:rPr lang="en-US" dirty="0"/>
              <a:t>Interview</a:t>
            </a:r>
          </a:p>
        </p:txBody>
      </p:sp>
      <p:sp>
        <p:nvSpPr>
          <p:cNvPr id="8" name="Rectangle 7"/>
          <p:cNvSpPr/>
          <p:nvPr/>
        </p:nvSpPr>
        <p:spPr>
          <a:xfrm>
            <a:off x="689956" y="1279852"/>
            <a:ext cx="2680773" cy="577081"/>
          </a:xfrm>
          <a:prstGeom prst="rect">
            <a:avLst/>
          </a:prstGeom>
        </p:spPr>
        <p:txBody>
          <a:bodyPr wrap="square">
            <a:spAutoFit/>
          </a:bodyPr>
          <a:lstStyle/>
          <a:p>
            <a:r>
              <a:rPr lang="en-US" sz="1050" dirty="0"/>
              <a:t>It usually takes me more than three weeks to prepare a good impromptu speech</a:t>
            </a:r>
          </a:p>
          <a:p>
            <a:r>
              <a:rPr lang="en-US" sz="1050" i="1" dirty="0"/>
              <a:t> - Mark Twain</a:t>
            </a:r>
          </a:p>
        </p:txBody>
      </p:sp>
      <p:sp>
        <p:nvSpPr>
          <p:cNvPr id="5" name="Rectangle 4"/>
          <p:cNvSpPr/>
          <p:nvPr/>
        </p:nvSpPr>
        <p:spPr>
          <a:xfrm>
            <a:off x="322729" y="2113921"/>
            <a:ext cx="4572000" cy="1231106"/>
          </a:xfrm>
          <a:prstGeom prst="rect">
            <a:avLst/>
          </a:prstGeom>
        </p:spPr>
        <p:txBody>
          <a:bodyPr>
            <a:spAutoFit/>
          </a:bodyPr>
          <a:lstStyle/>
          <a:p>
            <a:pPr marL="342900" indent="-342900">
              <a:buAutoNum type="arabicPeriod"/>
            </a:pPr>
            <a:r>
              <a:rPr lang="en-US" b="1" dirty="0"/>
              <a:t>Follow the instructions!</a:t>
            </a:r>
          </a:p>
          <a:p>
            <a:r>
              <a:rPr lang="en-US" sz="1400" dirty="0"/>
              <a:t>PE 10 (Earth sciences) has a 5 minutes presentation and 20 minutes discussion. STAY ON TIME</a:t>
            </a:r>
          </a:p>
          <a:p>
            <a:r>
              <a:rPr lang="en-US" sz="1400" dirty="0"/>
              <a:t>Slide printouts are possible – Ask if an infographic </a:t>
            </a:r>
            <a:r>
              <a:rPr lang="en-US" sz="1400"/>
              <a:t>is accepted </a:t>
            </a:r>
            <a:r>
              <a:rPr lang="en-US" sz="1400" dirty="0"/>
              <a:t>as well.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5614" y="365126"/>
            <a:ext cx="2866966" cy="39319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31" y="3602015"/>
            <a:ext cx="3931920" cy="2764588"/>
          </a:xfrm>
          <a:prstGeom prst="rect">
            <a:avLst/>
          </a:prstGeom>
        </p:spPr>
      </p:pic>
    </p:spTree>
    <p:extLst>
      <p:ext uri="{BB962C8B-B14F-4D97-AF65-F5344CB8AC3E}">
        <p14:creationId xmlns:p14="http://schemas.microsoft.com/office/powerpoint/2010/main" val="12715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325563"/>
          </a:xfrm>
        </p:spPr>
        <p:txBody>
          <a:bodyPr/>
          <a:lstStyle/>
          <a:p>
            <a:r>
              <a:rPr lang="en-US" dirty="0"/>
              <a:t>Interview</a:t>
            </a:r>
          </a:p>
        </p:txBody>
      </p:sp>
      <p:sp>
        <p:nvSpPr>
          <p:cNvPr id="8" name="Rectangle 7"/>
          <p:cNvSpPr/>
          <p:nvPr/>
        </p:nvSpPr>
        <p:spPr>
          <a:xfrm>
            <a:off x="689956" y="1279852"/>
            <a:ext cx="2680773" cy="577081"/>
          </a:xfrm>
          <a:prstGeom prst="rect">
            <a:avLst/>
          </a:prstGeom>
        </p:spPr>
        <p:txBody>
          <a:bodyPr wrap="square">
            <a:spAutoFit/>
          </a:bodyPr>
          <a:lstStyle/>
          <a:p>
            <a:r>
              <a:rPr lang="en-US" sz="1050" dirty="0"/>
              <a:t>It usually takes me more than three weeks to prepare a good impromptu speech</a:t>
            </a:r>
          </a:p>
          <a:p>
            <a:r>
              <a:rPr lang="en-US" sz="1050" i="1" dirty="0"/>
              <a:t> - Mark Twain</a:t>
            </a:r>
          </a:p>
        </p:txBody>
      </p:sp>
      <p:sp>
        <p:nvSpPr>
          <p:cNvPr id="5" name="Rectangle 4"/>
          <p:cNvSpPr/>
          <p:nvPr/>
        </p:nvSpPr>
        <p:spPr>
          <a:xfrm>
            <a:off x="322729" y="2113921"/>
            <a:ext cx="4572000" cy="2277547"/>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FontTx/>
              <a:buAutoNum type="arabicPeriod"/>
            </a:pPr>
            <a:r>
              <a:rPr lang="en-US" b="1" dirty="0"/>
              <a:t>Practice make you perfect</a:t>
            </a:r>
          </a:p>
          <a:p>
            <a:r>
              <a:rPr lang="en-US" sz="1400" dirty="0"/>
              <a:t>Watch presentations online (Ted Talk). Take a presentation course, learn how to stand on the podium and how to present.  Record your talk, keep changing it until you are happy with it. Ask feedbacks from colleagues and organize trial panels.</a:t>
            </a:r>
          </a:p>
          <a:p>
            <a:endParaRPr lang="en-US" b="1" dirty="0"/>
          </a:p>
          <a:p>
            <a:pPr marL="342900" indent="-342900">
              <a:buAutoNum type="arabicPeriod"/>
            </a:pPr>
            <a:endParaRPr lang="en-US" b="1" dirty="0"/>
          </a:p>
        </p:txBody>
      </p:sp>
      <p:pic>
        <p:nvPicPr>
          <p:cNvPr id="1026" name="Picture 2" descr="Image result for talk like 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7846" y="1213659"/>
            <a:ext cx="3248810" cy="4911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25957" y="1002853"/>
            <a:ext cx="1327095" cy="276999"/>
          </a:xfrm>
          <a:prstGeom prst="rect">
            <a:avLst/>
          </a:prstGeom>
          <a:noFill/>
        </p:spPr>
        <p:txBody>
          <a:bodyPr wrap="none" rtlCol="0">
            <a:spAutoFit/>
          </a:bodyPr>
          <a:lstStyle/>
          <a:p>
            <a:r>
              <a:rPr lang="en-US" sz="1200" dirty="0"/>
              <a:t>Suggested reading</a:t>
            </a:r>
          </a:p>
        </p:txBody>
      </p:sp>
    </p:spTree>
    <p:extLst>
      <p:ext uri="{BB962C8B-B14F-4D97-AF65-F5344CB8AC3E}">
        <p14:creationId xmlns:p14="http://schemas.microsoft.com/office/powerpoint/2010/main" val="17230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325563"/>
          </a:xfrm>
        </p:spPr>
        <p:txBody>
          <a:bodyPr/>
          <a:lstStyle/>
          <a:p>
            <a:r>
              <a:rPr lang="en-US" dirty="0"/>
              <a:t>Interview</a:t>
            </a:r>
          </a:p>
        </p:txBody>
      </p:sp>
      <p:sp>
        <p:nvSpPr>
          <p:cNvPr id="8" name="Rectangle 7"/>
          <p:cNvSpPr/>
          <p:nvPr/>
        </p:nvSpPr>
        <p:spPr>
          <a:xfrm>
            <a:off x="689956" y="1279852"/>
            <a:ext cx="2680773" cy="577081"/>
          </a:xfrm>
          <a:prstGeom prst="rect">
            <a:avLst/>
          </a:prstGeom>
        </p:spPr>
        <p:txBody>
          <a:bodyPr wrap="square">
            <a:spAutoFit/>
          </a:bodyPr>
          <a:lstStyle/>
          <a:p>
            <a:r>
              <a:rPr lang="en-US" sz="1050" dirty="0"/>
              <a:t>It usually takes me more than three weeks to prepare a good impromptu speech</a:t>
            </a:r>
          </a:p>
          <a:p>
            <a:r>
              <a:rPr lang="en-US" sz="1050" i="1" dirty="0"/>
              <a:t> - Mark Twain</a:t>
            </a:r>
          </a:p>
        </p:txBody>
      </p:sp>
      <p:sp>
        <p:nvSpPr>
          <p:cNvPr id="5" name="Rectangle 4"/>
          <p:cNvSpPr/>
          <p:nvPr/>
        </p:nvSpPr>
        <p:spPr>
          <a:xfrm>
            <a:off x="322729" y="2113921"/>
            <a:ext cx="4572000" cy="2123658"/>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FontTx/>
              <a:buAutoNum type="arabicPeriod"/>
            </a:pPr>
            <a:r>
              <a:rPr lang="en-US" b="1" dirty="0">
                <a:solidFill>
                  <a:schemeClr val="tx2">
                    <a:lumMod val="50000"/>
                  </a:schemeClr>
                </a:solidFill>
              </a:rPr>
              <a:t>Practice make you perfect</a:t>
            </a:r>
          </a:p>
          <a:p>
            <a:pPr marL="342900" indent="-342900">
              <a:buAutoNum type="arabicPeriod" startAt="3"/>
            </a:pPr>
            <a:r>
              <a:rPr lang="en-US" b="1" dirty="0"/>
              <a:t>Be confident</a:t>
            </a:r>
          </a:p>
          <a:p>
            <a:r>
              <a:rPr lang="en-US" sz="1400" dirty="0"/>
              <a:t>It is your project, your idea, and it is brilliant. If you are there, the panel thinks you are good. They just need to confirm the impression they had on paper</a:t>
            </a:r>
          </a:p>
          <a:p>
            <a:endParaRPr lang="en-US" b="1" dirty="0"/>
          </a:p>
          <a:p>
            <a:pPr marL="342900" indent="-342900">
              <a:buAutoNum type="arabicPeriod"/>
            </a:pPr>
            <a:endParaRPr lang="en-US" b="1" dirty="0"/>
          </a:p>
        </p:txBody>
      </p:sp>
      <p:pic>
        <p:nvPicPr>
          <p:cNvPr id="2050" name="Picture 2" descr="Image result for confide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7531" y="1568392"/>
            <a:ext cx="2924145" cy="36645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97023" y="5232986"/>
            <a:ext cx="604653" cy="215444"/>
          </a:xfrm>
          <a:prstGeom prst="rect">
            <a:avLst/>
          </a:prstGeom>
          <a:noFill/>
        </p:spPr>
        <p:txBody>
          <a:bodyPr wrap="none" rtlCol="0">
            <a:spAutoFit/>
          </a:bodyPr>
          <a:lstStyle/>
          <a:p>
            <a:r>
              <a:rPr lang="en-US" sz="800" dirty="0"/>
              <a:t>Wikipedia</a:t>
            </a:r>
          </a:p>
        </p:txBody>
      </p:sp>
    </p:spTree>
    <p:extLst>
      <p:ext uri="{BB962C8B-B14F-4D97-AF65-F5344CB8AC3E}">
        <p14:creationId xmlns:p14="http://schemas.microsoft.com/office/powerpoint/2010/main" val="116914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325563"/>
          </a:xfrm>
        </p:spPr>
        <p:txBody>
          <a:bodyPr/>
          <a:lstStyle/>
          <a:p>
            <a:r>
              <a:rPr lang="en-US" dirty="0"/>
              <a:t>Interview</a:t>
            </a:r>
          </a:p>
        </p:txBody>
      </p:sp>
      <p:sp>
        <p:nvSpPr>
          <p:cNvPr id="8" name="Rectangle 7"/>
          <p:cNvSpPr/>
          <p:nvPr/>
        </p:nvSpPr>
        <p:spPr>
          <a:xfrm>
            <a:off x="689956" y="1279852"/>
            <a:ext cx="2680773" cy="577081"/>
          </a:xfrm>
          <a:prstGeom prst="rect">
            <a:avLst/>
          </a:prstGeom>
        </p:spPr>
        <p:txBody>
          <a:bodyPr wrap="square">
            <a:spAutoFit/>
          </a:bodyPr>
          <a:lstStyle/>
          <a:p>
            <a:r>
              <a:rPr lang="en-US" sz="1050" dirty="0"/>
              <a:t>It usually takes me more than three weeks to prepare a good impromptu speech</a:t>
            </a:r>
          </a:p>
          <a:p>
            <a:r>
              <a:rPr lang="en-US" sz="1050" i="1" dirty="0"/>
              <a:t> - Mark Twain</a:t>
            </a:r>
          </a:p>
        </p:txBody>
      </p:sp>
      <p:sp>
        <p:nvSpPr>
          <p:cNvPr id="5" name="Rectangle 4"/>
          <p:cNvSpPr/>
          <p:nvPr/>
        </p:nvSpPr>
        <p:spPr>
          <a:xfrm>
            <a:off x="322729" y="2113921"/>
            <a:ext cx="3891824" cy="2400657"/>
          </a:xfrm>
          <a:prstGeom prst="rect">
            <a:avLst/>
          </a:prstGeom>
        </p:spPr>
        <p:txBody>
          <a:bodyPr wrap="square">
            <a:spAutoFit/>
          </a:bodyPr>
          <a:lstStyle/>
          <a:p>
            <a:pPr marL="342900" indent="-342900">
              <a:buAutoNum type="arabicPeriod"/>
            </a:pPr>
            <a:r>
              <a:rPr lang="en-US" b="1" dirty="0">
                <a:solidFill>
                  <a:schemeClr val="tx2">
                    <a:lumMod val="50000"/>
                  </a:schemeClr>
                </a:solidFill>
              </a:rPr>
              <a:t>Follow the instructions!</a:t>
            </a:r>
          </a:p>
          <a:p>
            <a:pPr marL="342900" indent="-342900">
              <a:buFontTx/>
              <a:buAutoNum type="arabicPeriod"/>
            </a:pPr>
            <a:r>
              <a:rPr lang="en-US" b="1" dirty="0">
                <a:solidFill>
                  <a:schemeClr val="tx2">
                    <a:lumMod val="50000"/>
                  </a:schemeClr>
                </a:solidFill>
              </a:rPr>
              <a:t>Practice make you perfect</a:t>
            </a:r>
          </a:p>
          <a:p>
            <a:pPr marL="342900" indent="-342900">
              <a:buAutoNum type="arabicPeriod" startAt="3"/>
            </a:pPr>
            <a:r>
              <a:rPr lang="en-US" b="1" dirty="0">
                <a:solidFill>
                  <a:schemeClr val="tx2">
                    <a:lumMod val="50000"/>
                  </a:schemeClr>
                </a:solidFill>
              </a:rPr>
              <a:t>Be confident</a:t>
            </a:r>
          </a:p>
          <a:p>
            <a:pPr marL="342900" indent="-342900">
              <a:buAutoNum type="arabicPeriod" startAt="3"/>
            </a:pPr>
            <a:r>
              <a:rPr lang="en-US" b="1" dirty="0"/>
              <a:t>Study your panel</a:t>
            </a:r>
          </a:p>
          <a:p>
            <a:r>
              <a:rPr lang="en-US" sz="1400" dirty="0"/>
              <a:t>ERC panels from previous years are available online. How they are composed in terms of expertise? Someone you know in your field?</a:t>
            </a:r>
          </a:p>
          <a:p>
            <a:endParaRPr lang="en-US" b="1" dirty="0"/>
          </a:p>
          <a:p>
            <a:pPr marL="342900" indent="-342900">
              <a:buAutoNum type="arabicPeriod"/>
            </a:pPr>
            <a:endParaRPr lang="en-US" b="1" dirty="0"/>
          </a:p>
        </p:txBody>
      </p:sp>
      <p:pic>
        <p:nvPicPr>
          <p:cNvPr id="2" name="Picture 1"/>
          <p:cNvPicPr>
            <a:picLocks noChangeAspect="1"/>
          </p:cNvPicPr>
          <p:nvPr/>
        </p:nvPicPr>
        <p:blipFill>
          <a:blip r:embed="rId2"/>
          <a:stretch>
            <a:fillRect/>
          </a:stretch>
        </p:blipFill>
        <p:spPr>
          <a:xfrm>
            <a:off x="4579707" y="1"/>
            <a:ext cx="4564293" cy="6858000"/>
          </a:xfrm>
          <a:prstGeom prst="rect">
            <a:avLst/>
          </a:prstGeom>
        </p:spPr>
      </p:pic>
      <p:sp>
        <p:nvSpPr>
          <p:cNvPr id="3" name="Rectangle 2"/>
          <p:cNvSpPr/>
          <p:nvPr/>
        </p:nvSpPr>
        <p:spPr>
          <a:xfrm>
            <a:off x="7647709" y="5187142"/>
            <a:ext cx="1371600" cy="1670858"/>
          </a:xfrm>
          <a:prstGeom prst="rect">
            <a:avLst/>
          </a:prstGeom>
          <a:solidFill>
            <a:srgbClr val="FFFF00">
              <a:alpha val="1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82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325563"/>
          </a:xfrm>
        </p:spPr>
        <p:txBody>
          <a:bodyPr/>
          <a:lstStyle/>
          <a:p>
            <a:r>
              <a:rPr lang="en-US" dirty="0"/>
              <a:t>Interview</a:t>
            </a:r>
          </a:p>
        </p:txBody>
      </p:sp>
      <p:sp>
        <p:nvSpPr>
          <p:cNvPr id="8" name="Rectangle 7"/>
          <p:cNvSpPr/>
          <p:nvPr/>
        </p:nvSpPr>
        <p:spPr>
          <a:xfrm>
            <a:off x="689956" y="1279852"/>
            <a:ext cx="2680773" cy="577081"/>
          </a:xfrm>
          <a:prstGeom prst="rect">
            <a:avLst/>
          </a:prstGeom>
        </p:spPr>
        <p:txBody>
          <a:bodyPr wrap="square">
            <a:spAutoFit/>
          </a:bodyPr>
          <a:lstStyle/>
          <a:p>
            <a:r>
              <a:rPr lang="en-US" sz="1050" dirty="0"/>
              <a:t>It usually takes me more than three weeks to prepare a good impromptu speech</a:t>
            </a:r>
          </a:p>
          <a:p>
            <a:r>
              <a:rPr lang="en-US" sz="1050" i="1" dirty="0"/>
              <a:t> - Mark Twain</a:t>
            </a:r>
          </a:p>
        </p:txBody>
      </p:sp>
      <p:sp>
        <p:nvSpPr>
          <p:cNvPr id="5" name="Rectangle 4"/>
          <p:cNvSpPr/>
          <p:nvPr/>
        </p:nvSpPr>
        <p:spPr>
          <a:xfrm>
            <a:off x="322729" y="2113921"/>
            <a:ext cx="4572000" cy="3170099"/>
          </a:xfrm>
          <a:prstGeom prst="rect">
            <a:avLst/>
          </a:prstGeom>
        </p:spPr>
        <p:txBody>
          <a:bodyPr>
            <a:spAutoFit/>
          </a:bodyPr>
          <a:lstStyle/>
          <a:p>
            <a:pPr marL="342900" indent="-342900">
              <a:buAutoNum type="arabicPeriod"/>
            </a:pPr>
            <a:r>
              <a:rPr lang="en-US" b="1" dirty="0">
                <a:solidFill>
                  <a:schemeClr val="tx2">
                    <a:lumMod val="50000"/>
                  </a:schemeClr>
                </a:solidFill>
              </a:rPr>
              <a:t>Follow the instructions!</a:t>
            </a:r>
          </a:p>
          <a:p>
            <a:pPr marL="342900" indent="-342900">
              <a:buFontTx/>
              <a:buAutoNum type="arabicPeriod"/>
            </a:pPr>
            <a:r>
              <a:rPr lang="en-US" b="1" dirty="0">
                <a:solidFill>
                  <a:schemeClr val="tx2">
                    <a:lumMod val="50000"/>
                  </a:schemeClr>
                </a:solidFill>
              </a:rPr>
              <a:t>Practice make you perfect</a:t>
            </a:r>
          </a:p>
          <a:p>
            <a:pPr marL="342900" indent="-342900">
              <a:buAutoNum type="arabicPeriod" startAt="3"/>
            </a:pPr>
            <a:r>
              <a:rPr lang="en-US" b="1" dirty="0">
                <a:solidFill>
                  <a:schemeClr val="tx2">
                    <a:lumMod val="50000"/>
                  </a:schemeClr>
                </a:solidFill>
              </a:rPr>
              <a:t>Be confident</a:t>
            </a:r>
          </a:p>
          <a:p>
            <a:pPr marL="342900" indent="-342900">
              <a:buAutoNum type="arabicPeriod" startAt="3"/>
            </a:pPr>
            <a:r>
              <a:rPr lang="en-US" b="1" dirty="0">
                <a:solidFill>
                  <a:schemeClr val="tx2">
                    <a:lumMod val="50000"/>
                  </a:schemeClr>
                </a:solidFill>
              </a:rPr>
              <a:t>Study your panel</a:t>
            </a:r>
          </a:p>
          <a:p>
            <a:r>
              <a:rPr lang="en-US" b="1" dirty="0"/>
              <a:t>5.   Know your weaknesses</a:t>
            </a:r>
          </a:p>
          <a:p>
            <a:r>
              <a:rPr lang="en-US" sz="1400" dirty="0"/>
              <a:t>And turn this into a strength. Try to anticipate questions and pre-formulate the best possible answers. If it makes you feel better, use additional slides. But remember that when you answer they should focus on you, not on the slides…</a:t>
            </a:r>
          </a:p>
          <a:p>
            <a:endParaRPr lang="en-US" b="1" dirty="0"/>
          </a:p>
          <a:p>
            <a:endParaRPr lang="en-US" b="1" dirty="0"/>
          </a:p>
          <a:p>
            <a:pPr marL="342900" indent="-342900">
              <a:buAutoNum type="arabicPeriod"/>
            </a:pPr>
            <a:endParaRPr lang="en-US" b="1" dirty="0"/>
          </a:p>
        </p:txBody>
      </p:sp>
    </p:spTree>
    <p:extLst>
      <p:ext uri="{BB962C8B-B14F-4D97-AF65-F5344CB8AC3E}">
        <p14:creationId xmlns:p14="http://schemas.microsoft.com/office/powerpoint/2010/main" val="195380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5275" y="2701002"/>
            <a:ext cx="7886700" cy="1325563"/>
          </a:xfrm>
        </p:spPr>
        <p:txBody>
          <a:bodyPr/>
          <a:lstStyle/>
          <a:p>
            <a:pPr algn="ctr"/>
            <a:r>
              <a:rPr lang="en-US" dirty="0"/>
              <a:t>Thank you for your attention and happy grant writing!</a:t>
            </a:r>
          </a:p>
        </p:txBody>
      </p:sp>
    </p:spTree>
    <p:extLst>
      <p:ext uri="{BB962C8B-B14F-4D97-AF65-F5344CB8AC3E}">
        <p14:creationId xmlns:p14="http://schemas.microsoft.com/office/powerpoint/2010/main" val="95222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644" y="6428558"/>
            <a:ext cx="1227411" cy="429442"/>
          </a:xfrm>
          <a:prstGeom prst="rect">
            <a:avLst/>
          </a:prstGeom>
        </p:spPr>
      </p:pic>
      <p:sp>
        <p:nvSpPr>
          <p:cNvPr id="4" name="Title 3" descr=" 4"/>
          <p:cNvSpPr>
            <a:spLocks noGrp="1"/>
          </p:cNvSpPr>
          <p:nvPr>
            <p:ph type="title"/>
          </p:nvPr>
        </p:nvSpPr>
        <p:spPr/>
        <p:txBody>
          <a:bodyPr/>
          <a:lstStyle/>
          <a:p>
            <a:r>
              <a:rPr lang="en-US" dirty="0"/>
              <a:t>An ERC </a:t>
            </a:r>
            <a:r>
              <a:rPr lang="en-US" dirty="0" err="1"/>
              <a:t>StG</a:t>
            </a:r>
            <a:r>
              <a:rPr lang="en-US" dirty="0"/>
              <a:t> is about … </a:t>
            </a:r>
          </a:p>
        </p:txBody>
      </p:sp>
      <p:sp>
        <p:nvSpPr>
          <p:cNvPr id="6" name="TextBox 5" descr=" 6"/>
          <p:cNvSpPr txBox="1"/>
          <p:nvPr/>
        </p:nvSpPr>
        <p:spPr>
          <a:xfrm>
            <a:off x="3380162" y="3969074"/>
            <a:ext cx="2150782" cy="861774"/>
          </a:xfrm>
          <a:prstGeom prst="rect">
            <a:avLst/>
          </a:prstGeom>
          <a:noFill/>
        </p:spPr>
        <p:txBody>
          <a:bodyPr wrap="none" rtlCol="0">
            <a:spAutoFit/>
          </a:bodyPr>
          <a:lstStyle/>
          <a:p>
            <a:pPr algn="ctr"/>
            <a:r>
              <a:rPr lang="en-US" sz="3200" dirty="0"/>
              <a:t>Conception</a:t>
            </a:r>
          </a:p>
          <a:p>
            <a:pPr algn="ctr"/>
            <a:r>
              <a:rPr lang="en-US" dirty="0"/>
              <a:t>Having the first idea</a:t>
            </a:r>
          </a:p>
        </p:txBody>
      </p:sp>
      <p:pic>
        <p:nvPicPr>
          <p:cNvPr id="24" name="Picture 23" descr=" 7"/>
          <p:cNvPicPr>
            <a:picLocks noChangeAspect="1"/>
          </p:cNvPicPr>
          <p:nvPr/>
        </p:nvPicPr>
        <p:blipFill rotWithShape="1">
          <a:blip r:embed="rId3" cstate="print">
            <a:extLst>
              <a:ext uri="{28A0092B-C50C-407E-A947-70E740481C1C}">
                <a14:useLocalDpi xmlns:a14="http://schemas.microsoft.com/office/drawing/2010/main" val="0"/>
              </a:ext>
            </a:extLst>
          </a:blip>
          <a:srcRect l="58280" t="21069" r="10542" b="34858"/>
          <a:stretch/>
        </p:blipFill>
        <p:spPr>
          <a:xfrm>
            <a:off x="5760864" y="3719184"/>
            <a:ext cx="1346191" cy="1346396"/>
          </a:xfrm>
          <a:prstGeom prst="ellipse">
            <a:avLst/>
          </a:prstGeom>
        </p:spPr>
      </p:pic>
      <p:sp>
        <p:nvSpPr>
          <p:cNvPr id="15" name="TextBox 14" descr=" 15"/>
          <p:cNvSpPr txBox="1"/>
          <p:nvPr/>
        </p:nvSpPr>
        <p:spPr>
          <a:xfrm>
            <a:off x="513221" y="1464048"/>
            <a:ext cx="1989647" cy="1138773"/>
          </a:xfrm>
          <a:prstGeom prst="rect">
            <a:avLst/>
          </a:prstGeom>
          <a:noFill/>
        </p:spPr>
        <p:txBody>
          <a:bodyPr wrap="none" rtlCol="0">
            <a:spAutoFit/>
          </a:bodyPr>
          <a:lstStyle/>
          <a:p>
            <a:pPr algn="ctr"/>
            <a:r>
              <a:rPr lang="en-US" sz="3200" dirty="0">
                <a:solidFill>
                  <a:schemeClr val="bg1">
                    <a:lumMod val="75000"/>
                    <a:lumOff val="25000"/>
                  </a:schemeClr>
                </a:solidFill>
              </a:rPr>
              <a:t>You</a:t>
            </a:r>
          </a:p>
          <a:p>
            <a:pPr algn="ctr"/>
            <a:r>
              <a:rPr lang="en-US" dirty="0">
                <a:solidFill>
                  <a:schemeClr val="bg1">
                    <a:lumMod val="75000"/>
                    <a:lumOff val="25000"/>
                  </a:schemeClr>
                </a:solidFill>
              </a:rPr>
              <a:t>The brilliant young </a:t>
            </a:r>
          </a:p>
          <a:p>
            <a:pPr algn="ctr"/>
            <a:r>
              <a:rPr lang="en-US" dirty="0">
                <a:solidFill>
                  <a:schemeClr val="bg1">
                    <a:lumMod val="75000"/>
                    <a:lumOff val="25000"/>
                  </a:schemeClr>
                </a:solidFill>
              </a:rPr>
              <a:t>researcher</a:t>
            </a:r>
          </a:p>
        </p:txBody>
      </p:sp>
      <p:sp>
        <p:nvSpPr>
          <p:cNvPr id="17" name="TextBox 16" descr=" 17"/>
          <p:cNvSpPr txBox="1"/>
          <p:nvPr/>
        </p:nvSpPr>
        <p:spPr>
          <a:xfrm>
            <a:off x="4851302" y="1590930"/>
            <a:ext cx="3479030" cy="861774"/>
          </a:xfrm>
          <a:prstGeom prst="rect">
            <a:avLst/>
          </a:prstGeom>
          <a:noFill/>
        </p:spPr>
        <p:txBody>
          <a:bodyPr wrap="none" rtlCol="0">
            <a:spAutoFit/>
          </a:bodyPr>
          <a:lstStyle/>
          <a:p>
            <a:pPr algn="ctr"/>
            <a:r>
              <a:rPr lang="en-US" sz="3200" dirty="0"/>
              <a:t>Your idea</a:t>
            </a:r>
          </a:p>
          <a:p>
            <a:pPr algn="ctr"/>
            <a:r>
              <a:rPr lang="en-US" dirty="0"/>
              <a:t>The ground-breaking stuff you’ll do</a:t>
            </a:r>
          </a:p>
        </p:txBody>
      </p:sp>
      <p:cxnSp>
        <p:nvCxnSpPr>
          <p:cNvPr id="18" name="Straight Connector 17" descr=" 18"/>
          <p:cNvCxnSpPr/>
          <p:nvPr/>
        </p:nvCxnSpPr>
        <p:spPr>
          <a:xfrm>
            <a:off x="166255" y="2591204"/>
            <a:ext cx="8606788" cy="2323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descr=" 2"/>
          <p:cNvGrpSpPr/>
          <p:nvPr/>
        </p:nvGrpSpPr>
        <p:grpSpPr>
          <a:xfrm>
            <a:off x="3804642" y="2640962"/>
            <a:ext cx="3678147" cy="1081956"/>
            <a:chOff x="3804642" y="2640962"/>
            <a:chExt cx="3678147" cy="1081956"/>
          </a:xfrm>
        </p:grpSpPr>
        <p:sp>
          <p:nvSpPr>
            <p:cNvPr id="11" name="TextBox 10"/>
            <p:cNvSpPr txBox="1"/>
            <p:nvPr/>
          </p:nvSpPr>
          <p:spPr>
            <a:xfrm>
              <a:off x="5295779" y="2640962"/>
              <a:ext cx="2187010" cy="861774"/>
            </a:xfrm>
            <a:prstGeom prst="rect">
              <a:avLst/>
            </a:prstGeom>
            <a:noFill/>
          </p:spPr>
          <p:txBody>
            <a:bodyPr wrap="none" rtlCol="0">
              <a:spAutoFit/>
            </a:bodyPr>
            <a:lstStyle/>
            <a:p>
              <a:pPr algn="ctr"/>
              <a:r>
                <a:rPr lang="en-US" sz="3200" dirty="0"/>
                <a:t>Inception</a:t>
              </a:r>
            </a:p>
            <a:p>
              <a:pPr algn="ctr"/>
              <a:r>
                <a:rPr lang="en-US" dirty="0"/>
                <a:t>Streamlining the idea</a:t>
              </a:r>
            </a:p>
          </p:txBody>
        </p:sp>
        <p:pic>
          <p:nvPicPr>
            <p:cNvPr id="12" name="Picture 2" descr="https://www.onlygfx.com/wp-content/uploads/2018/11/14-chalk-arrows-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024786" flipV="1">
              <a:off x="3804642" y="3041199"/>
              <a:ext cx="1555923" cy="6817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descr=" 5"/>
          <p:cNvGrpSpPr/>
          <p:nvPr/>
        </p:nvGrpSpPr>
        <p:grpSpPr>
          <a:xfrm>
            <a:off x="7323117" y="2892353"/>
            <a:ext cx="1679156" cy="2018806"/>
            <a:chOff x="7323117" y="2892353"/>
            <a:chExt cx="1679156" cy="2018806"/>
          </a:xfrm>
        </p:grpSpPr>
        <p:sp>
          <p:nvSpPr>
            <p:cNvPr id="16" name="TextBox 15"/>
            <p:cNvSpPr txBox="1"/>
            <p:nvPr/>
          </p:nvSpPr>
          <p:spPr>
            <a:xfrm>
              <a:off x="7402155" y="3772386"/>
              <a:ext cx="1600118" cy="1138773"/>
            </a:xfrm>
            <a:prstGeom prst="rect">
              <a:avLst/>
            </a:prstGeom>
            <a:noFill/>
          </p:spPr>
          <p:txBody>
            <a:bodyPr wrap="none" rtlCol="0">
              <a:spAutoFit/>
            </a:bodyPr>
            <a:lstStyle/>
            <a:p>
              <a:pPr algn="ctr"/>
              <a:r>
                <a:rPr lang="en-US" sz="3200" dirty="0"/>
                <a:t>Writing</a:t>
              </a:r>
            </a:p>
            <a:p>
              <a:pPr algn="ctr"/>
              <a:r>
                <a:rPr lang="en-US" dirty="0"/>
                <a:t>Fixing the idea </a:t>
              </a:r>
            </a:p>
            <a:p>
              <a:pPr algn="ctr"/>
              <a:r>
                <a:rPr lang="en-US" dirty="0"/>
                <a:t>on paper</a:t>
              </a:r>
            </a:p>
          </p:txBody>
        </p:sp>
        <p:pic>
          <p:nvPicPr>
            <p:cNvPr id="19" name="Picture 2" descr="https://www.onlygfx.com/wp-content/uploads/2018/11/14-chalk-arrows-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58533" flipV="1">
              <a:off x="7323117" y="2892353"/>
              <a:ext cx="1514056" cy="663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descr=" 10"/>
          <p:cNvGrpSpPr/>
          <p:nvPr/>
        </p:nvGrpSpPr>
        <p:grpSpPr>
          <a:xfrm>
            <a:off x="5595913" y="4735161"/>
            <a:ext cx="2825091" cy="2122839"/>
            <a:chOff x="5595913" y="4735161"/>
            <a:chExt cx="2825091" cy="2122839"/>
          </a:xfrm>
        </p:grpSpPr>
        <p:sp>
          <p:nvSpPr>
            <p:cNvPr id="22" name="TextBox 21"/>
            <p:cNvSpPr txBox="1"/>
            <p:nvPr/>
          </p:nvSpPr>
          <p:spPr>
            <a:xfrm>
              <a:off x="5595913" y="5719227"/>
              <a:ext cx="1760418" cy="1138773"/>
            </a:xfrm>
            <a:prstGeom prst="rect">
              <a:avLst/>
            </a:prstGeom>
            <a:noFill/>
          </p:spPr>
          <p:txBody>
            <a:bodyPr wrap="none" rtlCol="0">
              <a:spAutoFit/>
            </a:bodyPr>
            <a:lstStyle/>
            <a:p>
              <a:pPr algn="ctr"/>
              <a:r>
                <a:rPr lang="en-US" sz="3200" dirty="0"/>
                <a:t>Interview</a:t>
              </a:r>
            </a:p>
            <a:p>
              <a:pPr algn="ctr"/>
              <a:r>
                <a:rPr lang="en-US" dirty="0"/>
                <a:t>Presenting your</a:t>
              </a:r>
            </a:p>
            <a:p>
              <a:pPr algn="ctr"/>
              <a:r>
                <a:rPr lang="en-US" dirty="0"/>
                <a:t>idea</a:t>
              </a:r>
            </a:p>
          </p:txBody>
        </p:sp>
        <p:pic>
          <p:nvPicPr>
            <p:cNvPr id="23" name="Picture 2" descr="https://www.onlygfx.com/wp-content/uploads/2018/11/14-chalk-arrows-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916873" flipV="1">
              <a:off x="7302183" y="5172263"/>
              <a:ext cx="1555923" cy="68171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8" descr=" 2048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607644">
            <a:off x="6055150" y="5283900"/>
            <a:ext cx="864494" cy="4288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 14"/>
          <p:cNvPicPr>
            <a:picLocks noChangeAspect="1"/>
          </p:cNvPicPr>
          <p:nvPr/>
        </p:nvPicPr>
        <p:blipFill>
          <a:blip r:embed="rId7"/>
          <a:stretch>
            <a:fillRect/>
          </a:stretch>
        </p:blipFill>
        <p:spPr>
          <a:xfrm>
            <a:off x="247808" y="2720060"/>
            <a:ext cx="2880936" cy="2498027"/>
          </a:xfrm>
          <a:prstGeom prst="rect">
            <a:avLst/>
          </a:prstGeom>
        </p:spPr>
      </p:pic>
      <p:sp>
        <p:nvSpPr>
          <p:cNvPr id="20" name="Rectangle 19" descr=" 20"/>
          <p:cNvSpPr/>
          <p:nvPr/>
        </p:nvSpPr>
        <p:spPr>
          <a:xfrm>
            <a:off x="83127" y="2640962"/>
            <a:ext cx="3183775" cy="2770623"/>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11389"/>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4040</Words>
  <Application>Microsoft Office PowerPoint</Application>
  <PresentationFormat>On-screen Show (4:3)</PresentationFormat>
  <Paragraphs>742</Paragraphs>
  <Slides>87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87</vt:i4>
      </vt:variant>
    </vt:vector>
  </HeadingPairs>
  <TitlesOfParts>
    <vt:vector size="99" baseType="lpstr">
      <vt:lpstr>Arial</vt:lpstr>
      <vt:lpstr>Arial Narrow</vt:lpstr>
      <vt:lpstr>Bernard MT Condensed</vt:lpstr>
      <vt:lpstr>Britannic Bold</vt:lpstr>
      <vt:lpstr>Calibri</vt:lpstr>
      <vt:lpstr>Calibri Light</vt:lpstr>
      <vt:lpstr>Geometr706 BlkCn BT</vt:lpstr>
      <vt:lpstr>Gill Sans MT Condensed</vt:lpstr>
      <vt:lpstr>Haettenschweiler</vt:lpstr>
      <vt:lpstr>Monotype Corsiva</vt:lpstr>
      <vt:lpstr>Schadow BT</vt:lpstr>
      <vt:lpstr>Office Theme</vt:lpstr>
      <vt:lpstr>Getting your proposal funded: an ERC Success Story PAGES-ECN Webinar</vt:lpstr>
      <vt:lpstr>Getting your proposal funded</vt:lpstr>
      <vt:lpstr>An ERC StG is about … </vt:lpstr>
      <vt:lpstr>An ERC StG is about … </vt:lpstr>
      <vt:lpstr>An ERC StG is about … </vt:lpstr>
      <vt:lpstr>An ERC StG is about … </vt:lpstr>
      <vt:lpstr>An ERC StG is about … </vt:lpstr>
      <vt:lpstr>An ERC StG is about … </vt:lpstr>
      <vt:lpstr>An ERC StG is about … </vt:lpstr>
      <vt:lpstr>An ERC StG is about … </vt:lpstr>
      <vt:lpstr>Disclaimer!</vt:lpstr>
      <vt:lpstr>My path</vt:lpstr>
      <vt:lpstr>My path</vt:lpstr>
      <vt:lpstr>My path</vt:lpstr>
      <vt:lpstr>My path</vt:lpstr>
      <vt:lpstr>My path</vt:lpstr>
      <vt:lpstr>PowerPoint Presentation</vt:lpstr>
      <vt:lpstr>PowerPoint Presentation</vt:lpstr>
      <vt:lpstr>PowerPoint Presentation</vt:lpstr>
      <vt:lpstr>My path</vt:lpstr>
      <vt:lpstr>My path</vt:lpstr>
      <vt:lpstr>My path</vt:lpstr>
      <vt:lpstr>My path</vt:lpstr>
      <vt:lpstr>My path</vt:lpstr>
      <vt:lpstr>Some comments on my profile from the ERC reviewers</vt:lpstr>
      <vt:lpstr>Some comments on my profile from the ERC reviewers</vt:lpstr>
      <vt:lpstr>Some comments on my profile from the ERC reviewers</vt:lpstr>
      <vt:lpstr>Some comments on my profile from the ERC reviewers</vt:lpstr>
      <vt:lpstr>Some comments on my profile from the ERC reviewers</vt:lpstr>
      <vt:lpstr>Some comments on my profile from the ERC reviewers</vt:lpstr>
      <vt:lpstr>Some comments on my profile from the ERC reviewers</vt:lpstr>
      <vt:lpstr>Your CV counts, but… </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Conception</vt:lpstr>
      <vt:lpstr>Lessons learned</vt:lpstr>
      <vt:lpstr>Inception</vt:lpstr>
      <vt:lpstr>Inception</vt:lpstr>
      <vt:lpstr>Inception</vt:lpstr>
      <vt:lpstr>Inception</vt:lpstr>
      <vt:lpstr>Inception</vt:lpstr>
      <vt:lpstr>Inception</vt:lpstr>
      <vt:lpstr>Inception</vt:lpstr>
      <vt:lpstr>START WRITING!</vt:lpstr>
      <vt:lpstr>Writing</vt:lpstr>
      <vt:lpstr>Writing</vt:lpstr>
      <vt:lpstr>Writing</vt:lpstr>
      <vt:lpstr>Writing</vt:lpstr>
      <vt:lpstr>Writing</vt:lpstr>
      <vt:lpstr>Writing</vt:lpstr>
      <vt:lpstr>Writing</vt:lpstr>
      <vt:lpstr>Writing</vt:lpstr>
      <vt:lpstr>Writing</vt:lpstr>
      <vt:lpstr>Writing</vt:lpstr>
      <vt:lpstr>Writing</vt:lpstr>
      <vt:lpstr>Budget (and workplan)</vt:lpstr>
      <vt:lpstr>If you have anything available at no cost… SAY IT!</vt:lpstr>
      <vt:lpstr>1 YEAR from inception  to written proposal</vt:lpstr>
      <vt:lpstr>The review process</vt:lpstr>
      <vt:lpstr>The review process</vt:lpstr>
      <vt:lpstr>The review process</vt:lpstr>
      <vt:lpstr>The review process</vt:lpstr>
      <vt:lpstr>The review process</vt:lpstr>
      <vt:lpstr>PowerPoint Presentation</vt:lpstr>
      <vt:lpstr>Interview</vt:lpstr>
      <vt:lpstr>Interview</vt:lpstr>
      <vt:lpstr>Interview</vt:lpstr>
      <vt:lpstr>Interview</vt:lpstr>
      <vt:lpstr>Interview</vt:lpstr>
      <vt:lpstr>Thank you for your attention and happy grant writing!</vt:lpstr>
    </vt:vector>
  </TitlesOfParts>
  <Company>MARUM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Inception of the World Atlas of Last Interglacial Shorelines (WALIS)</dc:title>
  <dc:creator>Alessio Rovere</dc:creator>
  <cp:lastModifiedBy>Alessio Rovere</cp:lastModifiedBy>
  <cp:revision>198</cp:revision>
  <dcterms:created xsi:type="dcterms:W3CDTF">2019-04-07T13:02:02Z</dcterms:created>
  <dcterms:modified xsi:type="dcterms:W3CDTF">2020-11-03T12:58:57Z</dcterms:modified>
</cp:coreProperties>
</file>