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56"/>
  </p:notesMasterIdLst>
  <p:sldIdLst>
    <p:sldId id="256" r:id="rId3"/>
    <p:sldId id="281" r:id="rId4"/>
    <p:sldId id="275" r:id="rId5"/>
    <p:sldId id="320" r:id="rId6"/>
    <p:sldId id="297" r:id="rId7"/>
    <p:sldId id="288" r:id="rId8"/>
    <p:sldId id="287" r:id="rId9"/>
    <p:sldId id="324" r:id="rId10"/>
    <p:sldId id="309" r:id="rId11"/>
    <p:sldId id="291" r:id="rId12"/>
    <p:sldId id="277" r:id="rId13"/>
    <p:sldId id="300" r:id="rId14"/>
    <p:sldId id="321" r:id="rId15"/>
    <p:sldId id="322" r:id="rId16"/>
    <p:sldId id="313" r:id="rId17"/>
    <p:sldId id="292" r:id="rId18"/>
    <p:sldId id="293" r:id="rId19"/>
    <p:sldId id="294" r:id="rId20"/>
    <p:sldId id="295" r:id="rId21"/>
    <p:sldId id="296" r:id="rId22"/>
    <p:sldId id="318" r:id="rId23"/>
    <p:sldId id="299" r:id="rId24"/>
    <p:sldId id="301" r:id="rId25"/>
    <p:sldId id="306" r:id="rId26"/>
    <p:sldId id="325" r:id="rId27"/>
    <p:sldId id="326" r:id="rId28"/>
    <p:sldId id="327" r:id="rId29"/>
    <p:sldId id="329" r:id="rId30"/>
    <p:sldId id="330" r:id="rId31"/>
    <p:sldId id="331" r:id="rId32"/>
    <p:sldId id="332" r:id="rId33"/>
    <p:sldId id="315" r:id="rId34"/>
    <p:sldId id="316" r:id="rId35"/>
    <p:sldId id="298" r:id="rId36"/>
    <p:sldId id="333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08" r:id="rId53"/>
    <p:sldId id="334" r:id="rId54"/>
    <p:sldId id="30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BBE2AA7-6FEE-439F-BDD3-BE47578082B3}">
          <p14:sldIdLst>
            <p14:sldId id="256"/>
            <p14:sldId id="281"/>
            <p14:sldId id="275"/>
            <p14:sldId id="320"/>
            <p14:sldId id="297"/>
            <p14:sldId id="288"/>
            <p14:sldId id="287"/>
            <p14:sldId id="324"/>
            <p14:sldId id="309"/>
            <p14:sldId id="291"/>
            <p14:sldId id="277"/>
            <p14:sldId id="300"/>
            <p14:sldId id="321"/>
            <p14:sldId id="322"/>
            <p14:sldId id="313"/>
            <p14:sldId id="292"/>
            <p14:sldId id="293"/>
            <p14:sldId id="294"/>
            <p14:sldId id="295"/>
            <p14:sldId id="296"/>
            <p14:sldId id="318"/>
            <p14:sldId id="299"/>
            <p14:sldId id="301"/>
            <p14:sldId id="306"/>
            <p14:sldId id="325"/>
            <p14:sldId id="326"/>
            <p14:sldId id="327"/>
            <p14:sldId id="329"/>
            <p14:sldId id="330"/>
            <p14:sldId id="331"/>
            <p14:sldId id="332"/>
            <p14:sldId id="315"/>
            <p14:sldId id="316"/>
            <p14:sldId id="298"/>
            <p14:sldId id="333"/>
            <p14:sldId id="335"/>
            <p14:sldId id="336"/>
            <p14:sldId id="337"/>
            <p14:sldId id="338"/>
            <p14:sldId id="339"/>
            <p14:sldId id="340"/>
            <p14:sldId id="341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08"/>
            <p14:sldId id="334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EMILIO LABRA GAYO" initials="JELG" lastIdx="1" clrIdx="0">
    <p:extLst>
      <p:ext uri="{19B8F6BF-5375-455C-9EA6-DF929625EA0E}">
        <p15:presenceInfo xmlns:p15="http://schemas.microsoft.com/office/powerpoint/2012/main" userId="JOSE EMILIO LABRA GAY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90c8a43f233b449e3664297c42cb0d013b0248c4456966e6343ade1fd170b69a::" providerId="AD" clId="Web-{DEDD00F9-40FC-4512-ADE1-276D2A35D39F}"/>
    <pc:docChg chg="addSld delSld modSld modSection">
      <pc:chgData name="Usuario invitado" userId="S::urn:spo:anon#90c8a43f233b449e3664297c42cb0d013b0248c4456966e6343ade1fd170b69a::" providerId="AD" clId="Web-{DEDD00F9-40FC-4512-ADE1-276D2A35D39F}" dt="2018-10-04T11:26:28.334" v="95" actId="20577"/>
      <pc:docMkLst>
        <pc:docMk/>
      </pc:docMkLst>
      <pc:sldChg chg="del">
        <pc:chgData name="Usuario invitado" userId="S::urn:spo:anon#90c8a43f233b449e3664297c42cb0d013b0248c4456966e6343ade1fd170b69a::" providerId="AD" clId="Web-{DEDD00F9-40FC-4512-ADE1-276D2A35D39F}" dt="2018-10-04T11:21:46.895" v="1"/>
        <pc:sldMkLst>
          <pc:docMk/>
          <pc:sldMk cId="822401304" sldId="289"/>
        </pc:sldMkLst>
      </pc:sldChg>
      <pc:sldChg chg="modSp add replId">
        <pc:chgData name="Usuario invitado" userId="S::urn:spo:anon#90c8a43f233b449e3664297c42cb0d013b0248c4456966e6343ade1fd170b69a::" providerId="AD" clId="Web-{DEDD00F9-40FC-4512-ADE1-276D2A35D39F}" dt="2018-10-04T11:26:28.334" v="94" actId="20577"/>
        <pc:sldMkLst>
          <pc:docMk/>
          <pc:sldMk cId="3755473669" sldId="319"/>
        </pc:sldMkLst>
        <pc:spChg chg="mod">
          <ac:chgData name="Usuario invitado" userId="S::urn:spo:anon#90c8a43f233b449e3664297c42cb0d013b0248c4456966e6343ade1fd170b69a::" providerId="AD" clId="Web-{DEDD00F9-40FC-4512-ADE1-276D2A35D39F}" dt="2018-10-04T11:26:28.334" v="94" actId="20577"/>
          <ac:spMkLst>
            <pc:docMk/>
            <pc:sldMk cId="3755473669" sldId="319"/>
            <ac:spMk id="4" creationId="{00000000-0000-0000-0000-000000000000}"/>
          </ac:spMkLst>
        </pc:spChg>
        <pc:spChg chg="mod">
          <ac:chgData name="Usuario invitado" userId="S::urn:spo:anon#90c8a43f233b449e3664297c42cb0d013b0248c4456966e6343ade1fd170b69a::" providerId="AD" clId="Web-{DEDD00F9-40FC-4512-ADE1-276D2A35D39F}" dt="2018-10-04T11:25:23.552" v="76" actId="20577"/>
          <ac:spMkLst>
            <pc:docMk/>
            <pc:sldMk cId="3755473669" sldId="319"/>
            <ac:spMk id="6" creationId="{00000000-0000-0000-0000-000000000000}"/>
          </ac:spMkLst>
        </pc:spChg>
      </pc:sldChg>
      <pc:sldChg chg="add replId">
        <pc:chgData name="Usuario invitado" userId="S::urn:spo:anon#90c8a43f233b449e3664297c42cb0d013b0248c4456966e6343ade1fd170b69a::" providerId="AD" clId="Web-{DEDD00F9-40FC-4512-ADE1-276D2A35D39F}" dt="2018-10-04T11:21:54.567" v="2"/>
        <pc:sldMkLst>
          <pc:docMk/>
          <pc:sldMk cId="1574711623" sldId="320"/>
        </pc:sldMkLst>
      </pc:sldChg>
    </pc:docChg>
  </pc:docChgLst>
  <pc:docChgLst>
    <pc:chgData name="Usuario invitado" userId="S::urn:spo:anon#90c8a43f233b449e3664297c42cb0d013b0248c4456966e6343ade1fd170b69a::" providerId="AD" clId="Web-{082B6800-581B-1857-DEDF-65D9CD636323}"/>
    <pc:docChg chg="delSld modSection">
      <pc:chgData name="Usuario invitado" userId="S::urn:spo:anon#90c8a43f233b449e3664297c42cb0d013b0248c4456966e6343ade1fd170b69a::" providerId="AD" clId="Web-{082B6800-581B-1857-DEDF-65D9CD636323}" dt="2018-10-05T08:01:18.538" v="0"/>
      <pc:docMkLst>
        <pc:docMk/>
      </pc:docMkLst>
      <pc:sldChg chg="del">
        <pc:chgData name="Usuario invitado" userId="S::urn:spo:anon#90c8a43f233b449e3664297c42cb0d013b0248c4456966e6343ade1fd170b69a::" providerId="AD" clId="Web-{082B6800-581B-1857-DEDF-65D9CD636323}" dt="2018-10-05T08:01:18.538" v="0"/>
        <pc:sldMkLst>
          <pc:docMk/>
          <pc:sldMk cId="3755473669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FEA0A-2597-46FD-8363-9C1CF609DEA0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A14DF-E584-4FB7-8B32-3254B3D57DD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9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87796-777C-4AED-B02A-BC8D174946E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87796-777C-4AED-B02A-BC8D174946E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1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87796-777C-4AED-B02A-BC8D174946E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0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87796-777C-4AED-B02A-BC8D174946E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96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3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16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8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9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2" y="-408343"/>
            <a:ext cx="1365961" cy="13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000" y="1336675"/>
            <a:ext cx="10363200" cy="1362075"/>
          </a:xfrm>
        </p:spPr>
        <p:txBody>
          <a:bodyPr anchor="t"/>
          <a:lstStyle>
            <a:lvl1pPr algn="ctr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31988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32900" y="6372227"/>
            <a:ext cx="2844800" cy="365125"/>
          </a:xfrm>
        </p:spPr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4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5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1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63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19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9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7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50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5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2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2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0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6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1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4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slideshare.net/jelabra/rdf-validation-tutoria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0" y="6538912"/>
            <a:ext cx="560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13"/>
              </a:rPr>
              <a:t>https://www.slideshare.net/jelabra/rdf-validation-tutorial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964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</a:t>
            </a:r>
            <a:r>
              <a:rPr lang="en-US" noProof="0" dirty="0" err="1"/>
              <a:t>clic</a:t>
            </a:r>
            <a:r>
              <a:rPr lang="es-ES" dirty="0"/>
              <a:t>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F067-BB26-4054-8950-BEA41055FB12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6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ontokostas.com/" TargetMode="External"/><Relationship Id="rId2" Type="http://schemas.openxmlformats.org/officeDocument/2006/relationships/hyperlink" Target="https://www.slideshare.net/jelabra/rdf-validation-tutoria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abl4v95" TargetMode="External"/><Relationship Id="rId2" Type="http://schemas.openxmlformats.org/officeDocument/2006/relationships/hyperlink" Target="https://tinyurl.com/y97npq5s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8.png"/><Relationship Id="rId5" Type="http://schemas.openxmlformats.org/officeDocument/2006/relationships/tags" Target="../tags/tag7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5.xml"/><Relationship Id="rId7" Type="http://schemas.openxmlformats.org/officeDocument/2006/relationships/image" Target="../media/image1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.xml"/><Relationship Id="rId9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doi-org-443.webvpn.fjmu.edu.cn/10.1007/978-3-030-06149-4_6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14/data-shapes/wiki/SHACL-ShEx-Comparison" TargetMode="External"/><Relationship Id="rId2" Type="http://schemas.openxmlformats.org/officeDocument/2006/relationships/hyperlink" Target="http://book.validatingrdf.com/bookHtml013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ublikationen.bibliothek.kit.edu/1000056458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validatingrdf/validatingrdf.github.io/wiki/Updated-list-of-implementations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lidatingrdf.com/tutorial/iswc2020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2365" y="579549"/>
            <a:ext cx="10774017" cy="2387600"/>
          </a:xfrm>
        </p:spPr>
        <p:txBody>
          <a:bodyPr/>
          <a:lstStyle/>
          <a:p>
            <a:r>
              <a:rPr lang="es-ES" sz="7200" dirty="0" err="1">
                <a:solidFill>
                  <a:srgbClr val="002060"/>
                </a:solidFill>
              </a:rPr>
              <a:t>ShEx</a:t>
            </a:r>
            <a:r>
              <a:rPr lang="es-ES" sz="7200" dirty="0">
                <a:solidFill>
                  <a:srgbClr val="002060"/>
                </a:solidFill>
              </a:rPr>
              <a:t> &amp; SHACL </a:t>
            </a:r>
            <a:r>
              <a:rPr lang="es-ES" sz="7200" dirty="0" err="1">
                <a:solidFill>
                  <a:srgbClr val="002060"/>
                </a:solidFill>
              </a:rPr>
              <a:t>compared</a:t>
            </a:r>
            <a:r>
              <a:rPr lang="es-ES" sz="7200" dirty="0">
                <a:solidFill>
                  <a:srgbClr val="002060"/>
                </a:solidFill>
              </a:rPr>
              <a:t/>
            </a:r>
            <a:br>
              <a:rPr lang="es-ES" sz="7200" dirty="0">
                <a:solidFill>
                  <a:srgbClr val="002060"/>
                </a:solidFill>
              </a:rPr>
            </a:br>
            <a:r>
              <a:rPr lang="es-ES" dirty="0">
                <a:hlinkClick r:id="rId2"/>
              </a:rPr>
              <a:t>RDF </a:t>
            </a:r>
            <a:r>
              <a:rPr lang="es-ES" dirty="0" err="1">
                <a:hlinkClick r:id="rId2"/>
              </a:rPr>
              <a:t>Validation</a:t>
            </a:r>
            <a:r>
              <a:rPr lang="es-ES" dirty="0">
                <a:hlinkClick r:id="rId2"/>
              </a:rPr>
              <a:t> tutorial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689690" y="3486091"/>
            <a:ext cx="3400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Eric </a:t>
            </a:r>
            <a:r>
              <a:rPr lang="es-ES" sz="2000" b="1" dirty="0" err="1"/>
              <a:t>Prud'hommeaux</a:t>
            </a:r>
            <a:endParaRPr lang="es-ES" sz="2000" b="1" dirty="0"/>
          </a:p>
          <a:p>
            <a:pPr algn="ctr"/>
            <a:r>
              <a:rPr lang="es-ES" dirty="0" err="1"/>
              <a:t>World</a:t>
            </a:r>
            <a:r>
              <a:rPr lang="es-ES" dirty="0"/>
              <a:t> Wide Web </a:t>
            </a:r>
            <a:r>
              <a:rPr lang="es-ES" dirty="0" err="1"/>
              <a:t>Consortium</a:t>
            </a:r>
            <a:endParaRPr lang="es-ES" dirty="0"/>
          </a:p>
          <a:p>
            <a:pPr algn="ctr"/>
            <a:r>
              <a:rPr lang="es-ES" dirty="0"/>
              <a:t>MIT, Cambridge, MA, USA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60906" y="3486090"/>
            <a:ext cx="271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>
                <a:solidFill>
                  <a:schemeClr val="tx2"/>
                </a:solidFill>
              </a:rPr>
              <a:t>Jose</a:t>
            </a:r>
            <a:r>
              <a:rPr lang="es-ES" sz="2000" b="1" dirty="0">
                <a:solidFill>
                  <a:schemeClr val="tx2"/>
                </a:solidFill>
              </a:rPr>
              <a:t> Emilio Labra Gayo</a:t>
            </a:r>
          </a:p>
          <a:p>
            <a:pPr algn="ctr"/>
            <a:r>
              <a:rPr lang="es-ES" dirty="0"/>
              <a:t>WESO </a:t>
            </a:r>
            <a:r>
              <a:rPr lang="es-ES" dirty="0" err="1"/>
              <a:t>Research</a:t>
            </a:r>
            <a:r>
              <a:rPr lang="es-ES" dirty="0"/>
              <a:t> </a:t>
            </a:r>
            <a:r>
              <a:rPr lang="es-ES" dirty="0" err="1"/>
              <a:t>group</a:t>
            </a:r>
            <a:endParaRPr lang="es-ES" dirty="0"/>
          </a:p>
          <a:p>
            <a:pPr algn="ctr"/>
            <a:r>
              <a:rPr lang="es-ES" dirty="0" err="1"/>
              <a:t>University</a:t>
            </a:r>
            <a:r>
              <a:rPr lang="es-ES" dirty="0"/>
              <a:t> of Oviedo, </a:t>
            </a:r>
            <a:r>
              <a:rPr lang="es-ES" dirty="0" err="1"/>
              <a:t>Spain</a:t>
            </a:r>
            <a:endParaRPr lang="es-ES" dirty="0"/>
          </a:p>
        </p:txBody>
      </p:sp>
      <p:sp>
        <p:nvSpPr>
          <p:cNvPr id="7" name="5 Rectángulo"/>
          <p:cNvSpPr/>
          <p:nvPr/>
        </p:nvSpPr>
        <p:spPr>
          <a:xfrm>
            <a:off x="2859370" y="5078040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/>
              <a:t>Iovka</a:t>
            </a:r>
            <a:r>
              <a:rPr lang="en-GB" sz="2000" b="1" dirty="0"/>
              <a:t> </a:t>
            </a:r>
            <a:r>
              <a:rPr lang="en-GB" sz="2000" b="1" dirty="0" err="1"/>
              <a:t>Boneva</a:t>
            </a:r>
            <a:endParaRPr lang="en-GB" sz="2000" b="1" dirty="0"/>
          </a:p>
          <a:p>
            <a:pPr algn="ctr"/>
            <a:r>
              <a:rPr lang="en-GB" sz="2000" dirty="0"/>
              <a:t>LINKS, INRIA &amp; CNRS</a:t>
            </a:r>
          </a:p>
          <a:p>
            <a:pPr algn="ctr"/>
            <a:r>
              <a:rPr lang="en-GB" sz="2000" dirty="0"/>
              <a:t>University of Lille, France</a:t>
            </a:r>
            <a:endParaRPr lang="es-ES" dirty="0"/>
          </a:p>
        </p:txBody>
      </p:sp>
      <p:sp>
        <p:nvSpPr>
          <p:cNvPr id="8" name="4 Rectángulo"/>
          <p:cNvSpPr/>
          <p:nvPr/>
        </p:nvSpPr>
        <p:spPr>
          <a:xfrm>
            <a:off x="6892679" y="5078040"/>
            <a:ext cx="3197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 smtClean="0"/>
              <a:t>Dimitris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Kontokostas</a:t>
            </a:r>
            <a:endParaRPr lang="es-ES" sz="2000" b="1" dirty="0"/>
          </a:p>
          <a:p>
            <a:pPr algn="ctr"/>
            <a:r>
              <a:rPr lang="en-US" dirty="0" err="1" smtClean="0"/>
              <a:t>GeoPhy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http://kontokostas.com/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346" y="-399309"/>
            <a:ext cx="1453047" cy="14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Notion</a:t>
            </a:r>
            <a:r>
              <a:rPr lang="es-ES" dirty="0"/>
              <a:t> of </a:t>
            </a:r>
            <a:r>
              <a:rPr lang="es-ES" dirty="0" err="1"/>
              <a:t>Shape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39634" y="1535113"/>
            <a:ext cx="5656883" cy="639762"/>
          </a:xfrm>
        </p:spPr>
        <p:txBody>
          <a:bodyPr anchor="t">
            <a:normAutofit fontScale="92500" lnSpcReduction="20000"/>
          </a:bodyPr>
          <a:lstStyle/>
          <a:p>
            <a:r>
              <a:rPr lang="es-ES" dirty="0"/>
              <a:t>In </a:t>
            </a:r>
            <a:r>
              <a:rPr lang="es-ES" dirty="0" err="1"/>
              <a:t>ShEx</a:t>
            </a:r>
            <a:r>
              <a:rPr lang="es-ES" dirty="0"/>
              <a:t>, </a:t>
            </a:r>
            <a:r>
              <a:rPr lang="es-ES" dirty="0" err="1"/>
              <a:t>shapes</a:t>
            </a:r>
            <a:r>
              <a:rPr lang="es-ES" dirty="0"/>
              <a:t> </a:t>
            </a:r>
            <a:r>
              <a:rPr lang="es-ES" dirty="0" err="1" smtClean="0"/>
              <a:t>only</a:t>
            </a:r>
            <a:r>
              <a:rPr lang="es-ES" dirty="0"/>
              <a:t> define </a:t>
            </a:r>
            <a:r>
              <a:rPr lang="es-ES" dirty="0" err="1"/>
              <a:t>structure</a:t>
            </a:r>
            <a:r>
              <a:rPr lang="es-ES" dirty="0"/>
              <a:t> of </a:t>
            </a:r>
            <a:r>
              <a:rPr lang="es-ES" dirty="0" err="1"/>
              <a:t>nodes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037327"/>
          </a:xfrm>
        </p:spPr>
        <p:txBody>
          <a:bodyPr/>
          <a:lstStyle/>
          <a:p>
            <a:r>
              <a:rPr lang="es-ES" dirty="0" err="1" smtClean="0"/>
              <a:t>Shape</a:t>
            </a:r>
            <a:r>
              <a:rPr lang="es-ES" dirty="0" smtClean="0"/>
              <a:t> </a:t>
            </a:r>
            <a:r>
              <a:rPr lang="es-ES" dirty="0" err="1" smtClean="0"/>
              <a:t>maps</a:t>
            </a:r>
            <a:r>
              <a:rPr lang="es-ES" dirty="0" smtClean="0"/>
              <a:t> </a:t>
            </a:r>
            <a:r>
              <a:rPr lang="es-ES" dirty="0" err="1" smtClean="0"/>
              <a:t>select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nodes</a:t>
            </a:r>
            <a:r>
              <a:rPr lang="es-ES" dirty="0" smtClean="0"/>
              <a:t> are </a:t>
            </a:r>
            <a:r>
              <a:rPr lang="es-ES" dirty="0" err="1" smtClean="0"/>
              <a:t>validated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shapes</a:t>
            </a:r>
            <a:endParaRPr lang="es-ES" dirty="0"/>
          </a:p>
          <a:p>
            <a:r>
              <a:rPr lang="es-ES" dirty="0" err="1" smtClean="0"/>
              <a:t>Goal</a:t>
            </a:r>
            <a:r>
              <a:rPr lang="es-ES" dirty="0" smtClean="0"/>
              <a:t>: </a:t>
            </a:r>
            <a:r>
              <a:rPr lang="es-ES" dirty="0" err="1" smtClean="0"/>
              <a:t>separation</a:t>
            </a:r>
            <a:r>
              <a:rPr lang="es-ES" dirty="0" smtClean="0"/>
              <a:t> of </a:t>
            </a:r>
            <a:r>
              <a:rPr lang="es-ES" dirty="0" err="1" smtClean="0"/>
              <a:t>concerns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In SHACL, </a:t>
            </a:r>
            <a:r>
              <a:rPr lang="es-ES" dirty="0" err="1"/>
              <a:t>shapes</a:t>
            </a:r>
            <a:r>
              <a:rPr lang="es-ES" dirty="0"/>
              <a:t> define </a:t>
            </a:r>
            <a:r>
              <a:rPr lang="es-ES" dirty="0" err="1"/>
              <a:t>structure</a:t>
            </a:r>
            <a:r>
              <a:rPr lang="es-ES" dirty="0"/>
              <a:t> and can </a:t>
            </a:r>
            <a:r>
              <a:rPr lang="es-ES" dirty="0" err="1"/>
              <a:t>have</a:t>
            </a:r>
            <a:r>
              <a:rPr lang="es-ES" dirty="0"/>
              <a:t> target </a:t>
            </a:r>
            <a:r>
              <a:rPr lang="es-ES" dirty="0" err="1"/>
              <a:t>declarations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974143" cy="1438305"/>
          </a:xfrm>
        </p:spPr>
        <p:txBody>
          <a:bodyPr/>
          <a:lstStyle/>
          <a:p>
            <a:r>
              <a:rPr lang="es-ES" dirty="0" err="1"/>
              <a:t>Shapes</a:t>
            </a:r>
            <a:r>
              <a:rPr lang="es-ES" dirty="0"/>
              <a:t> can be </a:t>
            </a:r>
            <a:r>
              <a:rPr lang="es-ES" dirty="0" err="1"/>
              <a:t>associated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nodes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sets of </a:t>
            </a:r>
            <a:r>
              <a:rPr lang="es-ES" dirty="0" err="1"/>
              <a:t>nodes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target </a:t>
            </a:r>
            <a:r>
              <a:rPr lang="es-ES" dirty="0" err="1" smtClean="0"/>
              <a:t>declarations</a:t>
            </a:r>
            <a:endParaRPr lang="es-ES" dirty="0" smtClean="0"/>
          </a:p>
          <a:p>
            <a:r>
              <a:rPr lang="es-ES" dirty="0" err="1" smtClean="0"/>
              <a:t>Shapes</a:t>
            </a:r>
            <a:r>
              <a:rPr lang="es-ES" dirty="0" smtClean="0"/>
              <a:t> </a:t>
            </a:r>
            <a:r>
              <a:rPr lang="es-ES" dirty="0" err="1" smtClean="0"/>
              <a:t>may</a:t>
            </a:r>
            <a:r>
              <a:rPr lang="es-ES" dirty="0" smtClean="0"/>
              <a:t> be </a:t>
            </a:r>
            <a:r>
              <a:rPr lang="es-ES" dirty="0" err="1" smtClean="0"/>
              <a:t>less</a:t>
            </a:r>
            <a:r>
              <a:rPr lang="es-ES" dirty="0" smtClean="0"/>
              <a:t> reusable in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contexts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193367" y="4012963"/>
            <a:ext cx="449033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targetClass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targetNode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alice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nodeKind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IRI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]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dirty="0">
              <a:latin typeface="Consolas" panose="020B0609020204030204" pitchFamily="49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762750" y="3902765"/>
            <a:ext cx="30973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b="1" dirty="0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IRI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10" name="Cerrar llave 9"/>
          <p:cNvSpPr/>
          <p:nvPr/>
        </p:nvSpPr>
        <p:spPr>
          <a:xfrm>
            <a:off x="10791428" y="4150519"/>
            <a:ext cx="45719" cy="7072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0837147" y="4180968"/>
            <a:ext cx="1330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target</a:t>
            </a:r>
          </a:p>
          <a:p>
            <a:r>
              <a:rPr lang="es-ES" dirty="0" err="1"/>
              <a:t>declarations</a:t>
            </a:r>
            <a:endParaRPr lang="es-ES" dirty="0"/>
          </a:p>
        </p:txBody>
      </p:sp>
      <p:sp>
        <p:nvSpPr>
          <p:cNvPr id="12" name="Cerrar llave 11"/>
          <p:cNvSpPr/>
          <p:nvPr/>
        </p:nvSpPr>
        <p:spPr>
          <a:xfrm>
            <a:off x="10791428" y="4935348"/>
            <a:ext cx="45719" cy="11908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10850165" y="5346089"/>
            <a:ext cx="103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structure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62750" y="5346089"/>
            <a:ext cx="39837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alice</a:t>
            </a:r>
            <a:r>
              <a:rPr lang="es-E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@:</a:t>
            </a:r>
            <a:r>
              <a:rPr lang="es-E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s-E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s-E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{FOCUS </a:t>
            </a:r>
            <a:r>
              <a:rPr lang="es-E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rdf:type</a:t>
            </a:r>
            <a:r>
              <a:rPr lang="es-E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</a:t>
            </a:r>
            <a:r>
              <a:rPr lang="es-E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}@:</a:t>
            </a:r>
            <a:r>
              <a:rPr lang="es-E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80720" y="3533433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Shape</a:t>
            </a:r>
            <a:endParaRPr lang="en-GB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80720" y="501032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Shape map</a:t>
            </a:r>
            <a:endParaRPr lang="en-GB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171190" y="3643631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1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10591694" y="6268568"/>
            <a:ext cx="1600306" cy="57456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cardinalities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2"/>
            <a:ext cx="4168462" cy="666482"/>
          </a:xfrm>
        </p:spPr>
        <p:txBody>
          <a:bodyPr/>
          <a:lstStyle/>
          <a:p>
            <a:r>
              <a:rPr lang="en-US" dirty="0" err="1"/>
              <a:t>ShEx</a:t>
            </a:r>
            <a:r>
              <a:rPr lang="en-US" dirty="0"/>
              <a:t>: </a:t>
            </a:r>
            <a:r>
              <a:rPr lang="en-US" sz="2400" dirty="0"/>
              <a:t>default = (1,1)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6363" y="2201040"/>
            <a:ext cx="33265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User {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givenName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xsd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600" b="1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xsd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17708" y="2205717"/>
            <a:ext cx="5567892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User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NodeShape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givenName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6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datatype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xsd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];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6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datatype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xsd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]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47769" y="4132180"/>
            <a:ext cx="4897495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alice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givenName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"Alice"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"Cooper"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bob 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givenName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"Bob"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"Robert"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"Smith"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"Dylan"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carol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"King"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endParaRPr lang="es-ES" sz="1600" dirty="0">
              <a:solidFill>
                <a:srgbClr val="0080C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dave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23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Unknown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084624" y="1600202"/>
            <a:ext cx="5954333" cy="666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SHACL: </a:t>
            </a:r>
            <a:r>
              <a:rPr lang="en-US" sz="2400" dirty="0"/>
              <a:t>default = (0,unbounded)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20216" y="4052376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502361" y="4119197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502361" y="4791212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502361" y="5437543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716645" y="4791212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16645" y="5414201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716645" y="6037190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502361" y="6037189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591694" y="6199579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0830730" y="6268568"/>
            <a:ext cx="1361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= </a:t>
            </a:r>
            <a:r>
              <a:rPr lang="es-ES" sz="1100" dirty="0" err="1"/>
              <a:t>conforms</a:t>
            </a:r>
            <a:r>
              <a:rPr lang="es-ES" sz="1100" dirty="0"/>
              <a:t> </a:t>
            </a:r>
            <a:r>
              <a:rPr lang="es-ES" sz="1100" dirty="0" err="1"/>
              <a:t>to</a:t>
            </a:r>
            <a:r>
              <a:rPr lang="es-ES" sz="1100" dirty="0"/>
              <a:t> </a:t>
            </a:r>
            <a:r>
              <a:rPr lang="es-ES" sz="1100" dirty="0" err="1"/>
              <a:t>Shape</a:t>
            </a:r>
            <a:endParaRPr lang="es-ES" sz="11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591694" y="651201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830730" y="6568113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= </a:t>
            </a:r>
            <a:r>
              <a:rPr lang="es-ES" sz="1100" dirty="0" err="1"/>
              <a:t>doesn't</a:t>
            </a:r>
            <a:r>
              <a:rPr lang="es-ES" sz="1100" dirty="0"/>
              <a:t> </a:t>
            </a:r>
            <a:r>
              <a:rPr lang="es-ES" sz="1100" dirty="0" err="1"/>
              <a:t>conform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0500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Property</a:t>
            </a:r>
            <a:r>
              <a:rPr lang="es-ES" dirty="0"/>
              <a:t> </a:t>
            </a:r>
            <a:r>
              <a:rPr lang="es-ES" dirty="0" err="1"/>
              <a:t>paths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describe </a:t>
            </a:r>
            <a:r>
              <a:rPr lang="es-ES" dirty="0" err="1"/>
              <a:t>neighborhood</a:t>
            </a:r>
            <a:r>
              <a:rPr lang="es-ES" dirty="0"/>
              <a:t> of </a:t>
            </a:r>
            <a:r>
              <a:rPr lang="es-ES" dirty="0" err="1"/>
              <a:t>focus</a:t>
            </a:r>
            <a:r>
              <a:rPr lang="es-ES" dirty="0"/>
              <a:t> </a:t>
            </a:r>
            <a:r>
              <a:rPr lang="es-ES" dirty="0" err="1"/>
              <a:t>nodes</a:t>
            </a:r>
            <a:r>
              <a:rPr lang="es-ES" dirty="0"/>
              <a:t>: </a:t>
            </a:r>
            <a:r>
              <a:rPr lang="es-ES" dirty="0" err="1"/>
              <a:t>direct</a:t>
            </a:r>
            <a:r>
              <a:rPr lang="es-ES" dirty="0"/>
              <a:t>/</a:t>
            </a:r>
            <a:r>
              <a:rPr lang="es-ES" dirty="0" err="1"/>
              <a:t>inverse</a:t>
            </a:r>
            <a:r>
              <a:rPr lang="es-ES" dirty="0"/>
              <a:t> </a:t>
            </a:r>
            <a:r>
              <a:rPr lang="es-ES" dirty="0" err="1"/>
              <a:t>properties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671382" cy="1723357"/>
          </a:xfrm>
        </p:spPr>
        <p:txBody>
          <a:bodyPr/>
          <a:lstStyle/>
          <a:p>
            <a:r>
              <a:rPr lang="es-ES" dirty="0" err="1" smtClean="0"/>
              <a:t>Recursion</a:t>
            </a:r>
            <a:r>
              <a:rPr lang="es-ES" dirty="0" smtClean="0"/>
              <a:t> </a:t>
            </a:r>
            <a:r>
              <a:rPr lang="es-ES" dirty="0" err="1" smtClean="0"/>
              <a:t>paths</a:t>
            </a:r>
            <a:r>
              <a:rPr lang="es-ES" dirty="0" smtClean="0"/>
              <a:t> </a:t>
            </a:r>
            <a:r>
              <a:rPr lang="es-ES" dirty="0"/>
              <a:t>can be </a:t>
            </a:r>
            <a:r>
              <a:rPr lang="es-ES" dirty="0" err="1" smtClean="0"/>
              <a:t>emulated</a:t>
            </a:r>
            <a:r>
              <a:rPr lang="es-ES" dirty="0" smtClean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nested</a:t>
            </a:r>
            <a:r>
              <a:rPr lang="es-ES" dirty="0"/>
              <a:t> </a:t>
            </a:r>
            <a:r>
              <a:rPr lang="es-ES" dirty="0" err="1"/>
              <a:t>shapes</a:t>
            </a:r>
            <a:endParaRPr lang="es-ES" dirty="0"/>
          </a:p>
          <a:p>
            <a:pPr lvl="1"/>
            <a:r>
              <a:rPr lang="es-ES" dirty="0" err="1"/>
              <a:t>Sometimes</a:t>
            </a:r>
            <a:r>
              <a:rPr lang="es-ES" dirty="0"/>
              <a:t> </a:t>
            </a:r>
            <a:r>
              <a:rPr lang="es-ES" dirty="0" err="1"/>
              <a:t>requiring</a:t>
            </a:r>
            <a:r>
              <a:rPr lang="es-ES" dirty="0"/>
              <a:t> </a:t>
            </a:r>
            <a:r>
              <a:rPr lang="es-ES" dirty="0" err="1"/>
              <a:t>auxiliary</a:t>
            </a:r>
            <a:r>
              <a:rPr lang="es-ES" dirty="0"/>
              <a:t> </a:t>
            </a:r>
            <a:r>
              <a:rPr lang="es-ES" dirty="0" err="1"/>
              <a:t>recursive</a:t>
            </a:r>
            <a:r>
              <a:rPr lang="es-ES" dirty="0"/>
              <a:t> </a:t>
            </a:r>
            <a:r>
              <a:rPr lang="es-ES" dirty="0" err="1" smtClean="0"/>
              <a:t>shapes</a:t>
            </a:r>
            <a:endParaRPr lang="es-ES" dirty="0" smtClean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SHACL </a:t>
            </a:r>
            <a:r>
              <a:rPr lang="es-ES" dirty="0" err="1"/>
              <a:t>shapes</a:t>
            </a:r>
            <a:r>
              <a:rPr lang="es-ES" dirty="0"/>
              <a:t> can </a:t>
            </a:r>
            <a:r>
              <a:rPr lang="es-ES" dirty="0" err="1"/>
              <a:t>also</a:t>
            </a:r>
            <a:r>
              <a:rPr lang="es-ES" dirty="0"/>
              <a:t> describe </a:t>
            </a:r>
            <a:r>
              <a:rPr lang="es-ES" dirty="0" err="1"/>
              <a:t>whole</a:t>
            </a:r>
            <a:r>
              <a:rPr lang="es-ES" dirty="0"/>
              <a:t> </a:t>
            </a:r>
            <a:r>
              <a:rPr lang="es-ES" dirty="0" err="1"/>
              <a:t>property</a:t>
            </a:r>
            <a:r>
              <a:rPr lang="es-ES" dirty="0"/>
              <a:t> </a:t>
            </a:r>
            <a:r>
              <a:rPr lang="es-ES" dirty="0" err="1"/>
              <a:t>paths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SPARQL </a:t>
            </a:r>
            <a:r>
              <a:rPr lang="es-ES" dirty="0" err="1"/>
              <a:t>paths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378528" y="2247680"/>
            <a:ext cx="4897495" cy="43704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GrandSon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</a:p>
          <a:p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de-DE" sz="16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de-DE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 </a:t>
            </a:r>
            <a:r>
              <a:rPr lang="de-DE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e-DE" sz="16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de-DE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parent </a:t>
            </a:r>
            <a:r>
              <a:rPr lang="de-DE" sz="16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de-DE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parent</a:t>
            </a:r>
            <a:r>
              <a:rPr lang="de-DE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de-DE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 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]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alternativePath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father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mother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];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 </a:t>
            </a:r>
          </a:p>
          <a:p>
            <a:r>
              <a:rPr lang="es-E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;</a:t>
            </a:r>
          </a:p>
          <a:p>
            <a:r>
              <a:rPr lang="es-ES" sz="16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inversePath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knows ] ]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</a:p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600" dirty="0">
              <a:latin typeface="Consolas" panose="020B0609020204030204" pitchFamily="49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63305" y="4121227"/>
            <a:ext cx="252440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GrandSon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parent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{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parent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.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+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}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+ ;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(: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father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.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|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mother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.) + ;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^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knows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}</a:t>
            </a:r>
            <a:endParaRPr lang="es-ES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6193368" y="1426347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09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Property</a:t>
            </a:r>
            <a:r>
              <a:rPr lang="es-ES" dirty="0"/>
              <a:t> </a:t>
            </a:r>
            <a:r>
              <a:rPr lang="es-ES" dirty="0" err="1"/>
              <a:t>paths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describe </a:t>
            </a:r>
            <a:r>
              <a:rPr lang="es-ES" dirty="0" err="1"/>
              <a:t>neighborhood</a:t>
            </a:r>
            <a:r>
              <a:rPr lang="es-ES" dirty="0"/>
              <a:t> of </a:t>
            </a:r>
            <a:r>
              <a:rPr lang="es-ES" dirty="0" err="1"/>
              <a:t>focus</a:t>
            </a:r>
            <a:r>
              <a:rPr lang="es-ES" dirty="0"/>
              <a:t> </a:t>
            </a:r>
            <a:r>
              <a:rPr lang="es-ES" dirty="0" err="1"/>
              <a:t>nodes</a:t>
            </a:r>
            <a:r>
              <a:rPr lang="es-ES" dirty="0"/>
              <a:t>: </a:t>
            </a:r>
            <a:r>
              <a:rPr lang="es-ES" dirty="0" err="1"/>
              <a:t>direct</a:t>
            </a:r>
            <a:r>
              <a:rPr lang="es-ES" dirty="0"/>
              <a:t>/</a:t>
            </a:r>
            <a:r>
              <a:rPr lang="es-ES" dirty="0" err="1"/>
              <a:t>inverse</a:t>
            </a:r>
            <a:r>
              <a:rPr lang="es-ES" dirty="0"/>
              <a:t> </a:t>
            </a:r>
            <a:r>
              <a:rPr lang="es-ES" dirty="0" err="1"/>
              <a:t>properties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671382" cy="1059213"/>
          </a:xfrm>
        </p:spPr>
        <p:txBody>
          <a:bodyPr/>
          <a:lstStyle/>
          <a:p>
            <a:r>
              <a:rPr lang="es-ES" dirty="0" err="1" smtClean="0"/>
              <a:t>Recursion</a:t>
            </a:r>
            <a:r>
              <a:rPr lang="es-ES" dirty="0" smtClean="0"/>
              <a:t> </a:t>
            </a:r>
            <a:r>
              <a:rPr lang="es-ES" dirty="0" err="1" smtClean="0"/>
              <a:t>paths</a:t>
            </a:r>
            <a:r>
              <a:rPr lang="es-ES" dirty="0" smtClean="0"/>
              <a:t> can be </a:t>
            </a:r>
            <a:r>
              <a:rPr lang="es-ES" dirty="0" err="1" smtClean="0"/>
              <a:t>emulated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auxiliary</a:t>
            </a:r>
            <a:r>
              <a:rPr lang="es-ES" dirty="0" smtClean="0"/>
              <a:t> </a:t>
            </a:r>
            <a:r>
              <a:rPr lang="es-ES" dirty="0" err="1" smtClean="0"/>
              <a:t>shapes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80982" y="1293718"/>
            <a:ext cx="5389033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SHACL </a:t>
            </a:r>
            <a:r>
              <a:rPr lang="es-ES" dirty="0" err="1"/>
              <a:t>shapes</a:t>
            </a:r>
            <a:r>
              <a:rPr lang="es-ES" dirty="0"/>
              <a:t> can </a:t>
            </a:r>
            <a:r>
              <a:rPr lang="es-ES" dirty="0" smtClean="0"/>
              <a:t>use </a:t>
            </a:r>
            <a:r>
              <a:rPr lang="es-ES" dirty="0" err="1" smtClean="0"/>
              <a:t>property</a:t>
            </a:r>
            <a:r>
              <a:rPr lang="es-ES" dirty="0" smtClean="0"/>
              <a:t> </a:t>
            </a:r>
            <a:r>
              <a:rPr lang="es-ES" dirty="0" err="1" smtClean="0"/>
              <a:t>paths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280982" y="2609712"/>
            <a:ext cx="5837224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GrandParent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GB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zeroOrMorePath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knows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</a:t>
            </a:r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</a:p>
          <a:p>
            <a:endParaRPr lang="en-GB" dirty="0" smtClean="0">
              <a:solidFill>
                <a:srgbClr val="0080C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GB" dirty="0">
              <a:solidFill>
                <a:srgbClr val="0080C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</a:t>
            </a:r>
            <a:r>
              <a:rPr lang="en-GB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]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3222" y="3116554"/>
            <a:ext cx="446805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GrandParent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knows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PersonKnown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PersonKnown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knows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PersonKnown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GB" dirty="0" smtClean="0">
              <a:solidFill>
                <a:srgbClr val="0080C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{ </a:t>
            </a:r>
            <a:endParaRPr lang="en-GB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en-GB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193368" y="1426347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7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Property</a:t>
            </a:r>
            <a:r>
              <a:rPr lang="es-ES" dirty="0"/>
              <a:t> </a:t>
            </a:r>
            <a:r>
              <a:rPr lang="es-ES" dirty="0" err="1"/>
              <a:t>paths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describe </a:t>
            </a:r>
            <a:r>
              <a:rPr lang="es-ES" dirty="0" err="1"/>
              <a:t>neighborhood</a:t>
            </a:r>
            <a:r>
              <a:rPr lang="es-ES" dirty="0"/>
              <a:t> of </a:t>
            </a:r>
            <a:r>
              <a:rPr lang="es-ES" dirty="0" err="1"/>
              <a:t>focus</a:t>
            </a:r>
            <a:r>
              <a:rPr lang="es-ES" dirty="0"/>
              <a:t> </a:t>
            </a:r>
            <a:r>
              <a:rPr lang="es-ES" dirty="0" err="1"/>
              <a:t>nodes</a:t>
            </a:r>
            <a:r>
              <a:rPr lang="es-ES" dirty="0"/>
              <a:t>: </a:t>
            </a:r>
            <a:r>
              <a:rPr lang="es-ES" dirty="0" err="1"/>
              <a:t>direct</a:t>
            </a:r>
            <a:r>
              <a:rPr lang="es-ES" dirty="0"/>
              <a:t>/</a:t>
            </a:r>
            <a:r>
              <a:rPr lang="es-ES" dirty="0" err="1"/>
              <a:t>inverse</a:t>
            </a:r>
            <a:r>
              <a:rPr lang="es-ES" dirty="0"/>
              <a:t> </a:t>
            </a:r>
            <a:r>
              <a:rPr lang="es-ES" dirty="0" err="1"/>
              <a:t>properties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671382" cy="1059213"/>
          </a:xfrm>
        </p:spPr>
        <p:txBody>
          <a:bodyPr/>
          <a:lstStyle/>
          <a:p>
            <a:r>
              <a:rPr lang="es-ES" dirty="0" smtClean="0"/>
              <a:t>Control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cardinalities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80982" y="1293718"/>
            <a:ext cx="5389033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SHACL </a:t>
            </a:r>
            <a:r>
              <a:rPr lang="es-ES" dirty="0" err="1"/>
              <a:t>shapes</a:t>
            </a:r>
            <a:r>
              <a:rPr lang="es-ES" dirty="0"/>
              <a:t> can </a:t>
            </a:r>
            <a:r>
              <a:rPr lang="es-ES" dirty="0" smtClean="0"/>
              <a:t>use </a:t>
            </a:r>
            <a:r>
              <a:rPr lang="es-ES" dirty="0" err="1" smtClean="0"/>
              <a:t>property</a:t>
            </a:r>
            <a:r>
              <a:rPr lang="es-ES" dirty="0" smtClean="0"/>
              <a:t> </a:t>
            </a:r>
            <a:r>
              <a:rPr lang="es-ES" dirty="0" err="1" smtClean="0"/>
              <a:t>paths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7771773" y="2756737"/>
            <a:ext cx="426296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Invoice </a:t>
            </a:r>
            <a:r>
              <a:rPr lang="en-GB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payment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decimal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4933" y="2680090"/>
            <a:ext cx="318182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Invoice { 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payment { 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 </a:t>
            </a:r>
            <a:r>
              <a:rPr lang="en-GB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n-GB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decimal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6193368" y="1426347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126435" y="6423281"/>
            <a:ext cx="355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Try it</a:t>
            </a:r>
            <a:r>
              <a:rPr lang="en-GB" dirty="0" smtClean="0"/>
              <a:t>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tinyurl.com/y97npq5s</a:t>
            </a:r>
            <a:endParaRPr lang="en-GB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6324236" y="6423281"/>
            <a:ext cx="348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Try it: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tinyurl.com/yabl4v95</a:t>
            </a:r>
            <a:endParaRPr lang="en-GB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904197" y="4274687"/>
            <a:ext cx="432522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i1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payment  [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  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GB" dirty="0" smtClean="0">
              <a:solidFill>
                <a:srgbClr val="0080C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i2 </a:t>
            </a:r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payment 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  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GB" dirty="0" smtClean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payment  [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  </a:t>
            </a:r>
            <a:r>
              <a:rPr lang="en-GB" dirty="0" smtClean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GB" dirty="0" smtClean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i3 </a:t>
            </a:r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payment  [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  </a:t>
            </a:r>
            <a:r>
              <a:rPr lang="en-GB" dirty="0" smtClean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GB" dirty="0" smtClean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payment  [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  </a:t>
            </a:r>
            <a:r>
              <a:rPr lang="en-GB" dirty="0" smtClean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GB" dirty="0" smtClean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3" name="Marcador de contenido 3"/>
          <p:cNvSpPr>
            <a:spLocks noGrp="1"/>
          </p:cNvSpPr>
          <p:nvPr>
            <p:ph sz="half" idx="2"/>
          </p:nvPr>
        </p:nvSpPr>
        <p:spPr>
          <a:xfrm>
            <a:off x="6477833" y="2225637"/>
            <a:ext cx="5671382" cy="551792"/>
          </a:xfrm>
        </p:spPr>
        <p:txBody>
          <a:bodyPr/>
          <a:lstStyle/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pathological</a:t>
            </a:r>
            <a:r>
              <a:rPr lang="es-ES" dirty="0" smtClean="0"/>
              <a:t> cases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242388" y="4157418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229423" y="4157418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242388" y="4757582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42388" y="5521182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232861" y="4689647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229423" y="5475142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 ?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Inference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36884" y="1535113"/>
            <a:ext cx="5659633" cy="639762"/>
          </a:xfrm>
        </p:spPr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err="1"/>
              <a:t>doesn't</a:t>
            </a:r>
            <a:r>
              <a:rPr lang="es-ES" dirty="0"/>
              <a:t> </a:t>
            </a:r>
            <a:r>
              <a:rPr lang="es-ES" dirty="0" err="1" smtClean="0"/>
              <a:t>mess</a:t>
            </a:r>
            <a:r>
              <a:rPr lang="es-ES" dirty="0" smtClean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inference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36884" y="2174875"/>
            <a:ext cx="5659633" cy="3951288"/>
          </a:xfrm>
        </p:spPr>
        <p:txBody>
          <a:bodyPr/>
          <a:lstStyle/>
          <a:p>
            <a:r>
              <a:rPr lang="es-ES" dirty="0" err="1"/>
              <a:t>Validation</a:t>
            </a:r>
            <a:r>
              <a:rPr lang="es-ES" dirty="0"/>
              <a:t> can be </a:t>
            </a:r>
            <a:r>
              <a:rPr lang="es-ES" dirty="0" err="1"/>
              <a:t>invoked</a:t>
            </a:r>
            <a:r>
              <a:rPr lang="es-ES" dirty="0"/>
              <a:t> </a:t>
            </a:r>
            <a:r>
              <a:rPr lang="es-ES" dirty="0" err="1"/>
              <a:t>before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after </a:t>
            </a:r>
            <a:r>
              <a:rPr lang="es-ES" dirty="0" err="1"/>
              <a:t>inference</a:t>
            </a:r>
            <a:endParaRPr lang="es-ES" dirty="0"/>
          </a:p>
          <a:p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</a:rPr>
              <a:t>rdf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is considered an arc as any other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No special meaning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The same for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</a:rPr>
              <a:t>rdfs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</a:rPr>
              <a:t>rdfs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subClassOf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</a:rPr>
              <a:t>rdfs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domain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</a:rPr>
              <a:t>rdfs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range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, ...</a:t>
            </a:r>
          </a:p>
          <a:p>
            <a:pPr lvl="1"/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constructs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special</a:t>
            </a:r>
            <a:r>
              <a:rPr lang="es-ES" dirty="0"/>
              <a:t> </a:t>
            </a:r>
            <a:r>
              <a:rPr lang="es-ES" dirty="0" err="1"/>
              <a:t>meaning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constructs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special</a:t>
            </a:r>
            <a:r>
              <a:rPr lang="es-ES" dirty="0"/>
              <a:t> </a:t>
            </a:r>
            <a:r>
              <a:rPr lang="es-ES" dirty="0" err="1"/>
              <a:t>meaning</a:t>
            </a:r>
            <a:r>
              <a:rPr lang="es-ES" dirty="0"/>
              <a:t> in SHACL</a:t>
            </a:r>
          </a:p>
          <a:p>
            <a:pPr lvl="1"/>
            <a:r>
              <a:rPr lang="en-US" dirty="0" err="1">
                <a:solidFill>
                  <a:srgbClr val="004040"/>
                </a:solidFill>
              </a:rPr>
              <a:t>rdf</a:t>
            </a:r>
            <a:r>
              <a:rPr lang="en-US" dirty="0" err="1">
                <a:solidFill>
                  <a:srgbClr val="0080C0"/>
                </a:solidFill>
              </a:rPr>
              <a:t>:</a:t>
            </a:r>
            <a:r>
              <a:rPr lang="en-US" dirty="0" err="1">
                <a:solidFill>
                  <a:srgbClr val="000000"/>
                </a:solidFill>
              </a:rPr>
              <a:t>type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4040"/>
                </a:solidFill>
              </a:rPr>
              <a:t>rdfs</a:t>
            </a:r>
            <a:r>
              <a:rPr lang="en-US" dirty="0" err="1">
                <a:solidFill>
                  <a:srgbClr val="0080C0"/>
                </a:solidFill>
              </a:rPr>
              <a:t>:</a:t>
            </a:r>
            <a:r>
              <a:rPr lang="en-US" dirty="0" err="1">
                <a:solidFill>
                  <a:srgbClr val="000000"/>
                </a:solidFill>
              </a:rPr>
              <a:t>Class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4040"/>
                </a:solidFill>
              </a:rPr>
              <a:t>rdfs</a:t>
            </a:r>
            <a:r>
              <a:rPr lang="en-US" dirty="0" err="1">
                <a:solidFill>
                  <a:srgbClr val="0080C0"/>
                </a:solidFill>
              </a:rPr>
              <a:t>:</a:t>
            </a:r>
            <a:r>
              <a:rPr lang="en-US" dirty="0" err="1">
                <a:solidFill>
                  <a:srgbClr val="000000"/>
                </a:solidFill>
              </a:rPr>
              <a:t>subClassOf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4040"/>
                </a:solidFill>
              </a:rPr>
              <a:t>owl</a:t>
            </a:r>
            <a:r>
              <a:rPr lang="en-US" dirty="0" err="1">
                <a:solidFill>
                  <a:srgbClr val="0080C0"/>
                </a:solidFill>
              </a:rPr>
              <a:t>:</a:t>
            </a:r>
            <a:r>
              <a:rPr lang="en-US" dirty="0" err="1">
                <a:solidFill>
                  <a:srgbClr val="000000"/>
                </a:solidFill>
              </a:rPr>
              <a:t>imports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Other constructs like </a:t>
            </a:r>
            <a:r>
              <a:rPr lang="en-US" dirty="0" err="1">
                <a:solidFill>
                  <a:srgbClr val="004040"/>
                </a:solidFill>
              </a:rPr>
              <a:t>rdfs</a:t>
            </a:r>
            <a:r>
              <a:rPr lang="en-US" dirty="0" err="1">
                <a:solidFill>
                  <a:srgbClr val="0080C0"/>
                </a:solidFill>
              </a:rPr>
              <a:t>:</a:t>
            </a:r>
            <a:r>
              <a:rPr lang="en-US" dirty="0" err="1">
                <a:solidFill>
                  <a:srgbClr val="000000"/>
                </a:solidFill>
              </a:rPr>
              <a:t>domain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4040"/>
                </a:solidFill>
              </a:rPr>
              <a:t>rdfs</a:t>
            </a:r>
            <a:r>
              <a:rPr lang="en-US" dirty="0" err="1">
                <a:solidFill>
                  <a:srgbClr val="0080C0"/>
                </a:solidFill>
              </a:rPr>
              <a:t>:</a:t>
            </a:r>
            <a:r>
              <a:rPr lang="en-US" dirty="0" err="1">
                <a:solidFill>
                  <a:srgbClr val="000000"/>
                </a:solidFill>
              </a:rPr>
              <a:t>range</a:t>
            </a:r>
            <a:r>
              <a:rPr lang="en-US" dirty="0">
                <a:solidFill>
                  <a:srgbClr val="000000"/>
                </a:solidFill>
              </a:rPr>
              <a:t>,... have no special meaning</a:t>
            </a:r>
          </a:p>
          <a:p>
            <a:r>
              <a:rPr lang="en-US" dirty="0" err="1">
                <a:solidFill>
                  <a:srgbClr val="004040"/>
                </a:solidFill>
              </a:rPr>
              <a:t>sh</a:t>
            </a:r>
            <a:r>
              <a:rPr lang="en-US" dirty="0" err="1">
                <a:solidFill>
                  <a:srgbClr val="0080C0"/>
                </a:solidFill>
              </a:rPr>
              <a:t>:</a:t>
            </a:r>
            <a:r>
              <a:rPr lang="en-US" dirty="0" err="1">
                <a:solidFill>
                  <a:srgbClr val="000000"/>
                </a:solidFill>
              </a:rPr>
              <a:t>entailment</a:t>
            </a:r>
            <a:r>
              <a:rPr lang="en-US" dirty="0">
                <a:solidFill>
                  <a:srgbClr val="000000"/>
                </a:solidFill>
              </a:rPr>
              <a:t> can be used to indicate that some inference is </a:t>
            </a:r>
            <a:r>
              <a:rPr lang="en-US" dirty="0" smtClean="0">
                <a:solidFill>
                  <a:srgbClr val="000000"/>
                </a:solidFill>
              </a:rPr>
              <a:t>required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193368" y="1426347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05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Inference</a:t>
            </a:r>
            <a:r>
              <a:rPr lang="es-ES" dirty="0"/>
              <a:t> and </a:t>
            </a:r>
            <a:r>
              <a:rPr lang="es-ES" dirty="0" err="1"/>
              <a:t>triggering</a:t>
            </a:r>
            <a:r>
              <a:rPr lang="es-ES" dirty="0"/>
              <a:t> </a:t>
            </a:r>
            <a:r>
              <a:rPr lang="es-ES" dirty="0" err="1"/>
              <a:t>mechanism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598" y="1028725"/>
            <a:ext cx="5386917" cy="639762"/>
          </a:xfrm>
        </p:spPr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has no </a:t>
            </a:r>
            <a:r>
              <a:rPr lang="es-ES" dirty="0" err="1"/>
              <a:t>interaction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inference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597" y="1700878"/>
            <a:ext cx="5386917" cy="575119"/>
          </a:xfrm>
        </p:spPr>
        <p:txBody>
          <a:bodyPr/>
          <a:lstStyle/>
          <a:p>
            <a:r>
              <a:rPr lang="es-ES" dirty="0" err="1"/>
              <a:t>It</a:t>
            </a:r>
            <a:r>
              <a:rPr lang="es-ES" dirty="0"/>
              <a:t> can be </a:t>
            </a:r>
            <a:r>
              <a:rPr lang="es-ES" dirty="0" err="1"/>
              <a:t>used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validate</a:t>
            </a:r>
            <a:r>
              <a:rPr lang="es-ES" dirty="0"/>
              <a:t> a </a:t>
            </a:r>
            <a:r>
              <a:rPr lang="es-ES" dirty="0" err="1"/>
              <a:t>reasoner</a:t>
            </a:r>
            <a:endParaRPr lang="es-ES" dirty="0"/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73174" y="1368059"/>
            <a:ext cx="5630333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In SHACL, RDF </a:t>
            </a:r>
            <a:r>
              <a:rPr lang="es-ES" dirty="0" err="1"/>
              <a:t>Schema</a:t>
            </a:r>
            <a:r>
              <a:rPr lang="es-ES" dirty="0"/>
              <a:t> </a:t>
            </a:r>
            <a:r>
              <a:rPr lang="es-ES" dirty="0" err="1"/>
              <a:t>inference</a:t>
            </a:r>
            <a:r>
              <a:rPr lang="es-ES" dirty="0"/>
              <a:t> can </a:t>
            </a:r>
            <a:r>
              <a:rPr lang="es-ES" dirty="0" err="1"/>
              <a:t>affect</a:t>
            </a:r>
            <a:r>
              <a:rPr lang="es-ES" dirty="0"/>
              <a:t>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nodes</a:t>
            </a:r>
            <a:r>
              <a:rPr lang="es-ES" dirty="0"/>
              <a:t> are </a:t>
            </a:r>
            <a:r>
              <a:rPr lang="es-ES" dirty="0" err="1"/>
              <a:t>validated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342209" y="2466865"/>
            <a:ext cx="422423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888871" y="4569505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655503" y="3939576"/>
            <a:ext cx="1065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rgbClr val="0070C0"/>
                </a:solidFill>
              </a:rPr>
              <a:t>RDFS </a:t>
            </a:r>
          </a:p>
          <a:p>
            <a:pPr algn="ctr"/>
            <a:r>
              <a:rPr lang="es-ES" dirty="0" err="1">
                <a:solidFill>
                  <a:srgbClr val="0070C0"/>
                </a:solidFill>
              </a:rPr>
              <a:t>inference</a:t>
            </a:r>
            <a:endParaRPr lang="es-ES" dirty="0">
              <a:solidFill>
                <a:srgbClr val="0070C0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519806" y="3939576"/>
            <a:ext cx="1065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rgbClr val="0070C0"/>
                </a:solidFill>
              </a:rPr>
              <a:t>No RDFS </a:t>
            </a:r>
          </a:p>
          <a:p>
            <a:pPr algn="ctr"/>
            <a:r>
              <a:rPr lang="es-ES" dirty="0" err="1">
                <a:solidFill>
                  <a:srgbClr val="0070C0"/>
                </a:solidFill>
              </a:rPr>
              <a:t>inference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45980" y="3697972"/>
            <a:ext cx="3873826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Teacher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subClassOf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teaches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domain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Teacher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Teacher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23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</a:p>
          <a:p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bob   </a:t>
            </a:r>
            <a:r>
              <a:rPr lang="de-DE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teaches </a:t>
            </a:r>
            <a:r>
              <a:rPr lang="de-DE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Algebra </a:t>
            </a:r>
            <a:r>
              <a:rPr lang="de-DE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de-DE" sz="16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de-DE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 </a:t>
            </a:r>
            <a:r>
              <a:rPr lang="de-DE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34</a:t>
            </a:r>
            <a:r>
              <a:rPr lang="de-DE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de-DE" sz="1600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de-D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de-DE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carol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teaches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Logic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"King"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581722" y="5231722"/>
            <a:ext cx="127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Ignored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581722" y="5744320"/>
            <a:ext cx="127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Ignored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864969" y="4569505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864969" y="5050159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864969" y="5590432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904061" y="3872882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0070C0"/>
                </a:solidFill>
              </a:rPr>
              <a:t>With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or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without</a:t>
            </a:r>
            <a:r>
              <a:rPr lang="es-ES" dirty="0">
                <a:solidFill>
                  <a:srgbClr val="0070C0"/>
                </a:solidFill>
              </a:rPr>
              <a:t> </a:t>
            </a:r>
          </a:p>
          <a:p>
            <a:r>
              <a:rPr lang="es-ES" dirty="0">
                <a:solidFill>
                  <a:srgbClr val="0070C0"/>
                </a:solidFill>
              </a:rPr>
              <a:t>RDFS </a:t>
            </a:r>
            <a:r>
              <a:rPr lang="es-ES" dirty="0" err="1">
                <a:solidFill>
                  <a:srgbClr val="0070C0"/>
                </a:solidFill>
              </a:rPr>
              <a:t>inference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523379" y="2450907"/>
            <a:ext cx="30973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2440" y="4480392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492440" y="5048028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492440" y="5677957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0591694" y="6268568"/>
            <a:ext cx="1600306" cy="57456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10566442" y="6208483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0830730" y="6268568"/>
            <a:ext cx="1361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= </a:t>
            </a:r>
            <a:r>
              <a:rPr lang="es-ES" sz="1100" dirty="0" err="1"/>
              <a:t>conforms</a:t>
            </a:r>
            <a:r>
              <a:rPr lang="es-ES" sz="1100" dirty="0"/>
              <a:t> </a:t>
            </a:r>
            <a:r>
              <a:rPr lang="es-ES" sz="1100" dirty="0" err="1"/>
              <a:t>to</a:t>
            </a:r>
            <a:r>
              <a:rPr lang="es-ES" sz="1100" dirty="0"/>
              <a:t> </a:t>
            </a:r>
            <a:r>
              <a:rPr lang="es-ES" sz="1100" dirty="0" err="1"/>
              <a:t>Shape</a:t>
            </a:r>
            <a:endParaRPr lang="es-ES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0591694" y="651201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0830730" y="6568113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= </a:t>
            </a:r>
            <a:r>
              <a:rPr lang="es-ES" sz="1100" dirty="0" err="1"/>
              <a:t>doesn't</a:t>
            </a:r>
            <a:r>
              <a:rPr lang="es-ES" sz="1100" dirty="0"/>
              <a:t> </a:t>
            </a:r>
            <a:r>
              <a:rPr lang="es-ES" sz="1100" dirty="0" err="1"/>
              <a:t>conform</a:t>
            </a:r>
            <a:endParaRPr lang="es-ES" sz="1100" dirty="0"/>
          </a:p>
        </p:txBody>
      </p:sp>
      <p:sp>
        <p:nvSpPr>
          <p:cNvPr id="32" name="Marcador de contenido 3"/>
          <p:cNvSpPr>
            <a:spLocks noGrp="1"/>
          </p:cNvSpPr>
          <p:nvPr>
            <p:ph sz="half" idx="2"/>
          </p:nvPr>
        </p:nvSpPr>
        <p:spPr>
          <a:xfrm>
            <a:off x="6166830" y="1969849"/>
            <a:ext cx="5386917" cy="575119"/>
          </a:xfrm>
        </p:spPr>
        <p:txBody>
          <a:bodyPr/>
          <a:lstStyle/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implicit</a:t>
            </a:r>
            <a:r>
              <a:rPr lang="es-ES" dirty="0"/>
              <a:t> RDFS </a:t>
            </a:r>
            <a:r>
              <a:rPr lang="es-ES" dirty="0" err="1"/>
              <a:t>inference</a:t>
            </a:r>
            <a:r>
              <a:rPr lang="es-ES" dirty="0"/>
              <a:t>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all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84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8" grpId="0"/>
      <p:bldP spid="22" grpId="0"/>
      <p:bldP spid="23" grpId="0"/>
      <p:bldP spid="24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Repeated</a:t>
            </a:r>
            <a:r>
              <a:rPr lang="es-ES" dirty="0"/>
              <a:t> </a:t>
            </a:r>
            <a:r>
              <a:rPr lang="es-ES" dirty="0" err="1"/>
              <a:t>properties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/>
              <a:t>ShEx</a:t>
            </a:r>
            <a:r>
              <a:rPr lang="es-ES" dirty="0"/>
              <a:t> (;) </a:t>
            </a:r>
            <a:r>
              <a:rPr lang="es-ES" dirty="0" err="1"/>
              <a:t>operator</a:t>
            </a:r>
            <a:r>
              <a:rPr lang="es-ES" dirty="0"/>
              <a:t> </a:t>
            </a:r>
            <a:r>
              <a:rPr lang="es-ES" dirty="0" err="1"/>
              <a:t>handles</a:t>
            </a:r>
            <a:r>
              <a:rPr lang="es-ES" dirty="0"/>
              <a:t> </a:t>
            </a:r>
            <a:r>
              <a:rPr lang="es-ES" dirty="0" err="1"/>
              <a:t>repeated</a:t>
            </a:r>
            <a:r>
              <a:rPr lang="es-ES" dirty="0"/>
              <a:t> </a:t>
            </a:r>
            <a:r>
              <a:rPr lang="es-ES" dirty="0" err="1"/>
              <a:t>properties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SHACL </a:t>
            </a:r>
            <a:r>
              <a:rPr lang="es-ES" dirty="0" err="1"/>
              <a:t>needs</a:t>
            </a:r>
            <a:r>
              <a:rPr lang="es-ES" dirty="0"/>
              <a:t> </a:t>
            </a:r>
            <a:r>
              <a:rPr lang="es-ES" dirty="0" err="1"/>
              <a:t>qualifiedValueShapes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repeated</a:t>
            </a:r>
            <a:r>
              <a:rPr lang="es-ES" dirty="0"/>
              <a:t> </a:t>
            </a:r>
            <a:r>
              <a:rPr lang="es-ES" dirty="0" err="1"/>
              <a:t>properties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3305788"/>
            <a:ext cx="5389033" cy="873125"/>
          </a:xfrm>
        </p:spPr>
        <p:txBody>
          <a:bodyPr/>
          <a:lstStyle/>
          <a:p>
            <a:r>
              <a:rPr lang="es-ES" dirty="0"/>
              <a:t>Direct </a:t>
            </a:r>
            <a:r>
              <a:rPr lang="es-ES" dirty="0" err="1"/>
              <a:t>approximation</a:t>
            </a:r>
            <a:r>
              <a:rPr lang="es-ES" dirty="0"/>
              <a:t> (</a:t>
            </a:r>
            <a:r>
              <a:rPr lang="es-ES" dirty="0" err="1"/>
              <a:t>wrong</a:t>
            </a:r>
            <a:r>
              <a:rPr lang="es-ES" dirty="0"/>
              <a:t>):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066800" y="3421676"/>
            <a:ext cx="28864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parent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{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gender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[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Male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] }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parent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{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gender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[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Female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] }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}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96000" y="3742350"/>
            <a:ext cx="5234125" cy="26468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parent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gender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Male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]]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]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parent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gender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Female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]]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]</a:t>
            </a:r>
          </a:p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600" dirty="0">
              <a:latin typeface="Consolas" panose="020B0609020204030204" pitchFamily="49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127375" y="2358051"/>
            <a:ext cx="5386917" cy="880449"/>
          </a:xfr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err="1"/>
              <a:t>Example</a:t>
            </a:r>
            <a:r>
              <a:rPr lang="es-ES" dirty="0"/>
              <a:t>. A </a:t>
            </a:r>
            <a:r>
              <a:rPr lang="es-ES" dirty="0" err="1"/>
              <a:t>person</a:t>
            </a:r>
            <a:r>
              <a:rPr lang="es-ES" dirty="0"/>
              <a:t> </a:t>
            </a:r>
            <a:r>
              <a:rPr lang="es-ES" dirty="0" err="1"/>
              <a:t>must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2 </a:t>
            </a:r>
            <a:r>
              <a:rPr lang="es-ES" dirty="0" err="1"/>
              <a:t>parents</a:t>
            </a:r>
            <a:r>
              <a:rPr lang="es-ES" dirty="0"/>
              <a:t>,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male</a:t>
            </a:r>
            <a:r>
              <a:rPr lang="es-ES" dirty="0"/>
              <a:t> and </a:t>
            </a:r>
            <a:r>
              <a:rPr lang="es-ES" dirty="0" err="1"/>
              <a:t>another</a:t>
            </a:r>
            <a:r>
              <a:rPr lang="es-ES" dirty="0"/>
              <a:t> </a:t>
            </a:r>
            <a:r>
              <a:rPr lang="es-ES" dirty="0" err="1"/>
              <a:t>female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 rot="277747">
            <a:off x="7186222" y="6026821"/>
            <a:ext cx="460692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says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a </a:t>
            </a:r>
            <a:r>
              <a:rPr lang="es-ES" dirty="0" err="1"/>
              <a:t>person</a:t>
            </a:r>
            <a:r>
              <a:rPr lang="es-ES" dirty="0"/>
              <a:t> </a:t>
            </a:r>
            <a:r>
              <a:rPr lang="es-ES" dirty="0" err="1"/>
              <a:t>must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a </a:t>
            </a:r>
            <a:r>
              <a:rPr lang="es-ES" dirty="0" err="1"/>
              <a:t>parent</a:t>
            </a:r>
            <a:r>
              <a:rPr lang="es-ES" dirty="0"/>
              <a:t>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time </a:t>
            </a:r>
            <a:r>
              <a:rPr lang="es-ES" dirty="0" err="1"/>
              <a:t>male</a:t>
            </a:r>
            <a:r>
              <a:rPr lang="es-ES" dirty="0"/>
              <a:t> and </a:t>
            </a:r>
            <a:r>
              <a:rPr lang="es-ES" dirty="0" err="1"/>
              <a:t>female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889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Repeated</a:t>
            </a:r>
            <a:r>
              <a:rPr lang="es-ES" dirty="0"/>
              <a:t> </a:t>
            </a:r>
            <a:r>
              <a:rPr lang="es-ES" dirty="0" err="1"/>
              <a:t>properties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/>
              <a:t>ShEx</a:t>
            </a:r>
            <a:r>
              <a:rPr lang="es-ES" dirty="0"/>
              <a:t> (;) </a:t>
            </a:r>
            <a:r>
              <a:rPr lang="es-ES" dirty="0" err="1"/>
              <a:t>operator</a:t>
            </a:r>
            <a:r>
              <a:rPr lang="es-ES" dirty="0"/>
              <a:t> </a:t>
            </a:r>
            <a:r>
              <a:rPr lang="es-ES" dirty="0" err="1"/>
              <a:t>handles</a:t>
            </a:r>
            <a:r>
              <a:rPr lang="es-ES" dirty="0"/>
              <a:t> </a:t>
            </a:r>
            <a:r>
              <a:rPr lang="es-ES" dirty="0" err="1"/>
              <a:t>repeated</a:t>
            </a:r>
            <a:r>
              <a:rPr lang="es-ES" dirty="0"/>
              <a:t> </a:t>
            </a:r>
            <a:r>
              <a:rPr lang="es-ES" dirty="0" err="1"/>
              <a:t>properties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SHACL </a:t>
            </a:r>
            <a:r>
              <a:rPr lang="es-ES" dirty="0" err="1"/>
              <a:t>needs</a:t>
            </a:r>
            <a:r>
              <a:rPr lang="es-ES" dirty="0"/>
              <a:t> </a:t>
            </a:r>
            <a:r>
              <a:rPr lang="es-ES" dirty="0" err="1"/>
              <a:t>qualifiedValueShapes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repeated</a:t>
            </a:r>
            <a:r>
              <a:rPr lang="es-ES" dirty="0"/>
              <a:t> </a:t>
            </a:r>
            <a:r>
              <a:rPr lang="es-ES" dirty="0" err="1"/>
              <a:t>properties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1474" y="2811032"/>
            <a:ext cx="5389033" cy="873125"/>
          </a:xfrm>
        </p:spPr>
        <p:txBody>
          <a:bodyPr/>
          <a:lstStyle/>
          <a:p>
            <a:r>
              <a:rPr lang="es-ES" dirty="0" err="1"/>
              <a:t>Solution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qualifiedValueShapes</a:t>
            </a:r>
            <a:r>
              <a:rPr lang="es-ES" dirty="0"/>
              <a:t>: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079500" y="3002021"/>
            <a:ext cx="28864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parent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{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gender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[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Male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] }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parent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{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gender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[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Female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] }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}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96000" y="3346007"/>
            <a:ext cx="6030383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parent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qualifiedValueShape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gender 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Male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]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qualifiedMinCount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qualifiedMaxCount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parent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qualifiedValueShape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gender 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Female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]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qualifiedMinCount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qualifiedMaxCount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parent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</a:p>
          <a:p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400" dirty="0">
              <a:latin typeface="Consolas" panose="020B0609020204030204" pitchFamily="49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346200" y="2224215"/>
            <a:ext cx="10389263" cy="533690"/>
          </a:xfr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err="1"/>
              <a:t>Example</a:t>
            </a:r>
            <a:r>
              <a:rPr lang="es-ES" dirty="0"/>
              <a:t>. A </a:t>
            </a:r>
            <a:r>
              <a:rPr lang="es-ES" dirty="0" err="1"/>
              <a:t>person</a:t>
            </a:r>
            <a:r>
              <a:rPr lang="es-ES" dirty="0"/>
              <a:t> </a:t>
            </a:r>
            <a:r>
              <a:rPr lang="es-ES" dirty="0" err="1"/>
              <a:t>must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2 </a:t>
            </a:r>
            <a:r>
              <a:rPr lang="es-ES" dirty="0" err="1"/>
              <a:t>parents</a:t>
            </a:r>
            <a:r>
              <a:rPr lang="es-ES" dirty="0"/>
              <a:t>,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male</a:t>
            </a:r>
            <a:r>
              <a:rPr lang="es-ES" dirty="0"/>
              <a:t> and </a:t>
            </a:r>
            <a:r>
              <a:rPr lang="es-ES" dirty="0" err="1"/>
              <a:t>another</a:t>
            </a:r>
            <a:r>
              <a:rPr lang="es-ES" dirty="0"/>
              <a:t> </a:t>
            </a:r>
            <a:r>
              <a:rPr lang="es-ES" dirty="0" err="1"/>
              <a:t>female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647765" y="5633134"/>
            <a:ext cx="257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C00000"/>
                </a:solidFill>
              </a:rPr>
              <a:t>It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needs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to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count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all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possibilities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2" name="Cerrar llave 11"/>
          <p:cNvSpPr/>
          <p:nvPr/>
        </p:nvSpPr>
        <p:spPr>
          <a:xfrm>
            <a:off x="9383183" y="5689599"/>
            <a:ext cx="165100" cy="5334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12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Recursion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err="1"/>
              <a:t>handles</a:t>
            </a:r>
            <a:r>
              <a:rPr lang="es-ES" dirty="0"/>
              <a:t> </a:t>
            </a:r>
            <a:r>
              <a:rPr lang="es-ES" dirty="0" err="1"/>
              <a:t>recursion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593725"/>
          </a:xfrm>
        </p:spPr>
        <p:txBody>
          <a:bodyPr/>
          <a:lstStyle/>
          <a:p>
            <a:r>
              <a:rPr lang="es-ES" dirty="0" err="1"/>
              <a:t>Well</a:t>
            </a:r>
            <a:r>
              <a:rPr lang="es-ES" dirty="0"/>
              <a:t> </a:t>
            </a:r>
            <a:r>
              <a:rPr lang="es-ES" dirty="0" err="1"/>
              <a:t>founded</a:t>
            </a:r>
            <a:r>
              <a:rPr lang="es-ES" dirty="0"/>
              <a:t> </a:t>
            </a:r>
            <a:r>
              <a:rPr lang="es-ES" dirty="0" err="1"/>
              <a:t>semantics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703992" cy="639762"/>
          </a:xfrm>
        </p:spPr>
        <p:txBody>
          <a:bodyPr/>
          <a:lstStyle/>
          <a:p>
            <a:r>
              <a:rPr lang="es-ES" dirty="0" err="1"/>
              <a:t>Recursive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are </a:t>
            </a:r>
            <a:r>
              <a:rPr lang="es-ES" dirty="0" err="1"/>
              <a:t>undefined</a:t>
            </a:r>
            <a:r>
              <a:rPr lang="es-ES" dirty="0"/>
              <a:t> in </a:t>
            </a:r>
            <a:r>
              <a:rPr lang="es-ES" dirty="0" smtClean="0"/>
              <a:t>SHACL*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025525"/>
          </a:xfrm>
        </p:spPr>
        <p:txBody>
          <a:bodyPr/>
          <a:lstStyle/>
          <a:p>
            <a:r>
              <a:rPr lang="es-ES" dirty="0" err="1"/>
              <a:t>Implementation</a:t>
            </a:r>
            <a:r>
              <a:rPr lang="es-ES" dirty="0"/>
              <a:t> </a:t>
            </a:r>
            <a:r>
              <a:rPr lang="es-ES" dirty="0" err="1"/>
              <a:t>dependent</a:t>
            </a:r>
            <a:endParaRPr lang="es-ES" dirty="0"/>
          </a:p>
          <a:p>
            <a:pPr lvl="1"/>
            <a:r>
              <a:rPr lang="es-ES" dirty="0"/>
              <a:t>Direct </a:t>
            </a:r>
            <a:r>
              <a:rPr lang="es-ES" dirty="0" err="1"/>
              <a:t>translation</a:t>
            </a:r>
            <a:r>
              <a:rPr lang="es-ES" dirty="0"/>
              <a:t> </a:t>
            </a:r>
            <a:r>
              <a:rPr lang="es-ES" dirty="0" err="1"/>
              <a:t>generates</a:t>
            </a:r>
            <a:r>
              <a:rPr lang="es-ES" dirty="0"/>
              <a:t> </a:t>
            </a:r>
            <a:r>
              <a:rPr lang="es-ES" dirty="0" err="1"/>
              <a:t>recursive</a:t>
            </a:r>
            <a:r>
              <a:rPr lang="es-ES" dirty="0"/>
              <a:t> </a:t>
            </a:r>
            <a:r>
              <a:rPr lang="es-ES" dirty="0" err="1" smtClean="0"/>
              <a:t>shapes</a:t>
            </a:r>
            <a:endParaRPr lang="es-ES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1041400" y="2950190"/>
            <a:ext cx="347723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knows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s-ES" dirty="0">
              <a:latin typeface="Consolas" panose="020B0609020204030204" pitchFamily="49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354337" y="3273356"/>
            <a:ext cx="487024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knows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</a:p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540978">
            <a:off x="7152025" y="5309788"/>
            <a:ext cx="327487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err="1"/>
              <a:t>Undefined</a:t>
            </a:r>
            <a:r>
              <a:rPr lang="es-ES" dirty="0"/>
              <a:t> </a:t>
            </a:r>
            <a:r>
              <a:rPr lang="es-ES" dirty="0" err="1"/>
              <a:t>because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recursive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354336" y="5975916"/>
            <a:ext cx="546174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*Semantics </a:t>
            </a:r>
            <a:r>
              <a:rPr lang="en-GB" sz="1600" dirty="0"/>
              <a:t>and Validation of </a:t>
            </a:r>
            <a:r>
              <a:rPr lang="en-GB" sz="1600" dirty="0" smtClean="0"/>
              <a:t>Recursive SHACL</a:t>
            </a:r>
            <a:endParaRPr lang="en-GB" sz="1600" dirty="0"/>
          </a:p>
          <a:p>
            <a:r>
              <a:rPr lang="en-GB" sz="1600" dirty="0"/>
              <a:t>Julien </a:t>
            </a:r>
            <a:r>
              <a:rPr lang="en-GB" sz="1600" dirty="0" err="1"/>
              <a:t>Corman</a:t>
            </a:r>
            <a:r>
              <a:rPr lang="en-GB" sz="1600" dirty="0"/>
              <a:t>, Juan L. Reutter and </a:t>
            </a:r>
            <a:r>
              <a:rPr lang="en-GB" sz="1600" dirty="0" err="1"/>
              <a:t>Ognjen</a:t>
            </a:r>
            <a:r>
              <a:rPr lang="en-GB" sz="1600" dirty="0"/>
              <a:t> </a:t>
            </a:r>
            <a:r>
              <a:rPr lang="en-GB" sz="1600" dirty="0" err="1" smtClean="0"/>
              <a:t>Savkovic</a:t>
            </a:r>
            <a:r>
              <a:rPr lang="en-GB" sz="1600" dirty="0" smtClean="0"/>
              <a:t>, ISWC'18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3281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Several</a:t>
            </a:r>
            <a:r>
              <a:rPr lang="es-ES" dirty="0" smtClean="0"/>
              <a:t> </a:t>
            </a: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features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Similar </a:t>
            </a:r>
            <a:r>
              <a:rPr lang="es-ES" dirty="0" err="1" smtClean="0"/>
              <a:t>goal</a:t>
            </a:r>
            <a:r>
              <a:rPr lang="es-ES" dirty="0"/>
              <a:t>: describe and </a:t>
            </a:r>
            <a:r>
              <a:rPr lang="es-ES" dirty="0" err="1"/>
              <a:t>validate</a:t>
            </a:r>
            <a:r>
              <a:rPr lang="es-ES" dirty="0"/>
              <a:t> RDF </a:t>
            </a:r>
            <a:r>
              <a:rPr lang="es-ES" dirty="0" err="1"/>
              <a:t>graphs</a:t>
            </a:r>
            <a:endParaRPr lang="es-ES" dirty="0"/>
          </a:p>
          <a:p>
            <a:r>
              <a:rPr lang="es-ES" dirty="0" err="1"/>
              <a:t>Both</a:t>
            </a:r>
            <a:r>
              <a:rPr lang="es-ES" dirty="0"/>
              <a:t> </a:t>
            </a:r>
            <a:r>
              <a:rPr lang="es-ES" dirty="0" err="1"/>
              <a:t>employ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word</a:t>
            </a:r>
            <a:r>
              <a:rPr lang="es-ES" dirty="0"/>
              <a:t> "</a:t>
            </a:r>
            <a:r>
              <a:rPr lang="es-ES" dirty="0" err="1"/>
              <a:t>shape</a:t>
            </a:r>
            <a:r>
              <a:rPr lang="es-ES" dirty="0"/>
              <a:t>"</a:t>
            </a:r>
          </a:p>
          <a:p>
            <a:r>
              <a:rPr lang="es-ES" dirty="0" err="1"/>
              <a:t>Node</a:t>
            </a:r>
            <a:r>
              <a:rPr lang="es-ES" dirty="0"/>
              <a:t> </a:t>
            </a:r>
            <a:r>
              <a:rPr lang="es-ES" dirty="0" err="1"/>
              <a:t>constraints</a:t>
            </a:r>
            <a:r>
              <a:rPr lang="es-ES" dirty="0"/>
              <a:t> similar in </a:t>
            </a:r>
            <a:r>
              <a:rPr lang="es-ES" dirty="0" err="1"/>
              <a:t>both</a:t>
            </a:r>
            <a:r>
              <a:rPr lang="es-ES" dirty="0"/>
              <a:t> </a:t>
            </a:r>
            <a:r>
              <a:rPr lang="es-ES" dirty="0" err="1"/>
              <a:t>languages</a:t>
            </a:r>
            <a:endParaRPr lang="es-ES" dirty="0"/>
          </a:p>
          <a:p>
            <a:r>
              <a:rPr lang="es-ES" dirty="0" err="1"/>
              <a:t>Constraints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incoming</a:t>
            </a:r>
            <a:r>
              <a:rPr lang="es-ES" dirty="0"/>
              <a:t>/</a:t>
            </a:r>
            <a:r>
              <a:rPr lang="es-ES" dirty="0" err="1"/>
              <a:t>outgoing</a:t>
            </a:r>
            <a:r>
              <a:rPr lang="es-ES" dirty="0"/>
              <a:t> </a:t>
            </a:r>
            <a:r>
              <a:rPr lang="es-ES" dirty="0" err="1"/>
              <a:t>arcs</a:t>
            </a:r>
            <a:endParaRPr lang="es-ES" dirty="0"/>
          </a:p>
          <a:p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allow</a:t>
            </a:r>
            <a:r>
              <a:rPr lang="es-ES" dirty="0" smtClean="0"/>
              <a:t> to define </a:t>
            </a:r>
            <a:r>
              <a:rPr lang="es-ES" dirty="0" err="1"/>
              <a:t>c</a:t>
            </a:r>
            <a:r>
              <a:rPr lang="es-ES" dirty="0" err="1" smtClean="0"/>
              <a:t>ardinalities</a:t>
            </a:r>
            <a:endParaRPr lang="es-ES" dirty="0"/>
          </a:p>
          <a:p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RDF </a:t>
            </a:r>
            <a:r>
              <a:rPr lang="es-ES" dirty="0" err="1"/>
              <a:t>syntax</a:t>
            </a:r>
            <a:endParaRPr lang="es-ES" dirty="0"/>
          </a:p>
          <a:p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/>
              <a:t>e</a:t>
            </a:r>
            <a:r>
              <a:rPr lang="es-ES" dirty="0" err="1" smtClean="0"/>
              <a:t>xtension</a:t>
            </a:r>
            <a:r>
              <a:rPr lang="es-ES" dirty="0" smtClean="0"/>
              <a:t> </a:t>
            </a:r>
            <a:r>
              <a:rPr lang="es-ES" dirty="0" err="1"/>
              <a:t>mechanism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708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Recursion</a:t>
            </a:r>
            <a:r>
              <a:rPr lang="es-ES" dirty="0"/>
              <a:t> (</a:t>
            </a:r>
            <a:r>
              <a:rPr lang="es-ES" dirty="0" err="1"/>
              <a:t>with</a:t>
            </a:r>
            <a:r>
              <a:rPr lang="es-ES" dirty="0"/>
              <a:t> target </a:t>
            </a:r>
            <a:r>
              <a:rPr lang="es-ES" dirty="0" err="1"/>
              <a:t>declarations</a:t>
            </a:r>
            <a:r>
              <a:rPr lang="es-ES" dirty="0"/>
              <a:t>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err="1"/>
              <a:t>handles</a:t>
            </a:r>
            <a:r>
              <a:rPr lang="es-ES" dirty="0"/>
              <a:t> </a:t>
            </a:r>
            <a:r>
              <a:rPr lang="es-ES" dirty="0" err="1"/>
              <a:t>recursion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593725"/>
          </a:xfrm>
        </p:spPr>
        <p:txBody>
          <a:bodyPr/>
          <a:lstStyle/>
          <a:p>
            <a:r>
              <a:rPr lang="es-ES" dirty="0" err="1"/>
              <a:t>Well</a:t>
            </a:r>
            <a:r>
              <a:rPr lang="es-ES" dirty="0"/>
              <a:t> </a:t>
            </a:r>
            <a:r>
              <a:rPr lang="es-ES" dirty="0" err="1"/>
              <a:t>founded</a:t>
            </a:r>
            <a:r>
              <a:rPr lang="es-ES" dirty="0"/>
              <a:t> </a:t>
            </a:r>
            <a:r>
              <a:rPr lang="es-ES" dirty="0" err="1"/>
              <a:t>semantics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err="1"/>
              <a:t>Recursive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are </a:t>
            </a:r>
            <a:r>
              <a:rPr lang="es-ES" dirty="0" err="1"/>
              <a:t>undefined</a:t>
            </a:r>
            <a:r>
              <a:rPr lang="es-ES" dirty="0"/>
              <a:t> in SHACL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89646"/>
            <a:ext cx="6091397" cy="1025525"/>
          </a:xfrm>
        </p:spPr>
        <p:txBody>
          <a:bodyPr>
            <a:normAutofit fontScale="70000" lnSpcReduction="20000"/>
          </a:bodyPr>
          <a:lstStyle/>
          <a:p>
            <a:r>
              <a:rPr lang="es-ES" dirty="0" err="1"/>
              <a:t>Implementation</a:t>
            </a:r>
            <a:r>
              <a:rPr lang="es-ES" dirty="0"/>
              <a:t> </a:t>
            </a:r>
            <a:r>
              <a:rPr lang="es-ES" dirty="0" err="1"/>
              <a:t>dependent</a:t>
            </a:r>
            <a:endParaRPr lang="es-ES" dirty="0"/>
          </a:p>
          <a:p>
            <a:r>
              <a:rPr lang="es-ES" dirty="0"/>
              <a:t>Can be </a:t>
            </a:r>
            <a:r>
              <a:rPr lang="es-ES" dirty="0" err="1"/>
              <a:t>simulated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target </a:t>
            </a:r>
            <a:r>
              <a:rPr lang="es-ES" dirty="0" err="1"/>
              <a:t>declarations</a:t>
            </a:r>
            <a:endParaRPr lang="es-ES" dirty="0"/>
          </a:p>
          <a:p>
            <a:pPr lvl="1"/>
            <a:r>
              <a:rPr lang="es-ES" dirty="0" err="1"/>
              <a:t>Example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target </a:t>
            </a:r>
            <a:r>
              <a:rPr lang="es-ES" dirty="0" err="1"/>
              <a:t>declatations</a:t>
            </a:r>
            <a:endParaRPr lang="es-ES" dirty="0"/>
          </a:p>
          <a:p>
            <a:pPr lvl="1"/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 </a:t>
            </a:r>
            <a:r>
              <a:rPr lang="es-ES" dirty="0" err="1"/>
              <a:t>discriminating</a:t>
            </a:r>
            <a:r>
              <a:rPr lang="es-ES" dirty="0"/>
              <a:t> </a:t>
            </a:r>
            <a:r>
              <a:rPr lang="es-ES" dirty="0" err="1"/>
              <a:t>arcs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59577" y="3931858"/>
            <a:ext cx="347723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knows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s-ES" dirty="0">
              <a:latin typeface="Consolas" panose="020B0609020204030204" pitchFamily="49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193368" y="3603362"/>
            <a:ext cx="487024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knows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</a:p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22661" y="5432060"/>
            <a:ext cx="50328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requires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nodes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n-US" dirty="0" err="1">
                <a:solidFill>
                  <a:srgbClr val="004040"/>
                </a:solidFill>
                <a:latin typeface="Consolas" panose="020B0609020204030204" pitchFamily="49" charset="0"/>
              </a:rPr>
              <a:t>rdf</a:t>
            </a:r>
            <a:r>
              <a:rPr lang="en-US" dirty="0" err="1">
                <a:solidFill>
                  <a:srgbClr val="0080C0"/>
                </a:solidFill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type</a:t>
            </a:r>
            <a:r>
              <a:rPr lang="es-ES" dirty="0"/>
              <a:t> </a:t>
            </a:r>
            <a:r>
              <a:rPr lang="es-ES" dirty="0" err="1"/>
              <a:t>Person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1612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Recursion</a:t>
            </a:r>
            <a:r>
              <a:rPr lang="es-ES" dirty="0"/>
              <a:t> (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property</a:t>
            </a:r>
            <a:r>
              <a:rPr lang="es-ES" dirty="0"/>
              <a:t> </a:t>
            </a:r>
            <a:r>
              <a:rPr lang="es-ES" dirty="0" err="1"/>
              <a:t>paths</a:t>
            </a:r>
            <a:r>
              <a:rPr lang="es-ES" dirty="0"/>
              <a:t>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err="1"/>
              <a:t>handles</a:t>
            </a:r>
            <a:r>
              <a:rPr lang="es-ES" dirty="0"/>
              <a:t> </a:t>
            </a:r>
            <a:r>
              <a:rPr lang="es-ES" dirty="0" err="1"/>
              <a:t>recursion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593725"/>
          </a:xfrm>
        </p:spPr>
        <p:txBody>
          <a:bodyPr/>
          <a:lstStyle/>
          <a:p>
            <a:r>
              <a:rPr lang="es-ES" dirty="0" err="1"/>
              <a:t>Well</a:t>
            </a:r>
            <a:r>
              <a:rPr lang="es-ES" dirty="0"/>
              <a:t> </a:t>
            </a:r>
            <a:r>
              <a:rPr lang="es-ES" dirty="0" err="1"/>
              <a:t>founded</a:t>
            </a:r>
            <a:r>
              <a:rPr lang="es-ES" dirty="0"/>
              <a:t> </a:t>
            </a:r>
            <a:r>
              <a:rPr lang="es-ES" dirty="0" err="1"/>
              <a:t>semantics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625458" y="1535113"/>
            <a:ext cx="5956943" cy="639762"/>
          </a:xfrm>
        </p:spPr>
        <p:txBody>
          <a:bodyPr/>
          <a:lstStyle/>
          <a:p>
            <a:r>
              <a:rPr lang="es-ES" dirty="0" err="1"/>
              <a:t>Recursive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are </a:t>
            </a:r>
            <a:r>
              <a:rPr lang="es-ES" dirty="0" err="1"/>
              <a:t>undefined</a:t>
            </a:r>
            <a:r>
              <a:rPr lang="es-ES" dirty="0"/>
              <a:t> in SHACL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89646"/>
            <a:ext cx="6091397" cy="1025525"/>
          </a:xfrm>
        </p:spPr>
        <p:txBody>
          <a:bodyPr/>
          <a:lstStyle/>
          <a:p>
            <a:r>
              <a:rPr lang="es-ES" dirty="0" err="1"/>
              <a:t>Implementation</a:t>
            </a:r>
            <a:r>
              <a:rPr lang="es-ES" dirty="0"/>
              <a:t> </a:t>
            </a:r>
            <a:r>
              <a:rPr lang="es-ES" dirty="0" err="1"/>
              <a:t>dependent</a:t>
            </a:r>
            <a:endParaRPr lang="es-ES" dirty="0"/>
          </a:p>
          <a:p>
            <a:r>
              <a:rPr lang="es-ES" dirty="0"/>
              <a:t>Can be </a:t>
            </a:r>
            <a:r>
              <a:rPr lang="es-ES" dirty="0" err="1"/>
              <a:t>simulated</a:t>
            </a:r>
            <a:r>
              <a:rPr lang="es-ES" dirty="0"/>
              <a:t> </a:t>
            </a:r>
            <a:r>
              <a:rPr lang="es-ES" dirty="0" err="1"/>
              <a:t>property</a:t>
            </a:r>
            <a:r>
              <a:rPr lang="es-ES" dirty="0"/>
              <a:t> </a:t>
            </a:r>
            <a:r>
              <a:rPr lang="es-ES" dirty="0" err="1"/>
              <a:t>paths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59577" y="3931858"/>
            <a:ext cx="347723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knows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s-ES" dirty="0">
              <a:latin typeface="Consolas" panose="020B0609020204030204" pitchFamily="49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347162" y="1341058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625458" y="3122135"/>
            <a:ext cx="575816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6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zeroOrMorePath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knows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PersonAux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PersonAux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6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193368" y="3037599"/>
            <a:ext cx="5865583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targetNode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alice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b="1" dirty="0" err="1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b="1" dirty="0" err="1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or</a:t>
            </a:r>
            <a:r>
              <a:rPr lang="es-ES" sz="1400" b="1" dirty="0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[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[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400" dirty="0">
              <a:latin typeface="Consolas" panose="020B0609020204030204" pitchFamily="49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Closed</a:t>
            </a:r>
            <a:r>
              <a:rPr lang="es-ES" dirty="0"/>
              <a:t> </a:t>
            </a:r>
            <a:r>
              <a:rPr lang="es-ES" dirty="0" err="1"/>
              <a:t>shapes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599" y="1156494"/>
            <a:ext cx="5386917" cy="639762"/>
          </a:xfrm>
        </p:spPr>
        <p:txBody>
          <a:bodyPr/>
          <a:lstStyle/>
          <a:p>
            <a:r>
              <a:rPr lang="es-ES" dirty="0"/>
              <a:t>In </a:t>
            </a:r>
            <a:r>
              <a:rPr lang="es-ES" dirty="0" err="1"/>
              <a:t>ShEx</a:t>
            </a:r>
            <a:r>
              <a:rPr lang="es-ES" dirty="0"/>
              <a:t>, </a:t>
            </a:r>
            <a:r>
              <a:rPr lang="es-ES" dirty="0" err="1"/>
              <a:t>closed</a:t>
            </a:r>
            <a:r>
              <a:rPr lang="es-ES" dirty="0"/>
              <a:t> </a:t>
            </a:r>
            <a:r>
              <a:rPr lang="es-ES" dirty="0" err="1"/>
              <a:t>affects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properties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7" cy="395128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In SHACL, </a:t>
            </a:r>
            <a:r>
              <a:rPr lang="es-ES" dirty="0" err="1"/>
              <a:t>closed</a:t>
            </a:r>
            <a:r>
              <a:rPr lang="es-ES" dirty="0"/>
              <a:t> </a:t>
            </a: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affects</a:t>
            </a:r>
            <a:r>
              <a:rPr lang="es-ES" dirty="0"/>
              <a:t> </a:t>
            </a:r>
            <a:r>
              <a:rPr lang="es-ES" dirty="0" err="1"/>
              <a:t>properties</a:t>
            </a:r>
            <a:r>
              <a:rPr lang="es-ES" dirty="0"/>
              <a:t> </a:t>
            </a:r>
            <a:r>
              <a:rPr lang="es-ES" dirty="0" err="1"/>
              <a:t>declared</a:t>
            </a:r>
            <a:r>
              <a:rPr lang="es-ES" dirty="0"/>
              <a:t> at top-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862724"/>
          </a:xfrm>
        </p:spPr>
        <p:txBody>
          <a:bodyPr/>
          <a:lstStyle/>
          <a:p>
            <a:r>
              <a:rPr lang="es-ES" dirty="0" err="1"/>
              <a:t>Properties</a:t>
            </a:r>
            <a:r>
              <a:rPr lang="es-ES" dirty="0"/>
              <a:t> </a:t>
            </a:r>
            <a:r>
              <a:rPr lang="es-ES" dirty="0" err="1"/>
              <a:t>declared</a:t>
            </a:r>
            <a:r>
              <a:rPr lang="es-ES" dirty="0"/>
              <a:t> </a:t>
            </a:r>
            <a:r>
              <a:rPr lang="es-ES" dirty="0" err="1"/>
              <a:t>inside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are </a:t>
            </a:r>
            <a:r>
              <a:rPr lang="es-ES" dirty="0" err="1"/>
              <a:t>ignored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09598" y="3037599"/>
            <a:ext cx="298992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b="1" dirty="0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|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s-ES" sz="1600" dirty="0">
              <a:latin typeface="Consolas" panose="020B0609020204030204" pitchFamily="49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303057" y="5664914"/>
            <a:ext cx="39908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alice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"Alice"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87629" y="5526415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699898" y="5526415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591694" y="6268568"/>
            <a:ext cx="1600306" cy="57456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10566442" y="6208483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830730" y="6268568"/>
            <a:ext cx="1361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= </a:t>
            </a:r>
            <a:r>
              <a:rPr lang="es-ES" sz="1100" dirty="0" err="1"/>
              <a:t>conforms</a:t>
            </a:r>
            <a:r>
              <a:rPr lang="es-ES" sz="1100" dirty="0"/>
              <a:t> </a:t>
            </a:r>
            <a:r>
              <a:rPr lang="es-ES" sz="1100" dirty="0" err="1"/>
              <a:t>to</a:t>
            </a:r>
            <a:r>
              <a:rPr lang="es-ES" sz="1100" dirty="0"/>
              <a:t> </a:t>
            </a:r>
            <a:r>
              <a:rPr lang="es-ES" sz="1100" dirty="0" err="1"/>
              <a:t>Shape</a:t>
            </a:r>
            <a:endParaRPr lang="es-ES" sz="11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591694" y="651201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830730" y="6568113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= </a:t>
            </a:r>
            <a:r>
              <a:rPr lang="es-ES" sz="1100" dirty="0" err="1"/>
              <a:t>doesn't</a:t>
            </a:r>
            <a:r>
              <a:rPr lang="es-ES" sz="1100" dirty="0"/>
              <a:t> </a:t>
            </a:r>
            <a:r>
              <a:rPr lang="es-ES" sz="1100" dirty="0" err="1"/>
              <a:t>conform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2898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Closed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and </a:t>
            </a:r>
            <a:r>
              <a:rPr lang="es-ES" dirty="0" err="1"/>
              <a:t>paths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Closed</a:t>
            </a:r>
            <a:r>
              <a:rPr lang="es-ES" dirty="0"/>
              <a:t> in </a:t>
            </a:r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err="1"/>
              <a:t>acts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properties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853407"/>
            <a:ext cx="5389033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In SHACL, </a:t>
            </a:r>
            <a:r>
              <a:rPr lang="es-ES" dirty="0" err="1"/>
              <a:t>closed</a:t>
            </a:r>
            <a:r>
              <a:rPr lang="es-ES" dirty="0"/>
              <a:t> ignores </a:t>
            </a:r>
            <a:r>
              <a:rPr lang="es-ES" dirty="0" err="1"/>
              <a:t>properties</a:t>
            </a:r>
            <a:r>
              <a:rPr lang="es-ES" dirty="0"/>
              <a:t> </a:t>
            </a:r>
            <a:r>
              <a:rPr lang="es-ES" dirty="0" err="1"/>
              <a:t>mentioned</a:t>
            </a:r>
            <a:r>
              <a:rPr lang="es-ES" dirty="0"/>
              <a:t> </a:t>
            </a:r>
            <a:r>
              <a:rPr lang="es-ES" dirty="0" err="1"/>
              <a:t>inside</a:t>
            </a:r>
            <a:r>
              <a:rPr lang="es-ES" dirty="0"/>
              <a:t> </a:t>
            </a:r>
            <a:r>
              <a:rPr lang="es-ES" dirty="0" err="1"/>
              <a:t>paths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443235" y="2580858"/>
            <a:ext cx="4363695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alternativePath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]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41400" y="2580858"/>
            <a:ext cx="37305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b="1" dirty="0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|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s-ES" dirty="0">
              <a:latin typeface="Consolas" panose="020B0609020204030204" pitchFamily="49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3569757" y="5941496"/>
            <a:ext cx="36038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alice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"Alice"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332458" y="5776524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647134" y="5802996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591694" y="6268568"/>
            <a:ext cx="1600306" cy="57456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10566442" y="6208483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830730" y="6268568"/>
            <a:ext cx="1361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= </a:t>
            </a:r>
            <a:r>
              <a:rPr lang="es-ES" sz="1100" dirty="0" err="1"/>
              <a:t>conforms</a:t>
            </a:r>
            <a:r>
              <a:rPr lang="es-ES" sz="1100" dirty="0"/>
              <a:t> </a:t>
            </a:r>
            <a:r>
              <a:rPr lang="es-ES" sz="1100" dirty="0" err="1"/>
              <a:t>to</a:t>
            </a:r>
            <a:r>
              <a:rPr lang="es-ES" sz="1100" dirty="0"/>
              <a:t> </a:t>
            </a:r>
            <a:r>
              <a:rPr lang="es-ES" sz="1100" dirty="0" err="1"/>
              <a:t>Shape</a:t>
            </a:r>
            <a:endParaRPr lang="es-ES" sz="11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591694" y="651201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830730" y="6568113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= </a:t>
            </a:r>
            <a:r>
              <a:rPr lang="es-ES" sz="1100" dirty="0" err="1"/>
              <a:t>doesn't</a:t>
            </a:r>
            <a:r>
              <a:rPr lang="es-ES" sz="1100" dirty="0"/>
              <a:t> </a:t>
            </a:r>
            <a:r>
              <a:rPr lang="es-ES" sz="1100" dirty="0" err="1"/>
              <a:t>conform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40332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Property</a:t>
            </a:r>
            <a:r>
              <a:rPr lang="es-ES" dirty="0"/>
              <a:t> </a:t>
            </a:r>
            <a:r>
              <a:rPr lang="es-ES" dirty="0" err="1"/>
              <a:t>pair</a:t>
            </a:r>
            <a:r>
              <a:rPr lang="es-ES" dirty="0"/>
              <a:t> </a:t>
            </a:r>
            <a:r>
              <a:rPr lang="es-ES" dirty="0" err="1"/>
              <a:t>constraints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feature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posponed in </a:t>
            </a:r>
            <a:r>
              <a:rPr lang="es-ES" dirty="0" err="1"/>
              <a:t>ShEx</a:t>
            </a:r>
            <a:r>
              <a:rPr lang="es-ES" dirty="0"/>
              <a:t> 2.0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2.1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expected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comparisons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892615" cy="639762"/>
          </a:xfrm>
        </p:spPr>
        <p:txBody>
          <a:bodyPr/>
          <a:lstStyle/>
          <a:p>
            <a:r>
              <a:rPr lang="es-ES" dirty="0"/>
              <a:t>SHACL </a:t>
            </a:r>
            <a:r>
              <a:rPr lang="es-ES" dirty="0" err="1"/>
              <a:t>supports</a:t>
            </a:r>
            <a:r>
              <a:rPr lang="es-ES" dirty="0"/>
              <a:t> </a:t>
            </a:r>
            <a:r>
              <a:rPr lang="es-ES" dirty="0" err="1"/>
              <a:t>equals</a:t>
            </a:r>
            <a:r>
              <a:rPr lang="es-ES" dirty="0"/>
              <a:t>, </a:t>
            </a:r>
            <a:r>
              <a:rPr lang="es-ES" dirty="0" err="1"/>
              <a:t>disjoint</a:t>
            </a:r>
            <a:r>
              <a:rPr lang="es-ES" dirty="0"/>
              <a:t>, </a:t>
            </a:r>
            <a:r>
              <a:rPr lang="es-ES" dirty="0" err="1"/>
              <a:t>lessThan</a:t>
            </a:r>
            <a:r>
              <a:rPr lang="es-ES" dirty="0"/>
              <a:t>, ...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594829"/>
          </a:xfrm>
        </p:spPr>
        <p:txBody>
          <a:bodyPr/>
          <a:lstStyle/>
          <a:p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796449" y="2707913"/>
            <a:ext cx="3663182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UserShape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disjoint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equals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birthDate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lessThan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loginDate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600" dirty="0">
              <a:latin typeface="Consolas" panose="020B0609020204030204" pitchFamily="49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5530" y="3760161"/>
            <a:ext cx="5614137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birthDate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birthDate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loginDate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loginDate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birthDate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loginDate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360784">
            <a:off x="3267221" y="3450122"/>
            <a:ext cx="26187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supported</a:t>
            </a:r>
            <a:r>
              <a:rPr lang="es-ES" dirty="0"/>
              <a:t> in </a:t>
            </a:r>
            <a:r>
              <a:rPr lang="es-ES" dirty="0" err="1"/>
              <a:t>ShEx</a:t>
            </a:r>
            <a:r>
              <a:rPr lang="es-ES" dirty="0"/>
              <a:t> 2.0</a:t>
            </a:r>
          </a:p>
        </p:txBody>
      </p:sp>
    </p:spTree>
    <p:extLst>
      <p:ext uri="{BB962C8B-B14F-4D97-AF65-F5344CB8AC3E}">
        <p14:creationId xmlns:p14="http://schemas.microsoft.com/office/powerpoint/2010/main" val="93776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Uniqueness</a:t>
            </a:r>
            <a:r>
              <a:rPr lang="es-ES" dirty="0"/>
              <a:t> (</a:t>
            </a:r>
            <a:r>
              <a:rPr lang="es-ES" dirty="0" err="1"/>
              <a:t>defining</a:t>
            </a:r>
            <a:r>
              <a:rPr lang="es-ES" dirty="0"/>
              <a:t> </a:t>
            </a:r>
            <a:r>
              <a:rPr lang="es-ES" dirty="0" err="1"/>
              <a:t>unique</a:t>
            </a:r>
            <a:r>
              <a:rPr lang="es-ES" dirty="0"/>
              <a:t> </a:t>
            </a:r>
            <a:r>
              <a:rPr lang="es-ES" dirty="0" err="1"/>
              <a:t>Keys</a:t>
            </a:r>
            <a:r>
              <a:rPr lang="es-ES" dirty="0"/>
              <a:t>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feature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postponed</a:t>
            </a:r>
            <a:r>
              <a:rPr lang="es-ES" dirty="0"/>
              <a:t> in </a:t>
            </a:r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smtClean="0"/>
              <a:t>2.1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/>
          <a:lstStyle/>
          <a:p>
            <a:r>
              <a:rPr lang="es-ES" dirty="0"/>
              <a:t>No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generic</a:t>
            </a:r>
            <a:r>
              <a:rPr lang="es-ES" dirty="0"/>
              <a:t> </a:t>
            </a:r>
            <a:r>
              <a:rPr lang="es-ES" dirty="0" err="1"/>
              <a:t>unique</a:t>
            </a:r>
            <a:r>
              <a:rPr lang="es-ES" dirty="0"/>
              <a:t> </a:t>
            </a:r>
            <a:r>
              <a:rPr lang="es-ES" dirty="0" err="1"/>
              <a:t>keys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/>
          <a:p>
            <a:pPr lvl="1"/>
            <a:r>
              <a:rPr lang="es-ES" dirty="0" err="1">
                <a:solidFill>
                  <a:srgbClr val="004040"/>
                </a:solidFill>
              </a:rPr>
              <a:t>sh</a:t>
            </a:r>
            <a:r>
              <a:rPr lang="es-ES" dirty="0" err="1">
                <a:solidFill>
                  <a:srgbClr val="0080C0"/>
                </a:solidFill>
              </a:rPr>
              <a:t>:</a:t>
            </a:r>
            <a:r>
              <a:rPr lang="es-ES" dirty="0" err="1">
                <a:solidFill>
                  <a:srgbClr val="000000"/>
                </a:solidFill>
              </a:rPr>
              <a:t>uniqueLang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offers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partial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support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for</a:t>
            </a:r>
            <a:r>
              <a:rPr lang="es-ES" dirty="0">
                <a:solidFill>
                  <a:srgbClr val="000000"/>
                </a:solidFill>
              </a:rPr>
              <a:t> a </a:t>
            </a:r>
            <a:r>
              <a:rPr lang="es-ES" dirty="0" err="1">
                <a:solidFill>
                  <a:srgbClr val="000000"/>
                </a:solidFill>
              </a:rPr>
              <a:t>very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common</a:t>
            </a:r>
            <a:r>
              <a:rPr lang="es-ES" dirty="0">
                <a:solidFill>
                  <a:srgbClr val="000000"/>
                </a:solidFill>
              </a:rPr>
              <a:t> use case</a:t>
            </a:r>
            <a:endParaRPr lang="es-ES" dirty="0"/>
          </a:p>
          <a:p>
            <a:pPr lvl="1"/>
            <a:r>
              <a:rPr lang="es-ES" dirty="0" err="1"/>
              <a:t>Uniqueness</a:t>
            </a:r>
            <a:r>
              <a:rPr lang="es-ES" dirty="0"/>
              <a:t> can be done </a:t>
            </a:r>
            <a:r>
              <a:rPr lang="es-ES" dirty="0" err="1"/>
              <a:t>with</a:t>
            </a:r>
            <a:r>
              <a:rPr lang="es-ES" dirty="0"/>
              <a:t> SHACL-SPARQL</a:t>
            </a:r>
          </a:p>
          <a:p>
            <a:pPr lvl="1"/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69600" y="2978110"/>
            <a:ext cx="5630067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UNIQUE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360784">
            <a:off x="3674688" y="2750692"/>
            <a:ext cx="18997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supported</a:t>
            </a:r>
            <a:r>
              <a:rPr lang="es-ES" dirty="0"/>
              <a:t> </a:t>
            </a:r>
            <a:r>
              <a:rPr lang="es-ES" dirty="0" err="1" smtClean="0"/>
              <a:t>yet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619209" y="4705818"/>
            <a:ext cx="347723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Country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uniqueLang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10635" y="4982817"/>
            <a:ext cx="385714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Country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UNIQUE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LANGTAG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 rot="360784">
            <a:off x="3528286" y="4753194"/>
            <a:ext cx="18997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supported</a:t>
            </a:r>
            <a:r>
              <a:rPr lang="es-ES" dirty="0"/>
              <a:t> </a:t>
            </a:r>
            <a:r>
              <a:rPr lang="es-ES" dirty="0" err="1" smtClean="0"/>
              <a:t>yet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57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Modularity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26720" y="1535113"/>
            <a:ext cx="5569797" cy="639762"/>
          </a:xfrm>
        </p:spPr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has EXTERNAL </a:t>
            </a:r>
            <a:r>
              <a:rPr lang="es-ES" dirty="0" smtClean="0"/>
              <a:t>and </a:t>
            </a:r>
            <a:r>
              <a:rPr lang="es-ES" dirty="0" err="1" smtClean="0"/>
              <a:t>import</a:t>
            </a:r>
            <a:r>
              <a:rPr lang="es-ES" dirty="0" smtClean="0"/>
              <a:t> </a:t>
            </a:r>
            <a:r>
              <a:rPr lang="es-ES" dirty="0" err="1" smtClean="0"/>
              <a:t>keywords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348611"/>
          </a:xfrm>
        </p:spPr>
        <p:txBody>
          <a:bodyPr/>
          <a:lstStyle/>
          <a:p>
            <a:r>
              <a:rPr lang="en-GB" b="1" dirty="0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s-ES" dirty="0" smtClean="0"/>
              <a:t> </a:t>
            </a:r>
            <a:r>
              <a:rPr lang="es-ES" dirty="0" err="1" smtClean="0"/>
              <a:t>imports</a:t>
            </a:r>
            <a:r>
              <a:rPr lang="es-ES" dirty="0" smtClean="0"/>
              <a:t> </a:t>
            </a:r>
            <a:r>
              <a:rPr lang="es-ES" dirty="0" err="1" smtClean="0"/>
              <a:t>shapes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URI</a:t>
            </a:r>
            <a:endParaRPr lang="es-ES" dirty="0"/>
          </a:p>
          <a:p>
            <a:r>
              <a:rPr lang="en-GB" b="1" dirty="0" smtClean="0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external</a:t>
            </a:r>
            <a:r>
              <a:rPr lang="es-ES" dirty="0" smtClean="0"/>
              <a:t>declares </a:t>
            </a:r>
            <a:r>
              <a:rPr lang="es-ES" dirty="0" err="1" smtClean="0"/>
              <a:t>that</a:t>
            </a:r>
            <a:r>
              <a:rPr lang="es-ES" dirty="0" smtClean="0"/>
              <a:t> a </a:t>
            </a:r>
            <a:r>
              <a:rPr lang="es-ES" dirty="0" err="1" smtClean="0"/>
              <a:t>shape</a:t>
            </a:r>
            <a:r>
              <a:rPr lang="es-ES" dirty="0" smtClean="0"/>
              <a:t> </a:t>
            </a:r>
            <a:r>
              <a:rPr lang="es-ES" dirty="0" err="1" smtClean="0"/>
              <a:t>definition</a:t>
            </a:r>
            <a:r>
              <a:rPr lang="es-ES" dirty="0" smtClean="0"/>
              <a:t> can be </a:t>
            </a:r>
            <a:r>
              <a:rPr lang="es-ES" dirty="0" err="1" smtClean="0"/>
              <a:t>retrieved</a:t>
            </a:r>
            <a:r>
              <a:rPr lang="es-ES" dirty="0" smtClean="0"/>
              <a:t> </a:t>
            </a:r>
            <a:r>
              <a:rPr lang="es-ES" dirty="0" err="1" smtClean="0"/>
              <a:t>elsewhere</a:t>
            </a:r>
            <a:endParaRPr lang="es-ES" dirty="0" smtClean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SHACL </a:t>
            </a:r>
            <a:r>
              <a:rPr lang="es-ES" dirty="0" err="1"/>
              <a:t>supports</a:t>
            </a:r>
            <a:r>
              <a:rPr lang="es-ES" dirty="0"/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</a:rPr>
              <a:t>owl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imports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83999"/>
          </a:xfrm>
        </p:spPr>
        <p:txBody>
          <a:bodyPr/>
          <a:lstStyle/>
          <a:p>
            <a:r>
              <a:rPr lang="es-ES" dirty="0"/>
              <a:t>SHACL </a:t>
            </a:r>
            <a:r>
              <a:rPr lang="es-ES" dirty="0" err="1"/>
              <a:t>processors</a:t>
            </a:r>
            <a:r>
              <a:rPr lang="es-ES" dirty="0"/>
              <a:t> </a:t>
            </a:r>
            <a:r>
              <a:rPr lang="es-ES" dirty="0" err="1"/>
              <a:t>follow</a:t>
            </a:r>
            <a:r>
              <a:rPr lang="es-ES" dirty="0"/>
              <a:t> </a:t>
            </a:r>
            <a:r>
              <a:rPr lang="es-ES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owl</a:t>
            </a:r>
            <a:r>
              <a:rPr lang="es-ES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193368" y="4634518"/>
            <a:ext cx="4855816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&lt;&gt;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owl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imports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sz="1400" u="sng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http://example.org/UserShapes</a:t>
            </a:r>
            <a:r>
              <a:rPr lang="es-ES" sz="14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TeacherShape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UserShape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teaches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latin typeface="Consolas" panose="020B0609020204030204" pitchFamily="49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016682" y="3196412"/>
            <a:ext cx="376256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UserShape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400" dirty="0">
              <a:latin typeface="Consolas" panose="020B0609020204030204" pitchFamily="49" charset="0"/>
            </a:endParaRPr>
          </a:p>
        </p:txBody>
      </p:sp>
      <p:sp>
        <p:nvSpPr>
          <p:cNvPr id="9" name="Flecha: hacia abajo 8"/>
          <p:cNvSpPr/>
          <p:nvPr/>
        </p:nvSpPr>
        <p:spPr>
          <a:xfrm rot="13679455">
            <a:off x="7487241" y="3844558"/>
            <a:ext cx="331304" cy="8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9309272" y="4133927"/>
            <a:ext cx="26484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u="sng" dirty="0">
                <a:solidFill>
                  <a:srgbClr val="800000"/>
                </a:solidFill>
                <a:latin typeface="Consolas" panose="020B0609020204030204" pitchFamily="49" charset="0"/>
              </a:rPr>
              <a:t>http://example.org/UserShapes</a:t>
            </a:r>
            <a:endParaRPr lang="es-ES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0635" y="4953796"/>
            <a:ext cx="396134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400" u="sng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http://example.org/UserShapes</a:t>
            </a:r>
            <a:r>
              <a:rPr lang="en-GB" sz="14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TeacherShape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UserShape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b="1" dirty="0" smtClean="0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AND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teaches </a:t>
            </a:r>
            <a:r>
              <a:rPr lang="en-GB" sz="1400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 ;</a:t>
            </a:r>
          </a:p>
          <a:p>
            <a:r>
              <a:rPr lang="en-GB" sz="1400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</a:t>
            </a:r>
            <a:r>
              <a:rPr lang="en-GB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teacherCode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b="1" dirty="0" smtClean="0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external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06922" y="3781187"/>
            <a:ext cx="331109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UserShape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303058" y="4500553"/>
            <a:ext cx="26484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u="sng" dirty="0">
                <a:solidFill>
                  <a:srgbClr val="800000"/>
                </a:solidFill>
                <a:latin typeface="Consolas" panose="020B0609020204030204" pitchFamily="49" charset="0"/>
              </a:rPr>
              <a:t>http://example.org/UserShapes</a:t>
            </a:r>
            <a:endParaRPr lang="es-ES" sz="1200" dirty="0"/>
          </a:p>
        </p:txBody>
      </p:sp>
      <p:sp>
        <p:nvSpPr>
          <p:cNvPr id="15" name="Flecha: hacia abajo 8"/>
          <p:cNvSpPr/>
          <p:nvPr/>
        </p:nvSpPr>
        <p:spPr>
          <a:xfrm rot="13679455">
            <a:off x="1883833" y="4198353"/>
            <a:ext cx="331304" cy="8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2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Reusability</a:t>
            </a:r>
            <a:r>
              <a:rPr lang="es-ES" dirty="0"/>
              <a:t> - </a:t>
            </a:r>
            <a:r>
              <a:rPr lang="es-ES" dirty="0" err="1"/>
              <a:t>Extending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(1)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2765" y="1239562"/>
            <a:ext cx="5903752" cy="639762"/>
          </a:xfrm>
        </p:spPr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can be extended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 smtClean="0"/>
              <a:t>conjunction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5288" y="1911004"/>
            <a:ext cx="5771230" cy="100564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96000" y="1484566"/>
            <a:ext cx="6210667" cy="639762"/>
          </a:xfrm>
        </p:spPr>
        <p:txBody>
          <a:bodyPr anchor="t" anchorCtr="0">
            <a:normAutofit fontScale="92500"/>
          </a:bodyPr>
          <a:lstStyle/>
          <a:p>
            <a:r>
              <a:rPr lang="es-ES" dirty="0"/>
              <a:t>SHACL </a:t>
            </a:r>
            <a:r>
              <a:rPr lang="es-ES" dirty="0" err="1"/>
              <a:t>shapes</a:t>
            </a:r>
            <a:r>
              <a:rPr lang="es-ES" dirty="0"/>
              <a:t> can </a:t>
            </a:r>
            <a:r>
              <a:rPr lang="es-ES" dirty="0" err="1"/>
              <a:t>also</a:t>
            </a:r>
            <a:r>
              <a:rPr lang="es-ES" dirty="0"/>
              <a:t> be extended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 smtClean="0"/>
              <a:t>conjunction</a:t>
            </a:r>
            <a:endParaRPr lang="es-ES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278291" y="2466835"/>
            <a:ext cx="5304109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]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decimal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]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SoldProduct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b="1" dirty="0" err="1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and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purchaseDate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productId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pattern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"^[A-Z]" 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) .</a:t>
            </a:r>
            <a:endParaRPr lang="es-ES" sz="1600" dirty="0">
              <a:latin typeface="Consolas" panose="020B0609020204030204" pitchFamily="49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073414" y="2111904"/>
            <a:ext cx="260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Extending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composition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65324" y="2481236"/>
            <a:ext cx="438977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productId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decimal</a:t>
            </a:r>
            <a:endParaRPr lang="es-ES" b="1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SoldProduct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b="1" dirty="0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AND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purchaseDate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productId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/^[A-Z]/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445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Reusability</a:t>
            </a:r>
            <a:r>
              <a:rPr lang="es-ES" dirty="0"/>
              <a:t> - </a:t>
            </a:r>
            <a:r>
              <a:rPr lang="es-ES" dirty="0" err="1"/>
              <a:t>Extending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(2)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3781" y="1535113"/>
            <a:ext cx="5903752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 smtClean="0"/>
              <a:t>ShEx</a:t>
            </a:r>
            <a:r>
              <a:rPr lang="es-ES" dirty="0" smtClean="0"/>
              <a:t>: no </a:t>
            </a:r>
            <a:r>
              <a:rPr lang="es-ES" dirty="0" err="1"/>
              <a:t>special</a:t>
            </a:r>
            <a:r>
              <a:rPr lang="es-ES" dirty="0"/>
              <a:t> </a:t>
            </a:r>
            <a:r>
              <a:rPr lang="es-ES" dirty="0" err="1"/>
              <a:t>treatment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n-US" dirty="0" err="1">
                <a:solidFill>
                  <a:srgbClr val="004040"/>
                </a:solidFill>
                <a:latin typeface="Consolas" panose="020B0609020204030204" pitchFamily="49" charset="0"/>
              </a:rPr>
              <a:t>rdfs</a:t>
            </a:r>
            <a:r>
              <a:rPr lang="en-US" dirty="0" err="1">
                <a:solidFill>
                  <a:srgbClr val="0080C0"/>
                </a:solidFill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4040"/>
                </a:solidFill>
                <a:latin typeface="Consolas" panose="020B0609020204030204" pitchFamily="49" charset="0"/>
              </a:rPr>
              <a:t>rdfs</a:t>
            </a:r>
            <a:r>
              <a:rPr lang="en-US" dirty="0" err="1">
                <a:solidFill>
                  <a:srgbClr val="0080C0"/>
                </a:solidFill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subClassOf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...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32614" y="2359541"/>
            <a:ext cx="5771230" cy="1005647"/>
          </a:xfrm>
        </p:spPr>
        <p:txBody>
          <a:bodyPr>
            <a:noAutofit/>
          </a:bodyPr>
          <a:lstStyle/>
          <a:p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design</a:t>
            </a:r>
            <a:r>
              <a:rPr lang="es-ES" dirty="0"/>
              <a:t>, </a:t>
            </a:r>
            <a:r>
              <a:rPr lang="es-ES" dirty="0" err="1"/>
              <a:t>ShEx</a:t>
            </a:r>
            <a:r>
              <a:rPr lang="es-ES" dirty="0"/>
              <a:t> has no concept of </a:t>
            </a:r>
            <a:r>
              <a:rPr lang="es-ES" dirty="0" err="1"/>
              <a:t>Class</a:t>
            </a:r>
            <a:endParaRPr lang="es-ES" dirty="0"/>
          </a:p>
          <a:p>
            <a:pPr lvl="1"/>
            <a:r>
              <a:rPr lang="es-ES" sz="2400" dirty="0" err="1"/>
              <a:t>N</a:t>
            </a:r>
            <a:r>
              <a:rPr lang="es-ES" sz="2400" dirty="0" err="1" smtClean="0"/>
              <a:t>ot</a:t>
            </a:r>
            <a:r>
              <a:rPr lang="es-ES" sz="2400" dirty="0" smtClean="0"/>
              <a:t> </a:t>
            </a:r>
            <a:r>
              <a:rPr lang="es-ES" sz="2400" dirty="0" err="1"/>
              <a:t>possible</a:t>
            </a:r>
            <a:r>
              <a:rPr lang="es-ES" sz="2400" dirty="0"/>
              <a:t> </a:t>
            </a:r>
            <a:r>
              <a:rPr lang="es-ES" sz="2400" dirty="0" smtClean="0"/>
              <a:t>to </a:t>
            </a:r>
            <a:r>
              <a:rPr lang="es-ES" sz="2400" dirty="0" err="1" smtClean="0"/>
              <a:t>extend</a:t>
            </a:r>
            <a:r>
              <a:rPr lang="es-ES" sz="2400" dirty="0" smtClean="0"/>
              <a:t>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declaring</a:t>
            </a:r>
            <a:r>
              <a:rPr lang="es-ES" sz="2400" dirty="0"/>
              <a:t> </a:t>
            </a:r>
            <a:r>
              <a:rPr lang="es-ES" sz="2400" dirty="0" err="1"/>
              <a:t>subClass</a:t>
            </a:r>
            <a:r>
              <a:rPr lang="es-ES" sz="2400" dirty="0"/>
              <a:t> </a:t>
            </a:r>
            <a:r>
              <a:rPr lang="es-ES" sz="2400" dirty="0" err="1"/>
              <a:t>relationships</a:t>
            </a:r>
            <a:endParaRPr lang="es-ES" sz="2400" dirty="0"/>
          </a:p>
          <a:p>
            <a:pPr lvl="1"/>
            <a:r>
              <a:rPr lang="es-ES" sz="2400" dirty="0"/>
              <a:t>No </a:t>
            </a:r>
            <a:r>
              <a:rPr lang="es-ES" sz="2400" dirty="0" err="1"/>
              <a:t>interaction</a:t>
            </a:r>
            <a:r>
              <a:rPr lang="es-ES" sz="2400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inference</a:t>
            </a:r>
            <a:r>
              <a:rPr lang="es-ES" sz="2400" dirty="0"/>
              <a:t> </a:t>
            </a:r>
            <a:r>
              <a:rPr lang="es-ES" sz="2400" dirty="0" err="1"/>
              <a:t>engines</a:t>
            </a:r>
            <a:endParaRPr lang="es-ES" sz="2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760093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SHACL </a:t>
            </a:r>
            <a:r>
              <a:rPr lang="es-ES" dirty="0" err="1"/>
              <a:t>shapes</a:t>
            </a:r>
            <a:r>
              <a:rPr lang="es-ES" dirty="0"/>
              <a:t> can </a:t>
            </a:r>
            <a:r>
              <a:rPr lang="es-ES" dirty="0" err="1"/>
              <a:t>also</a:t>
            </a:r>
            <a:r>
              <a:rPr lang="es-ES" dirty="0"/>
              <a:t> be extended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leveraging</a:t>
            </a:r>
            <a:r>
              <a:rPr lang="es-ES" dirty="0"/>
              <a:t> </a:t>
            </a:r>
            <a:r>
              <a:rPr lang="es-ES" dirty="0" err="1"/>
              <a:t>subclasses</a:t>
            </a:r>
            <a:endParaRPr lang="es-ES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290768" y="2564796"/>
            <a:ext cx="5768528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...as before...</a:t>
            </a:r>
          </a:p>
          <a:p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SoldProduct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subClassOf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pattern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"^[A-Z]"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]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purchaseDate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]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618802" y="2174875"/>
            <a:ext cx="344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Extending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leveraging</a:t>
            </a:r>
            <a:r>
              <a:rPr lang="es-ES" dirty="0"/>
              <a:t> </a:t>
            </a:r>
            <a:r>
              <a:rPr lang="es-ES" dirty="0" err="1"/>
              <a:t>subclasses</a:t>
            </a:r>
            <a:endParaRPr lang="es-ES" dirty="0"/>
          </a:p>
        </p:txBody>
      </p:sp>
      <p:sp>
        <p:nvSpPr>
          <p:cNvPr id="11" name="Marcador de contenido 3"/>
          <p:cNvSpPr>
            <a:spLocks noGrp="1"/>
          </p:cNvSpPr>
          <p:nvPr>
            <p:ph sz="half" idx="2"/>
          </p:nvPr>
        </p:nvSpPr>
        <p:spPr>
          <a:xfrm>
            <a:off x="6096000" y="5487919"/>
            <a:ext cx="6096000" cy="581578"/>
          </a:xfrm>
        </p:spPr>
        <p:txBody>
          <a:bodyPr>
            <a:normAutofit/>
          </a:bodyPr>
          <a:lstStyle/>
          <a:p>
            <a:r>
              <a:rPr lang="es-ES" sz="2000" dirty="0"/>
              <a:t>SHACL </a:t>
            </a:r>
            <a:r>
              <a:rPr lang="es-ES" dirty="0" err="1"/>
              <a:t>subclasses</a:t>
            </a:r>
            <a:r>
              <a:rPr lang="es-ES" sz="2000" dirty="0"/>
              <a:t> </a:t>
            </a:r>
            <a:r>
              <a:rPr lang="es-ES" sz="2000" dirty="0" err="1"/>
              <a:t>may</a:t>
            </a:r>
            <a:r>
              <a:rPr lang="es-ES" sz="2000" dirty="0"/>
              <a:t> </a:t>
            </a:r>
            <a:r>
              <a:rPr lang="es-ES" sz="2000" dirty="0" err="1"/>
              <a:t>differ</a:t>
            </a:r>
            <a:r>
              <a:rPr lang="es-ES" sz="2000" dirty="0"/>
              <a:t> </a:t>
            </a:r>
            <a:r>
              <a:rPr lang="es-ES" sz="2000" dirty="0" err="1"/>
              <a:t>from</a:t>
            </a:r>
            <a:r>
              <a:rPr lang="es-ES" sz="2000" dirty="0"/>
              <a:t> RDFS/OWL subclases</a:t>
            </a:r>
          </a:p>
        </p:txBody>
      </p:sp>
    </p:spTree>
    <p:extLst>
      <p:ext uri="{BB962C8B-B14F-4D97-AF65-F5344CB8AC3E}">
        <p14:creationId xmlns:p14="http://schemas.microsoft.com/office/powerpoint/2010/main" val="24910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Reusability</a:t>
            </a:r>
            <a:r>
              <a:rPr lang="es-ES" dirty="0"/>
              <a:t> - </a:t>
            </a:r>
            <a:r>
              <a:rPr lang="es-ES" dirty="0" err="1"/>
              <a:t>Extending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</a:t>
            </a:r>
            <a:r>
              <a:rPr lang="es-ES" dirty="0" smtClean="0"/>
              <a:t>(3)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3781" y="1535113"/>
            <a:ext cx="5903752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 smtClean="0"/>
              <a:t>ShEx</a:t>
            </a:r>
            <a:r>
              <a:rPr lang="es-ES" dirty="0"/>
              <a:t> </a:t>
            </a:r>
            <a:r>
              <a:rPr lang="es-ES" dirty="0" smtClean="0"/>
              <a:t>2.2 </a:t>
            </a:r>
            <a:r>
              <a:rPr lang="es-ES" dirty="0" err="1" smtClean="0"/>
              <a:t>Extends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04534" y="2326066"/>
            <a:ext cx="5771230" cy="1005647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extends</a:t>
            </a:r>
            <a:r>
              <a:rPr lang="es-ES" sz="2400" dirty="0" smtClean="0"/>
              <a:t> </a:t>
            </a:r>
            <a:r>
              <a:rPr lang="es-ES" sz="2400" dirty="0" err="1" smtClean="0"/>
              <a:t>keyword</a:t>
            </a:r>
            <a:r>
              <a:rPr lang="es-ES" sz="2400" dirty="0" smtClean="0"/>
              <a:t> </a:t>
            </a:r>
            <a:r>
              <a:rPr lang="es-ES" sz="2400" dirty="0" err="1" smtClean="0"/>
              <a:t>added</a:t>
            </a:r>
            <a:r>
              <a:rPr lang="es-ES" sz="2400" dirty="0" smtClean="0"/>
              <a:t> to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language</a:t>
            </a:r>
            <a:endParaRPr lang="es-ES" sz="2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08286" y="1529661"/>
            <a:ext cx="5760093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SHACL: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 to </a:t>
            </a:r>
            <a:r>
              <a:rPr lang="es-ES" dirty="0" err="1" smtClean="0"/>
              <a:t>extend</a:t>
            </a:r>
            <a:r>
              <a:rPr lang="es-ES" dirty="0" smtClean="0"/>
              <a:t> </a:t>
            </a:r>
            <a:r>
              <a:rPr lang="es-ES" dirty="0" err="1" smtClean="0"/>
              <a:t>existing</a:t>
            </a:r>
            <a:r>
              <a:rPr lang="es-ES" dirty="0" smtClean="0"/>
              <a:t> </a:t>
            </a:r>
            <a:r>
              <a:rPr lang="es-ES" dirty="0" err="1" smtClean="0"/>
              <a:t>shapes</a:t>
            </a:r>
            <a:endParaRPr lang="es-ES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609600" y="3136588"/>
            <a:ext cx="3223959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code /P[0-1]{4}/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Book </a:t>
            </a:r>
            <a:r>
              <a:rPr lang="en-GB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extends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Product {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code /^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isbn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[0-1]{10}/</a:t>
            </a: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02025" y="5378270"/>
            <a:ext cx="449033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phone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code </a:t>
            </a:r>
            <a:r>
              <a:rPr lang="en-GB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"P4356"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mobyDick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code </a:t>
            </a:r>
            <a:r>
              <a:rPr lang="en-GB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"P4789"</a:t>
            </a:r>
            <a:r>
              <a:rPr lang="en-GB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en-GB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"isbn:9876543210"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90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some differences…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983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Underlying </a:t>
            </a:r>
            <a:r>
              <a:rPr lang="en-US" sz="2400" dirty="0" smtClean="0"/>
              <a:t>philosophy</a:t>
            </a:r>
            <a:endParaRPr lang="en-US" sz="2400" dirty="0"/>
          </a:p>
          <a:p>
            <a:r>
              <a:rPr lang="en-US" sz="2400" dirty="0"/>
              <a:t>Syntactic differences</a:t>
            </a:r>
          </a:p>
          <a:p>
            <a:r>
              <a:rPr lang="en-US" sz="2400" dirty="0"/>
              <a:t>Notion of a shape</a:t>
            </a:r>
          </a:p>
          <a:p>
            <a:r>
              <a:rPr lang="en-US" sz="2400" dirty="0"/>
              <a:t>Syntactic differences</a:t>
            </a:r>
          </a:p>
          <a:p>
            <a:r>
              <a:rPr lang="en-US" sz="2400" dirty="0"/>
              <a:t>Default cardinalities</a:t>
            </a:r>
          </a:p>
          <a:p>
            <a:r>
              <a:rPr lang="en-US" sz="2400" dirty="0"/>
              <a:t>Shapes and Classes</a:t>
            </a:r>
          </a:p>
          <a:p>
            <a:r>
              <a:rPr lang="en-US" sz="2400" dirty="0"/>
              <a:t>Recursion</a:t>
            </a:r>
          </a:p>
          <a:p>
            <a:r>
              <a:rPr lang="en-US" sz="2400" dirty="0"/>
              <a:t>Repeated properties</a:t>
            </a:r>
          </a:p>
          <a:p>
            <a:r>
              <a:rPr lang="en-US" sz="2400" dirty="0"/>
              <a:t>Property pair constraints</a:t>
            </a:r>
          </a:p>
          <a:p>
            <a:r>
              <a:rPr lang="en-US" sz="2400" dirty="0"/>
              <a:t>Uniqueness</a:t>
            </a:r>
          </a:p>
          <a:p>
            <a:r>
              <a:rPr lang="en-US" sz="2400" dirty="0"/>
              <a:t>Extension mechanism</a:t>
            </a:r>
          </a:p>
        </p:txBody>
      </p:sp>
    </p:spTree>
    <p:extLst>
      <p:ext uri="{BB962C8B-B14F-4D97-AF65-F5344CB8AC3E}">
        <p14:creationId xmlns:p14="http://schemas.microsoft.com/office/powerpoint/2010/main" val="1190705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Exclusive-</a:t>
            </a:r>
            <a:r>
              <a:rPr lang="es-ES" dirty="0" err="1" smtClean="0"/>
              <a:t>or</a:t>
            </a:r>
            <a:r>
              <a:rPr lang="es-ES" dirty="0" smtClean="0"/>
              <a:t> and </a:t>
            </a:r>
            <a:r>
              <a:rPr lang="es-ES" dirty="0" err="1" smtClean="0"/>
              <a:t>alternatives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3781" y="1535113"/>
            <a:ext cx="5903752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 smtClean="0"/>
              <a:t>ShEx</a:t>
            </a:r>
            <a:r>
              <a:rPr lang="es-ES" dirty="0" smtClean="0"/>
              <a:t> </a:t>
            </a:r>
            <a:r>
              <a:rPr lang="es-ES" dirty="0" err="1" smtClean="0"/>
              <a:t>operator</a:t>
            </a:r>
            <a:r>
              <a:rPr lang="es-ES" dirty="0" smtClean="0"/>
              <a:t> | declares </a:t>
            </a:r>
            <a:r>
              <a:rPr lang="es-ES" dirty="0" err="1" smtClean="0"/>
              <a:t>choices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08286" y="1529661"/>
            <a:ext cx="5760093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SHACL </a:t>
            </a:r>
            <a:r>
              <a:rPr lang="es-ES" dirty="0" err="1" smtClean="0"/>
              <a:t>provides</a:t>
            </a:r>
            <a:r>
              <a:rPr lang="es-ES" dirty="0" smtClean="0"/>
              <a:t> </a:t>
            </a:r>
            <a:r>
              <a:rPr lang="es-ES" dirty="0" err="1" smtClean="0"/>
              <a:t>sh:xone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exactly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…</a:t>
            </a:r>
            <a:endParaRPr lang="es-ES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363514" y="2318904"/>
            <a:ext cx="545327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{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en-GB" sz="14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| </a:t>
            </a:r>
            <a:r>
              <a:rPr lang="en-GB" sz="1400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familyName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78457" y="3497045"/>
            <a:ext cx="3621383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alice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"Alice"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"Cooper"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bob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"Robert"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familyName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"Smith"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carol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"Carol"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"King"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"Carol"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familyName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"King"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dave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"Dave"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"Clark"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"Dave"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37133" y="2289396"/>
            <a:ext cx="4245267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PersonShape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targetClass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xone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]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]]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]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familyName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]]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14395" y="3417040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992493" y="4063371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294318" y="5847234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 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39628" y="3497045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17726" y="4143376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992493" y="4762710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317726" y="4877737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992493" y="5847234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79425" y="6308899"/>
            <a:ext cx="316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It doesn't check partial matches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Exclusive-</a:t>
            </a:r>
            <a:r>
              <a:rPr lang="es-ES" dirty="0" err="1" smtClean="0"/>
              <a:t>or</a:t>
            </a:r>
            <a:r>
              <a:rPr lang="es-ES" dirty="0" smtClean="0"/>
              <a:t> and </a:t>
            </a:r>
            <a:r>
              <a:rPr lang="es-ES" dirty="0" err="1" smtClean="0"/>
              <a:t>alternatives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3781" y="1535113"/>
            <a:ext cx="5903752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 smtClean="0"/>
              <a:t>ShEx</a:t>
            </a:r>
            <a:r>
              <a:rPr lang="es-ES" dirty="0" smtClean="0"/>
              <a:t> </a:t>
            </a:r>
            <a:r>
              <a:rPr lang="es-ES" dirty="0" err="1" smtClean="0"/>
              <a:t>operator</a:t>
            </a:r>
            <a:r>
              <a:rPr lang="es-ES" dirty="0" smtClean="0"/>
              <a:t> | declares </a:t>
            </a:r>
            <a:r>
              <a:rPr lang="es-ES" dirty="0" err="1" smtClean="0"/>
              <a:t>choices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08286" y="1529661"/>
            <a:ext cx="5760093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SHACL </a:t>
            </a:r>
            <a:r>
              <a:rPr lang="es-ES" dirty="0" err="1" smtClean="0"/>
              <a:t>solution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normalization</a:t>
            </a:r>
            <a:r>
              <a:rPr lang="es-ES" dirty="0" smtClean="0"/>
              <a:t>…</a:t>
            </a:r>
            <a:endParaRPr lang="es-ES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363514" y="2318904"/>
            <a:ext cx="545327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{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en-GB" sz="14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| </a:t>
            </a:r>
            <a:r>
              <a:rPr lang="en-GB" sz="1400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familyName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78457" y="3497045"/>
            <a:ext cx="3621383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alice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"Alice"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"Cooper"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bob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"Robert"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familyName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"Smith"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carol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"Carol"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"King"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"Carol"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familyName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"King"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dave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"Dave"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"Clark"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"Dave"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229183" y="2174808"/>
            <a:ext cx="4245267" cy="4616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</a:t>
            </a:r>
            <a:r>
              <a:rPr lang="en-GB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b="1" dirty="0" err="1">
                <a:solidFill>
                  <a:srgbClr val="0000A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or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]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]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]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familyName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]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14395" y="3417040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992493" y="4063371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39628" y="3497045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17726" y="4143376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992493" y="4762710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317726" y="4877737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992493" y="5847234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702128" y="2281446"/>
            <a:ext cx="3166251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firstName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]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foaf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lastName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]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givenName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]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familyName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GB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]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</a:t>
            </a:r>
            <a:r>
              <a:rPr lang="en-GB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GB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/>
            <a:r>
              <a:rPr lang="en-GB" sz="1400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n-GB" sz="1400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317726" y="5794163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4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Annotations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3520" y="1535113"/>
            <a:ext cx="5772997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err="1"/>
              <a:t>allows</a:t>
            </a:r>
            <a:r>
              <a:rPr lang="es-ES" dirty="0"/>
              <a:t> </a:t>
            </a:r>
            <a:r>
              <a:rPr lang="es-ES" dirty="0" err="1"/>
              <a:t>annotations</a:t>
            </a:r>
            <a:r>
              <a:rPr lang="es-ES" dirty="0"/>
              <a:t>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doesn't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 smtClean="0"/>
              <a:t>predefined</a:t>
            </a:r>
            <a:r>
              <a:rPr lang="es-ES" dirty="0" smtClean="0"/>
              <a:t> </a:t>
            </a:r>
            <a:r>
              <a:rPr lang="es-ES" dirty="0" err="1" smtClean="0"/>
              <a:t>annotations</a:t>
            </a:r>
            <a:r>
              <a:rPr lang="es-ES" dirty="0" smtClean="0"/>
              <a:t> </a:t>
            </a:r>
            <a:r>
              <a:rPr lang="es-ES" dirty="0" err="1" smtClean="0"/>
              <a:t>yet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608082"/>
          </a:xfrm>
        </p:spPr>
        <p:txBody>
          <a:bodyPr/>
          <a:lstStyle/>
          <a:p>
            <a:r>
              <a:rPr lang="es-ES" dirty="0" err="1"/>
              <a:t>Annotations</a:t>
            </a:r>
            <a:r>
              <a:rPr lang="es-ES" dirty="0"/>
              <a:t> can be </a:t>
            </a:r>
            <a:r>
              <a:rPr lang="es-ES" dirty="0" err="1"/>
              <a:t>declared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//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576146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SHACL </a:t>
            </a:r>
            <a:r>
              <a:rPr lang="es-ES" dirty="0" err="1"/>
              <a:t>allows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kind</a:t>
            </a:r>
            <a:r>
              <a:rPr lang="es-ES" dirty="0"/>
              <a:t> of </a:t>
            </a:r>
            <a:r>
              <a:rPr lang="es-ES" dirty="0" err="1"/>
              <a:t>annotations</a:t>
            </a:r>
            <a:r>
              <a:rPr lang="es-ES" dirty="0"/>
              <a:t> and </a:t>
            </a:r>
            <a:r>
              <a:rPr lang="es-ES" dirty="0" smtClean="0"/>
              <a:t>has </a:t>
            </a:r>
            <a:r>
              <a:rPr lang="es-ES" dirty="0" err="1" smtClean="0"/>
              <a:t>some</a:t>
            </a:r>
            <a:r>
              <a:rPr lang="es-ES" dirty="0" smtClean="0"/>
              <a:t> non-</a:t>
            </a:r>
            <a:r>
              <a:rPr lang="es-ES" dirty="0" err="1" smtClean="0"/>
              <a:t>validating</a:t>
            </a:r>
            <a:r>
              <a:rPr lang="es-ES" dirty="0" smtClean="0"/>
              <a:t> </a:t>
            </a:r>
            <a:r>
              <a:rPr lang="es-ES" dirty="0" err="1" smtClean="0"/>
              <a:t>built</a:t>
            </a:r>
            <a:r>
              <a:rPr lang="es-ES" dirty="0" smtClean="0"/>
              <a:t>-in </a:t>
            </a:r>
            <a:r>
              <a:rPr lang="es-ES" dirty="0" err="1"/>
              <a:t>annotations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786597" cy="873125"/>
          </a:xfrm>
        </p:spPr>
        <p:txBody>
          <a:bodyPr/>
          <a:lstStyle/>
          <a:p>
            <a:r>
              <a:rPr lang="es-ES" dirty="0" err="1"/>
              <a:t>Built</a:t>
            </a:r>
            <a:r>
              <a:rPr lang="es-ES" dirty="0"/>
              <a:t>-in </a:t>
            </a:r>
            <a:r>
              <a:rPr lang="es-ES" dirty="0" err="1"/>
              <a:t>properties</a:t>
            </a:r>
            <a:r>
              <a:rPr lang="es-ES" dirty="0"/>
              <a:t>: </a:t>
            </a:r>
            <a:r>
              <a:rPr lang="es-ES" sz="1800" dirty="0" err="1">
                <a:solidFill>
                  <a:srgbClr val="004040"/>
                </a:solidFill>
                <a:latin typeface="Consolas" panose="020B0609020204030204" pitchFamily="49" charset="0"/>
              </a:rPr>
              <a:t>sh</a:t>
            </a:r>
            <a:r>
              <a:rPr lang="es-ES" sz="1800" dirty="0" err="1">
                <a:solidFill>
                  <a:srgbClr val="0080C0"/>
                </a:solidFill>
                <a:latin typeface="Consolas" panose="020B0609020204030204" pitchFamily="49" charset="0"/>
              </a:rPr>
              <a:t>: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 err="1">
                <a:solidFill>
                  <a:srgbClr val="004040"/>
                </a:solidFill>
                <a:latin typeface="Consolas" panose="020B0609020204030204" pitchFamily="49" charset="0"/>
              </a:rPr>
              <a:t>sh</a:t>
            </a:r>
            <a:r>
              <a:rPr lang="es-ES" sz="1800" dirty="0" err="1">
                <a:solidFill>
                  <a:srgbClr val="0080C0"/>
                </a:solidFill>
                <a:latin typeface="Consolas" panose="020B0609020204030204" pitchFamily="49" charset="0"/>
              </a:rPr>
              <a:t>: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description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 err="1">
                <a:solidFill>
                  <a:srgbClr val="004040"/>
                </a:solidFill>
                <a:latin typeface="Consolas" panose="020B0609020204030204" pitchFamily="49" charset="0"/>
              </a:rPr>
              <a:t>sh</a:t>
            </a:r>
            <a:r>
              <a:rPr lang="es-ES" sz="1800" dirty="0" err="1">
                <a:solidFill>
                  <a:srgbClr val="0080C0"/>
                </a:solidFill>
                <a:latin typeface="Consolas" panose="020B0609020204030204" pitchFamily="49" charset="0"/>
              </a:rPr>
              <a:t>: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defaultValue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 err="1">
                <a:solidFill>
                  <a:srgbClr val="004040"/>
                </a:solidFill>
                <a:latin typeface="Consolas" panose="020B0609020204030204" pitchFamily="49" charset="0"/>
              </a:rPr>
              <a:t>sh</a:t>
            </a:r>
            <a:r>
              <a:rPr lang="es-ES" sz="1800" dirty="0" err="1">
                <a:solidFill>
                  <a:srgbClr val="0080C0"/>
                </a:solidFill>
                <a:latin typeface="Consolas" panose="020B0609020204030204" pitchFamily="49" charset="0"/>
              </a:rPr>
              <a:t>: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order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s-ES" sz="1800" dirty="0">
                <a:solidFill>
                  <a:srgbClr val="004040"/>
                </a:solidFill>
                <a:latin typeface="Consolas" panose="020B0609020204030204" pitchFamily="49" charset="0"/>
              </a:rPr>
              <a:t> </a:t>
            </a:r>
            <a:r>
              <a:rPr lang="es-ES" sz="1800" dirty="0" err="1">
                <a:solidFill>
                  <a:srgbClr val="004040"/>
                </a:solidFill>
                <a:latin typeface="Consolas" panose="020B0609020204030204" pitchFamily="49" charset="0"/>
              </a:rPr>
              <a:t>sh</a:t>
            </a:r>
            <a:r>
              <a:rPr lang="es-ES" sz="1800" dirty="0" err="1">
                <a:solidFill>
                  <a:srgbClr val="0080C0"/>
                </a:solidFill>
                <a:latin typeface="Consolas" panose="020B0609020204030204" pitchFamily="49" charset="0"/>
              </a:rPr>
              <a:t>: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group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99952" y="3193774"/>
            <a:ext cx="436369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//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label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s-ES" dirty="0" err="1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//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"Name of person"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s-ES" dirty="0">
              <a:latin typeface="Consolas" panose="020B0609020204030204" pitchFamily="49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6520070" y="3193774"/>
            <a:ext cx="449033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s-ES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s-ES" dirty="0" err="1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description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"Name of person"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rdfs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label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s-ES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s-ES" dirty="0" err="1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dirty="0">
              <a:latin typeface="Consolas" panose="020B0609020204030204" pitchFamily="49" charset="0"/>
            </a:endParaRPr>
          </a:p>
        </p:txBody>
      </p:sp>
      <p:cxnSp>
        <p:nvCxnSpPr>
          <p:cNvPr id="12" name="Conector recto de flecha 11"/>
          <p:cNvCxnSpPr>
            <a:cxnSpLocks/>
          </p:cNvCxnSpPr>
          <p:nvPr/>
        </p:nvCxnSpPr>
        <p:spPr>
          <a:xfrm flipH="1" flipV="1">
            <a:off x="7924800" y="5274365"/>
            <a:ext cx="357809" cy="51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795593" y="5791200"/>
            <a:ext cx="4015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Apart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built</a:t>
            </a:r>
            <a:r>
              <a:rPr lang="es-ES" dirty="0"/>
              <a:t>-in </a:t>
            </a:r>
            <a:r>
              <a:rPr lang="es-ES" dirty="0" err="1"/>
              <a:t>annotations</a:t>
            </a:r>
            <a:r>
              <a:rPr lang="es-ES" dirty="0"/>
              <a:t>, </a:t>
            </a:r>
          </a:p>
          <a:p>
            <a:r>
              <a:rPr lang="es-ES" dirty="0"/>
              <a:t>SHACL can </a:t>
            </a:r>
            <a:r>
              <a:rPr lang="es-ES" dirty="0" err="1"/>
              <a:t>also</a:t>
            </a:r>
            <a:r>
              <a:rPr lang="es-ES" dirty="0"/>
              <a:t> use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annotation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4762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Validation</a:t>
            </a:r>
            <a:r>
              <a:rPr lang="es-ES" dirty="0"/>
              <a:t> </a:t>
            </a:r>
            <a:r>
              <a:rPr lang="es-ES" dirty="0" err="1"/>
              <a:t>report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4558" y="1535113"/>
            <a:ext cx="5651960" cy="639762"/>
          </a:xfrm>
        </p:spPr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2.0 </a:t>
            </a:r>
            <a:r>
              <a:rPr lang="es-ES" dirty="0" smtClean="0"/>
              <a:t>defines </a:t>
            </a:r>
            <a:r>
              <a:rPr lang="es-ES" dirty="0"/>
              <a:t>a </a:t>
            </a:r>
            <a:r>
              <a:rPr lang="es-ES" dirty="0" err="1" smtClean="0"/>
              <a:t>result</a:t>
            </a:r>
            <a:r>
              <a:rPr lang="es-ES" dirty="0" smtClean="0"/>
              <a:t> </a:t>
            </a:r>
            <a:r>
              <a:rPr lang="es-ES" dirty="0" err="1" smtClean="0"/>
              <a:t>shape</a:t>
            </a:r>
            <a:r>
              <a:rPr lang="es-ES" dirty="0" smtClean="0"/>
              <a:t> </a:t>
            </a:r>
            <a:r>
              <a:rPr lang="es-ES" dirty="0" err="1" smtClean="0"/>
              <a:t>map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contains</a:t>
            </a:r>
            <a:r>
              <a:rPr lang="es-ES" dirty="0" smtClean="0"/>
              <a:t> </a:t>
            </a:r>
            <a:r>
              <a:rPr lang="es-ES" dirty="0" err="1" smtClean="0"/>
              <a:t>both</a:t>
            </a:r>
            <a:r>
              <a:rPr lang="es-ES" dirty="0" smtClean="0"/>
              <a:t> positive and </a:t>
            </a:r>
            <a:r>
              <a:rPr lang="es-ES" dirty="0" err="1" smtClean="0"/>
              <a:t>negative</a:t>
            </a:r>
            <a:r>
              <a:rPr lang="es-ES" dirty="0" smtClean="0"/>
              <a:t> </a:t>
            </a:r>
            <a:r>
              <a:rPr lang="es-ES" dirty="0" err="1" smtClean="0"/>
              <a:t>node</a:t>
            </a:r>
            <a:r>
              <a:rPr lang="es-ES" dirty="0" smtClean="0"/>
              <a:t>/</a:t>
            </a:r>
            <a:r>
              <a:rPr lang="es-ES" dirty="0" err="1" smtClean="0"/>
              <a:t>shape</a:t>
            </a:r>
            <a:r>
              <a:rPr lang="es-ES" dirty="0" smtClean="0"/>
              <a:t> </a:t>
            </a:r>
            <a:r>
              <a:rPr lang="es-ES" dirty="0" err="1" smtClean="0"/>
              <a:t>associations</a:t>
            </a:r>
            <a:endParaRPr lang="es-ES" dirty="0" smtClean="0"/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doesn't</a:t>
            </a:r>
            <a:r>
              <a:rPr lang="es-ES" dirty="0" smtClean="0"/>
              <a:t> </a:t>
            </a:r>
            <a:r>
              <a:rPr lang="es-ES" dirty="0" err="1" smtClean="0"/>
              <a:t>specify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structure</a:t>
            </a:r>
            <a:r>
              <a:rPr lang="es-ES" dirty="0" smtClean="0"/>
              <a:t> of </a:t>
            </a:r>
            <a:r>
              <a:rPr lang="es-ES" dirty="0" err="1" smtClean="0"/>
              <a:t>errors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SHACL defines a </a:t>
            </a:r>
            <a:r>
              <a:rPr lang="es-ES" dirty="0" err="1"/>
              <a:t>validation</a:t>
            </a:r>
            <a:r>
              <a:rPr lang="es-ES" dirty="0"/>
              <a:t> </a:t>
            </a:r>
            <a:r>
              <a:rPr lang="es-ES" dirty="0" err="1"/>
              <a:t>report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/>
              <a:t>Describes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structure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err="1"/>
              <a:t>errors</a:t>
            </a:r>
            <a:endParaRPr lang="es-ES" dirty="0"/>
          </a:p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properties</a:t>
            </a:r>
            <a:r>
              <a:rPr lang="es-ES" dirty="0"/>
              <a:t> can be </a:t>
            </a:r>
            <a:r>
              <a:rPr lang="es-ES" dirty="0" err="1"/>
              <a:t>used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control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shown</a:t>
            </a:r>
            <a:endParaRPr lang="es-ES" dirty="0"/>
          </a:p>
          <a:p>
            <a:pPr lvl="1"/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message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es-ES" dirty="0" err="1">
                <a:solidFill>
                  <a:srgbClr val="004040"/>
                </a:solidFill>
                <a:highlight>
                  <a:srgbClr val="FFFFFF"/>
                </a:highlight>
              </a:rPr>
              <a:t>sh</a:t>
            </a:r>
            <a:r>
              <a:rPr lang="es-ES" dirty="0" err="1">
                <a:solidFill>
                  <a:srgbClr val="0080C0"/>
                </a:solidFill>
                <a:highlight>
                  <a:srgbClr val="FFFFFF"/>
                </a:highlight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</a:rPr>
              <a:t>severity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28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Extension</a:t>
            </a:r>
            <a:r>
              <a:rPr lang="es-ES" dirty="0"/>
              <a:t> </a:t>
            </a:r>
            <a:r>
              <a:rPr lang="es-ES" dirty="0" err="1"/>
              <a:t>mechanism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uses </a:t>
            </a:r>
            <a:r>
              <a:rPr lang="es-ES" dirty="0" err="1"/>
              <a:t>semantic</a:t>
            </a:r>
            <a:r>
              <a:rPr lang="es-ES" dirty="0"/>
              <a:t> </a:t>
            </a:r>
            <a:r>
              <a:rPr lang="es-ES" dirty="0" err="1"/>
              <a:t>actions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/>
              <a:t>Semantic</a:t>
            </a:r>
            <a:r>
              <a:rPr lang="es-ES" dirty="0"/>
              <a:t> </a:t>
            </a:r>
            <a:r>
              <a:rPr lang="es-ES" dirty="0" err="1"/>
              <a:t>actions</a:t>
            </a:r>
            <a:r>
              <a:rPr lang="es-ES" dirty="0"/>
              <a:t> </a:t>
            </a:r>
            <a:r>
              <a:rPr lang="es-ES" dirty="0" err="1"/>
              <a:t>allow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future</a:t>
            </a:r>
            <a:r>
              <a:rPr lang="es-ES" dirty="0"/>
              <a:t> </a:t>
            </a:r>
            <a:r>
              <a:rPr lang="es-ES" dirty="0" err="1"/>
              <a:t>processor</a:t>
            </a:r>
            <a:endParaRPr lang="es-ES" dirty="0"/>
          </a:p>
          <a:p>
            <a:pPr lvl="1"/>
            <a:r>
              <a:rPr lang="es-ES" dirty="0" err="1"/>
              <a:t>They</a:t>
            </a:r>
            <a:r>
              <a:rPr lang="es-ES" dirty="0"/>
              <a:t> can be </a:t>
            </a:r>
            <a:r>
              <a:rPr lang="es-ES" dirty="0" err="1"/>
              <a:t>used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transform</a:t>
            </a:r>
            <a:r>
              <a:rPr lang="es-ES" dirty="0"/>
              <a:t> RDF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SHACL has SHACL-SPARQL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582655"/>
          </a:xfrm>
        </p:spPr>
        <p:txBody>
          <a:bodyPr/>
          <a:lstStyle/>
          <a:p>
            <a:r>
              <a:rPr lang="es-ES" dirty="0"/>
              <a:t>SHACL-SPARQL </a:t>
            </a:r>
            <a:r>
              <a:rPr lang="es-ES" dirty="0" err="1"/>
              <a:t>allows</a:t>
            </a:r>
            <a:r>
              <a:rPr lang="es-ES" dirty="0"/>
              <a:t> new </a:t>
            </a:r>
            <a:r>
              <a:rPr lang="es-ES" dirty="0" err="1"/>
              <a:t>constraint</a:t>
            </a:r>
            <a:r>
              <a:rPr lang="es-ES" dirty="0"/>
              <a:t> </a:t>
            </a:r>
            <a:r>
              <a:rPr lang="es-ES" dirty="0" err="1"/>
              <a:t>components</a:t>
            </a:r>
            <a:r>
              <a:rPr lang="es-ES" dirty="0"/>
              <a:t> </a:t>
            </a:r>
            <a:r>
              <a:rPr lang="es-ES" dirty="0" err="1"/>
              <a:t>defined</a:t>
            </a:r>
            <a:r>
              <a:rPr lang="es-ES" dirty="0"/>
              <a:t> in SPARQL</a:t>
            </a:r>
          </a:p>
          <a:p>
            <a:pPr lvl="1"/>
            <a:r>
              <a:rPr lang="es-ES" dirty="0">
                <a:solidFill>
                  <a:schemeClr val="tx2"/>
                </a:solidFill>
              </a:rPr>
              <a:t>[</a:t>
            </a:r>
            <a:r>
              <a:rPr lang="es-ES" dirty="0" err="1">
                <a:solidFill>
                  <a:schemeClr val="tx2"/>
                </a:solidFill>
              </a:rPr>
              <a:t>See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example</a:t>
            </a:r>
            <a:r>
              <a:rPr lang="es-ES" dirty="0">
                <a:solidFill>
                  <a:schemeClr val="tx2"/>
                </a:solidFill>
              </a:rPr>
              <a:t> in </a:t>
            </a:r>
            <a:r>
              <a:rPr lang="es-ES" dirty="0" err="1">
                <a:solidFill>
                  <a:schemeClr val="tx2"/>
                </a:solidFill>
              </a:rPr>
              <a:t>next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slide</a:t>
            </a:r>
            <a:r>
              <a:rPr lang="es-ES" dirty="0">
                <a:solidFill>
                  <a:schemeClr val="tx2"/>
                </a:solidFill>
              </a:rPr>
              <a:t>]</a:t>
            </a:r>
          </a:p>
          <a:p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possible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define </a:t>
            </a:r>
            <a:r>
              <a:rPr lang="es-ES" dirty="0" err="1"/>
              <a:t>constraint</a:t>
            </a:r>
            <a:r>
              <a:rPr lang="es-ES" dirty="0"/>
              <a:t> </a:t>
            </a:r>
            <a:r>
              <a:rPr lang="es-ES" dirty="0" err="1"/>
              <a:t>components</a:t>
            </a:r>
            <a:r>
              <a:rPr lang="es-ES" dirty="0"/>
              <a:t> in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languages</a:t>
            </a:r>
            <a:r>
              <a:rPr lang="es-ES" dirty="0"/>
              <a:t>, </a:t>
            </a:r>
            <a:r>
              <a:rPr lang="es-ES" dirty="0" err="1"/>
              <a:t>e.g</a:t>
            </a:r>
            <a:r>
              <a:rPr lang="es-ES" dirty="0"/>
              <a:t>. </a:t>
            </a:r>
            <a:r>
              <a:rPr lang="es-ES" dirty="0" err="1"/>
              <a:t>Javascript</a:t>
            </a:r>
            <a:endParaRPr lang="es-ES" dirty="0"/>
          </a:p>
          <a:p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16701" y="3770949"/>
            <a:ext cx="568296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 {</a:t>
            </a:r>
          </a:p>
          <a:p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GB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startDate</a:t>
            </a: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dirty="0" err="1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n-GB" sz="1600" dirty="0" err="1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GB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</a:t>
            </a:r>
            <a:r>
              <a:rPr lang="en-GB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1600" dirty="0" smtClean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%</a:t>
            </a:r>
            <a:r>
              <a:rPr lang="en-GB" sz="1600" dirty="0" err="1" smtClean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</a:t>
            </a:r>
            <a:r>
              <a:rPr lang="en-GB" sz="1600" dirty="0" smtClean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:{ start </a:t>
            </a:r>
            <a:r>
              <a:rPr lang="en-GB" sz="1600" dirty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o </a:t>
            </a:r>
            <a:r>
              <a:rPr lang="en-GB" sz="1600" dirty="0" smtClean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%}</a:t>
            </a:r>
            <a:r>
              <a:rPr lang="en-GB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sz="16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da-DK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da-DK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endDate   </a:t>
            </a:r>
            <a:r>
              <a:rPr lang="da-DK" sz="1600" dirty="0" smtClean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da-DK" sz="1600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da-DK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  </a:t>
            </a:r>
            <a:r>
              <a:rPr lang="da-DK" sz="1600" dirty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%</a:t>
            </a:r>
            <a:r>
              <a:rPr lang="da-DK" sz="1600" dirty="0" smtClean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js:{ end </a:t>
            </a:r>
            <a:r>
              <a:rPr lang="da-DK" sz="1600" dirty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o </a:t>
            </a:r>
            <a:r>
              <a:rPr lang="da-DK" sz="1600" dirty="0" smtClean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%}</a:t>
            </a:r>
            <a:r>
              <a:rPr lang="da-DK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da-DK" sz="1600" dirty="0" smtClean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da-DK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%</a:t>
            </a:r>
            <a:r>
              <a:rPr lang="en-GB" sz="1600" dirty="0" err="1" smtClean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</a:t>
            </a:r>
            <a:r>
              <a:rPr lang="en-GB" sz="1600" dirty="0" smtClean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GB" sz="1600" dirty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GB" sz="1600" dirty="0" smtClean="0">
                <a:solidFill>
                  <a:srgbClr val="00206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start &lt; end %}</a:t>
            </a:r>
            <a:endParaRPr lang="en-GB" sz="1600" dirty="0">
              <a:solidFill>
                <a:srgbClr val="00206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GB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7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Stems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can describe </a:t>
            </a:r>
            <a:r>
              <a:rPr lang="es-ES" dirty="0" err="1"/>
              <a:t>stems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711687" y="1555490"/>
            <a:ext cx="5905867" cy="639762"/>
          </a:xfrm>
        </p:spPr>
        <p:txBody>
          <a:bodyPr/>
          <a:lstStyle/>
          <a:p>
            <a:r>
              <a:rPr lang="es-ES" dirty="0" err="1"/>
              <a:t>Stems</a:t>
            </a:r>
            <a:r>
              <a:rPr lang="es-ES" dirty="0"/>
              <a:t> are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built</a:t>
            </a:r>
            <a:r>
              <a:rPr lang="es-ES" dirty="0"/>
              <a:t>-in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5439925" y="1417638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01238" y="3573561"/>
            <a:ext cx="49968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Employee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homePage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u="sng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http://company.com/</a:t>
            </a:r>
            <a:r>
              <a:rPr lang="es-E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~ ]</a:t>
            </a: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s-ES" dirty="0">
              <a:latin typeface="Consolas" panose="020B0609020204030204" pitchFamily="49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681732" y="2662736"/>
            <a:ext cx="6387548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StemConstraintComponent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ConstraintComponent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stem  ] 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validator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s-E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SPARQLAskValidator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"Value does not have stem {$stem}"</a:t>
            </a:r>
            <a:r>
              <a:rPr lang="en-U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ask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"""</a:t>
            </a:r>
          </a:p>
          <a:p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ASK {</a:t>
            </a:r>
          </a:p>
          <a:p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FILTER (!</a:t>
            </a:r>
            <a:r>
              <a:rPr lang="es-ES" sz="1600" dirty="0" err="1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isBlank</a:t>
            </a:r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($</a:t>
            </a:r>
            <a:r>
              <a:rPr lang="es-ES" sz="1600" dirty="0" err="1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&amp;&amp;</a:t>
            </a:r>
          </a:p>
          <a:p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s-ES" sz="1600" dirty="0" err="1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strstarts</a:t>
            </a:r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s-ES" sz="1600" dirty="0" err="1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</a:t>
            </a:r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($</a:t>
            </a:r>
            <a:r>
              <a:rPr lang="es-ES" sz="1600" dirty="0" err="1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  <a:r>
              <a:rPr lang="es-ES" sz="1600" dirty="0" err="1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</a:t>
            </a:r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($</a:t>
            </a:r>
            <a:r>
              <a:rPr lang="es-ES" sz="1600" dirty="0" err="1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stem</a:t>
            </a:r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)))</a:t>
            </a:r>
          </a:p>
          <a:p>
            <a:r>
              <a:rPr lang="es-ES" sz="1600" dirty="0">
                <a:solidFill>
                  <a:srgbClr val="8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}"""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600" dirty="0">
              <a:latin typeface="Consolas" panose="020B0609020204030204" pitchFamily="49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129669" y="5009322"/>
            <a:ext cx="3438762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Employee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targetClass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Employee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6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homePage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stem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6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s-ES" sz="1600" u="sng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http://company.com/</a:t>
            </a:r>
            <a:r>
              <a:rPr lang="es-ES" sz="16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s-E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</a:t>
            </a:r>
            <a:r>
              <a:rPr lang="es-ES" sz="16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600" dirty="0">
              <a:latin typeface="Consolas" panose="020B0609020204030204" pitchFamily="49" charset="0"/>
            </a:endParaRPr>
          </a:p>
        </p:txBody>
      </p:sp>
      <p:sp>
        <p:nvSpPr>
          <p:cNvPr id="11" name="Marcador de contenido 3"/>
          <p:cNvSpPr>
            <a:spLocks noGrp="1"/>
          </p:cNvSpPr>
          <p:nvPr>
            <p:ph sz="half" idx="2"/>
          </p:nvPr>
        </p:nvSpPr>
        <p:spPr>
          <a:xfrm>
            <a:off x="159026" y="2174875"/>
            <a:ext cx="5837491" cy="1143000"/>
          </a:xfrm>
        </p:spPr>
        <p:txBody>
          <a:bodyPr>
            <a:normAutofit fontScale="85000" lnSpcReduction="10000"/>
          </a:bodyPr>
          <a:lstStyle/>
          <a:p>
            <a:r>
              <a:rPr lang="es-ES" dirty="0" err="1"/>
              <a:t>Stems</a:t>
            </a:r>
            <a:r>
              <a:rPr lang="es-ES" dirty="0"/>
              <a:t> are </a:t>
            </a:r>
            <a:r>
              <a:rPr lang="es-ES" dirty="0" err="1"/>
              <a:t>built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language</a:t>
            </a:r>
            <a:endParaRPr lang="es-ES" dirty="0"/>
          </a:p>
          <a:p>
            <a:r>
              <a:rPr lang="es-ES" dirty="0" err="1"/>
              <a:t>Example</a:t>
            </a:r>
            <a:r>
              <a:rPr lang="es-ES" dirty="0"/>
              <a:t>: </a:t>
            </a:r>
          </a:p>
          <a:p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value</a:t>
            </a:r>
            <a:r>
              <a:rPr lang="es-ES" sz="2000" dirty="0"/>
              <a:t> of </a:t>
            </a:r>
            <a:r>
              <a:rPr lang="es-ES" sz="2000" dirty="0">
                <a:latin typeface="Consolas" panose="020B0609020204030204" pitchFamily="49" charset="0"/>
              </a:rPr>
              <a:t>:</a:t>
            </a:r>
            <a:r>
              <a:rPr lang="es-ES" sz="2000" dirty="0" err="1">
                <a:latin typeface="Consolas" panose="020B0609020204030204" pitchFamily="49" charset="0"/>
              </a:rPr>
              <a:t>homePage</a:t>
            </a:r>
            <a:r>
              <a:rPr lang="es-ES" sz="2000" dirty="0"/>
              <a:t> </a:t>
            </a:r>
            <a:r>
              <a:rPr lang="es-ES" sz="2000" dirty="0" err="1"/>
              <a:t>starts</a:t>
            </a:r>
            <a:r>
              <a:rPr lang="es-ES" sz="2000" dirty="0"/>
              <a:t> </a:t>
            </a:r>
            <a:r>
              <a:rPr lang="es-ES" sz="2000" dirty="0" err="1"/>
              <a:t>by</a:t>
            </a:r>
            <a:r>
              <a:rPr lang="es-ES" sz="2000" dirty="0"/>
              <a:t> </a:t>
            </a:r>
            <a:r>
              <a:rPr lang="es-ES" sz="2000" dirty="0">
                <a:solidFill>
                  <a:srgbClr val="800000"/>
                </a:solidFill>
              </a:rPr>
              <a:t>&lt;</a:t>
            </a:r>
            <a:r>
              <a:rPr lang="es-ES" sz="2000" u="sng" dirty="0">
                <a:solidFill>
                  <a:srgbClr val="800000"/>
                </a:solidFill>
              </a:rPr>
              <a:t>http://company.com/</a:t>
            </a:r>
            <a:r>
              <a:rPr lang="es-ES" sz="2000" dirty="0">
                <a:solidFill>
                  <a:srgbClr val="800000"/>
                </a:solidFill>
              </a:rPr>
              <a:t>&gt;</a:t>
            </a:r>
            <a:endParaRPr lang="es-ES" sz="2000" dirty="0"/>
          </a:p>
        </p:txBody>
      </p:sp>
      <p:sp>
        <p:nvSpPr>
          <p:cNvPr id="12" name="Marcador de contenido 3"/>
          <p:cNvSpPr>
            <a:spLocks noGrp="1"/>
          </p:cNvSpPr>
          <p:nvPr>
            <p:ph sz="half" idx="2"/>
          </p:nvPr>
        </p:nvSpPr>
        <p:spPr>
          <a:xfrm>
            <a:off x="5681732" y="2174875"/>
            <a:ext cx="5837491" cy="488812"/>
          </a:xfrm>
        </p:spPr>
        <p:txBody>
          <a:bodyPr/>
          <a:lstStyle/>
          <a:p>
            <a:r>
              <a:rPr lang="es-ES" sz="2000" dirty="0"/>
              <a:t>Can be </a:t>
            </a:r>
            <a:r>
              <a:rPr lang="es-ES" sz="2000" dirty="0" err="1"/>
              <a:t>defined</a:t>
            </a:r>
            <a:r>
              <a:rPr lang="es-ES" sz="2000" dirty="0"/>
              <a:t> </a:t>
            </a:r>
            <a:r>
              <a:rPr lang="es-ES" sz="2000" dirty="0" err="1"/>
              <a:t>using</a:t>
            </a:r>
            <a:r>
              <a:rPr lang="es-ES" sz="2000" dirty="0"/>
              <a:t> </a:t>
            </a:r>
            <a:r>
              <a:rPr lang="es-ES" sz="2000" dirty="0" smtClean="0"/>
              <a:t>SHACL-SPARQL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127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Foundations of </a:t>
            </a:r>
            <a:r>
              <a:rPr lang="en-GB" dirty="0" err="1" smtClean="0"/>
              <a:t>ShEx</a:t>
            </a:r>
            <a:r>
              <a:rPr lang="en-GB" dirty="0" smtClean="0"/>
              <a:t> and SHACL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short introduction to the theoretical foundations</a:t>
            </a:r>
          </a:p>
          <a:p>
            <a:r>
              <a:rPr lang="en-GB" dirty="0" smtClean="0"/>
              <a:t>The section is based on several papers (see references)</a:t>
            </a:r>
          </a:p>
          <a:p>
            <a:r>
              <a:rPr lang="en-GB" dirty="0" smtClean="0"/>
              <a:t>For </a:t>
            </a:r>
            <a:r>
              <a:rPr lang="en-GB" dirty="0" err="1" smtClean="0"/>
              <a:t>ShEx</a:t>
            </a:r>
            <a:r>
              <a:rPr lang="en-GB" dirty="0" smtClean="0"/>
              <a:t>/SHACL we present:</a:t>
            </a:r>
          </a:p>
          <a:p>
            <a:r>
              <a:rPr lang="en-GB" dirty="0" smtClean="0"/>
              <a:t>- Abstract syntax of a core </a:t>
            </a:r>
            <a:r>
              <a:rPr lang="en-GB" dirty="0" err="1" smtClean="0"/>
              <a:t>ShEx</a:t>
            </a:r>
            <a:r>
              <a:rPr lang="en-GB" dirty="0" smtClean="0"/>
              <a:t>/SHACL language </a:t>
            </a:r>
          </a:p>
          <a:p>
            <a:r>
              <a:rPr lang="en-GB" dirty="0" smtClean="0"/>
              <a:t>- Semantics</a:t>
            </a:r>
          </a:p>
          <a:p>
            <a:r>
              <a:rPr lang="en-GB" dirty="0" smtClean="0"/>
              <a:t>- Simple validation algorithm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831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RDF data model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885" y="1707833"/>
            <a:ext cx="7641904" cy="62148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Typical definition of an RDF graph</a:t>
            </a:r>
            <a:endParaRPr lang="en-GB" dirty="0"/>
          </a:p>
        </p:txBody>
      </p:sp>
      <p:pic>
        <p:nvPicPr>
          <p:cNvPr id="5" name="Imagen 4" descr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\begin{document}&#10;\newcommand\vartextvisiblespace[1][.5em]{%&#10;  \makebox[#1]{%&#10;    \kern.07em&#10;    \vrule height.3ex&#10;    \hrulefill&#10;    \vrule height.3ex&#10;    \kern.07em&#10;  }% &lt;-- don't forget this one!&#10;}&#10;&#10;\newcommand\myfont[1]{\ensuremath{\mathcal{#1}}}&#10;\newcommand\IRISet{\myfont{I}}&#10;\newcommand\BNodeSet{\myfont{B}}&#10;\newcommand\LitSet{\myfont{L}}&#10;\newcommand\ShapeLabel{\myfont{S}}&#10;\newcommand\EmptyTyping{\odot}&#10;\newcommand\addType[2]{\ensuremath{#1@#2}}&#10;\newcommand\AddTyping[3]{\ensuremath{#1@#2 : #3}}&#10;\newcommand\Combine[2]{\ensuremath{#1\uplus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phi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\rightsquigarrow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{\mi}[1]{\ensuremath{\mathit{#1}}}&#10;\newcommand{\eachOf}[2]{\ensuremath{#1;#2}}&#10;\newcommand{\someOf}[2]{\ensuremath{#1\mid{}#2}}&#10;\newcommand{\tripleConstraint}[4]{\ensuremath{\qualified{#1}{#2}{#3}{#4}}}&#10;\newcommand{\shapes}[1]{\ensuremath{shapes^{#1}}}&#10;\newcommand{\props}[1]{\ensuremath{ps(#1)}}&#10;&#10;\newcommand{\lbl}{\mi{l}}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{iri}&#10;&#10;\lstdefinestyle{inlinecode}{basicstyle=\ttfamily\footnotesize\bfseries}&#10;\renewcommand\c{\lstinline[style=inlinecode]}&#10;&#10;&#10;\begin{tabular}{ccll}&#10; RDF Graph $\Triples$ &amp; = &amp; Set of triples \triple{s}{p}{o} &amp;  \\&#10;    &amp; where &amp; $s\in\Vs$, $p\in\Vp$ and $o\in\Vo$  &amp; \\&#10;    &amp; and &amp; $\Vs=\IRISet\cup\BNodeSet$ is the vocabulary of subjects &amp; \\&#10;    &amp; and &amp; $\Vp= \IRISet$ is the vocabulary of predicates &amp; \\&#10;    &amp; and &amp; $\Vo=\IRISet\cup\BNodeSet\cup\LitSet$ is the vocabulary of objects&#10;\end{tabular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" y="2582046"/>
            <a:ext cx="7641904" cy="1456762"/>
          </a:xfrm>
          <a:prstGeom prst="rect">
            <a:avLst/>
          </a:prstGeom>
        </p:spPr>
      </p:pic>
      <p:pic>
        <p:nvPicPr>
          <p:cNvPr id="7" name="Imagen 6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}&#10;\Graph &amp; = \{ &amp; \triple{\iri{alice}}{\iri{name}}{\literal{&quot;alice&quot;}}  \\&#10;  &amp; &amp; \triple{\iri{alice}}{\iri{knows}}{\iri{:bob}}  \\&#10;  &amp; &amp; \triple{\iri{bob}}{\iri{name}}{\literal{&quot;Robert&quot;}}  \\&#10;  &amp; &amp; \triple{\iri{bob}}{\iri{knows}}{\bnode{1}}  \\&#10;  &amp; &amp; \triple{\bnode{1}}{\iri{name}}{\literal{&quot;Unknown&quot;}} \\&#10;  &amp; \} &amp;  \\&#10;  &amp; where &amp; \IRISet = $\{\iri{alice},\iri{bob}\}$ \\&#10;  &amp;  &amp; \BNodeSet = $\{\bnode{1}\}$ \\&#10;  &amp;  &amp; \LitSet = \{\literal{&quot;alice&quot;},\literal{&quot;bob}&quot; \} \\&#10;\end{tabular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9" y="2582046"/>
            <a:ext cx="3840471" cy="2519496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8371048" y="1690688"/>
            <a:ext cx="1463832" cy="62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3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1941"/>
            <a:ext cx="6932023" cy="1143000"/>
          </a:xfrm>
        </p:spPr>
        <p:txBody>
          <a:bodyPr/>
          <a:lstStyle/>
          <a:p>
            <a:r>
              <a:rPr lang="en-GB" dirty="0" smtClean="0"/>
              <a:t>Operations on RDF graphs</a:t>
            </a:r>
            <a:endParaRPr lang="en-GB" dirty="0"/>
          </a:p>
        </p:txBody>
      </p:sp>
      <p:pic>
        <p:nvPicPr>
          <p:cNvPr id="8" name="Imagen 7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2]{\ensuremath{neighs(#1,#2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}&#10;\neighs{\iri{alice}}{\Graph} &amp; = \{ &amp; \triple{\iri{alice}}{\iri{name}}{\literal{&quot;alice&quot;}}  \\&#10;  &amp; &amp; \triple{\iri{alice}}{\iri{knows}}{\iri{:bob}}  \} \\&#10;\neighs{\iri{bob}}{\Graph}  &amp; = \{ &amp; \triple{\iri{bob}}{\iri{name}}{\literal{&quot;Robert&quot;}}  \\&#10;  &amp; &amp; \triple{\iri{bob}}{\iri{knows}}{\bnode{1}} \} \\&#10;\neighs{\bnode{1}}{\Graph}  &amp; = \{ &amp; \triple{\bnode{1}}{\iri{name}}{\literal{&quot;Unknown&quot;}} \} \\&#10;\end{tabular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98" y="2838860"/>
            <a:ext cx="5089515" cy="1316580"/>
          </a:xfrm>
          <a:prstGeom prst="rect">
            <a:avLst/>
          </a:prstGeom>
        </p:spPr>
      </p:pic>
      <p:pic>
        <p:nvPicPr>
          <p:cNvPr id="11" name="Imagen 10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2]{\ensuremath{neighs(#1,#2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[&#10; \neighs{\node}{\Graph}=\{\triple{x}{p}{y}\in\Graph | x = n\}&#10;\]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02" y="2838860"/>
            <a:ext cx="3733800" cy="241309"/>
          </a:xfrm>
          <a:prstGeom prst="rect">
            <a:avLst/>
          </a:prstGeom>
        </p:spPr>
      </p:pic>
      <p:pic>
        <p:nvPicPr>
          <p:cNvPr id="13" name="Imagen 12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}&#10;\Graph &amp; = \{ &amp; \triple{\iri{alice}}{\iri{name}}{\literal{&quot;alice&quot;}}  \\&#10;  &amp; &amp; \triple{\iri{alice}}{\iri{knows}}{\iri{:bob}}  \\&#10;  &amp; &amp; \triple{\iri{bob}}{\iri{name}}{\literal{&quot;Robert&quot;}}  \\&#10;  &amp; &amp; \triple{\iri{bob}}{\iri{knows}}{\bnode{1}}  \\&#10;  &amp; &amp; \triple{\bnode{1}}{\iri{name}}{\literal{&quot;Unknown&quot;}} \\&#10;  &amp; \} &amp;  \\&#10;\end{tabular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44" y="728154"/>
            <a:ext cx="3616769" cy="1664493"/>
          </a:xfrm>
          <a:prstGeom prst="rect">
            <a:avLst/>
          </a:prstGeom>
        </p:spPr>
      </p:pic>
      <p:pic>
        <p:nvPicPr>
          <p:cNvPr id="15" name="Imagen 14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2]{\ensuremath{neighs(#1,#2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}&#10;extract(\Graph) &amp; = (t,ts) \\&#10; where &amp; t = \{ &amp; \triple{\iri{alice}}{\iri{name}}{\literal{&quot;alice&quot;}} \} \\&#10; and &amp;  ts = \{ &amp; \triple{\iri{alice}}{\iri{knows}}{\iri{:bob}}  \\&#10;  &amp; &amp; \triple{\iri{bob}}{\iri{name}}{\literal{&quot;Robert&quot;}}  \\&#10;  &amp; &amp; \triple{\iri{bob}}{\iri{knows}}{\bnode{1}}  \\&#10;  &amp; &amp; \triple{\bnode{1}}{\iri{name}}{\literal{&quot;Unknown&quot;}} \\&#10;  &amp; \} &amp;  \\&#10;\end{tabular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98" y="4759100"/>
            <a:ext cx="4647093" cy="1801791"/>
          </a:xfrm>
          <a:prstGeom prst="rect">
            <a:avLst/>
          </a:prstGeom>
        </p:spPr>
      </p:pic>
      <p:pic>
        <p:nvPicPr>
          <p:cNvPr id="17" name="Imagen 16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2]{\ensuremath{neighs(#1,#2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[extract(\Graph) = (t,ts) \text{ such that }\{t\}\cup{}ts=\Graph&#10;\]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03" y="4759100"/>
            <a:ext cx="4372485" cy="2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GB" dirty="0" smtClean="0"/>
              <a:t>Operations on RDF graphs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Partition of a graph</a:t>
            </a:r>
            <a:endParaRPr lang="en-GB" dirty="0"/>
          </a:p>
        </p:txBody>
      </p:sp>
      <p:pic>
        <p:nvPicPr>
          <p:cNvPr id="6" name="Imagen 5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2]{\ensuremath{neighs(#1,#2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[&#10;partition(s) = \{(s_1,s_2)|s_1\cup{}s_2=s\}&#10;\]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02" y="2838860"/>
            <a:ext cx="3730465" cy="241253"/>
          </a:xfrm>
          <a:prstGeom prst="rect">
            <a:avLst/>
          </a:prstGeom>
        </p:spPr>
      </p:pic>
      <p:pic>
        <p:nvPicPr>
          <p:cNvPr id="8" name="Imagen 7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2]{\ensuremath{neighs(#1,#2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c}&#10;partition(\{1,2,3\}) = &amp;\{ &amp; (\emptyGraph,\{1,2,3\}), \\&#10;&amp; &amp; (\{1\},\{2,3\}), \\&#10;&amp; &amp; (\{2\},\{1,3\}), \\&#10;&amp; &amp; (\{3\},\{1,2\}), \\&#10;&amp; &amp;  (\{1,2\},\{3\}),\\&#10;&amp; &amp;  (\{1,3\},\{2),\\&#10;&amp; &amp;  (\{2,3\},\{1\}),\\&#10;&amp; &amp;  (\{1,2,3\},\{\}),\\&#10;&amp;\} &amp;&#10;\end{tabular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381661"/>
            <a:ext cx="4460239" cy="28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Underlying</a:t>
            </a:r>
            <a:r>
              <a:rPr lang="es-ES" dirty="0"/>
              <a:t> </a:t>
            </a:r>
            <a:r>
              <a:rPr lang="es-ES" dirty="0" err="1"/>
              <a:t>philosophy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35280" y="1556386"/>
            <a:ext cx="5386917" cy="639762"/>
          </a:xfrm>
        </p:spPr>
        <p:txBody>
          <a:bodyPr/>
          <a:lstStyle/>
          <a:p>
            <a:r>
              <a:rPr lang="en-US" dirty="0" err="1"/>
              <a:t>ShEx</a:t>
            </a:r>
            <a:r>
              <a:rPr lang="en-US" dirty="0"/>
              <a:t> is </a:t>
            </a:r>
            <a:r>
              <a:rPr lang="en-US" dirty="0" smtClean="0"/>
              <a:t>more schema </a:t>
            </a:r>
            <a:r>
              <a:rPr lang="en-US" dirty="0"/>
              <a:t>based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35280" y="2174875"/>
            <a:ext cx="5386917" cy="3951288"/>
          </a:xfrm>
        </p:spPr>
        <p:txBody>
          <a:bodyPr/>
          <a:lstStyle/>
          <a:p>
            <a:r>
              <a:rPr lang="en-US" dirty="0"/>
              <a:t>Shapes ≈ </a:t>
            </a:r>
            <a:r>
              <a:rPr lang="en-US" dirty="0" smtClean="0"/>
              <a:t>grammars</a:t>
            </a:r>
            <a:endParaRPr lang="en-US" dirty="0"/>
          </a:p>
          <a:p>
            <a:r>
              <a:rPr lang="en-US" dirty="0" smtClean="0"/>
              <a:t>More focus </a:t>
            </a:r>
            <a:r>
              <a:rPr lang="en-US" dirty="0"/>
              <a:t>on validation </a:t>
            </a:r>
            <a:r>
              <a:rPr lang="en-US" dirty="0" smtClean="0"/>
              <a:t>results </a:t>
            </a:r>
          </a:p>
          <a:p>
            <a:pPr lvl="1"/>
            <a:r>
              <a:rPr lang="en-US" sz="2400" dirty="0" smtClean="0"/>
              <a:t>Result shape maps</a:t>
            </a:r>
            <a:endParaRPr lang="en-US" sz="2400" dirty="0"/>
          </a:p>
          <a:p>
            <a:pPr lvl="1"/>
            <a:r>
              <a:rPr lang="en-US" sz="2400" dirty="0" smtClean="0"/>
              <a:t>Info about conforming and non-conforming nodes</a:t>
            </a:r>
            <a:endParaRPr lang="en-US" sz="2400" dirty="0"/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SHACL is </a:t>
            </a:r>
            <a:r>
              <a:rPr lang="en-US" dirty="0" smtClean="0"/>
              <a:t>more constraint </a:t>
            </a:r>
            <a:r>
              <a:rPr lang="en-US" dirty="0"/>
              <a:t>based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96000" y="2174558"/>
            <a:ext cx="5998632" cy="3951288"/>
          </a:xfrm>
        </p:spPr>
        <p:txBody>
          <a:bodyPr/>
          <a:lstStyle/>
          <a:p>
            <a:r>
              <a:rPr lang="en-US" dirty="0"/>
              <a:t>Shapes ≈ collections of constraints</a:t>
            </a:r>
          </a:p>
          <a:p>
            <a:r>
              <a:rPr lang="en-US" dirty="0" smtClean="0"/>
              <a:t>More focus on validation </a:t>
            </a:r>
            <a:r>
              <a:rPr lang="en-US" dirty="0"/>
              <a:t>errors</a:t>
            </a:r>
          </a:p>
          <a:p>
            <a:r>
              <a:rPr lang="en-US" dirty="0" smtClean="0"/>
              <a:t>No </a:t>
            </a:r>
            <a:r>
              <a:rPr lang="en-US" dirty="0"/>
              <a:t>info about </a:t>
            </a:r>
            <a:r>
              <a:rPr lang="en-US" dirty="0" smtClean="0"/>
              <a:t>conforming </a:t>
            </a:r>
            <a:r>
              <a:rPr lang="en-US" dirty="0"/>
              <a:t>nodes</a:t>
            </a:r>
          </a:p>
          <a:p>
            <a:pPr lvl="1"/>
            <a:r>
              <a:rPr lang="en-US" dirty="0" smtClean="0"/>
              <a:t>Difficult </a:t>
            </a:r>
            <a:r>
              <a:rPr lang="en-US" dirty="0"/>
              <a:t>to distinguish </a:t>
            </a:r>
            <a:r>
              <a:rPr lang="en-US" dirty="0" smtClean="0"/>
              <a:t>between conforming nodes and nodes </a:t>
            </a:r>
            <a:r>
              <a:rPr lang="en-US" dirty="0"/>
              <a:t>that </a:t>
            </a:r>
            <a:r>
              <a:rPr lang="en-US" dirty="0" smtClean="0"/>
              <a:t>have been ignored</a:t>
            </a:r>
          </a:p>
          <a:p>
            <a:pPr lvl="1"/>
            <a:r>
              <a:rPr lang="en-US" dirty="0" smtClean="0"/>
              <a:t>Some implementations offer info about conforming nodes: SHACL-S, </a:t>
            </a:r>
            <a:r>
              <a:rPr lang="en-US" dirty="0" err="1" smtClean="0"/>
              <a:t>TopBraid</a:t>
            </a:r>
            <a:endParaRPr lang="en-U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47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 abstract syntax</a:t>
            </a:r>
            <a:endParaRPr lang="en-GB" dirty="0"/>
          </a:p>
        </p:txBody>
      </p:sp>
      <p:pic>
        <p:nvPicPr>
          <p:cNvPr id="7" name="Imagen 6" descr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l}&#10; $ \Schema $ &amp;::= &amp; $\lbl\mapsto{}se$* \\&#10; $se$ &amp; ::= &amp; \iriKind{} $|$ \bnodeKind{} $|$ \dots &amp; Node constraints \\&#10;    &amp; $|$ &amp; cond  &amp; A boolean condition on nodes \\&#10;    &amp; $|$ &amp; $se_1$ \c|AND| $se_2$  &amp; Conjunction \\&#10;    &amp; $|$ &amp; $se_1$ \c|OR| $se_2$  &amp; Disjunction \\  &#10;    &amp; $|$ &amp; \c|NOT| $se$  &amp; Negation \\  &#10;    &amp; $|$ &amp; @\lbl &amp; Shape label reference for $\lbl\in\LabelSet$\\&#10;    &amp; $|$ &amp; \{ te \} &amp; Triple expression $te$ \\&#10;$te$ &amp; ::= &amp; \eachOf{te_1}{te_2} &amp; Each of $te_1$ and $te_2$ \\&#10;    &amp; $|$ &amp; \oneOf{te_1}{te_2} &amp; Some of $te_1$ or $te_2$ \\&#10;    &amp; $|$ &amp; \arc{p}{@\lbl} &amp; Triple with predicate $p$  \\&#10;    &amp; &amp; &amp; that conforms to shape expression identified by $\lbl$ \\&#10;    &amp; $|$ &amp; $te*$ &amp; Zero or more ${te}$  \\&#10;\end{tabular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72" y="2014583"/>
            <a:ext cx="8812519" cy="39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" y="0"/>
            <a:ext cx="10515600" cy="1325563"/>
          </a:xfrm>
        </p:spPr>
        <p:txBody>
          <a:bodyPr/>
          <a:lstStyle/>
          <a:p>
            <a:r>
              <a:rPr lang="en-GB" dirty="0" smtClean="0"/>
              <a:t>Example of a shape expression</a:t>
            </a:r>
            <a:endParaRPr lang="en-GB" dirty="0"/>
          </a:p>
        </p:txBody>
      </p:sp>
      <p:pic>
        <p:nvPicPr>
          <p:cNvPr id="5" name="Imagen 4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llll}&#10; &amp; $\iri{Issue}$ &amp; $\mapsto$ &amp; $\{ \eachOf{\arc{\iri{code}}{@\iri{Positive}}}{\arc{\iri{reportedBy}}{\iri{User}}}\} $\\&#10; &amp; $\iri{User}$ &amp; $\mapsto$ &amp; IRI \c|AND| \{ $\eachOf{\arc{\iri{name}}{@\iri{String}}}{\arc{\iri{knows}}{@\iri{User}*}}$ \} \\&#10; &amp; $\iri{Positive}$ &amp; $\mapsto$ &amp; $\geq0$ \\&#10; &amp; $\iri{String}$ &amp; $\mapsto$ &amp; $\in\iriq{xsd}{string}$ &#10;\end{tabular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34" y="4959407"/>
            <a:ext cx="8096324" cy="1516856"/>
          </a:xfrm>
          <a:prstGeom prst="rect">
            <a:avLst/>
          </a:prstGeom>
        </p:spPr>
      </p:pic>
      <p:pic>
        <p:nvPicPr>
          <p:cNvPr id="7" name="Imagen 6" descr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l}&#10; $ \Schema $ &amp;::= &amp; $\lbl\mapsto{}se$* \\&#10; $se$ &amp; ::= &amp; \iriKind{} $|$ \bnodeKind{} $|$ \dots &amp; Node constraints \\&#10;    &amp; $|$ &amp; cond  &amp; A boolean condition on nodes \\&#10;    &amp; $|$ &amp; $se_1$ \c|AND| $se_2$  &amp; Conjunction \\&#10;    &amp; $|$ &amp; $se_1$ \c|OR| $se_2$  &amp; Disjunction \\  &#10;    &amp; $|$ &amp; \c|NOT| $se$  &amp; Negation \\  &#10;    &amp; $|$ &amp; @\lbl &amp; Shape label reference for $\lbl\in\LabelSet$\\&#10;    &amp; $|$ &amp; \{ te \} &amp; Triple expression $te$ \\&#10;$te$ &amp; ::= &amp; \eachOf{te_1}{te_2} &amp; Each of $te_1$ and $te_2$ \\&#10;    &amp; $|$ &amp; \oneOf{te_1}{te_2} &amp; Some of $te_1$ or $te_2$ \\&#10;    &amp; $|$ &amp; \arc{p}{@\lbl} &amp; Triple with predicate $p$  \\&#10;    &amp; &amp; &amp; that conforms to shape expression identified by $\lbl$ \\&#10;    &amp; $|$ &amp; $te*$ &amp; Zero or more ${te}$  \\&#10;\end{tabular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33" y="1049338"/>
            <a:ext cx="7997628" cy="35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 Shape Maps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6360" y="1532661"/>
            <a:ext cx="10515600" cy="5115567"/>
          </a:xfrm>
        </p:spPr>
        <p:txBody>
          <a:bodyPr/>
          <a:lstStyle/>
          <a:p>
            <a:r>
              <a:rPr lang="en-GB" dirty="0" smtClean="0"/>
              <a:t>Denoted by </a:t>
            </a:r>
            <a:r>
              <a:rPr lang="en-GB" dirty="0" smtClean="0">
                <a:sym typeface="Symbol" panose="05050102010706020507" pitchFamily="18" charset="2"/>
              </a:rPr>
              <a:t> </a:t>
            </a:r>
          </a:p>
          <a:p>
            <a:r>
              <a:rPr lang="en-GB" dirty="0" smtClean="0"/>
              <a:t>Also known as Shape assignments, Shape typing, ...</a:t>
            </a:r>
          </a:p>
          <a:p>
            <a:r>
              <a:rPr lang="en-GB" dirty="0" smtClean="0"/>
              <a:t>Pairs                        or  </a:t>
            </a:r>
          </a:p>
          <a:p>
            <a:r>
              <a:rPr lang="en-GB" dirty="0" smtClean="0"/>
              <a:t>Example:</a:t>
            </a:r>
          </a:p>
          <a:p>
            <a:r>
              <a:rPr lang="en-GB" dirty="0" smtClean="0"/>
              <a:t>Actions on shape map </a:t>
            </a:r>
            <a:r>
              <a:rPr lang="en-GB" dirty="0" err="1" smtClean="0"/>
              <a:t>typings</a:t>
            </a:r>
            <a:r>
              <a:rPr lang="en-GB" dirty="0" smtClean="0"/>
              <a:t>:</a:t>
            </a:r>
          </a:p>
        </p:txBody>
      </p:sp>
      <p:pic>
        <p:nvPicPr>
          <p:cNvPr id="5" name="Imagen 4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$\{\iri{alice}\hasType{}\iri{User},\iri{bob}\hasType{}!\iri{User},\iri{carol}\hasType{}\iri{User}\}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40" y="3422017"/>
            <a:ext cx="6303934" cy="357503"/>
          </a:xfrm>
          <a:prstGeom prst="rect">
            <a:avLst/>
          </a:prstGeom>
        </p:spPr>
      </p:pic>
      <p:pic>
        <p:nvPicPr>
          <p:cNvPr id="7" name="Imagen 6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itemize}&#10;\item Empty shape map is represented by: $\emptyTyping$&#10;\item Adding a pair $\node@\lbl$ to a shape map $\typing$ is denoted as $\AddTyping{\node}{\lbl}{\typing}$&#10;\item Removing a pair $\node@\lbl$ from a shape map $\typing$ is denoted by $\typing\setminus\node@\lbl$&#10;\item Create a new shape map where $\node$ doesn't conform to $\lbl$ from an existing shape map $\typing$ can be done with $\RemoveTyping{\node}{\lbl}{\typing}$&#10;\end{itemize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46" y="4450229"/>
            <a:ext cx="8780027" cy="2198000"/>
          </a:xfrm>
          <a:prstGeom prst="rect">
            <a:avLst/>
          </a:prstGeom>
        </p:spPr>
      </p:pic>
      <p:pic>
        <p:nvPicPr>
          <p:cNvPr id="8" name="Imagen 7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$node\hasType{}label$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41" y="2838904"/>
            <a:ext cx="1841584" cy="275043"/>
          </a:xfrm>
          <a:prstGeom prst="rect">
            <a:avLst/>
          </a:prstGeom>
        </p:spPr>
      </p:pic>
      <p:pic>
        <p:nvPicPr>
          <p:cNvPr id="11" name="Imagen 10" descr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$node\hasType{}!label$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84" y="2853925"/>
            <a:ext cx="1951726" cy="2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Semantics: Shape Expressions (se)</a:t>
            </a:r>
            <a:endParaRPr lang="en-GB" dirty="0"/>
          </a:p>
        </p:txBody>
      </p:sp>
      <p:pic>
        <p:nvPicPr>
          <p:cNvPr id="9" name="Imagen 8" descr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{iri}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}&#10;&#10;\inference[$IRI$]&#10;  {n\in\IRISet} &#10;  {\conforms{\Graph}{n}{\typing}{\iriKind}}&#10; &#10;&#10;&amp; &#10;\inference[$BNode$]&#10;  {n\in\BNodeSet} &#10;  {\conforms{\Graph}{n}{\typing}{\bnodeKind}}&#10;  &#10;\\ &#10;&#10;\\&#10;&#10;\multicolumn{2}{c} {  &#10;\inference[$Cond$]&#10;  {cond(n)=true} &#10;  {\conforms{\Graph}{n}{\typing}{cond}}&#10;  &#10;} \\ \\&#10;  &#10;\multicolumn{2}{c} {  &#10;\inference[$AND$]&#10;  {\conforms{\Graph}{n}{\typing}{se_1} &amp; &#10;   \conforms{\Graph}{n}{\typing}{se_2}&#10;  } &#10;  {\conforms{\Graph}{n}{\typing}{se_1 \text{ \texttt{AND} } se_2}}&#10; }&#10;\\ \\&#10;  &#10;\inference[$OR_1$]&#10;  {\conforms{\Graph}{n}{\typing}{se_1} &#10;  } &#10;  {\conforms{\Graph}{n}{\typing}{se_1 \text{ \texttt{OR} } se_2}}&#10;&#10;&amp; &#10;\inference[$OR_2$]&#10;  {\conforms{\Graph}{n}{\typing}{se_2} &#10;  } &#10;  {\conforms{\Graph}{n}{\typing}{se_1 \text{ \texttt{OR} } se_2}}&#10;\\ \\&#10;&#10;\multicolumn{2}{c} {&#10;\inference[$Shape$]&#10;  { neighs(n,\Graph) = ts &amp; &#10;   \conformsTE{\Graph}{ts}{\typing}{te} &#10;  } &#10;  {\conforms{\Graph}{n}{\typing}{\{te\}}}&#10;  &#10;} \\  &#10;\end{tabular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72" y="1690689"/>
            <a:ext cx="7357680" cy="479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Semantics: Triple expressions (</a:t>
            </a:r>
            <a:r>
              <a:rPr lang="en-GB" dirty="0" err="1" smtClean="0"/>
              <a:t>te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5" name="Imagen 4" descr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{iri}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}&#10;&#10;\multicolumn{2}{c}{&#10;\inference[$EachOf$]&#10;  { partition(ts) = (ts_1,ts_2) &amp; &#10;    \conformsTE{\Graph}{ts_1}{\typing}{te_1} &amp;&#10;    \conformsTE{\Graph}{ts_2}{\typing}{te_2} &#10;  }&#10;  {\conformsTE{\Graph}{ts}{\typing}{\eachOf{te_1}{te_2}}}&#10;} &#10;&#10;\\ \\&#10;&#10;&#10;\inference[$OneOf_1$]&#10;  { \conformsTE{\Graph}{ts}{\typing}{te_1} }&#10;  {\conformsTE{\Graph}{ts}{\typing}{\oneOf{te_1}{te_2}} }&#10;&#10;&amp; &#10;\inference[$OneOf_2$]&#10;  { \conformsTE{\Graph}{ts}{\typing}{te_2} }&#10;  {\conformsTE{\Graph}{ts}{\typing}{\oneOf{te_1}{te_2}}}&#10;  &#10;\\ \\&#10;\multicolumn{2}{c} {&#10;\inference[$TripleConstraint$]&#10;  {vs=\{t\in{}ts| pred(t)=p\} &amp; |vs| = 1 &amp; \triple{x}{p}{y}\in{}v_s &amp; \conforms{\Graph}{y}{\typing}{se} }&#10;  {\conformsTE{\Graph}{ts}{\typing}{\arc{p}{se}}}&#10;} &#10;\\ \\&#10;&#10;&#10;\inference[$Star_1$]&#10;  {}&#10;  {\conformsTE{\Graph}{\{\}}{\typing}{te*}}&#10;  &#10;&amp;   &#10;\inference[$Star_2$]&#10;  {extract(ts) = (t,ts') &amp; \conformsTE{\Graph}{t}{\typing}{te} &amp; \conformsTE{\Graph}{ts'}{\typing}{te*}}&#10;  {\conformsTE{\Graph}{ts}{\typing}{te*}}&#10;&#10;\\&#10;&#10;&#10;\end{tabular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7" y="1690688"/>
            <a:ext cx="11788825" cy="39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9965"/>
            <a:ext cx="5390607" cy="1325563"/>
          </a:xfrm>
        </p:spPr>
        <p:txBody>
          <a:bodyPr/>
          <a:lstStyle/>
          <a:p>
            <a:r>
              <a:rPr lang="en-GB" dirty="0" smtClean="0"/>
              <a:t>Validation algorithm</a:t>
            </a:r>
            <a:endParaRPr lang="en-GB" dirty="0"/>
          </a:p>
        </p:txBody>
      </p:sp>
      <p:pic>
        <p:nvPicPr>
          <p:cNvPr id="6" name="Imagen 5" descr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algorithm}[!hbt]&#10;  \DontPrintSemicolon&#10;  \SetAlgoVlined&#10;  %&#10;  \small&#10;  %&#10;  \KwIn{A shape map typing $t_s$, a graph $\Graph$ and a schema $\Schema$}&#10;  \KwOut{A result shape map typing $\typing$}&#10;  \blockskip&#10;  \hrule &#10;  \blockskip&#10;  \DefInline{$check(t_s)$}{$check(t_s,\emptyTyping)$} \\&#10;  \blockskip  &#10;  \DefnCustom{$check(t_s,\typing)=\Match~t_s$}{&#10;      \Case~~$\emptyTyping$ \MapTo$\typing$\\&#10;      \Case~~$n@l : r_s$ \MapTo $\Combine{checkNodeLabel(n,l,\typing)}{check(r_s,\typing)}$\\&#10;      }&#10;  \blockskip     &#10;    \DefInline{$checkNodeLabel(\node,\lbl,\typing)$}{$checkNodeSe(\node,\lbl,@\lbl,\AddTyping{\node}{\lbl}{\typing})$}&#10;&#10;  \blockskip     &#10;    \DefnCustom{$checkNodeSe(\node,\lbl,se,\typing)=\Match~se$}{&#10;     \Case~~$se_1$ \c|AND| $se_2$\MapTo$\Combine{checkNodeSe(\node,\lbl,se_1)}{checkNodeSe(\node,\lbl,se_2)}$\\&#10;     \Case~~$se_1$ \c|OR| $se_2$ \MapTo $\CombineOr{checkNodeSe(\node,\lbl,se_1)}{checkNodeSe(\node,\lbl,se_2)}$\\&#10;     \Case~~\c|NOT| $se$ \MapTo \leIf{$\node\hasType{}\lbl\in{}checkNodeSe(\node,\lbl,se,\typing)$}{$\RemoveTyping{n}{\lbl}{\typing}$}{$\typing$} &#10;     \Case~~@\lbl \MapTo $checkNodeSe(\node,\lbl,\schemaDef(\lbl),\typing)$\\&#10;     \Case~~\{ $te$ \} \MapTo $checkTe(\neighs{\node},\lbl,te,\typing)$ \\&#10;     \Case~~\iriKind \MapTo \leIf{$\node\in\IRISet$}{$\typing$}{$\RemoveTyping{\node}{\lbl}{\typing}$}&#10;     \Case~~\bnodeKind \MapTo \leIf{$\node\in\BNodeSet$}{$\typing$}{$\RemoveTyping{\node}{\lbl}{\typing}$}&#10;     \Case~~cond \MapTo \leIf{$cond(n)=true$}{$\typing$}{$\RemoveTyping{\node}{\lbl}{\typing}$}&#10;    }&#10;    \DefnCustom{$checkTe(t_s,\lbl,te,\typing)=\Match~te$}{&#10;     \Case~~$\eachOf{te_1}{te_2}$\MapTo&#10;       \Let{&#10;         $(ts_1,ts_2) = partition(t_s)$ \\&#10;         \In{$\Combine{checkNodeTe(ts_1,\lbl,te_1,\typing)}{checkNodeTe(ts_2,\lbl,te_2,\typing)}$}&#10;        }&#10;     \Case~~$\someOf{te_1}{te_2}$\MapTo$\CombineOr{checkNodeTe(ts,\lbl,te_1,\typing)}{checkNodeTe(ts,\lbl,te_1,\typing)}$ \\&#10;     \Case~~$te*$\MapTo \Match~ts \Block{ &#10;       \Case~~\emptyGraph\MapTo $\typing$ \\ &#10;       \Case~~$t : ts$\MapTo $\Combine{checkTe(\{t\},\lbl,te,\typing)}{checkTe(ts),\lbl,te *,\typing)}$ \\ &#10;     }&#10;     \Case~~$\arc{p}{@\lbl'}$\MapTo\eIf{$t_s=\{\triple{\node}{p}{\node'}\}$}{$checkNodeSe(\node',\lbl',@\lbl',\node'\hasType{}\lbl':\typing)$}{$\RemoveTyping{\node}{\lbl}{\typing}$}&#10;    }&#10;\caption{ShEx validation - recursive algorithm with backtracking}&#10;\end{algorithm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07" y="7451"/>
            <a:ext cx="6299426" cy="68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 abstract syntax</a:t>
            </a:r>
            <a:endParaRPr lang="en-GB" dirty="0"/>
          </a:p>
        </p:txBody>
      </p:sp>
      <p:pic>
        <p:nvPicPr>
          <p:cNvPr id="6" name="Imagen 5" descr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l}&#10; $ \Schema $ &amp;::= &amp; $\lbl\mapsto{}(\shape,q)$* \\&#10; $\shape$ &amp; ::= &amp; \iriKind{} $|$ \bnodeKind{} $|$ \dots &amp; Node constraints \\&#10;    &amp; $|$ &amp; cond  &amp; A boolean condition on nodes \\&#10;    &amp; $|$ &amp; $\shape_1$ \c|AND| $\shape_2$  &amp; Conjunction \\&#10;    &amp; $|$ &amp; $\shape_1$ \c|OR| $\shape_2$  &amp; Disjunction \\  &#10;    &amp; $|$ &amp; \c|NOT| $\shape$  &amp; Negation \\  &#10;    &amp; $|$ &amp; @\lbl &amp; Shape label reference for $\lbl\in\LabelSet$\\&#10;    &amp; $|$ &amp; \arc{p}{@\lbl}\{n,\unbounded\} &amp; $n$ or more arcs with predicate $p$  \\&#10;    &amp; &amp; &amp; that conform to the shape identified by $\lbl$ \\&#10;\end{tabular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19" y="2005875"/>
            <a:ext cx="7874162" cy="27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 semantics</a:t>
            </a:r>
            <a:endParaRPr lang="en-GB" dirty="0"/>
          </a:p>
        </p:txBody>
      </p:sp>
      <p:pic>
        <p:nvPicPr>
          <p:cNvPr id="5" name="Imagen 4" descr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}&#10;&#10;\inference[$IRI$]&#10;  {n\in\IRISet} &#10;  {\conforms{\Graph}{n}{\typing}{\iriKind}}&#10; &#10;&#10;&amp; &#10;\inference[$BNode$]&#10;  {n\in\BNodeSet} &#10;  {\conforms{\Graph}{n}{\typing}{\bnodeKind}}&#10;  &#10;\\ &#10;&#10;\\&#10;&#10;\multicolumn{2}{c} {  &#10;\inference[$Cond$]&#10;  {cond(n)=true} &#10;  {\conforms{\Graph}{n}{\typing}{cond}}&#10;  &#10;} \\ \\&#10;  &#10;\multicolumn{2}{c} {  &#10;\inference[$AND$]&#10;  {\conforms{\Graph}{n}{\typing}{\shape_1} &amp; &#10;   \conforms{\Graph}{n}{\typing}{\shape_2}&#10;  } &#10;  {\conforms{\Graph}{n}{\typing}{\shape_1 \text{ \texttt{AND} } \shape_2}}&#10; }&#10;\\ \\&#10;  &#10;\inference[$OR_1$]&#10;  {\conforms{\Graph}{n}{\typing}{\shape_1} &#10;  } &#10;  {\conforms{\Graph}{n}{\typing}{\shape_1 \text{ \texttt{OR} } \shape_2}}&#10;&#10;&amp; &#10;\inference[$OR_2$]&#10;  {\conforms{\Graph}{n}{\typing}{\shape_2} &#10;  } &#10;  {\conforms{\Graph}{n}{\typing}{\shape_1 \text{ \texttt{OR} } \shape_2}}&#10;\\ \\&#10;&#10;\inference[$ShapeRef$]&#10;  { \schemaDef{}(\lbl) = se &amp; &#10;   \conforms{\Graph}{n}{\typing}{se} &#10;  } &#10;  {\conforms{\Graph}{n}{\typing}{@\lbl}}&#10;&#10;&amp;&#10;&#10;\inference[$Property$]&#10;  { &#10;   |\triple{n}{p}{n'}\in\Graph\text{ such that }\conformsTE{\Graph}{n'}{\typing}{@\lbl}|\geq{}n&#10;  } &#10;  {\conforms{\Graph}{n}{\typing}{\arc{p}{@\lbl}\{n,\unbounded\}}}&#10;  &#10;\\&#10;\end{tabular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53" y="1936207"/>
            <a:ext cx="10171894" cy="41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338" y="779735"/>
            <a:ext cx="5164183" cy="1143000"/>
          </a:xfrm>
        </p:spPr>
        <p:txBody>
          <a:bodyPr/>
          <a:lstStyle/>
          <a:p>
            <a:r>
              <a:rPr lang="en-GB" dirty="0" smtClean="0"/>
              <a:t>SHACL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validation</a:t>
            </a:r>
            <a:endParaRPr lang="en-GB" dirty="0"/>
          </a:p>
        </p:txBody>
      </p:sp>
      <p:pic>
        <p:nvPicPr>
          <p:cNvPr id="5" name="Imagen 4" descr="\documentclass{article}&#10;\usepackage{amsmath,amssymb}&#10;\usepackage{semantic}&#10;\usepackage{mathtools}&#10;\usepackage{bbm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\usepackage{amsthm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\newcommand{\cM}[1]{\ensuremath{\text{#1}}}&#10;&#10;\newcommand\myfont[1]{\ensuremath{\mathcal{#1}}}&#10;&#10;% RDF Graphs&#10;\newcommand\IRISet{\myfont{I}}&#10;\newcommand\BNodeSet{\myfont{B}}&#10;\newcommand\LitSet{\myfont{L}}&#10;\newcommand\ShapeLabel{L}&#10;&#10;\newcommand\triple[3]{\ensuremath{\langle #1,#2,#3 \rangle}}&#10;\newcommand\quadruple[4]{\ensuremath{\langle #1,#2,#3,#4\rangle}}&#10;\newcommand\Graph{\myfont{G}}&#10;\newcommand\VertSet{\myfont{V}}&#10;\newcommand\EdgeSet{\myfont{E}}&#10;\newcommand{\emptyGraph}{\ensuremath{\{\}}}&#10;\newcommand{\EmptyGraph}{\ensuremath{\circledcirc}}&#10;\newcommand{\addTriple}{\ensuremath{\rtimes}}&#10;\newcommand{\unionGraphs}{\ensuremath{\cup}}&#10;\newcommand\neighs[2]{\ensuremath{neighs(#1,#2)}}&#10;\newcommand{\node}{\mi{n}}&#10;\newcommand{\lbl}{\mi{l}}&#10;&#10;&#10;% Typings&#10;\newcommand{\typing}{\tau}&#10;\newcommand{\emptyTyping}{[]}&#10;\newcommand{\hasType}[2]{\ensuremath{#1@#2}}&#10;\newcommand{\hasNoType}[2]{\ensuremath{#1@!#2}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\newcommand{\HasType}[3]{\ensuremath{#1@#2\in{}#3}}&#10;\newcommand{\HasNoType}[3]{\ensuremath{#1@!#2\in{}#3}}&#10;\newcommand\FailTyping{\ensuremath{\mathbbm{E}}}&#10;&#10;&#10;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&#10;\newcommand\Pass{\ensuremath{\mathbbm{p}}}&#10;\newcommand\Fail{\ensuremath{\mathbbm{f}}}&#10;\newcommand\code{\textit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matchShape}{\ensuremath{\simeq_s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&#10;\begin{algorithm}[!hbt]&#10;  \DontPrintSemicolon&#10;  \SetAlgoVlined&#10;  %&#10;  \small&#10;  %&#10;  \KwIn{A shape map typing $t_s$, a graph $\Graph$ and a schema $\Schema$}&#10;  \KwOut{A result shape map typing $\typing$}&#10;  \blockskip&#10;  \hrule &#10;  \blockskip&#10;  \DefInline{$check(t_s)$}{$check(t_s,\emptyTyping)$} \\&#10;  \blockskip  &#10;  \DefnCustom{$check(t_s,\typing)=\Match~t_s$}{&#10;      \Case~~$\emptyTyping$ \MapTo$\typing$\\&#10;      \Case~~$n@l : r_s$ \MapTo $\Combine{checkNodeLabel(n,l,\typing)}{check(r_s,\typing)}$\\&#10;      }&#10;  \blockskip     &#10;    \DefInline{$checkNodeLabel(\node,\lbl,\typing)$}{$checkNodeSe(\node,\lbl,@\lbl,\AddTyping{\node}{\lbl}{\typing})$}&#10;&#10;  \blockskip     &#10;    \DefnCustom{$checkNode(\node,\lbl,\shape,\typing)=\Match~\shape$}{&#10;     \Case~~$\shape_1$ \c|AND| $\shape_2$\MapTo$\Combine{checkNode(\node,\lbl,\shape_1)}{checkNode(\node,\lbl,\shape_2)}$\\&#10;     \Case~~$\shape_1$ \c|OR| $\shape_2$ \MapTo $\CombineOr{checkNode(\node,\lbl,\shape_1)}{checkNode(\node,\lbl,\shape_2)}$\\&#10;     \Case~~\c|NOT| $\shape$ \MapTo \leIf{$\node\hasType{}\lbl\in{}checkNode(\node,\lbl,\shape,\typing)$}{$remove(\node,\lbl,\typing)$}{$\typing$} &#10;     \Case~~@\lbl \MapTo &#10;        \leIf{$\HasType{\node}{\lbl}{\typing}$}&#10;            {$\typing$}{&#10;           \leIf{$\HasNoType{\node}{\lbl}{\typing}$}&#10;             {$\FailTyping{}$}&#10;             {$checkNode(\node,\lbl,\schemaDef(\lbl),\typing)$}}&#10;     \Case~~$\arc{p}{@\lbl'}\{m,\unbounded\}$ \MapTo \Block{&#10;        $count = 0$  \\ &#10;        \ForEach{$n'$ such that $\triple{n}{p}{n'}\in\Graph$}{\lIf{$\hasType{n'}{\lbl'}$ OR $checkNode(n',\lbl,@\lbl,\typing)\neq{}\FailTyping$}{$count\text{++}$}} &#10;        \leIf{$count\geq{}m$}{$\typing$}{$remove(\node,\lbl,\typing)$}&#10;       } &#10;     \Case~~\iriKind \MapTo \leIf{$\node\in\IRISet$}{$\typing$}{$remove(\node,\lbl,\typing)$}&#10;     \Case~~\bnodeKind \MapTo \leIf{$\node\in\BNodeSet$}{$\typing$}{$remove(\node,\lbl,\typing)$}&#10;     \Case~~cond \MapTo \leIf{$cond(n)=true$}{$\typing$}{$remove(\node,\lbl,\typing)$}&#10;    }&#10;   \DefInline{$remove(\node,\lbl,\typing)$}{$\RemoveTyping{\node}{\lbl}{\typing}$} &#10;\caption{SHACL validation - recursive algorithm with backtracking}&#10;\end{algorithm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0" y="274638"/>
            <a:ext cx="6665813" cy="62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Foundations </a:t>
            </a:r>
            <a:r>
              <a:rPr lang="en-GB" dirty="0" err="1" smtClean="0"/>
              <a:t>ShEx</a:t>
            </a:r>
            <a:r>
              <a:rPr lang="en-GB" dirty="0" smtClean="0"/>
              <a:t>/SHACL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12325"/>
          </a:xfrm>
        </p:spPr>
        <p:txBody>
          <a:bodyPr/>
          <a:lstStyle/>
          <a:p>
            <a:pPr lvl="1"/>
            <a:r>
              <a:rPr lang="en-GB" dirty="0" err="1" smtClean="0"/>
              <a:t>ShEx</a:t>
            </a:r>
            <a:r>
              <a:rPr lang="en-GB" dirty="0" smtClean="0"/>
              <a:t> language </a:t>
            </a:r>
            <a:r>
              <a:rPr lang="en-GB" sz="1800" dirty="0" smtClean="0"/>
              <a:t>[</a:t>
            </a:r>
            <a:r>
              <a:rPr lang="en-GB" sz="1800" dirty="0" err="1" smtClean="0"/>
              <a:t>Prud'hommeaux</a:t>
            </a:r>
            <a:r>
              <a:rPr lang="en-GB" sz="1800" dirty="0" smtClean="0"/>
              <a:t>, 14]</a:t>
            </a:r>
            <a:endParaRPr lang="en-GB" dirty="0" smtClean="0"/>
          </a:p>
          <a:p>
            <a:pPr lvl="1"/>
            <a:r>
              <a:rPr lang="en-GB" dirty="0" err="1" smtClean="0"/>
              <a:t>ShEx</a:t>
            </a:r>
            <a:r>
              <a:rPr lang="en-GB" dirty="0" smtClean="0"/>
              <a:t> Complexity </a:t>
            </a:r>
            <a:r>
              <a:rPr lang="en-GB" sz="1800" dirty="0" smtClean="0"/>
              <a:t>[</a:t>
            </a:r>
            <a:r>
              <a:rPr lang="en-GB" sz="1800" dirty="0" err="1" smtClean="0"/>
              <a:t>Staworko</a:t>
            </a:r>
            <a:r>
              <a:rPr lang="en-GB" sz="1800" dirty="0" smtClean="0"/>
              <a:t>, 15]</a:t>
            </a:r>
            <a:endParaRPr lang="en-GB" dirty="0" smtClean="0"/>
          </a:p>
          <a:p>
            <a:pPr lvl="1"/>
            <a:r>
              <a:rPr lang="en-GB" dirty="0" smtClean="0"/>
              <a:t>Negation but no recursion </a:t>
            </a:r>
            <a:r>
              <a:rPr lang="en-GB" sz="2000" dirty="0" smtClean="0"/>
              <a:t>[SHACL Rec.]</a:t>
            </a:r>
            <a:endParaRPr lang="en-GB" dirty="0" smtClean="0"/>
          </a:p>
          <a:p>
            <a:pPr lvl="1"/>
            <a:r>
              <a:rPr lang="en-GB" dirty="0" smtClean="0"/>
              <a:t>Stratification (</a:t>
            </a:r>
            <a:r>
              <a:rPr lang="en-GB" dirty="0" err="1" smtClean="0"/>
              <a:t>ShEx</a:t>
            </a:r>
            <a:r>
              <a:rPr lang="en-GB" dirty="0" smtClean="0"/>
              <a:t>) </a:t>
            </a:r>
            <a:r>
              <a:rPr lang="en-GB" sz="1800" dirty="0" smtClean="0"/>
              <a:t>[</a:t>
            </a:r>
            <a:r>
              <a:rPr lang="en-GB" sz="1800" dirty="0" err="1" smtClean="0"/>
              <a:t>Boneva</a:t>
            </a:r>
            <a:r>
              <a:rPr lang="en-GB" sz="1800" dirty="0" smtClean="0"/>
              <a:t> 17]</a:t>
            </a:r>
            <a:endParaRPr lang="en-GB" dirty="0" smtClean="0"/>
          </a:p>
          <a:p>
            <a:pPr lvl="1"/>
            <a:r>
              <a:rPr lang="en-GB" dirty="0" smtClean="0"/>
              <a:t>Recursion + negation for SHACL </a:t>
            </a:r>
            <a:r>
              <a:rPr lang="en-GB" sz="1800" dirty="0" smtClean="0"/>
              <a:t>[</a:t>
            </a:r>
            <a:r>
              <a:rPr lang="en-GB" sz="1800" dirty="0" err="1" smtClean="0"/>
              <a:t>Corman</a:t>
            </a:r>
            <a:r>
              <a:rPr lang="en-GB" sz="1800" dirty="0" smtClean="0"/>
              <a:t> 18]</a:t>
            </a:r>
            <a:endParaRPr lang="en-GB" dirty="0" smtClean="0"/>
          </a:p>
          <a:p>
            <a:pPr lvl="1"/>
            <a:r>
              <a:rPr lang="en-GB" dirty="0" smtClean="0"/>
              <a:t>Converting between </a:t>
            </a:r>
            <a:r>
              <a:rPr lang="en-GB" dirty="0" err="1" smtClean="0"/>
              <a:t>ShEx</a:t>
            </a:r>
            <a:r>
              <a:rPr lang="en-GB" dirty="0" smtClean="0"/>
              <a:t> and SHACL </a:t>
            </a:r>
            <a:r>
              <a:rPr lang="en-GB" sz="1800" dirty="0" smtClean="0"/>
              <a:t>[</a:t>
            </a:r>
            <a:r>
              <a:rPr lang="en-GB" sz="1800" dirty="0" err="1" smtClean="0"/>
              <a:t>SHaclEx</a:t>
            </a:r>
            <a:r>
              <a:rPr lang="en-GB" sz="1800" dirty="0" smtClean="0"/>
              <a:t>]</a:t>
            </a:r>
            <a:endParaRPr lang="en-GB" dirty="0" smtClean="0"/>
          </a:p>
          <a:p>
            <a:pPr lvl="1"/>
            <a:r>
              <a:rPr lang="en-GB" dirty="0" smtClean="0"/>
              <a:t>Common language S  </a:t>
            </a:r>
            <a:r>
              <a:rPr lang="en-GB" sz="1800" dirty="0" smtClean="0"/>
              <a:t>[Labra 19]</a:t>
            </a:r>
            <a:endParaRPr lang="en-GB" dirty="0" smtClean="0"/>
          </a:p>
          <a:p>
            <a:pPr lvl="1"/>
            <a:r>
              <a:rPr lang="en-GB" dirty="0" err="1" smtClean="0"/>
              <a:t>ShEx-lite</a:t>
            </a:r>
            <a:r>
              <a:rPr lang="en-GB" dirty="0" smtClean="0"/>
              <a:t>: Table based subset of both </a:t>
            </a:r>
            <a:r>
              <a:rPr lang="en-GB" sz="1800" dirty="0" smtClean="0"/>
              <a:t>[</a:t>
            </a:r>
            <a:r>
              <a:rPr lang="en-GB" sz="1800" dirty="0" err="1" smtClean="0"/>
              <a:t>Facundo</a:t>
            </a:r>
            <a:r>
              <a:rPr lang="en-GB" sz="1800" dirty="0" smtClean="0"/>
              <a:t> 20]</a:t>
            </a:r>
          </a:p>
          <a:p>
            <a:pPr lvl="1"/>
            <a:r>
              <a:rPr lang="en-GB" dirty="0"/>
              <a:t>Stable model semantics SHACL </a:t>
            </a:r>
            <a:r>
              <a:rPr lang="en-GB" sz="1800" dirty="0"/>
              <a:t>[</a:t>
            </a:r>
            <a:r>
              <a:rPr lang="en-GB" sz="1800" dirty="0" err="1"/>
              <a:t>Andresel</a:t>
            </a:r>
            <a:r>
              <a:rPr lang="en-GB" sz="1800" dirty="0"/>
              <a:t> 20</a:t>
            </a:r>
            <a:r>
              <a:rPr lang="en-GB" sz="1800" dirty="0" smtClean="0"/>
              <a:t>]</a:t>
            </a:r>
            <a:endParaRPr lang="en-GB" dirty="0"/>
          </a:p>
        </p:txBody>
      </p:sp>
      <p:sp>
        <p:nvSpPr>
          <p:cNvPr id="4" name="Elipse 3"/>
          <p:cNvSpPr/>
          <p:nvPr/>
        </p:nvSpPr>
        <p:spPr>
          <a:xfrm>
            <a:off x="7546481" y="2008024"/>
            <a:ext cx="2516777" cy="1454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/>
          <p:cNvSpPr txBox="1"/>
          <p:nvPr/>
        </p:nvSpPr>
        <p:spPr>
          <a:xfrm>
            <a:off x="8463023" y="164522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ShEx</a:t>
            </a:r>
            <a:endParaRPr lang="en-GB" dirty="0"/>
          </a:p>
        </p:txBody>
      </p:sp>
      <p:sp>
        <p:nvSpPr>
          <p:cNvPr id="6" name="Elipse 5"/>
          <p:cNvSpPr/>
          <p:nvPr/>
        </p:nvSpPr>
        <p:spPr>
          <a:xfrm>
            <a:off x="8332178" y="2035978"/>
            <a:ext cx="2490651" cy="1454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9307056" y="1673527"/>
            <a:ext cx="78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SHACL</a:t>
            </a:r>
            <a:endParaRPr lang="en-GB" dirty="0"/>
          </a:p>
        </p:txBody>
      </p:sp>
      <p:sp>
        <p:nvSpPr>
          <p:cNvPr id="8" name="Elipse 7"/>
          <p:cNvSpPr/>
          <p:nvPr/>
        </p:nvSpPr>
        <p:spPr>
          <a:xfrm>
            <a:off x="8577943" y="2478636"/>
            <a:ext cx="1280603" cy="781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ShEx-lite</a:t>
            </a:r>
            <a:endParaRPr lang="en-GB" sz="1600" dirty="0"/>
          </a:p>
        </p:txBody>
      </p:sp>
      <p:sp>
        <p:nvSpPr>
          <p:cNvPr id="9" name="Elipse 8"/>
          <p:cNvSpPr/>
          <p:nvPr/>
        </p:nvSpPr>
        <p:spPr>
          <a:xfrm>
            <a:off x="8294127" y="4156409"/>
            <a:ext cx="1762209" cy="904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 rot="4053459">
            <a:off x="8515950" y="3687996"/>
            <a:ext cx="609600" cy="273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echa derecha 10"/>
          <p:cNvSpPr/>
          <p:nvPr/>
        </p:nvSpPr>
        <p:spPr>
          <a:xfrm rot="7039207">
            <a:off x="9206931" y="3697421"/>
            <a:ext cx="609600" cy="273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4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Semantic</a:t>
            </a:r>
            <a:r>
              <a:rPr lang="es-ES" dirty="0"/>
              <a:t> </a:t>
            </a:r>
            <a:r>
              <a:rPr lang="es-ES" dirty="0" err="1"/>
              <a:t>specification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11670" y="1417638"/>
            <a:ext cx="5585882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err="1" smtClean="0"/>
              <a:t>semantics</a:t>
            </a:r>
            <a:r>
              <a:rPr lang="es-ES" dirty="0" smtClean="0"/>
              <a:t>: </a:t>
            </a:r>
            <a:r>
              <a:rPr lang="es-ES" dirty="0" err="1" smtClean="0"/>
              <a:t>mathematical</a:t>
            </a:r>
            <a:r>
              <a:rPr lang="es-ES" dirty="0" smtClean="0"/>
              <a:t> </a:t>
            </a:r>
            <a:r>
              <a:rPr lang="es-ES" dirty="0" err="1"/>
              <a:t>concepts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20957" y="2209801"/>
            <a:ext cx="4988988" cy="1519003"/>
          </a:xfrm>
        </p:spPr>
        <p:txBody>
          <a:bodyPr/>
          <a:lstStyle/>
          <a:p>
            <a:r>
              <a:rPr lang="es-ES" dirty="0" err="1" smtClean="0"/>
              <a:t>Well-founded</a:t>
            </a:r>
            <a:r>
              <a:rPr lang="es-ES" dirty="0" smtClean="0"/>
              <a:t> </a:t>
            </a:r>
            <a:r>
              <a:rPr lang="es-ES" dirty="0" err="1" smtClean="0"/>
              <a:t>semantics</a:t>
            </a:r>
            <a:r>
              <a:rPr lang="es-ES" dirty="0" smtClean="0"/>
              <a:t>*</a:t>
            </a:r>
            <a:endParaRPr lang="es-ES" dirty="0"/>
          </a:p>
          <a:p>
            <a:pPr lvl="1"/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recursión and </a:t>
            </a:r>
            <a:r>
              <a:rPr lang="es-ES" dirty="0" err="1"/>
              <a:t>negation</a:t>
            </a:r>
            <a:endParaRPr lang="es-ES" dirty="0"/>
          </a:p>
          <a:p>
            <a:pPr lvl="1"/>
            <a:r>
              <a:rPr lang="es-ES" dirty="0" err="1"/>
              <a:t>Inspired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type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and </a:t>
            </a:r>
            <a:r>
              <a:rPr lang="es-ES" dirty="0" err="1"/>
              <a:t>RelaxNG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890944" y="1437875"/>
            <a:ext cx="6385983" cy="639762"/>
          </a:xfrm>
        </p:spPr>
        <p:txBody>
          <a:bodyPr/>
          <a:lstStyle/>
          <a:p>
            <a:r>
              <a:rPr lang="es-ES" dirty="0"/>
              <a:t>SHACL </a:t>
            </a:r>
            <a:r>
              <a:rPr lang="es-ES" dirty="0" err="1"/>
              <a:t>semantics</a:t>
            </a:r>
            <a:r>
              <a:rPr lang="es-ES" dirty="0"/>
              <a:t> = </a:t>
            </a:r>
            <a:r>
              <a:rPr lang="es-ES" dirty="0" smtClean="0"/>
              <a:t>textual </a:t>
            </a:r>
            <a:r>
              <a:rPr lang="es-ES" dirty="0" err="1" smtClean="0"/>
              <a:t>description</a:t>
            </a:r>
            <a:r>
              <a:rPr lang="es-ES" dirty="0" smtClean="0"/>
              <a:t> + SPARQL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986195" y="2209801"/>
            <a:ext cx="6195483" cy="1854200"/>
          </a:xfrm>
        </p:spPr>
        <p:txBody>
          <a:bodyPr/>
          <a:lstStyle/>
          <a:p>
            <a:r>
              <a:rPr lang="es-ES" dirty="0"/>
              <a:t>SHACL </a:t>
            </a:r>
            <a:r>
              <a:rPr lang="es-ES" dirty="0" err="1"/>
              <a:t>terms</a:t>
            </a:r>
            <a:r>
              <a:rPr lang="es-ES" dirty="0"/>
              <a:t> </a:t>
            </a:r>
            <a:r>
              <a:rPr lang="es-ES" dirty="0" err="1"/>
              <a:t>described</a:t>
            </a:r>
            <a:r>
              <a:rPr lang="es-ES" dirty="0"/>
              <a:t> in natural </a:t>
            </a:r>
            <a:r>
              <a:rPr lang="es-ES" dirty="0" err="1"/>
              <a:t>language</a:t>
            </a:r>
            <a:r>
              <a:rPr lang="es-ES" dirty="0"/>
              <a:t> </a:t>
            </a:r>
          </a:p>
          <a:p>
            <a:pPr lvl="1"/>
            <a:r>
              <a:rPr lang="es-ES" dirty="0"/>
              <a:t>SPARQL </a:t>
            </a:r>
            <a:r>
              <a:rPr lang="es-ES" dirty="0" err="1"/>
              <a:t>fragments</a:t>
            </a:r>
            <a:r>
              <a:rPr lang="es-ES" dirty="0"/>
              <a:t> </a:t>
            </a:r>
            <a:r>
              <a:rPr lang="es-ES" dirty="0" err="1"/>
              <a:t>used</a:t>
            </a:r>
            <a:r>
              <a:rPr lang="es-ES" dirty="0"/>
              <a:t> as </a:t>
            </a:r>
            <a:r>
              <a:rPr lang="es-ES" dirty="0" err="1"/>
              <a:t>helpers</a:t>
            </a:r>
            <a:endParaRPr lang="es-ES" dirty="0"/>
          </a:p>
          <a:p>
            <a:pPr lvl="1"/>
            <a:r>
              <a:rPr lang="es-ES" dirty="0" err="1"/>
              <a:t>Recursion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implementation</a:t>
            </a:r>
            <a:r>
              <a:rPr lang="es-ES" dirty="0"/>
              <a:t> </a:t>
            </a:r>
            <a:r>
              <a:rPr lang="es-ES" dirty="0" err="1" smtClean="0"/>
              <a:t>dependent</a:t>
            </a:r>
            <a:r>
              <a:rPr lang="es-ES" dirty="0" smtClean="0"/>
              <a:t>*</a:t>
            </a:r>
            <a:endParaRPr lang="es-ES" dirty="0"/>
          </a:p>
          <a:p>
            <a:r>
              <a:rPr lang="es-ES" dirty="0"/>
              <a:t>SHACL-SPARQL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smtClean="0"/>
              <a:t>pre-</a:t>
            </a:r>
            <a:r>
              <a:rPr lang="es-ES" dirty="0" err="1" smtClean="0"/>
              <a:t>binding</a:t>
            </a:r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5797552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67958" y="5059680"/>
            <a:ext cx="50949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*Semantics </a:t>
            </a:r>
            <a:r>
              <a:rPr lang="en-GB" sz="1600" dirty="0"/>
              <a:t>and Validation of Shapes Schemas for RDF</a:t>
            </a:r>
          </a:p>
          <a:p>
            <a:r>
              <a:rPr lang="en-GB" sz="1600" dirty="0" err="1"/>
              <a:t>Iovka</a:t>
            </a:r>
            <a:r>
              <a:rPr lang="en-GB" sz="1600" dirty="0"/>
              <a:t> </a:t>
            </a:r>
            <a:r>
              <a:rPr lang="en-GB" sz="1600" dirty="0" err="1"/>
              <a:t>Boneva</a:t>
            </a:r>
            <a:r>
              <a:rPr lang="en-GB" sz="1600" dirty="0"/>
              <a:t>  Jose Emilio Labra </a:t>
            </a:r>
            <a:r>
              <a:rPr lang="en-GB" sz="1600" dirty="0" err="1"/>
              <a:t>Gayo</a:t>
            </a:r>
            <a:r>
              <a:rPr lang="en-GB" sz="1600" dirty="0"/>
              <a:t>  Eric </a:t>
            </a:r>
            <a:r>
              <a:rPr lang="en-GB" sz="1600" dirty="0" err="1" smtClean="0"/>
              <a:t>Prud'hommeaux</a:t>
            </a:r>
            <a:endParaRPr lang="en-GB" sz="1600" dirty="0" smtClean="0"/>
          </a:p>
          <a:p>
            <a:r>
              <a:rPr lang="en-GB" sz="1600" dirty="0" smtClean="0"/>
              <a:t>ISWC'17</a:t>
            </a:r>
            <a:endParaRPr lang="en-GB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986194" y="5059680"/>
            <a:ext cx="6195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Proposal to add recursion: *Semantics </a:t>
            </a:r>
            <a:r>
              <a:rPr lang="en-GB" sz="1600" dirty="0"/>
              <a:t>and Validation of </a:t>
            </a:r>
            <a:r>
              <a:rPr lang="en-GB" sz="1600" dirty="0" smtClean="0"/>
              <a:t>Recursive SHACL</a:t>
            </a:r>
          </a:p>
          <a:p>
            <a:r>
              <a:rPr lang="en-GB" sz="1600" dirty="0" smtClean="0"/>
              <a:t>Julien </a:t>
            </a:r>
            <a:r>
              <a:rPr lang="en-GB" sz="1600" dirty="0" err="1" smtClean="0"/>
              <a:t>Corman</a:t>
            </a:r>
            <a:r>
              <a:rPr lang="en-GB" sz="1600" dirty="0" smtClean="0"/>
              <a:t>, Juan L. Reutter, </a:t>
            </a:r>
            <a:r>
              <a:rPr lang="en-GB" sz="1600" dirty="0" err="1" smtClean="0"/>
              <a:t>Ognjen</a:t>
            </a:r>
            <a:r>
              <a:rPr lang="en-GB" sz="1600" dirty="0" smtClean="0"/>
              <a:t> </a:t>
            </a:r>
            <a:r>
              <a:rPr lang="en-GB" sz="1600" dirty="0" err="1" smtClean="0"/>
              <a:t>Savkovic</a:t>
            </a:r>
            <a:r>
              <a:rPr lang="en-GB" sz="1600" dirty="0" smtClean="0"/>
              <a:t>, ISWC'18</a:t>
            </a:r>
          </a:p>
          <a:p>
            <a:r>
              <a:rPr lang="en-GB" sz="1600" dirty="0" smtClean="0"/>
              <a:t>It was made after the spec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262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[</a:t>
            </a:r>
            <a:r>
              <a:rPr lang="en-GB" sz="1800" dirty="0" err="1"/>
              <a:t>Prud'hommeaux</a:t>
            </a:r>
            <a:r>
              <a:rPr lang="en-GB" sz="1800" dirty="0"/>
              <a:t> 14] Eric </a:t>
            </a:r>
            <a:r>
              <a:rPr lang="en-GB" sz="1800" dirty="0" err="1"/>
              <a:t>Prud'hommeaux</a:t>
            </a:r>
            <a:r>
              <a:rPr lang="en-GB" sz="1800" dirty="0"/>
              <a:t>, José Emilio Labra </a:t>
            </a:r>
            <a:r>
              <a:rPr lang="en-GB" sz="1800" dirty="0" err="1"/>
              <a:t>Gayo</a:t>
            </a:r>
            <a:r>
              <a:rPr lang="en-GB" sz="1800" dirty="0"/>
              <a:t>, Harold R. </a:t>
            </a:r>
            <a:r>
              <a:rPr lang="en-GB" sz="1800" dirty="0" err="1"/>
              <a:t>Solbrig</a:t>
            </a:r>
            <a:r>
              <a:rPr lang="en-GB" sz="1800" dirty="0"/>
              <a:t>: Shape expressions: an RDF validation and transformation language. SEMANTICS 2014: 32-40</a:t>
            </a:r>
          </a:p>
          <a:p>
            <a:r>
              <a:rPr lang="en-GB" sz="1800" dirty="0" smtClean="0"/>
              <a:t>[</a:t>
            </a:r>
            <a:r>
              <a:rPr lang="en-GB" sz="1800" dirty="0" err="1" smtClean="0"/>
              <a:t>Staworko</a:t>
            </a:r>
            <a:r>
              <a:rPr lang="en-GB" sz="1800" dirty="0" smtClean="0"/>
              <a:t> 15] </a:t>
            </a:r>
            <a:r>
              <a:rPr lang="en-GB" sz="1800" dirty="0" err="1"/>
              <a:t>Slawek</a:t>
            </a:r>
            <a:r>
              <a:rPr lang="en-GB" sz="1800" dirty="0"/>
              <a:t> </a:t>
            </a:r>
            <a:r>
              <a:rPr lang="en-GB" sz="1800" dirty="0" err="1"/>
              <a:t>Staworko</a:t>
            </a:r>
            <a:r>
              <a:rPr lang="en-GB" sz="1800" dirty="0"/>
              <a:t>, </a:t>
            </a:r>
            <a:r>
              <a:rPr lang="en-GB" sz="1800" dirty="0" err="1"/>
              <a:t>Iovka</a:t>
            </a:r>
            <a:r>
              <a:rPr lang="en-GB" sz="1800" dirty="0"/>
              <a:t> </a:t>
            </a:r>
            <a:r>
              <a:rPr lang="en-GB" sz="1800" dirty="0" err="1"/>
              <a:t>Boneva</a:t>
            </a:r>
            <a:r>
              <a:rPr lang="en-GB" sz="1800" dirty="0"/>
              <a:t>, José Emilio Labra </a:t>
            </a:r>
            <a:r>
              <a:rPr lang="en-GB" sz="1800" dirty="0" err="1"/>
              <a:t>Gayo</a:t>
            </a:r>
            <a:r>
              <a:rPr lang="en-GB" sz="1800" dirty="0"/>
              <a:t>, Samuel </a:t>
            </a:r>
            <a:r>
              <a:rPr lang="en-GB" sz="1800" dirty="0" err="1"/>
              <a:t>Hym</a:t>
            </a:r>
            <a:r>
              <a:rPr lang="en-GB" sz="1800" dirty="0"/>
              <a:t>, Eric G. </a:t>
            </a:r>
            <a:r>
              <a:rPr lang="en-GB" sz="1800" dirty="0" err="1"/>
              <a:t>Prud'hommeaux</a:t>
            </a:r>
            <a:r>
              <a:rPr lang="en-GB" sz="1800" dirty="0"/>
              <a:t>, Harold R. </a:t>
            </a:r>
            <a:r>
              <a:rPr lang="en-GB" sz="1800" dirty="0" err="1" smtClean="0"/>
              <a:t>Solbrig</a:t>
            </a:r>
            <a:r>
              <a:rPr lang="en-GB" sz="1800" dirty="0" smtClean="0"/>
              <a:t>: Complexity </a:t>
            </a:r>
            <a:r>
              <a:rPr lang="en-GB" sz="1800" dirty="0"/>
              <a:t>and Expressiveness of </a:t>
            </a:r>
            <a:r>
              <a:rPr lang="en-GB" sz="1800" dirty="0" err="1"/>
              <a:t>ShEx</a:t>
            </a:r>
            <a:r>
              <a:rPr lang="en-GB" sz="1800" dirty="0"/>
              <a:t> for RDF. ICDT 2015: </a:t>
            </a:r>
            <a:r>
              <a:rPr lang="en-GB" sz="1800" dirty="0" smtClean="0"/>
              <a:t>195-211</a:t>
            </a:r>
          </a:p>
          <a:p>
            <a:r>
              <a:rPr lang="en-GB" sz="1800" dirty="0"/>
              <a:t>[</a:t>
            </a:r>
            <a:r>
              <a:rPr lang="en-GB" sz="1800" dirty="0" err="1"/>
              <a:t>Boneva</a:t>
            </a:r>
            <a:r>
              <a:rPr lang="en-GB" sz="1800" dirty="0"/>
              <a:t> 17] </a:t>
            </a:r>
            <a:r>
              <a:rPr lang="en-GB" sz="1800" dirty="0" err="1"/>
              <a:t>Iovka</a:t>
            </a:r>
            <a:r>
              <a:rPr lang="en-GB" sz="1800" dirty="0"/>
              <a:t> </a:t>
            </a:r>
            <a:r>
              <a:rPr lang="en-GB" sz="1800" dirty="0" err="1"/>
              <a:t>Boneva</a:t>
            </a:r>
            <a:r>
              <a:rPr lang="en-GB" sz="1800" dirty="0"/>
              <a:t>, José Emilio Labra </a:t>
            </a:r>
            <a:r>
              <a:rPr lang="en-GB" sz="1800" dirty="0" err="1"/>
              <a:t>Gayo</a:t>
            </a:r>
            <a:r>
              <a:rPr lang="en-GB" sz="1800" dirty="0"/>
              <a:t>, Eric G. </a:t>
            </a:r>
            <a:r>
              <a:rPr lang="en-GB" sz="1800" dirty="0" err="1"/>
              <a:t>Prud'hommeaux</a:t>
            </a:r>
            <a:r>
              <a:rPr lang="en-GB" sz="1800" dirty="0"/>
              <a:t>: Semantics and Validation of Shapes Schemas for RDF. International Semantic Web Conference (1) 2017: 104-120</a:t>
            </a:r>
          </a:p>
          <a:p>
            <a:r>
              <a:rPr lang="en-GB" sz="1800" dirty="0" smtClean="0"/>
              <a:t>[</a:t>
            </a:r>
            <a:r>
              <a:rPr lang="en-GB" sz="1800" dirty="0" err="1" smtClean="0"/>
              <a:t>Corman</a:t>
            </a:r>
            <a:r>
              <a:rPr lang="en-GB" sz="1800" dirty="0" smtClean="0"/>
              <a:t> 18] </a:t>
            </a:r>
            <a:r>
              <a:rPr lang="en-GB" sz="1800" dirty="0"/>
              <a:t>Julien </a:t>
            </a:r>
            <a:r>
              <a:rPr lang="en-GB" sz="1800" dirty="0" err="1"/>
              <a:t>Corman</a:t>
            </a:r>
            <a:r>
              <a:rPr lang="en-GB" sz="1800" dirty="0"/>
              <a:t>, Juan L. Reutter, </a:t>
            </a:r>
            <a:r>
              <a:rPr lang="en-GB" sz="1800" dirty="0" err="1"/>
              <a:t>Ognjen</a:t>
            </a:r>
            <a:r>
              <a:rPr lang="en-GB" sz="1800" dirty="0"/>
              <a:t> </a:t>
            </a:r>
            <a:r>
              <a:rPr lang="en-GB" sz="1800" dirty="0" err="1"/>
              <a:t>Savkovic</a:t>
            </a:r>
            <a:r>
              <a:rPr lang="en-GB" sz="1800" dirty="0" smtClean="0"/>
              <a:t>: Semantics </a:t>
            </a:r>
            <a:r>
              <a:rPr lang="en-GB" sz="1800" dirty="0"/>
              <a:t>and Validation of Recursive SHACL. International Semantic Web Conference (1) 2018: </a:t>
            </a:r>
            <a:r>
              <a:rPr lang="en-GB" sz="1800" dirty="0" smtClean="0"/>
              <a:t>318-336</a:t>
            </a:r>
          </a:p>
          <a:p>
            <a:r>
              <a:rPr lang="en-GB" sz="1800" dirty="0" smtClean="0"/>
              <a:t>[Labra 19] Labra G. </a:t>
            </a:r>
            <a:r>
              <a:rPr lang="en-GB" sz="1800" dirty="0"/>
              <a:t>J.E., </a:t>
            </a:r>
            <a:r>
              <a:rPr lang="en-GB" sz="1800" dirty="0" err="1"/>
              <a:t>García</a:t>
            </a:r>
            <a:r>
              <a:rPr lang="en-GB" sz="1800" dirty="0"/>
              <a:t>-González H., </a:t>
            </a:r>
            <a:r>
              <a:rPr lang="en-GB" sz="1800" dirty="0" err="1"/>
              <a:t>Fernández</a:t>
            </a:r>
            <a:r>
              <a:rPr lang="en-GB" sz="1800" dirty="0"/>
              <a:t>-Alvarez D., </a:t>
            </a:r>
            <a:r>
              <a:rPr lang="en-GB" sz="1800" dirty="0" err="1"/>
              <a:t>Prud’hommeaux</a:t>
            </a:r>
            <a:r>
              <a:rPr lang="en-GB" sz="1800" dirty="0"/>
              <a:t> E. (2019) Challenges in RDF Validation. </a:t>
            </a:r>
            <a:r>
              <a:rPr lang="en-GB" sz="1800" dirty="0" smtClean="0"/>
              <a:t>Current </a:t>
            </a:r>
            <a:r>
              <a:rPr lang="en-GB" sz="1800" dirty="0"/>
              <a:t>Trends in Semantic Web Technologies: Theory and Practice. Studies in Computational Intelligence, </a:t>
            </a:r>
            <a:r>
              <a:rPr lang="en-GB" sz="1800" dirty="0" err="1"/>
              <a:t>vol</a:t>
            </a:r>
            <a:r>
              <a:rPr lang="en-GB" sz="1800" dirty="0"/>
              <a:t> 815. Springer, Cham. </a:t>
            </a:r>
            <a:r>
              <a:rPr lang="en-GB" sz="1400" dirty="0">
                <a:hlinkClick r:id="rId2"/>
              </a:rPr>
              <a:t>http://</a:t>
            </a:r>
            <a:r>
              <a:rPr lang="en-GB" sz="1400" dirty="0" smtClean="0">
                <a:hlinkClick r:id="rId2"/>
              </a:rPr>
              <a:t>doi-org-443.webvpn.fjmu.edu.cn/10.1007/978-3-030-06149-4_6</a:t>
            </a:r>
            <a:endParaRPr lang="en-GB" sz="1800" dirty="0" smtClean="0"/>
          </a:p>
          <a:p>
            <a:r>
              <a:rPr lang="en-GB" sz="1800" dirty="0"/>
              <a:t>[</a:t>
            </a:r>
            <a:r>
              <a:rPr lang="en-GB" sz="1800" dirty="0" err="1"/>
              <a:t>Andresel</a:t>
            </a:r>
            <a:r>
              <a:rPr lang="en-GB" sz="1800" dirty="0"/>
              <a:t> 20] Medina </a:t>
            </a:r>
            <a:r>
              <a:rPr lang="en-GB" sz="1800" dirty="0" err="1"/>
              <a:t>Andresel</a:t>
            </a:r>
            <a:r>
              <a:rPr lang="en-GB" sz="1800" dirty="0"/>
              <a:t>, Julien </a:t>
            </a:r>
            <a:r>
              <a:rPr lang="en-GB" sz="1800" dirty="0" err="1"/>
              <a:t>Corman</a:t>
            </a:r>
            <a:r>
              <a:rPr lang="en-GB" sz="1800" dirty="0"/>
              <a:t>, Magdalena Ortiz, Juan L. Reutter, </a:t>
            </a:r>
            <a:r>
              <a:rPr lang="en-GB" sz="1800" dirty="0" err="1"/>
              <a:t>Ognjen</a:t>
            </a:r>
            <a:r>
              <a:rPr lang="en-GB" sz="1800" dirty="0"/>
              <a:t> </a:t>
            </a:r>
            <a:r>
              <a:rPr lang="en-GB" sz="1800" dirty="0" err="1"/>
              <a:t>Savkovic</a:t>
            </a:r>
            <a:r>
              <a:rPr lang="en-GB" sz="1800" dirty="0"/>
              <a:t>, Mantas </a:t>
            </a:r>
            <a:r>
              <a:rPr lang="en-GB" sz="1800" dirty="0" err="1"/>
              <a:t>Simkus</a:t>
            </a:r>
            <a:r>
              <a:rPr lang="en-GB" sz="1800" dirty="0"/>
              <a:t>: Stable Model Semantics for Recursive SHACL. WWW 2020: </a:t>
            </a:r>
            <a:r>
              <a:rPr lang="en-GB" sz="1800" dirty="0" smtClean="0"/>
              <a:t>1570-1580</a:t>
            </a:r>
          </a:p>
          <a:p>
            <a:r>
              <a:rPr lang="en-GB" sz="1800" dirty="0" smtClean="0"/>
              <a:t>[</a:t>
            </a:r>
            <a:r>
              <a:rPr lang="en-GB" sz="1800" dirty="0" err="1" smtClean="0"/>
              <a:t>Facundo</a:t>
            </a:r>
            <a:r>
              <a:rPr lang="en-GB" sz="1800" dirty="0" smtClean="0"/>
              <a:t> 20] </a:t>
            </a:r>
            <a:r>
              <a:rPr lang="en-GB" sz="1800" dirty="0" err="1" smtClean="0"/>
              <a:t>ShEx-Lite</a:t>
            </a:r>
            <a:r>
              <a:rPr lang="en-GB" sz="1800" dirty="0"/>
              <a:t>: Automatic generation of domain object models from a Shape Expressions subset language</a:t>
            </a:r>
          </a:p>
          <a:p>
            <a:r>
              <a:rPr lang="en-GB" sz="1800" dirty="0" smtClean="0"/>
              <a:t>Guillermo </a:t>
            </a:r>
            <a:r>
              <a:rPr lang="en-GB" sz="1800" dirty="0" err="1" smtClean="0"/>
              <a:t>Facundo</a:t>
            </a:r>
            <a:r>
              <a:rPr lang="en-GB" sz="1800" dirty="0" smtClean="0"/>
              <a:t>, Alejandro González, Emilio </a:t>
            </a:r>
            <a:r>
              <a:rPr lang="en-GB" sz="1800" dirty="0" err="1"/>
              <a:t>Rubiera</a:t>
            </a:r>
            <a:r>
              <a:rPr lang="en-GB" sz="1800" dirty="0"/>
              <a:t> </a:t>
            </a:r>
            <a:r>
              <a:rPr lang="en-GB" sz="1800" dirty="0" smtClean="0"/>
              <a:t>and </a:t>
            </a:r>
            <a:r>
              <a:rPr lang="en-GB" sz="1800" dirty="0"/>
              <a:t>Jose </a:t>
            </a:r>
            <a:r>
              <a:rPr lang="en-GB" sz="1800" dirty="0" smtClean="0"/>
              <a:t>E. Labra, ISWC 20 (Posters &amp; Demo)</a:t>
            </a:r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72484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Further</a:t>
            </a:r>
            <a:r>
              <a:rPr lang="es-ES" dirty="0"/>
              <a:t> </a:t>
            </a:r>
            <a:r>
              <a:rPr lang="es-ES" dirty="0" err="1"/>
              <a:t>info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174999"/>
          </a:xfrm>
        </p:spPr>
        <p:txBody>
          <a:bodyPr/>
          <a:lstStyle/>
          <a:p>
            <a:r>
              <a:rPr lang="es-ES" dirty="0" err="1"/>
              <a:t>Further</a:t>
            </a:r>
            <a:r>
              <a:rPr lang="es-ES" dirty="0"/>
              <a:t> </a:t>
            </a:r>
            <a:r>
              <a:rPr lang="es-ES" dirty="0" err="1"/>
              <a:t>reading</a:t>
            </a:r>
            <a:r>
              <a:rPr lang="es-E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 smtClean="0"/>
              <a:t>Validating</a:t>
            </a:r>
            <a:r>
              <a:rPr lang="es-ES" sz="2400" dirty="0" smtClean="0"/>
              <a:t> RDF data, </a:t>
            </a:r>
            <a:r>
              <a:rPr lang="es-ES" sz="2400" dirty="0" err="1" smtClean="0"/>
              <a:t>chapter</a:t>
            </a:r>
            <a:r>
              <a:rPr lang="es-ES" sz="2400" dirty="0"/>
              <a:t> 7. </a:t>
            </a:r>
            <a:r>
              <a:rPr lang="es-ES" sz="2400" dirty="0">
                <a:hlinkClick r:id="rId2"/>
              </a:rPr>
              <a:t>http://</a:t>
            </a:r>
            <a:r>
              <a:rPr lang="es-ES" sz="2400" dirty="0" smtClean="0">
                <a:hlinkClick r:id="rId2"/>
              </a:rPr>
              <a:t>book.validatingrdf.com/bookHtml013.html</a:t>
            </a:r>
            <a:endParaRPr lang="es-ES" sz="2400" dirty="0" smtClean="0"/>
          </a:p>
          <a:p>
            <a:pPr marL="0" indent="0"/>
            <a:r>
              <a:rPr lang="es-ES" sz="2400" dirty="0" err="1" smtClean="0"/>
              <a:t>Other</a:t>
            </a:r>
            <a:r>
              <a:rPr lang="es-ES" sz="2400" dirty="0" smtClean="0"/>
              <a:t> </a:t>
            </a:r>
            <a:r>
              <a:rPr lang="es-ES" sz="2400" dirty="0" err="1" smtClean="0"/>
              <a:t>resources</a:t>
            </a:r>
            <a:r>
              <a:rPr lang="es-ES" sz="2400" dirty="0" smtClean="0"/>
              <a:t>:</a:t>
            </a: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SHACL </a:t>
            </a:r>
            <a:r>
              <a:rPr lang="es-ES" sz="2400" dirty="0"/>
              <a:t>WG wiki: </a:t>
            </a:r>
            <a:r>
              <a:rPr lang="es-ES" sz="1600" dirty="0">
                <a:hlinkClick r:id="rId3"/>
              </a:rPr>
              <a:t>https://www.w3.org/2014/data-shapes/wiki/SHACL-ShEx-Comparison</a:t>
            </a:r>
            <a:endParaRPr lang="es-E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Phd</a:t>
            </a:r>
            <a:r>
              <a:rPr lang="es-ES" sz="2400" dirty="0"/>
              <a:t> </a:t>
            </a:r>
            <a:r>
              <a:rPr lang="es-ES" sz="2400" dirty="0" err="1"/>
              <a:t>Thesis</a:t>
            </a:r>
            <a:r>
              <a:rPr lang="es-ES" sz="2400" dirty="0"/>
              <a:t>: Thomas Hartmann, </a:t>
            </a:r>
            <a:r>
              <a:rPr lang="es-ES" sz="2400" dirty="0" err="1"/>
              <a:t>Validation</a:t>
            </a:r>
            <a:r>
              <a:rPr lang="es-ES" sz="2400" dirty="0"/>
              <a:t> </a:t>
            </a:r>
            <a:r>
              <a:rPr lang="es-ES" sz="2400" dirty="0" err="1"/>
              <a:t>framework</a:t>
            </a:r>
            <a:r>
              <a:rPr lang="es-ES" sz="2400" dirty="0"/>
              <a:t> of RDF-</a:t>
            </a:r>
            <a:r>
              <a:rPr lang="es-ES" sz="2400" dirty="0" err="1"/>
              <a:t>based</a:t>
            </a:r>
            <a:r>
              <a:rPr lang="es-ES" sz="2400" dirty="0"/>
              <a:t> </a:t>
            </a:r>
            <a:r>
              <a:rPr lang="es-ES" sz="2400" dirty="0" err="1"/>
              <a:t>constraint</a:t>
            </a:r>
            <a:r>
              <a:rPr lang="es-ES" sz="2400" dirty="0"/>
              <a:t> </a:t>
            </a:r>
            <a:r>
              <a:rPr lang="es-ES" sz="2400" dirty="0" err="1"/>
              <a:t>languages</a:t>
            </a:r>
            <a:r>
              <a:rPr lang="es-ES" sz="2400" dirty="0"/>
              <a:t>. 2016, </a:t>
            </a:r>
            <a:r>
              <a:rPr lang="es-ES" sz="1800" dirty="0">
                <a:hlinkClick r:id="rId4"/>
              </a:rPr>
              <a:t>https://publikationen.bibliothek.kit.edu/1000056458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798384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Acknowledgments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7305" y="1953127"/>
            <a:ext cx="10972800" cy="1287379"/>
          </a:xfrm>
        </p:spPr>
        <p:txBody>
          <a:bodyPr>
            <a:noAutofit/>
          </a:bodyPr>
          <a:lstStyle/>
          <a:p>
            <a:r>
              <a:rPr lang="en-GB" sz="2000" dirty="0" smtClean="0"/>
              <a:t>Irene </a:t>
            </a:r>
            <a:r>
              <a:rPr lang="en-GB" sz="2000" dirty="0" err="1" smtClean="0"/>
              <a:t>Polikoff</a:t>
            </a:r>
            <a:r>
              <a:rPr lang="en-GB" sz="2000" dirty="0" smtClean="0"/>
              <a:t> provided feedback on a previous version of these </a:t>
            </a:r>
            <a:r>
              <a:rPr lang="en-GB" sz="2000" dirty="0" smtClean="0"/>
              <a:t>slides</a:t>
            </a:r>
          </a:p>
          <a:p>
            <a:r>
              <a:rPr lang="en-GB" sz="2000" dirty="0" err="1" smtClean="0"/>
              <a:t>Vladimit</a:t>
            </a:r>
            <a:r>
              <a:rPr lang="en-GB" sz="2000" dirty="0" smtClean="0"/>
              <a:t> </a:t>
            </a:r>
            <a:r>
              <a:rPr lang="en-GB" sz="2000" dirty="0" err="1" smtClean="0"/>
              <a:t>Alexiev</a:t>
            </a:r>
            <a:r>
              <a:rPr lang="en-GB" sz="2000" dirty="0" smtClean="0"/>
              <a:t> helped with this </a:t>
            </a:r>
            <a:r>
              <a:rPr lang="en-GB" sz="2000" dirty="0"/>
              <a:t>list of </a:t>
            </a:r>
            <a:r>
              <a:rPr lang="en-GB" sz="2000" dirty="0" err="1"/>
              <a:t>ShEX</a:t>
            </a:r>
            <a:r>
              <a:rPr lang="en-GB" sz="2000" dirty="0"/>
              <a:t>/SHACL implementations:</a:t>
            </a:r>
          </a:p>
          <a:p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github.com/validatingrdf/validatingrdf.github.io/wiki/Updated-list-of-implementations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38955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End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2852" y="3886200"/>
            <a:ext cx="10654748" cy="1752600"/>
          </a:xfrm>
        </p:spPr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:</a:t>
            </a:r>
          </a:p>
          <a:p>
            <a:r>
              <a:rPr lang="es-ES" dirty="0">
                <a:hlinkClick r:id="rId2"/>
              </a:rPr>
              <a:t>http://www.validatingrdf.com/tutorial/iswc2020</a:t>
            </a:r>
            <a:r>
              <a:rPr lang="es-ES" dirty="0" smtClean="0">
                <a:hlinkClick r:id="rId2"/>
              </a:rPr>
              <a:t>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076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Syntactic</a:t>
            </a:r>
            <a:r>
              <a:rPr lang="es-ES" dirty="0"/>
              <a:t> </a:t>
            </a:r>
            <a:r>
              <a:rPr lang="es-ES" dirty="0" err="1"/>
              <a:t>differences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5691717" cy="639762"/>
          </a:xfrm>
        </p:spPr>
        <p:txBody>
          <a:bodyPr/>
          <a:lstStyle/>
          <a:p>
            <a:r>
              <a:rPr lang="en-US" dirty="0" err="1"/>
              <a:t>ShEx</a:t>
            </a:r>
            <a:r>
              <a:rPr lang="en-US" dirty="0"/>
              <a:t> design focused on human-readability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Followed programming language design methodology</a:t>
            </a:r>
          </a:p>
          <a:p>
            <a:pPr lvl="1"/>
            <a:r>
              <a:rPr lang="en-US" sz="2400" dirty="0"/>
              <a:t>1. Abstract syntax </a:t>
            </a:r>
          </a:p>
          <a:p>
            <a:pPr lvl="1"/>
            <a:r>
              <a:rPr lang="en-US" sz="2400" dirty="0"/>
              <a:t>2. Different concrete syntaxes</a:t>
            </a:r>
          </a:p>
          <a:p>
            <a:pPr lvl="2"/>
            <a:r>
              <a:rPr lang="en-US" sz="2000" dirty="0"/>
              <a:t>Compact</a:t>
            </a:r>
          </a:p>
          <a:p>
            <a:pPr lvl="2"/>
            <a:r>
              <a:rPr lang="en-US" sz="2000" dirty="0" smtClean="0"/>
              <a:t>JSON-LD</a:t>
            </a:r>
          </a:p>
          <a:p>
            <a:pPr lvl="2"/>
            <a:r>
              <a:rPr lang="en-US" sz="2000" dirty="0" smtClean="0"/>
              <a:t>RDF</a:t>
            </a:r>
            <a:endParaRPr lang="en-US" sz="2000" dirty="0"/>
          </a:p>
          <a:p>
            <a:pPr lvl="2"/>
            <a:r>
              <a:rPr lang="en-US" sz="2000" dirty="0"/>
              <a:t>...  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SHACL design focused on RDF vocabulary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785272" cy="3951288"/>
          </a:xfrm>
        </p:spPr>
        <p:txBody>
          <a:bodyPr/>
          <a:lstStyle/>
          <a:p>
            <a:r>
              <a:rPr lang="en-US" dirty="0"/>
              <a:t>Design centered on RDF terms</a:t>
            </a:r>
          </a:p>
          <a:p>
            <a:r>
              <a:rPr lang="en-US" dirty="0"/>
              <a:t>Lots of rules to define valid shapes graphs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https://w3c.github.io/data-shapes/shacl/#syntax-rules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Compact </a:t>
            </a:r>
            <a:r>
              <a:rPr lang="en-US" dirty="0"/>
              <a:t>syntax </a:t>
            </a:r>
            <a:r>
              <a:rPr lang="en-US" dirty="0" smtClean="0"/>
              <a:t>created after RDF syntax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0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Compact </a:t>
            </a:r>
            <a:r>
              <a:rPr lang="es-ES" dirty="0" err="1"/>
              <a:t>Syntax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ShEx</a:t>
            </a:r>
            <a:r>
              <a:rPr lang="en-US" dirty="0"/>
              <a:t> compact syntax </a:t>
            </a:r>
            <a:r>
              <a:rPr lang="en-US" dirty="0" smtClean="0"/>
              <a:t>designed </a:t>
            </a:r>
            <a:r>
              <a:rPr lang="en-US" dirty="0"/>
              <a:t>along the language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037327"/>
          </a:xfrm>
        </p:spPr>
        <p:txBody>
          <a:bodyPr/>
          <a:lstStyle/>
          <a:p>
            <a:r>
              <a:rPr lang="en-US" dirty="0" smtClean="0"/>
              <a:t>Test-suite with long list of </a:t>
            </a:r>
            <a:r>
              <a:rPr lang="en-US" dirty="0"/>
              <a:t>tests</a:t>
            </a:r>
          </a:p>
          <a:p>
            <a:r>
              <a:rPr lang="en-US" dirty="0" smtClean="0"/>
              <a:t>Round-trip </a:t>
            </a:r>
            <a:r>
              <a:rPr lang="en-US" dirty="0"/>
              <a:t>with </a:t>
            </a:r>
            <a:r>
              <a:rPr lang="en-US" dirty="0" smtClean="0"/>
              <a:t>JSON-LD and RDF syntax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311965"/>
            <a:ext cx="5389033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</a:t>
            </a:r>
            <a:r>
              <a:rPr lang="en-US" dirty="0" smtClean="0"/>
              <a:t>HACL has no compact syntax</a:t>
            </a:r>
            <a:endParaRPr lang="en-U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7" y="2062336"/>
            <a:ext cx="5389033" cy="2347104"/>
          </a:xfrm>
        </p:spPr>
        <p:txBody>
          <a:bodyPr/>
          <a:lstStyle/>
          <a:p>
            <a:r>
              <a:rPr lang="en-US" dirty="0" smtClean="0"/>
              <a:t>A WG Note proposed a compact syntax</a:t>
            </a:r>
          </a:p>
          <a:p>
            <a:r>
              <a:rPr lang="en-US" dirty="0" smtClean="0"/>
              <a:t>It covers </a:t>
            </a:r>
            <a:r>
              <a:rPr lang="en-US" dirty="0"/>
              <a:t>a subset of SHACL </a:t>
            </a:r>
            <a:r>
              <a:rPr lang="en-US" dirty="0" smtClean="0"/>
              <a:t>core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echa derecha 15"/>
          <p:cNvSpPr/>
          <p:nvPr/>
        </p:nvSpPr>
        <p:spPr>
          <a:xfrm rot="10800000" flipH="1">
            <a:off x="8295531" y="3777532"/>
            <a:ext cx="751494" cy="220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echa derecha 19"/>
          <p:cNvSpPr/>
          <p:nvPr/>
        </p:nvSpPr>
        <p:spPr>
          <a:xfrm rot="10800000">
            <a:off x="8295531" y="4107686"/>
            <a:ext cx="751494" cy="22042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uadroTexto 20"/>
          <p:cNvSpPr txBox="1"/>
          <p:nvPr/>
        </p:nvSpPr>
        <p:spPr>
          <a:xfrm>
            <a:off x="8256424" y="433538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partial</a:t>
            </a:r>
            <a:endParaRPr lang="en-GB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350578" y="4081537"/>
            <a:ext cx="1021433" cy="77134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Compact</a:t>
            </a:r>
          </a:p>
          <a:p>
            <a:pPr algn="ctr"/>
            <a:r>
              <a:rPr lang="en-GB" dirty="0" smtClean="0"/>
              <a:t>Syntax</a:t>
            </a:r>
            <a:endParaRPr lang="en-GB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553609" y="4081537"/>
            <a:ext cx="1439818" cy="77134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JSON-LD/RDF</a:t>
            </a:r>
          </a:p>
          <a:p>
            <a:pPr algn="ctr"/>
            <a:r>
              <a:rPr lang="en-GB" dirty="0" smtClean="0"/>
              <a:t>Syntax</a:t>
            </a:r>
            <a:endParaRPr lang="en-GB" dirty="0"/>
          </a:p>
        </p:txBody>
      </p:sp>
      <p:sp>
        <p:nvSpPr>
          <p:cNvPr id="25" name="Flecha izquierda y derecha 24"/>
          <p:cNvSpPr/>
          <p:nvPr/>
        </p:nvSpPr>
        <p:spPr>
          <a:xfrm>
            <a:off x="2553736" y="4316286"/>
            <a:ext cx="818148" cy="4090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uadroTexto 25"/>
          <p:cNvSpPr txBox="1"/>
          <p:nvPr/>
        </p:nvSpPr>
        <p:spPr>
          <a:xfrm>
            <a:off x="7059046" y="3695864"/>
            <a:ext cx="1021433" cy="77134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Compact</a:t>
            </a:r>
          </a:p>
          <a:p>
            <a:pPr algn="ctr"/>
            <a:r>
              <a:rPr lang="en-GB" dirty="0" smtClean="0"/>
              <a:t>Syntax</a:t>
            </a:r>
            <a:endParaRPr lang="en-GB" dirty="0"/>
          </a:p>
        </p:txBody>
      </p:sp>
      <p:sp>
        <p:nvSpPr>
          <p:cNvPr id="27" name="CuadroTexto 26"/>
          <p:cNvSpPr txBox="1"/>
          <p:nvPr/>
        </p:nvSpPr>
        <p:spPr>
          <a:xfrm>
            <a:off x="9262077" y="3695864"/>
            <a:ext cx="1439818" cy="77134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JSON-LD/RDF</a:t>
            </a:r>
          </a:p>
          <a:p>
            <a:pPr algn="ctr"/>
            <a:r>
              <a:rPr lang="en-GB" dirty="0" smtClean="0"/>
              <a:t>Syntax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5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Compact syntax</a:t>
            </a:r>
            <a:endParaRPr lang="en-GB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6278880" y="1698171"/>
            <a:ext cx="5112297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prefix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</a:t>
            </a: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&lt;http://schema.org/&gt; </a:t>
            </a:r>
          </a:p>
          <a:p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prefix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xsd</a:t>
            </a: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&lt;http://www.w3.org/2001/XMLSchema#&gt; </a:t>
            </a:r>
          </a:p>
          <a:p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prefix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&lt;http://www.example.org/&gt; </a:t>
            </a:r>
          </a:p>
          <a:p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shape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UserShape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-&gt; </a:t>
            </a: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User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closed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ignoredProperties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=[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rdf: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] </a:t>
            </a:r>
            <a:r>
              <a:rPr lang="es-E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.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xsd: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[</a:t>
            </a:r>
            <a:r>
              <a:rPr lang="es-ES" sz="1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s-ES" sz="1200" dirty="0">
                <a:solidFill>
                  <a:srgbClr val="098658"/>
                </a:solidFill>
                <a:latin typeface="Consolas" panose="020B0609020204030204" pitchFamily="49" charset="0"/>
              </a:rPr>
              <a:t>.1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]  </a:t>
            </a:r>
            <a:r>
              <a:rPr lang="es-E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.</a:t>
            </a:r>
            <a:endParaRPr lang="es-E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gender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in = [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Male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Female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] .</a:t>
            </a:r>
          </a:p>
          <a:p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birthDate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xsd: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[</a:t>
            </a:r>
            <a:r>
              <a:rPr lang="es-ES" sz="1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s-ES" sz="1200" dirty="0">
                <a:solidFill>
                  <a:srgbClr val="098658"/>
                </a:solidFill>
                <a:latin typeface="Consolas" panose="020B0609020204030204" pitchFamily="49" charset="0"/>
              </a:rPr>
              <a:t>.1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] </a:t>
            </a:r>
            <a:r>
              <a:rPr lang="es-E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.</a:t>
            </a:r>
            <a:endParaRPr lang="es-E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knows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 </a:t>
            </a: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User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[</a:t>
            </a:r>
            <a:r>
              <a:rPr lang="es-ES" sz="1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..*] </a:t>
            </a:r>
            <a:r>
              <a:rPr lang="es-E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.</a:t>
            </a:r>
            <a:endParaRPr lang="es-E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s-E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s-E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0937" y="1698171"/>
            <a:ext cx="468750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prefix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</a:t>
            </a: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&lt;http://schema.org/&gt; </a:t>
            </a:r>
          </a:p>
          <a:p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prefix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xsd</a:t>
            </a: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&lt;http://www.w3.org/2001/XMLSchema#&gt; </a:t>
            </a:r>
          </a:p>
          <a:p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prefix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&lt;http://www.example.org/&gt; </a:t>
            </a:r>
          </a:p>
          <a:p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UserShape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CLOSED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>
                <a:solidFill>
                  <a:srgbClr val="0000FF"/>
                </a:solidFill>
                <a:latin typeface="Consolas" panose="020B0609020204030204" pitchFamily="49" charset="0"/>
              </a:rPr>
              <a:t>EXTRA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rdf: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xsd: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? </a:t>
            </a:r>
            <a:r>
              <a:rPr lang="es-E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;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gender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[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Male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Female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] ;</a:t>
            </a:r>
          </a:p>
          <a:p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birthDate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xsd: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s-E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?                  ; </a:t>
            </a:r>
            <a:endParaRPr lang="es-E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s-E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schema: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knows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 @:</a:t>
            </a:r>
            <a:r>
              <a:rPr lang="es-E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User</a:t>
            </a:r>
            <a:r>
              <a:rPr lang="es-E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   *</a:t>
            </a:r>
          </a:p>
          <a:p>
            <a:r>
              <a:rPr lang="es-E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7898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RDF </a:t>
            </a:r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" y="1097757"/>
            <a:ext cx="5935558" cy="639762"/>
          </a:xfrm>
        </p:spPr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</a:t>
            </a:r>
            <a:r>
              <a:rPr lang="es-ES" dirty="0" err="1"/>
              <a:t>vocabulary</a:t>
            </a:r>
            <a:r>
              <a:rPr lang="es-ES" dirty="0"/>
              <a:t> ≈ </a:t>
            </a:r>
            <a:r>
              <a:rPr lang="es-ES" dirty="0" err="1"/>
              <a:t>abstract</a:t>
            </a:r>
            <a:r>
              <a:rPr lang="es-ES" dirty="0"/>
              <a:t> </a:t>
            </a:r>
            <a:r>
              <a:rPr lang="es-ES" dirty="0" err="1"/>
              <a:t>syntax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61257" y="1737519"/>
            <a:ext cx="5735261" cy="1575490"/>
          </a:xfrm>
        </p:spPr>
        <p:txBody>
          <a:bodyPr/>
          <a:lstStyle/>
          <a:p>
            <a:r>
              <a:rPr lang="es-ES" dirty="0" err="1"/>
              <a:t>ShEx</a:t>
            </a:r>
            <a:r>
              <a:rPr lang="es-ES" dirty="0"/>
              <a:t> RDF </a:t>
            </a:r>
            <a:r>
              <a:rPr lang="es-ES" dirty="0" err="1"/>
              <a:t>vocabulary</a:t>
            </a:r>
            <a:r>
              <a:rPr lang="es-ES" dirty="0"/>
              <a:t> </a:t>
            </a:r>
            <a:r>
              <a:rPr lang="es-ES" dirty="0" err="1"/>
              <a:t>obtained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 smtClean="0"/>
              <a:t>abstract</a:t>
            </a:r>
            <a:r>
              <a:rPr lang="es-ES" dirty="0" smtClean="0"/>
              <a:t> </a:t>
            </a:r>
            <a:r>
              <a:rPr lang="es-ES" dirty="0" err="1"/>
              <a:t>syntax</a:t>
            </a:r>
            <a:endParaRPr lang="es-ES" dirty="0"/>
          </a:p>
          <a:p>
            <a:pPr lvl="1"/>
            <a:r>
              <a:rPr lang="es-ES" dirty="0" err="1"/>
              <a:t>ShEx</a:t>
            </a:r>
            <a:r>
              <a:rPr lang="es-ES" dirty="0"/>
              <a:t> RDF </a:t>
            </a:r>
            <a:r>
              <a:rPr lang="es-ES" dirty="0" err="1"/>
              <a:t>serializations</a:t>
            </a:r>
            <a:r>
              <a:rPr lang="es-ES" dirty="0"/>
              <a:t> </a:t>
            </a:r>
            <a:r>
              <a:rPr lang="es-ES" dirty="0" err="1"/>
              <a:t>typically</a:t>
            </a:r>
            <a:r>
              <a:rPr lang="es-ES" dirty="0"/>
              <a:t> more </a:t>
            </a:r>
            <a:r>
              <a:rPr lang="es-ES" dirty="0" err="1"/>
              <a:t>verbose</a:t>
            </a:r>
            <a:r>
              <a:rPr lang="es-ES" dirty="0"/>
              <a:t> </a:t>
            </a:r>
          </a:p>
          <a:p>
            <a:pPr lvl="1"/>
            <a:r>
              <a:rPr lang="es-ES" dirty="0" err="1"/>
              <a:t>They</a:t>
            </a:r>
            <a:r>
              <a:rPr lang="es-ES" dirty="0"/>
              <a:t> can be round-</a:t>
            </a:r>
            <a:r>
              <a:rPr lang="es-ES" dirty="0" err="1"/>
              <a:t>tripped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Compact </a:t>
            </a:r>
            <a:r>
              <a:rPr lang="es-ES" dirty="0" err="1"/>
              <a:t>syntax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097757"/>
            <a:ext cx="5389033" cy="639762"/>
          </a:xfrm>
        </p:spPr>
        <p:txBody>
          <a:bodyPr/>
          <a:lstStyle/>
          <a:p>
            <a:r>
              <a:rPr lang="es-ES" dirty="0"/>
              <a:t>SHACL </a:t>
            </a:r>
            <a:r>
              <a:rPr lang="es-ES" dirty="0" err="1" smtClean="0"/>
              <a:t>designed</a:t>
            </a:r>
            <a:r>
              <a:rPr lang="es-ES" dirty="0" smtClean="0"/>
              <a:t> </a:t>
            </a:r>
            <a:r>
              <a:rPr lang="es-ES" dirty="0"/>
              <a:t>as </a:t>
            </a:r>
            <a:r>
              <a:rPr lang="es-ES" dirty="0" err="1"/>
              <a:t>an</a:t>
            </a:r>
            <a:r>
              <a:rPr lang="es-ES" dirty="0"/>
              <a:t> RDF </a:t>
            </a:r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1818172"/>
            <a:ext cx="5693832" cy="3951288"/>
          </a:xfrm>
        </p:spPr>
        <p:txBody>
          <a:bodyPr/>
          <a:lstStyle/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rdf:type</a:t>
            </a:r>
            <a:r>
              <a:rPr lang="es-ES" dirty="0"/>
              <a:t> </a:t>
            </a:r>
            <a:r>
              <a:rPr lang="es-ES" dirty="0" err="1"/>
              <a:t>declarations</a:t>
            </a:r>
            <a:r>
              <a:rPr lang="es-ES" dirty="0"/>
              <a:t> can be </a:t>
            </a:r>
            <a:r>
              <a:rPr lang="es-ES" dirty="0" err="1"/>
              <a:t>omitted</a:t>
            </a:r>
            <a:endParaRPr lang="es-ES" dirty="0"/>
          </a:p>
          <a:p>
            <a:pPr lvl="1"/>
            <a:r>
              <a:rPr lang="es-ES" dirty="0"/>
              <a:t>SHACL RDF </a:t>
            </a:r>
            <a:r>
              <a:rPr lang="es-ES" dirty="0" err="1"/>
              <a:t>serialization</a:t>
            </a:r>
            <a:r>
              <a:rPr lang="es-ES" dirty="0"/>
              <a:t> </a:t>
            </a:r>
            <a:r>
              <a:rPr lang="es-ES" dirty="0" err="1"/>
              <a:t>typically</a:t>
            </a:r>
            <a:r>
              <a:rPr lang="es-ES" dirty="0"/>
              <a:t> more </a:t>
            </a:r>
            <a:r>
              <a:rPr lang="es-ES" dirty="0" err="1"/>
              <a:t>readable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09599" y="3305177"/>
            <a:ext cx="4756430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expression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s-E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EachOf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expressions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[ </a:t>
            </a:r>
            <a:r>
              <a:rPr lang="es-E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TripleConstraint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predicate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valueExpr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NodeConstraint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 </a:t>
            </a:r>
            <a:r>
              <a:rPr lang="es-E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TripleConstraint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predicate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birthDate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valueExpr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s-E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NodeConstraint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]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 </a:t>
            </a:r>
          </a:p>
          <a:p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]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400" dirty="0">
              <a:latin typeface="Consolas" panose="020B0609020204030204" pitchFamily="49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996517" y="1311965"/>
            <a:ext cx="0" cy="51816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4000">
                  <a:schemeClr val="tx2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505803" y="3313009"/>
            <a:ext cx="435888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NodeShape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minCount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]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path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</a:t>
            </a:r>
            <a:r>
              <a:rPr lang="en-U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birthDate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maxCount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sz="1400" dirty="0" err="1">
                <a:solidFill>
                  <a:srgbClr val="00404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xsd</a:t>
            </a:r>
            <a:r>
              <a:rPr lang="es-ES" sz="1400" dirty="0" err="1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s-E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] </a:t>
            </a:r>
            <a:r>
              <a:rPr lang="es-ES" sz="1400" dirty="0">
                <a:solidFill>
                  <a:srgbClr val="008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es-E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6,9104"/>
  <p:tag name="ORIGINALWIDTH" val="3760,78"/>
  <p:tag name="LATEXADDIN" val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\begin{document}&#10;\newcommand\vartextvisiblespace[1][.5em]{%&#10;  \makebox[#1]{%&#10;    \kern.07em&#10;    \vrule height.3ex&#10;    \hrulefill&#10;    \vrule height.3ex&#10;    \kern.07em&#10;  }% &lt;-- don't forget this one!&#10;}&#10;&#10;\newcommand\myfont[1]{\ensuremath{\mathcal{#1}}}&#10;\newcommand\IRISet{\myfont{I}}&#10;\newcommand\BNodeSet{\myfont{B}}&#10;\newcommand\LitSet{\myfont{L}}&#10;\newcommand\ShapeLabel{\myfont{S}}&#10;\newcommand\EmptyTyping{\odot}&#10;\newcommand\addType[2]{\ensuremath{#1@#2}}&#10;\newcommand\AddTyping[3]{\ensuremath{#1@#2 : #3}}&#10;\newcommand\Combine[2]{\ensuremath{#1\uplus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phi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\rightsquigarrow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{\mi}[1]{\ensuremath{\mathit{#1}}}&#10;\newcommand{\eachOf}[2]{\ensuremath{#1;#2}}&#10;\newcommand{\someOf}[2]{\ensuremath{#1\mid{}#2}}&#10;\newcommand{\tripleConstraint}[4]{\ensuremath{\qualified{#1}{#2}{#3}{#4}}}&#10;\newcommand{\shapes}[1]{\ensuremath{shapes^{#1}}}&#10;\newcommand{\props}[1]{\ensuremath{ps(#1)}}&#10;&#10;\newcommand{\lbl}{\mi{l}}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{iri}&#10;&#10;\lstdefinestyle{inlinecode}{basicstyle=\ttfamily\footnotesize\bfseries}&#10;\renewcommand\c{\lstinline[style=inlinecode]}&#10;&#10;&#10;\begin{tabular}{ccll}&#10; RDF Graph $\Triples$ &amp; = &amp; Set of triples \triple{s}{p}{o} &amp;  \\&#10;    &amp; where &amp; $s\in\Vs$, $p\in\Vp$ and $o\in\Vo$  &amp; \\&#10;    &amp; and &amp; $\Vs=\IRISet\cup\BNodeSet$ is the vocabulary of subjects &amp; \\&#10;    &amp; and &amp; $\Vp= \IRISet$ is the vocabulary of predicates &amp; \\&#10;    &amp; and &amp; $\Vo=\IRISet\cup\BNodeSet\cup\LitSet$ is the vocabulary of objects&#10;\end{tabular}&#10;&#10;&#10;\end{document}"/>
  <p:tag name="IGUANATEXSIZE" val="20"/>
  <p:tag name="IGUANATEXCURSOR" val="4789"/>
  <p:tag name="TRANSPARENCY" val="Verdadero"/>
  <p:tag name="FILENAME" val=""/>
  <p:tag name="LATEXENGINEID" val="0"/>
  <p:tag name="TEMPFOLDER" val="c:\temp\"/>
  <p:tag name="LATEXFORMHEIGHT" val="312"/>
  <p:tag name="LATEXFORMWIDTH" val="384"/>
  <p:tag name="LATEXFORMWRAP" val="Verdadero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38,508"/>
  <p:tag name="ORIGINALWIDTH" val="4334,458"/>
  <p:tag name="LATEXADDIN" val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l}&#10; $ \Schema $ &amp;::= &amp; $\lbl\mapsto{}se$* \\&#10; $se$ &amp; ::= &amp; \iriKind{} $|$ \bnodeKind{} $|$ \dots &amp; Node constraints \\&#10;    &amp; $|$ &amp; cond  &amp; A boolean condition on nodes \\&#10;    &amp; $|$ &amp; $se_1$ \c|AND| $se_2$  &amp; Conjunction \\&#10;    &amp; $|$ &amp; $se_1$ \c|OR| $se_2$  &amp; Disjunction \\  &#10;    &amp; $|$ &amp; \c|NOT| $se$  &amp; Negation \\  &#10;    &amp; $|$ &amp; @\lbl &amp; Shape label reference for $\lbl\in\LabelSet$\\&#10;    &amp; $|$ &amp; \{ te \} &amp; Triple expression $te$ \\&#10;$te$ &amp; ::= &amp; \eachOf{te_1}{te_2} &amp; Each of $te_1$ and $te_2$ \\&#10;    &amp; $|$ &amp; \oneOf{te_1}{te_2} &amp; Some of $te_1$ or $te_2$ \\&#10;    &amp; $|$ &amp; \arc{p}{@\lbl} &amp; Triple with predicate $p$  \\&#10;    &amp; &amp; &amp; that conforms to shape expression identified by $\lbl$ \\&#10;    &amp; $|$ &amp; $te*$ &amp; Zero or more ${te}$  \\&#10;\end{tabular}&#10;&#10;\end{document}"/>
  <p:tag name="IGUANATEXSIZE" val="20"/>
  <p:tag name="IGUANATEXCURSOR" val="7858"/>
  <p:tag name="TRANSPARENCY" val="Verdadero"/>
  <p:tag name="FILENAME" val=""/>
  <p:tag name="LATEXENGINEID" val="0"/>
  <p:tag name="TEMPFOLDER" val="c:\temp\"/>
  <p:tag name="LATEXFORMHEIGHT" val="312"/>
  <p:tag name="LATEXFORMWIDTH" val="384"/>
  <p:tag name="LATEXFORMWRAP" val="Verdadero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,6814"/>
  <p:tag name="ORIGINALWIDTH" val="958,9554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llll}&#10; &amp; $\iri{Issue}$ &amp; $\mapsto$ &amp; $\{ \eachOf{\arc{\iri{code}}{@\iri{Positive}}}{\arc{\iri{reportedBy}}{\iri{User}}}\} $\\&#10; &amp; $\iri{User}$ &amp; $\mapsto$ &amp; IRI \c|AND| \{ $\eachOf{\arc{\iri{name}}{@\iri{String}}}{\arc{\iri{knows}}{@\iri{User}*}}$ \} \\&#10; &amp; $\iri{Positive}$ &amp; $\mapsto$ &amp; $\geq0$ \\&#10; &amp; $\iri{String}$ &amp; $\mapsto$ &amp; $\in\iriq{xsd}{string}$ &#10;\end{tabular}&#10;&#10;\end{document}"/>
  <p:tag name="IGUANATEXSIZE" val="20"/>
  <p:tag name="IGUANATEXCURSOR" val="399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38,508"/>
  <p:tag name="ORIGINALWIDTH" val="4334,458"/>
  <p:tag name="LATEXADDIN" val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l}&#10; $ \Schema $ &amp;::= &amp; $\lbl\mapsto{}se$* \\&#10; $se$ &amp; ::= &amp; \iriKind{} $|$ \bnodeKind{} $|$ \dots &amp; Node constraints \\&#10;    &amp; $|$ &amp; cond  &amp; A boolean condition on nodes \\&#10;    &amp; $|$ &amp; $se_1$ \c|AND| $se_2$  &amp; Conjunction \\&#10;    &amp; $|$ &amp; $se_1$ \c|OR| $se_2$  &amp; Disjunction \\  &#10;    &amp; $|$ &amp; \c|NOT| $se$  &amp; Negation \\  &#10;    &amp; $|$ &amp; @\lbl &amp; Shape label reference for $\lbl\in\LabelSet$\\&#10;    &amp; $|$ &amp; \{ te \} &amp; Triple expression $te$ \\&#10;$te$ &amp; ::= &amp; \eachOf{te_1}{te_2} &amp; Each of $te_1$ and $te_2$ \\&#10;    &amp; $|$ &amp; \oneOf{te_1}{te_2} &amp; Some of $te_1$ or $te_2$ \\&#10;    &amp; $|$ &amp; \arc{p}{@\lbl} &amp; Triple with predicate $p$  \\&#10;    &amp; &amp; &amp; that conforms to shape expression identified by $\lbl$ \\&#10;    &amp; $|$ &amp; $te*$ &amp; Zero or more ${te}$  \\&#10;\end{tabular}&#10;&#10;\end{document}"/>
  <p:tag name="IGUANATEXSIZE" val="20"/>
  <p:tag name="IGUANATEXCURSOR" val="7858"/>
  <p:tag name="TRANSPARENCY" val="Verdadero"/>
  <p:tag name="FILENAME" val=""/>
  <p:tag name="LATEXENGINEID" val="0"/>
  <p:tag name="TEMPFOLDER" val="c:\temp\"/>
  <p:tag name="LATEXFORMHEIGHT" val="312"/>
  <p:tag name="LATEXFORMWIDTH" val="384"/>
  <p:tag name="LATEXFORMWRAP" val="Verdadero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2200,975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$\{\iri{alice}\hasType{}\iri{User},\iri{bob}\hasType{}!\iri{User},\iri{carol}\hasType{}\iri{User}\}$&#10;&#10;\end{document}"/>
  <p:tag name="IGUANATEXSIZE" val="20"/>
  <p:tag name="IGUANATEXCURSOR" val="7259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,9206"/>
  <p:tag name="ORIGINALWIDTH" val="960,2645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itemize}&#10;\item Empty shape map is represented by: $\emptyTyping$&#10;\item Adding a pair $\node@\lbl$ to a shape map $\typing$ is denoted as $\AddTyping{\node}{\lbl}{\typing}$&#10;\item Removing a pair $\node@\lbl$ from a shape map $\typing$ is denoted by $\typing\setminus\node@\lbl$&#10;\item Create a new shape map where $\node$ doesn't conform to $\lbl$ from an existing shape map $\typing$ can be done with $\RemoveTyping{\node}{\lbl}{\typing}$&#10;\end{itemize}&#10;&#10;\end{document}"/>
  <p:tag name="IGUANATEXSIZE" val="20"/>
  <p:tag name="IGUANATEXCURSOR" val="7618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600,6749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$node\hasType{}label$&#10;\end{document}"/>
  <p:tag name="IGUANATEXSIZE" val="20"/>
  <p:tag name="IGUANATEXCURSOR" val="7179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35,1707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$node\hasType{}!label$&#10;\end{document}"/>
  <p:tag name="IGUANATEXSIZE" val="20"/>
  <p:tag name="IGUANATEXCURSOR" val="7175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0,75"/>
  <p:tag name="ORIGINALWIDTH" val="3069,366"/>
  <p:tag name="LATEXADDIN" val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{iri}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}&#10;&#10;\inference[$IRI$]&#10;  {n\in\IRISet} &#10;  {\conforms{\Graph}{n}{\typing}{\iriKind}}&#10; &#10;&#10;&amp; &#10;\inference[$BNode$]&#10;  {n\in\BNodeSet} &#10;  {\conforms{\Graph}{n}{\typing}{\bnodeKind}}&#10;  &#10;\\ &#10;&#10;\\&#10;&#10;\multicolumn{2}{c} {  &#10;\inference[$Cond$]&#10;  {cond(n)=true} &#10;  {\conforms{\Graph}{n}{\typing}{cond}}&#10;  &#10;} \\ \\&#10;  &#10;\multicolumn{2}{c} {  &#10;\inference[$AND$]&#10;  {\conforms{\Graph}{n}{\typing}{se_1} &amp; &#10;   \conforms{\Graph}{n}{\typing}{se_2}&#10;  } &#10;  {\conforms{\Graph}{n}{\typing}{se_1 \text{ \texttt{AND} } se_2}}&#10; }&#10;\\ \\&#10;  &#10;\inference[$OR_1$]&#10;  {\conforms{\Graph}{n}{\typing}{se_1} &#10;  } &#10;  {\conforms{\Graph}{n}{\typing}{se_1 \text{ \texttt{OR} } se_2}}&#10;&#10;&amp; &#10;\inference[$OR_2$]&#10;  {\conforms{\Graph}{n}{\typing}{se_2} &#10;  } &#10;  {\conforms{\Graph}{n}{\typing}{se_1 \text{ \texttt{OR} } se_2}}&#10;\\ \\&#10;&#10;\multicolumn{2}{c} {&#10;\inference[$Shape$]&#10;  { neighs(n,\Graph) = ts &amp; &#10;   \conformsTE{\Graph}{ts}{\typing}{te} &#10;  } &#10;  {\conforms{\Graph}{n}{\typing}{\{te\}}}&#10;  &#10;} \\  &#10;\end{tabular}&#10;&#10;&#10;&#10;\end{document}"/>
  <p:tag name="IGUANATEXSIZE" val="20"/>
  <p:tag name="IGUANATEXCURSOR" val="7861"/>
  <p:tag name="TRANSPARENCY" val="Verdadero"/>
  <p:tag name="FILENAME" val=""/>
  <p:tag name="LATEXENGINEID" val="0"/>
  <p:tag name="TEMPFOLDER" val="c:\temp\"/>
  <p:tag name="LATEXFORMHEIGHT" val="312"/>
  <p:tag name="LATEXFORMWIDTH" val="789,6"/>
  <p:tag name="LATEXFORMWRAP" val="Verdadero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1,042"/>
  <p:tag name="ORIGINALWIDTH" val="4917,885"/>
  <p:tag name="LATEXADDIN" val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{iri}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}&#10;&#10;\multicolumn{2}{c}{&#10;\inference[$EachOf$]&#10;  { partition(ts) = (ts_1,ts_2) &amp; &#10;    \conformsTE{\Graph}{ts_1}{\typing}{te_1} &amp;&#10;    \conformsTE{\Graph}{ts_2}{\typing}{te_2} &#10;  }&#10;  {\conformsTE{\Graph}{ts}{\typing}{\eachOf{te_1}{te_2}}}&#10;} &#10;&#10;\\ \\&#10;&#10;&#10;\inference[$OneOf_1$]&#10;  { \conformsTE{\Graph}{ts}{\typing}{te_1} }&#10;  {\conformsTE{\Graph}{ts}{\typing}{\oneOf{te_1}{te_2}} }&#10;&#10;&amp; &#10;\inference[$OneOf_2$]&#10;  { \conformsTE{\Graph}{ts}{\typing}{te_2} }&#10;  {\conformsTE{\Graph}{ts}{\typing}{\oneOf{te_1}{te_2}}}&#10;  &#10;\\ \\&#10;\multicolumn{2}{c} {&#10;\inference[$TripleConstraint$]&#10;  {vs=\{t\in{}ts| pred(t)=p\} &amp; |vs| = 1 &amp; \triple{x}{p}{y}\in{}v_s &amp; \conforms{\Graph}{y}{\typing}{se} }&#10;  {\conformsTE{\Graph}{ts}{\typing}{\arc{p}{se}}}&#10;} &#10;\\ \\&#10;&#10;&#10;\inference[$Star_1$]&#10;  {}&#10;  {\conformsTE{\Graph}{\{\}}{\typing}{te*}}&#10;  &#10;&amp;   &#10;\inference[$Star_2$]&#10;  {extract(ts) = (t,ts') &amp; \conformsTE{\Graph}{t}{\typing}{te} &amp; \conformsTE{\Graph}{ts'}{\typing}{te*}}&#10;  {\conformsTE{\Graph}{ts}{\typing}{te*}}&#10;&#10;\\&#10;&#10;&#10;\end{tabular}&#10;&#10;&#10;&#10;\end{document}"/>
  <p:tag name="IGUANATEXSIZE" val="20"/>
  <p:tag name="IGUANATEXCURSOR" val="7896"/>
  <p:tag name="TRANSPARENCY" val="Verdadero"/>
  <p:tag name="FILENAME" val=""/>
  <p:tag name="LATEXENGINEID" val="0"/>
  <p:tag name="TEMPFOLDER" val="c:\temp\"/>
  <p:tag name="LATEXFORMHEIGHT" val="312"/>
  <p:tag name="LATEXFORMWIDTH" val="789,6"/>
  <p:tag name="LATEXFORMWRAP" val="Verdadero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70,416"/>
  <p:tag name="ORIGINALWIDTH" val="4294,713"/>
  <p:tag name="LATEXADDIN" val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algorithm}[!hbt]&#10;  \DontPrintSemicolon&#10;  \SetAlgoVlined&#10;  %&#10;  \small&#10;  %&#10;  \KwIn{A shape map typing $t_s$, a graph $\Graph$ and a schema $\Schema$}&#10;  \KwOut{A result shape map typing $\typing$}&#10;  \blockskip&#10;  \hrule &#10;  \blockskip&#10;  \DefInline{$check(t_s)$}{$check(t_s,\emptyTyping)$} \\&#10;  \blockskip  &#10;  \DefnCustom{$check(t_s,\typing)=\Match~t_s$}{&#10;      \Case~~$\emptyTyping$ \MapTo$\typing$\\&#10;      \Case~~$n@l : r_s$ \MapTo $\Combine{checkNodeLabel(n,l,\typing)}{check(r_s,\typing)}$\\&#10;      }&#10;  \blockskip     &#10;    \DefInline{$checkNodeLabel(\node,\lbl,\typing)$}{$checkNodeSe(\node,\lbl,@\lbl,\AddTyping{\node}{\lbl}{\typing})$}&#10;&#10;  \blockskip     &#10;    \DefnCustom{$checkNodeSe(\node,\lbl,se,\typing)=\Match~se$}{&#10;     \Case~~$se_1$ \c|AND| $se_2$\MapTo$\Combine{checkNodeSe(\node,\lbl,se_1)}{checkNodeSe(\node,\lbl,se_2)}$\\&#10;     \Case~~$se_1$ \c|OR| $se_2$ \MapTo $\CombineOr{checkNodeSe(\node,\lbl,se_1)}{checkNodeSe(\node,\lbl,se_2)}$\\&#10;     \Case~~\c|NOT| $se$ \MapTo \leIf{$\node\hasType{}\lbl\in{}checkNodeSe(\node,\lbl,se,\typing)$}{$\RemoveTyping{n}{\lbl}{\typing}$}{$\typing$} &#10;     \Case~~@\lbl \MapTo $checkNodeSe(\node,\lbl,\schemaDef(\lbl),\typing)$\\&#10;     \Case~~\{ $te$ \} \MapTo $checkTe(\neighs{\node},\lbl,te,\typing)$ \\&#10;     \Case~~\iriKind \MapTo \leIf{$\node\in\IRISet$}{$\typing$}{$\RemoveTyping{\node}{\lbl}{\typing}$}&#10;     \Case~~\bnodeKind \MapTo \leIf{$\node\in\BNodeSet$}{$\typing$}{$\RemoveTyping{\node}{\lbl}{\typing}$}&#10;     \Case~~cond \MapTo \leIf{$cond(n)=true$}{$\typing$}{$\RemoveTyping{\node}{\lbl}{\typing}$}&#10;    }&#10;    \DefnCustom{$checkTe(t_s,\lbl,te,\typing)=\Match~te$}{&#10;     \Case~~$\eachOf{te_1}{te_2}$\MapTo&#10;       \Let{&#10;         $(ts_1,ts_2) = partition(t_s)$ \\&#10;         \In{$\Combine{checkNodeTe(ts_1,\lbl,te_1,\typing)}{checkNodeTe(ts_2,\lbl,te_2,\typing)}$}&#10;        }&#10;     \Case~~$\someOf{te_1}{te_2}$\MapTo$\CombineOr{checkNodeTe(ts,\lbl,te_1,\typing)}{checkNodeTe(ts,\lbl,te_1,\typing)}$ \\&#10;     \Case~~$te*$\MapTo \Match~ts \Block{ &#10;       \Case~~\emptyGraph\MapTo $\typing$ \\ &#10;       \Case~~$t : ts$\MapTo $\Combine{checkTe(\{t\},\lbl,te,\typing)}{checkTe(ts),\lbl,te *,\typing)}$ \\ &#10;     }&#10;     \Case~~$\arc{p}{@\lbl'}$\MapTo\eIf{$t_s=\{\triple{\node}{p}{\node'}\}$}{$checkNodeSe(\node',\lbl',@\lbl',\node'\hasType{}\lbl':\typing)$}{$\RemoveTyping{\node}{\lbl}{\typing}$}&#10;    }&#10;\caption{ShEx validation - recursive algorithm with backtracking}&#10;\end{algorithm}&#10;&#10;&#10;&#10;\end{document}"/>
  <p:tag name="IGUANATEXSIZE" val="20"/>
  <p:tag name="IGUANATEXCURSOR" val="7094"/>
  <p:tag name="TRANSPARENCY" val="Verdadero"/>
  <p:tag name="FILENAME" val=""/>
  <p:tag name="LATEXENGINEID" val="0"/>
  <p:tag name="TEMPFOLDER" val="c:\temp\"/>
  <p:tag name="LATEXFORMHEIGHT" val="312"/>
  <p:tag name="LATEXFORMWIDTH" val="789,6"/>
  <p:tag name="LATEXFORMWRAP" val="Verdadero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9,835"/>
  <p:tag name="ORIGINALWIDTH" val="2017,248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}&#10;\Graph &amp; = \{ &amp; \triple{\iri{alice}}{\iri{name}}{\literal{&quot;alice&quot;}}  \\&#10;  &amp; &amp; \triple{\iri{alice}}{\iri{knows}}{\iri{:bob}}  \\&#10;  &amp; &amp; \triple{\iri{bob}}{\iri{name}}{\literal{&quot;Robert&quot;}}  \\&#10;  &amp; &amp; \triple{\iri{bob}}{\iri{knows}}{\bnode{1}}  \\&#10;  &amp; &amp; \triple{\bnode{1}}{\iri{name}}{\literal{&quot;Unknown&quot;}} \\&#10;  &amp; \} &amp;  \\&#10;  &amp; where &amp; \IRISet = $\{\iri{alice},\iri{bob}\}$ \\&#10;  &amp;  &amp; \BNodeSet = $\{\bnode{1}\}$ \\&#10;  &amp;  &amp; \LitSet = \{\literal{&quot;alice&quot;},\literal{&quot;bob}&quot; \} \\&#10;\end{tabular}&#10;&#10;\end{document}"/>
  <p:tag name="IGUANATEXSIZE" val="20"/>
  <p:tag name="IGUANATEXCURSOR" val="7660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5,583"/>
  <p:tag name="ORIGINALWIDTH" val="3872,516"/>
  <p:tag name="LATEXADDIN" val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l}&#10; $ \Schema $ &amp;::= &amp; $\lbl\mapsto{}(\shape,q)$* \\&#10; $\shape$ &amp; ::= &amp; \iriKind{} $|$ \bnodeKind{} $|$ \dots &amp; Node constraints \\&#10;    &amp; $|$ &amp; cond  &amp; A boolean condition on nodes \\&#10;    &amp; $|$ &amp; $\shape_1$ \c|AND| $\shape_2$  &amp; Conjunction \\&#10;    &amp; $|$ &amp; $\shape_1$ \c|OR| $\shape_2$  &amp; Disjunction \\  &#10;    &amp; $|$ &amp; \c|NOT| $\shape$  &amp; Negation \\  &#10;    &amp; $|$ &amp; @\lbl &amp; Shape label reference for $\lbl\in\LabelSet$\\&#10;    &amp; $|$ &amp; \arc{p}{@\lbl}\{n,\unbounded\} &amp; $n$ or more arcs with predicate $p$  \\&#10;    &amp; &amp; &amp; that conform to the shape identified by $\lbl$ \\&#10;\end{tabular}&#10;&#10;\end{document}"/>
  <p:tag name="IGUANATEXSIZE" val="20"/>
  <p:tag name="IGUANATEXCURSOR" val="7690"/>
  <p:tag name="TRANSPARENCY" val="Verdadero"/>
  <p:tag name="FILENAME" val=""/>
  <p:tag name="LATEXENGINEID" val="0"/>
  <p:tag name="TEMPFOLDER" val="c:\temp\"/>
  <p:tag name="LATEXFORMHEIGHT" val="312"/>
  <p:tag name="LATEXFORMWIDTH" val="384"/>
  <p:tag name="LATEXFORMWRAP" val="Verdadero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5,246"/>
  <p:tag name="ORIGINALWIDTH" val="5001,875"/>
  <p:tag name="LATEXADDIN" val="\documentclass{article}&#10;\usepackage{amsmath,amssymb}&#10;\usepackage{semantic}&#10;\usepackage{mathtools}&#10;&#10;\usepackage{tabularx}&#10;\usepackage{listings}&#10;&#10;\usepackage{amsmath}&#10;\usepackage{amsfonts}&#10;\usepackage{amssymb}&#10;\usepackage{semantic}&#10;\usepackage{fancyref}&#10;\usepackage[lined,linesnumbered,algoruled]{algorithm2e}&#10;\usepackage{algpseudocode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}&#10;&#10;\inference[$IRI$]&#10;  {n\in\IRISet} &#10;  {\conforms{\Graph}{n}{\typing}{\iriKind}}&#10; &#10;&#10;&amp; &#10;\inference[$BNode$]&#10;  {n\in\BNodeSet} &#10;  {\conforms{\Graph}{n}{\typing}{\bnodeKind}}&#10;  &#10;\\ &#10;&#10;\\&#10;&#10;\multicolumn{2}{c} {  &#10;\inference[$Cond$]&#10;  {cond(n)=true} &#10;  {\conforms{\Graph}{n}{\typing}{cond}}&#10;  &#10;} \\ \\&#10;  &#10;\multicolumn{2}{c} {  &#10;\inference[$AND$]&#10;  {\conforms{\Graph}{n}{\typing}{\shape_1} &amp; &#10;   \conforms{\Graph}{n}{\typing}{\shape_2}&#10;  } &#10;  {\conforms{\Graph}{n}{\typing}{\shape_1 \text{ \texttt{AND} } \shape_2}}&#10; }&#10;\\ \\&#10;  &#10;\inference[$OR_1$]&#10;  {\conforms{\Graph}{n}{\typing}{\shape_1} &#10;  } &#10;  {\conforms{\Graph}{n}{\typing}{\shape_1 \text{ \texttt{OR} } \shape_2}}&#10;&#10;&amp; &#10;\inference[$OR_2$]&#10;  {\conforms{\Graph}{n}{\typing}{\shape_2} &#10;  } &#10;  {\conforms{\Graph}{n}{\typing}{\shape_1 \text{ \texttt{OR} } \shape_2}}&#10;\\ \\&#10;&#10;\inference[$ShapeRef$]&#10;  { \schemaDef{}(\lbl) = se &amp; &#10;   \conforms{\Graph}{n}{\typing}{se} &#10;  } &#10;  {\conforms{\Graph}{n}{\typing}{@\lbl}}&#10;&#10;&amp;&#10;&#10;\inference[$Property$]&#10;  { &#10;   |\triple{n}{p}{n'}\in\Graph\text{ such that }\conformsTE{\Graph}{n'}{\typing}{@\lbl}|\geq{}n&#10;  } &#10;  {\conforms{\Graph}{n}{\typing}{\arc{p}{@\lbl}\{n,\unbounded\}}}&#10;  &#10;\\&#10;\end{tabular}&#10;&#10;\end{document}"/>
  <p:tag name="IGUANATEXSIZE" val="20"/>
  <p:tag name="IGUANATEXCURSOR" val="8286"/>
  <p:tag name="TRANSPARENCY" val="Verdadero"/>
  <p:tag name="FILENAME" val=""/>
  <p:tag name="LATEXENGINEID" val="0"/>
  <p:tag name="TEMPFOLDER" val="c:\temp\"/>
  <p:tag name="LATEXFORMHEIGHT" val="312"/>
  <p:tag name="LATEXFORMWIDTH" val="384"/>
  <p:tag name="LATEXFORMWRAP" val="Verdadero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,3533"/>
  <p:tag name="ORIGINALWIDTH" val="572,7549"/>
  <p:tag name="LATEXADDIN" val="\documentclass{article}&#10;\usepackage{amsmath,amssymb}&#10;\usepackage{semantic}&#10;\usepackage{mathtools}&#10;\usepackage{bbm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\usepackage{amsthm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\newcommand{\cM}[1]{\ensuremath{\text{#1}}}&#10;&#10;\newcommand\myfont[1]{\ensuremath{\mathcal{#1}}}&#10;&#10;% RDF Graphs&#10;\newcommand\IRISet{\myfont{I}}&#10;\newcommand\BNodeSet{\myfont{B}}&#10;\newcommand\LitSet{\myfont{L}}&#10;\newcommand\ShapeLabel{L}&#10;&#10;\newcommand\triple[3]{\ensuremath{\langle #1,#2,#3 \rangle}}&#10;\newcommand\quadruple[4]{\ensuremath{\langle #1,#2,#3,#4\rangle}}&#10;\newcommand\Graph{\myfont{G}}&#10;\newcommand\VertSet{\myfont{V}}&#10;\newcommand\EdgeSet{\myfont{E}}&#10;\newcommand{\emptyGraph}{\ensuremath{\{\}}}&#10;\newcommand{\EmptyGraph}{\ensuremath{\circledcirc}}&#10;\newcommand{\addTriple}{\ensuremath{\rtimes}}&#10;\newcommand{\unionGraphs}{\ensuremath{\cup}}&#10;\newcommand\neighs[2]{\ensuremath{neighs(#1,#2)}}&#10;\newcommand{\node}{\mi{n}}&#10;\newcommand{\lbl}{\mi{l}}&#10;&#10;&#10;% Typings&#10;\newcommand{\typing}{\tau}&#10;\newcommand{\emptyTyping}{[]}&#10;\newcommand{\hasType}[2]{\ensuremath{#1@#2}}&#10;\newcommand{\hasNoType}[2]{\ensuremath{#1@!#2}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\newcommand{\HasType}[3]{\ensuremath{#1@#2\in{}#3}}&#10;\newcommand{\HasNoType}[3]{\ensuremath{#1@!#2\in{}#3}}&#10;\newcommand\FailTyping{\ensuremath{\mathbbm{E}}}&#10;&#10;&#10;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&#10;\newcommand\Pass{\ensuremath{\mathbbm{p}}}&#10;\newcommand\Fail{\ensuremath{\mathbbm{f}}}&#10;\newcommand\code{\textit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matchShape}{\ensuremath{\simeq_s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&#10;\begin{algorithm}[!hbt]&#10;  \DontPrintSemicolon&#10;  \SetAlgoVlined&#10;  %&#10;  \small&#10;  %&#10;  \KwIn{A shape map typing $t_s$, a graph $\Graph$ and a schema $\Schema$}&#10;  \KwOut{A result shape map typing $\typing$}&#10;  \blockskip&#10;  \hrule &#10;  \blockskip&#10;  \DefInline{$check(t_s)$}{$check(t_s,\emptyTyping)$} \\&#10;  \blockskip  &#10;  \DefnCustom{$check(t_s,\typing)=\Match~t_s$}{&#10;      \Case~~$\emptyTyping$ \MapTo$\typing$\\&#10;      \Case~~$n@l : r_s$ \MapTo $\Combine{checkNodeLabel(n,l,\typing)}{check(r_s,\typing)}$\\&#10;      }&#10;  \blockskip     &#10;    \DefInline{$checkNodeLabel(\node,\lbl,\typing)$}{$checkNodeSe(\node,\lbl,@\lbl,\AddTyping{\node}{\lbl}{\typing})$}&#10;&#10;  \blockskip     &#10;    \DefnCustom{$checkNode(\node,\lbl,\shape,\typing)=\Match~\shape$}{&#10;     \Case~~$\shape_1$ \c|AND| $\shape_2$\MapTo$\Combine{checkNode(\node,\lbl,\shape_1)}{checkNode(\node,\lbl,\shape_2)}$\\&#10;     \Case~~$\shape_1$ \c|OR| $\shape_2$ \MapTo $\CombineOr{checkNode(\node,\lbl,\shape_1)}{checkNode(\node,\lbl,\shape_2)}$\\&#10;     \Case~~\c|NOT| $\shape$ \MapTo \leIf{$\node\hasType{}\lbl\in{}checkNode(\node,\lbl,\shape,\typing)$}{$remove(\node,\lbl,\typing)$}{$\typing$} &#10;     \Case~~@\lbl \MapTo &#10;        \leIf{$\HasType{\node}{\lbl}{\typing}$}&#10;            {$\typing$}{&#10;           \leIf{$\HasNoType{\node}{\lbl}{\typing}$}&#10;             {$\FailTyping{}$}&#10;             {$checkNode(\node,\lbl,\schemaDef(\lbl),\typing)$}}&#10;     \Case~~$\arc{p}{@\lbl'}\{m,\unbounded\}$ \MapTo \Block{&#10;        $count = 0$  \\ &#10;        \ForEach{$n'$ such that $\triple{n}{p}{n'}\in\Graph$}{\lIf{$\hasType{n'}{\lbl'}$ OR $checkNode(n',\lbl,@\lbl,\typing)\neq{}\FailTyping$}{$count\text{++}$}} &#10;        \leIf{$count\geq{}m$}{$\typing$}{$remove(\node,\lbl,\typing)$}&#10;       } &#10;     \Case~~\iriKind \MapTo \leIf{$\node\in\IRISet$}{$\typing$}{$remove(\node,\lbl,\typing)$}&#10;     \Case~~\bnodeKind \MapTo \leIf{$\node\in\BNodeSet$}{$\typing$}{$remove(\node,\lbl,\typing)$}&#10;     \Case~~cond \MapTo \leIf{$cond(n)=true$}{$\typing$}{$remove(\node,\lbl,\typing)$}&#10;    }&#10;   \DefInline{$remove(\node,\lbl,\typing)$}{$\RemoveTyping{\node}{\lbl}{\typing}$} &#10;\caption{SHACL validation - recursive algorithm with backtracking}&#10;\end{algorithm}&#10;&#10;&#10;&#10;\end{document}"/>
  <p:tag name="IGUANATEXSIZE" val="20"/>
  <p:tag name="IGUANATEXCURSOR" val="436"/>
  <p:tag name="TRANSPARENCY" val="Verdadero"/>
  <p:tag name="FILENAME" val=""/>
  <p:tag name="LATEXENGINEID" val="0"/>
  <p:tag name="TEMPFOLDER" val="c:\temp\"/>
  <p:tag name="LATEXFORMHEIGHT" val="312"/>
  <p:tag name="LATEXFORMWIDTH" val="789,6"/>
  <p:tag name="LATEXFORMWRAP" val="Verdadero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7,1028"/>
  <p:tag name="ORIGINALWIDTH" val="960,5917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2]{\ensuremath{neighs(#1,#2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}&#10;\neighs{\iri{alice}}{\Graph} &amp; = \{ &amp; \triple{\iri{alice}}{\iri{name}}{\literal{&quot;alice&quot;}}  \\&#10;  &amp; &amp; \triple{\iri{alice}}{\iri{knows}}{\iri{:bob}}  \} \\&#10;\neighs{\iri{bob}}{\Graph}  &amp; = \{ &amp; \triple{\iri{bob}}{\iri{name}}{\literal{&quot;Robert&quot;}}  \\&#10;  &amp; &amp; \triple{\iri{bob}}{\iri{knows}}{\bnode{1}} \} \\&#10;\neighs{\bnode{1}}{\Graph}  &amp; = \{ &amp; \triple{\bnode{1}}{\iri{name}}{\literal{&quot;Unknown&quot;}} \} \\&#10;\end{tabular}&#10;&#10;\end{document}"/>
  <p:tag name="IGUANATEXSIZE" val="20"/>
  <p:tag name="IGUANATEXCURSOR" val="7161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948,256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2]{\ensuremath{neighs(#1,#2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[&#10; \neighs{\node}{\Graph}=\{\triple{x}{p}{y}\in\Graph | x = n\}&#10;\]&#10;&#10;&#10;\end{document}"/>
  <p:tag name="IGUANATEXSIZE" val="20"/>
  <p:tag name="IGUANATEXCURSOR" val="7162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1,3911"/>
  <p:tag name="ORIGINALWIDTH" val="1899,512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1]{\ensuremath{neighs(#1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}&#10;\Graph &amp; = \{ &amp; \triple{\iri{alice}}{\iri{name}}{\literal{&quot;alice&quot;}}  \\&#10;  &amp; &amp; \triple{\iri{alice}}{\iri{knows}}{\iri{:bob}}  \\&#10;  &amp; &amp; \triple{\iri{bob}}{\iri{name}}{\literal{&quot;Robert&quot;}}  \\&#10;  &amp; &amp; \triple{\iri{bob}}{\iri{knows}}{\bnode{1}}  \\&#10;  &amp; &amp; \triple{\bnode{1}}{\iri{name}}{\literal{&quot;Unknown&quot;}} \\&#10;  &amp; \} &amp;  \\&#10;\end{tabular}&#10;&#10;\end{document}"/>
  <p:tag name="IGUANATEXSIZE" val="20"/>
  <p:tag name="IGUANATEXCURSOR" val="7496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0,8179"/>
  <p:tag name="ORIGINALWIDTH" val="961,5736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2]{\ensuremath{neighs(#1,#2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l}&#10;extract(\Graph) &amp; = (t,ts) \\&#10; where &amp; t = \{ &amp; \triple{\iri{alice}}{\iri{name}}{\literal{&quot;alice&quot;}} \} \\&#10; and &amp;  ts = \{ &amp; \triple{\iri{alice}}{\iri{knows}}{\iri{:bob}}  \\&#10;  &amp; &amp; \triple{\iri{bob}}{\iri{name}}{\literal{&quot;Robert&quot;}}  \\&#10;  &amp; &amp; \triple{\iri{bob}}{\iri{knows}}{\bnode{1}}  \\&#10;  &amp; &amp; \triple{\bnode{1}}{\iri{name}}{\literal{&quot;Unknown&quot;}} \\&#10;  &amp; \} &amp;  \\&#10;\end{tabular}&#10;&#10;\end{document}"/>
  <p:tag name="IGUANATEXSIZE" val="20"/>
  <p:tag name="IGUANATEXCURSOR" val="7559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2281,215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2]{\ensuremath{neighs(#1,#2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[extract(\Graph) = (t,ts) \text{ such that }\{t\}\cup{}ts=\Graph&#10;\]&#10;&#10;&#10;\end{document}"/>
  <p:tag name="IGUANATEXSIZE" val="20"/>
  <p:tag name="IGUANATEXCURSOR" val="7231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946,007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2]{\ensuremath{neighs(#1,#2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[&#10;partition(s) = \{(s_1,s_2)|s_1\cup{}s_2=s\}&#10;\]&#10;&#10;\end{document}"/>
  <p:tag name="IGUANATEXSIZE" val="20"/>
  <p:tag name="IGUANATEXCURSOR" val="7209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9,3714"/>
  <p:tag name="ORIGINALWIDTH" val="863,3871"/>
  <p:tag name="LATEXADDIN" val="\documentclass{article}&#10;\usepackage{amsmath,amssymb}&#10;\usepackage{semantic}&#10;\usepackage{mathtools}&#10;&#10;\usepackage{tabularx}&#10;\usepackage{listings}&#10;\usepackage{xcolor}&#10;\usepackage{amsmath}&#10;\usepackage{amsfonts}&#10;\usepackage{amssymb}&#10;\usepackage{semantic}&#10;\usepackage{fancyref}&#10;\usepackage[lined,linesnumbered,algoruled]{algorithm2e}&#10;\usepackage{algpseudocode}&#10;\usepackage{todonotes}&#10;\usepackage{hyperref}&#10;&#10;\pagestyle{empty}&#10;&#10;\begin{document}&#10;\newcommand\vartextvisiblespace[1][.5em]{%&#10;  \makebox[#1]{%&#10;    \kern.07em&#10;    \vrule height.3ex&#10;    \hrulefill&#10;    \vrule height.3ex&#10;    \kern.07em&#10;  }% &lt;-- don't forget this one!&#10;}&#10;&#10;\newcommand{\mi}[1]{\ensuremath{\mathit{#1}}}&#10;&#10;\newcommand\myfont[1]{\ensuremath{\mathcal{#1}}}&#10;\newcommand\IRISet{\myfont{I}}&#10;\newcommand\BNodeSet{\myfont{B}}&#10;\newcommand\LitSet{\myfont{L}}&#10;\newcommand\ShapeLabel{L}&#10;\newcommand\EmptyTyping{[]}&#10;\newcommand\addType[2]{\ensuremath{#1@#2}}&#10;\newcommand\AddTyping[3]{\ensuremath{#1@#2 : #3}}&#10;\newcommand\RemoveTyping[3]{\ensuremath{#1@!#2 : (#3 \setminus #1@#2)}}&#10;\newcommand\Combine[2]{\ensuremath{#1\uplus#2}}&#10;\newcommand\CombineOr[2]{\ensuremath{#1\parallel#2}}&#10;&#10;\newcommand\triple[3]{\ensuremath{\langle #1,#2,#3 \rangle}}&#10;\newcommand\quadruple[4]{\ensuremath{\langle #1,#2,#3,#4\rangle}}&#10;\newcommand\Graph{\myfont{G}}&#10;\newcommand\VertSet{\myfont{V}}&#10;\newcommand\EdgeSet{\myfont{E}}&#10;\newcommand\Pass{\ensuremath{\mathbbm{p}}}&#10;\newcommand\Fail{\ensuremath{\mathbbm{f}}}&#10;\newcommand\code{\textit}&#10;\newcommand\neighs[2]{\ensuremath{neighs(#1,#2)}}&#10;&#10;\newcommand{\Dunno}{\ensuremath{\theta}}&#10;\newcommand{\Empty}{\ensuremath{\varnothing}}&#10;\newcommand{\None}{\ensuremath{\varnothing}}&#10;\newcommand\Over{\ensuremath{\mathbbm{e}}}&#10;\newcommand\Open{\ensuremath{\mathbbm{z}}}&#10;\newcommand{\Schema}{\ensuremath{\myfont{S}}}&#10;\newcommand{\eq}{==}&#10;&#10;\newcommand{\emptyRule}{\ensuremath{\varepsilon}}&#10;\newcommand{\EmptyGraph}{\ensuremath{\circledcirc}}&#10;\newcommand{\addTriple}{\ensuremath{\rtimes}}&#10;\newcommand{\unionGraphs}{\ensuremath{\oplus}}&#10;\newcommand{\matchShape}{\ensuremath{\simeq_s}}&#10;\newcommand{\hasType}{\ensuremath{@}}&#10;\newcommand{\matchRule}{\ensuremath{\simeq_r}}&#10;\newcommand{\matchName}{\ensuremath{\simeq_n}}&#10;\newcommand{\matchValue}{\ensuremath{\simeq_v}}&#10;&#10;\newcommand{\match}{\ensuremath{\simeq}}&#10;\newcommand{\context}{\ensuremath{\Gamma}}&#10;\newcommand{\emptyEr}{\ensuremath{\varepsilon}}&#10;\newcommand{\andEr}{\ensuremath{\parallel}}&#10;\newcommand{\orEr}{\ensuremath{|}}&#10;\newcommand{\fail}{\ensuremath{\emptyset}}&#10;\newcommand{\typing}{\tau}&#10;\newcommand{\emptyTyping}{[]}&#10;\newcommand{\node}{\mi{n}}&#10;\newcommand{\lbl}{\mi{l}}&#10;&#10;&#10;\newcommand{\emptyGraph}{\ensuremath{\{\}}}&#10;&#10;\newcommand\arc[2]{\ensuremath{\vartextvisiblespace\xrightarrow{#1}#2}}&#10;&#10;\newcommand{\qualified}[4] {\ensuremath{\arc{#1}{#2}\{#3,#4\}}}&#10;\newcommand{\qualifiedcard}[3] {\ensuremath{\arc{#1}{#2}~#3}}&#10;\newcommand{\schema}{\ensuremath{\sigma}}&#10;\newcommand{\semantics}[4] {\ensuremath{|[#1|]^{#2,#3,#4}}}&#10;\newcommand{\nodeSelector}[2]{\ensuremath{|[#1|]^{#2}}}&#10;\newcommand{\shape}{\ensuremath{\phi}}&#10;\newcommand{\shapeRef}[1] {\ensuremath{@#1}}&#10;\newcommand{\shapeTrue}{\ensuremath{\top}}&#10;\newcommand{\sAnd}{\ensuremath{\wedge}}&#10;\newcommand{\sNot}{\ensuremath{\lnot}}&#10;\newcommand{\unbounded}{\ensuremath{*}}&#10;&#10;&#10;% shape of a resource = triples related with that resource r&#10;\newcommand\ShapeN[1]{\ensuremath{\ShapeGen{#1}{n}}}&#10;\newcommand\ShapeO[1]{\ensuremath{\ShapeGen{#1}{o}}}&#10;\newcommand\ShapeGen[2]{\ensuremath{\Triples{}^{#1}_#2}}&#10;&#10;% All possible shapes of a resource r&#10;\newcommand{\ShapeNStar}{\ensuremath{\Triples^{*}}}&#10;\newcommand{\SE}{\ensuremath{\mathcal{S}_n(E)}}&#10;\newcommand\Shape[1]{\ensuremath{\mathcal{S}_n|[#1|]}}&#10;\newcommand{\Triples}{\ensuremath{\Sigma}}&#10;&#10;\newcommand\deriv[2]{\ensuremath{\partial_{#1}(#2)}}&#10;\newcommand\nullable{\ensuremath{\nu}}&#10;&#10;\newcommand{\defineSchema}{\ensuremath{\longmapsto}}&#10;&#10;\newcommand{\oom}{\ensuremath{\infty}}&#10;&#10;% Vocabulary of subjects, predicates and objects&#10;\newcommand{\Vs}{\ensuremath{V_s}}&#10;\newcommand{\Vp}{\ensuremath{V_p}}&#10;\newcommand{\Vo}{\ensuremath{V_o}}&#10;&#10;\newcommand\SymbolSet{\ensuremath{\Delta}}&#10;\newcommand\bagw{\ensuremath{w}}&#10;\newcommand\bag[1]{\{|#1|\}}&#10;&#10;\newcommand{\eachOf}[2]{\ensuremath{#1;#2}}&#10;\newcommand{\oneOf}[2]{\ensuremath{#1\mid{}#2}}&#10;\newcommand{\someOf}[2]{\ensuremath{#1\mid{}#2}}&#10;&#10;\newcommand{\tripleConstraint}[4]{\ensuremath{\qualified{#1}{#2}{#3}{#4}}}&#10;\newcommand{\shapes}[1]{\ensuremath{shapes^{#1}}}&#10;\newcommand{\props}[1]{\ensuremath{ps(#1)}}&#10;&#10;\newcommand{\cM}[1]{\ensuremath{\text{#1}}}&#10;&#10;&#10;\newcommand{\iriKind}{\ensuremath{\cM{IRI}}}&#10;\newcommand{\labelSet}{\ensuremath{L}}&#10;\newcommand{\bnodeKind}{\ensuremath{\cM{BNode}}}&#10;\newcommand{\datatype}[1]{\ensuremath{datatype(#1)}}&#10;\newcommand{\false}{\ensuremath{0}}&#10;\newcommand{\iri}[1]{{\color{blue}\textit{:#1}}}&#10;\newcommand{\iriq}[2]{{\color{red}#1}{\color{blue}\textit{:#2}}}&#10;\newcommand{\literal}[1]{\ensuremath{\text{\texttt{#1}}}}&#10;\newcommand{\bnode}[1]{\_:#1}&#10;&#10;&#10;\lstdefinestyle{inlinecode}{basicstyle=\ttfamily\footnotesize\bfseries}&#10;\renewcommand\c{\lstinline[style=inlinecode]}&#10;&#10;\newcommand{\LabelSet}{\ensuremath{\Lambda}}&#10;\newcommand{\schemaDef}{\ensuremath{\delta}}&#10;&#10;% Algorithmic definitions&#10;\SetKwProg{Def}{def}{$\,$:}{}&#10;\SetKwProg{Defn}{def}{~$=$}{}&#10;\SetKw{defn}{def}&#10;\newcommand{\DefInline}[2]{\defn #1 = #2}&#10;\SetKwProg{DefnCustom}{\defn}{}{}&#10;\SetKw{Let}{let}&#10;\SetKwInput{KwIn}{Input}&#10;\SetKwFor{ForEach}{foreach}{}{}&#10;\SetKw{Or}{or}&#10;\SetKw{And}{and}&#10;\SetKwIF{If}{ElseIf}{Else}{if}{then}{else if}{else}{endif}&#10;\SetKw{Match}{match}&#10;\SetKw{MyIf}{if}&#10;\SetKw{MyThen}{then}&#10;\SetKw{MyElse}{else}&#10;\SetKw{Case}{case}&#10;\SetKwBlock{Let}{let}{in}&#10;\SetKw{In}{in}&#10;\SetKw{MapTo}{\ensuremath{\;\;\Rightarrow\;\;}}&#10;\SetKwBlock{Block}{}{}&#10;\newcommand{\assign}{\ensuremath{~\mathtt{:=}~}}&#10;\newcommand{\algocomment}[1]{\text{//$\,$#1}}&#10;&#10;\newcommand{\blockskip}{\smallskip}&#10;\newcommand{\done}{\ensuremath{\mathit{done}}}&#10;&#10;% [algorithm spacing:]&#10;\def\algorithmsize{small}&#10;\def\algorithmheadersize{\algorithmsize}&#10;\renewcommand\AlCapFnt{\normalfont\bfseries\small}&#10;%\SetAlgoSkip{smallskip}&#10;\setlength{\textfloatsep}{1.0ex} %1.5&#10;\setlength{\floatsep}{1.0ex} %1.5&#10;%\renewcommand{\blockskip}{}&#10;&#10;% line number skipping for algorithms:&#10;%\let\oldnl\nl% Store \nl in \oldnl&#10;%\newcommand{\nonl}{\renewcommand{\nl}{\let\nl\oldnl}}% Remove line number for one line&#10;&#10;\newcommand{\seTos}[1]{\mi{se2s(#1)}}&#10;\newcommand{\comment}[1]{\emph{// #1}}&#10;\newcommand{\shapesGraph}{\ensuremath{S_g}}&#10;\newcommand{\shTos}[1]{\mi{sh2s(#1)}} % shacl2s&#10;\newcommand{\shapeTos}[1]{\mi{shape2s(#1)}} % shacl2s&#10;\newcommand{\psTos}[1]{\mi{ps2s(#1)}} % propertyShape2s&#10;\newcommand{\sxTos}[1]{\mi{sx2s(#1)}}&#10;\newcommand{\teTos}[1]{\mi{te2s(#1)}}&#10;&#10;\newcommand{\invPP}[1]{\ensuremath{~\hat{}#1}}&#10;\newcommand{\seqPP}[2]{\ensuremath{#1\cdot{}#2}}&#10;\newcommand{\altPP}[2]{\ensuremath{#1\lor{}#2}}&#10;\newcommand{\notPP}[1]{\ensuremath{!#1}}&#10;\newcommand{\starPP}[1]{\ensuremath{#1^{*}}}&#10;\newcommand{\semPP}[2]{\ensuremath{|[#1|]^{#2}}}&#10;\newcommand{\countProp}[6]{\ensuremath{\#_{#1,#6}^{#2,#3,#4,#5}}}&#10;\newcommand{\countAll}[3]{\ensuremath{\#_{#1}^{#2,#3}}}&#10;\newcommand{\conforms}[4]{#1,#2,#3\vDash#4}&#10;\newcommand{\conformsTE}[4]{#1,#2,#3\Vdash#4}&#10;&#10;\begin{tabular}{ccc}&#10;partition(\{1,2,3\}) = &amp;\{ &amp; (\emptyGraph,\{1,2,3\}), \\&#10;&amp; &amp; (\{1\},\{2,3\}), \\&#10;&amp; &amp; (\{2\},\{1,3\}), \\&#10;&amp; &amp; (\{3\},\{1,2\}), \\&#10;&amp; &amp;  (\{1,2\},\{3\}),\\&#10;&amp; &amp;  (\{1,3\},\{2),\\&#10;&amp; &amp;  (\{2,3\},\{1\}),\\&#10;&amp; &amp;  (\{1,2,3\},\{\}),\\&#10;&amp;\} &amp;&#10;\end{tabular}&#10;&#10;\end{document}"/>
  <p:tag name="IGUANATEXSIZE" val="20"/>
  <p:tag name="IGUANATEXCURSOR" val="7427"/>
  <p:tag name="TRANSPARENCY" val="Verdadero"/>
  <p:tag name="FILENAME" val=""/>
  <p:tag name="LATEXENGINEID" val="0"/>
  <p:tag name="TEMPFOLDER" val="c:\temp\"/>
  <p:tag name="LATEXFORMHEIGHT" val="312"/>
  <p:tag name="LATEXFORMWIDTH" val="594,6"/>
  <p:tag name="LATEXFORMWRAP" val="Verdadero"/>
  <p:tag name="BITMAPVECTOR" val="0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mantics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de juntas (ion)]]</Template>
  <TotalTime>11261</TotalTime>
  <Words>4073</Words>
  <Application>Microsoft Office PowerPoint</Application>
  <PresentationFormat>Panorámica</PresentationFormat>
  <Paragraphs>899</Paragraphs>
  <Slides>53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61" baseType="lpstr">
      <vt:lpstr>Arial</vt:lpstr>
      <vt:lpstr>Calibri</vt:lpstr>
      <vt:lpstr>Consolas</vt:lpstr>
      <vt:lpstr>Symbol</vt:lpstr>
      <vt:lpstr>Wingdings</vt:lpstr>
      <vt:lpstr>Wingdings 2</vt:lpstr>
      <vt:lpstr>HDOfficeLightV0</vt:lpstr>
      <vt:lpstr>Semantics-2014</vt:lpstr>
      <vt:lpstr>ShEx &amp; SHACL compared RDF Validation tutorial</vt:lpstr>
      <vt:lpstr>Several common features…</vt:lpstr>
      <vt:lpstr>But some differences…</vt:lpstr>
      <vt:lpstr>Underlying philosophy</vt:lpstr>
      <vt:lpstr>Semantic specification</vt:lpstr>
      <vt:lpstr>Syntactic differences</vt:lpstr>
      <vt:lpstr>Compact Syntax</vt:lpstr>
      <vt:lpstr>Compact syntax</vt:lpstr>
      <vt:lpstr>RDF vocabulary</vt:lpstr>
      <vt:lpstr>Notion of Shape</vt:lpstr>
      <vt:lpstr>Default cardinalities</vt:lpstr>
      <vt:lpstr>Property paths</vt:lpstr>
      <vt:lpstr>Property paths</vt:lpstr>
      <vt:lpstr>Property paths</vt:lpstr>
      <vt:lpstr>Inference</vt:lpstr>
      <vt:lpstr>Inference and triggering mechanism</vt:lpstr>
      <vt:lpstr>Repeated properties</vt:lpstr>
      <vt:lpstr>Repeated properties</vt:lpstr>
      <vt:lpstr>Recursion</vt:lpstr>
      <vt:lpstr>Recursion (with target declarations)</vt:lpstr>
      <vt:lpstr>Recursion (with property paths)</vt:lpstr>
      <vt:lpstr>Closed shapes</vt:lpstr>
      <vt:lpstr>Closed shapes and paths</vt:lpstr>
      <vt:lpstr>Property pair constraints</vt:lpstr>
      <vt:lpstr>Uniqueness (defining unique Keys)</vt:lpstr>
      <vt:lpstr>Modularity</vt:lpstr>
      <vt:lpstr>Reusability - Extending shapes (1)</vt:lpstr>
      <vt:lpstr>Reusability - Extending shapes (2)</vt:lpstr>
      <vt:lpstr>Reusability - Extending shapes (3)</vt:lpstr>
      <vt:lpstr>Exclusive-or and alternatives</vt:lpstr>
      <vt:lpstr>Exclusive-or and alternatives</vt:lpstr>
      <vt:lpstr>Annotations</vt:lpstr>
      <vt:lpstr>Validation report</vt:lpstr>
      <vt:lpstr>Extension mechanism</vt:lpstr>
      <vt:lpstr>Stems</vt:lpstr>
      <vt:lpstr>Foundations of ShEx and SHACL</vt:lpstr>
      <vt:lpstr>RDF data model</vt:lpstr>
      <vt:lpstr>Operations on RDF graphs</vt:lpstr>
      <vt:lpstr>Operations on RDF graphs</vt:lpstr>
      <vt:lpstr>ShEx abstract syntax</vt:lpstr>
      <vt:lpstr>Example of a shape expression</vt:lpstr>
      <vt:lpstr>Fixed Shape Maps</vt:lpstr>
      <vt:lpstr>Semantics: Shape Expressions (se)</vt:lpstr>
      <vt:lpstr>Semantics: Triple expressions (te)</vt:lpstr>
      <vt:lpstr>Validation algorithm</vt:lpstr>
      <vt:lpstr>SHACL abstract syntax</vt:lpstr>
      <vt:lpstr>SHACL semantics</vt:lpstr>
      <vt:lpstr>SHACL  validation</vt:lpstr>
      <vt:lpstr>Foundations ShEx/SHACL</vt:lpstr>
      <vt:lpstr>References</vt:lpstr>
      <vt:lpstr>Further info</vt:lpstr>
      <vt:lpstr>Acknowledgments</vt:lpstr>
      <vt:lpstr>End</vt:lpstr>
    </vt:vector>
  </TitlesOfParts>
  <Company>Uniovi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RDF Validation tutorial</dc:title>
  <dc:creator>Jose Labra</dc:creator>
  <cp:lastModifiedBy>Jose Labra</cp:lastModifiedBy>
  <cp:revision>237</cp:revision>
  <dcterms:created xsi:type="dcterms:W3CDTF">2016-05-01T12:11:51Z</dcterms:created>
  <dcterms:modified xsi:type="dcterms:W3CDTF">2020-11-01T15:26:13Z</dcterms:modified>
</cp:coreProperties>
</file>