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g4CeD+CByOfTmAf10Dy1r4ZUbZ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3fe7de65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3fe7de6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3fe7de652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3fe7de65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ebbfdaf22_2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ebbfdaf22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ed5c4518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9ed5c4518f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ed5c4518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9ed5c4518f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ed5c4518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9ed5c4518f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9ebbfdaf22_2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9ebbfdaf22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4f7650d2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a4f7650d2d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ebbfdaf22_2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ebbfdaf22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Relationship Id="rId4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Relationship Id="rId4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20.png"/><Relationship Id="rId7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570349">
            <a:off x="633500" y="2464038"/>
            <a:ext cx="4658931" cy="31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4038600" y="5187450"/>
            <a:ext cx="4114800" cy="118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IN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Krishna </a:t>
            </a:r>
            <a:r>
              <a:rPr b="1" lang="en-IN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1" i="0" lang="en-IN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atyal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IN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Bradly Alicea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>
            <p:ph type="ctrTitle"/>
          </p:nvPr>
        </p:nvSpPr>
        <p:spPr>
          <a:xfrm>
            <a:off x="726750" y="376225"/>
            <a:ext cx="10738500" cy="127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IN" sz="4000">
                <a:latin typeface="Times New Roman"/>
                <a:ea typeface="Times New Roman"/>
                <a:cs typeface="Times New Roman"/>
                <a:sym typeface="Times New Roman"/>
              </a:rPr>
              <a:t>Contrast Between Biological and Artificial Neural Networks (BNNs vs ANNs)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8775" y="4140311"/>
            <a:ext cx="2859774" cy="162062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4647375" y="2296175"/>
            <a:ext cx="71595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>
                <a:latin typeface="Times New Roman"/>
                <a:ea typeface="Times New Roman"/>
                <a:cs typeface="Times New Roman"/>
                <a:sym typeface="Times New Roman"/>
              </a:rPr>
              <a:t>Singer (2013). In Brain’s ‘Rich Club,’ Meetings of the Mind. </a:t>
            </a:r>
            <a:r>
              <a:rPr b="1" i="1" lang="en-IN">
                <a:latin typeface="Times New Roman"/>
                <a:ea typeface="Times New Roman"/>
                <a:cs typeface="Times New Roman"/>
                <a:sym typeface="Times New Roman"/>
              </a:rPr>
              <a:t>Quanta Magazine</a:t>
            </a:r>
            <a:r>
              <a:rPr b="1" lang="en-IN">
                <a:latin typeface="Times New Roman"/>
                <a:ea typeface="Times New Roman"/>
                <a:cs typeface="Times New Roman"/>
                <a:sym typeface="Times New Roman"/>
              </a:rPr>
              <a:t>, October 24.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>
                <a:latin typeface="Times New Roman"/>
                <a:ea typeface="Times New Roman"/>
                <a:cs typeface="Times New Roman"/>
                <a:sym typeface="Times New Roman"/>
              </a:rPr>
              <a:t>https://www.quantamagazine.org/in-brains-rich-club-meetings-of-the-mind-20131024/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3fe7de652_0_0"/>
          <p:cNvSpPr txBox="1"/>
          <p:nvPr/>
        </p:nvSpPr>
        <p:spPr>
          <a:xfrm>
            <a:off x="741075" y="378750"/>
            <a:ext cx="10902600" cy="16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Biological computing techniques that incorporate these features such as Hierarchical Temporal Modeling (HTM, left) and Dendritic Computing (right).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Models provide a realistic but still limited account (representation) of BNN complexity.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ga3fe7de652_0_0"/>
          <p:cNvSpPr txBox="1"/>
          <p:nvPr/>
        </p:nvSpPr>
        <p:spPr>
          <a:xfrm>
            <a:off x="1354425" y="5961000"/>
            <a:ext cx="61914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Gidon et.al (2020). Dendritic action potentials and computation in human layer 2/3 cortical neurons. </a:t>
            </a:r>
            <a:r>
              <a:rPr i="1" lang="en-IN">
                <a:latin typeface="Times New Roman"/>
                <a:ea typeface="Times New Roman"/>
                <a:cs typeface="Times New Roman"/>
                <a:sym typeface="Times New Roman"/>
              </a:rPr>
              <a:t>Science</a:t>
            </a: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, 367(6473), 83-87.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ga3fe7de652_0_0"/>
          <p:cNvSpPr txBox="1"/>
          <p:nvPr/>
        </p:nvSpPr>
        <p:spPr>
          <a:xfrm>
            <a:off x="7995375" y="5798100"/>
            <a:ext cx="28422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Poirazi et.al (2003). Pyramidal neuron as two-layer neural network. </a:t>
            </a:r>
            <a:r>
              <a:rPr i="1" lang="en-IN">
                <a:latin typeface="Times New Roman"/>
                <a:ea typeface="Times New Roman"/>
                <a:cs typeface="Times New Roman"/>
                <a:sym typeface="Times New Roman"/>
              </a:rPr>
              <a:t>Neuron</a:t>
            </a: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, 37(6), 989-999.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" name="Google Shape;160;ga3fe7de65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975" y="2342300"/>
            <a:ext cx="2369025" cy="34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a3fe7de652_0_0"/>
          <p:cNvSpPr txBox="1"/>
          <p:nvPr/>
        </p:nvSpPr>
        <p:spPr>
          <a:xfrm>
            <a:off x="1354425" y="5399825"/>
            <a:ext cx="61914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Hawkins and Ahmad (2016). Why Neurons Have Thousands of Synapses, A Theory of Sequence Memory in Neocortex. </a:t>
            </a:r>
            <a:r>
              <a:rPr i="1" lang="en-IN">
                <a:latin typeface="Times New Roman"/>
                <a:ea typeface="Times New Roman"/>
                <a:cs typeface="Times New Roman"/>
                <a:sym typeface="Times New Roman"/>
              </a:rPr>
              <a:t>Frontiers in Neural Circuits</a:t>
            </a: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, 10, 1–13.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2" name="Google Shape;162;ga3fe7de65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4414" y="2193200"/>
            <a:ext cx="4071416" cy="309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3fe7de652_0_4"/>
          <p:cNvSpPr txBox="1"/>
          <p:nvPr/>
        </p:nvSpPr>
        <p:spPr>
          <a:xfrm>
            <a:off x="1964725" y="1525863"/>
            <a:ext cx="82458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Marblestone et.al (2016). Towards an Integration of Deep Learning and Neuroscience. </a:t>
            </a:r>
            <a:r>
              <a:rPr i="1" lang="en-IN" sz="1800">
                <a:latin typeface="Times New Roman"/>
                <a:ea typeface="Times New Roman"/>
                <a:cs typeface="Times New Roman"/>
                <a:sym typeface="Times New Roman"/>
              </a:rPr>
              <a:t>Frontiers in Computational Neuroscience</a:t>
            </a: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, 10, 94.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a3fe7de652_0_4"/>
          <p:cNvSpPr txBox="1"/>
          <p:nvPr/>
        </p:nvSpPr>
        <p:spPr>
          <a:xfrm>
            <a:off x="1202675" y="431503"/>
            <a:ext cx="9803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400">
                <a:latin typeface="Times New Roman"/>
                <a:ea typeface="Times New Roman"/>
                <a:cs typeface="Times New Roman"/>
                <a:sym typeface="Times New Roman"/>
              </a:rPr>
              <a:t>How to make ANNs more like BNNs: two examples from the Deep Learning revolution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ga3fe7de652_0_4"/>
          <p:cNvSpPr txBox="1"/>
          <p:nvPr/>
        </p:nvSpPr>
        <p:spPr>
          <a:xfrm>
            <a:off x="1202675" y="2485313"/>
            <a:ext cx="9803400" cy="10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Structured Architectures matter! Make use of functional modules and other features observed in BNNs.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Heterogeneity matters! ANNs should consist of multiple functional subsystems with specialized roles.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ebbfdaf22_2_18"/>
          <p:cNvSpPr txBox="1"/>
          <p:nvPr/>
        </p:nvSpPr>
        <p:spPr>
          <a:xfrm>
            <a:off x="1964725" y="1525863"/>
            <a:ext cx="82458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Marblestone et.al (2016). Towards an Integration of Deep Learning and Neuroscience. </a:t>
            </a:r>
            <a:r>
              <a:rPr i="1" lang="en-IN" sz="180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Frontiers in Computational Neuroscience</a:t>
            </a:r>
            <a:r>
              <a:rPr lang="en-IN" sz="180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10, 94.</a:t>
            </a:r>
            <a:endParaRPr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g9ebbfdaf22_2_18"/>
          <p:cNvSpPr txBox="1"/>
          <p:nvPr/>
        </p:nvSpPr>
        <p:spPr>
          <a:xfrm>
            <a:off x="1202675" y="431502"/>
            <a:ext cx="9803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400">
                <a:latin typeface="Times New Roman"/>
                <a:ea typeface="Times New Roman"/>
                <a:cs typeface="Times New Roman"/>
                <a:sym typeface="Times New Roman"/>
              </a:rPr>
              <a:t>How to make ANNs more like BNNs: two examples from the Deep Learning revolution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g9ebbfdaf22_2_18"/>
          <p:cNvSpPr txBox="1"/>
          <p:nvPr/>
        </p:nvSpPr>
        <p:spPr>
          <a:xfrm>
            <a:off x="1202675" y="2485313"/>
            <a:ext cx="9803400" cy="10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Structured Architectures matter! Make use of functional modules and other features observed in BNNs.</a:t>
            </a:r>
            <a:endParaRPr sz="180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Heterogeneity matters! ANNs should consist of multiple functional subsystems with specialized roles.</a:t>
            </a:r>
            <a:endParaRPr sz="180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g9ebbfdaf22_2_18"/>
          <p:cNvSpPr txBox="1"/>
          <p:nvPr/>
        </p:nvSpPr>
        <p:spPr>
          <a:xfrm>
            <a:off x="1998125" y="3752863"/>
            <a:ext cx="82125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Richards et.al (2019). A deep learning framework for neuroscience. </a:t>
            </a:r>
            <a:r>
              <a:rPr i="1" lang="en-IN" sz="1800">
                <a:latin typeface="Times New Roman"/>
                <a:ea typeface="Times New Roman"/>
                <a:cs typeface="Times New Roman"/>
                <a:sym typeface="Times New Roman"/>
              </a:rPr>
              <a:t>Nature Neuroscience</a:t>
            </a: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, 22(11), 1761-1770.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g9ebbfdaf22_2_18"/>
          <p:cNvSpPr txBox="1"/>
          <p:nvPr/>
        </p:nvSpPr>
        <p:spPr>
          <a:xfrm>
            <a:off x="1185925" y="4581213"/>
            <a:ext cx="9803400" cy="18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ANNs should be faithful to anatomy and plasticity observed in BNNs.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Learning rules in ANNs should be biologically-inspired, but also not exhibit extensive bias or variance.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ANNs should reproduce representations observed in BNNs, including how they change over the course of learning.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/>
          <p:nvPr/>
        </p:nvSpPr>
        <p:spPr>
          <a:xfrm>
            <a:off x="738000" y="1179175"/>
            <a:ext cx="10716000" cy="51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Finally, we can look to the interactions between energy efficiency and network topology to understand the differences between BNNs and ANNs.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Due to topological centralization, BNNs are better than ANNs at fault and ambiguity tolerance. In addition, they exhibit plasticity ranging from physiological adaptation to regeneration.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650000" y="535050"/>
            <a:ext cx="4404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Consumption/</a:t>
            </a:r>
            <a:r>
              <a:rPr b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Topologies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ed5c4518f_0_13"/>
          <p:cNvSpPr txBox="1"/>
          <p:nvPr/>
        </p:nvSpPr>
        <p:spPr>
          <a:xfrm>
            <a:off x="738000" y="1179175"/>
            <a:ext cx="10716000" cy="51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Finally, we can look to the interactions between energy efficiency and network topology to understand the differences between BNNs and ANNs.</a:t>
            </a:r>
            <a:endParaRPr sz="18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N" sz="18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Due to topological centralization, BNNs are better than ANNs at fault and ambiguity tolerance. In addition, they exhibit plasticity ranging from physiological adaptation to regeneration.</a:t>
            </a:r>
            <a:endParaRPr sz="18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Instead of a network with asynchronous computing nodes, ANNs compute one by one. Recurrent feedbacks are simulated in ANNs using two methods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I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 short-term memory (LSTM) networks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I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recurrent neural networks (RNNs)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g9ed5c4518f_0_13"/>
          <p:cNvSpPr txBox="1"/>
          <p:nvPr/>
        </p:nvSpPr>
        <p:spPr>
          <a:xfrm>
            <a:off x="650000" y="535050"/>
            <a:ext cx="4404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Consumption/Topologies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ed5c4518f_0_18"/>
          <p:cNvSpPr txBox="1"/>
          <p:nvPr/>
        </p:nvSpPr>
        <p:spPr>
          <a:xfrm>
            <a:off x="738000" y="1179175"/>
            <a:ext cx="10716000" cy="51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Finally, we can look to the interactions between energy efficiency and network topology to understand the differences between BNNs and ANNs.</a:t>
            </a:r>
            <a:endParaRPr sz="18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N" sz="18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Due to topological centralization, BNNs are better than ANNs at fault and ambiguity tolerance. In addition, they exhibit plasticity ranging from physiological adaptation to regeneration.</a:t>
            </a:r>
            <a:endParaRPr sz="18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Instead of a network with asynchronous computing nodes, ANNs compute one by one. Recurrent feedbacks are simulated in ANNs using two methods</a:t>
            </a:r>
            <a:endParaRPr sz="18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Times New Roman"/>
              <a:buChar char="●"/>
            </a:pPr>
            <a:r>
              <a:rPr lang="en-IN" sz="18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 short-term memory (LSTM) networks </a:t>
            </a:r>
            <a:endParaRPr sz="18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Times New Roman"/>
              <a:buChar char="●"/>
            </a:pPr>
            <a:r>
              <a:rPr lang="en-IN" sz="18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recurrent neural networks (RNNs) </a:t>
            </a:r>
            <a:endParaRPr sz="18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Unlike BNNs, ANNs compute the state and weights of a layer of the neural network, then use the result to compute the next layer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I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case of backpropagation, weights are improvised and layers are not connected to non-neighboring layers.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g9ed5c4518f_0_18"/>
          <p:cNvSpPr txBox="1"/>
          <p:nvPr/>
        </p:nvSpPr>
        <p:spPr>
          <a:xfrm>
            <a:off x="650000" y="535050"/>
            <a:ext cx="4404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Consumption/Topologies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/>
          <p:nvPr/>
        </p:nvSpPr>
        <p:spPr>
          <a:xfrm>
            <a:off x="523575" y="526273"/>
            <a:ext cx="110346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consumption/Topologies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6562" y="3190250"/>
            <a:ext cx="4086700" cy="3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8113" y="3190250"/>
            <a:ext cx="4767334" cy="306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 txBox="1"/>
          <p:nvPr/>
        </p:nvSpPr>
        <p:spPr>
          <a:xfrm>
            <a:off x="983775" y="1164375"/>
            <a:ext cx="10114200" cy="16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uman Brain: around 20 watts of power consumption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GPU (graphics processing unit): consumes between 150 to 250 watts of power.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ed5c4518f_0_1"/>
          <p:cNvSpPr txBox="1"/>
          <p:nvPr/>
        </p:nvSpPr>
        <p:spPr>
          <a:xfrm>
            <a:off x="523575" y="526273"/>
            <a:ext cx="110346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consumption/Topologies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0" name="Google Shape;210;g9ed5c4518f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6562" y="3190250"/>
            <a:ext cx="4086700" cy="3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9ed5c4518f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8113" y="3190250"/>
            <a:ext cx="4767334" cy="306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9ed5c4518f_0_1"/>
          <p:cNvSpPr/>
          <p:nvPr/>
        </p:nvSpPr>
        <p:spPr>
          <a:xfrm>
            <a:off x="2810100" y="3512875"/>
            <a:ext cx="6571800" cy="2506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9ed5c4518f_0_1"/>
          <p:cNvSpPr txBox="1"/>
          <p:nvPr/>
        </p:nvSpPr>
        <p:spPr>
          <a:xfrm>
            <a:off x="3249150" y="4329025"/>
            <a:ext cx="5693700" cy="8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400">
                <a:latin typeface="Times New Roman"/>
                <a:ea typeface="Times New Roman"/>
                <a:cs typeface="Times New Roman"/>
                <a:sym typeface="Times New Roman"/>
              </a:rPr>
              <a:t>Why is the human brain more energetically efficient?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g9ed5c4518f_0_1"/>
          <p:cNvSpPr txBox="1"/>
          <p:nvPr/>
        </p:nvSpPr>
        <p:spPr>
          <a:xfrm>
            <a:off x="983775" y="1164375"/>
            <a:ext cx="10114200" cy="16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 Brain: around 20 watts of power consumption </a:t>
            </a:r>
            <a:endParaRPr sz="240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GPU (graphics processing unit): consumes between 150 to 250 watts of power. </a:t>
            </a:r>
            <a:endParaRPr sz="240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 txBox="1"/>
          <p:nvPr/>
        </p:nvSpPr>
        <p:spPr>
          <a:xfrm>
            <a:off x="622700" y="1319463"/>
            <a:ext cx="5975700" cy="48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BNNs neurons can fire asynchronously and in  parallel, having dense neurons hubs and a large amount of lesser connected ones.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follows the power law for the large values of </a:t>
            </a:r>
            <a:r>
              <a:rPr i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fraction P(k) of nodes in the network having k connections to other nodes as </a:t>
            </a:r>
            <a:r>
              <a:rPr i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P(k) ~ k</a:t>
            </a:r>
            <a:r>
              <a:rPr baseline="30000" i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-z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-</a:t>
            </a:r>
            <a:r>
              <a:rPr i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generally lies from 2 to 3, although may lie outside these bounds).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6094189" y="5256519"/>
            <a:ext cx="6097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https://neuronaldynamics.epfl.ch/online/Pt2.html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3275" y="2013525"/>
            <a:ext cx="4219575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/>
          <p:cNvSpPr txBox="1"/>
          <p:nvPr/>
        </p:nvSpPr>
        <p:spPr>
          <a:xfrm>
            <a:off x="689475" y="475850"/>
            <a:ext cx="4404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Consumption/Topologies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9ebbfdaf22_2_26"/>
          <p:cNvSpPr txBox="1"/>
          <p:nvPr/>
        </p:nvSpPr>
        <p:spPr>
          <a:xfrm>
            <a:off x="616700" y="1532463"/>
            <a:ext cx="6720900" cy="18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Pedersen and Omidvarnia (2016). Further Insight into the Brain's Rich-Club Architecture. </a:t>
            </a:r>
            <a:r>
              <a:rPr i="1" lang="en-IN" sz="1800">
                <a:latin typeface="Times New Roman"/>
                <a:ea typeface="Times New Roman"/>
                <a:cs typeface="Times New Roman"/>
                <a:sym typeface="Times New Roman"/>
              </a:rPr>
              <a:t>Journal of Neuroscience</a:t>
            </a: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, 36(21), 5675-5676.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Nigam et.al (2016). Rich-club organization in effective connectivity among cortical neurons. </a:t>
            </a:r>
            <a:r>
              <a:rPr i="1" lang="en-IN" sz="1800">
                <a:latin typeface="Times New Roman"/>
                <a:ea typeface="Times New Roman"/>
                <a:cs typeface="Times New Roman"/>
                <a:sym typeface="Times New Roman"/>
              </a:rPr>
              <a:t>Journal of Neuroscience</a:t>
            </a: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, 36, 670–684.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9ebbfdaf22_2_26"/>
          <p:cNvSpPr txBox="1"/>
          <p:nvPr/>
        </p:nvSpPr>
        <p:spPr>
          <a:xfrm>
            <a:off x="7717925" y="4579163"/>
            <a:ext cx="39231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latin typeface="Times New Roman"/>
                <a:ea typeface="Times New Roman"/>
                <a:cs typeface="Times New Roman"/>
                <a:sym typeface="Times New Roman"/>
              </a:rPr>
              <a:t>Rich Club Image: https://medicalxpress.com/news/2016-08-neuroscientists-nerve-cells-neural-networks.html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9" name="Google Shape;229;g9ebbfdaf22_2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7925" y="1556438"/>
            <a:ext cx="3923225" cy="30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9ebbfdaf22_2_26"/>
          <p:cNvSpPr txBox="1"/>
          <p:nvPr/>
        </p:nvSpPr>
        <p:spPr>
          <a:xfrm>
            <a:off x="698700" y="677200"/>
            <a:ext cx="61914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400">
                <a:latin typeface="Times New Roman"/>
                <a:ea typeface="Times New Roman"/>
                <a:cs typeface="Times New Roman"/>
                <a:sym typeface="Times New Roman"/>
              </a:rPr>
              <a:t>Rich Club Structure of a BNN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g9ebbfdaf22_2_26"/>
          <p:cNvSpPr txBox="1"/>
          <p:nvPr/>
        </p:nvSpPr>
        <p:spPr>
          <a:xfrm>
            <a:off x="881450" y="3611725"/>
            <a:ext cx="6191400" cy="26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So-called “rich club” organization allows for efficient neuronal processing at the lowest energetic cost.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high energy consumption associated with metabolism offset by hierarchical organization (where a few nodes do most of the processing).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rich-club neurons are also responsible for a majority of the information flow in a BNN.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22" y="1293293"/>
            <a:ext cx="5319017" cy="334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2332" y="1397718"/>
            <a:ext cx="5534454" cy="324253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"/>
          <p:cNvSpPr txBox="1"/>
          <p:nvPr/>
        </p:nvSpPr>
        <p:spPr>
          <a:xfrm>
            <a:off x="455237" y="595525"/>
            <a:ext cx="5319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Biological Network</a:t>
            </a:r>
            <a:r>
              <a:rPr lang="en-IN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9"/>
          <p:cNvSpPr txBox="1"/>
          <p:nvPr/>
        </p:nvSpPr>
        <p:spPr>
          <a:xfrm>
            <a:off x="2254500" y="6027875"/>
            <a:ext cx="76830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BNN </a:t>
            </a:r>
            <a:r>
              <a:rPr b="1" lang="en-I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Image:https://www.nextplatform.com/2015/05/11/deep-learning-pioneer-pushing-gpu-neural-network-limits/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 </a:t>
            </a:r>
            <a:r>
              <a:rPr b="1" lang="en-I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Image: https://www.kdnuggets.com/2019/11/designing-neural-networks.html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9"/>
          <p:cNvSpPr txBox="1"/>
          <p:nvPr/>
        </p:nvSpPr>
        <p:spPr>
          <a:xfrm>
            <a:off x="6310050" y="595525"/>
            <a:ext cx="5319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Artificial Network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9"/>
          <p:cNvSpPr txBox="1"/>
          <p:nvPr/>
        </p:nvSpPr>
        <p:spPr>
          <a:xfrm>
            <a:off x="455225" y="4880150"/>
            <a:ext cx="11281500" cy="11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ANNs are a sparse (selective) representation of BNNs. Recurrence but not reticulation.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ANN: essential cells and connections, BNNs: highly reticulating connections within an extracellular matrix.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/>
          <p:nvPr/>
        </p:nvSpPr>
        <p:spPr>
          <a:xfrm>
            <a:off x="3382175" y="599022"/>
            <a:ext cx="43152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YOU!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2"/>
          <p:cNvSpPr txBox="1"/>
          <p:nvPr/>
        </p:nvSpPr>
        <p:spPr>
          <a:xfrm>
            <a:off x="-12" y="4128638"/>
            <a:ext cx="80781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IN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Bradly Alicea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12"/>
          <p:cNvSpPr txBox="1"/>
          <p:nvPr/>
        </p:nvSpPr>
        <p:spPr>
          <a:xfrm>
            <a:off x="-12" y="1583338"/>
            <a:ext cx="80781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IN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Krishna Katyal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3575" y="385900"/>
            <a:ext cx="1376250" cy="11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0388" y="2293738"/>
            <a:ext cx="837275" cy="83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0400" y="4982463"/>
            <a:ext cx="837275" cy="83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1738" y="4982463"/>
            <a:ext cx="7104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5963" y="2283225"/>
            <a:ext cx="837274" cy="85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5963" y="4908513"/>
            <a:ext cx="837274" cy="85829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2"/>
          <p:cNvSpPr txBox="1"/>
          <p:nvPr/>
        </p:nvSpPr>
        <p:spPr>
          <a:xfrm>
            <a:off x="814900" y="5078457"/>
            <a:ext cx="15708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latin typeface="Times New Roman"/>
                <a:ea typeface="Times New Roman"/>
                <a:cs typeface="Times New Roman"/>
                <a:sym typeface="Times New Roman"/>
              </a:rPr>
              <a:t>@balicea1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12"/>
          <p:cNvSpPr txBox="1"/>
          <p:nvPr/>
        </p:nvSpPr>
        <p:spPr>
          <a:xfrm>
            <a:off x="5692375" y="5078457"/>
            <a:ext cx="15708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latin typeface="Times New Roman"/>
                <a:ea typeface="Times New Roman"/>
                <a:cs typeface="Times New Roman"/>
                <a:sym typeface="Times New Roman"/>
              </a:rPr>
              <a:t>balicea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5692363" y="2411038"/>
            <a:ext cx="21519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latin typeface="Times New Roman"/>
                <a:ea typeface="Times New Roman"/>
                <a:cs typeface="Times New Roman"/>
                <a:sym typeface="Times New Roman"/>
              </a:rPr>
              <a:t>krishnakatyal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12"/>
          <p:cNvSpPr txBox="1"/>
          <p:nvPr/>
        </p:nvSpPr>
        <p:spPr>
          <a:xfrm>
            <a:off x="1332175" y="3163275"/>
            <a:ext cx="5387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rgbClr val="24292E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krishnakatyal5121@gmail.com</a:t>
            </a:r>
            <a:endParaRPr b="1" sz="1800">
              <a:solidFill>
                <a:srgbClr val="24292E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4292E"/>
              </a:solidFill>
              <a:highlight>
                <a:srgbClr val="FFFFFF"/>
              </a:highlight>
            </a:endParaRPr>
          </a:p>
        </p:txBody>
      </p:sp>
      <p:sp>
        <p:nvSpPr>
          <p:cNvPr id="249" name="Google Shape;249;p12"/>
          <p:cNvSpPr txBox="1"/>
          <p:nvPr/>
        </p:nvSpPr>
        <p:spPr>
          <a:xfrm>
            <a:off x="1486650" y="5790022"/>
            <a:ext cx="5104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rgbClr val="24292E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balicea@openworm.org</a:t>
            </a:r>
            <a:endParaRPr b="1" sz="1800">
              <a:solidFill>
                <a:srgbClr val="24292E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4292E"/>
              </a:solidFill>
              <a:highlight>
                <a:srgbClr val="FFFFFF"/>
              </a:highlight>
            </a:endParaRPr>
          </a:p>
        </p:txBody>
      </p:sp>
      <p:pic>
        <p:nvPicPr>
          <p:cNvPr id="250" name="Google Shape;250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34387" y="1884100"/>
            <a:ext cx="2517225" cy="251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2"/>
          <p:cNvSpPr txBox="1"/>
          <p:nvPr/>
        </p:nvSpPr>
        <p:spPr>
          <a:xfrm>
            <a:off x="7546700" y="4416350"/>
            <a:ext cx="4092600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400">
                <a:latin typeface="Times New Roman"/>
                <a:ea typeface="Times New Roman"/>
                <a:cs typeface="Times New Roman"/>
                <a:sym typeface="Times New Roman"/>
              </a:rPr>
              <a:t>Contribute to DevoLearn for Hacktoberfest (or anytime)!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12"/>
          <p:cNvSpPr txBox="1"/>
          <p:nvPr/>
        </p:nvSpPr>
        <p:spPr>
          <a:xfrm>
            <a:off x="7755650" y="5358650"/>
            <a:ext cx="36747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latin typeface="Times New Roman"/>
                <a:ea typeface="Times New Roman"/>
                <a:cs typeface="Times New Roman"/>
                <a:sym typeface="Times New Roman"/>
              </a:rPr>
              <a:t>https://github.com/devolearn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12"/>
          <p:cNvSpPr txBox="1"/>
          <p:nvPr/>
        </p:nvSpPr>
        <p:spPr>
          <a:xfrm>
            <a:off x="1345200" y="3490950"/>
            <a:ext cx="53877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rgbClr val="24292E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https://in.linkedin.com/in/krishna-katyal-96129a115</a:t>
            </a:r>
            <a:endParaRPr b="1" sz="1800">
              <a:solidFill>
                <a:srgbClr val="24292E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4292E"/>
              </a:solidFill>
              <a:highlight>
                <a:srgbClr val="FFFFFF"/>
              </a:highlight>
            </a:endParaRPr>
          </a:p>
        </p:txBody>
      </p:sp>
      <p:sp>
        <p:nvSpPr>
          <p:cNvPr id="254" name="Google Shape;254;p12"/>
          <p:cNvSpPr txBox="1"/>
          <p:nvPr/>
        </p:nvSpPr>
        <p:spPr>
          <a:xfrm>
            <a:off x="1486650" y="6111250"/>
            <a:ext cx="5104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rgbClr val="24292E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https://bradly-alicea.weebly.com/</a:t>
            </a:r>
            <a:endParaRPr b="1" sz="1800">
              <a:solidFill>
                <a:srgbClr val="24292E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4292E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a4f7650d2d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22" y="1293293"/>
            <a:ext cx="5319017" cy="334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a4f7650d2d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2332" y="1397718"/>
            <a:ext cx="5534454" cy="324253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a4f7650d2d_0_6"/>
          <p:cNvSpPr txBox="1"/>
          <p:nvPr/>
        </p:nvSpPr>
        <p:spPr>
          <a:xfrm>
            <a:off x="455237" y="595525"/>
            <a:ext cx="5319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20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Biological Network</a:t>
            </a:r>
            <a:r>
              <a:rPr lang="en-IN" sz="3200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06" name="Google Shape;106;ga4f7650d2d_0_6"/>
          <p:cNvSpPr txBox="1"/>
          <p:nvPr/>
        </p:nvSpPr>
        <p:spPr>
          <a:xfrm>
            <a:off x="2254500" y="6027875"/>
            <a:ext cx="76830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BNN Image:https://www.nextplatform.com/2015/05/11/deep-learning-pioneer-pushing-gpu-neural-network-limits/</a:t>
            </a:r>
            <a:endParaRPr sz="120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 Image: https://www.kdnuggets.com/2019/11/designing-neural-networks.html</a:t>
            </a:r>
            <a:endParaRPr sz="120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ga4f7650d2d_0_6"/>
          <p:cNvSpPr txBox="1"/>
          <p:nvPr/>
        </p:nvSpPr>
        <p:spPr>
          <a:xfrm>
            <a:off x="6310050" y="595525"/>
            <a:ext cx="5319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20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Artificial Network</a:t>
            </a:r>
            <a:endParaRPr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ga4f7650d2d_0_6"/>
          <p:cNvSpPr txBox="1"/>
          <p:nvPr/>
        </p:nvSpPr>
        <p:spPr>
          <a:xfrm>
            <a:off x="455225" y="4880150"/>
            <a:ext cx="11281500" cy="11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ANNs are a sparse (selective) representation of BNNs. Recurrence but not reticulation.</a:t>
            </a:r>
            <a:endParaRPr sz="180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ANN: cells and connections, BNNs: highly reticulating connections with extracellular matrix.</a:t>
            </a:r>
            <a:endParaRPr sz="180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ga4f7650d2d_0_6"/>
          <p:cNvSpPr/>
          <p:nvPr/>
        </p:nvSpPr>
        <p:spPr>
          <a:xfrm>
            <a:off x="2010100" y="1902600"/>
            <a:ext cx="8319900" cy="3525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0" name="Google Shape;110;ga4f7650d2d_0_6"/>
          <p:cNvSpPr txBox="1"/>
          <p:nvPr/>
        </p:nvSpPr>
        <p:spPr>
          <a:xfrm>
            <a:off x="2328550" y="2832300"/>
            <a:ext cx="76830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>
                <a:latin typeface="Times New Roman"/>
                <a:ea typeface="Times New Roman"/>
                <a:cs typeface="Times New Roman"/>
                <a:sym typeface="Times New Roman"/>
              </a:rPr>
              <a:t>How much complexity do we need to capture the computational power of the nervous system?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>
            <p:ph type="title"/>
          </p:nvPr>
        </p:nvSpPr>
        <p:spPr>
          <a:xfrm>
            <a:off x="838200" y="515850"/>
            <a:ext cx="105156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IN" sz="3200">
                <a:latin typeface="Times New Roman"/>
                <a:ea typeface="Times New Roman"/>
                <a:cs typeface="Times New Roman"/>
                <a:sym typeface="Times New Roman"/>
              </a:rPr>
              <a:t>Biological neural networks (BNNs)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2"/>
          <p:cNvSpPr txBox="1"/>
          <p:nvPr>
            <p:ph idx="1" type="body"/>
          </p:nvPr>
        </p:nvSpPr>
        <p:spPr>
          <a:xfrm>
            <a:off x="924175" y="1599875"/>
            <a:ext cx="10515600" cy="46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A neuron is a single cell that conducts both chemical and electrical signals. They receive and transmit information from/to other cells, muscles, and sensory organs.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Neurons can also exhibit electrical connections (gap junctions) in cells that come into contact with one another.</a:t>
            </a:r>
            <a:b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eurons come in a variety of types and shapes, and produce action potentials and spike trains to communicate.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Biological n</a:t>
            </a: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eurons consist of: Dendrites (inputs), </a:t>
            </a: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Soma (cell body), </a:t>
            </a: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Axon (transmission wire), and Synapses (outputs).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3388" y="1011199"/>
            <a:ext cx="9365225" cy="48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880650" y="5800175"/>
            <a:ext cx="10338900" cy="6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Biological Neuron </a:t>
            </a:r>
            <a:r>
              <a:rPr b="1" i="0" lang="en-IN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Image: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https://sites.google.com/site/mrstevensonstechclassroom/hl-topics-only/4a-robotics-ai/neural-networks-computational-intelligence?tmpl=%2Fsystem%2Fapp%2Ftemplates%2Fprint%2F&amp;showPrintDialog=1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3"/>
          <p:cNvSpPr txBox="1"/>
          <p:nvPr>
            <p:ph type="title"/>
          </p:nvPr>
        </p:nvSpPr>
        <p:spPr>
          <a:xfrm>
            <a:off x="838200" y="496175"/>
            <a:ext cx="10515600" cy="6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IN" sz="3200">
                <a:latin typeface="Times New Roman"/>
                <a:ea typeface="Times New Roman"/>
                <a:cs typeface="Times New Roman"/>
                <a:sym typeface="Times New Roman"/>
              </a:rPr>
              <a:t>Biological neural networks (BNNs)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ebbfdaf22_2_3"/>
          <p:cNvSpPr txBox="1"/>
          <p:nvPr/>
        </p:nvSpPr>
        <p:spPr>
          <a:xfrm>
            <a:off x="1235925" y="6066250"/>
            <a:ext cx="42813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Bhattacharya et.al (2019). Plasticity of the Electrical Connectome of </a:t>
            </a:r>
            <a:r>
              <a:rPr i="1" lang="en-IN">
                <a:latin typeface="Times New Roman"/>
                <a:ea typeface="Times New Roman"/>
                <a:cs typeface="Times New Roman"/>
                <a:sym typeface="Times New Roman"/>
              </a:rPr>
              <a:t>C. elegans</a:t>
            </a: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i="1" lang="en-IN">
                <a:latin typeface="Times New Roman"/>
                <a:ea typeface="Times New Roman"/>
                <a:cs typeface="Times New Roman"/>
                <a:sym typeface="Times New Roman"/>
              </a:rPr>
              <a:t>Cell</a:t>
            </a: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, 176(5), 1174-1189.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g9ebbfdaf22_2_3"/>
          <p:cNvSpPr txBox="1"/>
          <p:nvPr>
            <p:ph type="title"/>
          </p:nvPr>
        </p:nvSpPr>
        <p:spPr>
          <a:xfrm>
            <a:off x="838200" y="342750"/>
            <a:ext cx="10515600" cy="8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IN" sz="3200">
                <a:latin typeface="Times New Roman"/>
                <a:ea typeface="Times New Roman"/>
                <a:cs typeface="Times New Roman"/>
                <a:sym typeface="Times New Roman"/>
              </a:rPr>
              <a:t>Connectome of </a:t>
            </a:r>
            <a:r>
              <a:rPr b="1" i="1" lang="en-IN" sz="3200">
                <a:latin typeface="Times New Roman"/>
                <a:ea typeface="Times New Roman"/>
                <a:cs typeface="Times New Roman"/>
                <a:sym typeface="Times New Roman"/>
              </a:rPr>
              <a:t>C. elegans</a:t>
            </a:r>
            <a:endParaRPr i="1"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IN" sz="1800">
                <a:latin typeface="Times New Roman"/>
                <a:ea typeface="Times New Roman"/>
                <a:cs typeface="Times New Roman"/>
                <a:sym typeface="Times New Roman"/>
              </a:rPr>
              <a:t>Electrical (ion channels, left) and Chemical (synaptic, right) </a:t>
            </a:r>
            <a:endParaRPr i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g9ebbfdaf22_2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925" y="1293525"/>
            <a:ext cx="4281424" cy="4772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9ebbfdaf22_2_3"/>
          <p:cNvSpPr txBox="1"/>
          <p:nvPr/>
        </p:nvSpPr>
        <p:spPr>
          <a:xfrm>
            <a:off x="6256025" y="6066250"/>
            <a:ext cx="48264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Cook et.al (2019). Whole-animal connectomes of both </a:t>
            </a:r>
            <a:r>
              <a:rPr i="1" lang="en-IN">
                <a:latin typeface="Times New Roman"/>
                <a:ea typeface="Times New Roman"/>
                <a:cs typeface="Times New Roman"/>
                <a:sym typeface="Times New Roman"/>
              </a:rPr>
              <a:t>Caenorhabditis elegans</a:t>
            </a: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 sexes. </a:t>
            </a:r>
            <a:r>
              <a:rPr i="1" lang="en-IN">
                <a:latin typeface="Times New Roman"/>
                <a:ea typeface="Times New Roman"/>
                <a:cs typeface="Times New Roman"/>
                <a:sym typeface="Times New Roman"/>
              </a:rPr>
              <a:t>Nature</a:t>
            </a:r>
            <a:r>
              <a:rPr lang="en-IN">
                <a:latin typeface="Times New Roman"/>
                <a:ea typeface="Times New Roman"/>
                <a:cs typeface="Times New Roman"/>
                <a:sym typeface="Times New Roman"/>
              </a:rPr>
              <a:t>, 571, 63-71.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g9ebbfdaf22_2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6975" y="1552438"/>
            <a:ext cx="5673175" cy="42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/>
          <p:nvPr/>
        </p:nvSpPr>
        <p:spPr>
          <a:xfrm>
            <a:off x="838200" y="1676650"/>
            <a:ext cx="10515600" cy="43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Artificial Neural Network (ANN) is a computing system whose fundamental composition is </a:t>
            </a:r>
            <a:r>
              <a:rPr i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inspired by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i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analogous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biological neural networks.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 represents the mean activity of dendrites, n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odes represent a generic soma.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Interconnections represent axonal connectivity, weights represent the mean activity of synapses.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ANNs do not distinguish between different types or heterogeneous functions of neurons.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838200" y="572300"/>
            <a:ext cx="81210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IN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Artificial neural networks (ANNs)</a:t>
            </a:r>
            <a:endParaRPr sz="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9600" y="485200"/>
            <a:ext cx="6970200" cy="5482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4709600" y="6157400"/>
            <a:ext cx="69702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Image: https://medium.com/coinmonks/the-artificial-neural-networks-handbook-part-1-f9ceb0e376b4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631525" y="535350"/>
            <a:ext cx="3750000" cy="57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400">
                <a:latin typeface="Times New Roman"/>
                <a:ea typeface="Times New Roman"/>
                <a:cs typeface="Times New Roman"/>
                <a:sym typeface="Times New Roman"/>
              </a:rPr>
              <a:t>Four-layered ANN: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Does structure compare to a BNN? Yes and No.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Connectivity is initially random, then weights are defined over time.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this process is associated with learning-related plasticity in BNNs, but ANNs do not directly approximate biological learning.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Neuronal units are layered (as in neocortex) but serve generic functions (also inspired by neocortex).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yet a deep network is not at all like neocortex!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/>
          <p:nvPr/>
        </p:nvSpPr>
        <p:spPr>
          <a:xfrm>
            <a:off x="838750" y="5979775"/>
            <a:ext cx="102129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2. Meng et.al (2020). Using a Data Driven Approach to Predict Waves Generated by Gravity Driven Mass 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I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Flows. Water, 12(2), doi:10.3390/w12020600.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https://www.researchgate.net/figure/A-biological-neuron-in-comparison-to-an-artificial-neural-network-a-human-neuron-b_fig2_339446790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/>
          </a:blip>
          <a:srcRect b="3206" l="1734" r="1714" t="0"/>
          <a:stretch/>
        </p:blipFill>
        <p:spPr>
          <a:xfrm>
            <a:off x="2047574" y="1240327"/>
            <a:ext cx="7795259" cy="4688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 txBox="1"/>
          <p:nvPr/>
        </p:nvSpPr>
        <p:spPr>
          <a:xfrm>
            <a:off x="838750" y="411700"/>
            <a:ext cx="1021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Difference between  ANN and BNN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2020-10-18T21:52:41Z</dcterms:created>
  <dc:creator>krishna katyal</dc:creator>
</cp:coreProperties>
</file>