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7" r:id="rId4"/>
    <p:sldId id="276" r:id="rId5"/>
    <p:sldId id="275" r:id="rId6"/>
    <p:sldId id="285" r:id="rId7"/>
    <p:sldId id="293" r:id="rId8"/>
    <p:sldId id="298" r:id="rId9"/>
    <p:sldId id="306" r:id="rId10"/>
    <p:sldId id="307" r:id="rId11"/>
    <p:sldId id="286" r:id="rId12"/>
    <p:sldId id="287" r:id="rId13"/>
    <p:sldId id="314" r:id="rId14"/>
    <p:sldId id="312" r:id="rId15"/>
    <p:sldId id="313" r:id="rId16"/>
    <p:sldId id="302" r:id="rId17"/>
    <p:sldId id="288" r:id="rId18"/>
    <p:sldId id="291" r:id="rId19"/>
    <p:sldId id="289" r:id="rId20"/>
    <p:sldId id="292" r:id="rId21"/>
    <p:sldId id="296" r:id="rId22"/>
    <p:sldId id="311" r:id="rId23"/>
    <p:sldId id="257" r:id="rId24"/>
    <p:sldId id="267" r:id="rId25"/>
    <p:sldId id="295" r:id="rId26"/>
    <p:sldId id="258" r:id="rId27"/>
    <p:sldId id="268" r:id="rId28"/>
    <p:sldId id="259" r:id="rId29"/>
    <p:sldId id="269" r:id="rId30"/>
    <p:sldId id="260" r:id="rId31"/>
    <p:sldId id="270" r:id="rId32"/>
    <p:sldId id="261" r:id="rId33"/>
    <p:sldId id="271" r:id="rId34"/>
    <p:sldId id="278" r:id="rId35"/>
    <p:sldId id="279" r:id="rId36"/>
    <p:sldId id="281" r:id="rId37"/>
    <p:sldId id="284" r:id="rId38"/>
    <p:sldId id="299" r:id="rId39"/>
    <p:sldId id="262" r:id="rId40"/>
    <p:sldId id="272" r:id="rId41"/>
    <p:sldId id="290" r:id="rId42"/>
    <p:sldId id="263" r:id="rId43"/>
    <p:sldId id="274" r:id="rId44"/>
    <p:sldId id="264" r:id="rId45"/>
    <p:sldId id="305" r:id="rId46"/>
    <p:sldId id="303" r:id="rId47"/>
    <p:sldId id="304" r:id="rId48"/>
    <p:sldId id="308" r:id="rId49"/>
    <p:sldId id="309" r:id="rId50"/>
    <p:sldId id="310" r:id="rId51"/>
    <p:sldId id="265" r:id="rId52"/>
    <p:sldId id="280" r:id="rId53"/>
    <p:sldId id="300" r:id="rId54"/>
    <p:sldId id="294" r:id="rId55"/>
    <p:sldId id="30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5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32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5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4AC7A-5211-4F69-A257-5A4F61C2D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1B96C-3B06-428B-A43B-31E780757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C2101-E948-426E-926A-86AAB7A1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62821-7DA0-4025-849E-5020EC15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5936B-BA81-410C-99C4-701514E6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6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C673C-1129-48A3-9CE0-6FA748D7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BC8FDD-5C3A-411A-9B5E-91917E3D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586080-DA4C-42F6-AE58-72338DA7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0ED311-83A3-4351-9C37-4353EDCD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0B4EA7-C948-4A17-BA27-F54912D2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40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08665-49FB-4EF1-B019-BEB354F3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2CFD7-523D-420C-85DA-FA855D4D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4847C-49D0-41C6-8F46-E99019D3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B75D7-5E8B-4879-ABE4-67B0F054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D4F01-C79D-4B29-84EA-BD8A6817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74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F95DB-30BF-451A-BBD2-26B6C592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D8A1E-17A8-4CBE-BD6A-9AC4F04D9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8ECF9E-53FF-4D76-803D-A05EAC12C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29D378-195B-416A-9BD3-DB5EB880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A3DBE1-E650-4D67-9BE6-B23605F5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02557C-F95C-47D5-A3A3-4E9207CA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10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3F973-36DB-4C3F-B474-E08D1AEF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D03747-0D71-49DD-A733-0C44E6695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359031-7B9C-4661-B9A9-92792FCAF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DF2CD8-9B32-417C-AF3D-AA50BF4AC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2A22F4-0EB1-4F09-B552-BBE3684B5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D8823E-75CA-4BAD-917B-1B441B02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361502-770B-49EF-8A82-5AB8A404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E57357-47EC-47C4-BDB4-23185198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13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8579E-82B4-4DD6-BF08-88A39118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E3EFF5-52C2-4B65-9CC5-49197E15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C92D0D-2771-498A-BC0F-30A5E8EF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AFAAE7-8D94-4690-B0D2-B5467C22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4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07C89B-66B0-4E32-B535-FCF1F140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47A7F5-F210-4EEC-9228-0D2BEE5C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7C0F8D-38CA-4850-8BA3-29C6D5E1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9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B46FC-A9BE-43D7-88A2-D34ADEFC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C0BA6-7A09-49D7-988F-8789B443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02D14-4F94-4533-A4F8-DAD491D5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5242D3-A970-43F4-8716-14CC4B8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80368F-A9A8-4731-8854-5A53C853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351D45-282E-43AD-A882-59B2BDA5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9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63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5CA9-9104-446F-9694-FD5A52CF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099F46-974F-4506-8698-E44D2D4E8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4A853C-4CD2-44EB-9B95-88C73AAE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B53FCC-81E1-4D21-BD2B-F51D8C3E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6E121F-C1C4-4AE0-BE6E-F9E7E597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FD6E24-A2B1-41D6-95D3-E7616222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9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B9628-7657-4E0E-95C9-54ED8091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D86ED-2AD1-48A6-84B0-3402ECA09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1AC7A-FCEC-4AB8-B07A-1849B74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FE0DAE-F450-4E66-8856-B9677825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C0B0C-C10A-4AE8-9026-AA8506EB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32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6A86B7-B792-498A-A20F-4CB0442CA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7C11F9-2F68-43C5-8622-E09139ACF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C7C2E5-C799-4668-AD84-85424FB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E7E17-9A83-453D-9ABD-61B92763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8325B6-DEE9-4BD8-AE3C-72610A72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1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9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6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8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220F-42E9-4B95-BC09-A1EBA74ED27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211E-4604-400C-9516-BD147E1FA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6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481DDE-73B0-41AE-BA87-F8508F3D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DD4A7-08C2-4F91-8681-3B688BD39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6E3FA-AE5F-4FEB-AF8C-E181F8D8E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E187-2D0B-4E89-A53C-0C2A80C4374B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F88496-334C-46A4-AD4D-35956F22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CF9C99-829E-48D5-9BB9-028D6F4D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8C7A-DD09-4C8A-8B14-F44955D8D0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mailto:suelybcs@contentmind.com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pkp.sfu.ca/learning-ojs/en/production-publication#versioning-of-articl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pkp.sfu.ca/learning-ojs/en/production-publication#versioning-of-artic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entmind.com.br/cursos/ojs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mind3.ojs3.emnuvens.com.br/test/inde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ossref.org/pdfs/about-crossmark-portuguese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pkp.sfu.ca/designing-your-journal/en/inclusive-and-accessible-theming#alternative-text-for-imag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iana.ibict.br/" TargetMode="External"/><Relationship Id="rId2" Type="http://schemas.openxmlformats.org/officeDocument/2006/relationships/hyperlink" Target="https://docs.pkp.sfu.ca/admin-guide/en/securing-your-system#managing-sp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kp.sfu.ca/pkp-pn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cs.abecbrasil.org.br/index.php/abecmeeting/abecmeeting2020/paper/view/233" TargetMode="External"/><Relationship Id="rId2" Type="http://schemas.openxmlformats.org/officeDocument/2006/relationships/hyperlink" Target="https://periodicos.sbu.unicamp.br/ojs/index.php/rdbci/issue/view/164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i.org/10.21452/978-85-7013-144-7" TargetMode="External"/><Relationship Id="rId4" Type="http://schemas.openxmlformats.org/officeDocument/2006/relationships/hyperlink" Target="http://doi.org/10.21452/978-85-7013-112-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entmind.com.br/cursos/doi/" TargetMode="External"/><Relationship Id="rId2" Type="http://schemas.openxmlformats.org/officeDocument/2006/relationships/hyperlink" Target="https://docs.pkp.sfu.ca/doi-plugin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tentmind.com.br/cursos/orcid/" TargetMode="External"/><Relationship Id="rId4" Type="http://schemas.openxmlformats.org/officeDocument/2006/relationships/hyperlink" Target="https://docs.pkp.sfu.ca/orcid/en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intl/en/scholar/inclusion.html#indexing" TargetMode="External"/><Relationship Id="rId2" Type="http://schemas.openxmlformats.org/officeDocument/2006/relationships/hyperlink" Target="https://docs.pkp.sfu.ca/google-scholar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8q2nmmioz8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kp.sfu.ca/admin-guide/en/statistics#frequently-asked-questions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8q2nmmioz8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stage.com/channel/3065235363405651462/recording/8cb46448482b4b3cb5112f46ab3ead82/watch" TargetMode="External"/><Relationship Id="rId2" Type="http://schemas.openxmlformats.org/officeDocument/2006/relationships/hyperlink" Target="https://doi.org/10.23640/07243.12640562.v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6084/m9.figshare.10155836.v1" TargetMode="External"/><Relationship Id="rId4" Type="http://schemas.openxmlformats.org/officeDocument/2006/relationships/hyperlink" Target="https://econtents.bc.unicamp.br/boletins/index.php/ppec/article/view/939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arametrica.emnuvens.com.br/parametrica/article/view/157/pdf" TargetMode="External"/><Relationship Id="rId2" Type="http://schemas.openxmlformats.org/officeDocument/2006/relationships/hyperlink" Target="https://econtents.bc.unicamp.br/omp/index.php/ebooks/catalog/book/978-85-85783-98-3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kp.sfu.ca/2020/06/22/ojs-omp-and-ops-3-2-1-release" TargetMode="External"/><Relationship Id="rId2" Type="http://schemas.openxmlformats.org/officeDocument/2006/relationships/hyperlink" Target="https://docs.pkp.sfu.ca/admin-guide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pkp.sfu.ca/learning-ojs/en/" TargetMode="External"/><Relationship Id="rId5" Type="http://schemas.openxmlformats.org/officeDocument/2006/relationships/hyperlink" Target="https://docs.pkp.sfu.ca/dev/plugin-guide/en/" TargetMode="External"/><Relationship Id="rId4" Type="http://schemas.openxmlformats.org/officeDocument/2006/relationships/hyperlink" Target="https://docs.pkp.sfu.ca/#appojs3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mailto:suelybcs@contentmind.com.b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5346E-CCB8-44C4-9CB3-66772D97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965" y="773630"/>
            <a:ext cx="7195930" cy="2608815"/>
          </a:xfrm>
        </p:spPr>
        <p:txBody>
          <a:bodyPr>
            <a:normAutofit fontScale="90000"/>
          </a:bodyPr>
          <a:lstStyle/>
          <a:p>
            <a:pPr algn="r"/>
            <a:r>
              <a:rPr lang="pt-BR" sz="8000" dirty="0">
                <a:latin typeface="Verdana" panose="020B0604030504040204" pitchFamily="34" charset="0"/>
                <a:ea typeface="Verdana" panose="020B0604030504040204" pitchFamily="34" charset="0"/>
              </a:rPr>
              <a:t>OJS 3.2.1.1+</a:t>
            </a:r>
            <a:br>
              <a:rPr lang="pt-BR" sz="8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dic@s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Suelybcs</a:t>
            </a:r>
            <a:endParaRPr lang="pt-BR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6B2BE9-1D76-4342-A133-A55A7EC1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3" y="251309"/>
            <a:ext cx="3653459" cy="3653459"/>
          </a:xfrm>
          <a:prstGeom prst="rect">
            <a:avLst/>
          </a:prstGeom>
        </p:spPr>
      </p:pic>
      <p:pic>
        <p:nvPicPr>
          <p:cNvPr id="7" name="Picture 2" descr="https://licensebuttons.net/l/by-nc-nd/3.0/88x31.png">
            <a:extLst>
              <a:ext uri="{FF2B5EF4-FFF2-40B4-BE49-F238E27FC236}">
                <a16:creationId xmlns:a16="http://schemas.microsoft.com/office/drawing/2014/main" id="{9679DCBB-4847-4CA7-A5D3-7757DA01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3" y="6311393"/>
            <a:ext cx="1029529" cy="34231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337E1B2-D76A-42C4-8C4C-7E5BC5C8521B}"/>
              </a:ext>
            </a:extLst>
          </p:cNvPr>
          <p:cNvSpPr txBox="1"/>
          <p:nvPr/>
        </p:nvSpPr>
        <p:spPr>
          <a:xfrm>
            <a:off x="1338470" y="6311394"/>
            <a:ext cx="10650607" cy="23851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68571" tIns="34285" rIns="68571" bIns="34285" rtlCol="0">
            <a:spAutoFit/>
          </a:bodyPr>
          <a:lstStyle/>
          <a:p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SOARES, S.B.C 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27out2020 - Conteúdo licenciado com uma Licença 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Creative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Commons Atribuição-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NãoComercial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-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SemDerivações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4.0 Internacional</a:t>
            </a: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D5CFE2-9357-4DA7-8E6B-F736374EE1B1}"/>
              </a:ext>
            </a:extLst>
          </p:cNvPr>
          <p:cNvSpPr txBox="1"/>
          <p:nvPr/>
        </p:nvSpPr>
        <p:spPr>
          <a:xfrm>
            <a:off x="202923" y="4015408"/>
            <a:ext cx="414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Imagem em QR-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Code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para acesso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ao meu ORCID via celular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0E97A4-11E2-4725-B806-276730EDC513}"/>
              </a:ext>
            </a:extLst>
          </p:cNvPr>
          <p:cNvSpPr txBox="1"/>
          <p:nvPr/>
        </p:nvSpPr>
        <p:spPr>
          <a:xfrm>
            <a:off x="202923" y="4862325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&gt; 19-99767-1039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suelybcs@contentmind.com.br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6D454C-9C02-45D6-9D3B-422FDA7E66AC}"/>
              </a:ext>
            </a:extLst>
          </p:cNvPr>
          <p:cNvSpPr txBox="1"/>
          <p:nvPr/>
        </p:nvSpPr>
        <p:spPr>
          <a:xfrm>
            <a:off x="227510" y="5709242"/>
            <a:ext cx="11328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Slides e vídeo &gt;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https://figshare.com/authors/Suely_de_Brito_Clemente_Soares/5470187</a:t>
            </a:r>
          </a:p>
        </p:txBody>
      </p:sp>
    </p:spTree>
    <p:extLst>
      <p:ext uri="{BB962C8B-B14F-4D97-AF65-F5344CB8AC3E}">
        <p14:creationId xmlns:p14="http://schemas.microsoft.com/office/powerpoint/2010/main" val="39559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5BE5D8-9F6B-416E-A6A9-86D417B7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291548"/>
            <a:ext cx="11224592" cy="62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88E4A1-AF2A-426F-9BCA-7EB92BA06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432376"/>
            <a:ext cx="11304104" cy="599324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23ADD52-D144-4C4D-AAED-4A816E184E72}"/>
              </a:ext>
            </a:extLst>
          </p:cNvPr>
          <p:cNvSpPr/>
          <p:nvPr/>
        </p:nvSpPr>
        <p:spPr>
          <a:xfrm>
            <a:off x="887896" y="5791199"/>
            <a:ext cx="1683026" cy="410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9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46F384-9A25-45F8-8A13-13DA17BD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4B650D-60D5-49A1-A22D-2D89FFC1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F18495-DC90-42EF-BCF8-08CD931D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4994E5-2D29-45BD-9969-BE34721E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7D15955-1204-4DEE-A4F4-EA9E7C3CCE9C}"/>
              </a:ext>
            </a:extLst>
          </p:cNvPr>
          <p:cNvSpPr txBox="1"/>
          <p:nvPr/>
        </p:nvSpPr>
        <p:spPr>
          <a:xfrm>
            <a:off x="5883965" y="2168243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https://preprints.scielo.org/index.php/scielo/preprints/section/agriculture</a:t>
            </a:r>
          </a:p>
        </p:txBody>
      </p:sp>
    </p:spTree>
    <p:extLst>
      <p:ext uri="{BB962C8B-B14F-4D97-AF65-F5344CB8AC3E}">
        <p14:creationId xmlns:p14="http://schemas.microsoft.com/office/powerpoint/2010/main" val="42436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02D795B-A904-464E-B250-47D0FA1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310265"/>
            <a:ext cx="11410120" cy="62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49E1-E43F-4B2E-A5E7-C22A0DAB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Versionamento de artigos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790F26-DD96-4489-A1D1-93AB68F6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237800"/>
            <a:ext cx="6122504" cy="5269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capacidade de publicar versões de artigos é uma das principais novidades do OJS 3.2. Esse recurso oferece suporte à publicação de </a:t>
            </a:r>
            <a:r>
              <a:rPr lang="pt-BR" sz="20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preprints</a:t>
            </a:r>
            <a:r>
              <a:rPr lang="pt-BR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 à publicação de novas versões de artigos quando uma correção ou alteração significativa é feita. Com o recurso de controle de versão, você pode gerenciar diferentes versões de um artigo e indicar claramente qual é a mais atual.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Depois que um artigo é publicado, nem metadados nem provas podem ser editados. Quando uma revisão de um artigo publicado ou metadados é necessária, isso pode ser feito de uma das duas maneiras:</a:t>
            </a:r>
          </a:p>
          <a:p>
            <a:pPr marL="0" indent="0">
              <a:buNone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Opção 1: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cancelar a publicação e republicar 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Opção 2: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criar uma nova versão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AACB7-0A43-4FEF-A862-D6B203A53B1E}"/>
              </a:ext>
            </a:extLst>
          </p:cNvPr>
          <p:cNvSpPr txBox="1"/>
          <p:nvPr/>
        </p:nvSpPr>
        <p:spPr>
          <a:xfrm>
            <a:off x="6632300" y="6051130"/>
            <a:ext cx="5201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https://docs.pkp.sfu.ca/learning-ojs/en/production-publication#versioning-of-articles</a:t>
            </a:r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0CCE87-6BDD-46E3-A81B-A4EA3444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92" y="997891"/>
            <a:ext cx="4903305" cy="48622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592434-0CF0-4132-B5D5-784E8A0511C8}"/>
              </a:ext>
            </a:extLst>
          </p:cNvPr>
          <p:cNvSpPr txBox="1"/>
          <p:nvPr/>
        </p:nvSpPr>
        <p:spPr>
          <a:xfrm>
            <a:off x="9233244" y="1237800"/>
            <a:ext cx="22088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Mesmo DOI para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todas as versões</a:t>
            </a:r>
          </a:p>
        </p:txBody>
      </p:sp>
    </p:spTree>
    <p:extLst>
      <p:ext uri="{BB962C8B-B14F-4D97-AF65-F5344CB8AC3E}">
        <p14:creationId xmlns:p14="http://schemas.microsoft.com/office/powerpoint/2010/main" val="320899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86560A-A480-47A9-B625-EBD2583B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57808"/>
            <a:ext cx="11449878" cy="62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607807-9023-4047-B841-46F6E1F0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186916"/>
            <a:ext cx="11211338" cy="335141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D8202F-058D-44FD-A5A6-3CD6FA4F5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3670852"/>
            <a:ext cx="11211339" cy="300023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E9CF158-4C7B-4AA6-B2BC-3707381A667B}"/>
              </a:ext>
            </a:extLst>
          </p:cNvPr>
          <p:cNvSpPr txBox="1"/>
          <p:nvPr/>
        </p:nvSpPr>
        <p:spPr>
          <a:xfrm rot="16200000">
            <a:off x="-2956775" y="3261574"/>
            <a:ext cx="680014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https://docs.pkp.sfu.ca/learning-ojs/en/production-publication#versioning-of-articles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01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1077" y="-315416"/>
            <a:ext cx="20949277" cy="1061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22083" y="0"/>
            <a:ext cx="8247322" cy="502766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pt-BR" sz="2667" dirty="0">
                <a:latin typeface="Verdana" pitchFamily="34" charset="0"/>
                <a:ea typeface="Verdana" pitchFamily="34" charset="0"/>
                <a:hlinkClick r:id="rId3"/>
              </a:rPr>
              <a:t>https://www.contentmind.com.br/cursos/ojs3/</a:t>
            </a:r>
            <a:endParaRPr lang="pt-BR" sz="2667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9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1462C40-FD6C-4F65-ABAE-437725B9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42" y="3347"/>
            <a:ext cx="10040961" cy="6854653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9DE55F1-6FFA-4A0D-8CF0-784B8EA9A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49874"/>
              </p:ext>
            </p:extLst>
          </p:nvPr>
        </p:nvGraphicFramePr>
        <p:xfrm>
          <a:off x="258178" y="221816"/>
          <a:ext cx="5837822" cy="965835"/>
        </p:xfrm>
        <a:graphic>
          <a:graphicData uri="http://schemas.openxmlformats.org/drawingml/2006/table">
            <a:tbl>
              <a:tblPr/>
              <a:tblGrid>
                <a:gridCol w="2918911">
                  <a:extLst>
                    <a:ext uri="{9D8B030D-6E8A-4147-A177-3AD203B41FA5}">
                      <a16:colId xmlns:a16="http://schemas.microsoft.com/office/drawing/2014/main" val="3302692090"/>
                    </a:ext>
                  </a:extLst>
                </a:gridCol>
                <a:gridCol w="2918911">
                  <a:extLst>
                    <a:ext uri="{9D8B030D-6E8A-4147-A177-3AD203B41FA5}">
                      <a16:colId xmlns:a16="http://schemas.microsoft.com/office/drawing/2014/main" val="2482759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Twitter </a:t>
                      </a:r>
                      <a:r>
                        <a:rPr lang="pt-BR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Block</a:t>
                      </a:r>
                      <a:endParaRPr lang="pt-BR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04800" marR="152400" marT="76200" marB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This plugin provides a Twitter tweet in the sidebar.</a:t>
                      </a:r>
                    </a:p>
                  </a:txBody>
                  <a:tcPr marL="152400" marR="152400" marT="76200" marB="6667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132878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2296A2C-7F7E-479A-8A3B-D4E72B167A70}"/>
              </a:ext>
            </a:extLst>
          </p:cNvPr>
          <p:cNvSpPr txBox="1"/>
          <p:nvPr/>
        </p:nvSpPr>
        <p:spPr>
          <a:xfrm>
            <a:off x="132348" y="1652336"/>
            <a:ext cx="5963652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https://contentmind3.ojs3.emnuvens.com.br/test/index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533E7B-D5DA-4190-B436-AF14AEDF6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F762110-45BF-4A6E-8137-E7978798B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2486353"/>
            <a:ext cx="3753449" cy="41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E2BE1-0718-488D-81FF-D829CA4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dic@s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Suelybcs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C5920-CC02-41F9-98FA-A311A488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8" y="1253331"/>
            <a:ext cx="11781183" cy="53992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dic@1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Conhecer – Manter-se atualizado – Utilizar OJS integralmente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dic@2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Hospedagem – Atualização de versão – Migração de coleções – Preservação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dic@3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Hipermídia -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Mobile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-  Formatos de artigos – Acessível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dic@4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Identificadores digitais persistentes - DOI – ORCID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dic@5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Plugins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dic@6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Índice-H – Indexadores - Avaliadores – Divulgadores – Métricas – Estatísticas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dic@7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Principais critérios comuns nos indexadores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dic@8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Idiomas</a:t>
            </a:r>
          </a:p>
          <a:p>
            <a:pPr marL="0" indent="0">
              <a:buNone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dic@9 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Saiba+</a:t>
            </a: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CONHECER - MANTER-SE ATUALIZADO - UTILIZAR OJS INTEGRALMENTE</a:t>
            </a:r>
          </a:p>
        </p:txBody>
      </p:sp>
    </p:spTree>
    <p:extLst>
      <p:ext uri="{BB962C8B-B14F-4D97-AF65-F5344CB8AC3E}">
        <p14:creationId xmlns:p14="http://schemas.microsoft.com/office/powerpoint/2010/main" val="204174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8197A-4259-41A1-8EC8-9356EC68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0" y="166342"/>
            <a:ext cx="11648659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CONHECER - MANTER-SE ATUALIZADO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UTILIZAR OJS INTEGRALMENTE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C96A7-8F32-4F67-9811-14E0DE5D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1825625"/>
            <a:ext cx="11648660" cy="4667250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Versão 3.2.1.1+ a partir de 30/06/2020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Nova versão &gt; correção de bugs – novas ferramentas – novos plugins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Recursos de acessibilidade&gt; incluir autodescrição nos vídeos – incluir texto descritivo nas imagens para leitura por equipamentos/softwares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Eliminar controles paralelos aos recursos de OJS: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emails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- comentários no registro - permissões por papéis/perfil - incluir papéis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Checar todos os metadados antes da publicação –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despublicar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/perde estatísticas - registro do DOI –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CrossMark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(como usar)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Formulários de avaliação &gt; incluir o </a:t>
            </a:r>
            <a:r>
              <a:rPr lang="pt-BR" i="1" dirty="0" err="1">
                <a:latin typeface="Verdana" panose="020B0604030504040204" pitchFamily="34" charset="0"/>
                <a:ea typeface="Verdana" panose="020B0604030504040204" pitchFamily="34" charset="0"/>
              </a:rPr>
              <a:t>desk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 review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como avaliador A?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Aceitar ou não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preprints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Cobrar ou não taxas de submissão, ou de publicação, do autor - APC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Adotar ou não a publicação contínua &gt; 1 só volume anual/início do ano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65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9F45A2-884C-4BFF-B150-42C1884C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0" y="855801"/>
            <a:ext cx="7266058" cy="27721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F56C0F-06CA-4493-8608-765CDAC54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94" y="3807554"/>
            <a:ext cx="7001852" cy="27721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77751E3-DE28-4945-A0DF-0BFB66E8CB8D}"/>
              </a:ext>
            </a:extLst>
          </p:cNvPr>
          <p:cNvSpPr txBox="1"/>
          <p:nvPr/>
        </p:nvSpPr>
        <p:spPr>
          <a:xfrm>
            <a:off x="157996" y="337655"/>
            <a:ext cx="118760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https://docs.pkp.sfu.ca/designing-your-journal/en/inclusive-and-accessible-theming#alternative-text-for-images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99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HOSPEDAGEM – ATUALIZAÇÃO DE VERSÃO – MIGRAÇÃO DE COLEÇÕES - PRESERVAÇÃO</a:t>
            </a:r>
          </a:p>
        </p:txBody>
      </p:sp>
    </p:spTree>
    <p:extLst>
      <p:ext uri="{BB962C8B-B14F-4D97-AF65-F5344CB8AC3E}">
        <p14:creationId xmlns:p14="http://schemas.microsoft.com/office/powerpoint/2010/main" val="193804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2BB86-EA80-4408-A3D8-8722679C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30608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HOSPEDAGEM - ATUALIZAÇÃO DE VERSÃO  MIGRAÇÃO DE COLEÇÕES - PRESERVAÇÃO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D6771E-F83B-4695-8FEA-DA23D549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825625"/>
            <a:ext cx="11635409" cy="4351338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Hospedagem &gt; garantir backup confiável &gt; tempo &gt; distância  reprodutível</a:t>
            </a: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Atualização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&gt; no mesmo servidor </a:t>
            </a:r>
          </a:p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Migração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&gt; mudar de servidor  &gt; muda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URLs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dos artigos 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Atualização ou Migração &gt; parar a revista pelo tempo necessário – aviso em tela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Segurança do sistema 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Recaptcha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LOCKSS &gt;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Rede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Cariniana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Brasil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PKP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0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HIPERMÍDIA - </a:t>
            </a:r>
            <a:r>
              <a:rPr lang="pt-BR" i="1" dirty="0"/>
              <a:t>MOBILE</a:t>
            </a:r>
            <a:r>
              <a:rPr lang="pt-BR" dirty="0"/>
              <a:t> -  FORMATOS DE ARTIGOS - ACESSÍVEL</a:t>
            </a:r>
          </a:p>
        </p:txBody>
      </p:sp>
    </p:spTree>
    <p:extLst>
      <p:ext uri="{BB962C8B-B14F-4D97-AF65-F5344CB8AC3E}">
        <p14:creationId xmlns:p14="http://schemas.microsoft.com/office/powerpoint/2010/main" val="397810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A0ABC-FA71-4336-9F2F-3A884B1D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73" y="2458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HIPERMÍDIA -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MOBILE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FORMATOS DE ARTIGOS - ACESSÍVEL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3DE667-D103-4538-9C98-2DB47229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825625"/>
            <a:ext cx="11489633" cy="4351338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No sumário em cada idioma &gt; MP3 - MP4 – HTML - XML</a:t>
            </a:r>
          </a:p>
          <a:p>
            <a:pPr marL="0" indent="0">
              <a:buNone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https://periodicos.sbu.unicamp.br/ojs/index.php/rdbci/issue/view/1645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OJS3+ já tem interface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mobile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 os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PDFs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HTMLs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? São também legíveis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mobile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Artigo &gt; fonte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, courier,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arial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... &gt; tamanho 14 p/ texto e 16 p/ título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TÍTULOS DOS ARTIGOS não podem ser grafados em caixa alta/ normas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XML para interoperabilidade entre sistemas &gt;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SciElo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Redalyc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Live com autores ao publicarem novo fascículo ou novo artigo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Autodescrição e áudio do artigo &gt; acessibilidade</a:t>
            </a:r>
          </a:p>
          <a:p>
            <a:pPr marL="0" indent="0">
              <a:buNone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http://ocs.abecbrasil.org.br/index.php/abecmeeting/abecmeeting2020/paper/view/233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https://periodicos.sbu.unicamp.br/ojs/index.php/rdbci/issue/view/1645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85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4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IDENTIFICADORES DIGITAIS PERSISTENTES: DOI - ORCID</a:t>
            </a:r>
          </a:p>
        </p:txBody>
      </p:sp>
    </p:spTree>
    <p:extLst>
      <p:ext uri="{BB962C8B-B14F-4D97-AF65-F5344CB8AC3E}">
        <p14:creationId xmlns:p14="http://schemas.microsoft.com/office/powerpoint/2010/main" val="413402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0"/>
            <a:ext cx="523276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49" y="903578"/>
            <a:ext cx="6858000" cy="5143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19937" y="699094"/>
            <a:ext cx="6672064" cy="502766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pt-BR" sz="2667" dirty="0">
                <a:latin typeface="Arial" pitchFamily="34" charset="0"/>
                <a:cs typeface="Arial" pitchFamily="34" charset="0"/>
                <a:hlinkClick r:id="rId4"/>
              </a:rPr>
              <a:t>http://doi.org/10.21452/978-85-7013-112-6</a:t>
            </a:r>
            <a:r>
              <a:rPr lang="pt-BR" sz="2667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39" y="3891330"/>
            <a:ext cx="6624736" cy="502766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pt-BR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http://doi.org/10.21452/978-85-7013-144-7</a:t>
            </a:r>
            <a:r>
              <a:rPr lang="pt-BR" sz="26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97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DE3E1-3981-405E-970A-13B5441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60143"/>
            <a:ext cx="11714921" cy="1066110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IDENTIFICADORES DIGITAIS PERSISTENTES</a:t>
            </a:r>
            <a:b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DOI - ORCID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1DFA5-A32E-4E67-913E-AB4A6E6F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954006"/>
            <a:ext cx="11714921" cy="423476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Após migração reenviar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DOIs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Crossref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/atualizar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URLs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/novo servidor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Mesmo radical – mudança de sufixo &gt; como proceder? &gt;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designar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DOIs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Publicação contínua &gt; sufixo/DOI substituir páginas por ID do artigo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No Sumário manter página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i-f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de cada artigo e não ID &gt; visão do leitor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Páginas no sumário &gt; fluxo editoração &gt; agendamento &gt; páginas/artigo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DOI para cada idioma e/ou formato &gt; desvantagens para a revista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ORCID gratuito para autores &gt; anuidade para instituições membro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ORCID padrão internacional &gt; aberto &gt; interoperável &gt; desambigua citações</a:t>
            </a:r>
          </a:p>
        </p:txBody>
      </p:sp>
    </p:spTree>
    <p:extLst>
      <p:ext uri="{BB962C8B-B14F-4D97-AF65-F5344CB8AC3E}">
        <p14:creationId xmlns:p14="http://schemas.microsoft.com/office/powerpoint/2010/main" val="384435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5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PLUGINS</a:t>
            </a:r>
          </a:p>
        </p:txBody>
      </p:sp>
    </p:spTree>
    <p:extLst>
      <p:ext uri="{BB962C8B-B14F-4D97-AF65-F5344CB8AC3E}">
        <p14:creationId xmlns:p14="http://schemas.microsoft.com/office/powerpoint/2010/main" val="294904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492BA-7B95-4E79-B8E1-F93475CB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69022"/>
            <a:ext cx="11330607" cy="1026353"/>
          </a:xfrm>
        </p:spPr>
        <p:txBody>
          <a:bodyPr/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PLUGINS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C1269-A1D9-447B-882D-DCC3C898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1095375"/>
            <a:ext cx="11900451" cy="5530712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https://docs.pkp.sfu.ca/doi-plugin/en/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https://www.contentmind.com.br/cursos/doi/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ORCID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https://docs.pkp.sfu.ca/orcid/en/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https://www.contentmind.com.br/cursos/orcid/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Blocos personalizados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&gt; barra lateral com indexadores etc.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Nuvem de palavras-chave</a:t>
            </a:r>
          </a:p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Paperbuzz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&gt; mostra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altmetrias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na página de resumo de cada artigo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Google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analytics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&gt; exige conta &gt; gratuito</a:t>
            </a:r>
          </a:p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Plubons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&gt; absorveu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ResearcherID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Clarivates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&gt; banco de avaliadores</a:t>
            </a:r>
          </a:p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Reference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linking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&gt; gratuito &gt; inclui DOI nas referências dos artigos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Indexação no Google Acadêmico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&gt; automático quando publicado</a:t>
            </a: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Exportação para DOAJ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&gt;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PUBMED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&gt; idem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idem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exportação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crossref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84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A28A3F-01F1-492C-B9B6-6C900B6E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A28163-2061-4D9C-BEE0-83FAF71A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1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A914DD-EADD-48B0-8523-8251AEBB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B54864-8E73-4326-91DE-40252407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240" y="3347"/>
            <a:ext cx="12862560" cy="725089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8459656-B46F-4121-A8B7-150BFC64D240}"/>
              </a:ext>
            </a:extLst>
          </p:cNvPr>
          <p:cNvSpPr txBox="1"/>
          <p:nvPr/>
        </p:nvSpPr>
        <p:spPr>
          <a:xfrm>
            <a:off x="-83820" y="0"/>
            <a:ext cx="1235964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Interoperabilidade/</a:t>
            </a:r>
            <a:r>
              <a:rPr lang="pt-BR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autoupdate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OJS3.1.2+ e ORCID &gt; mesmo nome e mesmo e-mail</a:t>
            </a:r>
          </a:p>
          <a:p>
            <a:pPr algn="ctr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8A8E0C-D8DF-4942-9A3B-64213FF4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2" y="231816"/>
            <a:ext cx="9783540" cy="43535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117B56-1234-4848-894D-3CA156D8B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8" y="4778076"/>
            <a:ext cx="9431066" cy="1848108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92309C1E-DAF7-478F-B9AE-4F73CCC7E815}"/>
              </a:ext>
            </a:extLst>
          </p:cNvPr>
          <p:cNvSpPr/>
          <p:nvPr/>
        </p:nvSpPr>
        <p:spPr>
          <a:xfrm rot="5400000">
            <a:off x="2238081" y="15430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3953AED0-2BDC-4C69-A110-FB525A965C13}"/>
              </a:ext>
            </a:extLst>
          </p:cNvPr>
          <p:cNvSpPr/>
          <p:nvPr/>
        </p:nvSpPr>
        <p:spPr>
          <a:xfrm rot="3227302">
            <a:off x="6423515" y="5397391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0AE9EA7E-6717-4518-9026-6130B7200D69}"/>
              </a:ext>
            </a:extLst>
          </p:cNvPr>
          <p:cNvSpPr/>
          <p:nvPr/>
        </p:nvSpPr>
        <p:spPr>
          <a:xfrm rot="5400000">
            <a:off x="2238081" y="370787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4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6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ÍNDICE-H – INDEXADORES - AVALIADORES – DIVULGADORES – MÉTRICAS - ESTATÍSTICAS </a:t>
            </a:r>
          </a:p>
        </p:txBody>
      </p:sp>
    </p:spTree>
    <p:extLst>
      <p:ext uri="{BB962C8B-B14F-4D97-AF65-F5344CB8AC3E}">
        <p14:creationId xmlns:p14="http://schemas.microsoft.com/office/powerpoint/2010/main" val="4143424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70398-51A9-41E9-8167-C56AD5AF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251791"/>
            <a:ext cx="11834192" cy="1272209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ÍNDICE-H – INDEXADORES - AVALIADORES  DIVULGADORES – MÉTRICAS  ESTATÍSTICAS 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AB4C23-D9D2-48B1-B50C-29802D3F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5"/>
            <a:ext cx="11436626" cy="4351338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Google Acadêmico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dic@s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do Google Acadêmico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Índice-H &gt; perfil no GA e ativar plugin em OJS para indexação automática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Avaliadores e Divulgadores não são Indexadores &gt; separar listas no site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Importância das métricas (citações) 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altmetrias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(like,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view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, download,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share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...)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Estatísticas &gt; artigos – atividade editorial – usuários – geração de relatórios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4D31C9-4B67-4AA3-86B0-CC67B5AC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72278"/>
            <a:ext cx="11688418" cy="654657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1DAF0A-6D06-466E-A463-B78C260121BC}"/>
              </a:ext>
            </a:extLst>
          </p:cNvPr>
          <p:cNvSpPr txBox="1"/>
          <p:nvPr/>
        </p:nvSpPr>
        <p:spPr>
          <a:xfrm>
            <a:off x="357809" y="6202882"/>
            <a:ext cx="4280452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Fon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https://youtu.be/v8q2nmmioz8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689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A2F779A-D2D9-441D-8DE9-94242D2B5567}"/>
              </a:ext>
            </a:extLst>
          </p:cNvPr>
          <p:cNvSpPr txBox="1"/>
          <p:nvPr/>
        </p:nvSpPr>
        <p:spPr>
          <a:xfrm>
            <a:off x="0" y="259931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https://docs.pkp.sfu.ca/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admin-guide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/en/statistics#frequently-asked-questions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77003F-EC46-4AE0-8237-5841120D92F0}"/>
              </a:ext>
            </a:extLst>
          </p:cNvPr>
          <p:cNvSpPr txBox="1"/>
          <p:nvPr/>
        </p:nvSpPr>
        <p:spPr>
          <a:xfrm>
            <a:off x="337930" y="1049977"/>
            <a:ext cx="1151613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Estatísticas</a:t>
            </a:r>
          </a:p>
          <a:p>
            <a:pPr algn="l"/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Este capítulo do Guia do Administrador fornece uma visão geral das estatísticas no Open </a:t>
            </a:r>
            <a:r>
              <a:rPr lang="pt-BR" sz="28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Systems (OJS) e, por extensão, no Open </a:t>
            </a:r>
            <a:r>
              <a:rPr lang="pt-BR" sz="28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Monograph</a:t>
            </a:r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Press (OMP). Ele contém diretrizes gerais de uso para cenários comuns adequados para editores e gerentes de periódicos usarem. Ele também contém alguns detalhes técnicos adequados para administradores de sistemas. Sempre que possível, tentamos distinguir entre as duas áreas de especialização.</a:t>
            </a:r>
          </a:p>
          <a:p>
            <a:pPr algn="l"/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tipos de estatísticas disponíveis no OJS 3.2 e posterior são </a:t>
            </a:r>
            <a:r>
              <a:rPr lang="pt-BR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Artigos</a:t>
            </a:r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Atividade Editorial </a:t>
            </a:r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Usuários</a:t>
            </a:r>
            <a:r>
              <a:rPr lang="pt-BR" sz="28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Há também uma seção Gerador de Relatórios para a produção de vários relatórios a partir de alguns dos dados disponíveis.</a:t>
            </a:r>
          </a:p>
        </p:txBody>
      </p:sp>
    </p:spTree>
    <p:extLst>
      <p:ext uri="{BB962C8B-B14F-4D97-AF65-F5344CB8AC3E}">
        <p14:creationId xmlns:p14="http://schemas.microsoft.com/office/powerpoint/2010/main" val="3090070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7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PRINCIPAIS CRITÉRIOS COMUNS NOS INDEXADORES</a:t>
            </a:r>
          </a:p>
        </p:txBody>
      </p:sp>
    </p:spTree>
    <p:extLst>
      <p:ext uri="{BB962C8B-B14F-4D97-AF65-F5344CB8AC3E}">
        <p14:creationId xmlns:p14="http://schemas.microsoft.com/office/powerpoint/2010/main" val="3893012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15C13-9C12-41AF-A4C1-4E6681A4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59026"/>
            <a:ext cx="11383617" cy="1099932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PRINCIPAIS CRITÉRIOS COMUNS NOS INDEXADORES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24EAE-62ED-4F0E-9AE6-6544FBE6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1" y="1600338"/>
            <a:ext cx="11383617" cy="435133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Volume de citações na base indexadora pretendida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Sistema detector de similaridade –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antiplagiarismo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Direitos autorais &gt; licenças CC compatíveis com normas da revista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Clareza quanto a observância de preceitos éticos - COPE?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Se artigos seguem a norma adotada para citações e referências</a:t>
            </a:r>
          </a:p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Periodicidade e/ou quantidade mínima/ano de artigos (por área)</a:t>
            </a:r>
          </a:p>
        </p:txBody>
      </p:sp>
    </p:spTree>
    <p:extLst>
      <p:ext uri="{BB962C8B-B14F-4D97-AF65-F5344CB8AC3E}">
        <p14:creationId xmlns:p14="http://schemas.microsoft.com/office/powerpoint/2010/main" val="1255088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8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IDIOMAS</a:t>
            </a:r>
          </a:p>
        </p:txBody>
      </p:sp>
    </p:spTree>
    <p:extLst>
      <p:ext uri="{BB962C8B-B14F-4D97-AF65-F5344CB8AC3E}">
        <p14:creationId xmlns:p14="http://schemas.microsoft.com/office/powerpoint/2010/main" val="4049430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0E4BDC-96B7-4BD4-8B3D-BED56827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1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D273F0-F2D4-4F17-A77F-5347FDA4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4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3D3435A-6083-4664-83AC-CDC5DE4B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5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FFFB45-DB90-48FC-AB42-CBA187F6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46F15C47-D5AB-4D74-8CAD-6C2622A7768E}"/>
              </a:ext>
            </a:extLst>
          </p:cNvPr>
          <p:cNvSpPr/>
          <p:nvPr/>
        </p:nvSpPr>
        <p:spPr>
          <a:xfrm rot="3719477">
            <a:off x="5307984" y="71561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767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CF8713-179F-490A-898D-D2BA1D13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1D96A72C-1AB7-465A-A2F8-38E86E17135F}"/>
              </a:ext>
            </a:extLst>
          </p:cNvPr>
          <p:cNvSpPr/>
          <p:nvPr/>
        </p:nvSpPr>
        <p:spPr>
          <a:xfrm rot="18906623">
            <a:off x="7513982" y="159026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593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1EC640-5C06-45A8-984D-21A7EBF3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DBA06457-31CA-4070-BC26-A9CD23EE7A7D}"/>
              </a:ext>
            </a:extLst>
          </p:cNvPr>
          <p:cNvSpPr/>
          <p:nvPr/>
        </p:nvSpPr>
        <p:spPr>
          <a:xfrm rot="18906623">
            <a:off x="7195931" y="323353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60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D41954-C11B-4ABD-98D9-F4BCDA18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159026"/>
            <a:ext cx="11675164" cy="65730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D723B3-F38E-454F-BED1-150195E83B4F}"/>
              </a:ext>
            </a:extLst>
          </p:cNvPr>
          <p:cNvSpPr txBox="1"/>
          <p:nvPr/>
        </p:nvSpPr>
        <p:spPr>
          <a:xfrm>
            <a:off x="357809" y="6202882"/>
            <a:ext cx="4280452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Fon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https://youtu.be/v8q2nmmioz8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452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3779-5E2C-4242-8F70-888CAB90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dic</a:t>
            </a:r>
            <a:r>
              <a:rPr lang="pt-BR" dirty="0"/>
              <a:t>@ 9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28469-94B7-42D2-AB43-B51A4B5D7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SAIBA+</a:t>
            </a:r>
          </a:p>
        </p:txBody>
      </p:sp>
    </p:spTree>
    <p:extLst>
      <p:ext uri="{BB962C8B-B14F-4D97-AF65-F5344CB8AC3E}">
        <p14:creationId xmlns:p14="http://schemas.microsoft.com/office/powerpoint/2010/main" val="1063206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FE48-C677-4219-958C-8C110990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218661"/>
            <a:ext cx="10515600" cy="840823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Saiba+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71BEB-C076-486B-B01B-FC3293B8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27652"/>
            <a:ext cx="11635409" cy="59303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Heredia, Ana; Soares, Suely de Brito Clemente; Damiano,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Ligiana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Clemente do Carmo (2020): Conversando sobre ORCID para autores e revistas. ORCID.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https://doi.org/10.23640/07243.12640562.v1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  - link para o vídeo &gt;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https://www.gotostage.com/channel/3065235363405651462/recording/8cb46448482b4b3cb5112f46ab3ead82/watch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Santos, G. C., Soares, S. de B. C., &amp; Nunes, T. (2020). Importância da obtenção do DOI via </a:t>
            </a:r>
            <a:r>
              <a:rPr lang="pt-BR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Crossref</a:t>
            </a:r>
            <a:r>
              <a:rPr lang="pt-BR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para potencializar publicações científicas: um guia para editores científicos . Boletim Técnico Do PPEC, 5, e020012. Recuperado de</a:t>
            </a:r>
            <a:r>
              <a:rPr lang="pt-BR" b="0" i="0" dirty="0">
                <a:solidFill>
                  <a:srgbClr val="494A4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0" i="0" dirty="0">
                <a:solidFill>
                  <a:srgbClr val="494A4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https://econtents.bc.unicamp.br/boletins/index.php/ppec/article/view/9398</a:t>
            </a:r>
            <a:r>
              <a:rPr lang="pt-BR" b="0" i="0" dirty="0">
                <a:solidFill>
                  <a:srgbClr val="494A4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pt-BR" dirty="0">
              <a:solidFill>
                <a:srgbClr val="494A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Soares, Suely de Brito Clemente; Heredia, Ana (2019): ORCID e OJS: Como aproveitar ao máximo essa integração em sua revista.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figshare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https://doi.org/10.6084/m9.figshare.10155836.v1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 - slides e vídeo disponíveis</a:t>
            </a: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25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E8C08B-0019-4533-BFBF-C7EC240CF429}"/>
              </a:ext>
            </a:extLst>
          </p:cNvPr>
          <p:cNvSpPr txBox="1"/>
          <p:nvPr/>
        </p:nvSpPr>
        <p:spPr>
          <a:xfrm>
            <a:off x="371061" y="1125212"/>
            <a:ext cx="114498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SOARES, Suely de Brito Clemente. ORCID: o identificador digital persistente que personaliza o autor. In: SANTOS, </a:t>
            </a:r>
            <a:r>
              <a:rPr lang="pt-BR" sz="2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Gildenir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Carolino; MARTINS, Valéria dos Santos Gouveia. </a:t>
            </a:r>
            <a:r>
              <a:rPr lang="pt-BR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Ciência aberta, sistemas e ambientes de informação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do acesso às boas práticas de pesquisa. Campinas, SP: NE-SBU, 2019. (Coleção SBU). p. 102-112. Disponível em: 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https://econtents.bc.unicamp.br/omp/index.php/ebooks/catalog/book/978-85-85783-98-3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. Acesso em: 16 out. 2019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SOARES, Suely de Brito Clemente. Identificadores Digitais para pesquisadores (ORCID) e para publicações científicas (DOI). </a:t>
            </a:r>
            <a:r>
              <a:rPr lang="pt-BR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Paramétrica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Revista do Programa de Pesquisa, Produção e Divulgação Científica da FEAMIG, v. 10, n. 11, 2019. Disponível em: 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http://parametrica.emnuvens.com.br/parametrica/article/view/157/pdf</a:t>
            </a:r>
            <a:r>
              <a:rPr lang="pt-BR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. Acesso em: 16 out. 2019.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ADFC34-ADE0-4A21-AB0A-08B411B14C2A}"/>
              </a:ext>
            </a:extLst>
          </p:cNvPr>
          <p:cNvSpPr txBox="1">
            <a:spLocks/>
          </p:cNvSpPr>
          <p:nvPr/>
        </p:nvSpPr>
        <p:spPr>
          <a:xfrm>
            <a:off x="265043" y="218661"/>
            <a:ext cx="10515600" cy="840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latin typeface="Verdana" panose="020B0604030504040204" pitchFamily="34" charset="0"/>
                <a:ea typeface="Verdana" panose="020B0604030504040204" pitchFamily="34" charset="0"/>
              </a:rPr>
              <a:t>Saiba+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21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8A4D04-4031-449F-B3AE-5998E2CF9CDF}"/>
              </a:ext>
            </a:extLst>
          </p:cNvPr>
          <p:cNvSpPr txBox="1"/>
          <p:nvPr/>
        </p:nvSpPr>
        <p:spPr>
          <a:xfrm>
            <a:off x="443948" y="279420"/>
            <a:ext cx="11304104" cy="61839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https://docs.pkp.sfu.ca/admin-guide/en/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20124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elease versão 3.2.1+</a:t>
            </a:r>
            <a:endParaRPr lang="pt-BR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https://pkp.sfu.ca/2020/06/22/ojs-omp-and-ops-3-2-1-release</a:t>
            </a:r>
            <a:r>
              <a:rPr lang="pt-BR" sz="2400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https://docs.pkp.sfu.ca/#appojs3</a:t>
            </a:r>
            <a:endParaRPr lang="pt-BR" sz="2400" u="sng" dirty="0">
              <a:solidFill>
                <a:srgbClr val="1155C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pt-BR" sz="2400" u="sng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t-BR" sz="24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https://docs.pkp.sfu.ca/dev/plugin-guide/en/</a:t>
            </a: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Aft>
                <a:spcPts val="1000"/>
              </a:spcAft>
            </a:pPr>
            <a:r>
              <a:rPr lang="pt-BR" sz="2400" b="1" kern="1800" dirty="0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Learning OJS 3.2: A Visual </a:t>
            </a:r>
            <a:r>
              <a:rPr lang="pt-BR" sz="2400" b="1" kern="1800" dirty="0" err="1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Guide</a:t>
            </a:r>
            <a:r>
              <a:rPr lang="pt-BR" sz="2400" b="1" kern="1800" dirty="0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800" dirty="0" err="1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pt-BR" sz="2400" b="1" kern="1800" dirty="0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Open </a:t>
            </a:r>
            <a:r>
              <a:rPr lang="pt-BR" sz="2400" b="1" kern="1800" dirty="0" err="1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Journal</a:t>
            </a:r>
            <a:r>
              <a:rPr lang="pt-BR" sz="2400" b="1" kern="1800" dirty="0">
                <a:solidFill>
                  <a:srgbClr val="002C4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Systems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solidFill>
                  <a:srgbClr val="1155C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6"/>
              </a:rPr>
              <a:t>https://docs.pkp.sfu.ca/learning-ojs/en/</a:t>
            </a:r>
            <a:r>
              <a:rPr lang="pt-BR" sz="2400" dirty="0">
                <a:solidFill>
                  <a:srgbClr val="20124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5794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5346E-CCB8-44C4-9CB3-66772D97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965" y="773630"/>
            <a:ext cx="7195930" cy="2608815"/>
          </a:xfrm>
        </p:spPr>
        <p:txBody>
          <a:bodyPr>
            <a:normAutofit fontScale="90000"/>
          </a:bodyPr>
          <a:lstStyle/>
          <a:p>
            <a:pPr algn="r"/>
            <a:r>
              <a:rPr lang="pt-BR" sz="8000" dirty="0">
                <a:latin typeface="Verdana" panose="020B0604030504040204" pitchFamily="34" charset="0"/>
                <a:ea typeface="Verdana" panose="020B0604030504040204" pitchFamily="34" charset="0"/>
              </a:rPr>
              <a:t>OJS 3.2.1.1+</a:t>
            </a:r>
            <a:br>
              <a:rPr lang="pt-BR" sz="8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dic@s</a:t>
            </a:r>
            <a:r>
              <a:rPr lang="pt-BR" sz="4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400" dirty="0" err="1">
                <a:latin typeface="Verdana" panose="020B0604030504040204" pitchFamily="34" charset="0"/>
                <a:ea typeface="Verdana" panose="020B0604030504040204" pitchFamily="34" charset="0"/>
              </a:rPr>
              <a:t>Suelybcs</a:t>
            </a:r>
            <a:endParaRPr lang="pt-BR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6B2BE9-1D76-4342-A133-A55A7EC1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3" y="251309"/>
            <a:ext cx="3653459" cy="3653459"/>
          </a:xfrm>
          <a:prstGeom prst="rect">
            <a:avLst/>
          </a:prstGeom>
        </p:spPr>
      </p:pic>
      <p:pic>
        <p:nvPicPr>
          <p:cNvPr id="7" name="Picture 2" descr="https://licensebuttons.net/l/by-nc-nd/3.0/88x31.png">
            <a:extLst>
              <a:ext uri="{FF2B5EF4-FFF2-40B4-BE49-F238E27FC236}">
                <a16:creationId xmlns:a16="http://schemas.microsoft.com/office/drawing/2014/main" id="{9679DCBB-4847-4CA7-A5D3-7757DA01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3" y="6311393"/>
            <a:ext cx="1029529" cy="34231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337E1B2-D76A-42C4-8C4C-7E5BC5C8521B}"/>
              </a:ext>
            </a:extLst>
          </p:cNvPr>
          <p:cNvSpPr txBox="1"/>
          <p:nvPr/>
        </p:nvSpPr>
        <p:spPr>
          <a:xfrm>
            <a:off x="1338470" y="6311394"/>
            <a:ext cx="10650607" cy="23851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68571" tIns="34285" rIns="68571" bIns="34285" rtlCol="0">
            <a:spAutoFit/>
          </a:bodyPr>
          <a:lstStyle/>
          <a:p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SOARES, S.B.C 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27out2020 - Conteúdo licenciado com uma Licença 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Creative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Commons Atribuição-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NãoComercial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-</a:t>
            </a:r>
            <a:r>
              <a:rPr lang="pt-BR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SemDerivações</a:t>
            </a:r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 4.0 Internacional</a:t>
            </a:r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D5CFE2-9357-4DA7-8E6B-F736374EE1B1}"/>
              </a:ext>
            </a:extLst>
          </p:cNvPr>
          <p:cNvSpPr txBox="1"/>
          <p:nvPr/>
        </p:nvSpPr>
        <p:spPr>
          <a:xfrm>
            <a:off x="202923" y="4015408"/>
            <a:ext cx="414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Imagem em QR-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</a:rPr>
              <a:t>Code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para acesso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ao meu ORCID via celular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0E97A4-11E2-4725-B806-276730EDC513}"/>
              </a:ext>
            </a:extLst>
          </p:cNvPr>
          <p:cNvSpPr txBox="1"/>
          <p:nvPr/>
        </p:nvSpPr>
        <p:spPr>
          <a:xfrm>
            <a:off x="202923" y="4862325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&gt; 19-99767-1039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suelybcs@contentmind.com.br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6D454C-9C02-45D6-9D3B-422FDA7E66AC}"/>
              </a:ext>
            </a:extLst>
          </p:cNvPr>
          <p:cNvSpPr txBox="1"/>
          <p:nvPr/>
        </p:nvSpPr>
        <p:spPr>
          <a:xfrm>
            <a:off x="227510" y="5709242"/>
            <a:ext cx="11328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Slides e vídeo &gt;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https://figshare.com/authors/Suely_de_Brito_Clemente_Soares/5470187</a:t>
            </a:r>
          </a:p>
        </p:txBody>
      </p:sp>
    </p:spTree>
    <p:extLst>
      <p:ext uri="{BB962C8B-B14F-4D97-AF65-F5344CB8AC3E}">
        <p14:creationId xmlns:p14="http://schemas.microsoft.com/office/powerpoint/2010/main" val="185085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A775EC-1A04-4A54-A753-E73D673A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268357"/>
            <a:ext cx="11290852" cy="63511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0910351-73BC-486F-95A6-F71272FD0C46}"/>
              </a:ext>
            </a:extLst>
          </p:cNvPr>
          <p:cNvSpPr/>
          <p:nvPr/>
        </p:nvSpPr>
        <p:spPr>
          <a:xfrm>
            <a:off x="9409043" y="2809462"/>
            <a:ext cx="914400" cy="1298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6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F428EC3-1A7F-4AC4-A39C-606C6F6F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488B81C-2E15-4AE0-8B4F-2B60DC72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363A73-9DBC-400D-B1EE-5EBB641B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1916</Words>
  <Application>Microsoft Office PowerPoint</Application>
  <PresentationFormat>Widescreen</PresentationFormat>
  <Paragraphs>155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Verdana</vt:lpstr>
      <vt:lpstr>Office Theme</vt:lpstr>
      <vt:lpstr>Tema do Office</vt:lpstr>
      <vt:lpstr>OJS 3.2.1.1+  dic@s Suelybcs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Versionamento de artigos</vt:lpstr>
      <vt:lpstr>Apresentação do PowerPoint</vt:lpstr>
      <vt:lpstr>Apresentação do PowerPoint</vt:lpstr>
      <vt:lpstr>Apresentação do PowerPoint</vt:lpstr>
      <vt:lpstr>dic@s Suelybcs</vt:lpstr>
      <vt:lpstr>dic@ 1</vt:lpstr>
      <vt:lpstr>CONHECER - MANTER-SE ATUALIZADO  UTILIZAR OJS INTEGRALMENTE</vt:lpstr>
      <vt:lpstr>Apresentação do PowerPoint</vt:lpstr>
      <vt:lpstr>dic@ 2</vt:lpstr>
      <vt:lpstr>HOSPEDAGEM - ATUALIZAÇÃO DE VERSÃO  MIGRAÇÃO DE COLEÇÕES - PRESERVAÇÃO</vt:lpstr>
      <vt:lpstr>dic@ 3</vt:lpstr>
      <vt:lpstr>HIPERMÍDIA - MOBILE  FORMATOS DE ARTIGOS - ACESSÍVEL</vt:lpstr>
      <vt:lpstr>dic@ 4</vt:lpstr>
      <vt:lpstr>IDENTIFICADORES DIGITAIS PERSISTENTES DOI - ORCID</vt:lpstr>
      <vt:lpstr>dic@ 5</vt:lpstr>
      <vt:lpstr>PLUGINS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dic@ 6</vt:lpstr>
      <vt:lpstr> ÍNDICE-H – INDEXADORES - AVALIADORES  DIVULGADORES – MÉTRICAS  ESTATÍSTICAS  </vt:lpstr>
      <vt:lpstr>Apresentação do PowerPoint</vt:lpstr>
      <vt:lpstr>dic@ 7</vt:lpstr>
      <vt:lpstr> PRINCIPAIS CRITÉRIOS COMUNS NOS INDEXADORES </vt:lpstr>
      <vt:lpstr>dic@ 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dic@ 9</vt:lpstr>
      <vt:lpstr>Saiba+</vt:lpstr>
      <vt:lpstr>Apresentação do PowerPoint</vt:lpstr>
      <vt:lpstr>Apresentação do PowerPoint</vt:lpstr>
      <vt:lpstr>OJS 3.2.1.1+  dic@s Suelybcs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OJS 3.2.1.1+</dc:title>
  <dc:creator>Suely de Brito Clemente Soares</dc:creator>
  <cp:lastModifiedBy>Suely de Brito Clemente Soares</cp:lastModifiedBy>
  <cp:revision>82</cp:revision>
  <dcterms:created xsi:type="dcterms:W3CDTF">2020-10-03T09:35:23Z</dcterms:created>
  <dcterms:modified xsi:type="dcterms:W3CDTF">2020-10-27T14:17:36Z</dcterms:modified>
</cp:coreProperties>
</file>