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66" r:id="rId7"/>
    <p:sldId id="261" r:id="rId8"/>
    <p:sldId id="262" r:id="rId9"/>
    <p:sldId id="263" r:id="rId10"/>
    <p:sldId id="259" r:id="rId11"/>
    <p:sldId id="267"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0"/>
    <p:restoredTop sz="94681"/>
  </p:normalViewPr>
  <p:slideViewPr>
    <p:cSldViewPr>
      <p:cViewPr varScale="1">
        <p:scale>
          <a:sx n="90" d="100"/>
          <a:sy n="90" d="100"/>
        </p:scale>
        <p:origin x="-102" y="-5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2020-10-26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 Id="rId5" Type="http://schemas.openxmlformats.org/officeDocument/2006/relationships/image" Target="../media/image20.tiff"/><Relationship Id="rId4" Type="http://schemas.openxmlformats.org/officeDocument/2006/relationships/image" Target="../media/image19.tiff"/></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le4-PC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727" y="1074899"/>
            <a:ext cx="1637774" cy="7699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166" y="1259468"/>
            <a:ext cx="1111458" cy="369332"/>
          </a:xfrm>
          <a:prstGeom prst="rect">
            <a:avLst/>
          </a:prstGeom>
          <a:noFill/>
        </p:spPr>
        <p:txBody>
          <a:bodyPr wrap="none" rtlCol="0">
            <a:spAutoFit/>
          </a:bodyPr>
          <a:lstStyle/>
          <a:p>
            <a:r>
              <a:rPr lang="en-US" altLang="zh-CN" dirty="0"/>
              <a:t>Leaf4.PC1</a:t>
            </a:r>
            <a:endParaRPr lang="zh-CN" altLang="en-US" dirty="0"/>
          </a:p>
        </p:txBody>
      </p:sp>
      <p:sp>
        <p:nvSpPr>
          <p:cNvPr id="6" name="TextBox 5"/>
          <p:cNvSpPr txBox="1"/>
          <p:nvPr/>
        </p:nvSpPr>
        <p:spPr>
          <a:xfrm>
            <a:off x="76166" y="2038901"/>
            <a:ext cx="1111458" cy="369332"/>
          </a:xfrm>
          <a:prstGeom prst="rect">
            <a:avLst/>
          </a:prstGeom>
          <a:noFill/>
        </p:spPr>
        <p:txBody>
          <a:bodyPr wrap="none" rtlCol="0">
            <a:spAutoFit/>
          </a:bodyPr>
          <a:lstStyle/>
          <a:p>
            <a:r>
              <a:rPr lang="en-US" altLang="zh-CN" dirty="0"/>
              <a:t>Leaf4.PC2</a:t>
            </a:r>
            <a:endParaRPr lang="zh-CN" altLang="en-US" dirty="0"/>
          </a:p>
        </p:txBody>
      </p:sp>
      <p:pic>
        <p:nvPicPr>
          <p:cNvPr id="7" name="Picture 3" descr="C:\Users\HP\Desktop\le4-PC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727" y="1854771"/>
            <a:ext cx="1637774" cy="7699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16759" y="2276872"/>
            <a:ext cx="1111458" cy="369332"/>
          </a:xfrm>
          <a:prstGeom prst="rect">
            <a:avLst/>
          </a:prstGeom>
          <a:noFill/>
        </p:spPr>
        <p:txBody>
          <a:bodyPr wrap="none" rtlCol="0">
            <a:spAutoFit/>
          </a:bodyPr>
          <a:lstStyle/>
          <a:p>
            <a:r>
              <a:rPr lang="en-US" altLang="zh-CN" dirty="0"/>
              <a:t>Leaf7.PC3</a:t>
            </a:r>
            <a:endParaRPr lang="zh-CN" altLang="en-US" dirty="0"/>
          </a:p>
        </p:txBody>
      </p:sp>
      <p:pic>
        <p:nvPicPr>
          <p:cNvPr id="9" name="Picture 5" descr="C:\Users\HP\Desktop\le7-PC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8321" y="1644518"/>
            <a:ext cx="1637773" cy="5657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22172" y="1653403"/>
            <a:ext cx="1111458" cy="369332"/>
          </a:xfrm>
          <a:prstGeom prst="rect">
            <a:avLst/>
          </a:prstGeom>
          <a:noFill/>
        </p:spPr>
        <p:txBody>
          <a:bodyPr wrap="none" rtlCol="0">
            <a:spAutoFit/>
          </a:bodyPr>
          <a:lstStyle/>
          <a:p>
            <a:r>
              <a:rPr lang="en-US" altLang="zh-CN" dirty="0"/>
              <a:t>Leaf7.PC2</a:t>
            </a:r>
            <a:endParaRPr lang="zh-CN" altLang="en-US" dirty="0"/>
          </a:p>
        </p:txBody>
      </p:sp>
      <p:pic>
        <p:nvPicPr>
          <p:cNvPr id="11" name="Picture 6" descr="C:\Users\HP\Desktop\le7-PC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320" y="1078817"/>
            <a:ext cx="1637774" cy="5657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6759" y="1095166"/>
            <a:ext cx="1111458" cy="369332"/>
          </a:xfrm>
          <a:prstGeom prst="rect">
            <a:avLst/>
          </a:prstGeom>
          <a:noFill/>
        </p:spPr>
        <p:txBody>
          <a:bodyPr wrap="none" rtlCol="0">
            <a:spAutoFit/>
          </a:bodyPr>
          <a:lstStyle/>
          <a:p>
            <a:r>
              <a:rPr lang="en-US" altLang="zh-CN" dirty="0"/>
              <a:t>Leaf7.PC1</a:t>
            </a:r>
            <a:endParaRPr lang="zh-CN" altLang="en-US" dirty="0"/>
          </a:p>
        </p:txBody>
      </p:sp>
      <p:pic>
        <p:nvPicPr>
          <p:cNvPr id="13" name="Picture 7" descr="C:\Users\HP\Desktop\le7-PC3.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4116" y="2220582"/>
            <a:ext cx="1659249" cy="57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P\Desktop\桌面\LX\文章3-根据面积筛选Le4和Le7\Report\Model\Petal-PC1.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1217" y="1174018"/>
            <a:ext cx="1655044" cy="5716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HP\Desktop\桌面\LX\文章3-根据面积筛选Le4和Le7\Report\Model\Petal-PC2.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1218" y="1745720"/>
            <a:ext cx="1657722" cy="5725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59760" y="1259468"/>
            <a:ext cx="1067280" cy="369332"/>
          </a:xfrm>
          <a:prstGeom prst="rect">
            <a:avLst/>
          </a:prstGeom>
          <a:noFill/>
        </p:spPr>
        <p:txBody>
          <a:bodyPr wrap="none" rtlCol="0">
            <a:spAutoFit/>
          </a:bodyPr>
          <a:lstStyle/>
          <a:p>
            <a:r>
              <a:rPr lang="en-US" altLang="zh-CN" dirty="0" err="1"/>
              <a:t>Petal.PC1</a:t>
            </a:r>
            <a:endParaRPr lang="zh-CN" altLang="en-US" dirty="0"/>
          </a:p>
        </p:txBody>
      </p:sp>
      <p:sp>
        <p:nvSpPr>
          <p:cNvPr id="17" name="TextBox 16"/>
          <p:cNvSpPr txBox="1"/>
          <p:nvPr/>
        </p:nvSpPr>
        <p:spPr>
          <a:xfrm>
            <a:off x="6285443" y="1847349"/>
            <a:ext cx="1067280" cy="369332"/>
          </a:xfrm>
          <a:prstGeom prst="rect">
            <a:avLst/>
          </a:prstGeom>
          <a:noFill/>
        </p:spPr>
        <p:txBody>
          <a:bodyPr wrap="none" rtlCol="0">
            <a:spAutoFit/>
          </a:bodyPr>
          <a:lstStyle/>
          <a:p>
            <a:r>
              <a:rPr lang="en-US" altLang="zh-CN" dirty="0" err="1"/>
              <a:t>Petal.PC2</a:t>
            </a:r>
            <a:endParaRPr lang="zh-CN" altLang="en-US" dirty="0"/>
          </a:p>
        </p:txBody>
      </p:sp>
      <p:sp>
        <p:nvSpPr>
          <p:cNvPr id="18" name="矩形 17"/>
          <p:cNvSpPr/>
          <p:nvPr/>
        </p:nvSpPr>
        <p:spPr>
          <a:xfrm>
            <a:off x="251521" y="3441774"/>
            <a:ext cx="8774740" cy="1169551"/>
          </a:xfrm>
          <a:prstGeom prst="rect">
            <a:avLst/>
          </a:prstGeom>
        </p:spPr>
        <p:txBody>
          <a:bodyPr wrap="square">
            <a:spAutoFit/>
          </a:bodyPr>
          <a:lstStyle/>
          <a:p>
            <a:r>
              <a:rPr lang="en-GB" altLang="zh-CN" sz="1400" b="1" dirty="0"/>
              <a:t>Figure S1</a:t>
            </a:r>
            <a:r>
              <a:rPr lang="en-GB" altLang="zh-CN" sz="1400" dirty="0"/>
              <a:t>. PCA was applied to the Leaf4, Leaf7, and Petal data sets to identify trends in shape and size variations among MAGIC lines.</a:t>
            </a:r>
            <a:endParaRPr lang="zh-CN" altLang="zh-CN" sz="1400" dirty="0"/>
          </a:p>
          <a:p>
            <a:r>
              <a:rPr lang="en-GB" altLang="zh-CN" sz="1400" dirty="0" smtClean="0"/>
              <a:t>The outline of a leaf was represented by the Cartesian coordinates of its 25 points, and similarly, a petal was represented by 25 points in the same way. The GIF showed the data set for each PC expressed in standard deviations from the mean position of the point within the collection of leaves and petals.</a:t>
            </a:r>
            <a:endParaRPr lang="zh-CN" altLang="zh-CN" sz="1400" dirty="0"/>
          </a:p>
        </p:txBody>
      </p:sp>
    </p:spTree>
    <p:extLst>
      <p:ext uri="{BB962C8B-B14F-4D97-AF65-F5344CB8AC3E}">
        <p14:creationId xmlns:p14="http://schemas.microsoft.com/office/powerpoint/2010/main" val="93379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桌面\LX\文章3-根据面积筛选Le4和Le7\Report\overl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2" y="260647"/>
            <a:ext cx="5482480" cy="64435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436096" y="1861150"/>
            <a:ext cx="3707904" cy="1384995"/>
          </a:xfrm>
          <a:prstGeom prst="rect">
            <a:avLst/>
          </a:prstGeom>
        </p:spPr>
        <p:txBody>
          <a:bodyPr wrap="square">
            <a:spAutoFit/>
          </a:bodyPr>
          <a:lstStyle/>
          <a:p>
            <a:r>
              <a:rPr lang="en-GB" altLang="zh-CN" sz="1400" b="1" dirty="0"/>
              <a:t>Figure S10. </a:t>
            </a:r>
            <a:r>
              <a:rPr lang="en-GB" altLang="zh-CN" sz="1400" dirty="0"/>
              <a:t>The genetic correlation between life-history traits and the </a:t>
            </a:r>
            <a:r>
              <a:rPr lang="en-GB" altLang="zh-CN" sz="1400" dirty="0" err="1"/>
              <a:t>allometry</a:t>
            </a:r>
            <a:r>
              <a:rPr lang="en-GB" altLang="zh-CN" sz="1400" dirty="0"/>
              <a:t> model.</a:t>
            </a:r>
            <a:endParaRPr lang="zh-CN" altLang="zh-CN" sz="1400" dirty="0"/>
          </a:p>
          <a:p>
            <a:r>
              <a:rPr lang="en-GB" altLang="zh-CN" sz="1400" dirty="0"/>
              <a:t>The vertical lines represent the QTLs overlapping with the peak SNP within 1 Mb. The different QTLs with the same accession allele conferring maximum effects are shown in red.</a:t>
            </a:r>
            <a:endParaRPr lang="zh-CN" altLang="zh-CN" sz="1400" dirty="0"/>
          </a:p>
        </p:txBody>
      </p:sp>
    </p:spTree>
    <p:extLst>
      <p:ext uri="{BB962C8B-B14F-4D97-AF65-F5344CB8AC3E}">
        <p14:creationId xmlns:p14="http://schemas.microsoft.com/office/powerpoint/2010/main" val="1809981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hangyaohau\Desktop\ER gene.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44425"/>
            <a:ext cx="2771189" cy="3732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hangyaohau\Desktop\AGO gene promot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25354"/>
            <a:ext cx="3218295" cy="3219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820" y="107340"/>
            <a:ext cx="317716" cy="369332"/>
          </a:xfrm>
          <a:prstGeom prst="rect">
            <a:avLst/>
          </a:prstGeom>
          <a:noFill/>
        </p:spPr>
        <p:txBody>
          <a:bodyPr wrap="none" rtlCol="0">
            <a:spAutoFit/>
          </a:bodyPr>
          <a:lstStyle/>
          <a:p>
            <a:r>
              <a:rPr lang="en-US" altLang="zh-CN" dirty="0" smtClean="0"/>
              <a:t>A</a:t>
            </a:r>
            <a:endParaRPr lang="zh-CN" altLang="en-US" dirty="0"/>
          </a:p>
        </p:txBody>
      </p:sp>
      <p:sp>
        <p:nvSpPr>
          <p:cNvPr id="14" name="TextBox 13"/>
          <p:cNvSpPr txBox="1"/>
          <p:nvPr/>
        </p:nvSpPr>
        <p:spPr>
          <a:xfrm>
            <a:off x="3059832" y="128183"/>
            <a:ext cx="309700" cy="369332"/>
          </a:xfrm>
          <a:prstGeom prst="rect">
            <a:avLst/>
          </a:prstGeom>
          <a:noFill/>
        </p:spPr>
        <p:txBody>
          <a:bodyPr wrap="none" rtlCol="0">
            <a:spAutoFit/>
          </a:bodyPr>
          <a:lstStyle/>
          <a:p>
            <a:r>
              <a:rPr lang="en-US" altLang="zh-CN" dirty="0" smtClean="0"/>
              <a:t>B</a:t>
            </a:r>
            <a:endParaRPr lang="zh-CN" altLang="en-US" dirty="0"/>
          </a:p>
        </p:txBody>
      </p:sp>
      <p:pic>
        <p:nvPicPr>
          <p:cNvPr id="2" name="Picture 2" descr="C:\Users\zhangyaohau\Desktop\ER gene expressio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56506"/>
            <a:ext cx="252012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angyaohau\Desktop\AGO gene expression.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2210748"/>
            <a:ext cx="2520120" cy="16418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444208" y="128183"/>
            <a:ext cx="308098" cy="369332"/>
          </a:xfrm>
          <a:prstGeom prst="rect">
            <a:avLst/>
          </a:prstGeom>
          <a:noFill/>
        </p:spPr>
        <p:txBody>
          <a:bodyPr wrap="none" rtlCol="0">
            <a:spAutoFit/>
          </a:bodyPr>
          <a:lstStyle/>
          <a:p>
            <a:r>
              <a:rPr lang="en-US" altLang="zh-CN" dirty="0" smtClean="0"/>
              <a:t>C</a:t>
            </a:r>
            <a:endParaRPr lang="zh-CN" altLang="en-US" dirty="0"/>
          </a:p>
        </p:txBody>
      </p:sp>
      <p:sp>
        <p:nvSpPr>
          <p:cNvPr id="16" name="矩形 15"/>
          <p:cNvSpPr/>
          <p:nvPr/>
        </p:nvSpPr>
        <p:spPr>
          <a:xfrm>
            <a:off x="153849" y="4077072"/>
            <a:ext cx="8568952" cy="2677656"/>
          </a:xfrm>
          <a:prstGeom prst="rect">
            <a:avLst/>
          </a:prstGeom>
        </p:spPr>
        <p:txBody>
          <a:bodyPr wrap="square">
            <a:spAutoFit/>
          </a:bodyPr>
          <a:lstStyle/>
          <a:p>
            <a:r>
              <a:rPr lang="en-GB" altLang="zh-CN" sz="1400" b="1" dirty="0"/>
              <a:t>Figure S11. </a:t>
            </a:r>
            <a:r>
              <a:rPr lang="en-GB" altLang="zh-CN" sz="1400" dirty="0"/>
              <a:t>The promoter sequence alignment and expression analysis of candidate genes.</a:t>
            </a:r>
            <a:endParaRPr lang="zh-CN" altLang="zh-CN" sz="1400" dirty="0"/>
          </a:p>
          <a:p>
            <a:r>
              <a:rPr lang="en-GB" altLang="zh-CN" sz="1400" dirty="0"/>
              <a:t>The candidate gene </a:t>
            </a:r>
            <a:r>
              <a:rPr lang="en-GB" altLang="zh-CN" sz="1400" i="1" dirty="0"/>
              <a:t>ERECTA</a:t>
            </a:r>
            <a:r>
              <a:rPr lang="en-GB" altLang="zh-CN" sz="1400" dirty="0"/>
              <a:t> (</a:t>
            </a:r>
            <a:r>
              <a:rPr lang="en-GB" altLang="zh-CN" sz="1400" i="1" dirty="0"/>
              <a:t>AT2G26330</a:t>
            </a:r>
            <a:r>
              <a:rPr lang="en-GB" altLang="zh-CN" sz="1400" dirty="0"/>
              <a:t>) in the LF7_2.1 </a:t>
            </a:r>
            <a:r>
              <a:rPr lang="en-GB" altLang="zh-CN" sz="1400" dirty="0" smtClean="0"/>
              <a:t>locus, </a:t>
            </a:r>
            <a:r>
              <a:rPr lang="en-GB" altLang="zh-CN" sz="1400" dirty="0"/>
              <a:t>obtained the minimum </a:t>
            </a:r>
            <a:r>
              <a:rPr lang="en-GB" altLang="zh-CN" sz="1400" dirty="0" smtClean="0"/>
              <a:t>Leaf7.PC2 </a:t>
            </a:r>
            <a:r>
              <a:rPr lang="en-GB" altLang="zh-CN" sz="1400" dirty="0"/>
              <a:t>value in the </a:t>
            </a:r>
            <a:r>
              <a:rPr lang="en-GB" altLang="zh-CN" sz="1400" i="1" dirty="0"/>
              <a:t>Bur-0</a:t>
            </a:r>
            <a:r>
              <a:rPr lang="en-GB" altLang="zh-CN" sz="1400" dirty="0"/>
              <a:t> </a:t>
            </a:r>
            <a:r>
              <a:rPr lang="en-GB" altLang="zh-CN" sz="1400" dirty="0" smtClean="0"/>
              <a:t>accession, </a:t>
            </a:r>
            <a:r>
              <a:rPr lang="en-GB" altLang="zh-CN" sz="1400" dirty="0"/>
              <a:t>had specific variation in the </a:t>
            </a:r>
            <a:r>
              <a:rPr lang="en-GB" altLang="zh-CN" sz="1400" i="1" dirty="0"/>
              <a:t>Bur-0</a:t>
            </a:r>
            <a:r>
              <a:rPr lang="en-GB" altLang="zh-CN" sz="1400" dirty="0"/>
              <a:t> promoter sequence and had the lowest expression level in </a:t>
            </a:r>
            <a:r>
              <a:rPr lang="en-GB" altLang="zh-CN" sz="1400" i="1" dirty="0"/>
              <a:t>Bur-0</a:t>
            </a:r>
            <a:r>
              <a:rPr lang="en-GB" altLang="zh-CN" sz="1400" dirty="0"/>
              <a:t>. The second candidate gene </a:t>
            </a:r>
            <a:r>
              <a:rPr lang="en-GB" altLang="zh-CN" sz="1400" i="1" dirty="0"/>
              <a:t>AGO4</a:t>
            </a:r>
            <a:r>
              <a:rPr lang="en-GB" altLang="zh-CN" sz="1400" dirty="0"/>
              <a:t> (</a:t>
            </a:r>
            <a:r>
              <a:rPr lang="en-GB" altLang="zh-CN" sz="1400" i="1" dirty="0"/>
              <a:t>AT2G27040</a:t>
            </a:r>
            <a:r>
              <a:rPr lang="en-GB" altLang="zh-CN" sz="1400" dirty="0"/>
              <a:t>) in the LF7_2.1, PE_2.5 and LF7PE_3.2 loci had specific variation in the promoter in the </a:t>
            </a:r>
            <a:r>
              <a:rPr lang="en-GB" altLang="zh-CN" sz="1400" i="1" dirty="0"/>
              <a:t>Ler-0</a:t>
            </a:r>
            <a:r>
              <a:rPr lang="en-GB" altLang="zh-CN" sz="1400" dirty="0"/>
              <a:t> accession, with the maximum Leaf7.PC2, Petal.PC2 value and minimum Leaf7-Petal.PC3 value and obtained the highest expression level in </a:t>
            </a:r>
            <a:r>
              <a:rPr lang="en-GB" altLang="zh-CN" sz="1400" i="1" dirty="0"/>
              <a:t>Ler-0</a:t>
            </a:r>
            <a:r>
              <a:rPr lang="en-GB" altLang="zh-CN" sz="1400" dirty="0"/>
              <a:t>.</a:t>
            </a:r>
            <a:endParaRPr lang="zh-CN" altLang="zh-CN" sz="1400" dirty="0"/>
          </a:p>
          <a:p>
            <a:r>
              <a:rPr lang="en-GB" altLang="zh-CN" sz="1400" dirty="0"/>
              <a:t>(A) The </a:t>
            </a:r>
            <a:r>
              <a:rPr lang="en-GB" altLang="zh-CN" sz="1400" i="1" dirty="0"/>
              <a:t>ERECTA</a:t>
            </a:r>
            <a:r>
              <a:rPr lang="en-GB" altLang="zh-CN" sz="1400" dirty="0"/>
              <a:t> promoter sequence alignment of 19 founder accessions in MAGIC lines and the unique variations in </a:t>
            </a:r>
            <a:r>
              <a:rPr lang="en-GB" altLang="zh-CN" sz="1400" i="1" dirty="0"/>
              <a:t>Bur-0</a:t>
            </a:r>
            <a:r>
              <a:rPr lang="en-GB" altLang="zh-CN" sz="1400" dirty="0"/>
              <a:t> are highlighted.</a:t>
            </a:r>
            <a:endParaRPr lang="zh-CN" altLang="zh-CN" sz="1400" dirty="0"/>
          </a:p>
          <a:p>
            <a:r>
              <a:rPr lang="en-GB" altLang="zh-CN" sz="1400" dirty="0"/>
              <a:t>(B) The </a:t>
            </a:r>
            <a:r>
              <a:rPr lang="en-GB" altLang="zh-CN" sz="1400" i="1" dirty="0"/>
              <a:t>AGO4 </a:t>
            </a:r>
            <a:r>
              <a:rPr lang="en-GB" altLang="zh-CN" sz="1400" dirty="0"/>
              <a:t>promoter sequence alignment of 19 founder accessions in MAGIC lines and the unique variations in </a:t>
            </a:r>
            <a:r>
              <a:rPr lang="en-GB" altLang="zh-CN" sz="1400" i="1" dirty="0"/>
              <a:t>Ler-0</a:t>
            </a:r>
            <a:r>
              <a:rPr lang="en-GB" altLang="zh-CN" sz="1400" dirty="0"/>
              <a:t> are highlighted.</a:t>
            </a:r>
            <a:endParaRPr lang="zh-CN" altLang="zh-CN" sz="1400" dirty="0"/>
          </a:p>
          <a:p>
            <a:r>
              <a:rPr lang="en-GB" altLang="zh-CN" sz="1400" dirty="0"/>
              <a:t>(C) The expression of </a:t>
            </a:r>
            <a:r>
              <a:rPr lang="en-GB" altLang="zh-CN" sz="1400" i="1" dirty="0"/>
              <a:t>ERECTA</a:t>
            </a:r>
            <a:r>
              <a:rPr lang="en-GB" altLang="zh-CN" sz="1400" dirty="0"/>
              <a:t> and </a:t>
            </a:r>
            <a:r>
              <a:rPr lang="en-GB" altLang="zh-CN" sz="1400" i="1" dirty="0"/>
              <a:t>AGO4 </a:t>
            </a:r>
            <a:r>
              <a:rPr lang="en-GB" altLang="zh-CN" sz="1400" dirty="0"/>
              <a:t>was compared in the 19 founder accessions. The expression data were obtained from </a:t>
            </a:r>
            <a:r>
              <a:rPr lang="en-GB" altLang="zh-CN" sz="1400" dirty="0" err="1"/>
              <a:t>Gan</a:t>
            </a:r>
            <a:r>
              <a:rPr lang="en-GB" altLang="zh-CN" sz="1400" dirty="0"/>
              <a:t> et al., 2011.</a:t>
            </a:r>
            <a:endParaRPr lang="zh-CN" altLang="zh-CN" sz="1400" dirty="0"/>
          </a:p>
        </p:txBody>
      </p:sp>
    </p:spTree>
    <p:extLst>
      <p:ext uri="{BB962C8B-B14F-4D97-AF65-F5344CB8AC3E}">
        <p14:creationId xmlns:p14="http://schemas.microsoft.com/office/powerpoint/2010/main" val="893328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HP\Desktop\桌面\LX\文章3-根据面积筛选Le4和Le7\Report\未标题-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520"/>
            <a:ext cx="4392488" cy="678865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076056" y="1904167"/>
            <a:ext cx="4037959" cy="1384995"/>
          </a:xfrm>
          <a:prstGeom prst="rect">
            <a:avLst/>
          </a:prstGeom>
        </p:spPr>
        <p:txBody>
          <a:bodyPr wrap="square">
            <a:spAutoFit/>
          </a:bodyPr>
          <a:lstStyle/>
          <a:p>
            <a:r>
              <a:rPr lang="en-GB" altLang="zh-CN" sz="1400" b="1" dirty="0"/>
              <a:t>Figure S2. </a:t>
            </a:r>
            <a:r>
              <a:rPr lang="en-GB" altLang="zh-CN" sz="1400" dirty="0"/>
              <a:t>Range of PC values obtained for the leaf and petal </a:t>
            </a:r>
            <a:r>
              <a:rPr lang="en-GB" altLang="zh-CN" sz="1400" dirty="0" err="1"/>
              <a:t>allometric</a:t>
            </a:r>
            <a:r>
              <a:rPr lang="en-GB" altLang="zh-CN" sz="1400" dirty="0"/>
              <a:t> model.</a:t>
            </a:r>
            <a:endParaRPr lang="zh-CN" altLang="zh-CN" sz="1400" dirty="0"/>
          </a:p>
          <a:p>
            <a:r>
              <a:rPr lang="en-GB" altLang="zh-CN" sz="1400" dirty="0"/>
              <a:t>The mean of each MAGIC line is represented by a blue diamond, and the bars display the range of all values observed for this line. PC units are standard deviations.</a:t>
            </a:r>
            <a:endParaRPr lang="zh-CN" altLang="zh-CN" sz="1400" dirty="0"/>
          </a:p>
        </p:txBody>
      </p:sp>
    </p:spTree>
    <p:extLst>
      <p:ext uri="{BB962C8B-B14F-4D97-AF65-F5344CB8AC3E}">
        <p14:creationId xmlns:p14="http://schemas.microsoft.com/office/powerpoint/2010/main" val="350485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6" y="5445224"/>
            <a:ext cx="8136904" cy="738664"/>
          </a:xfrm>
          <a:prstGeom prst="rect">
            <a:avLst/>
          </a:prstGeom>
        </p:spPr>
        <p:txBody>
          <a:bodyPr wrap="square">
            <a:spAutoFit/>
          </a:bodyPr>
          <a:lstStyle/>
          <a:p>
            <a:r>
              <a:rPr lang="en-GB" altLang="zh-CN" sz="1400" b="1" dirty="0"/>
              <a:t>Figure S3. </a:t>
            </a:r>
            <a:r>
              <a:rPr lang="en-GB" altLang="zh-CN" sz="1400" dirty="0"/>
              <a:t>Variations along each PC for leaf4, leaf7 and petal </a:t>
            </a:r>
            <a:r>
              <a:rPr lang="en-GB" altLang="zh-CN" sz="1400" dirty="0" err="1"/>
              <a:t>allometry</a:t>
            </a:r>
            <a:r>
              <a:rPr lang="en-GB" altLang="zh-CN" sz="1400" dirty="0"/>
              <a:t> within the MAGIC lines.</a:t>
            </a:r>
            <a:endParaRPr lang="zh-CN" altLang="zh-CN" sz="1400" dirty="0"/>
          </a:p>
          <a:p>
            <a:r>
              <a:rPr lang="en-GB" altLang="zh-CN" sz="1400" dirty="0"/>
              <a:t>Each histogram represents the distribution of MAGIC lines along one of the PCs from the leaf and petal </a:t>
            </a:r>
            <a:r>
              <a:rPr lang="en-GB" altLang="zh-CN" sz="1400" dirty="0" err="1"/>
              <a:t>allometry</a:t>
            </a:r>
            <a:r>
              <a:rPr lang="en-GB" altLang="zh-CN" sz="1400" dirty="0"/>
              <a:t> model.</a:t>
            </a:r>
            <a:endParaRPr lang="zh-CN" altLang="zh-CN" sz="1400" dirty="0"/>
          </a:p>
        </p:txBody>
      </p:sp>
      <p:pic>
        <p:nvPicPr>
          <p:cNvPr id="1027" name="Picture 3" descr="C:\Users\HP\Desktop\桌面\LX\文章3-根据面积筛选Le4和Le7\Paper\Supplementary data\FigureS1\FigureS1-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08732"/>
            <a:ext cx="5400601" cy="520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5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888" y="4941168"/>
            <a:ext cx="8218080" cy="523220"/>
          </a:xfrm>
          <a:prstGeom prst="rect">
            <a:avLst/>
          </a:prstGeom>
        </p:spPr>
        <p:txBody>
          <a:bodyPr wrap="square">
            <a:spAutoFit/>
          </a:bodyPr>
          <a:lstStyle/>
          <a:p>
            <a:r>
              <a:rPr lang="en-GB" altLang="zh-CN" sz="1400" b="1" dirty="0"/>
              <a:t>Figure S4. </a:t>
            </a:r>
            <a:r>
              <a:rPr lang="en-GB" altLang="zh-CN" sz="1400" dirty="0"/>
              <a:t>QTL scan of the PCAs for the fourth leaf </a:t>
            </a:r>
            <a:r>
              <a:rPr lang="en-GB" altLang="zh-CN" sz="1400" dirty="0" err="1"/>
              <a:t>allometry</a:t>
            </a:r>
            <a:r>
              <a:rPr lang="en-GB" altLang="zh-CN" sz="1400" dirty="0"/>
              <a:t> among MAGIC lines.</a:t>
            </a:r>
            <a:endParaRPr lang="zh-CN" altLang="zh-CN" sz="1400" dirty="0"/>
          </a:p>
          <a:p>
            <a:r>
              <a:rPr lang="en-GB" altLang="zh-CN" sz="1400" dirty="0"/>
              <a:t>The dot represents the peak SNP site with Log P value &gt;3.</a:t>
            </a:r>
            <a:endParaRPr lang="zh-CN" altLang="zh-CN" sz="1400" dirty="0"/>
          </a:p>
        </p:txBody>
      </p:sp>
      <p:pic>
        <p:nvPicPr>
          <p:cNvPr id="2050" name="Picture 2" descr="C:\Users\HP\Desktop\桌面\LX\文章3-根据面积筛选Le4和Le7\Report\le4le7pe QTL\single organ\l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51" y="1268761"/>
            <a:ext cx="8922491" cy="31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1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992" y="4869160"/>
            <a:ext cx="8581488" cy="523220"/>
          </a:xfrm>
          <a:prstGeom prst="rect">
            <a:avLst/>
          </a:prstGeom>
        </p:spPr>
        <p:txBody>
          <a:bodyPr wrap="square">
            <a:spAutoFit/>
          </a:bodyPr>
          <a:lstStyle/>
          <a:p>
            <a:r>
              <a:rPr lang="en-GB" altLang="zh-CN" sz="1400" b="1" dirty="0"/>
              <a:t>Figure S5</a:t>
            </a:r>
            <a:r>
              <a:rPr lang="en-GB" altLang="zh-CN" sz="1400" dirty="0"/>
              <a:t>. QTL scan of the PCAs for the seventh leaf </a:t>
            </a:r>
            <a:r>
              <a:rPr lang="en-GB" altLang="zh-CN" sz="1400" dirty="0" err="1"/>
              <a:t>allometry</a:t>
            </a:r>
            <a:r>
              <a:rPr lang="en-GB" altLang="zh-CN" sz="1400" dirty="0"/>
              <a:t> among MAGIC lines.</a:t>
            </a:r>
            <a:endParaRPr lang="zh-CN" altLang="zh-CN" sz="1400" dirty="0"/>
          </a:p>
          <a:p>
            <a:r>
              <a:rPr lang="en-GB" altLang="zh-CN" sz="1400" dirty="0"/>
              <a:t>The dot represents the peak SNP site with Log P value &gt;3.</a:t>
            </a:r>
            <a:endParaRPr lang="zh-CN" altLang="zh-CN" sz="1400" dirty="0"/>
          </a:p>
        </p:txBody>
      </p:sp>
      <p:pic>
        <p:nvPicPr>
          <p:cNvPr id="2051" name="Picture 3" descr="C:\Users\HP\Desktop\桌面\LX\文章3-根据面积筛选Le4和Le7\Report\le4le7pe QTL\single organ\l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332656"/>
            <a:ext cx="894766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3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桌面\LX\文章3-根据面积筛选Le4和Le7\Report\le4le7pe QTL\single organ\pe.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37064"/>
            <a:ext cx="8964488" cy="322100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10992" y="4077072"/>
            <a:ext cx="8218080" cy="523220"/>
          </a:xfrm>
          <a:prstGeom prst="rect">
            <a:avLst/>
          </a:prstGeom>
        </p:spPr>
        <p:txBody>
          <a:bodyPr wrap="square">
            <a:spAutoFit/>
          </a:bodyPr>
          <a:lstStyle/>
          <a:p>
            <a:r>
              <a:rPr lang="en-GB" altLang="zh-CN" sz="1400" b="1" dirty="0"/>
              <a:t>Figure S6. </a:t>
            </a:r>
            <a:r>
              <a:rPr lang="en-GB" altLang="zh-CN" sz="1400" dirty="0"/>
              <a:t>QTL scan of the PCAs for petal </a:t>
            </a:r>
            <a:r>
              <a:rPr lang="en-GB" altLang="zh-CN" sz="1400" dirty="0" err="1"/>
              <a:t>allometry</a:t>
            </a:r>
            <a:r>
              <a:rPr lang="en-GB" altLang="zh-CN" sz="1400" dirty="0"/>
              <a:t> among MAGIC lines.</a:t>
            </a:r>
            <a:endParaRPr lang="zh-CN" altLang="zh-CN" sz="1400" dirty="0"/>
          </a:p>
          <a:p>
            <a:r>
              <a:rPr lang="en-GB" altLang="zh-CN" sz="1400" dirty="0"/>
              <a:t>The dot represents the peak SNP site with Log P value &gt;3.</a:t>
            </a:r>
            <a:endParaRPr lang="zh-CN" altLang="zh-CN" sz="1400" dirty="0"/>
          </a:p>
        </p:txBody>
      </p:sp>
    </p:spTree>
    <p:extLst>
      <p:ext uri="{BB962C8B-B14F-4D97-AF65-F5344CB8AC3E}">
        <p14:creationId xmlns:p14="http://schemas.microsoft.com/office/powerpoint/2010/main" val="1249456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5589240"/>
            <a:ext cx="8480647" cy="523220"/>
          </a:xfrm>
          <a:prstGeom prst="rect">
            <a:avLst/>
          </a:prstGeom>
        </p:spPr>
        <p:txBody>
          <a:bodyPr wrap="square">
            <a:spAutoFit/>
          </a:bodyPr>
          <a:lstStyle/>
          <a:p>
            <a:r>
              <a:rPr lang="en-GB" altLang="zh-CN" sz="1400" b="1" dirty="0"/>
              <a:t>Figure S7.</a:t>
            </a:r>
            <a:r>
              <a:rPr lang="en-GB" altLang="zh-CN" sz="1400" dirty="0"/>
              <a:t> QTL scan of the PCAs for the fourth leaf and petal </a:t>
            </a:r>
            <a:r>
              <a:rPr lang="en-GB" altLang="zh-CN" sz="1400" dirty="0" err="1"/>
              <a:t>allometry</a:t>
            </a:r>
            <a:r>
              <a:rPr lang="en-GB" altLang="zh-CN" sz="1400" dirty="0"/>
              <a:t> covariation among MAGIC lines.</a:t>
            </a:r>
            <a:endParaRPr lang="zh-CN" altLang="zh-CN" sz="1400" dirty="0"/>
          </a:p>
          <a:p>
            <a:r>
              <a:rPr lang="en-GB" altLang="zh-CN" sz="1400" dirty="0"/>
              <a:t>The dot represents the peak SNP site with Log P value &gt;3.</a:t>
            </a:r>
            <a:endParaRPr lang="zh-CN" altLang="zh-CN" sz="1400" dirty="0"/>
          </a:p>
        </p:txBody>
      </p:sp>
      <p:pic>
        <p:nvPicPr>
          <p:cNvPr id="4098" name="Picture 2" descr="C:\Users\HP\Desktop\桌面\LX\文章3-根据面积筛选Le4和Le7\Report\le4le7pe QTL\two organ\Leaf4petal-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3426"/>
            <a:ext cx="8705190" cy="538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56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5648284"/>
            <a:ext cx="8640960" cy="523220"/>
          </a:xfrm>
          <a:prstGeom prst="rect">
            <a:avLst/>
          </a:prstGeom>
        </p:spPr>
        <p:txBody>
          <a:bodyPr wrap="square">
            <a:spAutoFit/>
          </a:bodyPr>
          <a:lstStyle/>
          <a:p>
            <a:r>
              <a:rPr lang="en-GB" altLang="zh-CN" sz="1400" b="1" dirty="0"/>
              <a:t>Figure S8.</a:t>
            </a:r>
            <a:r>
              <a:rPr lang="en-GB" altLang="zh-CN" sz="1400" dirty="0"/>
              <a:t> QTL scan of the PCAs for the seventh leaf and petal </a:t>
            </a:r>
            <a:r>
              <a:rPr lang="en-GB" altLang="zh-CN" sz="1400" dirty="0" err="1"/>
              <a:t>allometry</a:t>
            </a:r>
            <a:r>
              <a:rPr lang="en-GB" altLang="zh-CN" sz="1400" dirty="0"/>
              <a:t> covariation among MAGIC lines.</a:t>
            </a:r>
            <a:endParaRPr lang="zh-CN" altLang="zh-CN" sz="1400" dirty="0"/>
          </a:p>
          <a:p>
            <a:r>
              <a:rPr lang="en-GB" altLang="zh-CN" sz="1400" dirty="0"/>
              <a:t>The dot represents the peak SNP site with Log P value &gt;3.</a:t>
            </a:r>
            <a:endParaRPr lang="zh-CN" altLang="zh-CN" sz="1400" dirty="0"/>
          </a:p>
        </p:txBody>
      </p:sp>
      <p:pic>
        <p:nvPicPr>
          <p:cNvPr id="5122" name="Picture 2" descr="C:\Users\HP\Desktop\桌面\LX\文章3-根据面积筛选Le4和Le7\Report\le4le7pe QTL\two organ\Leaf7Petal-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27"/>
            <a:ext cx="8748464" cy="542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6148" y="5951021"/>
            <a:ext cx="8496944" cy="523220"/>
          </a:xfrm>
          <a:prstGeom prst="rect">
            <a:avLst/>
          </a:prstGeom>
        </p:spPr>
        <p:txBody>
          <a:bodyPr wrap="square">
            <a:spAutoFit/>
          </a:bodyPr>
          <a:lstStyle/>
          <a:p>
            <a:r>
              <a:rPr lang="en-GB" altLang="zh-CN" sz="1400" b="1" dirty="0"/>
              <a:t>Figure S9.</a:t>
            </a:r>
            <a:r>
              <a:rPr lang="en-GB" altLang="zh-CN" sz="1400" dirty="0"/>
              <a:t> QTL scan of the life-history traits among MAGIC lines.</a:t>
            </a:r>
            <a:endParaRPr lang="zh-CN" altLang="zh-CN" sz="1400" dirty="0"/>
          </a:p>
          <a:p>
            <a:r>
              <a:rPr lang="en-GB" altLang="zh-CN" sz="1400" dirty="0"/>
              <a:t>The dot represents the peak SNP site with Log P value &gt;3.</a:t>
            </a:r>
            <a:endParaRPr lang="zh-CN" altLang="zh-CN" sz="1400" dirty="0"/>
          </a:p>
        </p:txBody>
      </p:sp>
      <p:pic>
        <p:nvPicPr>
          <p:cNvPr id="1026" name="Picture 2" descr="C:\Users\HP\Desktop\Frontiers in genetics\Supplemental material\Figure S9\overlap.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0886"/>
            <a:ext cx="8496944" cy="56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15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594</Words>
  <Application>Microsoft Office PowerPoint</Application>
  <PresentationFormat>全屏显示(4:3)</PresentationFormat>
  <Paragraphs>35</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Zhang-Yaohua</dc:creator>
  <cp:lastModifiedBy>[张耀华]</cp:lastModifiedBy>
  <cp:revision>46</cp:revision>
  <dcterms:created xsi:type="dcterms:W3CDTF">2019-10-08T07:23:13Z</dcterms:created>
  <dcterms:modified xsi:type="dcterms:W3CDTF">2020-10-26T15:28:10Z</dcterms:modified>
</cp:coreProperties>
</file>