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Ubuntu"/>
      <p:regular r:id="rId36"/>
      <p:bold r:id="rId37"/>
      <p:italic r:id="rId38"/>
      <p:boldItalic r:id="rId39"/>
    </p:embeddedFont>
    <p:embeddedFont>
      <p:font typeface="Roboto"/>
      <p:regular r:id="rId40"/>
      <p:bold r:id="rId41"/>
      <p:italic r:id="rId42"/>
      <p:boldItalic r:id="rId43"/>
    </p:embeddedFont>
    <p:embeddedFont>
      <p:font typeface="Proxima Nova"/>
      <p:regular r:id="rId44"/>
      <p:bold r:id="rId45"/>
      <p:italic r:id="rId46"/>
      <p:boldItalic r:id="rId47"/>
    </p:embeddedFont>
    <p:embeddedFont>
      <p:font typeface="Arial Narrow"/>
      <p:regular r:id="rId48"/>
      <p:bold r:id="rId49"/>
      <p:italic r:id="rId50"/>
      <p:boldItalic r:id="rId51"/>
    </p:embeddedFont>
    <p:embeddedFont>
      <p:font typeface="Roboto Mono"/>
      <p:regular r:id="rId52"/>
      <p:bold r:id="rId53"/>
      <p:italic r:id="rId54"/>
      <p:boldItalic r:id="rId55"/>
    </p:embeddedFont>
    <p:embeddedFont>
      <p:font typeface="Source Sans Pr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ProximaNova-regular.fntdata"/><Relationship Id="rId43" Type="http://schemas.openxmlformats.org/officeDocument/2006/relationships/font" Target="fonts/Roboto-boldItalic.fntdata"/><Relationship Id="rId46" Type="http://schemas.openxmlformats.org/officeDocument/2006/relationships/font" Target="fonts/ProximaNova-italic.fntdata"/><Relationship Id="rId45" Type="http://schemas.openxmlformats.org/officeDocument/2006/relationships/font" Target="fonts/ProximaNov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rialNarrow-regular.fntdata"/><Relationship Id="rId47" Type="http://schemas.openxmlformats.org/officeDocument/2006/relationships/font" Target="fonts/ProximaNova-boldItalic.fntdata"/><Relationship Id="rId49" Type="http://schemas.openxmlformats.org/officeDocument/2006/relationships/font" Target="fonts/ArialNarrow-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Ubuntu-bold.fntdata"/><Relationship Id="rId36" Type="http://schemas.openxmlformats.org/officeDocument/2006/relationships/font" Target="fonts/Ubuntu-regular.fntdata"/><Relationship Id="rId39" Type="http://schemas.openxmlformats.org/officeDocument/2006/relationships/font" Target="fonts/Ubuntu-boldItalic.fntdata"/><Relationship Id="rId38" Type="http://schemas.openxmlformats.org/officeDocument/2006/relationships/font" Target="fonts/Ubuntu-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ialNarrow-boldItalic.fntdata"/><Relationship Id="rId50" Type="http://schemas.openxmlformats.org/officeDocument/2006/relationships/font" Target="fonts/ArialNarrow-italic.fntdata"/><Relationship Id="rId53" Type="http://schemas.openxmlformats.org/officeDocument/2006/relationships/font" Target="fonts/RobotoMono-bold.fntdata"/><Relationship Id="rId52" Type="http://schemas.openxmlformats.org/officeDocument/2006/relationships/font" Target="fonts/RobotoMono-regular.fntdata"/><Relationship Id="rId11" Type="http://schemas.openxmlformats.org/officeDocument/2006/relationships/slide" Target="slides/slide6.xml"/><Relationship Id="rId55" Type="http://schemas.openxmlformats.org/officeDocument/2006/relationships/font" Target="fonts/RobotoMono-boldItalic.fntdata"/><Relationship Id="rId10" Type="http://schemas.openxmlformats.org/officeDocument/2006/relationships/slide" Target="slides/slide5.xml"/><Relationship Id="rId54" Type="http://schemas.openxmlformats.org/officeDocument/2006/relationships/font" Target="fonts/RobotoMono-italic.fntdata"/><Relationship Id="rId13" Type="http://schemas.openxmlformats.org/officeDocument/2006/relationships/slide" Target="slides/slide8.xml"/><Relationship Id="rId57" Type="http://schemas.openxmlformats.org/officeDocument/2006/relationships/font" Target="fonts/SourceSansPro-bold.fntdata"/><Relationship Id="rId12" Type="http://schemas.openxmlformats.org/officeDocument/2006/relationships/slide" Target="slides/slide7.xml"/><Relationship Id="rId56" Type="http://schemas.openxmlformats.org/officeDocument/2006/relationships/font" Target="fonts/SourceSansPro-regular.fntdata"/><Relationship Id="rId15" Type="http://schemas.openxmlformats.org/officeDocument/2006/relationships/slide" Target="slides/slide10.xml"/><Relationship Id="rId59" Type="http://schemas.openxmlformats.org/officeDocument/2006/relationships/font" Target="fonts/SourceSansPro-boldItalic.fntdata"/><Relationship Id="rId14" Type="http://schemas.openxmlformats.org/officeDocument/2006/relationships/slide" Target="slides/slide9.xml"/><Relationship Id="rId58" Type="http://schemas.openxmlformats.org/officeDocument/2006/relationships/font" Target="fonts/SourceSansPr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hilpapers.org/archive/SEPGFW.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RqQeG01osF8ThC8cG-Nu1cuLIqsLMPLuNFV-0vY5qoM/edit#gid=0"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nounproject.com/search/?q=expert&amp;i=3264273" TargetMode="External"/><Relationship Id="rId3" Type="http://schemas.openxmlformats.org/officeDocument/2006/relationships/hyperlink" Target="https://thenounproject.com/term/cat-on-computer-desk/982216" TargetMode="External"/><Relationship Id="rId4" Type="http://schemas.openxmlformats.org/officeDocument/2006/relationships/hyperlink" Target="https://thenounproject.com/term/review/3306550/" TargetMode="External"/><Relationship Id="rId5" Type="http://schemas.openxmlformats.org/officeDocument/2006/relationships/hyperlink" Target="https://thenounproject.com/search/?q=calendar&amp;i=121870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87ad83685f_0_66: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87ad83685f_0_66: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230" name="Google Shape;230;g87ad83685f_0_66: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8638dbfd46_1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8638dbfd46_1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291" name="Google Shape;291;g8638dbfd46_1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8638dbfd46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8638dbfd46_1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303" name="Google Shape;303;g8638dbfd46_1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62e4686fa_4_0: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62e4686fa_4_0: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Can view Mondo on Monarch’s site too, but it is not always in sync, so recommend OLS or downloading it from GitHub and viewing it in Protege</a:t>
            </a:r>
            <a:endParaRPr/>
          </a:p>
        </p:txBody>
      </p:sp>
      <p:sp>
        <p:nvSpPr>
          <p:cNvPr id="326" name="Google Shape;326;g862e4686fa_4_0: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9cdb5e122f_0_69: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9cdb5e122f_0_69: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9cdb5e122f_0_69: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9b7706cb95_0_78: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9b7706cb95_0_78: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9b7706cb95_0_78: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b7706cb95_0_64: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9b7706cb95_0_64: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9b7706cb95_0_64: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a38ee422b9_0_1: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a38ee422b9_0_1: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latin typeface="Arial"/>
                <a:ea typeface="Arial"/>
                <a:cs typeface="Arial"/>
                <a:sym typeface="Arial"/>
              </a:rPr>
              <a:t>need to integrate MD of patterns w/ documentation</a:t>
            </a:r>
            <a:endParaRPr sz="1000">
              <a:latin typeface="Arial"/>
              <a:ea typeface="Arial"/>
              <a:cs typeface="Arial"/>
              <a:sym typeface="Arial"/>
            </a:endParaRPr>
          </a:p>
          <a:p>
            <a:pPr indent="0" lvl="0" marL="0" rtl="0" algn="l">
              <a:spcBef>
                <a:spcPts val="0"/>
              </a:spcBef>
              <a:spcAft>
                <a:spcPts val="0"/>
              </a:spcAft>
              <a:buNone/>
            </a:pPr>
            <a:r>
              <a:t/>
            </a:r>
            <a:endParaRPr/>
          </a:p>
        </p:txBody>
      </p:sp>
      <p:sp>
        <p:nvSpPr>
          <p:cNvPr id="382" name="Google Shape;382;ga38ee422b9_0_1: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9c478449fb_0_107: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9c478449fb_0_107: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9c478449fb_0_107: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9c478449fb_0_122: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9c478449fb_0_122: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9c478449fb_0_122: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0ea958073_0_351: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0ea958073_0_351: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Overview of Mondo </a:t>
            </a:r>
            <a:endParaRPr/>
          </a:p>
          <a:p>
            <a:pPr indent="-317500" lvl="1" marL="914400" rtl="0" algn="l">
              <a:spcBef>
                <a:spcPts val="0"/>
              </a:spcBef>
              <a:spcAft>
                <a:spcPts val="0"/>
              </a:spcAft>
              <a:buSzPts val="1400"/>
              <a:buChar char="○"/>
            </a:pPr>
            <a:r>
              <a:rPr lang="en-US"/>
              <a:t>Structure</a:t>
            </a:r>
            <a:endParaRPr/>
          </a:p>
          <a:p>
            <a:pPr indent="-317500" lvl="1" marL="914400" rtl="0" algn="l">
              <a:spcBef>
                <a:spcPts val="0"/>
              </a:spcBef>
              <a:spcAft>
                <a:spcPts val="0"/>
              </a:spcAft>
              <a:buSzPts val="1400"/>
              <a:buChar char="○"/>
            </a:pPr>
            <a:r>
              <a:rPr lang="en-US"/>
              <a:t>Where the information comes from</a:t>
            </a:r>
            <a:endParaRPr/>
          </a:p>
          <a:p>
            <a:pPr indent="-317500" lvl="1" marL="914400" rtl="0" algn="l">
              <a:spcBef>
                <a:spcPts val="0"/>
              </a:spcBef>
              <a:spcAft>
                <a:spcPts val="0"/>
              </a:spcAft>
              <a:buSzPts val="1400"/>
              <a:buChar char="○"/>
            </a:pPr>
            <a:r>
              <a:rPr lang="en-US"/>
              <a:t>How the ontology was created </a:t>
            </a:r>
            <a:endParaRPr/>
          </a:p>
          <a:p>
            <a:pPr indent="-317500" lvl="1" marL="914400" rtl="0" algn="l">
              <a:spcBef>
                <a:spcPts val="0"/>
              </a:spcBef>
              <a:spcAft>
                <a:spcPts val="0"/>
              </a:spcAft>
              <a:buSzPts val="1400"/>
              <a:buChar char="○"/>
            </a:pPr>
            <a:r>
              <a:rPr lang="en-US"/>
              <a:t>How the ontology is maintained</a:t>
            </a:r>
            <a:endParaRPr/>
          </a:p>
          <a:p>
            <a:pPr indent="-317500" lvl="0" marL="457200" rtl="0" algn="l">
              <a:spcBef>
                <a:spcPts val="0"/>
              </a:spcBef>
              <a:spcAft>
                <a:spcPts val="0"/>
              </a:spcAft>
              <a:buSzPts val="1400"/>
              <a:buChar char="●"/>
            </a:pPr>
            <a:r>
              <a:rPr lang="en-US"/>
              <a:t>Where to view Mondo and search for Mondo IDs/terms</a:t>
            </a:r>
            <a:endParaRPr/>
          </a:p>
          <a:p>
            <a:pPr indent="-317500" lvl="0" marL="457200" rtl="0" algn="l">
              <a:spcBef>
                <a:spcPts val="0"/>
              </a:spcBef>
              <a:spcAft>
                <a:spcPts val="0"/>
              </a:spcAft>
              <a:buSzPts val="1400"/>
              <a:buChar char="●"/>
            </a:pPr>
            <a:r>
              <a:rPr lang="en-US"/>
              <a:t>Review of the basic information on the website</a:t>
            </a:r>
            <a:endParaRPr/>
          </a:p>
          <a:p>
            <a:pPr indent="-317500" lvl="0" marL="457200" rtl="0" algn="l">
              <a:spcBef>
                <a:spcPts val="0"/>
              </a:spcBef>
              <a:spcAft>
                <a:spcPts val="0"/>
              </a:spcAft>
              <a:buSzPts val="1400"/>
              <a:buChar char="●"/>
            </a:pPr>
            <a:r>
              <a:rPr lang="en-US"/>
              <a:t>Guidelines on how to request new terms/changes</a:t>
            </a:r>
            <a:endParaRPr/>
          </a:p>
          <a:p>
            <a:pPr indent="-317500" lvl="0" marL="457200" rtl="0" algn="l">
              <a:spcBef>
                <a:spcPts val="0"/>
              </a:spcBef>
              <a:spcAft>
                <a:spcPts val="0"/>
              </a:spcAft>
              <a:buSzPts val="1400"/>
              <a:buChar char="●"/>
            </a:pPr>
            <a:r>
              <a:rPr lang="en-US"/>
              <a:t>Discussion on gene-based names</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p:txBody>
      </p:sp>
      <p:sp>
        <p:nvSpPr>
          <p:cNvPr id="115" name="Google Shape;115;ga0ea958073_0_351: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9c478449fb_0_132: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9c478449fb_0_132: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9c478449fb_0_132: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9b7706cb95_0_95: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9b7706cb95_0_95: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9b7706cb95_0_95: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9b7706cb95_0_116: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9b7706cb95_0_116: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Jenny asked for common pitfalls when making new term requests</a:t>
            </a:r>
            <a:endParaRPr/>
          </a:p>
          <a:p>
            <a:pPr indent="0" lvl="0" marL="0" rtl="0" algn="l">
              <a:spcBef>
                <a:spcPts val="0"/>
              </a:spcBef>
              <a:spcAft>
                <a:spcPts val="0"/>
              </a:spcAft>
              <a:buNone/>
            </a:pPr>
            <a:r>
              <a:rPr lang="en-US"/>
              <a:t>include link to paper: </a:t>
            </a:r>
            <a:r>
              <a:rPr lang="en-US" u="sng">
                <a:solidFill>
                  <a:schemeClr val="hlink"/>
                </a:solidFill>
                <a:hlinkClick r:id="rId2"/>
              </a:rPr>
              <a:t>https://philpapers.org/archive/SEPGFW.pdf</a:t>
            </a:r>
            <a:r>
              <a:rPr lang="en-US"/>
              <a:t>, include screenshot of paper</a:t>
            </a:r>
            <a:endParaRPr/>
          </a:p>
        </p:txBody>
      </p:sp>
      <p:sp>
        <p:nvSpPr>
          <p:cNvPr id="456" name="Google Shape;456;g9b7706cb95_0_116: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9c478449fb_0_163: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9c478449fb_0_163: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9c478449fb_0_163: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0ea958073_0_382: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a0ea958073_0_382: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show examples from ClinGen vs OMIM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80" name="Google Shape;480;ga0ea958073_0_382: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a0ea958073_0_320: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a0ea958073_0_320: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every syn has a scope and optionally has a type as well</a:t>
            </a:r>
            <a:endParaRPr/>
          </a:p>
        </p:txBody>
      </p:sp>
      <p:sp>
        <p:nvSpPr>
          <p:cNvPr id="497" name="Google Shape;497;ga0ea958073_0_320: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9d134c404f_1_1: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9d134c404f_1_1: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NICOLE </a:t>
            </a:r>
            <a:endParaRPr/>
          </a:p>
          <a:p>
            <a:pPr indent="0" lvl="0" marL="0" rtl="0" algn="l">
              <a:spcBef>
                <a:spcPts val="0"/>
              </a:spcBef>
              <a:spcAft>
                <a:spcPts val="0"/>
              </a:spcAft>
              <a:buNone/>
            </a:pPr>
            <a:r>
              <a:rPr lang="en-US" u="sng">
                <a:solidFill>
                  <a:schemeClr val="hlink"/>
                </a:solidFill>
                <a:hlinkClick r:id="rId2"/>
              </a:rPr>
              <a:t>https://docs.google.com/spreadsheets/d/1RqQeG01osF8ThC8cG-Nu1cuLIqsLMPLuNFV-0vY5qoM/edit#gid=0</a:t>
            </a:r>
            <a:r>
              <a:rPr lang="en-US"/>
              <a:t> </a:t>
            </a:r>
            <a:endParaRPr/>
          </a:p>
        </p:txBody>
      </p:sp>
      <p:sp>
        <p:nvSpPr>
          <p:cNvPr id="524" name="Google Shape;524;g9d134c404f_1_1: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9d134c404f_1_11: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9d134c404f_1_11: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Expert: </a:t>
            </a:r>
            <a:r>
              <a:rPr lang="en-US" u="sng">
                <a:solidFill>
                  <a:schemeClr val="hlink"/>
                </a:solidFill>
                <a:hlinkClick r:id="rId2"/>
              </a:rPr>
              <a:t>https://thenounproject.com/search/?q=expert&amp;i=3264273</a:t>
            </a:r>
            <a:r>
              <a:rPr lang="en-US"/>
              <a:t> </a:t>
            </a:r>
            <a:endParaRPr/>
          </a:p>
          <a:p>
            <a:pPr indent="0" lvl="0" marL="0" rtl="0" algn="l">
              <a:spcBef>
                <a:spcPts val="0"/>
              </a:spcBef>
              <a:spcAft>
                <a:spcPts val="0"/>
              </a:spcAft>
              <a:buNone/>
            </a:pPr>
            <a:r>
              <a:rPr lang="en-US"/>
              <a:t>Add term: </a:t>
            </a:r>
            <a:r>
              <a:rPr lang="en-US" u="sng">
                <a:solidFill>
                  <a:schemeClr val="hlink"/>
                </a:solidFill>
                <a:hlinkClick r:id="rId3"/>
              </a:rPr>
              <a:t>https://thenounproject.com/term/cat-on-computer-desk/982216</a:t>
            </a:r>
            <a:r>
              <a:rPr lang="en-US"/>
              <a:t> </a:t>
            </a:r>
            <a:endParaRPr/>
          </a:p>
          <a:p>
            <a:pPr indent="0" lvl="0" marL="0" rtl="0" algn="l">
              <a:spcBef>
                <a:spcPts val="0"/>
              </a:spcBef>
              <a:spcAft>
                <a:spcPts val="0"/>
              </a:spcAft>
              <a:buNone/>
            </a:pPr>
            <a:r>
              <a:rPr lang="en-US"/>
              <a:t>Review: </a:t>
            </a:r>
            <a:r>
              <a:rPr lang="en-US" u="sng">
                <a:solidFill>
                  <a:schemeClr val="hlink"/>
                </a:solidFill>
                <a:hlinkClick r:id="rId4"/>
              </a:rPr>
              <a:t>https://thenounproject.com/term/review/3306550/</a:t>
            </a:r>
            <a:endParaRPr/>
          </a:p>
          <a:p>
            <a:pPr indent="0" lvl="0" marL="0" rtl="0" algn="l">
              <a:spcBef>
                <a:spcPts val="0"/>
              </a:spcBef>
              <a:spcAft>
                <a:spcPts val="0"/>
              </a:spcAft>
              <a:buNone/>
            </a:pPr>
            <a:r>
              <a:rPr lang="en-US"/>
              <a:t>Calendar: </a:t>
            </a:r>
            <a:r>
              <a:rPr lang="en-US" u="sng">
                <a:solidFill>
                  <a:schemeClr val="hlink"/>
                </a:solidFill>
                <a:hlinkClick r:id="rId5"/>
              </a:rPr>
              <a:t>https://thenounproject.com/search/?q=calendar&amp;i=1218700</a:t>
            </a:r>
            <a:r>
              <a:rPr lang="en-US"/>
              <a:t> </a:t>
            </a:r>
            <a:endParaRPr/>
          </a:p>
        </p:txBody>
      </p:sp>
      <p:sp>
        <p:nvSpPr>
          <p:cNvPr id="535" name="Google Shape;535;g9d134c404f_1_11: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862e4686fa_4_33: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862e4686fa_4_33: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581" name="Google Shape;581;g862e4686fa_4_33: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8638dbfd46_1_64: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8638dbfd46_1_64: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610" name="Google Shape;610;g8638dbfd46_1_64: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a0ea958073_0_101: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a0ea958073_0_101: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We are part of the Monarch Initiative, an NIH funded project to build a resource that connects info about human </a:t>
            </a:r>
            <a:r>
              <a:rPr lang="en-US"/>
              <a:t>phenotypes</a:t>
            </a:r>
            <a:r>
              <a:rPr lang="en-US"/>
              <a:t>, and genes and diseases in model organisms.</a:t>
            </a:r>
            <a:endParaRPr/>
          </a:p>
          <a:p>
            <a:pPr indent="0" lvl="0" marL="0" rtl="0" algn="l">
              <a:spcBef>
                <a:spcPts val="0"/>
              </a:spcBef>
              <a:spcAft>
                <a:spcPts val="0"/>
              </a:spcAft>
              <a:buNone/>
            </a:pPr>
            <a:r>
              <a:rPr lang="en-US"/>
              <a:t>Can</a:t>
            </a:r>
            <a:r>
              <a:rPr lang="en-US"/>
              <a:t> query </a:t>
            </a:r>
            <a:r>
              <a:rPr lang="en-US"/>
              <a:t>for</a:t>
            </a:r>
            <a:r>
              <a:rPr lang="en-US"/>
              <a:t> info </a:t>
            </a:r>
            <a:r>
              <a:rPr lang="en-US"/>
              <a:t>about</a:t>
            </a:r>
            <a:r>
              <a:rPr lang="en-US"/>
              <a:t> </a:t>
            </a:r>
            <a:r>
              <a:rPr lang="en-US"/>
              <a:t>diseases</a:t>
            </a:r>
            <a:r>
              <a:rPr lang="en-US"/>
              <a:t>, and genes that are </a:t>
            </a:r>
            <a:r>
              <a:rPr lang="en-US"/>
              <a:t>involved</a:t>
            </a:r>
            <a:r>
              <a:rPr lang="en-US"/>
              <a:t> and </a:t>
            </a:r>
            <a:r>
              <a:rPr lang="en-US"/>
              <a:t>connections</a:t>
            </a:r>
            <a:r>
              <a:rPr lang="en-US"/>
              <a:t> to model organisms.</a:t>
            </a:r>
            <a:endParaRPr/>
          </a:p>
          <a:p>
            <a:pPr indent="0" lvl="0" marL="0" rtl="0" algn="l">
              <a:spcBef>
                <a:spcPts val="0"/>
              </a:spcBef>
              <a:spcAft>
                <a:spcPts val="0"/>
              </a:spcAft>
              <a:buClr>
                <a:schemeClr val="dk1"/>
              </a:buClr>
              <a:buSzPts val="1100"/>
              <a:buFont typeface="Arial"/>
              <a:buNone/>
            </a:pPr>
            <a:r>
              <a:rPr lang="en-US"/>
              <a:t>The Monarch databases uses underlying ontologies to allow for intererencing and query across the data</a:t>
            </a:r>
            <a:endParaRPr/>
          </a:p>
          <a:p>
            <a:pPr indent="0" lvl="0" marL="0" rtl="0" algn="l">
              <a:spcBef>
                <a:spcPts val="0"/>
              </a:spcBef>
              <a:spcAft>
                <a:spcPts val="0"/>
              </a:spcAft>
              <a:buNone/>
            </a:pPr>
            <a:r>
              <a:t/>
            </a:r>
            <a:endParaRPr/>
          </a:p>
        </p:txBody>
      </p:sp>
      <p:sp>
        <p:nvSpPr>
          <p:cNvPr id="135" name="Google Shape;135;ga0ea958073_0_101: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9c478449fb_0_252: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9c478449fb_0_252: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631" name="Google Shape;631;g9c478449fb_0_252: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9c478449fb_0_5: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9c478449fb_0_5: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9c478449fb_0_5: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c478449fb_0_56: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c478449fb_0_56: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9c478449fb_0_56: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c49bc4e4e_0_0:notes"/>
          <p:cNvSpPr txBox="1"/>
          <p:nvPr>
            <p:ph idx="2" type="hdr"/>
          </p:nvPr>
        </p:nvSpPr>
        <p:spPr>
          <a:xfrm>
            <a:off x="0" y="0"/>
            <a:ext cx="2971800" cy="452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u="none">
                <a:solidFill>
                  <a:schemeClr val="dk1"/>
                </a:solidFill>
                <a:latin typeface="Arial"/>
                <a:ea typeface="Arial"/>
                <a:cs typeface="Arial"/>
                <a:sym typeface="Arial"/>
              </a:rPr>
              <a:t>Classifications and Terminology</a:t>
            </a:r>
            <a:endParaRPr/>
          </a:p>
        </p:txBody>
      </p:sp>
      <p:sp>
        <p:nvSpPr>
          <p:cNvPr id="172" name="Google Shape;172;g9c49bc4e4e_0_0:notes"/>
          <p:cNvSpPr txBox="1"/>
          <p:nvPr>
            <p:ph idx="10" type="dt"/>
          </p:nvPr>
        </p:nvSpPr>
        <p:spPr>
          <a:xfrm>
            <a:off x="3886200" y="0"/>
            <a:ext cx="2971800" cy="452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200" u="none">
                <a:solidFill>
                  <a:schemeClr val="dk1"/>
                </a:solidFill>
                <a:latin typeface="Arial"/>
                <a:ea typeface="Arial"/>
                <a:cs typeface="Arial"/>
                <a:sym typeface="Arial"/>
              </a:rPr>
              <a:t>CG Chute</a:t>
            </a:r>
            <a:endParaRPr/>
          </a:p>
        </p:txBody>
      </p:sp>
      <p:sp>
        <p:nvSpPr>
          <p:cNvPr id="173" name="Google Shape;173;g9c49bc4e4e_0_0:notes"/>
          <p:cNvSpPr txBox="1"/>
          <p:nvPr>
            <p:ph idx="11" type="ftr"/>
          </p:nvPr>
        </p:nvSpPr>
        <p:spPr>
          <a:xfrm>
            <a:off x="0" y="8675641"/>
            <a:ext cx="2971800" cy="452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en-US" sz="1200" u="none">
                <a:solidFill>
                  <a:schemeClr val="dk1"/>
                </a:solidFill>
                <a:latin typeface="Arial"/>
                <a:ea typeface="Arial"/>
                <a:cs typeface="Arial"/>
                <a:sym typeface="Arial"/>
              </a:rPr>
              <a:t>© Mayo Clinic College of Medicine 2007</a:t>
            </a:r>
            <a:endParaRPr/>
          </a:p>
        </p:txBody>
      </p:sp>
      <p:sp>
        <p:nvSpPr>
          <p:cNvPr id="174" name="Google Shape;174;g9c49bc4e4e_0_0:notes"/>
          <p:cNvSpPr txBox="1"/>
          <p:nvPr>
            <p:ph idx="12" type="sldNum"/>
          </p:nvPr>
        </p:nvSpPr>
        <p:spPr>
          <a:xfrm>
            <a:off x="3886200" y="8675641"/>
            <a:ext cx="2971800" cy="452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1200" u="none">
                <a:solidFill>
                  <a:schemeClr val="dk1"/>
                </a:solidFill>
                <a:latin typeface="Arial"/>
                <a:ea typeface="Arial"/>
                <a:cs typeface="Arial"/>
                <a:sym typeface="Arial"/>
              </a:rPr>
              <a:t>‹#›</a:t>
            </a:fld>
            <a:endParaRPr b="1" sz="1200" u="none">
              <a:solidFill>
                <a:schemeClr val="dk1"/>
              </a:solidFill>
              <a:latin typeface="Arial"/>
              <a:ea typeface="Arial"/>
              <a:cs typeface="Arial"/>
              <a:sym typeface="Arial"/>
            </a:endParaRPr>
          </a:p>
        </p:txBody>
      </p:sp>
      <p:sp>
        <p:nvSpPr>
          <p:cNvPr id="175" name="Google Shape;175;g9c49bc4e4e_0_0:notes"/>
          <p:cNvSpPr/>
          <p:nvPr>
            <p:ph idx="3" type="sldImg"/>
          </p:nvPr>
        </p:nvSpPr>
        <p:spPr>
          <a:xfrm>
            <a:off x="-427325" y="278187"/>
            <a:ext cx="7711200" cy="4293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6" name="Google Shape;176;g9c49bc4e4e_0_0:notes"/>
          <p:cNvSpPr txBox="1"/>
          <p:nvPr>
            <p:ph idx="1" type="body"/>
          </p:nvPr>
        </p:nvSpPr>
        <p:spPr>
          <a:xfrm>
            <a:off x="566738" y="4663157"/>
            <a:ext cx="5722800" cy="402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As part of creating this monarch database, we found that we needed to unify information about diseases from different sources.</a:t>
            </a:r>
            <a:endParaRPr/>
          </a:p>
          <a:p>
            <a:pPr indent="0" lvl="0" marL="0" rtl="0" algn="l">
              <a:spcBef>
                <a:spcPts val="0"/>
              </a:spcBef>
              <a:spcAft>
                <a:spcPts val="0"/>
              </a:spcAft>
              <a:buClr>
                <a:schemeClr val="dk1"/>
              </a:buClr>
              <a:buSzPts val="1100"/>
              <a:buFont typeface="Arial"/>
              <a:buNone/>
            </a:pPr>
            <a:r>
              <a:t/>
            </a:r>
            <a:endParaRPr/>
          </a:p>
          <a:p>
            <a:pPr indent="0" lvl="0" marL="0" marR="0" rtl="0" algn="l">
              <a:spcBef>
                <a:spcPts val="0"/>
              </a:spcBef>
              <a:spcAft>
                <a:spcPts val="0"/>
              </a:spcAft>
              <a:buNone/>
            </a:pPr>
            <a:r>
              <a:t/>
            </a:r>
            <a:endParaRPr sz="1400">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0ea958073_0_114:notes"/>
          <p:cNvSpPr/>
          <p:nvPr>
            <p:ph idx="2" type="sldImg"/>
          </p:nvPr>
        </p:nvSpPr>
        <p:spPr>
          <a:xfrm>
            <a:off x="428619"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0ea958073_0_114:notes"/>
          <p:cNvSpPr txBox="1"/>
          <p:nvPr>
            <p:ph idx="1" type="body"/>
          </p:nvPr>
        </p:nvSpPr>
        <p:spPr>
          <a:xfrm>
            <a:off x="913805" y="4343703"/>
            <a:ext cx="50304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a0ea958073_0_114:notes"/>
          <p:cNvSpPr txBox="1"/>
          <p:nvPr>
            <p:ph idx="12" type="sldNum"/>
          </p:nvPr>
        </p:nvSpPr>
        <p:spPr>
          <a:xfrm>
            <a:off x="3885903" y="8687405"/>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0ea958073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a0ea958073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a0ea958073_0_1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0ea958073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a0ea958073_0_1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Abbreviations: DO, Human Disease Ontology; ICD-10/-11, International Classification of Diseases, Tenth Revision/Eleventh Revision; MedDRA, Medical Dictionary for Regulatory Activities; MeSH, Medical Subject Headings; MonDO, Monarch Disease Ontology; NCIt, National Cancer Institute Thesaurus; OMIM, Online Mendelian Inheritance in Man; SNOMED, Systematized Nomenclature of Medicine; UMLS, Unified Medical Language System; Xref, external reference (cross-reference). aThe Xref and synonym columns summarize the extent and precision of Xrefs and synonyms, respectively, provided by the respective records in the source ontologies. The denominators in these columns refer to the total number of Xrefs or synonyms listed by the source ontology; the numerators refer to the number of these that we manually assessed as equivalent to the concept (not narrower, broader, related, or obsolete). In some cases, something akin to a qualifier (narrower, broader, related, or obsolete) is already provided by the source; in such cases, if we found the qualifier to be accurate by manual review, it was counted toward the numerator. The notation “–’’ means that the denominator was zero (no such term was found). Source data and scripts for these assessments are available at https://github.com/monarch-initiative/ont-review. b“Has definition” refers to whether the record has a textual definition in addition to a label; some of the ontologies also have logical definitions (not shown). cClinical information is provided, but it is not as concise as a conventional definition. dThe scope note is an approximation of a definition. eThe MeSH field entry terms is the closest to synonyms; numbers are especially high due to casing and punctuation variants. fOMIM does not have a record for the group of diseases which comprise Ehlers–Danlos syndrome; these counts reflect those for a specific subtype (Ehlers–Danlos Syndrome, Kyphoscoliotic Type, 1; OMIM:225400).</a:t>
            </a:r>
            <a:endParaRPr/>
          </a:p>
        </p:txBody>
      </p:sp>
      <p:sp>
        <p:nvSpPr>
          <p:cNvPr id="220" name="Google Shape;220;ga0ea958073_0_1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3" name="Google Shape;73;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1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 type="body"/>
          </p:nvPr>
        </p:nvSpPr>
        <p:spPr>
          <a:xfrm rot="5400000">
            <a:off x="2874749"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 name="Google Shape;79;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13"/>
          <p:cNvSpPr txBox="1"/>
          <p:nvPr>
            <p:ph type="title"/>
          </p:nvPr>
        </p:nvSpPr>
        <p:spPr>
          <a:xfrm rot="5400000">
            <a:off x="5463749"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 type="body"/>
          </p:nvPr>
        </p:nvSpPr>
        <p:spPr>
          <a:xfrm rot="5400000">
            <a:off x="1272750" y="-609571"/>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peaker_Extra Space" showMasterSp="0">
  <p:cSld name="Title and Speaker_Extra Space">
    <p:bg>
      <p:bgPr>
        <a:solidFill>
          <a:srgbClr val="D8D8D8"/>
        </a:solidFill>
      </p:bgPr>
    </p:bg>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b="0" l="0" r="0" t="0"/>
          <a:stretch/>
        </p:blipFill>
        <p:spPr>
          <a:xfrm>
            <a:off x="0" y="3735"/>
            <a:ext cx="6858000" cy="3857626"/>
          </a:xfrm>
          <a:prstGeom prst="rect">
            <a:avLst/>
          </a:prstGeom>
          <a:noFill/>
          <a:ln>
            <a:noFill/>
          </a:ln>
        </p:spPr>
      </p:pic>
      <p:sp>
        <p:nvSpPr>
          <p:cNvPr id="90" name="Google Shape;90;p14"/>
          <p:cNvSpPr txBox="1"/>
          <p:nvPr>
            <p:ph idx="1" type="subTitle"/>
          </p:nvPr>
        </p:nvSpPr>
        <p:spPr>
          <a:xfrm>
            <a:off x="552920" y="2326044"/>
            <a:ext cx="7964700" cy="451500"/>
          </a:xfrm>
          <a:prstGeom prst="rect">
            <a:avLst/>
          </a:prstGeom>
          <a:noFill/>
          <a:ln>
            <a:noFill/>
          </a:ln>
        </p:spPr>
        <p:txBody>
          <a:bodyPr anchorCtr="0" anchor="t" bIns="0" lIns="0" spcFirstLastPara="1" rIns="0" wrap="square" tIns="0">
            <a:noAutofit/>
          </a:bodyPr>
          <a:lstStyle>
            <a:lvl1pPr lvl="0" rtl="0" algn="l">
              <a:spcBef>
                <a:spcPts val="400"/>
              </a:spcBef>
              <a:spcAft>
                <a:spcPts val="0"/>
              </a:spcAft>
              <a:buClr>
                <a:schemeClr val="dk1"/>
              </a:buClr>
              <a:buSzPts val="1400"/>
              <a:buFont typeface="Arial"/>
              <a:buNone/>
              <a:defRPr b="1" sz="1400">
                <a:solidFill>
                  <a:schemeClr val="dk1"/>
                </a:solidFill>
                <a:latin typeface="Arial"/>
                <a:ea typeface="Arial"/>
                <a:cs typeface="Arial"/>
                <a:sym typeface="Arial"/>
              </a:defRPr>
            </a:lvl1pPr>
            <a:lvl2pPr lvl="1" rtl="0" algn="l">
              <a:spcBef>
                <a:spcPts val="400"/>
              </a:spcBef>
              <a:spcAft>
                <a:spcPts val="0"/>
              </a:spcAft>
              <a:buSzPts val="1200"/>
              <a:buNone/>
              <a:defRPr sz="1200"/>
            </a:lvl2pPr>
            <a:lvl3pPr lvl="2" rtl="0" algn="l">
              <a:spcBef>
                <a:spcPts val="600"/>
              </a:spcBef>
              <a:spcAft>
                <a:spcPts val="0"/>
              </a:spcAft>
              <a:buSzPts val="1800"/>
              <a:buChar char="•"/>
              <a:defRPr/>
            </a:lvl3pPr>
            <a:lvl4pPr lvl="3" rtl="0" algn="l">
              <a:spcBef>
                <a:spcPts val="600"/>
              </a:spcBef>
              <a:spcAft>
                <a:spcPts val="0"/>
              </a:spcAft>
              <a:buSzPts val="1800"/>
              <a:buChar char="–"/>
              <a:defRPr/>
            </a:lvl4pPr>
            <a:lvl5pPr lvl="4" rtl="0" algn="l">
              <a:lnSpc>
                <a:spcPct val="100000"/>
              </a:lnSpc>
              <a:spcBef>
                <a:spcPts val="600"/>
              </a:spcBef>
              <a:spcAft>
                <a:spcPts val="0"/>
              </a:spcAft>
              <a:buSzPts val="1800"/>
              <a:buChar char="»"/>
              <a:defRPr/>
            </a:lvl5pPr>
            <a:lvl6pPr lvl="5" rtl="0" algn="l">
              <a:spcBef>
                <a:spcPts val="360"/>
              </a:spcBef>
              <a:spcAft>
                <a:spcPts val="0"/>
              </a:spcAft>
              <a:buClr>
                <a:srgbClr val="727274"/>
              </a:buClr>
              <a:buSzPts val="1800"/>
              <a:buChar char="•"/>
              <a:defRPr/>
            </a:lvl6pPr>
            <a:lvl7pPr lvl="6" rtl="0" algn="l">
              <a:spcBef>
                <a:spcPts val="360"/>
              </a:spcBef>
              <a:spcAft>
                <a:spcPts val="0"/>
              </a:spcAft>
              <a:buClr>
                <a:srgbClr val="727274"/>
              </a:buClr>
              <a:buSzPts val="1800"/>
              <a:buChar char="•"/>
              <a:defRPr/>
            </a:lvl7pPr>
            <a:lvl8pPr lvl="7" rtl="0" algn="l">
              <a:spcBef>
                <a:spcPts val="360"/>
              </a:spcBef>
              <a:spcAft>
                <a:spcPts val="0"/>
              </a:spcAft>
              <a:buClr>
                <a:srgbClr val="727274"/>
              </a:buClr>
              <a:buSzPts val="1800"/>
              <a:buChar char="•"/>
              <a:defRPr/>
            </a:lvl8pPr>
            <a:lvl9pPr lvl="8" rtl="0" algn="l">
              <a:spcBef>
                <a:spcPts val="360"/>
              </a:spcBef>
              <a:spcAft>
                <a:spcPts val="0"/>
              </a:spcAft>
              <a:buClr>
                <a:srgbClr val="727274"/>
              </a:buClr>
              <a:buSzPts val="1800"/>
              <a:buChar char="•"/>
              <a:defRPr/>
            </a:lvl9pPr>
          </a:lstStyle>
          <a:p/>
        </p:txBody>
      </p:sp>
      <p:sp>
        <p:nvSpPr>
          <p:cNvPr id="91" name="Google Shape;91;p14"/>
          <p:cNvSpPr txBox="1"/>
          <p:nvPr>
            <p:ph idx="2" type="body"/>
          </p:nvPr>
        </p:nvSpPr>
        <p:spPr>
          <a:xfrm>
            <a:off x="553591" y="1025725"/>
            <a:ext cx="7964100" cy="11121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400"/>
              </a:spcBef>
              <a:spcAft>
                <a:spcPts val="0"/>
              </a:spcAft>
              <a:buSzPts val="3200"/>
              <a:buNone/>
              <a:defRPr b="1" sz="2800">
                <a:solidFill>
                  <a:schemeClr val="accent1"/>
                </a:solidFill>
                <a:latin typeface="Arial"/>
                <a:ea typeface="Arial"/>
                <a:cs typeface="Arial"/>
                <a:sym typeface="Arial"/>
              </a:defRPr>
            </a:lvl1pPr>
            <a:lvl2pPr indent="-228600" lvl="1" marL="914400" rtl="0" algn="l">
              <a:spcBef>
                <a:spcPts val="400"/>
              </a:spcBef>
              <a:spcAft>
                <a:spcPts val="0"/>
              </a:spcAft>
              <a:buSzPts val="1600"/>
              <a:buNone/>
              <a:defRPr b="0" sz="1600">
                <a:solidFill>
                  <a:srgbClr val="758185"/>
                </a:solidFill>
                <a:latin typeface="Arial"/>
                <a:ea typeface="Arial"/>
                <a:cs typeface="Arial"/>
                <a:sym typeface="Arial"/>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342900" lvl="4" marL="2286000" rtl="0" algn="l">
              <a:lnSpc>
                <a:spcPct val="100000"/>
              </a:lnSpc>
              <a:spcBef>
                <a:spcPts val="600"/>
              </a:spcBef>
              <a:spcAft>
                <a:spcPts val="0"/>
              </a:spcAft>
              <a:buSzPts val="1800"/>
              <a:buChar char="»"/>
              <a:defRPr/>
            </a:lvl5pPr>
            <a:lvl6pPr indent="-342900" lvl="5" marL="2743200" rtl="0" algn="l">
              <a:spcBef>
                <a:spcPts val="360"/>
              </a:spcBef>
              <a:spcAft>
                <a:spcPts val="0"/>
              </a:spcAft>
              <a:buClr>
                <a:srgbClr val="727274"/>
              </a:buClr>
              <a:buSzPts val="1800"/>
              <a:buChar char="•"/>
              <a:defRPr/>
            </a:lvl6pPr>
            <a:lvl7pPr indent="-342900" lvl="6" marL="3200400" rtl="0" algn="l">
              <a:spcBef>
                <a:spcPts val="360"/>
              </a:spcBef>
              <a:spcAft>
                <a:spcPts val="0"/>
              </a:spcAft>
              <a:buClr>
                <a:srgbClr val="727274"/>
              </a:buClr>
              <a:buSzPts val="1800"/>
              <a:buChar char="•"/>
              <a:defRPr/>
            </a:lvl7pPr>
            <a:lvl8pPr indent="-342900" lvl="7" marL="3657600" rtl="0" algn="l">
              <a:spcBef>
                <a:spcPts val="360"/>
              </a:spcBef>
              <a:spcAft>
                <a:spcPts val="0"/>
              </a:spcAft>
              <a:buClr>
                <a:srgbClr val="727274"/>
              </a:buClr>
              <a:buSzPts val="1800"/>
              <a:buChar char="•"/>
              <a:defRPr/>
            </a:lvl8pPr>
            <a:lvl9pPr indent="-342900" lvl="8" marL="4114800" rtl="0" algn="l">
              <a:spcBef>
                <a:spcPts val="360"/>
              </a:spcBef>
              <a:spcAft>
                <a:spcPts val="0"/>
              </a:spcAft>
              <a:buClr>
                <a:srgbClr val="727274"/>
              </a:buClr>
              <a:buSzPts val="1800"/>
              <a:buChar char="•"/>
              <a:defRPr/>
            </a:lvl9pPr>
          </a:lstStyle>
          <a:p/>
        </p:txBody>
      </p:sp>
      <p:pic>
        <p:nvPicPr>
          <p:cNvPr descr="amia-logo_color.png" id="92" name="Google Shape;92;p14"/>
          <p:cNvPicPr preferRelativeResize="0"/>
          <p:nvPr/>
        </p:nvPicPr>
        <p:blipFill rotWithShape="1">
          <a:blip r:embed="rId3">
            <a:alphaModFix/>
          </a:blip>
          <a:srcRect b="0" l="0" r="0" t="0"/>
          <a:stretch/>
        </p:blipFill>
        <p:spPr>
          <a:xfrm>
            <a:off x="556054" y="343244"/>
            <a:ext cx="1461528" cy="37070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93" name="Shape 93"/>
        <p:cNvGrpSpPr/>
        <p:nvPr/>
      </p:nvGrpSpPr>
      <p:grpSpPr>
        <a:xfrm>
          <a:off x="0" y="0"/>
          <a:ext cx="0" cy="0"/>
          <a:chOff x="0" y="0"/>
          <a:chExt cx="0" cy="0"/>
        </a:xfrm>
      </p:grpSpPr>
      <p:sp>
        <p:nvSpPr>
          <p:cNvPr id="94" name="Google Shape;94;p15"/>
          <p:cNvSpPr txBox="1"/>
          <p:nvPr>
            <p:ph type="title"/>
          </p:nvPr>
        </p:nvSpPr>
        <p:spPr>
          <a:xfrm>
            <a:off x="547730" y="389211"/>
            <a:ext cx="6783900" cy="333300"/>
          </a:xfrm>
          <a:prstGeom prst="rect">
            <a:avLst/>
          </a:prstGeom>
          <a:noFill/>
          <a:ln>
            <a:noFill/>
          </a:ln>
        </p:spPr>
        <p:txBody>
          <a:bodyPr anchorCtr="0" anchor="b" bIns="0" lIns="0" spcFirstLastPara="1" rIns="0" wrap="square" tIns="0">
            <a:noAutofit/>
          </a:bodyPr>
          <a:lstStyle>
            <a:lvl1pPr lvl="0" rtl="0" algn="l">
              <a:lnSpc>
                <a:spcPct val="80000"/>
              </a:lnSpc>
              <a:spcBef>
                <a:spcPts val="0"/>
              </a:spcBef>
              <a:spcAft>
                <a:spcPts val="0"/>
              </a:spcAft>
              <a:buSzPts val="4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95" name="Google Shape;95;p15"/>
          <p:cNvSpPr txBox="1"/>
          <p:nvPr>
            <p:ph idx="1" type="body"/>
          </p:nvPr>
        </p:nvSpPr>
        <p:spPr>
          <a:xfrm>
            <a:off x="547077" y="939255"/>
            <a:ext cx="8056500" cy="3570900"/>
          </a:xfrm>
          <a:prstGeom prst="rect">
            <a:avLst/>
          </a:prstGeom>
          <a:noFill/>
          <a:ln>
            <a:noFill/>
          </a:ln>
        </p:spPr>
        <p:txBody>
          <a:bodyPr anchorCtr="0" anchor="t" bIns="0" lIns="0" spcFirstLastPara="1" rIns="0" wrap="square" tIns="0">
            <a:noAutofit/>
          </a:bodyPr>
          <a:lstStyle>
            <a:lvl1pPr indent="-228600" lvl="0" marL="457200" rtl="0" algn="l">
              <a:spcBef>
                <a:spcPts val="1200"/>
              </a:spcBef>
              <a:spcAft>
                <a:spcPts val="0"/>
              </a:spcAft>
              <a:buSzPts val="3200"/>
              <a:buNone/>
              <a:defRPr/>
            </a:lvl1pPr>
            <a:lvl2pPr indent="-317500" lvl="1" marL="914400" rtl="0" algn="l">
              <a:spcBef>
                <a:spcPts val="600"/>
              </a:spcBef>
              <a:spcAft>
                <a:spcPts val="0"/>
              </a:spcAft>
              <a:buSzPts val="1400"/>
              <a:buChar char="–"/>
              <a:defRPr>
                <a:latin typeface="Arial"/>
                <a:ea typeface="Arial"/>
                <a:cs typeface="Arial"/>
                <a:sym typeface="Arial"/>
              </a:defRPr>
            </a:lvl2pPr>
            <a:lvl3pPr indent="-304800" lvl="2" marL="1371600" rtl="0" algn="l">
              <a:spcBef>
                <a:spcPts val="600"/>
              </a:spcBef>
              <a:spcAft>
                <a:spcPts val="0"/>
              </a:spcAft>
              <a:buSzPts val="1200"/>
              <a:buChar char="•"/>
              <a:defRPr>
                <a:latin typeface="Arial"/>
                <a:ea typeface="Arial"/>
                <a:cs typeface="Arial"/>
                <a:sym typeface="Arial"/>
              </a:defRPr>
            </a:lvl3pPr>
            <a:lvl4pPr indent="-298450" lvl="3" marL="1828800" rtl="0" algn="l">
              <a:spcBef>
                <a:spcPts val="600"/>
              </a:spcBef>
              <a:spcAft>
                <a:spcPts val="0"/>
              </a:spcAft>
              <a:buSzPts val="1100"/>
              <a:buChar char="–"/>
              <a:defRPr>
                <a:latin typeface="Arial"/>
                <a:ea typeface="Arial"/>
                <a:cs typeface="Arial"/>
                <a:sym typeface="Arial"/>
              </a:defRPr>
            </a:lvl4pPr>
            <a:lvl5pPr indent="-292100" lvl="4" marL="2286000" rtl="0" algn="l">
              <a:lnSpc>
                <a:spcPct val="100000"/>
              </a:lnSpc>
              <a:spcBef>
                <a:spcPts val="600"/>
              </a:spcBef>
              <a:spcAft>
                <a:spcPts val="0"/>
              </a:spcAft>
              <a:buSzPts val="1000"/>
              <a:buChar char="»"/>
              <a:defRPr>
                <a:latin typeface="Arial"/>
                <a:ea typeface="Arial"/>
                <a:cs typeface="Arial"/>
                <a:sym typeface="Arial"/>
              </a:defRPr>
            </a:lvl5pPr>
            <a:lvl6pPr indent="-342900" lvl="5" marL="2743200" rtl="0" algn="l">
              <a:spcBef>
                <a:spcPts val="360"/>
              </a:spcBef>
              <a:spcAft>
                <a:spcPts val="0"/>
              </a:spcAft>
              <a:buClr>
                <a:srgbClr val="727274"/>
              </a:buClr>
              <a:buSzPts val="1800"/>
              <a:buChar char="•"/>
              <a:defRPr/>
            </a:lvl6pPr>
            <a:lvl7pPr indent="-342900" lvl="6" marL="3200400" rtl="0" algn="l">
              <a:spcBef>
                <a:spcPts val="360"/>
              </a:spcBef>
              <a:spcAft>
                <a:spcPts val="0"/>
              </a:spcAft>
              <a:buClr>
                <a:srgbClr val="727274"/>
              </a:buClr>
              <a:buSzPts val="1800"/>
              <a:buChar char="•"/>
              <a:defRPr/>
            </a:lvl7pPr>
            <a:lvl8pPr indent="-342900" lvl="7" marL="3657600" rtl="0" algn="l">
              <a:spcBef>
                <a:spcPts val="360"/>
              </a:spcBef>
              <a:spcAft>
                <a:spcPts val="0"/>
              </a:spcAft>
              <a:buClr>
                <a:srgbClr val="727274"/>
              </a:buClr>
              <a:buSzPts val="1800"/>
              <a:buChar char="•"/>
              <a:defRPr/>
            </a:lvl8pPr>
            <a:lvl9pPr indent="-342900" lvl="8" marL="4114800" rtl="0" algn="l">
              <a:spcBef>
                <a:spcPts val="360"/>
              </a:spcBef>
              <a:spcAft>
                <a:spcPts val="0"/>
              </a:spcAft>
              <a:buClr>
                <a:srgbClr val="727274"/>
              </a:buClr>
              <a:buSzPts val="1800"/>
              <a:buChar char="•"/>
              <a:defRPr/>
            </a:lvl9pPr>
          </a:lstStyle>
          <a:p/>
        </p:txBody>
      </p:sp>
      <p:sp>
        <p:nvSpPr>
          <p:cNvPr id="96" name="Google Shape;96;p15"/>
          <p:cNvSpPr txBox="1"/>
          <p:nvPr>
            <p:ph idx="12" type="sldNum"/>
          </p:nvPr>
        </p:nvSpPr>
        <p:spPr>
          <a:xfrm>
            <a:off x="6695891" y="4870067"/>
            <a:ext cx="1905000" cy="138600"/>
          </a:xfrm>
          <a:prstGeom prst="rect">
            <a:avLst/>
          </a:prstGeom>
          <a:noFill/>
          <a:ln>
            <a:noFill/>
          </a:ln>
        </p:spPr>
        <p:txBody>
          <a:bodyPr anchorCtr="0" anchor="ctr" bIns="0" lIns="0" spcFirstLastPara="1" rIns="0" wrap="square" tIns="0">
            <a:noAutofit/>
          </a:bodyPr>
          <a:lstStyle>
            <a:lvl1pPr indent="0" lvl="0" marL="0" rtl="0" algn="r">
              <a:spcBef>
                <a:spcPts val="0"/>
              </a:spcBef>
              <a:spcAft>
                <a:spcPts val="0"/>
              </a:spcAft>
              <a:buNone/>
              <a:defRPr b="1" i="0" sz="900" u="none" cap="none" strike="noStrike">
                <a:solidFill>
                  <a:srgbClr val="FFFFFF"/>
                </a:solidFill>
                <a:latin typeface="Roboto"/>
                <a:ea typeface="Roboto"/>
                <a:cs typeface="Roboto"/>
                <a:sym typeface="Roboto"/>
              </a:defRPr>
            </a:lvl1pPr>
            <a:lvl2pPr indent="0" lvl="1" marL="0" rtl="0" algn="r">
              <a:spcBef>
                <a:spcPts val="0"/>
              </a:spcBef>
              <a:spcAft>
                <a:spcPts val="0"/>
              </a:spcAft>
              <a:buNone/>
              <a:defRPr b="1" i="0" sz="900" u="none" cap="none" strike="noStrike">
                <a:solidFill>
                  <a:srgbClr val="FFFFFF"/>
                </a:solidFill>
                <a:latin typeface="Roboto"/>
                <a:ea typeface="Roboto"/>
                <a:cs typeface="Roboto"/>
                <a:sym typeface="Roboto"/>
              </a:defRPr>
            </a:lvl2pPr>
            <a:lvl3pPr indent="0" lvl="2" marL="0" rtl="0" algn="r">
              <a:spcBef>
                <a:spcPts val="0"/>
              </a:spcBef>
              <a:spcAft>
                <a:spcPts val="0"/>
              </a:spcAft>
              <a:buNone/>
              <a:defRPr b="1" i="0" sz="900" u="none" cap="none" strike="noStrike">
                <a:solidFill>
                  <a:srgbClr val="FFFFFF"/>
                </a:solidFill>
                <a:latin typeface="Roboto"/>
                <a:ea typeface="Roboto"/>
                <a:cs typeface="Roboto"/>
                <a:sym typeface="Roboto"/>
              </a:defRPr>
            </a:lvl3pPr>
            <a:lvl4pPr indent="0" lvl="3" marL="0" rtl="0" algn="r">
              <a:spcBef>
                <a:spcPts val="0"/>
              </a:spcBef>
              <a:spcAft>
                <a:spcPts val="0"/>
              </a:spcAft>
              <a:buNone/>
              <a:defRPr b="1" i="0" sz="900" u="none" cap="none" strike="noStrike">
                <a:solidFill>
                  <a:srgbClr val="FFFFFF"/>
                </a:solidFill>
                <a:latin typeface="Roboto"/>
                <a:ea typeface="Roboto"/>
                <a:cs typeface="Roboto"/>
                <a:sym typeface="Roboto"/>
              </a:defRPr>
            </a:lvl4pPr>
            <a:lvl5pPr indent="0" lvl="4" marL="0" rtl="0" algn="r">
              <a:spcBef>
                <a:spcPts val="0"/>
              </a:spcBef>
              <a:spcAft>
                <a:spcPts val="0"/>
              </a:spcAft>
              <a:buNone/>
              <a:defRPr b="1" i="0" sz="900" u="none" cap="none" strike="noStrike">
                <a:solidFill>
                  <a:srgbClr val="FFFFFF"/>
                </a:solidFill>
                <a:latin typeface="Roboto"/>
                <a:ea typeface="Roboto"/>
                <a:cs typeface="Roboto"/>
                <a:sym typeface="Roboto"/>
              </a:defRPr>
            </a:lvl5pPr>
            <a:lvl6pPr indent="0" lvl="5" marL="0" rtl="0" algn="r">
              <a:spcBef>
                <a:spcPts val="0"/>
              </a:spcBef>
              <a:spcAft>
                <a:spcPts val="0"/>
              </a:spcAft>
              <a:buNone/>
              <a:defRPr b="1" i="0" sz="900" u="none" cap="none" strike="noStrike">
                <a:solidFill>
                  <a:srgbClr val="FFFFFF"/>
                </a:solidFill>
                <a:latin typeface="Roboto"/>
                <a:ea typeface="Roboto"/>
                <a:cs typeface="Roboto"/>
                <a:sym typeface="Roboto"/>
              </a:defRPr>
            </a:lvl6pPr>
            <a:lvl7pPr indent="0" lvl="6" marL="0" rtl="0" algn="r">
              <a:spcBef>
                <a:spcPts val="0"/>
              </a:spcBef>
              <a:spcAft>
                <a:spcPts val="0"/>
              </a:spcAft>
              <a:buNone/>
              <a:defRPr b="1" i="0" sz="900" u="none" cap="none" strike="noStrike">
                <a:solidFill>
                  <a:srgbClr val="FFFFFF"/>
                </a:solidFill>
                <a:latin typeface="Roboto"/>
                <a:ea typeface="Roboto"/>
                <a:cs typeface="Roboto"/>
                <a:sym typeface="Roboto"/>
              </a:defRPr>
            </a:lvl7pPr>
            <a:lvl8pPr indent="0" lvl="7" marL="0" rtl="0" algn="r">
              <a:spcBef>
                <a:spcPts val="0"/>
              </a:spcBef>
              <a:spcAft>
                <a:spcPts val="0"/>
              </a:spcAft>
              <a:buNone/>
              <a:defRPr b="1" i="0" sz="900" u="none" cap="none" strike="noStrike">
                <a:solidFill>
                  <a:srgbClr val="FFFFFF"/>
                </a:solidFill>
                <a:latin typeface="Roboto"/>
                <a:ea typeface="Roboto"/>
                <a:cs typeface="Roboto"/>
                <a:sym typeface="Roboto"/>
              </a:defRPr>
            </a:lvl8pPr>
            <a:lvl9pPr indent="0" lvl="8" marL="0" rtl="0" algn="r">
              <a:spcBef>
                <a:spcPts val="0"/>
              </a:spcBef>
              <a:spcAft>
                <a:spcPts val="0"/>
              </a:spcAft>
              <a:buNone/>
              <a:defRPr b="1" i="0" sz="9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sz="1000"/>
          </a:p>
        </p:txBody>
      </p:sp>
      <p:sp>
        <p:nvSpPr>
          <p:cNvPr id="97" name="Google Shape;97;p15"/>
          <p:cNvSpPr txBox="1"/>
          <p:nvPr>
            <p:ph idx="11" type="ftr"/>
          </p:nvPr>
        </p:nvSpPr>
        <p:spPr>
          <a:xfrm>
            <a:off x="546139" y="4870066"/>
            <a:ext cx="5029200" cy="1035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b="1" sz="900">
                <a:solidFill>
                  <a:srgbClr val="FFFFFF"/>
                </a:solidFill>
                <a:latin typeface="Roboto"/>
                <a:ea typeface="Roboto"/>
                <a:cs typeface="Roboto"/>
                <a:sym typeface="Roboto"/>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98" name="Shape 9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howMasterSp="0">
  <p:cSld name="Closing">
    <p:bg>
      <p:bgPr>
        <a:solidFill>
          <a:srgbClr val="D8D8D8"/>
        </a:solidFill>
      </p:bgPr>
    </p:bg>
    <p:spTree>
      <p:nvGrpSpPr>
        <p:cNvPr id="99" name="Shape 99"/>
        <p:cNvGrpSpPr/>
        <p:nvPr/>
      </p:nvGrpSpPr>
      <p:grpSpPr>
        <a:xfrm>
          <a:off x="0" y="0"/>
          <a:ext cx="0" cy="0"/>
          <a:chOff x="0" y="0"/>
          <a:chExt cx="0" cy="0"/>
        </a:xfrm>
      </p:grpSpPr>
      <p:pic>
        <p:nvPicPr>
          <p:cNvPr descr="presenter version2.jpg" id="100" name="Google Shape;100;p17"/>
          <p:cNvPicPr preferRelativeResize="0"/>
          <p:nvPr/>
        </p:nvPicPr>
        <p:blipFill rotWithShape="1">
          <a:blip r:embed="rId2">
            <a:alphaModFix/>
          </a:blip>
          <a:srcRect b="0" l="0" r="0" t="0"/>
          <a:stretch/>
        </p:blipFill>
        <p:spPr>
          <a:xfrm>
            <a:off x="0" y="0"/>
            <a:ext cx="6857999" cy="3857623"/>
          </a:xfrm>
          <a:prstGeom prst="rect">
            <a:avLst/>
          </a:prstGeom>
          <a:noFill/>
          <a:ln>
            <a:noFill/>
          </a:ln>
        </p:spPr>
      </p:pic>
      <p:sp>
        <p:nvSpPr>
          <p:cNvPr id="101" name="Google Shape;101;p17"/>
          <p:cNvSpPr txBox="1"/>
          <p:nvPr>
            <p:ph idx="1" type="body"/>
          </p:nvPr>
        </p:nvSpPr>
        <p:spPr>
          <a:xfrm>
            <a:off x="2787650" y="1259360"/>
            <a:ext cx="3566700" cy="11121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1000"/>
              </a:spcBef>
              <a:spcAft>
                <a:spcPts val="0"/>
              </a:spcAft>
              <a:buSzPts val="3200"/>
              <a:buNone/>
              <a:defRPr b="1" sz="4000">
                <a:solidFill>
                  <a:schemeClr val="accent1"/>
                </a:solidFill>
                <a:latin typeface="Arial"/>
                <a:ea typeface="Arial"/>
                <a:cs typeface="Arial"/>
                <a:sym typeface="Arial"/>
              </a:defRPr>
            </a:lvl1pPr>
            <a:lvl2pPr indent="-228600" lvl="1" marL="914400" rtl="0" algn="ctr">
              <a:spcBef>
                <a:spcPts val="1000"/>
              </a:spcBef>
              <a:spcAft>
                <a:spcPts val="0"/>
              </a:spcAft>
              <a:buSzPts val="2400"/>
              <a:buNone/>
              <a:defRPr b="0" sz="2400">
                <a:solidFill>
                  <a:srgbClr val="758185"/>
                </a:solidFill>
                <a:latin typeface="Arial"/>
                <a:ea typeface="Arial"/>
                <a:cs typeface="Arial"/>
                <a:sym typeface="Arial"/>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342900" lvl="4" marL="2286000" rtl="0" algn="l">
              <a:lnSpc>
                <a:spcPct val="100000"/>
              </a:lnSpc>
              <a:spcBef>
                <a:spcPts val="600"/>
              </a:spcBef>
              <a:spcAft>
                <a:spcPts val="0"/>
              </a:spcAft>
              <a:buSzPts val="1800"/>
              <a:buChar char="»"/>
              <a:defRPr/>
            </a:lvl5pPr>
            <a:lvl6pPr indent="-342900" lvl="5" marL="2743200" rtl="0" algn="l">
              <a:spcBef>
                <a:spcPts val="360"/>
              </a:spcBef>
              <a:spcAft>
                <a:spcPts val="0"/>
              </a:spcAft>
              <a:buClr>
                <a:srgbClr val="727274"/>
              </a:buClr>
              <a:buSzPts val="1800"/>
              <a:buChar char="•"/>
              <a:defRPr/>
            </a:lvl6pPr>
            <a:lvl7pPr indent="-342900" lvl="6" marL="3200400" rtl="0" algn="l">
              <a:spcBef>
                <a:spcPts val="360"/>
              </a:spcBef>
              <a:spcAft>
                <a:spcPts val="0"/>
              </a:spcAft>
              <a:buClr>
                <a:srgbClr val="727274"/>
              </a:buClr>
              <a:buSzPts val="1800"/>
              <a:buChar char="•"/>
              <a:defRPr/>
            </a:lvl7pPr>
            <a:lvl8pPr indent="-342900" lvl="7" marL="3657600" rtl="0" algn="l">
              <a:spcBef>
                <a:spcPts val="360"/>
              </a:spcBef>
              <a:spcAft>
                <a:spcPts val="0"/>
              </a:spcAft>
              <a:buClr>
                <a:srgbClr val="727274"/>
              </a:buClr>
              <a:buSzPts val="1800"/>
              <a:buChar char="•"/>
              <a:defRPr/>
            </a:lvl8pPr>
            <a:lvl9pPr indent="-342900" lvl="8" marL="4114800" rtl="0" algn="l">
              <a:spcBef>
                <a:spcPts val="360"/>
              </a:spcBef>
              <a:spcAft>
                <a:spcPts val="0"/>
              </a:spcAft>
              <a:buClr>
                <a:srgbClr val="727274"/>
              </a:buClr>
              <a:buSzPts val="1800"/>
              <a:buChar char="•"/>
              <a:defRPr/>
            </a:lvl9pPr>
          </a:lstStyle>
          <a:p/>
        </p:txBody>
      </p:sp>
      <p:pic>
        <p:nvPicPr>
          <p:cNvPr descr="amia-logo_color.png" id="102" name="Google Shape;102;p17"/>
          <p:cNvPicPr preferRelativeResize="0"/>
          <p:nvPr/>
        </p:nvPicPr>
        <p:blipFill rotWithShape="1">
          <a:blip r:embed="rId3">
            <a:alphaModFix/>
          </a:blip>
          <a:srcRect b="0" l="0" r="0" t="0"/>
          <a:stretch/>
        </p:blipFill>
        <p:spPr>
          <a:xfrm>
            <a:off x="7475838" y="384420"/>
            <a:ext cx="849527" cy="2154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dk1"/>
              </a:buClr>
              <a:buSzPts val="3200"/>
              <a:buChar char="•"/>
              <a:defRPr/>
            </a:lvl1pPr>
            <a:lvl2pPr indent="-406400" lvl="1" marL="914400" algn="l">
              <a:lnSpc>
                <a:spcPct val="100000"/>
              </a:lnSpc>
              <a:spcBef>
                <a:spcPts val="0"/>
              </a:spcBef>
              <a:spcAft>
                <a:spcPts val="0"/>
              </a:spcAft>
              <a:buClr>
                <a:schemeClr val="dk1"/>
              </a:buClr>
              <a:buSzPts val="2800"/>
              <a:buChar char="–"/>
              <a:defRPr/>
            </a:lvl2pPr>
            <a:lvl3pPr indent="-381000" lvl="2" marL="1371600" algn="l">
              <a:lnSpc>
                <a:spcPct val="100000"/>
              </a:lnSpc>
              <a:spcBef>
                <a:spcPts val="0"/>
              </a:spcBef>
              <a:spcAft>
                <a:spcPts val="0"/>
              </a:spcAft>
              <a:buClr>
                <a:schemeClr val="dk1"/>
              </a:buClr>
              <a:buSzPts val="2400"/>
              <a:buChar char="•"/>
              <a:defRPr/>
            </a:lvl3pPr>
            <a:lvl4pPr indent="-355600" lvl="3" marL="1828800" algn="l">
              <a:lnSpc>
                <a:spcPct val="100000"/>
              </a:lnSpc>
              <a:spcBef>
                <a:spcPts val="0"/>
              </a:spcBef>
              <a:spcAft>
                <a:spcPts val="0"/>
              </a:spcAft>
              <a:buClr>
                <a:schemeClr val="dk1"/>
              </a:buClr>
              <a:buSzPts val="2000"/>
              <a:buChar char="–"/>
              <a:defRPr/>
            </a:lvl4pPr>
            <a:lvl5pPr indent="-355600" lvl="4" marL="2286000" algn="l">
              <a:lnSpc>
                <a:spcPct val="100000"/>
              </a:lnSpc>
              <a:spcBef>
                <a:spcPts val="0"/>
              </a:spcBef>
              <a:spcAft>
                <a:spcPts val="0"/>
              </a:spcAft>
              <a:buClr>
                <a:schemeClr val="dk1"/>
              </a:buClr>
              <a:buSzPts val="2000"/>
              <a:buChar char="»"/>
              <a:defRPr/>
            </a:lvl5pPr>
            <a:lvl6pPr indent="-355600" lvl="5" marL="2743200" algn="l">
              <a:lnSpc>
                <a:spcPct val="100000"/>
              </a:lnSpc>
              <a:spcBef>
                <a:spcPts val="0"/>
              </a:spcBef>
              <a:spcAft>
                <a:spcPts val="0"/>
              </a:spcAft>
              <a:buClr>
                <a:schemeClr val="dk1"/>
              </a:buClr>
              <a:buSzPts val="2000"/>
              <a:buChar char="•"/>
              <a:defRPr/>
            </a:lvl6pPr>
            <a:lvl7pPr indent="-355600" lvl="6" marL="3200400" algn="l">
              <a:lnSpc>
                <a:spcPct val="100000"/>
              </a:lnSpc>
              <a:spcBef>
                <a:spcPts val="0"/>
              </a:spcBef>
              <a:spcAft>
                <a:spcPts val="0"/>
              </a:spcAft>
              <a:buClr>
                <a:schemeClr val="dk1"/>
              </a:buClr>
              <a:buSzPts val="2000"/>
              <a:buChar char="•"/>
              <a:defRPr/>
            </a:lvl7pPr>
            <a:lvl8pPr indent="-355600" lvl="7" marL="3657600" algn="l">
              <a:lnSpc>
                <a:spcPct val="100000"/>
              </a:lnSpc>
              <a:spcBef>
                <a:spcPts val="0"/>
              </a:spcBef>
              <a:spcAft>
                <a:spcPts val="0"/>
              </a:spcAft>
              <a:buClr>
                <a:schemeClr val="dk1"/>
              </a:buClr>
              <a:buSzPts val="2000"/>
              <a:buChar char="•"/>
              <a:defRPr/>
            </a:lvl8pPr>
            <a:lvl9pPr indent="-355600" lvl="8" marL="4114800" algn="l">
              <a:lnSpc>
                <a:spcPct val="100000"/>
              </a:lnSpc>
              <a:spcBef>
                <a:spcPts val="0"/>
              </a:spcBef>
              <a:spcAft>
                <a:spcPts val="0"/>
              </a:spcAft>
              <a:buClr>
                <a:schemeClr val="dk1"/>
              </a:buClr>
              <a:buSzPts val="2000"/>
              <a:buChar char="•"/>
              <a:defRPr/>
            </a:lvl9pPr>
          </a:lstStyle>
          <a:p/>
        </p:txBody>
      </p:sp>
      <p:sp>
        <p:nvSpPr>
          <p:cNvPr id="39" name="Google Shape;39;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8"/>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2" name="Google Shape;52;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8" name="Google Shape;58;p9"/>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9" name="Google Shape;59;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 name="Google Shape;65;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Ubuntu"/>
              <a:buNone/>
              <a:defRPr i="0" sz="4400" u="none" cap="none" strike="noStrike">
                <a:solidFill>
                  <a:schemeClr val="dk1"/>
                </a:solidFill>
                <a:latin typeface="Ubuntu"/>
                <a:ea typeface="Ubuntu"/>
                <a:cs typeface="Ubuntu"/>
                <a:sym typeface="Ubuntu"/>
              </a:defRPr>
            </a:lvl1pPr>
            <a:lvl2pPr lvl="1"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2pPr>
            <a:lvl3pPr lvl="2"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3pPr>
            <a:lvl4pPr lvl="3"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4pPr>
            <a:lvl5pPr lvl="4"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5pPr>
            <a:lvl6pPr lvl="5"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6pPr>
            <a:lvl7pPr lvl="6"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7pPr>
            <a:lvl8pPr lvl="7"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8pPr>
            <a:lvl9pPr lvl="8" marR="0" rtl="0" algn="l">
              <a:lnSpc>
                <a:spcPct val="100000"/>
              </a:lnSpc>
              <a:spcBef>
                <a:spcPts val="0"/>
              </a:spcBef>
              <a:spcAft>
                <a:spcPts val="0"/>
              </a:spcAft>
              <a:buClr>
                <a:srgbClr val="000000"/>
              </a:buClr>
              <a:buSzPts val="1400"/>
              <a:buFont typeface="Ubuntu"/>
              <a:buNone/>
              <a:defRPr i="0" sz="1800" u="none" cap="none" strike="noStrike">
                <a:solidFill>
                  <a:srgbClr val="000000"/>
                </a:solidFill>
                <a:latin typeface="Ubuntu"/>
                <a:ea typeface="Ubuntu"/>
                <a:cs typeface="Ubuntu"/>
                <a:sym typeface="Ubuntu"/>
              </a:defRPr>
            </a:lvl9pPr>
          </a:lstStyle>
          <a:p/>
        </p:txBody>
      </p:sp>
      <p:sp>
        <p:nvSpPr>
          <p:cNvPr id="11" name="Google Shape;11;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Ubuntu"/>
              <a:buChar char="•"/>
              <a:defRPr i="0" sz="3200" u="none" cap="none" strike="noStrike">
                <a:solidFill>
                  <a:schemeClr val="dk1"/>
                </a:solidFill>
                <a:latin typeface="Ubuntu"/>
                <a:ea typeface="Ubuntu"/>
                <a:cs typeface="Ubuntu"/>
                <a:sym typeface="Ubuntu"/>
              </a:defRPr>
            </a:lvl1pPr>
            <a:lvl2pPr indent="-406400" lvl="1" marL="914400" marR="0" rtl="0" algn="l">
              <a:lnSpc>
                <a:spcPct val="100000"/>
              </a:lnSpc>
              <a:spcBef>
                <a:spcPts val="560"/>
              </a:spcBef>
              <a:spcAft>
                <a:spcPts val="0"/>
              </a:spcAft>
              <a:buClr>
                <a:schemeClr val="dk1"/>
              </a:buClr>
              <a:buSzPts val="2800"/>
              <a:buFont typeface="Ubuntu"/>
              <a:buChar char="–"/>
              <a:defRPr i="0" sz="2800" u="none" cap="none" strike="noStrike">
                <a:solidFill>
                  <a:schemeClr val="dk1"/>
                </a:solidFill>
                <a:latin typeface="Ubuntu"/>
                <a:ea typeface="Ubuntu"/>
                <a:cs typeface="Ubuntu"/>
                <a:sym typeface="Ubuntu"/>
              </a:defRPr>
            </a:lvl2pPr>
            <a:lvl3pPr indent="-381000" lvl="2" marL="1371600" marR="0" rtl="0" algn="l">
              <a:lnSpc>
                <a:spcPct val="100000"/>
              </a:lnSpc>
              <a:spcBef>
                <a:spcPts val="480"/>
              </a:spcBef>
              <a:spcAft>
                <a:spcPts val="0"/>
              </a:spcAft>
              <a:buClr>
                <a:schemeClr val="dk1"/>
              </a:buClr>
              <a:buSzPts val="2400"/>
              <a:buFont typeface="Ubuntu"/>
              <a:buChar char="•"/>
              <a:defRPr i="0" sz="2400" u="none" cap="none" strike="noStrike">
                <a:solidFill>
                  <a:schemeClr val="dk1"/>
                </a:solidFill>
                <a:latin typeface="Ubuntu"/>
                <a:ea typeface="Ubuntu"/>
                <a:cs typeface="Ubuntu"/>
                <a:sym typeface="Ubuntu"/>
              </a:defRPr>
            </a:lvl3pPr>
            <a:lvl4pPr indent="-355600" lvl="3" marL="18288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4pPr>
            <a:lvl5pPr indent="-355600" lvl="4" marL="22860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5pPr>
            <a:lvl6pPr indent="-355600" lvl="5" marL="27432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6pPr>
            <a:lvl7pPr indent="-355600" lvl="6" marL="32004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7pPr>
            <a:lvl8pPr indent="-355600" lvl="7" marL="36576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8pPr>
            <a:lvl9pPr indent="-355600" lvl="8" marL="4114800" marR="0" rtl="0" algn="l">
              <a:lnSpc>
                <a:spcPct val="100000"/>
              </a:lnSpc>
              <a:spcBef>
                <a:spcPts val="400"/>
              </a:spcBef>
              <a:spcAft>
                <a:spcPts val="0"/>
              </a:spcAft>
              <a:buClr>
                <a:schemeClr val="dk1"/>
              </a:buClr>
              <a:buSzPts val="2000"/>
              <a:buFont typeface="Ubuntu"/>
              <a:buChar char="•"/>
              <a:defRPr i="0" sz="2000" u="none" cap="none" strike="noStrike">
                <a:solidFill>
                  <a:schemeClr val="dk1"/>
                </a:solidFill>
                <a:latin typeface="Ubuntu"/>
                <a:ea typeface="Ubuntu"/>
                <a:cs typeface="Ubuntu"/>
                <a:sym typeface="Ubuntu"/>
              </a:defRPr>
            </a:lvl9pPr>
          </a:lstStyle>
          <a:p/>
        </p:txBody>
      </p:sp>
      <p:sp>
        <p:nvSpPr>
          <p:cNvPr id="12" name="Google Shape;12;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hyperlink" Target="https://mondo.monarchinitiativ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33.png"/><Relationship Id="rId6"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mondo.monarchinitiative.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hyperlink" Target="http://drive.google.com/file/d/14g9y1nmCmRTkPB1fa6y_jIW3lHyFV4-g/view" TargetMode="External"/><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hyperlink" Target="https://douroucouli.wordpress.com/2019/07/08/ontotip-write-simple-concise-clear-operational-textual-definitio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22.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hyperlink" Target="https://bit.ly/clingen-batch" TargetMode="External"/><Relationship Id="rId6" Type="http://schemas.openxmlformats.org/officeDocument/2006/relationships/image" Target="../media/image32.png"/></Relationships>
</file>

<file path=ppt/slides/_rels/slide27.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s://mondo.monarchinitiative.org/" TargetMode="External"/><Relationship Id="rId9" Type="http://schemas.openxmlformats.org/officeDocument/2006/relationships/image" Target="../media/image46.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16.png"/><Relationship Id="rId8" Type="http://schemas.openxmlformats.org/officeDocument/2006/relationships/image" Target="../media/image28.png"/></Relationships>
</file>

<file path=ppt/slides/_rels/slide28.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2.png"/><Relationship Id="rId13" Type="http://schemas.openxmlformats.org/officeDocument/2006/relationships/image" Target="../media/image48.png"/><Relationship Id="rId12" Type="http://schemas.openxmlformats.org/officeDocument/2006/relationships/image" Target="../media/image47.png"/><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hyperlink" Target="https://mondo.monarchinitiative.org/" TargetMode="External"/><Relationship Id="rId9" Type="http://schemas.openxmlformats.org/officeDocument/2006/relationships/image" Target="../media/image45.png"/><Relationship Id="rId14"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41.png"/></Relationships>
</file>

<file path=ppt/slides/_rels/slide29.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s://mondo.monarchinitiative.org/" TargetMode="External"/><Relationship Id="rId9"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49.png"/><Relationship Id="rId7" Type="http://schemas.openxmlformats.org/officeDocument/2006/relationships/image" Target="../media/image43.png"/><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hyperlink" Target="https://mondo.monarchinitiative.org/" TargetMode="External"/><Relationship Id="rId5"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hyperlink" Target="https://mondo.monarchinitiativ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25" y="4028400"/>
            <a:ext cx="9144000" cy="1115100"/>
          </a:xfrm>
          <a:prstGeom prst="rect">
            <a:avLst/>
          </a:prstGeom>
          <a:noFill/>
          <a:ln>
            <a:noFill/>
          </a:ln>
        </p:spPr>
      </p:pic>
      <p:sp>
        <p:nvSpPr>
          <p:cNvPr id="109" name="Google Shape;109;p18"/>
          <p:cNvSpPr txBox="1"/>
          <p:nvPr>
            <p:ph idx="1" type="subTitle"/>
          </p:nvPr>
        </p:nvSpPr>
        <p:spPr>
          <a:xfrm>
            <a:off x="34700" y="3989900"/>
            <a:ext cx="8481600" cy="111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sz="2600">
                <a:solidFill>
                  <a:srgbClr val="FFFFFF"/>
                </a:solidFill>
                <a:latin typeface="Arial Narrow"/>
                <a:ea typeface="Arial Narrow"/>
                <a:cs typeface="Arial Narrow"/>
                <a:sym typeface="Arial Narrow"/>
              </a:rPr>
              <a:t>Nicole Vasilevsky, OHSU</a:t>
            </a:r>
            <a:endParaRPr sz="2600">
              <a:solidFill>
                <a:srgbClr val="FFFFFF"/>
              </a:solidFill>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2600">
                <a:solidFill>
                  <a:schemeClr val="lt1"/>
                </a:solidFill>
                <a:latin typeface="Arial Narrow"/>
                <a:ea typeface="Arial Narrow"/>
                <a:cs typeface="Arial Narrow"/>
                <a:sym typeface="Arial Narrow"/>
              </a:rPr>
              <a:t>Chris Mungall, LBNL</a:t>
            </a:r>
            <a:endParaRPr sz="2600">
              <a:solidFill>
                <a:srgbClr val="FFFFFF"/>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lang="en-US" sz="1800">
                <a:solidFill>
                  <a:srgbClr val="FFFFFF"/>
                </a:solidFill>
                <a:latin typeface="Arial Narrow"/>
                <a:ea typeface="Arial Narrow"/>
                <a:cs typeface="Arial Narrow"/>
                <a:sym typeface="Arial Narrow"/>
              </a:rPr>
              <a:t>ClinGen Biocurator Working Group Meeting, October 22, 2020</a:t>
            </a:r>
            <a:endParaRPr sz="1800">
              <a:solidFill>
                <a:srgbClr val="FFFFFF"/>
              </a:solidFill>
              <a:latin typeface="Arial Narrow"/>
              <a:ea typeface="Arial Narrow"/>
              <a:cs typeface="Arial Narrow"/>
              <a:sym typeface="Arial Narrow"/>
            </a:endParaRPr>
          </a:p>
        </p:txBody>
      </p:sp>
      <p:pic>
        <p:nvPicPr>
          <p:cNvPr id="110" name="Google Shape;110;p18"/>
          <p:cNvPicPr preferRelativeResize="0"/>
          <p:nvPr/>
        </p:nvPicPr>
        <p:blipFill>
          <a:blip r:embed="rId4">
            <a:alphaModFix/>
          </a:blip>
          <a:stretch>
            <a:fillRect/>
          </a:stretch>
        </p:blipFill>
        <p:spPr>
          <a:xfrm>
            <a:off x="905450" y="708400"/>
            <a:ext cx="7332999" cy="3047174"/>
          </a:xfrm>
          <a:prstGeom prst="rect">
            <a:avLst/>
          </a:prstGeom>
          <a:noFill/>
          <a:ln>
            <a:noFill/>
          </a:ln>
        </p:spPr>
      </p:pic>
      <p:sp>
        <p:nvSpPr>
          <p:cNvPr id="111" name="Google Shape;111;p18"/>
          <p:cNvSpPr txBox="1"/>
          <p:nvPr/>
        </p:nvSpPr>
        <p:spPr>
          <a:xfrm>
            <a:off x="6567900" y="4703000"/>
            <a:ext cx="2576100" cy="3642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rgbClr val="FFFFFF"/>
                </a:solidFill>
              </a:rPr>
              <a:t>These slides: </a:t>
            </a:r>
            <a:r>
              <a:rPr lang="en-US">
                <a:solidFill>
                  <a:srgbClr val="FFFFFF"/>
                </a:solidFill>
              </a:rPr>
              <a:t>https://bit.ly/clingen-mondo</a:t>
            </a:r>
            <a:endParaRPr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7"/>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233" name="Google Shape;233;p27"/>
          <p:cNvSpPr txBox="1"/>
          <p:nvPr>
            <p:ph type="title"/>
          </p:nvPr>
        </p:nvSpPr>
        <p:spPr>
          <a:xfrm>
            <a:off x="131971" y="142705"/>
            <a:ext cx="8961900" cy="697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Evidence-based merging of equivalent classes</a:t>
            </a:r>
            <a:endParaRPr sz="3600">
              <a:solidFill>
                <a:srgbClr val="FFFFFF"/>
              </a:solidFill>
              <a:latin typeface="Arial Narrow"/>
              <a:ea typeface="Arial Narrow"/>
              <a:cs typeface="Arial Narrow"/>
              <a:sym typeface="Arial Narrow"/>
            </a:endParaRPr>
          </a:p>
        </p:txBody>
      </p:sp>
      <p:sp>
        <p:nvSpPr>
          <p:cNvPr id="234" name="Google Shape;234;p27"/>
          <p:cNvSpPr/>
          <p:nvPr/>
        </p:nvSpPr>
        <p:spPr>
          <a:xfrm>
            <a:off x="4420870" y="1102105"/>
            <a:ext cx="3808800" cy="3958200"/>
          </a:xfrm>
          <a:prstGeom prst="rect">
            <a:avLst/>
          </a:prstGeom>
          <a:solidFill>
            <a:srgbClr val="1A789C">
              <a:alpha val="729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5" name="Google Shape;235;p27"/>
          <p:cNvSpPr/>
          <p:nvPr/>
        </p:nvSpPr>
        <p:spPr>
          <a:xfrm>
            <a:off x="2858291" y="1102105"/>
            <a:ext cx="2382764" cy="3958168"/>
          </a:xfrm>
          <a:custGeom>
            <a:rect b="b" l="l" r="r" t="t"/>
            <a:pathLst>
              <a:path extrusionOk="0" h="3958168" w="2382764">
                <a:moveTo>
                  <a:pt x="0" y="0"/>
                </a:moveTo>
                <a:lnTo>
                  <a:pt x="1708326" y="0"/>
                </a:lnTo>
                <a:lnTo>
                  <a:pt x="1716650" y="0"/>
                </a:lnTo>
                <a:lnTo>
                  <a:pt x="1716650" y="24426"/>
                </a:lnTo>
                <a:lnTo>
                  <a:pt x="2382764" y="1979084"/>
                </a:lnTo>
                <a:lnTo>
                  <a:pt x="1716650" y="3933742"/>
                </a:lnTo>
                <a:lnTo>
                  <a:pt x="1716650" y="3958168"/>
                </a:lnTo>
                <a:lnTo>
                  <a:pt x="1708326" y="3958168"/>
                </a:lnTo>
                <a:lnTo>
                  <a:pt x="0" y="3958168"/>
                </a:lnTo>
                <a:close/>
              </a:path>
            </a:pathLst>
          </a:custGeom>
          <a:solidFill>
            <a:srgbClr val="1C73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6" name="Google Shape;236;p27"/>
          <p:cNvSpPr/>
          <p:nvPr/>
        </p:nvSpPr>
        <p:spPr>
          <a:xfrm>
            <a:off x="1542115" y="4471022"/>
            <a:ext cx="930000" cy="476845"/>
          </a:xfrm>
          <a:prstGeom prst="flowChartMagneticDisk">
            <a:avLst/>
          </a:prstGeom>
          <a:solidFill>
            <a:srgbClr val="AA3B30"/>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a:t>
            </a:r>
            <a:endParaRPr b="0" i="0" sz="1200" u="none" cap="none" strike="noStrike">
              <a:solidFill>
                <a:srgbClr val="FFFFFF"/>
              </a:solidFill>
              <a:latin typeface="Arial"/>
              <a:ea typeface="Arial"/>
              <a:cs typeface="Arial"/>
              <a:sym typeface="Arial"/>
            </a:endParaRPr>
          </a:p>
        </p:txBody>
      </p:sp>
      <p:sp>
        <p:nvSpPr>
          <p:cNvPr id="237" name="Google Shape;237;p27"/>
          <p:cNvSpPr/>
          <p:nvPr/>
        </p:nvSpPr>
        <p:spPr>
          <a:xfrm>
            <a:off x="1542115" y="4055615"/>
            <a:ext cx="930000" cy="476845"/>
          </a:xfrm>
          <a:prstGeom prst="flowChartMagneticDisk">
            <a:avLst/>
          </a:prstGeom>
          <a:solidFill>
            <a:srgbClr val="826005"/>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MEDIC</a:t>
            </a:r>
            <a:endParaRPr b="0" i="0" sz="1200" u="none" cap="none" strike="noStrike">
              <a:solidFill>
                <a:srgbClr val="FFFFFF"/>
              </a:solidFill>
              <a:latin typeface="Arial"/>
              <a:ea typeface="Arial"/>
              <a:cs typeface="Arial"/>
              <a:sym typeface="Arial"/>
            </a:endParaRPr>
          </a:p>
        </p:txBody>
      </p:sp>
      <p:sp>
        <p:nvSpPr>
          <p:cNvPr id="238" name="Google Shape;238;p27"/>
          <p:cNvSpPr/>
          <p:nvPr/>
        </p:nvSpPr>
        <p:spPr>
          <a:xfrm>
            <a:off x="1542115" y="3640208"/>
            <a:ext cx="930000" cy="476845"/>
          </a:xfrm>
          <a:prstGeom prst="flowChartMagneticDisk">
            <a:avLst/>
          </a:prstGeom>
          <a:solidFill>
            <a:srgbClr val="3D8CA2"/>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MeSH</a:t>
            </a:r>
            <a:endParaRPr b="0" i="0" sz="1200" u="none" cap="none" strike="noStrike">
              <a:solidFill>
                <a:srgbClr val="FFFFFF"/>
              </a:solidFill>
              <a:latin typeface="Arial"/>
              <a:ea typeface="Arial"/>
              <a:cs typeface="Arial"/>
              <a:sym typeface="Arial"/>
            </a:endParaRPr>
          </a:p>
        </p:txBody>
      </p:sp>
      <p:sp>
        <p:nvSpPr>
          <p:cNvPr id="239" name="Google Shape;239;p27"/>
          <p:cNvSpPr/>
          <p:nvPr/>
        </p:nvSpPr>
        <p:spPr>
          <a:xfrm>
            <a:off x="1542115" y="3224801"/>
            <a:ext cx="930000" cy="476845"/>
          </a:xfrm>
          <a:prstGeom prst="flowChartMagneticDisk">
            <a:avLst/>
          </a:prstGeom>
          <a:solidFill>
            <a:srgbClr val="AA3B30"/>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DC</a:t>
            </a:r>
            <a:endParaRPr b="0" i="0" sz="1200" u="none" cap="none" strike="noStrike">
              <a:solidFill>
                <a:srgbClr val="FFFFFF"/>
              </a:solidFill>
              <a:latin typeface="Arial"/>
              <a:ea typeface="Arial"/>
              <a:cs typeface="Arial"/>
              <a:sym typeface="Arial"/>
            </a:endParaRPr>
          </a:p>
        </p:txBody>
      </p:sp>
      <p:sp>
        <p:nvSpPr>
          <p:cNvPr id="240" name="Google Shape;240;p27"/>
          <p:cNvSpPr/>
          <p:nvPr/>
        </p:nvSpPr>
        <p:spPr>
          <a:xfrm>
            <a:off x="1542115" y="2809394"/>
            <a:ext cx="930000" cy="476845"/>
          </a:xfrm>
          <a:prstGeom prst="flowChartMagneticDisk">
            <a:avLst/>
          </a:prstGeom>
          <a:solidFill>
            <a:srgbClr val="D78734"/>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DO</a:t>
            </a:r>
            <a:endParaRPr b="0" i="0" sz="1200" u="none" cap="none" strike="noStrike">
              <a:solidFill>
                <a:srgbClr val="FFFFFF"/>
              </a:solidFill>
              <a:latin typeface="Arial"/>
              <a:ea typeface="Arial"/>
              <a:cs typeface="Arial"/>
              <a:sym typeface="Arial"/>
            </a:endParaRPr>
          </a:p>
        </p:txBody>
      </p:sp>
      <p:sp>
        <p:nvSpPr>
          <p:cNvPr id="241" name="Google Shape;241;p27"/>
          <p:cNvSpPr/>
          <p:nvPr/>
        </p:nvSpPr>
        <p:spPr>
          <a:xfrm>
            <a:off x="1542115" y="2393988"/>
            <a:ext cx="930000" cy="476845"/>
          </a:xfrm>
          <a:prstGeom prst="flowChartMagneticDisk">
            <a:avLst/>
          </a:prstGeom>
          <a:solidFill>
            <a:srgbClr val="5D4504"/>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EFO</a:t>
            </a:r>
            <a:endParaRPr b="0" i="0" sz="1200" u="none" cap="none" strike="noStrike">
              <a:solidFill>
                <a:srgbClr val="FFFFFF"/>
              </a:solidFill>
              <a:latin typeface="Arial"/>
              <a:ea typeface="Arial"/>
              <a:cs typeface="Arial"/>
              <a:sym typeface="Arial"/>
            </a:endParaRPr>
          </a:p>
        </p:txBody>
      </p:sp>
      <p:sp>
        <p:nvSpPr>
          <p:cNvPr id="242" name="Google Shape;242;p27"/>
          <p:cNvSpPr/>
          <p:nvPr/>
        </p:nvSpPr>
        <p:spPr>
          <a:xfrm>
            <a:off x="1542115" y="1978581"/>
            <a:ext cx="930000" cy="476845"/>
          </a:xfrm>
          <a:prstGeom prst="flowChartMagneticDisk">
            <a:avLst/>
          </a:prstGeom>
          <a:solidFill>
            <a:srgbClr val="4BACC6"/>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GARD</a:t>
            </a:r>
            <a:endParaRPr b="0" i="0" sz="1200" u="none" cap="none" strike="noStrike">
              <a:solidFill>
                <a:srgbClr val="FFFFFF"/>
              </a:solidFill>
              <a:latin typeface="Arial"/>
              <a:ea typeface="Arial"/>
              <a:cs typeface="Arial"/>
              <a:sym typeface="Arial"/>
            </a:endParaRPr>
          </a:p>
        </p:txBody>
      </p:sp>
      <p:sp>
        <p:nvSpPr>
          <p:cNvPr id="243" name="Google Shape;243;p27"/>
          <p:cNvSpPr/>
          <p:nvPr/>
        </p:nvSpPr>
        <p:spPr>
          <a:xfrm>
            <a:off x="1542115" y="1563174"/>
            <a:ext cx="930000" cy="476845"/>
          </a:xfrm>
          <a:prstGeom prst="flowChartMagneticDisk">
            <a:avLst/>
          </a:prstGeom>
          <a:solidFill>
            <a:srgbClr val="E69138"/>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NCIT</a:t>
            </a:r>
            <a:endParaRPr b="0" i="0" sz="1200" u="none" cap="none" strike="noStrike">
              <a:solidFill>
                <a:srgbClr val="FFFFFF"/>
              </a:solidFill>
              <a:latin typeface="Arial"/>
              <a:ea typeface="Arial"/>
              <a:cs typeface="Arial"/>
              <a:sym typeface="Arial"/>
            </a:endParaRPr>
          </a:p>
        </p:txBody>
      </p:sp>
      <p:sp>
        <p:nvSpPr>
          <p:cNvPr id="244" name="Google Shape;244;p27"/>
          <p:cNvSpPr/>
          <p:nvPr/>
        </p:nvSpPr>
        <p:spPr>
          <a:xfrm>
            <a:off x="1542115" y="1147767"/>
            <a:ext cx="930000" cy="476845"/>
          </a:xfrm>
          <a:prstGeom prst="flowChartMagneticDisk">
            <a:avLst/>
          </a:prstGeom>
          <a:solidFill>
            <a:srgbClr val="D7B656"/>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Orphanet</a:t>
            </a:r>
            <a:endParaRPr b="0" i="0" sz="1200" u="none" cap="none" strike="noStrike">
              <a:solidFill>
                <a:srgbClr val="FFFFFF"/>
              </a:solidFill>
              <a:latin typeface="Arial"/>
              <a:ea typeface="Arial"/>
              <a:cs typeface="Arial"/>
              <a:sym typeface="Arial"/>
            </a:endParaRPr>
          </a:p>
        </p:txBody>
      </p:sp>
      <p:sp>
        <p:nvSpPr>
          <p:cNvPr id="245" name="Google Shape;245;p27"/>
          <p:cNvSpPr/>
          <p:nvPr/>
        </p:nvSpPr>
        <p:spPr>
          <a:xfrm>
            <a:off x="3486581" y="1482391"/>
            <a:ext cx="1411500" cy="251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k-BOOM</a:t>
            </a:r>
            <a:endParaRPr b="1"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Bayesian</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OWL</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Ontology</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Merging</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Logical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Probabilistic</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Inference</a:t>
            </a:r>
            <a:endParaRPr b="0" i="0" sz="1400" u="none" cap="none" strike="noStrike">
              <a:solidFill>
                <a:srgbClr val="FFFFFF"/>
              </a:solidFill>
              <a:latin typeface="Arial"/>
              <a:ea typeface="Arial"/>
              <a:cs typeface="Arial"/>
              <a:sym typeface="Arial"/>
            </a:endParaRPr>
          </a:p>
        </p:txBody>
      </p:sp>
      <p:sp>
        <p:nvSpPr>
          <p:cNvPr id="246" name="Google Shape;246;p27"/>
          <p:cNvSpPr txBox="1"/>
          <p:nvPr/>
        </p:nvSpPr>
        <p:spPr>
          <a:xfrm>
            <a:off x="5865293" y="3669980"/>
            <a:ext cx="2053800" cy="50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1400" u="none" cap="none" strike="noStrike">
                <a:solidFill>
                  <a:srgbClr val="FFFFFF"/>
                </a:solidFill>
                <a:latin typeface="Arial"/>
                <a:ea typeface="Arial"/>
                <a:cs typeface="Arial"/>
                <a:sym typeface="Arial"/>
              </a:rPr>
              <a:t>evaluate </a:t>
            </a:r>
            <a:endParaRPr b="1" i="0" sz="1400" u="none" cap="none" strike="noStrike">
              <a:solidFill>
                <a:srgbClr val="FFFFFF"/>
              </a:solidFill>
              <a:latin typeface="Arial"/>
              <a:ea typeface="Arial"/>
              <a:cs typeface="Arial"/>
              <a:sym typeface="Arial"/>
            </a:endParaRPr>
          </a:p>
        </p:txBody>
      </p:sp>
      <p:sp>
        <p:nvSpPr>
          <p:cNvPr id="247" name="Google Shape;247;p27"/>
          <p:cNvSpPr txBox="1"/>
          <p:nvPr/>
        </p:nvSpPr>
        <p:spPr>
          <a:xfrm>
            <a:off x="5340147" y="1188703"/>
            <a:ext cx="3104100" cy="69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1400" u="none" cap="none" strike="noStrike">
                <a:solidFill>
                  <a:srgbClr val="FFFFFF"/>
                </a:solidFill>
                <a:latin typeface="Arial"/>
                <a:ea typeface="Arial"/>
                <a:cs typeface="Arial"/>
                <a:sym typeface="Arial"/>
              </a:rPr>
              <a:t>Iterative curator-assisted generation</a:t>
            </a:r>
            <a:endParaRPr b="1" i="0" sz="1400" u="none" cap="none" strike="noStrike">
              <a:solidFill>
                <a:srgbClr val="FFFFFF"/>
              </a:solidFill>
              <a:latin typeface="Arial"/>
              <a:ea typeface="Arial"/>
              <a:cs typeface="Arial"/>
              <a:sym typeface="Arial"/>
            </a:endParaRPr>
          </a:p>
        </p:txBody>
      </p:sp>
      <p:grpSp>
        <p:nvGrpSpPr>
          <p:cNvPr id="248" name="Google Shape;248;p27"/>
          <p:cNvGrpSpPr/>
          <p:nvPr/>
        </p:nvGrpSpPr>
        <p:grpSpPr>
          <a:xfrm>
            <a:off x="5768777" y="1955089"/>
            <a:ext cx="2027137" cy="1664757"/>
            <a:chOff x="4378378" y="1506210"/>
            <a:chExt cx="2545056" cy="1664757"/>
          </a:xfrm>
        </p:grpSpPr>
        <p:sp>
          <p:nvSpPr>
            <p:cNvPr id="249" name="Google Shape;249;p27"/>
            <p:cNvSpPr/>
            <p:nvPr/>
          </p:nvSpPr>
          <p:spPr>
            <a:xfrm>
              <a:off x="5552878" y="2092073"/>
              <a:ext cx="342300" cy="235200"/>
            </a:xfrm>
            <a:prstGeom prst="ellipse">
              <a:avLst/>
            </a:prstGeom>
            <a:solidFill>
              <a:srgbClr val="826005"/>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cxnSp>
          <p:nvCxnSpPr>
            <p:cNvPr id="250" name="Google Shape;250;p27"/>
            <p:cNvCxnSpPr>
              <a:stCxn id="251" idx="0"/>
              <a:endCxn id="252" idx="3"/>
            </p:cNvCxnSpPr>
            <p:nvPr/>
          </p:nvCxnSpPr>
          <p:spPr>
            <a:xfrm flipH="1" rot="10800000">
              <a:off x="4549528" y="2180704"/>
              <a:ext cx="221100" cy="277200"/>
            </a:xfrm>
            <a:prstGeom prst="straightConnector1">
              <a:avLst/>
            </a:prstGeom>
            <a:noFill/>
            <a:ln cap="flat" cmpd="sng" w="9525">
              <a:solidFill>
                <a:srgbClr val="1F497D"/>
              </a:solidFill>
              <a:prstDash val="solid"/>
              <a:round/>
              <a:headEnd len="sm" w="sm" type="none"/>
              <a:tailEnd len="med" w="med" type="triangle"/>
            </a:ln>
          </p:spPr>
        </p:cxnSp>
        <p:cxnSp>
          <p:nvCxnSpPr>
            <p:cNvPr id="253" name="Google Shape;253;p27"/>
            <p:cNvCxnSpPr>
              <a:stCxn id="254" idx="1"/>
              <a:endCxn id="252" idx="5"/>
            </p:cNvCxnSpPr>
            <p:nvPr/>
          </p:nvCxnSpPr>
          <p:spPr>
            <a:xfrm rot="10800000">
              <a:off x="5012782" y="2180648"/>
              <a:ext cx="181200" cy="311700"/>
            </a:xfrm>
            <a:prstGeom prst="straightConnector1">
              <a:avLst/>
            </a:prstGeom>
            <a:noFill/>
            <a:ln cap="flat" cmpd="sng" w="9525">
              <a:solidFill>
                <a:srgbClr val="1F497D"/>
              </a:solidFill>
              <a:prstDash val="solid"/>
              <a:round/>
              <a:headEnd len="sm" w="sm" type="none"/>
              <a:tailEnd len="med" w="med" type="triangle"/>
            </a:ln>
          </p:spPr>
        </p:cxnSp>
        <p:cxnSp>
          <p:nvCxnSpPr>
            <p:cNvPr id="255" name="Google Shape;255;p27"/>
            <p:cNvCxnSpPr>
              <a:stCxn id="254" idx="7"/>
              <a:endCxn id="249" idx="3"/>
            </p:cNvCxnSpPr>
            <p:nvPr/>
          </p:nvCxnSpPr>
          <p:spPr>
            <a:xfrm flipH="1" rot="10800000">
              <a:off x="5436024" y="2292848"/>
              <a:ext cx="166800" cy="199500"/>
            </a:xfrm>
            <a:prstGeom prst="straightConnector1">
              <a:avLst/>
            </a:prstGeom>
            <a:noFill/>
            <a:ln cap="flat" cmpd="sng" w="9525">
              <a:solidFill>
                <a:srgbClr val="1F497D"/>
              </a:solidFill>
              <a:prstDash val="solid"/>
              <a:round/>
              <a:headEnd len="sm" w="sm" type="none"/>
              <a:tailEnd len="med" w="med" type="triangle"/>
            </a:ln>
          </p:spPr>
        </p:cxnSp>
        <p:sp>
          <p:nvSpPr>
            <p:cNvPr id="256" name="Google Shape;256;p27"/>
            <p:cNvSpPr/>
            <p:nvPr/>
          </p:nvSpPr>
          <p:spPr>
            <a:xfrm>
              <a:off x="5143853" y="1506210"/>
              <a:ext cx="342300" cy="235200"/>
            </a:xfrm>
            <a:prstGeom prst="ellipse">
              <a:avLst/>
            </a:prstGeom>
            <a:solidFill>
              <a:srgbClr val="3D8CA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cxnSp>
          <p:nvCxnSpPr>
            <p:cNvPr id="257" name="Google Shape;257;p27"/>
            <p:cNvCxnSpPr>
              <a:stCxn id="252" idx="7"/>
              <a:endCxn id="256" idx="3"/>
            </p:cNvCxnSpPr>
            <p:nvPr/>
          </p:nvCxnSpPr>
          <p:spPr>
            <a:xfrm flipH="1" rot="10800000">
              <a:off x="5012849" y="1706986"/>
              <a:ext cx="181200" cy="307500"/>
            </a:xfrm>
            <a:prstGeom prst="straightConnector1">
              <a:avLst/>
            </a:prstGeom>
            <a:noFill/>
            <a:ln cap="flat" cmpd="sng" w="9525">
              <a:solidFill>
                <a:srgbClr val="1F497D"/>
              </a:solidFill>
              <a:prstDash val="solid"/>
              <a:round/>
              <a:headEnd len="sm" w="sm" type="none"/>
              <a:tailEnd len="med" w="med" type="triangle"/>
            </a:ln>
          </p:spPr>
        </p:cxnSp>
        <p:sp>
          <p:nvSpPr>
            <p:cNvPr id="258" name="Google Shape;258;p27"/>
            <p:cNvSpPr/>
            <p:nvPr/>
          </p:nvSpPr>
          <p:spPr>
            <a:xfrm>
              <a:off x="6058928" y="2935767"/>
              <a:ext cx="342300" cy="235200"/>
            </a:xfrm>
            <a:prstGeom prst="ellipse">
              <a:avLst/>
            </a:prstGeom>
            <a:solidFill>
              <a:srgbClr val="C04337"/>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cxnSp>
          <p:nvCxnSpPr>
            <p:cNvPr id="259" name="Google Shape;259;p27"/>
            <p:cNvCxnSpPr>
              <a:stCxn id="260" idx="7"/>
              <a:endCxn id="254" idx="3"/>
            </p:cNvCxnSpPr>
            <p:nvPr/>
          </p:nvCxnSpPr>
          <p:spPr>
            <a:xfrm flipH="1" rot="10800000">
              <a:off x="5012849" y="2658511"/>
              <a:ext cx="181200" cy="311700"/>
            </a:xfrm>
            <a:prstGeom prst="straightConnector1">
              <a:avLst/>
            </a:prstGeom>
            <a:noFill/>
            <a:ln cap="flat" cmpd="sng" w="9525">
              <a:solidFill>
                <a:srgbClr val="1F497D"/>
              </a:solidFill>
              <a:prstDash val="solid"/>
              <a:round/>
              <a:headEnd len="sm" w="sm" type="none"/>
              <a:tailEnd len="med" w="med" type="triangle"/>
            </a:ln>
          </p:spPr>
        </p:cxnSp>
        <p:cxnSp>
          <p:nvCxnSpPr>
            <p:cNvPr id="261" name="Google Shape;261;p27"/>
            <p:cNvCxnSpPr>
              <a:stCxn id="262" idx="0"/>
              <a:endCxn id="254" idx="4"/>
            </p:cNvCxnSpPr>
            <p:nvPr/>
          </p:nvCxnSpPr>
          <p:spPr>
            <a:xfrm rot="10800000">
              <a:off x="5314978" y="2693067"/>
              <a:ext cx="292200" cy="242700"/>
            </a:xfrm>
            <a:prstGeom prst="straightConnector1">
              <a:avLst/>
            </a:prstGeom>
            <a:noFill/>
            <a:ln cap="flat" cmpd="sng" w="9525">
              <a:solidFill>
                <a:srgbClr val="1F497D"/>
              </a:solidFill>
              <a:prstDash val="solid"/>
              <a:round/>
              <a:headEnd len="sm" w="sm" type="none"/>
              <a:tailEnd len="med" w="med" type="triangle"/>
            </a:ln>
          </p:spPr>
        </p:cxnSp>
        <p:cxnSp>
          <p:nvCxnSpPr>
            <p:cNvPr id="263" name="Google Shape;263;p27"/>
            <p:cNvCxnSpPr>
              <a:stCxn id="258" idx="0"/>
              <a:endCxn id="254" idx="5"/>
            </p:cNvCxnSpPr>
            <p:nvPr/>
          </p:nvCxnSpPr>
          <p:spPr>
            <a:xfrm rot="10800000">
              <a:off x="5435978" y="2658567"/>
              <a:ext cx="794100" cy="277200"/>
            </a:xfrm>
            <a:prstGeom prst="straightConnector1">
              <a:avLst/>
            </a:prstGeom>
            <a:noFill/>
            <a:ln cap="flat" cmpd="sng" w="9525">
              <a:solidFill>
                <a:srgbClr val="1F497D"/>
              </a:solidFill>
              <a:prstDash val="solid"/>
              <a:round/>
              <a:headEnd len="sm" w="sm" type="none"/>
              <a:tailEnd len="med" w="med" type="triangle"/>
            </a:ln>
          </p:spPr>
        </p:cxnSp>
        <p:cxnSp>
          <p:nvCxnSpPr>
            <p:cNvPr id="264" name="Google Shape;264;p27"/>
            <p:cNvCxnSpPr>
              <a:stCxn id="260" idx="0"/>
              <a:endCxn id="251" idx="5"/>
            </p:cNvCxnSpPr>
            <p:nvPr/>
          </p:nvCxnSpPr>
          <p:spPr>
            <a:xfrm rot="10800000">
              <a:off x="4670728" y="2658567"/>
              <a:ext cx="221100" cy="277200"/>
            </a:xfrm>
            <a:prstGeom prst="straightConnector1">
              <a:avLst/>
            </a:prstGeom>
            <a:noFill/>
            <a:ln cap="flat" cmpd="sng" w="9525">
              <a:solidFill>
                <a:srgbClr val="1F497D"/>
              </a:solidFill>
              <a:prstDash val="solid"/>
              <a:round/>
              <a:headEnd len="sm" w="sm" type="none"/>
              <a:tailEnd len="med" w="med" type="triangle"/>
            </a:ln>
          </p:spPr>
        </p:cxnSp>
        <p:sp>
          <p:nvSpPr>
            <p:cNvPr id="265" name="Google Shape;265;p27"/>
            <p:cNvSpPr/>
            <p:nvPr/>
          </p:nvSpPr>
          <p:spPr>
            <a:xfrm>
              <a:off x="6246234" y="1737679"/>
              <a:ext cx="342300" cy="235200"/>
            </a:xfrm>
            <a:prstGeom prst="ellipse">
              <a:avLst/>
            </a:prstGeom>
            <a:solidFill>
              <a:srgbClr val="E69138"/>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cxnSp>
          <p:nvCxnSpPr>
            <p:cNvPr id="266" name="Google Shape;266;p27"/>
            <p:cNvCxnSpPr>
              <a:stCxn id="267" idx="7"/>
              <a:endCxn id="265" idx="3"/>
            </p:cNvCxnSpPr>
            <p:nvPr/>
          </p:nvCxnSpPr>
          <p:spPr>
            <a:xfrm flipH="1" rot="10800000">
              <a:off x="6252079" y="1938510"/>
              <a:ext cx="44400" cy="408600"/>
            </a:xfrm>
            <a:prstGeom prst="straightConnector1">
              <a:avLst/>
            </a:prstGeom>
            <a:noFill/>
            <a:ln cap="flat" cmpd="sng" w="9525">
              <a:solidFill>
                <a:srgbClr val="1F497D"/>
              </a:solidFill>
              <a:prstDash val="solid"/>
              <a:round/>
              <a:headEnd len="sm" w="sm" type="none"/>
              <a:tailEnd len="med" w="med" type="triangle"/>
            </a:ln>
          </p:spPr>
        </p:cxnSp>
        <p:cxnSp>
          <p:nvCxnSpPr>
            <p:cNvPr id="268" name="Google Shape;268;p27"/>
            <p:cNvCxnSpPr>
              <a:stCxn id="269" idx="0"/>
              <a:endCxn id="265" idx="5"/>
            </p:cNvCxnSpPr>
            <p:nvPr/>
          </p:nvCxnSpPr>
          <p:spPr>
            <a:xfrm rot="10800000">
              <a:off x="6538384" y="1938435"/>
              <a:ext cx="213900" cy="248100"/>
            </a:xfrm>
            <a:prstGeom prst="straightConnector1">
              <a:avLst/>
            </a:prstGeom>
            <a:noFill/>
            <a:ln cap="flat" cmpd="sng" w="9525">
              <a:solidFill>
                <a:srgbClr val="1F497D"/>
              </a:solidFill>
              <a:prstDash val="solid"/>
              <a:round/>
              <a:headEnd len="sm" w="sm" type="none"/>
              <a:tailEnd len="med" w="med" type="triangle"/>
            </a:ln>
          </p:spPr>
        </p:cxnSp>
        <p:cxnSp>
          <p:nvCxnSpPr>
            <p:cNvPr id="270" name="Google Shape;270;p27"/>
            <p:cNvCxnSpPr>
              <a:stCxn id="258" idx="0"/>
              <a:endCxn id="267" idx="4"/>
            </p:cNvCxnSpPr>
            <p:nvPr/>
          </p:nvCxnSpPr>
          <p:spPr>
            <a:xfrm rot="10800000">
              <a:off x="6131078" y="2547867"/>
              <a:ext cx="99000" cy="387900"/>
            </a:xfrm>
            <a:prstGeom prst="straightConnector1">
              <a:avLst/>
            </a:prstGeom>
            <a:noFill/>
            <a:ln cap="flat" cmpd="sng" w="9525">
              <a:solidFill>
                <a:srgbClr val="1F497D"/>
              </a:solidFill>
              <a:prstDash val="solid"/>
              <a:round/>
              <a:headEnd len="sm" w="sm" type="none"/>
              <a:tailEnd len="med" w="med" type="triangle"/>
            </a:ln>
          </p:spPr>
        </p:cxnSp>
        <p:sp>
          <p:nvSpPr>
            <p:cNvPr id="251" name="Google Shape;251;p27"/>
            <p:cNvSpPr/>
            <p:nvPr/>
          </p:nvSpPr>
          <p:spPr>
            <a:xfrm>
              <a:off x="4378378" y="2457904"/>
              <a:ext cx="342300" cy="235200"/>
            </a:xfrm>
            <a:prstGeom prst="ellipse">
              <a:avLst/>
            </a:prstGeom>
            <a:solidFill>
              <a:srgbClr val="D7B65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60" name="Google Shape;260;p27"/>
            <p:cNvSpPr/>
            <p:nvPr/>
          </p:nvSpPr>
          <p:spPr>
            <a:xfrm>
              <a:off x="4720678" y="2935767"/>
              <a:ext cx="342300" cy="235200"/>
            </a:xfrm>
            <a:prstGeom prst="ellipse">
              <a:avLst/>
            </a:prstGeom>
            <a:solidFill>
              <a:srgbClr val="C04337"/>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54" name="Google Shape;254;p27"/>
            <p:cNvSpPr/>
            <p:nvPr/>
          </p:nvSpPr>
          <p:spPr>
            <a:xfrm>
              <a:off x="5143853" y="2457904"/>
              <a:ext cx="342300" cy="235200"/>
            </a:xfrm>
            <a:prstGeom prst="ellipse">
              <a:avLst/>
            </a:prstGeom>
            <a:solidFill>
              <a:srgbClr val="D7B65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62" name="Google Shape;262;p27"/>
            <p:cNvSpPr/>
            <p:nvPr/>
          </p:nvSpPr>
          <p:spPr>
            <a:xfrm>
              <a:off x="5436028" y="2935767"/>
              <a:ext cx="342300" cy="235200"/>
            </a:xfrm>
            <a:prstGeom prst="ellipse">
              <a:avLst/>
            </a:prstGeom>
            <a:solidFill>
              <a:srgbClr val="C04337"/>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67" name="Google Shape;267;p27"/>
            <p:cNvSpPr/>
            <p:nvPr/>
          </p:nvSpPr>
          <p:spPr>
            <a:xfrm>
              <a:off x="5959908" y="2312666"/>
              <a:ext cx="342300" cy="235200"/>
            </a:xfrm>
            <a:prstGeom prst="ellipse">
              <a:avLst/>
            </a:prstGeom>
            <a:solidFill>
              <a:srgbClr val="5D4504"/>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69" name="Google Shape;269;p27"/>
            <p:cNvSpPr/>
            <p:nvPr/>
          </p:nvSpPr>
          <p:spPr>
            <a:xfrm>
              <a:off x="6581134" y="2186535"/>
              <a:ext cx="342300" cy="235200"/>
            </a:xfrm>
            <a:prstGeom prst="ellipse">
              <a:avLst/>
            </a:prstGeom>
            <a:solidFill>
              <a:srgbClr val="4BACC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sp>
          <p:nvSpPr>
            <p:cNvPr id="252" name="Google Shape;252;p27"/>
            <p:cNvSpPr/>
            <p:nvPr/>
          </p:nvSpPr>
          <p:spPr>
            <a:xfrm>
              <a:off x="4720678" y="1980042"/>
              <a:ext cx="342300" cy="235200"/>
            </a:xfrm>
            <a:prstGeom prst="ellipse">
              <a:avLst/>
            </a:prstGeom>
            <a:solidFill>
              <a:srgbClr val="4BACC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Narrow"/>
                <a:ea typeface="Arial Narrow"/>
                <a:cs typeface="Arial Narrow"/>
                <a:sym typeface="Arial Narrow"/>
              </a:endParaRPr>
            </a:p>
          </p:txBody>
        </p:sp>
      </p:grpSp>
      <p:sp>
        <p:nvSpPr>
          <p:cNvPr id="271" name="Google Shape;271;p27"/>
          <p:cNvSpPr/>
          <p:nvPr/>
        </p:nvSpPr>
        <p:spPr>
          <a:xfrm>
            <a:off x="2987040" y="4224661"/>
            <a:ext cx="5242500" cy="835500"/>
          </a:xfrm>
          <a:prstGeom prst="rect">
            <a:avLst/>
          </a:prstGeom>
          <a:solidFill>
            <a:srgbClr val="B8D3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72" name="Google Shape;272;p27"/>
          <p:cNvSpPr/>
          <p:nvPr/>
        </p:nvSpPr>
        <p:spPr>
          <a:xfrm>
            <a:off x="3234394" y="4287562"/>
            <a:ext cx="4783800" cy="726900"/>
          </a:xfrm>
          <a:prstGeom prst="left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73" name="Google Shape;273;p27"/>
          <p:cNvSpPr/>
          <p:nvPr/>
        </p:nvSpPr>
        <p:spPr>
          <a:xfrm rot="5400000">
            <a:off x="3990623" y="3778093"/>
            <a:ext cx="688800" cy="900000"/>
          </a:xfrm>
          <a:prstGeom prst="left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74" name="Google Shape;274;p27"/>
          <p:cNvSpPr txBox="1"/>
          <p:nvPr/>
        </p:nvSpPr>
        <p:spPr>
          <a:xfrm>
            <a:off x="3522992" y="4513862"/>
            <a:ext cx="22200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Curated equivalence relations</a:t>
            </a:r>
            <a:endParaRPr/>
          </a:p>
        </p:txBody>
      </p:sp>
      <p:sp>
        <p:nvSpPr>
          <p:cNvPr id="275" name="Google Shape;275;p27"/>
          <p:cNvSpPr/>
          <p:nvPr/>
        </p:nvSpPr>
        <p:spPr>
          <a:xfrm>
            <a:off x="7656525" y="4224650"/>
            <a:ext cx="361500" cy="39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76" name="Google Shape;276;p27"/>
          <p:cNvSpPr txBox="1"/>
          <p:nvPr/>
        </p:nvSpPr>
        <p:spPr>
          <a:xfrm>
            <a:off x="6607083" y="4411162"/>
            <a:ext cx="1394700"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Curate</a:t>
            </a:r>
            <a:endParaRPr/>
          </a:p>
          <a:p>
            <a:pPr indent="0" lvl="0" marL="0" marR="0" rtl="0" algn="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Feedback</a:t>
            </a:r>
            <a:endParaRPr/>
          </a:p>
        </p:txBody>
      </p:sp>
      <p:sp>
        <p:nvSpPr>
          <p:cNvPr id="277" name="Google Shape;277;p27"/>
          <p:cNvSpPr/>
          <p:nvPr/>
        </p:nvSpPr>
        <p:spPr>
          <a:xfrm>
            <a:off x="1207214" y="1102105"/>
            <a:ext cx="2484031" cy="3958168"/>
          </a:xfrm>
          <a:custGeom>
            <a:rect b="b" l="l" r="r" t="t"/>
            <a:pathLst>
              <a:path extrusionOk="0" h="3958168" w="2382764">
                <a:moveTo>
                  <a:pt x="0" y="0"/>
                </a:moveTo>
                <a:lnTo>
                  <a:pt x="1708326" y="0"/>
                </a:lnTo>
                <a:lnTo>
                  <a:pt x="1716650" y="0"/>
                </a:lnTo>
                <a:lnTo>
                  <a:pt x="1716650" y="24426"/>
                </a:lnTo>
                <a:lnTo>
                  <a:pt x="2382764" y="1979084"/>
                </a:lnTo>
                <a:lnTo>
                  <a:pt x="1716650" y="3933742"/>
                </a:lnTo>
                <a:lnTo>
                  <a:pt x="1716650" y="3958168"/>
                </a:lnTo>
                <a:lnTo>
                  <a:pt x="1708326" y="3958168"/>
                </a:lnTo>
                <a:lnTo>
                  <a:pt x="0" y="3958168"/>
                </a:lnTo>
                <a:close/>
              </a:path>
            </a:pathLst>
          </a:custGeom>
          <a:solidFill>
            <a:srgbClr val="1655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78" name="Google Shape;278;p27"/>
          <p:cNvSpPr/>
          <p:nvPr/>
        </p:nvSpPr>
        <p:spPr>
          <a:xfrm>
            <a:off x="1674195" y="4511662"/>
            <a:ext cx="930000" cy="476845"/>
          </a:xfrm>
          <a:prstGeom prst="flowChartMagneticDisk">
            <a:avLst/>
          </a:prstGeom>
          <a:solidFill>
            <a:srgbClr val="AA3B30"/>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a:t>
            </a:r>
            <a:endParaRPr b="0" i="0" sz="1200" u="none" cap="none" strike="noStrike">
              <a:solidFill>
                <a:srgbClr val="FFFFFF"/>
              </a:solidFill>
              <a:latin typeface="Arial"/>
              <a:ea typeface="Arial"/>
              <a:cs typeface="Arial"/>
              <a:sym typeface="Arial"/>
            </a:endParaRPr>
          </a:p>
        </p:txBody>
      </p:sp>
      <p:sp>
        <p:nvSpPr>
          <p:cNvPr id="279" name="Google Shape;279;p27"/>
          <p:cNvSpPr/>
          <p:nvPr/>
        </p:nvSpPr>
        <p:spPr>
          <a:xfrm>
            <a:off x="1674195" y="4096255"/>
            <a:ext cx="930000" cy="476845"/>
          </a:xfrm>
          <a:prstGeom prst="flowChartMagneticDisk">
            <a:avLst/>
          </a:prstGeom>
          <a:solidFill>
            <a:srgbClr val="826005"/>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US" sz="1200">
                <a:solidFill>
                  <a:srgbClr val="FFFFFF"/>
                </a:solidFill>
              </a:rPr>
              <a:t>OMIM</a:t>
            </a:r>
            <a:endParaRPr b="0" i="0" sz="1200" u="none" cap="none" strike="noStrike">
              <a:solidFill>
                <a:srgbClr val="FFFFFF"/>
              </a:solidFill>
              <a:latin typeface="Arial"/>
              <a:ea typeface="Arial"/>
              <a:cs typeface="Arial"/>
              <a:sym typeface="Arial"/>
            </a:endParaRPr>
          </a:p>
        </p:txBody>
      </p:sp>
      <p:sp>
        <p:nvSpPr>
          <p:cNvPr id="280" name="Google Shape;280;p27"/>
          <p:cNvSpPr/>
          <p:nvPr/>
        </p:nvSpPr>
        <p:spPr>
          <a:xfrm>
            <a:off x="1674195" y="3680848"/>
            <a:ext cx="930000" cy="476845"/>
          </a:xfrm>
          <a:prstGeom prst="flowChartMagneticDisk">
            <a:avLst/>
          </a:prstGeom>
          <a:solidFill>
            <a:srgbClr val="3D8CA2"/>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MeSH</a:t>
            </a:r>
            <a:endParaRPr b="0" i="0" sz="1200" u="none" cap="none" strike="noStrike">
              <a:solidFill>
                <a:srgbClr val="FFFFFF"/>
              </a:solidFill>
              <a:latin typeface="Arial"/>
              <a:ea typeface="Arial"/>
              <a:cs typeface="Arial"/>
              <a:sym typeface="Arial"/>
            </a:endParaRPr>
          </a:p>
        </p:txBody>
      </p:sp>
      <p:sp>
        <p:nvSpPr>
          <p:cNvPr id="281" name="Google Shape;281;p27"/>
          <p:cNvSpPr/>
          <p:nvPr/>
        </p:nvSpPr>
        <p:spPr>
          <a:xfrm>
            <a:off x="1674195" y="3265441"/>
            <a:ext cx="930000" cy="476845"/>
          </a:xfrm>
          <a:prstGeom prst="flowChartMagneticDisk">
            <a:avLst/>
          </a:prstGeom>
          <a:solidFill>
            <a:srgbClr val="AA3B30"/>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US" sz="1200">
                <a:solidFill>
                  <a:srgbClr val="FFFFFF"/>
                </a:solidFill>
              </a:rPr>
              <a:t>ICD-10</a:t>
            </a:r>
            <a:endParaRPr b="0" i="0" sz="1200" u="none" cap="none" strike="noStrike">
              <a:solidFill>
                <a:srgbClr val="FFFFFF"/>
              </a:solidFill>
              <a:latin typeface="Arial"/>
              <a:ea typeface="Arial"/>
              <a:cs typeface="Arial"/>
              <a:sym typeface="Arial"/>
            </a:endParaRPr>
          </a:p>
        </p:txBody>
      </p:sp>
      <p:sp>
        <p:nvSpPr>
          <p:cNvPr id="282" name="Google Shape;282;p27"/>
          <p:cNvSpPr/>
          <p:nvPr/>
        </p:nvSpPr>
        <p:spPr>
          <a:xfrm>
            <a:off x="1674195" y="2850034"/>
            <a:ext cx="930000" cy="476845"/>
          </a:xfrm>
          <a:prstGeom prst="flowChartMagneticDisk">
            <a:avLst/>
          </a:prstGeom>
          <a:solidFill>
            <a:srgbClr val="D78734"/>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DO</a:t>
            </a:r>
            <a:endParaRPr b="0" i="0" sz="1200" u="none" cap="none" strike="noStrike">
              <a:solidFill>
                <a:srgbClr val="FFFFFF"/>
              </a:solidFill>
              <a:latin typeface="Arial"/>
              <a:ea typeface="Arial"/>
              <a:cs typeface="Arial"/>
              <a:sym typeface="Arial"/>
            </a:endParaRPr>
          </a:p>
        </p:txBody>
      </p:sp>
      <p:sp>
        <p:nvSpPr>
          <p:cNvPr id="283" name="Google Shape;283;p27"/>
          <p:cNvSpPr/>
          <p:nvPr/>
        </p:nvSpPr>
        <p:spPr>
          <a:xfrm>
            <a:off x="1674195" y="2434628"/>
            <a:ext cx="930000" cy="476845"/>
          </a:xfrm>
          <a:prstGeom prst="flowChartMagneticDisk">
            <a:avLst/>
          </a:prstGeom>
          <a:solidFill>
            <a:srgbClr val="5D4504"/>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EFO</a:t>
            </a:r>
            <a:endParaRPr b="0" i="0" sz="1200" u="none" cap="none" strike="noStrike">
              <a:solidFill>
                <a:srgbClr val="FFFFFF"/>
              </a:solidFill>
              <a:latin typeface="Arial"/>
              <a:ea typeface="Arial"/>
              <a:cs typeface="Arial"/>
              <a:sym typeface="Arial"/>
            </a:endParaRPr>
          </a:p>
        </p:txBody>
      </p:sp>
      <p:sp>
        <p:nvSpPr>
          <p:cNvPr id="284" name="Google Shape;284;p27"/>
          <p:cNvSpPr/>
          <p:nvPr/>
        </p:nvSpPr>
        <p:spPr>
          <a:xfrm>
            <a:off x="1674195" y="2019221"/>
            <a:ext cx="930000" cy="476845"/>
          </a:xfrm>
          <a:prstGeom prst="flowChartMagneticDisk">
            <a:avLst/>
          </a:prstGeom>
          <a:solidFill>
            <a:srgbClr val="4BACC6"/>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GARD</a:t>
            </a:r>
            <a:endParaRPr b="0" i="0" sz="1200" u="none" cap="none" strike="noStrike">
              <a:solidFill>
                <a:srgbClr val="FFFFFF"/>
              </a:solidFill>
              <a:latin typeface="Arial"/>
              <a:ea typeface="Arial"/>
              <a:cs typeface="Arial"/>
              <a:sym typeface="Arial"/>
            </a:endParaRPr>
          </a:p>
        </p:txBody>
      </p:sp>
      <p:sp>
        <p:nvSpPr>
          <p:cNvPr id="285" name="Google Shape;285;p27"/>
          <p:cNvSpPr/>
          <p:nvPr/>
        </p:nvSpPr>
        <p:spPr>
          <a:xfrm>
            <a:off x="1674195" y="1603814"/>
            <a:ext cx="930000" cy="476845"/>
          </a:xfrm>
          <a:prstGeom prst="flowChartMagneticDisk">
            <a:avLst/>
          </a:prstGeom>
          <a:solidFill>
            <a:srgbClr val="E69138"/>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NCIT</a:t>
            </a:r>
            <a:endParaRPr b="0" i="0" sz="1200" u="none" cap="none" strike="noStrike">
              <a:solidFill>
                <a:srgbClr val="FFFFFF"/>
              </a:solidFill>
              <a:latin typeface="Arial"/>
              <a:ea typeface="Arial"/>
              <a:cs typeface="Arial"/>
              <a:sym typeface="Arial"/>
            </a:endParaRPr>
          </a:p>
        </p:txBody>
      </p:sp>
      <p:sp>
        <p:nvSpPr>
          <p:cNvPr id="286" name="Google Shape;286;p27"/>
          <p:cNvSpPr/>
          <p:nvPr/>
        </p:nvSpPr>
        <p:spPr>
          <a:xfrm>
            <a:off x="1674195" y="1188407"/>
            <a:ext cx="930000" cy="476845"/>
          </a:xfrm>
          <a:prstGeom prst="flowChartMagneticDisk">
            <a:avLst/>
          </a:prstGeom>
          <a:solidFill>
            <a:srgbClr val="D7B656"/>
          </a:solidFill>
          <a:ln>
            <a:noFill/>
          </a:ln>
          <a:effectLst>
            <a:outerShdw blurRad="57150" rotWithShape="0" algn="bl" dir="5400000" dist="19050">
              <a:srgbClr val="000000">
                <a:alpha val="498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FFFFFF"/>
                </a:solidFill>
                <a:latin typeface="Arial"/>
                <a:ea typeface="Arial"/>
                <a:cs typeface="Arial"/>
                <a:sym typeface="Arial"/>
              </a:rPr>
              <a:t>Orphanet</a:t>
            </a:r>
            <a:endParaRPr b="0" i="0" sz="1200" u="none" cap="none" strike="noStrike">
              <a:solidFill>
                <a:srgbClr val="FFFFFF"/>
              </a:solidFill>
              <a:latin typeface="Arial"/>
              <a:ea typeface="Arial"/>
              <a:cs typeface="Arial"/>
              <a:sym typeface="Arial"/>
            </a:endParaRPr>
          </a:p>
        </p:txBody>
      </p:sp>
      <p:sp>
        <p:nvSpPr>
          <p:cNvPr id="287" name="Google Shape;287;p27"/>
          <p:cNvSpPr txBox="1"/>
          <p:nvPr/>
        </p:nvSpPr>
        <p:spPr>
          <a:xfrm rot="-5400000">
            <a:off x="986364" y="2893912"/>
            <a:ext cx="89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FFFFFF"/>
                </a:solidFill>
                <a:latin typeface="Arial"/>
                <a:ea typeface="Arial"/>
                <a:cs typeface="Arial"/>
                <a:sym typeface="Arial"/>
              </a:rPr>
              <a:t>Sources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8"/>
          <p:cNvSpPr txBox="1"/>
          <p:nvPr>
            <p:ph idx="1" type="body"/>
          </p:nvPr>
        </p:nvSpPr>
        <p:spPr>
          <a:xfrm>
            <a:off x="201850" y="1231600"/>
            <a:ext cx="3701400" cy="31227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360"/>
              </a:spcBef>
              <a:spcAft>
                <a:spcPts val="0"/>
              </a:spcAft>
              <a:buSzPts val="2400"/>
              <a:buFont typeface="Arial Narrow"/>
              <a:buChar char="●"/>
            </a:pPr>
            <a:r>
              <a:rPr lang="en-US" sz="2400">
                <a:latin typeface="Arial Narrow"/>
                <a:ea typeface="Arial Narrow"/>
                <a:cs typeface="Arial Narrow"/>
                <a:sym typeface="Arial Narrow"/>
              </a:rPr>
              <a:t>In obo format version and in OLS these are database cross references (‘xrefs’)</a:t>
            </a:r>
            <a:endParaRPr sz="2400">
              <a:latin typeface="Arial Narrow"/>
              <a:ea typeface="Arial Narrow"/>
              <a:cs typeface="Arial Narrow"/>
              <a:sym typeface="Arial Narrow"/>
            </a:endParaRPr>
          </a:p>
          <a:p>
            <a:pPr indent="-381000" lvl="0" marL="457200" marR="0" rtl="0" algn="l">
              <a:lnSpc>
                <a:spcPct val="100000"/>
              </a:lnSpc>
              <a:spcBef>
                <a:spcPts val="0"/>
              </a:spcBef>
              <a:spcAft>
                <a:spcPts val="0"/>
              </a:spcAft>
              <a:buSzPts val="2400"/>
              <a:buFont typeface="Arial Narrow"/>
              <a:buChar char="●"/>
            </a:pPr>
            <a:r>
              <a:rPr lang="en-US" sz="2400">
                <a:latin typeface="Arial Narrow"/>
                <a:ea typeface="Arial Narrow"/>
                <a:cs typeface="Arial Narrow"/>
                <a:sym typeface="Arial Narrow"/>
              </a:rPr>
              <a:t>In owl version we use explicit </a:t>
            </a:r>
            <a:r>
              <a:rPr i="1" lang="en-US" sz="2400">
                <a:latin typeface="Arial Narrow"/>
                <a:ea typeface="Arial Narrow"/>
                <a:cs typeface="Arial Narrow"/>
                <a:sym typeface="Arial Narrow"/>
              </a:rPr>
              <a:t>logical axioms</a:t>
            </a:r>
            <a:r>
              <a:rPr lang="en-US" sz="2400">
                <a:latin typeface="Arial Narrow"/>
                <a:ea typeface="Arial Narrow"/>
                <a:cs typeface="Arial Narrow"/>
                <a:sym typeface="Arial Narrow"/>
              </a:rPr>
              <a:t>, e.g:</a:t>
            </a:r>
            <a:endParaRPr sz="2400">
              <a:latin typeface="Arial Narrow"/>
              <a:ea typeface="Arial Narrow"/>
              <a:cs typeface="Arial Narrow"/>
              <a:sym typeface="Arial Narrow"/>
            </a:endParaRPr>
          </a:p>
          <a:p>
            <a:pPr indent="-381000" lvl="1" marL="914400" marR="0" rtl="0" algn="l">
              <a:lnSpc>
                <a:spcPct val="100000"/>
              </a:lnSpc>
              <a:spcBef>
                <a:spcPts val="0"/>
              </a:spcBef>
              <a:spcAft>
                <a:spcPts val="0"/>
              </a:spcAft>
              <a:buSzPts val="2400"/>
              <a:buFont typeface="Arial Narrow"/>
              <a:buChar char="○"/>
            </a:pPr>
            <a:r>
              <a:rPr b="1" lang="en-US" sz="2400">
                <a:latin typeface="Arial Narrow"/>
                <a:ea typeface="Arial Narrow"/>
                <a:cs typeface="Arial Narrow"/>
                <a:sym typeface="Arial Narrow"/>
              </a:rPr>
              <a:t>e</a:t>
            </a:r>
            <a:r>
              <a:rPr b="1" lang="en-US" sz="2400">
                <a:latin typeface="Arial Narrow"/>
                <a:ea typeface="Arial Narrow"/>
                <a:cs typeface="Arial Narrow"/>
                <a:sym typeface="Arial Narrow"/>
              </a:rPr>
              <a:t>quivalentTo</a:t>
            </a:r>
            <a:endParaRPr b="1" sz="2400">
              <a:latin typeface="Arial Narrow"/>
              <a:ea typeface="Arial Narrow"/>
              <a:cs typeface="Arial Narrow"/>
              <a:sym typeface="Arial Narrow"/>
            </a:endParaRPr>
          </a:p>
          <a:p>
            <a:pPr indent="-381000" lvl="1" marL="914400" marR="0" rtl="0" algn="l">
              <a:lnSpc>
                <a:spcPct val="100000"/>
              </a:lnSpc>
              <a:spcBef>
                <a:spcPts val="0"/>
              </a:spcBef>
              <a:spcAft>
                <a:spcPts val="0"/>
              </a:spcAft>
              <a:buSzPts val="2400"/>
              <a:buFont typeface="Arial Narrow"/>
              <a:buChar char="○"/>
            </a:pPr>
            <a:r>
              <a:rPr b="1" lang="en-US" sz="2400">
                <a:latin typeface="Arial Narrow"/>
                <a:ea typeface="Arial Narrow"/>
                <a:cs typeface="Arial Narrow"/>
                <a:sym typeface="Arial Narrow"/>
              </a:rPr>
              <a:t>relatedTo</a:t>
            </a:r>
            <a:endParaRPr b="1" sz="2400">
              <a:latin typeface="Arial Narrow"/>
              <a:ea typeface="Arial Narrow"/>
              <a:cs typeface="Arial Narrow"/>
              <a:sym typeface="Arial Narrow"/>
            </a:endParaRPr>
          </a:p>
          <a:p>
            <a:pPr indent="0" lvl="0" marL="0" marR="0" rtl="0" algn="l">
              <a:lnSpc>
                <a:spcPct val="100000"/>
              </a:lnSpc>
              <a:spcBef>
                <a:spcPts val="0"/>
              </a:spcBef>
              <a:spcAft>
                <a:spcPts val="0"/>
              </a:spcAft>
              <a:buNone/>
            </a:pPr>
            <a:r>
              <a:t/>
            </a:r>
            <a:endParaRPr b="1" sz="2400">
              <a:latin typeface="Arial Narrow"/>
              <a:ea typeface="Arial Narrow"/>
              <a:cs typeface="Arial Narrow"/>
              <a:sym typeface="Arial Narrow"/>
            </a:endParaRPr>
          </a:p>
        </p:txBody>
      </p:sp>
      <p:pic>
        <p:nvPicPr>
          <p:cNvPr id="294" name="Google Shape;294;p28"/>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295" name="Google Shape;295;p28"/>
          <p:cNvSpPr txBox="1"/>
          <p:nvPr>
            <p:ph type="title"/>
          </p:nvPr>
        </p:nvSpPr>
        <p:spPr>
          <a:xfrm>
            <a:off x="131971" y="142705"/>
            <a:ext cx="8961900" cy="69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Relationships to other resources</a:t>
            </a:r>
            <a:endParaRPr sz="3600">
              <a:solidFill>
                <a:srgbClr val="FFFFFF"/>
              </a:solidFill>
              <a:latin typeface="Arial Narrow"/>
              <a:ea typeface="Arial Narrow"/>
              <a:cs typeface="Arial Narrow"/>
              <a:sym typeface="Arial Narrow"/>
            </a:endParaRPr>
          </a:p>
        </p:txBody>
      </p:sp>
      <p:pic>
        <p:nvPicPr>
          <p:cNvPr id="296" name="Google Shape;296;p28"/>
          <p:cNvPicPr preferRelativeResize="0"/>
          <p:nvPr/>
        </p:nvPicPr>
        <p:blipFill>
          <a:blip r:embed="rId4">
            <a:alphaModFix/>
          </a:blip>
          <a:stretch>
            <a:fillRect/>
          </a:stretch>
        </p:blipFill>
        <p:spPr>
          <a:xfrm>
            <a:off x="4502600" y="1084874"/>
            <a:ext cx="4119050" cy="1033450"/>
          </a:xfrm>
          <a:prstGeom prst="rect">
            <a:avLst/>
          </a:prstGeom>
          <a:noFill/>
          <a:ln>
            <a:noFill/>
          </a:ln>
        </p:spPr>
      </p:pic>
      <p:sp>
        <p:nvSpPr>
          <p:cNvPr id="297" name="Google Shape;297;p28"/>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latin typeface="Arial Narrow"/>
                <a:ea typeface="Arial Narrow"/>
                <a:cs typeface="Arial Narrow"/>
                <a:sym typeface="Arial Narrow"/>
              </a:rPr>
              <a:t>ebi.ac.uk/ols/ontologies/mondo</a:t>
            </a:r>
            <a:endParaRPr i="0" sz="1800" cap="none" strike="noStrike">
              <a:solidFill>
                <a:srgbClr val="FFFFFF"/>
              </a:solidFill>
              <a:latin typeface="Arial Narrow"/>
              <a:ea typeface="Arial Narrow"/>
              <a:cs typeface="Arial Narrow"/>
              <a:sym typeface="Arial Narrow"/>
            </a:endParaRPr>
          </a:p>
        </p:txBody>
      </p:sp>
      <p:pic>
        <p:nvPicPr>
          <p:cNvPr id="298" name="Google Shape;298;p28"/>
          <p:cNvPicPr preferRelativeResize="0"/>
          <p:nvPr/>
        </p:nvPicPr>
        <p:blipFill>
          <a:blip r:embed="rId5">
            <a:alphaModFix/>
          </a:blip>
          <a:stretch>
            <a:fillRect/>
          </a:stretch>
        </p:blipFill>
        <p:spPr>
          <a:xfrm>
            <a:off x="4645425" y="2118325"/>
            <a:ext cx="2649150" cy="2506876"/>
          </a:xfrm>
          <a:prstGeom prst="rect">
            <a:avLst/>
          </a:prstGeom>
          <a:noFill/>
          <a:ln>
            <a:noFill/>
          </a:ln>
        </p:spPr>
      </p:pic>
      <p:sp>
        <p:nvSpPr>
          <p:cNvPr id="299" name="Google Shape;299;p28"/>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29"/>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06" name="Google Shape;306;p29"/>
          <p:cNvSpPr txBox="1"/>
          <p:nvPr>
            <p:ph type="title"/>
          </p:nvPr>
        </p:nvSpPr>
        <p:spPr>
          <a:xfrm>
            <a:off x="131971" y="142705"/>
            <a:ext cx="8961900" cy="69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Current Status</a:t>
            </a:r>
            <a:endParaRPr sz="3600">
              <a:solidFill>
                <a:srgbClr val="FFFFFF"/>
              </a:solidFill>
              <a:latin typeface="Arial Narrow"/>
              <a:ea typeface="Arial Narrow"/>
              <a:cs typeface="Arial Narrow"/>
              <a:sym typeface="Arial Narrow"/>
            </a:endParaRPr>
          </a:p>
        </p:txBody>
      </p:sp>
      <p:sp>
        <p:nvSpPr>
          <p:cNvPr id="307" name="Google Shape;307;p29"/>
          <p:cNvSpPr/>
          <p:nvPr/>
        </p:nvSpPr>
        <p:spPr>
          <a:xfrm>
            <a:off x="3225850" y="1321600"/>
            <a:ext cx="2847403" cy="3008208"/>
          </a:xfrm>
          <a:custGeom>
            <a:rect b="b" l="l" r="r" t="t"/>
            <a:pathLst>
              <a:path extrusionOk="0" h="3958168" w="2382764">
                <a:moveTo>
                  <a:pt x="0" y="0"/>
                </a:moveTo>
                <a:lnTo>
                  <a:pt x="1708326" y="0"/>
                </a:lnTo>
                <a:lnTo>
                  <a:pt x="1716650" y="0"/>
                </a:lnTo>
                <a:lnTo>
                  <a:pt x="1716650" y="24426"/>
                </a:lnTo>
                <a:lnTo>
                  <a:pt x="2382764" y="1979084"/>
                </a:lnTo>
                <a:lnTo>
                  <a:pt x="1716650" y="3933742"/>
                </a:lnTo>
                <a:lnTo>
                  <a:pt x="1716650" y="3958168"/>
                </a:lnTo>
                <a:lnTo>
                  <a:pt x="1708326" y="3958168"/>
                </a:lnTo>
                <a:lnTo>
                  <a:pt x="0" y="3958168"/>
                </a:lnTo>
                <a:close/>
              </a:path>
            </a:pathLst>
          </a:custGeom>
          <a:solidFill>
            <a:srgbClr val="589D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1400" u="none" cap="none" strike="noStrike">
              <a:solidFill>
                <a:srgbClr val="FFFFFF"/>
              </a:solidFill>
              <a:latin typeface="Arial Narrow"/>
              <a:ea typeface="Arial Narrow"/>
              <a:cs typeface="Arial Narrow"/>
              <a:sym typeface="Arial Narrow"/>
            </a:endParaRPr>
          </a:p>
        </p:txBody>
      </p:sp>
      <p:sp>
        <p:nvSpPr>
          <p:cNvPr id="308" name="Google Shape;308;p29"/>
          <p:cNvSpPr/>
          <p:nvPr/>
        </p:nvSpPr>
        <p:spPr>
          <a:xfrm>
            <a:off x="1792825" y="1321600"/>
            <a:ext cx="2013436" cy="3008208"/>
          </a:xfrm>
          <a:custGeom>
            <a:rect b="b" l="l" r="r" t="t"/>
            <a:pathLst>
              <a:path extrusionOk="0" h="3958168" w="2382764">
                <a:moveTo>
                  <a:pt x="0" y="0"/>
                </a:moveTo>
                <a:lnTo>
                  <a:pt x="1708326" y="0"/>
                </a:lnTo>
                <a:lnTo>
                  <a:pt x="1716650" y="0"/>
                </a:lnTo>
                <a:lnTo>
                  <a:pt x="1716650" y="24426"/>
                </a:lnTo>
                <a:lnTo>
                  <a:pt x="2382764" y="1979084"/>
                </a:lnTo>
                <a:lnTo>
                  <a:pt x="1716650" y="3933742"/>
                </a:lnTo>
                <a:lnTo>
                  <a:pt x="1716650" y="3958168"/>
                </a:lnTo>
                <a:lnTo>
                  <a:pt x="1708326" y="3958168"/>
                </a:lnTo>
                <a:lnTo>
                  <a:pt x="0" y="3958168"/>
                </a:lnTo>
                <a:close/>
              </a:path>
            </a:pathLst>
          </a:custGeom>
          <a:solidFill>
            <a:srgbClr val="1C73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1400" u="none" cap="none" strike="noStrike">
              <a:solidFill>
                <a:srgbClr val="FFFFFF"/>
              </a:solidFill>
              <a:latin typeface="Arial Narrow"/>
              <a:ea typeface="Arial Narrow"/>
              <a:cs typeface="Arial Narrow"/>
              <a:sym typeface="Arial Narrow"/>
            </a:endParaRPr>
          </a:p>
        </p:txBody>
      </p:sp>
      <p:sp>
        <p:nvSpPr>
          <p:cNvPr id="309" name="Google Shape;309;p29"/>
          <p:cNvSpPr/>
          <p:nvPr/>
        </p:nvSpPr>
        <p:spPr>
          <a:xfrm>
            <a:off x="315375" y="1321600"/>
            <a:ext cx="2078962" cy="3008208"/>
          </a:xfrm>
          <a:custGeom>
            <a:rect b="b" l="l" r="r" t="t"/>
            <a:pathLst>
              <a:path extrusionOk="0" h="3958168" w="2382764">
                <a:moveTo>
                  <a:pt x="0" y="0"/>
                </a:moveTo>
                <a:lnTo>
                  <a:pt x="1708326" y="0"/>
                </a:lnTo>
                <a:lnTo>
                  <a:pt x="1716650" y="0"/>
                </a:lnTo>
                <a:lnTo>
                  <a:pt x="1716650" y="24426"/>
                </a:lnTo>
                <a:lnTo>
                  <a:pt x="2382764" y="1979084"/>
                </a:lnTo>
                <a:lnTo>
                  <a:pt x="1716650" y="3933742"/>
                </a:lnTo>
                <a:lnTo>
                  <a:pt x="1716650" y="3958168"/>
                </a:lnTo>
                <a:lnTo>
                  <a:pt x="1708326" y="3958168"/>
                </a:lnTo>
                <a:lnTo>
                  <a:pt x="0" y="3958168"/>
                </a:lnTo>
                <a:close/>
              </a:path>
            </a:pathLst>
          </a:custGeom>
          <a:solidFill>
            <a:srgbClr val="1655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1400" u="none" cap="none" strike="noStrike">
              <a:solidFill>
                <a:srgbClr val="FFFFFF"/>
              </a:solidFill>
              <a:latin typeface="Arial Narrow"/>
              <a:ea typeface="Arial Narrow"/>
              <a:cs typeface="Arial Narrow"/>
              <a:sym typeface="Arial Narrow"/>
            </a:endParaRPr>
          </a:p>
        </p:txBody>
      </p:sp>
      <p:sp>
        <p:nvSpPr>
          <p:cNvPr id="310" name="Google Shape;310;p29"/>
          <p:cNvSpPr/>
          <p:nvPr/>
        </p:nvSpPr>
        <p:spPr>
          <a:xfrm>
            <a:off x="677421" y="2027572"/>
            <a:ext cx="1293300" cy="14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rgbClr val="FFFFFF"/>
                </a:solidFill>
                <a:latin typeface="Arial Narrow"/>
                <a:ea typeface="Arial Narrow"/>
                <a:cs typeface="Arial Narrow"/>
                <a:sym typeface="Arial Narrow"/>
              </a:rPr>
              <a:t>Automated;</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800" u="none" cap="none" strike="noStrike">
                <a:solidFill>
                  <a:srgbClr val="FFFFFF"/>
                </a:solidFill>
                <a:latin typeface="Arial Narrow"/>
                <a:ea typeface="Arial Narrow"/>
                <a:cs typeface="Arial Narrow"/>
                <a:sym typeface="Arial Narrow"/>
              </a:rPr>
              <a:t>merge multiple resources together</a:t>
            </a:r>
            <a:endParaRPr b="0" i="0" sz="1800" u="none" cap="none" strike="noStrike">
              <a:solidFill>
                <a:srgbClr val="000000"/>
              </a:solidFill>
              <a:latin typeface="Arial"/>
              <a:ea typeface="Arial"/>
              <a:cs typeface="Arial"/>
              <a:sym typeface="Arial"/>
            </a:endParaRPr>
          </a:p>
        </p:txBody>
      </p:sp>
      <p:sp>
        <p:nvSpPr>
          <p:cNvPr id="311" name="Google Shape;311;p29"/>
          <p:cNvSpPr/>
          <p:nvPr/>
        </p:nvSpPr>
        <p:spPr>
          <a:xfrm>
            <a:off x="2464657" y="2027570"/>
            <a:ext cx="1074000" cy="147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i="0" lang="en-US" sz="1800" u="none" cap="none" strike="noStrike">
                <a:solidFill>
                  <a:srgbClr val="FFFFFF"/>
                </a:solidFill>
                <a:latin typeface="Arial Narrow"/>
                <a:ea typeface="Arial Narrow"/>
                <a:cs typeface="Arial Narrow"/>
                <a:sym typeface="Arial Narrow"/>
              </a:rPr>
              <a:t>Mondo as a distinct curated ontology</a:t>
            </a:r>
            <a:endParaRPr i="0" sz="2400" u="none" cap="none" strike="noStrike">
              <a:solidFill>
                <a:srgbClr val="FFFFFF"/>
              </a:solidFill>
              <a:latin typeface="Arial Narrow"/>
              <a:ea typeface="Arial Narrow"/>
              <a:cs typeface="Arial Narrow"/>
              <a:sym typeface="Arial Narrow"/>
            </a:endParaRPr>
          </a:p>
        </p:txBody>
      </p:sp>
      <p:sp>
        <p:nvSpPr>
          <p:cNvPr id="312" name="Google Shape;312;p29"/>
          <p:cNvSpPr/>
          <p:nvPr/>
        </p:nvSpPr>
        <p:spPr>
          <a:xfrm>
            <a:off x="3829950" y="1623925"/>
            <a:ext cx="1639200" cy="2284500"/>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00000"/>
              </a:lnSpc>
              <a:spcBef>
                <a:spcPts val="0"/>
              </a:spcBef>
              <a:spcAft>
                <a:spcPts val="0"/>
              </a:spcAft>
              <a:buClr>
                <a:srgbClr val="FFFFFF"/>
              </a:buClr>
              <a:buSzPts val="1800"/>
              <a:buFont typeface="Arial Narrow"/>
              <a:buChar char="●"/>
            </a:pPr>
            <a:r>
              <a:rPr i="0" lang="en-US" sz="1800" u="none" cap="none" strike="noStrike">
                <a:solidFill>
                  <a:srgbClr val="FFFFFF"/>
                </a:solidFill>
                <a:latin typeface="Arial Narrow"/>
                <a:ea typeface="Arial Narrow"/>
                <a:cs typeface="Arial Narrow"/>
                <a:sym typeface="Arial Narrow"/>
              </a:rPr>
              <a:t>~20k disease classes</a:t>
            </a:r>
            <a:endParaRPr i="0" sz="1800" u="none" cap="none" strike="noStrike">
              <a:solidFill>
                <a:srgbClr val="FFFFFF"/>
              </a:solidFill>
              <a:latin typeface="Arial Narrow"/>
              <a:ea typeface="Arial Narrow"/>
              <a:cs typeface="Arial Narrow"/>
              <a:sym typeface="Arial Narrow"/>
            </a:endParaRPr>
          </a:p>
          <a:p>
            <a:pPr indent="-171450" lvl="0" marL="171450" marR="0" rtl="0" algn="l">
              <a:lnSpc>
                <a:spcPct val="100000"/>
              </a:lnSpc>
              <a:spcBef>
                <a:spcPts val="0"/>
              </a:spcBef>
              <a:spcAft>
                <a:spcPts val="0"/>
              </a:spcAft>
              <a:buClr>
                <a:srgbClr val="FFFFFF"/>
              </a:buClr>
              <a:buSzPts val="1800"/>
              <a:buFont typeface="Arial Narrow"/>
              <a:buChar char="●"/>
            </a:pPr>
            <a:r>
              <a:rPr lang="en-US" sz="1800">
                <a:solidFill>
                  <a:srgbClr val="FFFFFF"/>
                </a:solidFill>
                <a:latin typeface="Arial Narrow"/>
                <a:ea typeface="Arial Narrow"/>
                <a:cs typeface="Arial Narrow"/>
                <a:sym typeface="Arial Narrow"/>
              </a:rPr>
              <a:t>&gt;2000 issues reported</a:t>
            </a:r>
            <a:endParaRPr sz="1800">
              <a:solidFill>
                <a:srgbClr val="FFFFFF"/>
              </a:solidFill>
              <a:latin typeface="Arial Narrow"/>
              <a:ea typeface="Arial Narrow"/>
              <a:cs typeface="Arial Narrow"/>
              <a:sym typeface="Arial Narrow"/>
            </a:endParaRPr>
          </a:p>
          <a:p>
            <a:pPr indent="-171450" lvl="0" marL="171450" marR="0" rtl="0" algn="l">
              <a:lnSpc>
                <a:spcPct val="100000"/>
              </a:lnSpc>
              <a:spcBef>
                <a:spcPts val="0"/>
              </a:spcBef>
              <a:spcAft>
                <a:spcPts val="0"/>
              </a:spcAft>
              <a:buClr>
                <a:srgbClr val="FFFFFF"/>
              </a:buClr>
              <a:buSzPts val="1800"/>
              <a:buFont typeface="Arial Narrow"/>
              <a:buChar char="●"/>
            </a:pPr>
            <a:r>
              <a:rPr lang="en-US" sz="1800">
                <a:solidFill>
                  <a:srgbClr val="FFFFFF"/>
                </a:solidFill>
                <a:latin typeface="Arial Narrow"/>
                <a:ea typeface="Arial Narrow"/>
                <a:cs typeface="Arial Narrow"/>
                <a:sym typeface="Arial Narrow"/>
              </a:rPr>
              <a:t>&gt;50 releases</a:t>
            </a:r>
            <a:endParaRPr>
              <a:latin typeface="Arial Narrow"/>
              <a:ea typeface="Arial Narrow"/>
              <a:cs typeface="Arial Narrow"/>
              <a:sym typeface="Arial Narrow"/>
            </a:endParaRPr>
          </a:p>
        </p:txBody>
      </p:sp>
      <p:sp>
        <p:nvSpPr>
          <p:cNvPr id="313" name="Google Shape;313;p29"/>
          <p:cNvSpPr/>
          <p:nvPr/>
        </p:nvSpPr>
        <p:spPr>
          <a:xfrm>
            <a:off x="315375" y="4104750"/>
            <a:ext cx="5712900" cy="267900"/>
          </a:xfrm>
          <a:prstGeom prst="rect">
            <a:avLst/>
          </a:prstGeom>
          <a:solidFill>
            <a:srgbClr val="FFFFFF">
              <a:alpha val="647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1400" u="none" cap="none" strike="noStrike">
              <a:solidFill>
                <a:srgbClr val="FFFFFF"/>
              </a:solidFill>
              <a:latin typeface="Arial Narrow"/>
              <a:ea typeface="Arial Narrow"/>
              <a:cs typeface="Arial Narrow"/>
              <a:sym typeface="Arial Narrow"/>
            </a:endParaRPr>
          </a:p>
        </p:txBody>
      </p:sp>
      <p:sp>
        <p:nvSpPr>
          <p:cNvPr id="314" name="Google Shape;314;p29"/>
          <p:cNvSpPr txBox="1"/>
          <p:nvPr/>
        </p:nvSpPr>
        <p:spPr>
          <a:xfrm>
            <a:off x="753613" y="4059174"/>
            <a:ext cx="1039200" cy="26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Narrow"/>
                <a:ea typeface="Arial Narrow"/>
                <a:cs typeface="Arial Narrow"/>
                <a:sym typeface="Arial Narrow"/>
              </a:rPr>
              <a:t>2016-2017</a:t>
            </a:r>
            <a:endParaRPr>
              <a:latin typeface="Arial Narrow"/>
              <a:ea typeface="Arial Narrow"/>
              <a:cs typeface="Arial Narrow"/>
              <a:sym typeface="Arial Narrow"/>
            </a:endParaRPr>
          </a:p>
        </p:txBody>
      </p:sp>
      <p:sp>
        <p:nvSpPr>
          <p:cNvPr id="315" name="Google Shape;315;p29"/>
          <p:cNvSpPr txBox="1"/>
          <p:nvPr/>
        </p:nvSpPr>
        <p:spPr>
          <a:xfrm>
            <a:off x="2394313" y="4059175"/>
            <a:ext cx="582300" cy="26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Narrow"/>
                <a:ea typeface="Arial Narrow"/>
                <a:cs typeface="Arial Narrow"/>
                <a:sym typeface="Arial Narrow"/>
              </a:rPr>
              <a:t>2018</a:t>
            </a:r>
            <a:endParaRPr>
              <a:latin typeface="Arial Narrow"/>
              <a:ea typeface="Arial Narrow"/>
              <a:cs typeface="Arial Narrow"/>
              <a:sym typeface="Arial Narrow"/>
            </a:endParaRPr>
          </a:p>
        </p:txBody>
      </p:sp>
      <p:sp>
        <p:nvSpPr>
          <p:cNvPr id="316" name="Google Shape;316;p29"/>
          <p:cNvSpPr txBox="1"/>
          <p:nvPr/>
        </p:nvSpPr>
        <p:spPr>
          <a:xfrm>
            <a:off x="4017738" y="4059174"/>
            <a:ext cx="710400" cy="26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Narrow"/>
                <a:ea typeface="Arial Narrow"/>
                <a:cs typeface="Arial Narrow"/>
                <a:sym typeface="Arial Narrow"/>
              </a:rPr>
              <a:t>Today</a:t>
            </a:r>
            <a:endParaRPr>
              <a:latin typeface="Arial Narrow"/>
              <a:ea typeface="Arial Narrow"/>
              <a:cs typeface="Arial Narrow"/>
              <a:sym typeface="Arial Narrow"/>
            </a:endParaRPr>
          </a:p>
        </p:txBody>
      </p:sp>
      <p:sp>
        <p:nvSpPr>
          <p:cNvPr id="317" name="Google Shape;317;p29"/>
          <p:cNvSpPr/>
          <p:nvPr/>
        </p:nvSpPr>
        <p:spPr>
          <a:xfrm>
            <a:off x="6351575" y="1394663"/>
            <a:ext cx="2489400" cy="559800"/>
          </a:xfrm>
          <a:prstGeom prst="rect">
            <a:avLst/>
          </a:prstGeom>
          <a:solidFill>
            <a:srgbClr val="16556A"/>
          </a:solidFill>
          <a:ln>
            <a:noFill/>
          </a:ln>
        </p:spPr>
        <p:txBody>
          <a:bodyPr anchorCtr="0" anchor="ctr" bIns="91425" lIns="91425" spcFirstLastPara="1" rIns="91425" wrap="square" tIns="91425">
            <a:noAutofit/>
          </a:bodyPr>
          <a:lstStyle/>
          <a:p>
            <a:pPr indent="0" lvl="0" marL="57150" rtl="0" algn="l">
              <a:spcBef>
                <a:spcPts val="0"/>
              </a:spcBef>
              <a:spcAft>
                <a:spcPts val="0"/>
              </a:spcAft>
              <a:buNone/>
            </a:pPr>
            <a:r>
              <a:rPr b="1" lang="en-US" sz="1600">
                <a:solidFill>
                  <a:srgbClr val="F3F3F3"/>
                </a:solidFill>
                <a:latin typeface="Arial Narrow"/>
                <a:ea typeface="Arial Narrow"/>
                <a:cs typeface="Arial Narrow"/>
                <a:sym typeface="Arial Narrow"/>
              </a:rPr>
              <a:t>MONDO IDs </a:t>
            </a:r>
            <a:r>
              <a:rPr lang="en-US" sz="1600">
                <a:solidFill>
                  <a:srgbClr val="F3F3F3"/>
                </a:solidFill>
                <a:latin typeface="Arial Narrow"/>
                <a:ea typeface="Arial Narrow"/>
                <a:cs typeface="Arial Narrow"/>
                <a:sym typeface="Arial Narrow"/>
              </a:rPr>
              <a:t>assigned and tracked for each concept</a:t>
            </a:r>
            <a:endParaRPr sz="600">
              <a:solidFill>
                <a:srgbClr val="F3F3F3"/>
              </a:solidFill>
              <a:latin typeface="Arial Narrow"/>
              <a:ea typeface="Arial Narrow"/>
              <a:cs typeface="Arial Narrow"/>
              <a:sym typeface="Arial Narrow"/>
            </a:endParaRPr>
          </a:p>
        </p:txBody>
      </p:sp>
      <p:sp>
        <p:nvSpPr>
          <p:cNvPr id="318" name="Google Shape;318;p29"/>
          <p:cNvSpPr/>
          <p:nvPr/>
        </p:nvSpPr>
        <p:spPr>
          <a:xfrm>
            <a:off x="6351575" y="2154788"/>
            <a:ext cx="2489400" cy="559800"/>
          </a:xfrm>
          <a:prstGeom prst="rect">
            <a:avLst/>
          </a:prstGeom>
          <a:solidFill>
            <a:srgbClr val="1C73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latin typeface="Arial Narrow"/>
                <a:ea typeface="Arial Narrow"/>
                <a:cs typeface="Arial Narrow"/>
                <a:sym typeface="Arial Narrow"/>
              </a:rPr>
              <a:t>Use of standard ontology engineering practices</a:t>
            </a:r>
            <a:endParaRPr sz="600">
              <a:solidFill>
                <a:srgbClr val="FFFFFF"/>
              </a:solidFill>
              <a:latin typeface="Arial Narrow"/>
              <a:ea typeface="Arial Narrow"/>
              <a:cs typeface="Arial Narrow"/>
              <a:sym typeface="Arial Narrow"/>
            </a:endParaRPr>
          </a:p>
        </p:txBody>
      </p:sp>
      <p:sp>
        <p:nvSpPr>
          <p:cNvPr id="319" name="Google Shape;319;p29"/>
          <p:cNvSpPr/>
          <p:nvPr/>
        </p:nvSpPr>
        <p:spPr>
          <a:xfrm>
            <a:off x="6351575" y="2914914"/>
            <a:ext cx="2489400" cy="559800"/>
          </a:xfrm>
          <a:prstGeom prst="rect">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latin typeface="Arial Narrow"/>
                <a:ea typeface="Arial Narrow"/>
                <a:cs typeface="Arial Narrow"/>
                <a:sym typeface="Arial Narrow"/>
              </a:rPr>
              <a:t>Periodically aligned and synced with existing resources</a:t>
            </a:r>
            <a:endParaRPr sz="600">
              <a:solidFill>
                <a:srgbClr val="FFFFFF"/>
              </a:solidFill>
              <a:latin typeface="Arial Narrow"/>
              <a:ea typeface="Arial Narrow"/>
              <a:cs typeface="Arial Narrow"/>
              <a:sym typeface="Arial Narrow"/>
            </a:endParaRPr>
          </a:p>
        </p:txBody>
      </p:sp>
      <p:sp>
        <p:nvSpPr>
          <p:cNvPr id="320" name="Google Shape;320;p29"/>
          <p:cNvSpPr/>
          <p:nvPr/>
        </p:nvSpPr>
        <p:spPr>
          <a:xfrm>
            <a:off x="6351575" y="3696938"/>
            <a:ext cx="2489400" cy="5598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latin typeface="Arial Narrow"/>
                <a:ea typeface="Arial Narrow"/>
                <a:cs typeface="Arial Narrow"/>
                <a:sym typeface="Arial Narrow"/>
              </a:rPr>
              <a:t>Released monthly</a:t>
            </a:r>
            <a:endParaRPr sz="1800">
              <a:latin typeface="Arial Narrow"/>
              <a:ea typeface="Arial Narrow"/>
              <a:cs typeface="Arial Narrow"/>
              <a:sym typeface="Arial Narrow"/>
            </a:endParaRPr>
          </a:p>
        </p:txBody>
      </p:sp>
      <p:sp>
        <p:nvSpPr>
          <p:cNvPr id="321" name="Google Shape;321;p29"/>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322" name="Google Shape;322;p29"/>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0"/>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29" name="Google Shape;329;p30"/>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330" name="Google Shape;330;p30"/>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Mondo community</a:t>
            </a:r>
            <a:endParaRPr sz="3600">
              <a:solidFill>
                <a:srgbClr val="FFFFFF"/>
              </a:solidFill>
              <a:latin typeface="Arial Narrow"/>
              <a:ea typeface="Arial Narrow"/>
              <a:cs typeface="Arial Narrow"/>
              <a:sym typeface="Arial Narrow"/>
            </a:endParaRPr>
          </a:p>
        </p:txBody>
      </p:sp>
      <p:sp>
        <p:nvSpPr>
          <p:cNvPr id="331" name="Google Shape;331;p30"/>
          <p:cNvSpPr/>
          <p:nvPr/>
        </p:nvSpPr>
        <p:spPr>
          <a:xfrm>
            <a:off x="1048751" y="1243930"/>
            <a:ext cx="1083900" cy="1026000"/>
          </a:xfrm>
          <a:prstGeom prst="ellipse">
            <a:avLst/>
          </a:prstGeom>
          <a:solidFill>
            <a:srgbClr val="589DB7"/>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3000">
              <a:solidFill>
                <a:srgbClr val="FFFFFF"/>
              </a:solidFill>
            </a:endParaRPr>
          </a:p>
        </p:txBody>
      </p:sp>
      <p:pic>
        <p:nvPicPr>
          <p:cNvPr id="332" name="Google Shape;332;p30"/>
          <p:cNvPicPr preferRelativeResize="0"/>
          <p:nvPr/>
        </p:nvPicPr>
        <p:blipFill rotWithShape="1">
          <a:blip r:embed="rId5">
            <a:alphaModFix/>
          </a:blip>
          <a:srcRect b="19562" l="0" r="19562" t="0"/>
          <a:stretch/>
        </p:blipFill>
        <p:spPr>
          <a:xfrm>
            <a:off x="1234387" y="1395075"/>
            <a:ext cx="701213" cy="701213"/>
          </a:xfrm>
          <a:prstGeom prst="rect">
            <a:avLst/>
          </a:prstGeom>
          <a:noFill/>
          <a:ln>
            <a:noFill/>
          </a:ln>
        </p:spPr>
      </p:pic>
      <p:sp>
        <p:nvSpPr>
          <p:cNvPr id="333" name="Google Shape;333;p30"/>
          <p:cNvSpPr txBox="1"/>
          <p:nvPr/>
        </p:nvSpPr>
        <p:spPr>
          <a:xfrm>
            <a:off x="2228025" y="1530438"/>
            <a:ext cx="30846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OBO Foundry</a:t>
            </a:r>
            <a:endParaRPr b="1"/>
          </a:p>
          <a:p>
            <a:pPr indent="0" lvl="0" marL="0" rtl="0" algn="l">
              <a:spcBef>
                <a:spcPts val="0"/>
              </a:spcBef>
              <a:spcAft>
                <a:spcPts val="0"/>
              </a:spcAft>
              <a:buNone/>
            </a:pPr>
            <a:r>
              <a:rPr lang="en-US"/>
              <a:t>obofoundry.org/ontology/mondo</a:t>
            </a:r>
            <a:endParaRPr/>
          </a:p>
        </p:txBody>
      </p:sp>
      <p:sp>
        <p:nvSpPr>
          <p:cNvPr id="334" name="Google Shape;334;p30"/>
          <p:cNvSpPr/>
          <p:nvPr/>
        </p:nvSpPr>
        <p:spPr>
          <a:xfrm>
            <a:off x="1048751" y="2354755"/>
            <a:ext cx="1083900" cy="1026000"/>
          </a:xfrm>
          <a:prstGeom prst="ellipse">
            <a:avLst/>
          </a:prstGeom>
          <a:solidFill>
            <a:srgbClr val="589DB7"/>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3000">
              <a:solidFill>
                <a:srgbClr val="FFFFFF"/>
              </a:solidFill>
            </a:endParaRPr>
          </a:p>
        </p:txBody>
      </p:sp>
      <p:sp>
        <p:nvSpPr>
          <p:cNvPr id="335" name="Google Shape;335;p30"/>
          <p:cNvSpPr txBox="1"/>
          <p:nvPr/>
        </p:nvSpPr>
        <p:spPr>
          <a:xfrm>
            <a:off x="2228025" y="2598300"/>
            <a:ext cx="27576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Ontology Lookup Service</a:t>
            </a:r>
            <a:endParaRPr b="1"/>
          </a:p>
          <a:p>
            <a:pPr indent="0" lvl="0" marL="0" rtl="0" algn="l">
              <a:spcBef>
                <a:spcPts val="0"/>
              </a:spcBef>
              <a:spcAft>
                <a:spcPts val="0"/>
              </a:spcAft>
              <a:buNone/>
            </a:pPr>
            <a:r>
              <a:rPr lang="en-US"/>
              <a:t>ebi.ac.uk/ols/ontologies/mondo</a:t>
            </a:r>
            <a:endParaRPr/>
          </a:p>
        </p:txBody>
      </p:sp>
      <p:sp>
        <p:nvSpPr>
          <p:cNvPr id="336" name="Google Shape;336;p30"/>
          <p:cNvSpPr/>
          <p:nvPr/>
        </p:nvSpPr>
        <p:spPr>
          <a:xfrm>
            <a:off x="1080701" y="3476030"/>
            <a:ext cx="1083900" cy="1026000"/>
          </a:xfrm>
          <a:prstGeom prst="ellipse">
            <a:avLst/>
          </a:prstGeom>
          <a:solidFill>
            <a:srgbClr val="589DB7"/>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3000">
              <a:solidFill>
                <a:srgbClr val="FFFFFF"/>
              </a:solidFill>
            </a:endParaRPr>
          </a:p>
        </p:txBody>
      </p:sp>
      <p:sp>
        <p:nvSpPr>
          <p:cNvPr id="337" name="Google Shape;337;p30"/>
          <p:cNvSpPr/>
          <p:nvPr/>
        </p:nvSpPr>
        <p:spPr>
          <a:xfrm rot="-5400000">
            <a:off x="-824275" y="2719350"/>
            <a:ext cx="3151200" cy="404100"/>
          </a:xfrm>
          <a:prstGeom prst="roundRect">
            <a:avLst>
              <a:gd fmla="val 16667" name="adj"/>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Arial Narrow"/>
                <a:ea typeface="Arial Narrow"/>
                <a:cs typeface="Arial Narrow"/>
                <a:sym typeface="Arial Narrow"/>
              </a:rPr>
              <a:t>Where to view Mondo</a:t>
            </a:r>
            <a:endParaRPr b="1" sz="1800">
              <a:solidFill>
                <a:srgbClr val="FFFFFF"/>
              </a:solidFill>
              <a:latin typeface="Arial Narrow"/>
              <a:ea typeface="Arial Narrow"/>
              <a:cs typeface="Arial Narrow"/>
              <a:sym typeface="Arial Narrow"/>
            </a:endParaRPr>
          </a:p>
        </p:txBody>
      </p:sp>
      <p:pic>
        <p:nvPicPr>
          <p:cNvPr id="338" name="Google Shape;338;p30"/>
          <p:cNvPicPr preferRelativeResize="0"/>
          <p:nvPr/>
        </p:nvPicPr>
        <p:blipFill>
          <a:blip r:embed="rId6">
            <a:alphaModFix/>
          </a:blip>
          <a:stretch>
            <a:fillRect/>
          </a:stretch>
        </p:blipFill>
        <p:spPr>
          <a:xfrm>
            <a:off x="1243182" y="3603000"/>
            <a:ext cx="763200" cy="763200"/>
          </a:xfrm>
          <a:prstGeom prst="rect">
            <a:avLst/>
          </a:prstGeom>
          <a:noFill/>
          <a:ln>
            <a:noFill/>
          </a:ln>
        </p:spPr>
      </p:pic>
      <p:sp>
        <p:nvSpPr>
          <p:cNvPr id="339" name="Google Shape;339;p30"/>
          <p:cNvSpPr txBox="1"/>
          <p:nvPr/>
        </p:nvSpPr>
        <p:spPr>
          <a:xfrm>
            <a:off x="2242450" y="3769438"/>
            <a:ext cx="31833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GitHub</a:t>
            </a:r>
            <a:endParaRPr b="1"/>
          </a:p>
          <a:p>
            <a:pPr indent="0" lvl="0" marL="0" rtl="0" algn="l">
              <a:spcBef>
                <a:spcPts val="0"/>
              </a:spcBef>
              <a:spcAft>
                <a:spcPts val="0"/>
              </a:spcAft>
              <a:buNone/>
            </a:pPr>
            <a:r>
              <a:rPr lang="en-US"/>
              <a:t>github.com/monarch-initiative/mondo</a:t>
            </a:r>
            <a:endParaRPr/>
          </a:p>
        </p:txBody>
      </p:sp>
      <p:sp>
        <p:nvSpPr>
          <p:cNvPr id="340" name="Google Shape;340;p30"/>
          <p:cNvSpPr/>
          <p:nvPr/>
        </p:nvSpPr>
        <p:spPr>
          <a:xfrm>
            <a:off x="5503600" y="1572300"/>
            <a:ext cx="3278100" cy="2456100"/>
          </a:xfrm>
          <a:prstGeom prst="roundRect">
            <a:avLst>
              <a:gd fmla="val 16667" name="adj"/>
            </a:avLst>
          </a:prstGeom>
          <a:solidFill>
            <a:srgbClr val="D9D9D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16556A"/>
                </a:solidFill>
              </a:rPr>
              <a:t>Community developed</a:t>
            </a:r>
            <a:endParaRPr b="1" sz="2000">
              <a:solidFill>
                <a:srgbClr val="16556A"/>
              </a:solidFill>
            </a:endParaRPr>
          </a:p>
          <a:p>
            <a:pPr indent="0" lvl="0" marL="0" rtl="0" algn="ctr">
              <a:spcBef>
                <a:spcPts val="0"/>
              </a:spcBef>
              <a:spcAft>
                <a:spcPts val="0"/>
              </a:spcAft>
              <a:buNone/>
            </a:pPr>
            <a:r>
              <a:t/>
            </a:r>
            <a:endParaRPr b="1" sz="1800"/>
          </a:p>
          <a:p>
            <a:pPr indent="0" lvl="0" marL="0" rtl="0" algn="ctr">
              <a:spcBef>
                <a:spcPts val="0"/>
              </a:spcBef>
              <a:spcAft>
                <a:spcPts val="0"/>
              </a:spcAft>
              <a:buNone/>
            </a:pPr>
            <a:r>
              <a:rPr b="1" lang="en-US" sz="1800"/>
              <a:t>Weekly Calls</a:t>
            </a:r>
            <a:endParaRPr b="1" sz="1800"/>
          </a:p>
          <a:p>
            <a:pPr indent="0" lvl="0" marL="0" rtl="0" algn="ctr">
              <a:spcBef>
                <a:spcPts val="0"/>
              </a:spcBef>
              <a:spcAft>
                <a:spcPts val="0"/>
              </a:spcAft>
              <a:buNone/>
            </a:pPr>
            <a:r>
              <a:rPr lang="en-US" sz="1200"/>
              <a:t>Fridays, 9am PT/12pm ET</a:t>
            </a:r>
            <a:endParaRPr sz="1200"/>
          </a:p>
          <a:p>
            <a:pPr indent="0" lvl="0" marL="0" rtl="0" algn="ctr">
              <a:spcBef>
                <a:spcPts val="0"/>
              </a:spcBef>
              <a:spcAft>
                <a:spcPts val="0"/>
              </a:spcAft>
              <a:buNone/>
            </a:pPr>
            <a:r>
              <a:rPr lang="en-US" sz="1200"/>
              <a:t>Zoom</a:t>
            </a:r>
            <a:endParaRPr sz="1200"/>
          </a:p>
          <a:p>
            <a:pPr indent="0" lvl="0" marL="0" rtl="0" algn="ctr">
              <a:spcBef>
                <a:spcPts val="0"/>
              </a:spcBef>
              <a:spcAft>
                <a:spcPts val="0"/>
              </a:spcAft>
              <a:buNone/>
            </a:pPr>
            <a:r>
              <a:t/>
            </a:r>
            <a:endParaRPr sz="1200"/>
          </a:p>
          <a:p>
            <a:pPr indent="0" lvl="0" marL="0" rtl="0" algn="ctr">
              <a:spcBef>
                <a:spcPts val="0"/>
              </a:spcBef>
              <a:spcAft>
                <a:spcPts val="0"/>
              </a:spcAft>
              <a:buClr>
                <a:schemeClr val="dk1"/>
              </a:buClr>
              <a:buSzPts val="1100"/>
              <a:buFont typeface="Arial"/>
              <a:buNone/>
            </a:pPr>
            <a:r>
              <a:rPr b="1" lang="en-US" sz="1800">
                <a:solidFill>
                  <a:schemeClr val="dk1"/>
                </a:solidFill>
              </a:rPr>
              <a:t>Join our mailing list:</a:t>
            </a:r>
            <a:endParaRPr b="1" sz="1800">
              <a:solidFill>
                <a:schemeClr val="dk1"/>
              </a:solidFill>
            </a:endParaRPr>
          </a:p>
          <a:p>
            <a:pPr indent="0" lvl="0" marL="0" rtl="0" algn="ctr">
              <a:spcBef>
                <a:spcPts val="0"/>
              </a:spcBef>
              <a:spcAft>
                <a:spcPts val="0"/>
              </a:spcAft>
              <a:buNone/>
            </a:pPr>
            <a:r>
              <a:rPr lang="en-US" sz="1200">
                <a:solidFill>
                  <a:schemeClr val="dk1"/>
                </a:solidFill>
              </a:rPr>
              <a:t>https://groups.google.com/forum/#!forum/mondo-users</a:t>
            </a:r>
            <a:endParaRPr sz="1800"/>
          </a:p>
          <a:p>
            <a:pPr indent="0" lvl="0" marL="0" rtl="0" algn="ctr">
              <a:spcBef>
                <a:spcPts val="0"/>
              </a:spcBef>
              <a:spcAft>
                <a:spcPts val="0"/>
              </a:spcAft>
              <a:buNone/>
            </a:pPr>
            <a:r>
              <a:t/>
            </a:r>
            <a:endParaRPr/>
          </a:p>
        </p:txBody>
      </p:sp>
      <p:sp>
        <p:nvSpPr>
          <p:cNvPr id="341" name="Google Shape;341;p30"/>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342" name="Google Shape;342;p30"/>
          <p:cNvPicPr preferRelativeResize="0"/>
          <p:nvPr/>
        </p:nvPicPr>
        <p:blipFill>
          <a:blip r:embed="rId7">
            <a:alphaModFix/>
          </a:blip>
          <a:stretch>
            <a:fillRect/>
          </a:stretch>
        </p:blipFill>
        <p:spPr>
          <a:xfrm>
            <a:off x="1199387" y="2662037"/>
            <a:ext cx="765300" cy="444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1"/>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49" name="Google Shape;349;p31"/>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350" name="Google Shape;350;p31"/>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Mondo website</a:t>
            </a:r>
            <a:endParaRPr sz="3600">
              <a:solidFill>
                <a:srgbClr val="FFFFFF"/>
              </a:solidFill>
              <a:latin typeface="Arial Narrow"/>
              <a:ea typeface="Arial Narrow"/>
              <a:cs typeface="Arial Narrow"/>
              <a:sym typeface="Arial Narrow"/>
            </a:endParaRPr>
          </a:p>
        </p:txBody>
      </p:sp>
      <p:sp>
        <p:nvSpPr>
          <p:cNvPr id="351" name="Google Shape;351;p31"/>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352" name="Google Shape;352;p31"/>
          <p:cNvPicPr preferRelativeResize="0"/>
          <p:nvPr/>
        </p:nvPicPr>
        <p:blipFill>
          <a:blip r:embed="rId5">
            <a:alphaModFix/>
          </a:blip>
          <a:stretch>
            <a:fillRect/>
          </a:stretch>
        </p:blipFill>
        <p:spPr>
          <a:xfrm>
            <a:off x="134650" y="1204950"/>
            <a:ext cx="5844344" cy="3503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2"/>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59" name="Google Shape;359;p32"/>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360" name="Google Shape;360;p32"/>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Mondo website</a:t>
            </a:r>
            <a:endParaRPr sz="3600">
              <a:solidFill>
                <a:srgbClr val="FFFFFF"/>
              </a:solidFill>
              <a:latin typeface="Arial Narrow"/>
              <a:ea typeface="Arial Narrow"/>
              <a:cs typeface="Arial Narrow"/>
              <a:sym typeface="Arial Narrow"/>
            </a:endParaRPr>
          </a:p>
        </p:txBody>
      </p:sp>
      <p:sp>
        <p:nvSpPr>
          <p:cNvPr id="361" name="Google Shape;361;p32"/>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362" name="Google Shape;362;p32"/>
          <p:cNvPicPr preferRelativeResize="0"/>
          <p:nvPr/>
        </p:nvPicPr>
        <p:blipFill>
          <a:blip r:embed="rId5">
            <a:alphaModFix/>
          </a:blip>
          <a:stretch>
            <a:fillRect/>
          </a:stretch>
        </p:blipFill>
        <p:spPr>
          <a:xfrm>
            <a:off x="1026975" y="1105093"/>
            <a:ext cx="6775624" cy="3546871"/>
          </a:xfrm>
          <a:prstGeom prst="rect">
            <a:avLst/>
          </a:prstGeom>
          <a:noFill/>
          <a:ln>
            <a:noFill/>
          </a:ln>
        </p:spPr>
      </p:pic>
      <p:sp>
        <p:nvSpPr>
          <p:cNvPr id="363" name="Google Shape;363;p32"/>
          <p:cNvSpPr/>
          <p:nvPr/>
        </p:nvSpPr>
        <p:spPr>
          <a:xfrm>
            <a:off x="7217718" y="1082811"/>
            <a:ext cx="628200" cy="458400"/>
          </a:xfrm>
          <a:prstGeom prst="ellipse">
            <a:avLst/>
          </a:prstGeom>
          <a:noFill/>
          <a:ln cap="flat" cmpd="sng" w="38100">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33"/>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70" name="Google Shape;370;p33"/>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371" name="Google Shape;371;p33"/>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Mondo website</a:t>
            </a:r>
            <a:endParaRPr sz="3600">
              <a:solidFill>
                <a:srgbClr val="FFFFFF"/>
              </a:solidFill>
              <a:latin typeface="Arial Narrow"/>
              <a:ea typeface="Arial Narrow"/>
              <a:cs typeface="Arial Narrow"/>
              <a:sym typeface="Arial Narrow"/>
            </a:endParaRPr>
          </a:p>
        </p:txBody>
      </p:sp>
      <p:sp>
        <p:nvSpPr>
          <p:cNvPr id="372" name="Google Shape;372;p33"/>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373" name="Google Shape;373;p33"/>
          <p:cNvPicPr preferRelativeResize="0"/>
          <p:nvPr/>
        </p:nvPicPr>
        <p:blipFill>
          <a:blip r:embed="rId5">
            <a:alphaModFix/>
          </a:blip>
          <a:stretch>
            <a:fillRect/>
          </a:stretch>
        </p:blipFill>
        <p:spPr>
          <a:xfrm>
            <a:off x="134650" y="1204950"/>
            <a:ext cx="5844344" cy="3503901"/>
          </a:xfrm>
          <a:prstGeom prst="rect">
            <a:avLst/>
          </a:prstGeom>
          <a:noFill/>
          <a:ln>
            <a:noFill/>
          </a:ln>
        </p:spPr>
      </p:pic>
      <p:sp>
        <p:nvSpPr>
          <p:cNvPr id="374" name="Google Shape;374;p33"/>
          <p:cNvSpPr/>
          <p:nvPr/>
        </p:nvSpPr>
        <p:spPr>
          <a:xfrm>
            <a:off x="3764964" y="1048200"/>
            <a:ext cx="810000" cy="519600"/>
          </a:xfrm>
          <a:prstGeom prst="ellipse">
            <a:avLst/>
          </a:prstGeom>
          <a:noFill/>
          <a:ln cap="flat" cmpd="sng" w="38100">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33"/>
          <p:cNvPicPr preferRelativeResize="0"/>
          <p:nvPr/>
        </p:nvPicPr>
        <p:blipFill>
          <a:blip r:embed="rId6">
            <a:alphaModFix/>
          </a:blip>
          <a:stretch>
            <a:fillRect/>
          </a:stretch>
        </p:blipFill>
        <p:spPr>
          <a:xfrm>
            <a:off x="4652900" y="2718951"/>
            <a:ext cx="4326074" cy="1460100"/>
          </a:xfrm>
          <a:prstGeom prst="rect">
            <a:avLst/>
          </a:prstGeom>
          <a:noFill/>
          <a:ln cap="flat" cmpd="sng" w="38100">
            <a:solidFill>
              <a:srgbClr val="85200C"/>
            </a:solidFill>
            <a:prstDash val="solid"/>
            <a:round/>
            <a:headEnd len="sm" w="sm" type="none"/>
            <a:tailEnd len="sm" w="sm" type="none"/>
          </a:ln>
        </p:spPr>
      </p:pic>
      <p:cxnSp>
        <p:nvCxnSpPr>
          <p:cNvPr id="376" name="Google Shape;376;p33"/>
          <p:cNvCxnSpPr>
            <a:stCxn id="374" idx="4"/>
          </p:cNvCxnSpPr>
          <p:nvPr/>
        </p:nvCxnSpPr>
        <p:spPr>
          <a:xfrm>
            <a:off x="4169964" y="1567800"/>
            <a:ext cx="471300" cy="1116600"/>
          </a:xfrm>
          <a:prstGeom prst="straightConnector1">
            <a:avLst/>
          </a:prstGeom>
          <a:noFill/>
          <a:ln cap="flat" cmpd="sng" w="28575">
            <a:solidFill>
              <a:srgbClr val="85200C"/>
            </a:solidFill>
            <a:prstDash val="solid"/>
            <a:round/>
            <a:headEnd len="med" w="med" type="none"/>
            <a:tailEnd len="med" w="med" type="none"/>
          </a:ln>
        </p:spPr>
      </p:cxnSp>
      <p:cxnSp>
        <p:nvCxnSpPr>
          <p:cNvPr id="377" name="Google Shape;377;p33"/>
          <p:cNvCxnSpPr/>
          <p:nvPr/>
        </p:nvCxnSpPr>
        <p:spPr>
          <a:xfrm>
            <a:off x="4574964" y="1288263"/>
            <a:ext cx="4430400" cy="1387500"/>
          </a:xfrm>
          <a:prstGeom prst="straightConnector1">
            <a:avLst/>
          </a:prstGeom>
          <a:noFill/>
          <a:ln cap="flat" cmpd="sng" w="28575">
            <a:solidFill>
              <a:srgbClr val="85200C"/>
            </a:solidFill>
            <a:prstDash val="solid"/>
            <a:round/>
            <a:headEnd len="med" w="med" type="none"/>
            <a:tailEnd len="med" w="med" type="none"/>
          </a:ln>
        </p:spPr>
      </p:cxnSp>
      <p:sp>
        <p:nvSpPr>
          <p:cNvPr id="378" name="Google Shape;378;p33"/>
          <p:cNvSpPr txBox="1"/>
          <p:nvPr/>
        </p:nvSpPr>
        <p:spPr>
          <a:xfrm>
            <a:off x="4633888" y="4221163"/>
            <a:ext cx="4364100" cy="519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85200C"/>
                </a:solidFill>
              </a:rPr>
              <a:t>https://mondo.readthedocs.io/en/latest/editors-guide/c-make-good-term-request/</a:t>
            </a:r>
            <a:endParaRPr sz="1200">
              <a:solidFill>
                <a:srgbClr val="85200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34"/>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85" name="Google Shape;385;p34"/>
          <p:cNvSpPr/>
          <p:nvPr/>
        </p:nvSpPr>
        <p:spPr>
          <a:xfrm>
            <a:off x="4572000" y="214325"/>
            <a:ext cx="4323600" cy="44541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Arial Narrow"/>
                <a:ea typeface="Arial Narrow"/>
                <a:cs typeface="Arial Narrow"/>
                <a:sym typeface="Arial Narrow"/>
              </a:rPr>
              <a:t>https://github.com/monarch-initiative/mondo/tree/master/src/patterns/dosdp-patterns </a:t>
            </a:r>
            <a:endParaRPr>
              <a:solidFill>
                <a:srgbClr val="FFFFFF"/>
              </a:solidFill>
              <a:latin typeface="Arial Narrow"/>
              <a:ea typeface="Arial Narrow"/>
              <a:cs typeface="Arial Narrow"/>
              <a:sym typeface="Arial Narrow"/>
            </a:endParaRPr>
          </a:p>
        </p:txBody>
      </p:sp>
      <p:sp>
        <p:nvSpPr>
          <p:cNvPr id="387" name="Google Shape;387;p34"/>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Overall design principles</a:t>
            </a:r>
            <a:endParaRPr sz="3600">
              <a:solidFill>
                <a:srgbClr val="FFFFFF"/>
              </a:solidFill>
              <a:latin typeface="Arial Narrow"/>
              <a:ea typeface="Arial Narrow"/>
              <a:cs typeface="Arial Narrow"/>
              <a:sym typeface="Arial Narrow"/>
            </a:endParaRPr>
          </a:p>
        </p:txBody>
      </p:sp>
      <p:sp>
        <p:nvSpPr>
          <p:cNvPr id="388" name="Google Shape;388;p34"/>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t/>
            </a:r>
            <a:endParaRPr/>
          </a:p>
        </p:txBody>
      </p:sp>
      <p:sp>
        <p:nvSpPr>
          <p:cNvPr id="389" name="Google Shape;389;p34"/>
          <p:cNvSpPr txBox="1"/>
          <p:nvPr/>
        </p:nvSpPr>
        <p:spPr>
          <a:xfrm>
            <a:off x="190825" y="1160325"/>
            <a:ext cx="3816000" cy="10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sp>
        <p:nvSpPr>
          <p:cNvPr id="390" name="Google Shape;390;p34"/>
          <p:cNvSpPr txBox="1"/>
          <p:nvPr/>
        </p:nvSpPr>
        <p:spPr>
          <a:xfrm>
            <a:off x="121125" y="1043625"/>
            <a:ext cx="4081200" cy="33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solidFill>
                  <a:schemeClr val="dk1"/>
                </a:solidFill>
                <a:latin typeface="Arial Narrow"/>
                <a:ea typeface="Arial Narrow"/>
                <a:cs typeface="Arial Narrow"/>
                <a:sym typeface="Arial Narrow"/>
              </a:rPr>
              <a:t>Dead Simple Ontology Design Patterns (DOSDP)</a:t>
            </a:r>
            <a:endParaRPr b="1" sz="1800">
              <a:solidFill>
                <a:schemeClr val="dk1"/>
              </a:solidFill>
              <a:latin typeface="Arial Narrow"/>
              <a:ea typeface="Arial Narrow"/>
              <a:cs typeface="Arial Narrow"/>
              <a:sym typeface="Arial Narrow"/>
            </a:endParaRPr>
          </a:p>
          <a:p>
            <a:pPr indent="0" lvl="0" marL="0" rtl="0" algn="l">
              <a:lnSpc>
                <a:spcPct val="115000"/>
              </a:lnSpc>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rtl="0" algn="l">
              <a:lnSpc>
                <a:spcPct val="115000"/>
              </a:lnSpc>
              <a:spcBef>
                <a:spcPts val="0"/>
              </a:spcBef>
              <a:spcAft>
                <a:spcPts val="0"/>
              </a:spcAft>
              <a:buNone/>
            </a:pPr>
            <a:r>
              <a:rPr lang="en-US" sz="1800">
                <a:solidFill>
                  <a:schemeClr val="dk1"/>
                </a:solidFill>
                <a:latin typeface="Arial Narrow"/>
                <a:ea typeface="Arial Narrow"/>
                <a:cs typeface="Arial Narrow"/>
                <a:sym typeface="Arial Narrow"/>
              </a:rPr>
              <a:t>Pre-made patterns that specify:</a:t>
            </a:r>
            <a:endParaRPr sz="1800">
              <a:solidFill>
                <a:schemeClr val="dk1"/>
              </a:solidFill>
              <a:latin typeface="Arial Narrow"/>
              <a:ea typeface="Arial Narrow"/>
              <a:cs typeface="Arial Narrow"/>
              <a:sym typeface="Arial Narrow"/>
            </a:endParaRPr>
          </a:p>
          <a:p>
            <a:pPr indent="-342900" lvl="0" marL="457200" rtl="0" algn="l">
              <a:lnSpc>
                <a:spcPct val="115000"/>
              </a:lnSpc>
              <a:spcBef>
                <a:spcPts val="0"/>
              </a:spcBef>
              <a:spcAft>
                <a:spcPts val="0"/>
              </a:spcAft>
              <a:buClr>
                <a:schemeClr val="dk1"/>
              </a:buClr>
              <a:buSzPts val="1800"/>
              <a:buFont typeface="Arial Narrow"/>
              <a:buChar char="●"/>
            </a:pPr>
            <a:r>
              <a:rPr lang="en-US" sz="1800">
                <a:solidFill>
                  <a:schemeClr val="dk1"/>
                </a:solidFill>
                <a:latin typeface="Arial Narrow"/>
                <a:ea typeface="Arial Narrow"/>
                <a:cs typeface="Arial Narrow"/>
                <a:sym typeface="Arial Narrow"/>
              </a:rPr>
              <a:t>label</a:t>
            </a:r>
            <a:endParaRPr sz="1800">
              <a:solidFill>
                <a:schemeClr val="dk1"/>
              </a:solidFill>
              <a:latin typeface="Arial Narrow"/>
              <a:ea typeface="Arial Narrow"/>
              <a:cs typeface="Arial Narrow"/>
              <a:sym typeface="Arial Narrow"/>
            </a:endParaRPr>
          </a:p>
          <a:p>
            <a:pPr indent="-342900" lvl="0" marL="457200" rtl="0" algn="l">
              <a:lnSpc>
                <a:spcPct val="115000"/>
              </a:lnSpc>
              <a:spcBef>
                <a:spcPts val="0"/>
              </a:spcBef>
              <a:spcAft>
                <a:spcPts val="0"/>
              </a:spcAft>
              <a:buClr>
                <a:schemeClr val="dk1"/>
              </a:buClr>
              <a:buSzPts val="1800"/>
              <a:buFont typeface="Arial Narrow"/>
              <a:buChar char="●"/>
            </a:pPr>
            <a:r>
              <a:rPr lang="en-US" sz="1800">
                <a:solidFill>
                  <a:schemeClr val="dk1"/>
                </a:solidFill>
                <a:latin typeface="Arial Narrow"/>
                <a:ea typeface="Arial Narrow"/>
                <a:cs typeface="Arial Narrow"/>
                <a:sym typeface="Arial Narrow"/>
              </a:rPr>
              <a:t>text definition</a:t>
            </a:r>
            <a:endParaRPr sz="1800">
              <a:solidFill>
                <a:schemeClr val="dk1"/>
              </a:solidFill>
              <a:latin typeface="Arial Narrow"/>
              <a:ea typeface="Arial Narrow"/>
              <a:cs typeface="Arial Narrow"/>
              <a:sym typeface="Arial Narrow"/>
            </a:endParaRPr>
          </a:p>
          <a:p>
            <a:pPr indent="-342900" lvl="0" marL="457200" rtl="0" algn="l">
              <a:lnSpc>
                <a:spcPct val="115000"/>
              </a:lnSpc>
              <a:spcBef>
                <a:spcPts val="0"/>
              </a:spcBef>
              <a:spcAft>
                <a:spcPts val="0"/>
              </a:spcAft>
              <a:buClr>
                <a:schemeClr val="dk1"/>
              </a:buClr>
              <a:buSzPts val="1800"/>
              <a:buFont typeface="Arial Narrow"/>
              <a:buChar char="●"/>
            </a:pPr>
            <a:r>
              <a:rPr lang="en-US" sz="1800">
                <a:solidFill>
                  <a:schemeClr val="dk1"/>
                </a:solidFill>
                <a:latin typeface="Arial Narrow"/>
                <a:ea typeface="Arial Narrow"/>
                <a:cs typeface="Arial Narrow"/>
                <a:sym typeface="Arial Narrow"/>
              </a:rPr>
              <a:t>synonyms</a:t>
            </a:r>
            <a:endParaRPr sz="1800">
              <a:solidFill>
                <a:schemeClr val="dk1"/>
              </a:solidFill>
              <a:latin typeface="Arial Narrow"/>
              <a:ea typeface="Arial Narrow"/>
              <a:cs typeface="Arial Narrow"/>
              <a:sym typeface="Arial Narrow"/>
            </a:endParaRPr>
          </a:p>
          <a:p>
            <a:pPr indent="-342900" lvl="0" marL="457200" rtl="0" algn="l">
              <a:lnSpc>
                <a:spcPct val="115000"/>
              </a:lnSpc>
              <a:spcBef>
                <a:spcPts val="0"/>
              </a:spcBef>
              <a:spcAft>
                <a:spcPts val="0"/>
              </a:spcAft>
              <a:buClr>
                <a:srgbClr val="666666"/>
              </a:buClr>
              <a:buSzPts val="1800"/>
              <a:buFont typeface="Arial Narrow"/>
              <a:buChar char="●"/>
            </a:pPr>
            <a:r>
              <a:rPr i="1" lang="en-US" sz="1800">
                <a:solidFill>
                  <a:srgbClr val="666666"/>
                </a:solidFill>
                <a:latin typeface="Arial Narrow"/>
                <a:ea typeface="Arial Narrow"/>
                <a:cs typeface="Arial Narrow"/>
                <a:sym typeface="Arial Narrow"/>
              </a:rPr>
              <a:t>logical definition</a:t>
            </a:r>
            <a:endParaRPr i="1" sz="1800">
              <a:solidFill>
                <a:srgbClr val="666666"/>
              </a:solidFill>
              <a:latin typeface="Arial Narrow"/>
              <a:ea typeface="Arial Narrow"/>
              <a:cs typeface="Arial Narrow"/>
              <a:sym typeface="Arial Narrow"/>
            </a:endParaRPr>
          </a:p>
        </p:txBody>
      </p:sp>
      <p:sp>
        <p:nvSpPr>
          <p:cNvPr id="391" name="Google Shape;391;p34"/>
          <p:cNvSpPr txBox="1"/>
          <p:nvPr/>
        </p:nvSpPr>
        <p:spPr>
          <a:xfrm>
            <a:off x="1745775" y="4308200"/>
            <a:ext cx="5624700" cy="5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rial Narrow"/>
              <a:ea typeface="Arial Narrow"/>
              <a:cs typeface="Arial Narrow"/>
              <a:sym typeface="Arial Narrow"/>
            </a:endParaRPr>
          </a:p>
        </p:txBody>
      </p:sp>
      <p:sp>
        <p:nvSpPr>
          <p:cNvPr id="392" name="Google Shape;392;p34"/>
          <p:cNvSpPr txBox="1"/>
          <p:nvPr/>
        </p:nvSpPr>
        <p:spPr>
          <a:xfrm>
            <a:off x="4572000" y="199550"/>
            <a:ext cx="4323600" cy="44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Arial Narrow"/>
                <a:ea typeface="Arial Narrow"/>
                <a:cs typeface="Arial Narrow"/>
                <a:sym typeface="Arial Narrow"/>
              </a:rPr>
              <a:t>Diseases series by gene</a:t>
            </a:r>
            <a:endParaRPr b="1" sz="1700">
              <a:latin typeface="Arial Narrow"/>
              <a:ea typeface="Arial Narrow"/>
              <a:cs typeface="Arial Narrow"/>
              <a:sym typeface="Arial Narrow"/>
            </a:endParaRPr>
          </a:p>
          <a:p>
            <a:pPr indent="0" lvl="0" marL="0" rtl="0" algn="l">
              <a:spcBef>
                <a:spcPts val="0"/>
              </a:spcBef>
              <a:spcAft>
                <a:spcPts val="0"/>
              </a:spcAft>
              <a:buNone/>
            </a:pPr>
            <a:r>
              <a:t/>
            </a:r>
            <a:endParaRPr b="1" sz="1700">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pattern_name: disease_series_by_gene</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description: &gt;-</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This pattern is for diseases that are caused by a single mutation in a single gene, that have gene-based names, such as new disease terms that are requested by ClinGen, like like MED12-related intellectual disability syndrome. </a:t>
            </a:r>
            <a:endParaRPr sz="800">
              <a:latin typeface="Roboto Mono"/>
              <a:ea typeface="Roboto Mono"/>
              <a:cs typeface="Roboto Mono"/>
              <a:sym typeface="Roboto Mono"/>
            </a:endParaRPr>
          </a:p>
          <a:p>
            <a:pPr indent="0" lvl="0" marL="0" rtl="0" algn="l">
              <a:spcBef>
                <a:spcPts val="0"/>
              </a:spcBef>
              <a:spcAft>
                <a:spcPts val="0"/>
              </a:spcAft>
              <a:buNone/>
            </a:pPr>
            <a:r>
              <a:rPr lang="en-US"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Examples: [MED12-related intellectual disability syndrome](http://purl.obolibrary.org/obo/MONDO_0100000), [TTN-related myopathy](http://purl.obolibrary.org/obo/MONDO_0100175), [MYPN-related myopathy](http://purl.obolibrary.org/obo/MONDO_0015023)</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classes:</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disease: MONDO:0000001</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gene: SO:0001217</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relations:</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disease has basis in dysfunction of: RO:0004020</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vars:</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disease: "'disease'"</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gene: "'gene'"</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name:</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text: '%s caused by mutation in %s'</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vars:</a:t>
            </a:r>
            <a:endParaRPr sz="8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US" sz="800">
                <a:latin typeface="Roboto Mono"/>
                <a:ea typeface="Roboto Mono"/>
                <a:cs typeface="Roboto Mono"/>
                <a:sym typeface="Roboto Mono"/>
              </a:rPr>
              <a:t>      - disease</a:t>
            </a:r>
            <a:endParaRPr sz="800">
              <a:latin typeface="Roboto Mono"/>
              <a:ea typeface="Roboto Mono"/>
              <a:cs typeface="Roboto Mono"/>
              <a:sym typeface="Roboto Mono"/>
            </a:endParaRPr>
          </a:p>
          <a:p>
            <a:pPr indent="0" lvl="0" marL="0" rtl="0" algn="l">
              <a:spcBef>
                <a:spcPts val="0"/>
              </a:spcBef>
              <a:spcAft>
                <a:spcPts val="0"/>
              </a:spcAft>
              <a:buNone/>
            </a:pPr>
            <a:r>
              <a:rPr lang="en-US" sz="800">
                <a:latin typeface="Roboto Mono"/>
                <a:ea typeface="Roboto Mono"/>
                <a:cs typeface="Roboto Mono"/>
                <a:sym typeface="Roboto Mono"/>
              </a:rPr>
              <a:t>      - gene</a:t>
            </a:r>
            <a:endParaRPr b="1" sz="1700">
              <a:latin typeface="Arial Narrow"/>
              <a:ea typeface="Arial Narrow"/>
              <a:cs typeface="Arial Narrow"/>
              <a:sym typeface="Arial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5"/>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399" name="Google Shape;399;p35"/>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Arial Narrow"/>
                <a:ea typeface="Arial Narrow"/>
                <a:cs typeface="Arial Narrow"/>
                <a:sym typeface="Arial Narrow"/>
              </a:rPr>
              <a:t>https://github.com/monarch-initiative/mondo/tree/master/src/patterns/dosdp-patterns </a:t>
            </a:r>
            <a:endParaRPr>
              <a:solidFill>
                <a:srgbClr val="FFFFFF"/>
              </a:solidFill>
              <a:latin typeface="Arial Narrow"/>
              <a:ea typeface="Arial Narrow"/>
              <a:cs typeface="Arial Narrow"/>
              <a:sym typeface="Arial Narrow"/>
            </a:endParaRPr>
          </a:p>
        </p:txBody>
      </p:sp>
      <p:sp>
        <p:nvSpPr>
          <p:cNvPr id="400" name="Google Shape;400;p35"/>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Disease series by gene</a:t>
            </a:r>
            <a:endParaRPr sz="3600">
              <a:solidFill>
                <a:srgbClr val="FFFFFF"/>
              </a:solidFill>
              <a:latin typeface="Arial Narrow"/>
              <a:ea typeface="Arial Narrow"/>
              <a:cs typeface="Arial Narrow"/>
              <a:sym typeface="Arial Narrow"/>
            </a:endParaRPr>
          </a:p>
        </p:txBody>
      </p:sp>
      <p:sp>
        <p:nvSpPr>
          <p:cNvPr id="401" name="Google Shape;401;p35"/>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t/>
            </a:r>
            <a:endParaRPr/>
          </a:p>
        </p:txBody>
      </p:sp>
      <p:sp>
        <p:nvSpPr>
          <p:cNvPr id="402" name="Google Shape;402;p35"/>
          <p:cNvSpPr txBox="1"/>
          <p:nvPr/>
        </p:nvSpPr>
        <p:spPr>
          <a:xfrm>
            <a:off x="166075" y="1136425"/>
            <a:ext cx="8535300" cy="3484200"/>
          </a:xfrm>
          <a:prstGeom prst="rect">
            <a:avLst/>
          </a:prstGeom>
          <a:noFill/>
          <a:ln>
            <a:noFill/>
          </a:ln>
        </p:spPr>
        <p:txBody>
          <a:bodyPr anchorCtr="0" anchor="t" bIns="91425" lIns="91425" spcFirstLastPara="1" rIns="91425" wrap="square" tIns="91425">
            <a:noAutofit/>
          </a:bodyPr>
          <a:lstStyle/>
          <a:p>
            <a:pPr indent="0" lvl="0" marL="0" rtl="0" algn="l">
              <a:lnSpc>
                <a:spcPct val="142857"/>
              </a:lnSpc>
              <a:spcBef>
                <a:spcPts val="0"/>
              </a:spcBef>
              <a:spcAft>
                <a:spcPts val="0"/>
              </a:spcAft>
              <a:buNone/>
            </a:pPr>
            <a:r>
              <a:rPr b="1" lang="en-US" sz="1100">
                <a:solidFill>
                  <a:srgbClr val="22863A"/>
                </a:solidFill>
                <a:highlight>
                  <a:srgbClr val="FFFFFF"/>
                </a:highlight>
                <a:latin typeface="Courier New"/>
                <a:ea typeface="Courier New"/>
                <a:cs typeface="Courier New"/>
                <a:sym typeface="Courier New"/>
              </a:rPr>
              <a:t>description</a:t>
            </a:r>
            <a:r>
              <a:rPr b="1" lang="en-US" sz="1100">
                <a:solidFill>
                  <a:srgbClr val="24292E"/>
                </a:solidFill>
                <a:highlight>
                  <a:srgbClr val="FFFFFF"/>
                </a:highlight>
                <a:latin typeface="Courier New"/>
                <a:ea typeface="Courier New"/>
                <a:cs typeface="Courier New"/>
                <a:sym typeface="Courier New"/>
              </a:rPr>
              <a:t>:</a:t>
            </a:r>
            <a:r>
              <a:rPr lang="en-US" sz="1100">
                <a:solidFill>
                  <a:srgbClr val="032F62"/>
                </a:solidFill>
                <a:highlight>
                  <a:srgbClr val="FFFFFF"/>
                </a:highlight>
                <a:latin typeface="Courier New"/>
                <a:ea typeface="Courier New"/>
                <a:cs typeface="Courier New"/>
                <a:sym typeface="Courier New"/>
              </a:rPr>
              <a:t> This pattern is for diseases that are caused by a single mutation in a single gene, that have gene-based names, such as new disease terms that are requested by ClinGen, like MED12-related intellectual disability syndrome.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b="1" lang="en-US" sz="1100">
                <a:solidFill>
                  <a:srgbClr val="032F62"/>
                </a:solidFill>
                <a:highlight>
                  <a:srgbClr val="FFFFFF"/>
                </a:highlight>
                <a:latin typeface="Courier New"/>
                <a:ea typeface="Courier New"/>
                <a:cs typeface="Courier New"/>
                <a:sym typeface="Courier New"/>
              </a:rPr>
              <a:t>Examples:</a:t>
            </a:r>
            <a:r>
              <a:rPr lang="en-US" sz="1100">
                <a:solidFill>
                  <a:srgbClr val="032F62"/>
                </a:solidFill>
                <a:highlight>
                  <a:srgbClr val="FFFFFF"/>
                </a:highlight>
                <a:latin typeface="Courier New"/>
                <a:ea typeface="Courier New"/>
                <a:cs typeface="Courier New"/>
                <a:sym typeface="Courier New"/>
              </a:rPr>
              <a:t> MED12-related intellectual disability syndrome, TTN-related myopathy, MYPN-related myopathy</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t/>
            </a:r>
            <a:endParaRPr sz="1100">
              <a:solidFill>
                <a:srgbClr val="22863A"/>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b="1" lang="en-US" sz="1200">
                <a:solidFill>
                  <a:srgbClr val="22863A"/>
                </a:solidFill>
                <a:highlight>
                  <a:srgbClr val="FFFFFF"/>
                </a:highlight>
                <a:latin typeface="Courier New"/>
                <a:ea typeface="Courier New"/>
                <a:cs typeface="Courier New"/>
                <a:sym typeface="Courier New"/>
              </a:rPr>
              <a:t>vars</a:t>
            </a:r>
            <a:r>
              <a:rPr b="1" lang="en-US" sz="1200">
                <a:solidFill>
                  <a:srgbClr val="24292E"/>
                </a:solidFill>
                <a:highlight>
                  <a:srgbClr val="FFFFFF"/>
                </a:highlight>
                <a:latin typeface="Courier New"/>
                <a:ea typeface="Courier New"/>
                <a:cs typeface="Courier New"/>
                <a:sym typeface="Courier New"/>
              </a:rPr>
              <a:t>:</a:t>
            </a:r>
            <a:endParaRPr b="1" sz="12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disease</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"'disease'"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gene</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"'gene'"</a:t>
            </a:r>
            <a:endParaRPr sz="1100">
              <a:solidFill>
                <a:srgbClr val="032F62"/>
              </a:solidFill>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t/>
            </a:r>
            <a:endParaRPr sz="1100">
              <a:solidFill>
                <a:srgbClr val="24292E"/>
              </a:solidFill>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sz="1600">
              <a:latin typeface="Ubuntu"/>
              <a:ea typeface="Ubuntu"/>
              <a:cs typeface="Ubuntu"/>
              <a:sym typeface="Ubuntu"/>
            </a:endParaRPr>
          </a:p>
        </p:txBody>
      </p:sp>
      <p:sp>
        <p:nvSpPr>
          <p:cNvPr id="403" name="Google Shape;403;p35"/>
          <p:cNvSpPr/>
          <p:nvPr/>
        </p:nvSpPr>
        <p:spPr>
          <a:xfrm>
            <a:off x="2989400" y="31045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Intellectual disability syndrome</a:t>
            </a:r>
            <a:endParaRPr/>
          </a:p>
        </p:txBody>
      </p:sp>
      <p:sp>
        <p:nvSpPr>
          <p:cNvPr id="404" name="Google Shape;404;p35"/>
          <p:cNvSpPr/>
          <p:nvPr/>
        </p:nvSpPr>
        <p:spPr>
          <a:xfrm>
            <a:off x="2989400" y="36932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MED12</a:t>
            </a:r>
            <a:endParaRPr/>
          </a:p>
        </p:txBody>
      </p:sp>
      <p:sp>
        <p:nvSpPr>
          <p:cNvPr id="405" name="Google Shape;405;p35"/>
          <p:cNvSpPr/>
          <p:nvPr/>
        </p:nvSpPr>
        <p:spPr>
          <a:xfrm>
            <a:off x="2989400" y="2515825"/>
            <a:ext cx="1910100" cy="4938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MED12-related intellectual disability syndrome</a:t>
            </a:r>
            <a:endParaRPr sz="1100">
              <a:solidFill>
                <a:srgbClr val="FFFFFF"/>
              </a:solidFill>
            </a:endParaRPr>
          </a:p>
        </p:txBody>
      </p:sp>
      <p:sp>
        <p:nvSpPr>
          <p:cNvPr id="406" name="Google Shape;406;p35"/>
          <p:cNvSpPr/>
          <p:nvPr/>
        </p:nvSpPr>
        <p:spPr>
          <a:xfrm>
            <a:off x="5098575" y="31045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myopathy</a:t>
            </a:r>
            <a:endParaRPr/>
          </a:p>
        </p:txBody>
      </p:sp>
      <p:sp>
        <p:nvSpPr>
          <p:cNvPr id="407" name="Google Shape;407;p35"/>
          <p:cNvSpPr/>
          <p:nvPr/>
        </p:nvSpPr>
        <p:spPr>
          <a:xfrm>
            <a:off x="5098575" y="36932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TTN</a:t>
            </a:r>
            <a:endParaRPr/>
          </a:p>
        </p:txBody>
      </p:sp>
      <p:sp>
        <p:nvSpPr>
          <p:cNvPr id="408" name="Google Shape;408;p35"/>
          <p:cNvSpPr/>
          <p:nvPr/>
        </p:nvSpPr>
        <p:spPr>
          <a:xfrm>
            <a:off x="5098575" y="2515825"/>
            <a:ext cx="1910100" cy="4938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TTN-related myopathy</a:t>
            </a:r>
            <a:endParaRPr sz="1100">
              <a:solidFill>
                <a:srgbClr val="FFFFFF"/>
              </a:solidFill>
            </a:endParaRPr>
          </a:p>
        </p:txBody>
      </p:sp>
      <p:sp>
        <p:nvSpPr>
          <p:cNvPr id="409" name="Google Shape;409;p35"/>
          <p:cNvSpPr/>
          <p:nvPr/>
        </p:nvSpPr>
        <p:spPr>
          <a:xfrm>
            <a:off x="7157700" y="31045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myopathy</a:t>
            </a:r>
            <a:endParaRPr/>
          </a:p>
        </p:txBody>
      </p:sp>
      <p:sp>
        <p:nvSpPr>
          <p:cNvPr id="410" name="Google Shape;410;p35"/>
          <p:cNvSpPr/>
          <p:nvPr/>
        </p:nvSpPr>
        <p:spPr>
          <a:xfrm>
            <a:off x="7157700" y="3693225"/>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MYPN</a:t>
            </a:r>
            <a:endParaRPr/>
          </a:p>
        </p:txBody>
      </p:sp>
      <p:sp>
        <p:nvSpPr>
          <p:cNvPr id="411" name="Google Shape;411;p35"/>
          <p:cNvSpPr/>
          <p:nvPr/>
        </p:nvSpPr>
        <p:spPr>
          <a:xfrm>
            <a:off x="7157700" y="2515825"/>
            <a:ext cx="1910100" cy="4938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FFFFFF"/>
                </a:solidFill>
              </a:rPr>
              <a:t>MYPN-related myopathhy</a:t>
            </a:r>
            <a:endParaRPr sz="11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36"/>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418" name="Google Shape;418;p36"/>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Arial Narrow"/>
                <a:ea typeface="Arial Narrow"/>
                <a:cs typeface="Arial Narrow"/>
                <a:sym typeface="Arial Narrow"/>
              </a:rPr>
              <a:t>https://github.com/monarch-initiative/mondo/tree/master/src/patterns/dosdp-patterns </a:t>
            </a:r>
            <a:endParaRPr>
              <a:solidFill>
                <a:srgbClr val="FFFFFF"/>
              </a:solidFill>
              <a:latin typeface="Arial Narrow"/>
              <a:ea typeface="Arial Narrow"/>
              <a:cs typeface="Arial Narrow"/>
              <a:sym typeface="Arial Narrow"/>
            </a:endParaRPr>
          </a:p>
        </p:txBody>
      </p:sp>
      <p:sp>
        <p:nvSpPr>
          <p:cNvPr id="419" name="Google Shape;419;p36"/>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Disease series by gene</a:t>
            </a:r>
            <a:endParaRPr sz="3600">
              <a:solidFill>
                <a:srgbClr val="FFFFFF"/>
              </a:solidFill>
              <a:latin typeface="Arial Narrow"/>
              <a:ea typeface="Arial Narrow"/>
              <a:cs typeface="Arial Narrow"/>
              <a:sym typeface="Arial Narrow"/>
            </a:endParaRPr>
          </a:p>
        </p:txBody>
      </p:sp>
      <p:sp>
        <p:nvSpPr>
          <p:cNvPr id="420" name="Google Shape;420;p36"/>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t/>
            </a:r>
            <a:endParaRPr/>
          </a:p>
        </p:txBody>
      </p:sp>
      <p:sp>
        <p:nvSpPr>
          <p:cNvPr id="421" name="Google Shape;421;p36"/>
          <p:cNvSpPr txBox="1"/>
          <p:nvPr/>
        </p:nvSpPr>
        <p:spPr>
          <a:xfrm>
            <a:off x="242275" y="1136425"/>
            <a:ext cx="8535300" cy="3484200"/>
          </a:xfrm>
          <a:prstGeom prst="rect">
            <a:avLst/>
          </a:prstGeom>
          <a:noFill/>
          <a:ln>
            <a:noFill/>
          </a:ln>
        </p:spPr>
        <p:txBody>
          <a:bodyPr anchorCtr="0" anchor="t" bIns="91425" lIns="91425" spcFirstLastPara="1" rIns="91425" wrap="square" tIns="91425">
            <a:noAutofit/>
          </a:bodyPr>
          <a:lstStyle/>
          <a:p>
            <a:pPr indent="0" lvl="0" marL="0" rtl="0" algn="l">
              <a:lnSpc>
                <a:spcPct val="142857"/>
              </a:lnSpc>
              <a:spcBef>
                <a:spcPts val="0"/>
              </a:spcBef>
              <a:spcAft>
                <a:spcPts val="0"/>
              </a:spcAft>
              <a:buClr>
                <a:schemeClr val="dk1"/>
              </a:buClr>
              <a:buSzPts val="1100"/>
              <a:buFont typeface="Arial"/>
              <a:buNone/>
            </a:pPr>
            <a:r>
              <a:rPr b="1" lang="en-US" sz="1100">
                <a:solidFill>
                  <a:srgbClr val="22863A"/>
                </a:solidFill>
                <a:highlight>
                  <a:srgbClr val="FFFFFF"/>
                </a:highlight>
                <a:latin typeface="Courier New"/>
                <a:ea typeface="Courier New"/>
                <a:cs typeface="Courier New"/>
                <a:sym typeface="Courier New"/>
              </a:rPr>
              <a:t>name</a:t>
            </a:r>
            <a:r>
              <a:rPr b="1" lang="en-US" sz="1100">
                <a:solidFill>
                  <a:srgbClr val="24292E"/>
                </a:solidFill>
                <a:highlight>
                  <a:srgbClr val="FFFFFF"/>
                </a:highlight>
                <a:latin typeface="Courier New"/>
                <a:ea typeface="Courier New"/>
                <a:cs typeface="Courier New"/>
                <a:sym typeface="Courier New"/>
              </a:rPr>
              <a:t>:</a:t>
            </a:r>
            <a:endParaRPr b="1"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text</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'%s caused by mutation in %s'</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vars</a:t>
            </a:r>
            <a:r>
              <a:rPr lang="en-US" sz="1100">
                <a:solidFill>
                  <a:srgbClr val="24292E"/>
                </a:solidFill>
                <a:highlight>
                  <a:srgbClr val="FFFFFF"/>
                </a:highlight>
                <a:latin typeface="Courier New"/>
                <a:ea typeface="Courier New"/>
                <a:cs typeface="Courier New"/>
                <a:sym typeface="Courier New"/>
              </a:rPr>
              <a:t>:</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disease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gene</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b="1" lang="en-US" sz="1100">
                <a:solidFill>
                  <a:srgbClr val="22863A"/>
                </a:solidFill>
                <a:highlight>
                  <a:srgbClr val="FFFFFF"/>
                </a:highlight>
                <a:latin typeface="Courier New"/>
                <a:ea typeface="Courier New"/>
                <a:cs typeface="Courier New"/>
                <a:sym typeface="Courier New"/>
              </a:rPr>
              <a:t>annotations</a:t>
            </a:r>
            <a:r>
              <a:rPr b="1" lang="en-US" sz="1100">
                <a:solidFill>
                  <a:srgbClr val="24292E"/>
                </a:solidFill>
                <a:highlight>
                  <a:srgbClr val="FFFFFF"/>
                </a:highlight>
                <a:latin typeface="Courier New"/>
                <a:ea typeface="Courier New"/>
                <a:cs typeface="Courier New"/>
                <a:sym typeface="Courier New"/>
              </a:rPr>
              <a:t>:</a:t>
            </a:r>
            <a:endParaRPr b="1"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22863A"/>
                </a:solidFill>
                <a:highlight>
                  <a:srgbClr val="FFFFFF"/>
                </a:highlight>
                <a:latin typeface="Courier New"/>
                <a:ea typeface="Courier New"/>
                <a:cs typeface="Courier New"/>
                <a:sym typeface="Courier New"/>
              </a:rPr>
              <a:t>annotationProperty</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exact_synonym</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text</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'%s %s'</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vars</a:t>
            </a:r>
            <a:r>
              <a:rPr lang="en-US" sz="1100">
                <a:solidFill>
                  <a:srgbClr val="24292E"/>
                </a:solidFill>
                <a:highlight>
                  <a:srgbClr val="FFFFFF"/>
                </a:highlight>
                <a:latin typeface="Courier New"/>
                <a:ea typeface="Courier New"/>
                <a:cs typeface="Courier New"/>
                <a:sym typeface="Courier New"/>
              </a:rPr>
              <a:t>:</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gene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Clr>
                <a:schemeClr val="dk1"/>
              </a:buClr>
              <a:buSzPts val="1100"/>
              <a:buFont typeface="Arial"/>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disease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endParaRPr sz="1600">
              <a:latin typeface="Ubuntu"/>
              <a:ea typeface="Ubuntu"/>
              <a:cs typeface="Ubuntu"/>
              <a:sym typeface="Ubuntu"/>
            </a:endParaRPr>
          </a:p>
        </p:txBody>
      </p:sp>
      <p:sp>
        <p:nvSpPr>
          <p:cNvPr id="422" name="Google Shape;422;p36"/>
          <p:cNvSpPr/>
          <p:nvPr/>
        </p:nvSpPr>
        <p:spPr>
          <a:xfrm>
            <a:off x="4147975" y="129650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myopathy</a:t>
            </a:r>
            <a:endParaRPr/>
          </a:p>
        </p:txBody>
      </p:sp>
      <p:sp>
        <p:nvSpPr>
          <p:cNvPr id="423" name="Google Shape;423;p36"/>
          <p:cNvSpPr/>
          <p:nvPr/>
        </p:nvSpPr>
        <p:spPr>
          <a:xfrm>
            <a:off x="4147975" y="188520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MYPN</a:t>
            </a:r>
            <a:endParaRPr/>
          </a:p>
        </p:txBody>
      </p:sp>
      <p:sp>
        <p:nvSpPr>
          <p:cNvPr id="424" name="Google Shape;424;p36"/>
          <p:cNvSpPr/>
          <p:nvPr/>
        </p:nvSpPr>
        <p:spPr>
          <a:xfrm>
            <a:off x="6235175" y="1296500"/>
            <a:ext cx="2439900" cy="10824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FFFFFF"/>
                </a:solidFill>
              </a:rPr>
              <a:t>Name: </a:t>
            </a:r>
            <a:r>
              <a:rPr lang="en-US">
                <a:solidFill>
                  <a:srgbClr val="FFFFFF"/>
                </a:solidFill>
              </a:rPr>
              <a:t>myopathy caused by mutation in </a:t>
            </a:r>
            <a:r>
              <a:rPr lang="en-US">
                <a:solidFill>
                  <a:srgbClr val="FFFFFF"/>
                </a:solidFill>
              </a:rPr>
              <a:t>MYPN</a:t>
            </a:r>
            <a:endParaRPr>
              <a:solidFill>
                <a:srgbClr val="FFFFFF"/>
              </a:solidFill>
            </a:endParaRPr>
          </a:p>
        </p:txBody>
      </p:sp>
      <p:sp>
        <p:nvSpPr>
          <p:cNvPr id="425" name="Google Shape;425;p36"/>
          <p:cNvSpPr/>
          <p:nvPr/>
        </p:nvSpPr>
        <p:spPr>
          <a:xfrm>
            <a:off x="6294425" y="3088875"/>
            <a:ext cx="2439900" cy="10824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FFFFFF"/>
                </a:solidFill>
              </a:rPr>
              <a:t>Exact synonym:</a:t>
            </a:r>
            <a:r>
              <a:rPr b="1" lang="en-US">
                <a:solidFill>
                  <a:srgbClr val="FFFFFF"/>
                </a:solidFill>
              </a:rPr>
              <a:t> </a:t>
            </a:r>
            <a:r>
              <a:rPr lang="en-US">
                <a:solidFill>
                  <a:srgbClr val="FFFFFF"/>
                </a:solidFill>
              </a:rPr>
              <a:t>MYPN myopathy</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118" name="Google Shape;118;p19"/>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119" name="Google Shape;119;p19"/>
          <p:cNvSpPr txBox="1"/>
          <p:nvPr>
            <p:ph type="title"/>
          </p:nvPr>
        </p:nvSpPr>
        <p:spPr>
          <a:xfrm>
            <a:off x="190825" y="130100"/>
            <a:ext cx="8953200" cy="7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Overview</a:t>
            </a:r>
            <a:endParaRPr sz="3600">
              <a:solidFill>
                <a:srgbClr val="FFFFFF"/>
              </a:solidFill>
              <a:latin typeface="Arial Narrow"/>
              <a:ea typeface="Arial Narrow"/>
              <a:cs typeface="Arial Narrow"/>
              <a:sym typeface="Arial Narrow"/>
            </a:endParaRPr>
          </a:p>
        </p:txBody>
      </p:sp>
      <p:sp>
        <p:nvSpPr>
          <p:cNvPr id="120" name="Google Shape;120;p19"/>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121" name="Google Shape;121;p19"/>
          <p:cNvSpPr txBox="1"/>
          <p:nvPr/>
        </p:nvSpPr>
        <p:spPr>
          <a:xfrm>
            <a:off x="192475" y="1246375"/>
            <a:ext cx="8537700" cy="32643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1200"/>
              </a:spcAft>
              <a:buNone/>
            </a:pPr>
            <a:r>
              <a:t/>
            </a:r>
            <a:endParaRPr sz="2000">
              <a:solidFill>
                <a:schemeClr val="dk1"/>
              </a:solidFill>
              <a:latin typeface="Arial Narrow"/>
              <a:ea typeface="Arial Narrow"/>
              <a:cs typeface="Arial Narrow"/>
              <a:sym typeface="Arial Narrow"/>
            </a:endParaRPr>
          </a:p>
        </p:txBody>
      </p:sp>
      <p:sp>
        <p:nvSpPr>
          <p:cNvPr id="122" name="Google Shape;122;p19"/>
          <p:cNvSpPr/>
          <p:nvPr/>
        </p:nvSpPr>
        <p:spPr>
          <a:xfrm>
            <a:off x="399600" y="2416900"/>
            <a:ext cx="1425600" cy="12897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Arial Narrow"/>
                <a:ea typeface="Arial Narrow"/>
                <a:cs typeface="Arial Narrow"/>
                <a:sym typeface="Arial Narrow"/>
              </a:rPr>
              <a:t>Overview of Mondo</a:t>
            </a:r>
            <a:endParaRPr sz="2400">
              <a:solidFill>
                <a:srgbClr val="FFFFFF"/>
              </a:solidFill>
              <a:latin typeface="Arial Narrow"/>
              <a:ea typeface="Arial Narrow"/>
              <a:cs typeface="Arial Narrow"/>
              <a:sym typeface="Arial Narrow"/>
            </a:endParaRPr>
          </a:p>
        </p:txBody>
      </p:sp>
      <p:sp>
        <p:nvSpPr>
          <p:cNvPr id="123" name="Google Shape;123;p19"/>
          <p:cNvSpPr/>
          <p:nvPr/>
        </p:nvSpPr>
        <p:spPr>
          <a:xfrm>
            <a:off x="553357" y="1578300"/>
            <a:ext cx="1118100" cy="1080900"/>
          </a:xfrm>
          <a:prstGeom prst="ellipse">
            <a:avLst/>
          </a:prstGeom>
          <a:solidFill>
            <a:srgbClr val="A5A5A5"/>
          </a:solidFill>
          <a:ln cap="flat" cmpd="sng" w="1143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900">
                <a:latin typeface="Impact"/>
                <a:ea typeface="Impact"/>
                <a:cs typeface="Impact"/>
                <a:sym typeface="Impact"/>
              </a:rPr>
              <a:t>1</a:t>
            </a:r>
            <a:endParaRPr sz="4900">
              <a:latin typeface="Impact"/>
              <a:ea typeface="Impact"/>
              <a:cs typeface="Impact"/>
              <a:sym typeface="Impact"/>
            </a:endParaRPr>
          </a:p>
        </p:txBody>
      </p:sp>
      <p:sp>
        <p:nvSpPr>
          <p:cNvPr id="124" name="Google Shape;124;p19"/>
          <p:cNvSpPr/>
          <p:nvPr/>
        </p:nvSpPr>
        <p:spPr>
          <a:xfrm>
            <a:off x="2165163" y="2416900"/>
            <a:ext cx="1425600" cy="12897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Arial Narrow"/>
                <a:ea typeface="Arial Narrow"/>
                <a:cs typeface="Arial Narrow"/>
                <a:sym typeface="Arial Narrow"/>
              </a:rPr>
              <a:t>View Mondo</a:t>
            </a:r>
            <a:endParaRPr sz="2400">
              <a:solidFill>
                <a:srgbClr val="FFFFFF"/>
              </a:solidFill>
              <a:latin typeface="Arial Narrow"/>
              <a:ea typeface="Arial Narrow"/>
              <a:cs typeface="Arial Narrow"/>
              <a:sym typeface="Arial Narrow"/>
            </a:endParaRPr>
          </a:p>
        </p:txBody>
      </p:sp>
      <p:sp>
        <p:nvSpPr>
          <p:cNvPr id="125" name="Google Shape;125;p19"/>
          <p:cNvSpPr/>
          <p:nvPr/>
        </p:nvSpPr>
        <p:spPr>
          <a:xfrm>
            <a:off x="2318920" y="1578300"/>
            <a:ext cx="1118100" cy="1080900"/>
          </a:xfrm>
          <a:prstGeom prst="ellipse">
            <a:avLst/>
          </a:prstGeom>
          <a:solidFill>
            <a:srgbClr val="A5A5A5"/>
          </a:solidFill>
          <a:ln cap="flat" cmpd="sng" w="1143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900">
                <a:latin typeface="Impact"/>
                <a:ea typeface="Impact"/>
                <a:cs typeface="Impact"/>
                <a:sym typeface="Impact"/>
              </a:rPr>
              <a:t>2</a:t>
            </a:r>
            <a:endParaRPr sz="4900">
              <a:latin typeface="Impact"/>
              <a:ea typeface="Impact"/>
              <a:cs typeface="Impact"/>
              <a:sym typeface="Impact"/>
            </a:endParaRPr>
          </a:p>
        </p:txBody>
      </p:sp>
      <p:sp>
        <p:nvSpPr>
          <p:cNvPr id="126" name="Google Shape;126;p19"/>
          <p:cNvSpPr/>
          <p:nvPr/>
        </p:nvSpPr>
        <p:spPr>
          <a:xfrm>
            <a:off x="3930725" y="2416900"/>
            <a:ext cx="1425600" cy="12897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Arial Narrow"/>
                <a:ea typeface="Arial Narrow"/>
                <a:cs typeface="Arial Narrow"/>
                <a:sym typeface="Arial Narrow"/>
              </a:rPr>
              <a:t>Website</a:t>
            </a:r>
            <a:endParaRPr sz="2400">
              <a:solidFill>
                <a:srgbClr val="FFFFFF"/>
              </a:solidFill>
              <a:latin typeface="Arial Narrow"/>
              <a:ea typeface="Arial Narrow"/>
              <a:cs typeface="Arial Narrow"/>
              <a:sym typeface="Arial Narrow"/>
            </a:endParaRPr>
          </a:p>
        </p:txBody>
      </p:sp>
      <p:sp>
        <p:nvSpPr>
          <p:cNvPr id="127" name="Google Shape;127;p19"/>
          <p:cNvSpPr/>
          <p:nvPr/>
        </p:nvSpPr>
        <p:spPr>
          <a:xfrm>
            <a:off x="5696288" y="2416900"/>
            <a:ext cx="1425600" cy="12897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Arial Narrow"/>
                <a:ea typeface="Arial Narrow"/>
                <a:cs typeface="Arial Narrow"/>
                <a:sym typeface="Arial Narrow"/>
              </a:rPr>
              <a:t>New term requests</a:t>
            </a:r>
            <a:endParaRPr sz="2400">
              <a:solidFill>
                <a:srgbClr val="FFFFFF"/>
              </a:solidFill>
              <a:latin typeface="Arial Narrow"/>
              <a:ea typeface="Arial Narrow"/>
              <a:cs typeface="Arial Narrow"/>
              <a:sym typeface="Arial Narrow"/>
            </a:endParaRPr>
          </a:p>
        </p:txBody>
      </p:sp>
      <p:sp>
        <p:nvSpPr>
          <p:cNvPr id="128" name="Google Shape;128;p19"/>
          <p:cNvSpPr/>
          <p:nvPr/>
        </p:nvSpPr>
        <p:spPr>
          <a:xfrm>
            <a:off x="5850045" y="1578300"/>
            <a:ext cx="1118100" cy="1080900"/>
          </a:xfrm>
          <a:prstGeom prst="ellipse">
            <a:avLst/>
          </a:prstGeom>
          <a:solidFill>
            <a:srgbClr val="A5A5A5"/>
          </a:solidFill>
          <a:ln cap="flat" cmpd="sng" w="1143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900">
                <a:latin typeface="Impact"/>
                <a:ea typeface="Impact"/>
                <a:cs typeface="Impact"/>
                <a:sym typeface="Impact"/>
              </a:rPr>
              <a:t>4</a:t>
            </a:r>
            <a:endParaRPr sz="4900">
              <a:latin typeface="Impact"/>
              <a:ea typeface="Impact"/>
              <a:cs typeface="Impact"/>
              <a:sym typeface="Impact"/>
            </a:endParaRPr>
          </a:p>
        </p:txBody>
      </p:sp>
      <p:sp>
        <p:nvSpPr>
          <p:cNvPr id="129" name="Google Shape;129;p19"/>
          <p:cNvSpPr/>
          <p:nvPr/>
        </p:nvSpPr>
        <p:spPr>
          <a:xfrm>
            <a:off x="7461850" y="2416900"/>
            <a:ext cx="1425600" cy="12897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solidFill>
                  <a:srgbClr val="FFFFFF"/>
                </a:solidFill>
                <a:latin typeface="Arial Narrow"/>
                <a:ea typeface="Arial Narrow"/>
                <a:cs typeface="Arial Narrow"/>
                <a:sym typeface="Arial Narrow"/>
              </a:rPr>
              <a:t>Gene-based names</a:t>
            </a:r>
            <a:endParaRPr sz="1900">
              <a:solidFill>
                <a:srgbClr val="FFFFFF"/>
              </a:solidFill>
              <a:latin typeface="Arial Narrow"/>
              <a:ea typeface="Arial Narrow"/>
              <a:cs typeface="Arial Narrow"/>
              <a:sym typeface="Arial Narrow"/>
            </a:endParaRPr>
          </a:p>
        </p:txBody>
      </p:sp>
      <p:sp>
        <p:nvSpPr>
          <p:cNvPr id="130" name="Google Shape;130;p19"/>
          <p:cNvSpPr/>
          <p:nvPr/>
        </p:nvSpPr>
        <p:spPr>
          <a:xfrm>
            <a:off x="7615607" y="1578300"/>
            <a:ext cx="1118100" cy="1080900"/>
          </a:xfrm>
          <a:prstGeom prst="ellipse">
            <a:avLst/>
          </a:prstGeom>
          <a:solidFill>
            <a:srgbClr val="A5A5A5"/>
          </a:solidFill>
          <a:ln cap="flat" cmpd="sng" w="1143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900">
                <a:latin typeface="Impact"/>
                <a:ea typeface="Impact"/>
                <a:cs typeface="Impact"/>
                <a:sym typeface="Impact"/>
              </a:rPr>
              <a:t>5</a:t>
            </a:r>
            <a:endParaRPr sz="4900">
              <a:latin typeface="Impact"/>
              <a:ea typeface="Impact"/>
              <a:cs typeface="Impact"/>
              <a:sym typeface="Impact"/>
            </a:endParaRPr>
          </a:p>
        </p:txBody>
      </p:sp>
      <p:sp>
        <p:nvSpPr>
          <p:cNvPr id="131" name="Google Shape;131;p19"/>
          <p:cNvSpPr/>
          <p:nvPr/>
        </p:nvSpPr>
        <p:spPr>
          <a:xfrm>
            <a:off x="4084482" y="1578300"/>
            <a:ext cx="1118100" cy="1080900"/>
          </a:xfrm>
          <a:prstGeom prst="ellipse">
            <a:avLst/>
          </a:prstGeom>
          <a:solidFill>
            <a:srgbClr val="A5A5A5"/>
          </a:solidFill>
          <a:ln cap="flat" cmpd="sng" w="1143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900">
                <a:latin typeface="Impact"/>
                <a:ea typeface="Impact"/>
                <a:cs typeface="Impact"/>
                <a:sym typeface="Impact"/>
              </a:rPr>
              <a:t>3</a:t>
            </a:r>
            <a:endParaRPr sz="4900">
              <a:latin typeface="Impact"/>
              <a:ea typeface="Impact"/>
              <a:cs typeface="Impact"/>
              <a:sym typeface="Impac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37"/>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432" name="Google Shape;432;p37"/>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FFFF"/>
                </a:solidFill>
                <a:latin typeface="Arial Narrow"/>
                <a:ea typeface="Arial Narrow"/>
                <a:cs typeface="Arial Narrow"/>
                <a:sym typeface="Arial Narrow"/>
              </a:rPr>
              <a:t>https://github.com/monarch-initiative/mondo/tree/master/src/patterns/dosdp-patterns </a:t>
            </a:r>
            <a:endParaRPr>
              <a:solidFill>
                <a:srgbClr val="FFFFFF"/>
              </a:solidFill>
              <a:latin typeface="Arial Narrow"/>
              <a:ea typeface="Arial Narrow"/>
              <a:cs typeface="Arial Narrow"/>
              <a:sym typeface="Arial Narrow"/>
            </a:endParaRPr>
          </a:p>
        </p:txBody>
      </p:sp>
      <p:sp>
        <p:nvSpPr>
          <p:cNvPr id="433" name="Google Shape;433;p37"/>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Disease series by gene</a:t>
            </a:r>
            <a:endParaRPr sz="3600">
              <a:solidFill>
                <a:srgbClr val="FFFFFF"/>
              </a:solidFill>
              <a:latin typeface="Arial Narrow"/>
              <a:ea typeface="Arial Narrow"/>
              <a:cs typeface="Arial Narrow"/>
              <a:sym typeface="Arial Narrow"/>
            </a:endParaRPr>
          </a:p>
        </p:txBody>
      </p:sp>
      <p:sp>
        <p:nvSpPr>
          <p:cNvPr id="434" name="Google Shape;434;p37"/>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t/>
            </a:r>
            <a:endParaRPr/>
          </a:p>
        </p:txBody>
      </p:sp>
      <p:sp>
        <p:nvSpPr>
          <p:cNvPr id="435" name="Google Shape;435;p37"/>
          <p:cNvSpPr txBox="1"/>
          <p:nvPr/>
        </p:nvSpPr>
        <p:spPr>
          <a:xfrm>
            <a:off x="242275" y="1136425"/>
            <a:ext cx="8535300" cy="3484200"/>
          </a:xfrm>
          <a:prstGeom prst="rect">
            <a:avLst/>
          </a:prstGeom>
          <a:noFill/>
          <a:ln>
            <a:noFill/>
          </a:ln>
        </p:spPr>
        <p:txBody>
          <a:bodyPr anchorCtr="0" anchor="t" bIns="91425" lIns="91425" spcFirstLastPara="1" rIns="91425" wrap="square" tIns="91425">
            <a:noAutofit/>
          </a:bodyPr>
          <a:lstStyle/>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b="1" lang="en-US" sz="1100">
                <a:solidFill>
                  <a:srgbClr val="22863A"/>
                </a:solidFill>
                <a:highlight>
                  <a:srgbClr val="FFFFFF"/>
                </a:highlight>
                <a:latin typeface="Courier New"/>
                <a:ea typeface="Courier New"/>
                <a:cs typeface="Courier New"/>
                <a:sym typeface="Courier New"/>
              </a:rPr>
              <a:t>annotationProperty</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exact_synonym</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text</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'%s related %s'</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vars</a:t>
            </a:r>
            <a:r>
              <a:rPr lang="en-US" sz="1100">
                <a:solidFill>
                  <a:srgbClr val="24292E"/>
                </a:solidFill>
                <a:highlight>
                  <a:srgbClr val="FFFFFF"/>
                </a:highlight>
                <a:latin typeface="Courier New"/>
                <a:ea typeface="Courier New"/>
                <a:cs typeface="Courier New"/>
                <a:sym typeface="Courier New"/>
              </a:rPr>
              <a:t>:</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gene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disease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b="1" lang="en-US" sz="1100">
                <a:solidFill>
                  <a:srgbClr val="22863A"/>
                </a:solidFill>
                <a:highlight>
                  <a:srgbClr val="FFFFFF"/>
                </a:highlight>
                <a:latin typeface="Courier New"/>
                <a:ea typeface="Courier New"/>
                <a:cs typeface="Courier New"/>
                <a:sym typeface="Courier New"/>
              </a:rPr>
              <a:t>def</a:t>
            </a:r>
            <a:r>
              <a:rPr b="1" lang="en-US" sz="1100">
                <a:solidFill>
                  <a:srgbClr val="24292E"/>
                </a:solidFill>
                <a:highlight>
                  <a:srgbClr val="FFFFFF"/>
                </a:highlight>
                <a:latin typeface="Courier New"/>
                <a:ea typeface="Courier New"/>
                <a:cs typeface="Courier New"/>
                <a:sym typeface="Courier New"/>
              </a:rPr>
              <a:t>:</a:t>
            </a:r>
            <a:endParaRPr b="1"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text</a:t>
            </a:r>
            <a:r>
              <a:rPr lang="en-US" sz="1100">
                <a:solidFill>
                  <a:srgbClr val="24292E"/>
                </a:solidFill>
                <a:highlight>
                  <a:srgbClr val="FFFFFF"/>
                </a:highlight>
                <a:latin typeface="Courier New"/>
                <a:ea typeface="Courier New"/>
                <a:cs typeface="Courier New"/>
                <a:sym typeface="Courier New"/>
              </a:rPr>
              <a:t>: </a:t>
            </a:r>
            <a:r>
              <a:rPr lang="en-US" sz="1100">
                <a:solidFill>
                  <a:srgbClr val="032F62"/>
                </a:solidFill>
                <a:highlight>
                  <a:srgbClr val="FFFFFF"/>
                </a:highlight>
                <a:latin typeface="Courier New"/>
                <a:ea typeface="Courier New"/>
                <a:cs typeface="Courier New"/>
                <a:sym typeface="Courier New"/>
              </a:rPr>
              <a:t>Any %s in which the cause of the disease is a mutation in the %s gene.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a:t>
            </a:r>
            <a:r>
              <a:rPr lang="en-US" sz="1100">
                <a:solidFill>
                  <a:srgbClr val="22863A"/>
                </a:solidFill>
                <a:highlight>
                  <a:srgbClr val="FFFFFF"/>
                </a:highlight>
                <a:latin typeface="Courier New"/>
                <a:ea typeface="Courier New"/>
                <a:cs typeface="Courier New"/>
                <a:sym typeface="Courier New"/>
              </a:rPr>
              <a:t>vars</a:t>
            </a:r>
            <a:r>
              <a:rPr lang="en-US" sz="1100">
                <a:solidFill>
                  <a:srgbClr val="24292E"/>
                </a:solidFill>
                <a:highlight>
                  <a:srgbClr val="FFFFFF"/>
                </a:highlight>
                <a:latin typeface="Courier New"/>
                <a:ea typeface="Courier New"/>
                <a:cs typeface="Courier New"/>
                <a:sym typeface="Courier New"/>
              </a:rPr>
              <a:t>:</a:t>
            </a:r>
            <a:endParaRPr sz="1100">
              <a:solidFill>
                <a:srgbClr val="24292E"/>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disease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rPr lang="en-US" sz="1100">
                <a:solidFill>
                  <a:srgbClr val="24292E"/>
                </a:solidFill>
                <a:highlight>
                  <a:srgbClr val="FFFFFF"/>
                </a:highlight>
                <a:latin typeface="Courier New"/>
                <a:ea typeface="Courier New"/>
                <a:cs typeface="Courier New"/>
                <a:sym typeface="Courier New"/>
              </a:rPr>
              <a:t>     - </a:t>
            </a:r>
            <a:r>
              <a:rPr lang="en-US" sz="1100">
                <a:solidFill>
                  <a:srgbClr val="032F62"/>
                </a:solidFill>
                <a:highlight>
                  <a:srgbClr val="FFFFFF"/>
                </a:highlight>
                <a:latin typeface="Courier New"/>
                <a:ea typeface="Courier New"/>
                <a:cs typeface="Courier New"/>
                <a:sym typeface="Courier New"/>
              </a:rPr>
              <a:t>gene</a:t>
            </a:r>
            <a:endParaRPr sz="1100">
              <a:solidFill>
                <a:srgbClr val="032F62"/>
              </a:solidFill>
              <a:highlight>
                <a:srgbClr val="FFFFFF"/>
              </a:highlight>
              <a:latin typeface="Courier New"/>
              <a:ea typeface="Courier New"/>
              <a:cs typeface="Courier New"/>
              <a:sym typeface="Courier New"/>
            </a:endParaRPr>
          </a:p>
          <a:p>
            <a:pPr indent="0" lvl="0" marL="0" rtl="0" algn="l">
              <a:lnSpc>
                <a:spcPct val="142857"/>
              </a:lnSpc>
              <a:spcBef>
                <a:spcPts val="0"/>
              </a:spcBef>
              <a:spcAft>
                <a:spcPts val="0"/>
              </a:spcAft>
              <a:buNone/>
            </a:pPr>
            <a:r>
              <a:t/>
            </a:r>
            <a:endParaRPr b="1" sz="1100">
              <a:solidFill>
                <a:srgbClr val="22863A"/>
              </a:solidFill>
              <a:highlight>
                <a:srgbClr val="FFFFFF"/>
              </a:highlight>
              <a:latin typeface="Courier New"/>
              <a:ea typeface="Courier New"/>
              <a:cs typeface="Courier New"/>
              <a:sym typeface="Courier New"/>
            </a:endParaRPr>
          </a:p>
        </p:txBody>
      </p:sp>
      <p:sp>
        <p:nvSpPr>
          <p:cNvPr id="436" name="Google Shape;436;p37"/>
          <p:cNvSpPr/>
          <p:nvPr/>
        </p:nvSpPr>
        <p:spPr>
          <a:xfrm>
            <a:off x="4147975" y="129650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myopathy</a:t>
            </a:r>
            <a:endParaRPr/>
          </a:p>
        </p:txBody>
      </p:sp>
      <p:sp>
        <p:nvSpPr>
          <p:cNvPr id="437" name="Google Shape;437;p37"/>
          <p:cNvSpPr/>
          <p:nvPr/>
        </p:nvSpPr>
        <p:spPr>
          <a:xfrm>
            <a:off x="4147975" y="188520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MYPN</a:t>
            </a:r>
            <a:endParaRPr/>
          </a:p>
        </p:txBody>
      </p:sp>
      <p:sp>
        <p:nvSpPr>
          <p:cNvPr id="438" name="Google Shape;438;p37"/>
          <p:cNvSpPr/>
          <p:nvPr/>
        </p:nvSpPr>
        <p:spPr>
          <a:xfrm>
            <a:off x="6235175" y="1296500"/>
            <a:ext cx="2439900" cy="10824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FFFFFF"/>
                </a:solidFill>
              </a:rPr>
              <a:t>Exact synonym</a:t>
            </a:r>
            <a:r>
              <a:rPr b="1" lang="en-US">
                <a:solidFill>
                  <a:srgbClr val="FFFFFF"/>
                </a:solidFill>
              </a:rPr>
              <a:t>: </a:t>
            </a:r>
            <a:r>
              <a:rPr lang="en-US">
                <a:solidFill>
                  <a:srgbClr val="FFFFFF"/>
                </a:solidFill>
              </a:rPr>
              <a:t>MYPN related myopathy</a:t>
            </a:r>
            <a:endParaRPr>
              <a:solidFill>
                <a:srgbClr val="FFFFFF"/>
              </a:solidFill>
            </a:endParaRPr>
          </a:p>
        </p:txBody>
      </p:sp>
      <p:sp>
        <p:nvSpPr>
          <p:cNvPr id="439" name="Google Shape;439;p37"/>
          <p:cNvSpPr/>
          <p:nvPr/>
        </p:nvSpPr>
        <p:spPr>
          <a:xfrm>
            <a:off x="4147975" y="324725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Disease: </a:t>
            </a:r>
            <a:r>
              <a:rPr lang="en-US"/>
              <a:t>myopathy</a:t>
            </a:r>
            <a:endParaRPr/>
          </a:p>
        </p:txBody>
      </p:sp>
      <p:sp>
        <p:nvSpPr>
          <p:cNvPr id="440" name="Google Shape;440;p37"/>
          <p:cNvSpPr/>
          <p:nvPr/>
        </p:nvSpPr>
        <p:spPr>
          <a:xfrm>
            <a:off x="4147975" y="3835950"/>
            <a:ext cx="1910100" cy="493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t>Gene: </a:t>
            </a:r>
            <a:r>
              <a:rPr lang="en-US"/>
              <a:t>MYPN</a:t>
            </a:r>
            <a:endParaRPr/>
          </a:p>
        </p:txBody>
      </p:sp>
      <p:sp>
        <p:nvSpPr>
          <p:cNvPr id="441" name="Google Shape;441;p37"/>
          <p:cNvSpPr/>
          <p:nvPr/>
        </p:nvSpPr>
        <p:spPr>
          <a:xfrm>
            <a:off x="6235175" y="3247250"/>
            <a:ext cx="2439900" cy="1082400"/>
          </a:xfrm>
          <a:prstGeom prst="roundRect">
            <a:avLst>
              <a:gd fmla="val 16667" name="adj"/>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FFFFFF"/>
                </a:solidFill>
              </a:rPr>
              <a:t>Definition</a:t>
            </a:r>
            <a:r>
              <a:rPr b="1" lang="en-US">
                <a:solidFill>
                  <a:srgbClr val="FFFFFF"/>
                </a:solidFill>
              </a:rPr>
              <a:t>: </a:t>
            </a:r>
            <a:r>
              <a:rPr lang="en-US">
                <a:solidFill>
                  <a:srgbClr val="FFFFFF"/>
                </a:solidFill>
              </a:rPr>
              <a:t>Any myopathy in which the cause of the disease is a mutation in the MYPN gene.</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38"/>
          <p:cNvPicPr preferRelativeResize="0"/>
          <p:nvPr/>
        </p:nvPicPr>
        <p:blipFill>
          <a:blip r:embed="rId3">
            <a:alphaModFix/>
          </a:blip>
          <a:stretch>
            <a:fillRect/>
          </a:stretch>
        </p:blipFill>
        <p:spPr>
          <a:xfrm>
            <a:off x="0" y="14775"/>
            <a:ext cx="9144000" cy="703925"/>
          </a:xfrm>
          <a:prstGeom prst="rect">
            <a:avLst/>
          </a:prstGeom>
          <a:noFill/>
          <a:ln>
            <a:noFill/>
          </a:ln>
        </p:spPr>
      </p:pic>
      <p:sp>
        <p:nvSpPr>
          <p:cNvPr id="448" name="Google Shape;448;p38"/>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449" name="Google Shape;449;p38"/>
          <p:cNvSpPr txBox="1"/>
          <p:nvPr>
            <p:ph type="title"/>
          </p:nvPr>
        </p:nvSpPr>
        <p:spPr>
          <a:xfrm>
            <a:off x="190800" y="52175"/>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How to request new terms (Mondo IDs) &amp; changes</a:t>
            </a:r>
            <a:endParaRPr sz="3600">
              <a:solidFill>
                <a:srgbClr val="FFFFFF"/>
              </a:solidFill>
              <a:latin typeface="Arial Narrow"/>
              <a:ea typeface="Arial Narrow"/>
              <a:cs typeface="Arial Narrow"/>
              <a:sym typeface="Arial Narrow"/>
            </a:endParaRPr>
          </a:p>
        </p:txBody>
      </p:sp>
      <p:sp>
        <p:nvSpPr>
          <p:cNvPr id="450" name="Google Shape;450;p38"/>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451" name="Google Shape;451;p38"/>
          <p:cNvSpPr txBox="1"/>
          <p:nvPr/>
        </p:nvSpPr>
        <p:spPr>
          <a:xfrm>
            <a:off x="147200" y="750814"/>
            <a:ext cx="3325200" cy="39975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GitHub tracker: New issue</a:t>
            </a:r>
            <a:endParaRPr sz="1500">
              <a:latin typeface="Arial Narrow"/>
              <a:ea typeface="Arial Narrow"/>
              <a:cs typeface="Arial Narrow"/>
              <a:sym typeface="Arial Narrow"/>
            </a:endParaRPr>
          </a:p>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Pick appropriate template</a:t>
            </a:r>
            <a:endParaRPr sz="1500">
              <a:latin typeface="Arial Narrow"/>
              <a:ea typeface="Arial Narrow"/>
              <a:cs typeface="Arial Narrow"/>
              <a:sym typeface="Arial Narrow"/>
            </a:endParaRPr>
          </a:p>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Fill in the information that is requested on the template below each header</a:t>
            </a:r>
            <a:endParaRPr sz="1500">
              <a:latin typeface="Arial Narrow"/>
              <a:ea typeface="Arial Narrow"/>
              <a:cs typeface="Arial Narrow"/>
              <a:sym typeface="Arial Narrow"/>
            </a:endParaRPr>
          </a:p>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Please include:</a:t>
            </a:r>
            <a:endParaRPr sz="1500">
              <a:latin typeface="Arial Narrow"/>
              <a:ea typeface="Arial Narrow"/>
              <a:cs typeface="Arial Narrow"/>
              <a:sym typeface="Arial Narrow"/>
            </a:endParaRPr>
          </a:p>
          <a:p>
            <a:pPr indent="-323850" lvl="1" marL="914400" rtl="0" algn="l">
              <a:spcBef>
                <a:spcPts val="0"/>
              </a:spcBef>
              <a:spcAft>
                <a:spcPts val="0"/>
              </a:spcAft>
              <a:buSzPts val="1500"/>
              <a:buFont typeface="Arial Narrow"/>
              <a:buAutoNum type="alphaLcPeriod"/>
            </a:pPr>
            <a:r>
              <a:rPr lang="en-US" sz="1500">
                <a:latin typeface="Arial Narrow"/>
                <a:ea typeface="Arial Narrow"/>
                <a:cs typeface="Arial Narrow"/>
                <a:sym typeface="Arial Narrow"/>
              </a:rPr>
              <a:t>A definition in the proper format</a:t>
            </a:r>
            <a:endParaRPr sz="1500">
              <a:latin typeface="Arial Narrow"/>
              <a:ea typeface="Arial Narrow"/>
              <a:cs typeface="Arial Narrow"/>
              <a:sym typeface="Arial Narrow"/>
            </a:endParaRPr>
          </a:p>
          <a:p>
            <a:pPr indent="-323850" lvl="1" marL="914400" rtl="0" algn="l">
              <a:spcBef>
                <a:spcPts val="0"/>
              </a:spcBef>
              <a:spcAft>
                <a:spcPts val="0"/>
              </a:spcAft>
              <a:buSzPts val="1500"/>
              <a:buFont typeface="Arial Narrow"/>
              <a:buAutoNum type="alphaLcPeriod"/>
            </a:pPr>
            <a:r>
              <a:rPr lang="en-US" sz="1500">
                <a:latin typeface="Arial Narrow"/>
                <a:ea typeface="Arial Narrow"/>
                <a:cs typeface="Arial Narrow"/>
                <a:sym typeface="Arial Narrow"/>
              </a:rPr>
              <a:t>Sources/cross references for synonyms</a:t>
            </a:r>
            <a:endParaRPr sz="1500">
              <a:latin typeface="Arial Narrow"/>
              <a:ea typeface="Arial Narrow"/>
              <a:cs typeface="Arial Narrow"/>
              <a:sym typeface="Arial Narrow"/>
            </a:endParaRPr>
          </a:p>
          <a:p>
            <a:pPr indent="-323850" lvl="1" marL="914400" rtl="0" algn="l">
              <a:spcBef>
                <a:spcPts val="0"/>
              </a:spcBef>
              <a:spcAft>
                <a:spcPts val="0"/>
              </a:spcAft>
              <a:buSzPts val="1500"/>
              <a:buFont typeface="Arial Narrow"/>
              <a:buAutoNum type="alphaLcPeriod"/>
            </a:pPr>
            <a:r>
              <a:rPr lang="en-US" sz="1500">
                <a:latin typeface="Arial Narrow"/>
                <a:ea typeface="Arial Narrow"/>
                <a:cs typeface="Arial Narrow"/>
                <a:sym typeface="Arial Narrow"/>
              </a:rPr>
              <a:t>Your ORCID or the URL for your ClinGen working group</a:t>
            </a:r>
            <a:endParaRPr sz="1500">
              <a:latin typeface="Arial Narrow"/>
              <a:ea typeface="Arial Narrow"/>
              <a:cs typeface="Arial Narrow"/>
              <a:sym typeface="Arial Narrow"/>
            </a:endParaRPr>
          </a:p>
          <a:p>
            <a:pPr indent="-323850" lvl="1" marL="914400" rtl="0" algn="l">
              <a:spcBef>
                <a:spcPts val="0"/>
              </a:spcBef>
              <a:spcAft>
                <a:spcPts val="0"/>
              </a:spcAft>
              <a:buSzPts val="1500"/>
              <a:buFont typeface="Arial Narrow"/>
              <a:buAutoNum type="alphaLcPeriod"/>
            </a:pPr>
            <a:r>
              <a:rPr lang="en-US" sz="1500">
                <a:latin typeface="Arial Narrow"/>
                <a:ea typeface="Arial Narrow"/>
                <a:cs typeface="Arial Narrow"/>
                <a:sym typeface="Arial Narrow"/>
              </a:rPr>
              <a:t>Add any additional comments at the end</a:t>
            </a:r>
            <a:endParaRPr sz="1500">
              <a:latin typeface="Arial Narrow"/>
              <a:ea typeface="Arial Narrow"/>
              <a:cs typeface="Arial Narrow"/>
              <a:sym typeface="Arial Narrow"/>
            </a:endParaRPr>
          </a:p>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Nicole will automatically be tagged</a:t>
            </a:r>
            <a:endParaRPr sz="1500">
              <a:latin typeface="Arial Narrow"/>
              <a:ea typeface="Arial Narrow"/>
              <a:cs typeface="Arial Narrow"/>
              <a:sym typeface="Arial Narrow"/>
            </a:endParaRPr>
          </a:p>
          <a:p>
            <a:pPr indent="-323850" lvl="0" marL="457200" rtl="0" algn="l">
              <a:spcBef>
                <a:spcPts val="0"/>
              </a:spcBef>
              <a:spcAft>
                <a:spcPts val="0"/>
              </a:spcAft>
              <a:buSzPts val="1500"/>
              <a:buFont typeface="Arial Narrow"/>
              <a:buAutoNum type="arabicPeriod"/>
            </a:pPr>
            <a:r>
              <a:rPr lang="en-US" sz="1500">
                <a:latin typeface="Arial Narrow"/>
                <a:ea typeface="Arial Narrow"/>
                <a:cs typeface="Arial Narrow"/>
                <a:sym typeface="Arial Narrow"/>
              </a:rPr>
              <a:t>Please email Nicole or comment on the ticket (Nicole will be emailed) if you have any additional questions or need the ticket is high priority</a:t>
            </a:r>
            <a:endParaRPr sz="1500">
              <a:latin typeface="Arial Narrow"/>
              <a:ea typeface="Arial Narrow"/>
              <a:cs typeface="Arial Narrow"/>
              <a:sym typeface="Arial Narrow"/>
            </a:endParaRPr>
          </a:p>
        </p:txBody>
      </p:sp>
      <p:pic>
        <p:nvPicPr>
          <p:cNvPr id="452" name="Google Shape;452;p38" title="ScreenCapture_RequestNewTerm_2020-10-21.mov">
            <a:hlinkClick r:id="rId5"/>
          </p:cNvPr>
          <p:cNvPicPr preferRelativeResize="0"/>
          <p:nvPr/>
        </p:nvPicPr>
        <p:blipFill>
          <a:blip r:embed="rId6">
            <a:alphaModFix/>
          </a:blip>
          <a:stretch>
            <a:fillRect/>
          </a:stretch>
        </p:blipFill>
        <p:spPr>
          <a:xfrm>
            <a:off x="3606150" y="750825"/>
            <a:ext cx="5284909" cy="3963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39"/>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459" name="Google Shape;459;p39"/>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460" name="Google Shape;460;p39"/>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Recommendations for GitHub tickets/new term requests</a:t>
            </a:r>
            <a:endParaRPr sz="3600">
              <a:solidFill>
                <a:srgbClr val="FFFFFF"/>
              </a:solidFill>
              <a:latin typeface="Arial Narrow"/>
              <a:ea typeface="Arial Narrow"/>
              <a:cs typeface="Arial Narrow"/>
              <a:sym typeface="Arial Narrow"/>
            </a:endParaRPr>
          </a:p>
        </p:txBody>
      </p:sp>
      <p:sp>
        <p:nvSpPr>
          <p:cNvPr id="461" name="Google Shape;461;p39"/>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462" name="Google Shape;462;p39"/>
          <p:cNvSpPr txBox="1"/>
          <p:nvPr/>
        </p:nvSpPr>
        <p:spPr>
          <a:xfrm>
            <a:off x="93525" y="1753675"/>
            <a:ext cx="4011000" cy="29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rgbClr val="1C7392"/>
                </a:solidFill>
                <a:latin typeface="Arial Narrow"/>
                <a:ea typeface="Arial Narrow"/>
                <a:cs typeface="Arial Narrow"/>
                <a:sym typeface="Arial Narrow"/>
              </a:rPr>
              <a:t>General Recommendations:</a:t>
            </a:r>
            <a:endParaRPr b="1" sz="1600">
              <a:solidFill>
                <a:srgbClr val="1C7392"/>
              </a:solidFill>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New term requests should not match existing terms or synonyms</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Write a concise definition in the definition field. More info about writing definitions is </a:t>
            </a:r>
            <a:r>
              <a:rPr lang="en-US" sz="1600" u="sng">
                <a:solidFill>
                  <a:schemeClr val="hlink"/>
                </a:solidFill>
                <a:latin typeface="Arial Narrow"/>
                <a:ea typeface="Arial Narrow"/>
                <a:cs typeface="Arial Narrow"/>
                <a:sym typeface="Arial Narrow"/>
                <a:hlinkClick r:id="rId5"/>
              </a:rPr>
              <a:t>here</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solidFill>
                  <a:schemeClr val="dk1"/>
                </a:solidFill>
                <a:latin typeface="Arial Narrow"/>
                <a:ea typeface="Arial Narrow"/>
                <a:cs typeface="Arial Narrow"/>
                <a:sym typeface="Arial Narrow"/>
              </a:rPr>
              <a:t>Synonyms - please provide a source/cross-reference</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Check OMIM for children classes</a:t>
            </a:r>
            <a:endParaRPr sz="1600">
              <a:latin typeface="Arial Narrow"/>
              <a:ea typeface="Arial Narrow"/>
              <a:cs typeface="Arial Narrow"/>
              <a:sym typeface="Arial Narrow"/>
            </a:endParaRPr>
          </a:p>
        </p:txBody>
      </p:sp>
      <p:sp>
        <p:nvSpPr>
          <p:cNvPr id="463" name="Google Shape;463;p39"/>
          <p:cNvSpPr txBox="1"/>
          <p:nvPr/>
        </p:nvSpPr>
        <p:spPr>
          <a:xfrm rot="-1274">
            <a:off x="190825" y="1145506"/>
            <a:ext cx="4049100" cy="523500"/>
          </a:xfrm>
          <a:prstGeom prst="rect">
            <a:avLst/>
          </a:prstGeom>
          <a:solidFill>
            <a:srgbClr val="FBBD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500">
                <a:solidFill>
                  <a:srgbClr val="1C7392"/>
                </a:solidFill>
                <a:latin typeface="Arial Narrow"/>
                <a:ea typeface="Arial Narrow"/>
                <a:cs typeface="Arial Narrow"/>
                <a:sym typeface="Arial Narrow"/>
              </a:rPr>
              <a:t>We appreciate your contributions to extending and improving Mondo</a:t>
            </a:r>
            <a:endParaRPr b="1" sz="1500">
              <a:solidFill>
                <a:srgbClr val="1C7392"/>
              </a:solidFill>
              <a:latin typeface="Arial Narrow"/>
              <a:ea typeface="Arial Narrow"/>
              <a:cs typeface="Arial Narrow"/>
              <a:sym typeface="Arial Narrow"/>
            </a:endParaRPr>
          </a:p>
        </p:txBody>
      </p:sp>
      <p:sp>
        <p:nvSpPr>
          <p:cNvPr id="464" name="Google Shape;464;p39"/>
          <p:cNvSpPr/>
          <p:nvPr/>
        </p:nvSpPr>
        <p:spPr>
          <a:xfrm rot="1282763">
            <a:off x="3931373" y="1402010"/>
            <a:ext cx="476489" cy="372866"/>
          </a:xfrm>
          <a:prstGeom prst="star5">
            <a:avLst>
              <a:gd fmla="val 19098" name="adj"/>
              <a:gd fmla="val 105146" name="hf"/>
              <a:gd fmla="val 110557" name="vf"/>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9"/>
          <p:cNvSpPr txBox="1"/>
          <p:nvPr/>
        </p:nvSpPr>
        <p:spPr>
          <a:xfrm>
            <a:off x="4459575" y="980650"/>
            <a:ext cx="4615200" cy="37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rgbClr val="1C7392"/>
                </a:solidFill>
                <a:latin typeface="Arial Narrow"/>
                <a:ea typeface="Arial Narrow"/>
                <a:cs typeface="Arial Narrow"/>
                <a:sym typeface="Arial Narrow"/>
              </a:rPr>
              <a:t>Formatting</a:t>
            </a:r>
            <a:r>
              <a:rPr b="1" lang="en-US" sz="1600">
                <a:solidFill>
                  <a:srgbClr val="1C7392"/>
                </a:solidFill>
                <a:latin typeface="Arial Narrow"/>
                <a:ea typeface="Arial Narrow"/>
                <a:cs typeface="Arial Narrow"/>
                <a:sym typeface="Arial Narrow"/>
              </a:rPr>
              <a:t>:</a:t>
            </a:r>
            <a:endParaRPr b="1" sz="1600">
              <a:solidFill>
                <a:srgbClr val="1C7392"/>
              </a:solidFill>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solidFill>
                  <a:schemeClr val="dk1"/>
                </a:solidFill>
                <a:latin typeface="Arial Narrow"/>
                <a:ea typeface="Arial Narrow"/>
                <a:cs typeface="Arial Narrow"/>
                <a:sym typeface="Arial Narrow"/>
              </a:rPr>
              <a:t>Preferred term labels should be lowercase (unless it is a proper name or abbreviation)</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Write the request below the prompts on the template so the Markdown formatting displays properly</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Synonyms should be lowercase (with exceptions above)</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Definition source - if from PubMed, please use the format PMID:XXXXXX (no space)</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Include the Mondo ID and label for the parent term</a:t>
            </a:r>
            <a:endParaRPr sz="1600">
              <a:latin typeface="Arial Narrow"/>
              <a:ea typeface="Arial Narrow"/>
              <a:cs typeface="Arial Narrow"/>
              <a:sym typeface="Arial Narrow"/>
            </a:endParaRPr>
          </a:p>
          <a:p>
            <a:pPr indent="-330200" lvl="0" marL="457200" rtl="0" algn="l">
              <a:spcBef>
                <a:spcPts val="0"/>
              </a:spcBef>
              <a:spcAft>
                <a:spcPts val="0"/>
              </a:spcAft>
              <a:buSzPts val="1600"/>
              <a:buFont typeface="Arial Narrow"/>
              <a:buAutoNum type="arabicPeriod"/>
            </a:pPr>
            <a:r>
              <a:rPr lang="en-US" sz="1600">
                <a:latin typeface="Arial Narrow"/>
                <a:ea typeface="Arial Narrow"/>
                <a:cs typeface="Arial Narrow"/>
                <a:sym typeface="Arial Narrow"/>
              </a:rPr>
              <a:t>List the children terms with Mondo ID and label in a bulleted list</a:t>
            </a:r>
            <a:endParaRPr sz="1600">
              <a:latin typeface="Arial Narrow"/>
              <a:ea typeface="Arial Narrow"/>
              <a:cs typeface="Arial Narrow"/>
              <a:sym typeface="Arial Narrow"/>
            </a:endParaRPr>
          </a:p>
          <a:p>
            <a:pPr indent="0" lvl="0" marL="0" rtl="0" algn="l">
              <a:spcBef>
                <a:spcPts val="0"/>
              </a:spcBef>
              <a:spcAft>
                <a:spcPts val="0"/>
              </a:spcAft>
              <a:buNone/>
            </a:pPr>
            <a:r>
              <a:t/>
            </a:r>
            <a:endParaRPr sz="1600">
              <a:latin typeface="Arial Narrow"/>
              <a:ea typeface="Arial Narrow"/>
              <a:cs typeface="Arial Narrow"/>
              <a:sym typeface="Arial Narr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40"/>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472" name="Google Shape;472;p40"/>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latin typeface="Arial Narrow"/>
                <a:ea typeface="Arial Narrow"/>
                <a:cs typeface="Arial Narrow"/>
                <a:sym typeface="Arial Narrow"/>
              </a:rPr>
              <a:t>https://philpapers.org/archive/SEPGFW.pdf</a:t>
            </a:r>
            <a:endParaRPr i="0" sz="1800" cap="none" strike="noStrike">
              <a:solidFill>
                <a:srgbClr val="FFFFFF"/>
              </a:solidFill>
              <a:latin typeface="Arial Narrow"/>
              <a:ea typeface="Arial Narrow"/>
              <a:cs typeface="Arial Narrow"/>
              <a:sym typeface="Arial Narrow"/>
            </a:endParaRPr>
          </a:p>
        </p:txBody>
      </p:sp>
      <p:sp>
        <p:nvSpPr>
          <p:cNvPr id="473" name="Google Shape;473;p40"/>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Writing Ontology Definitions</a:t>
            </a:r>
            <a:endParaRPr sz="3600">
              <a:solidFill>
                <a:srgbClr val="FFFFFF"/>
              </a:solidFill>
              <a:latin typeface="Arial Narrow"/>
              <a:ea typeface="Arial Narrow"/>
              <a:cs typeface="Arial Narrow"/>
              <a:sym typeface="Arial Narrow"/>
            </a:endParaRPr>
          </a:p>
        </p:txBody>
      </p:sp>
      <p:sp>
        <p:nvSpPr>
          <p:cNvPr id="474" name="Google Shape;474;p40"/>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475" name="Google Shape;475;p40"/>
          <p:cNvPicPr preferRelativeResize="0"/>
          <p:nvPr/>
        </p:nvPicPr>
        <p:blipFill>
          <a:blip r:embed="rId4">
            <a:alphaModFix/>
          </a:blip>
          <a:stretch>
            <a:fillRect/>
          </a:stretch>
        </p:blipFill>
        <p:spPr>
          <a:xfrm>
            <a:off x="152400" y="1126575"/>
            <a:ext cx="6869229" cy="3503901"/>
          </a:xfrm>
          <a:prstGeom prst="rect">
            <a:avLst/>
          </a:prstGeom>
          <a:noFill/>
          <a:ln cap="flat" cmpd="sng" w="9525">
            <a:solidFill>
              <a:srgbClr val="434343"/>
            </a:solidFill>
            <a:prstDash val="solid"/>
            <a:round/>
            <a:headEnd len="sm" w="sm" type="none"/>
            <a:tailEnd len="sm" w="sm" type="none"/>
          </a:ln>
        </p:spPr>
      </p:pic>
      <p:pic>
        <p:nvPicPr>
          <p:cNvPr id="476" name="Google Shape;476;p40"/>
          <p:cNvPicPr preferRelativeResize="0"/>
          <p:nvPr/>
        </p:nvPicPr>
        <p:blipFill>
          <a:blip r:embed="rId5">
            <a:alphaModFix/>
          </a:blip>
          <a:stretch>
            <a:fillRect/>
          </a:stretch>
        </p:blipFill>
        <p:spPr>
          <a:xfrm>
            <a:off x="6264800" y="1685650"/>
            <a:ext cx="2419324" cy="3038550"/>
          </a:xfrm>
          <a:prstGeom prst="rect">
            <a:avLst/>
          </a:prstGeom>
          <a:noFill/>
          <a:ln cap="flat" cmpd="sng" w="9525">
            <a:solidFill>
              <a:srgbClr val="434343"/>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41"/>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483" name="Google Shape;483;p41"/>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484" name="Google Shape;484;p41"/>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US" sz="3200">
                <a:solidFill>
                  <a:srgbClr val="FFFFFF"/>
                </a:solidFill>
                <a:latin typeface="Arial Narrow"/>
                <a:ea typeface="Arial Narrow"/>
                <a:cs typeface="Arial Narrow"/>
                <a:sym typeface="Arial Narrow"/>
              </a:rPr>
              <a:t>G</a:t>
            </a:r>
            <a:r>
              <a:rPr lang="en-US" sz="3200">
                <a:solidFill>
                  <a:srgbClr val="FFFFFF"/>
                </a:solidFill>
                <a:latin typeface="Arial Narrow"/>
                <a:ea typeface="Arial Narrow"/>
                <a:cs typeface="Arial Narrow"/>
                <a:sym typeface="Arial Narrow"/>
              </a:rPr>
              <a:t>ene-based names </a:t>
            </a:r>
            <a:endParaRPr sz="5400">
              <a:solidFill>
                <a:srgbClr val="FFFFFF"/>
              </a:solidFill>
              <a:latin typeface="Arial Narrow"/>
              <a:ea typeface="Arial Narrow"/>
              <a:cs typeface="Arial Narrow"/>
              <a:sym typeface="Arial Narrow"/>
            </a:endParaRPr>
          </a:p>
        </p:txBody>
      </p:sp>
      <p:sp>
        <p:nvSpPr>
          <p:cNvPr id="485" name="Google Shape;485;p41"/>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486" name="Google Shape;486;p41"/>
          <p:cNvSpPr txBox="1"/>
          <p:nvPr/>
        </p:nvSpPr>
        <p:spPr>
          <a:xfrm>
            <a:off x="190825" y="1056400"/>
            <a:ext cx="8572200" cy="347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US" sz="1600">
                <a:solidFill>
                  <a:srgbClr val="1C7392"/>
                </a:solidFill>
                <a:latin typeface="Arial Narrow"/>
                <a:ea typeface="Arial Narrow"/>
                <a:cs typeface="Arial Narrow"/>
                <a:sym typeface="Arial Narrow"/>
              </a:rPr>
              <a:t>For example, 'GTP cyclohydrolase I deficiency'</a:t>
            </a:r>
            <a:endParaRPr b="1" sz="1600">
              <a:solidFill>
                <a:srgbClr val="1C7392"/>
              </a:solidFill>
              <a:latin typeface="Arial Narrow"/>
              <a:ea typeface="Arial Narrow"/>
              <a:cs typeface="Arial Narrow"/>
              <a:sym typeface="Arial Narrow"/>
            </a:endParaRPr>
          </a:p>
          <a:p>
            <a:pPr indent="0" lvl="0" marL="0" rtl="0" algn="l">
              <a:lnSpc>
                <a:spcPct val="115000"/>
              </a:lnSpc>
              <a:spcBef>
                <a:spcPts val="1200"/>
              </a:spcBef>
              <a:spcAft>
                <a:spcPts val="0"/>
              </a:spcAft>
              <a:buNone/>
            </a:pPr>
            <a:r>
              <a:rPr b="1" lang="en-US" sz="1600">
                <a:latin typeface="Arial Narrow"/>
                <a:ea typeface="Arial Narrow"/>
                <a:cs typeface="Arial Narrow"/>
                <a:sym typeface="Arial Narrow"/>
              </a:rPr>
              <a:t>**We are able to accomodate gene-based names**</a:t>
            </a:r>
            <a:endParaRPr b="1" sz="1600">
              <a:latin typeface="Arial Narrow"/>
              <a:ea typeface="Arial Narrow"/>
              <a:cs typeface="Arial Narrow"/>
              <a:sym typeface="Arial Narrow"/>
            </a:endParaRPr>
          </a:p>
          <a:p>
            <a:pPr indent="0" lvl="0" marL="0" rtl="0" algn="l">
              <a:lnSpc>
                <a:spcPct val="115000"/>
              </a:lnSpc>
              <a:spcBef>
                <a:spcPts val="1200"/>
              </a:spcBef>
              <a:spcAft>
                <a:spcPts val="1200"/>
              </a:spcAft>
              <a:buNone/>
            </a:pPr>
            <a:r>
              <a:t/>
            </a:r>
            <a:endParaRPr sz="1600">
              <a:latin typeface="Arial Narrow"/>
              <a:ea typeface="Arial Narrow"/>
              <a:cs typeface="Arial Narrow"/>
              <a:sym typeface="Arial Narrow"/>
            </a:endParaRPr>
          </a:p>
        </p:txBody>
      </p:sp>
      <p:pic>
        <p:nvPicPr>
          <p:cNvPr id="487" name="Google Shape;487;p41"/>
          <p:cNvPicPr preferRelativeResize="0"/>
          <p:nvPr/>
        </p:nvPicPr>
        <p:blipFill>
          <a:blip r:embed="rId5">
            <a:alphaModFix/>
          </a:blip>
          <a:stretch>
            <a:fillRect/>
          </a:stretch>
        </p:blipFill>
        <p:spPr>
          <a:xfrm>
            <a:off x="315575" y="2222650"/>
            <a:ext cx="6990699" cy="824300"/>
          </a:xfrm>
          <a:prstGeom prst="rect">
            <a:avLst/>
          </a:prstGeom>
          <a:noFill/>
          <a:ln>
            <a:noFill/>
          </a:ln>
        </p:spPr>
      </p:pic>
      <p:sp>
        <p:nvSpPr>
          <p:cNvPr id="488" name="Google Shape;488;p41"/>
          <p:cNvSpPr txBox="1"/>
          <p:nvPr/>
        </p:nvSpPr>
        <p:spPr>
          <a:xfrm>
            <a:off x="7226375" y="2136958"/>
            <a:ext cx="1308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80000"/>
                </a:solidFill>
                <a:latin typeface="Ubuntu"/>
                <a:ea typeface="Ubuntu"/>
                <a:cs typeface="Ubuntu"/>
                <a:sym typeface="Ubuntu"/>
              </a:rPr>
              <a:t>ClinGen term</a:t>
            </a:r>
            <a:endParaRPr>
              <a:solidFill>
                <a:srgbClr val="980000"/>
              </a:solidFill>
              <a:latin typeface="Ubuntu"/>
              <a:ea typeface="Ubuntu"/>
              <a:cs typeface="Ubuntu"/>
              <a:sym typeface="Ubuntu"/>
            </a:endParaRPr>
          </a:p>
        </p:txBody>
      </p:sp>
      <p:sp>
        <p:nvSpPr>
          <p:cNvPr id="489" name="Google Shape;489;p41"/>
          <p:cNvSpPr txBox="1"/>
          <p:nvPr/>
        </p:nvSpPr>
        <p:spPr>
          <a:xfrm>
            <a:off x="7454125" y="2509858"/>
            <a:ext cx="1308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80000"/>
                </a:solidFill>
                <a:latin typeface="Ubuntu"/>
                <a:ea typeface="Ubuntu"/>
                <a:cs typeface="Ubuntu"/>
                <a:sym typeface="Ubuntu"/>
              </a:rPr>
              <a:t>OMIM terms</a:t>
            </a:r>
            <a:endParaRPr>
              <a:solidFill>
                <a:srgbClr val="980000"/>
              </a:solidFill>
              <a:latin typeface="Ubuntu"/>
              <a:ea typeface="Ubuntu"/>
              <a:cs typeface="Ubuntu"/>
              <a:sym typeface="Ubuntu"/>
            </a:endParaRPr>
          </a:p>
        </p:txBody>
      </p:sp>
      <p:sp>
        <p:nvSpPr>
          <p:cNvPr id="490" name="Google Shape;490;p41"/>
          <p:cNvSpPr/>
          <p:nvPr/>
        </p:nvSpPr>
        <p:spPr>
          <a:xfrm>
            <a:off x="7295950" y="2509850"/>
            <a:ext cx="195600" cy="434700"/>
          </a:xfrm>
          <a:prstGeom prst="rightBrace">
            <a:avLst>
              <a:gd fmla="val 50000" name="adj1"/>
              <a:gd fmla="val 50000" name="adj2"/>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980000"/>
              </a:highlight>
            </a:endParaRPr>
          </a:p>
        </p:txBody>
      </p:sp>
      <p:cxnSp>
        <p:nvCxnSpPr>
          <p:cNvPr id="491" name="Google Shape;491;p41"/>
          <p:cNvCxnSpPr/>
          <p:nvPr/>
        </p:nvCxnSpPr>
        <p:spPr>
          <a:xfrm flipH="1" rot="10800000">
            <a:off x="4079675" y="2394897"/>
            <a:ext cx="3070500" cy="9000"/>
          </a:xfrm>
          <a:prstGeom prst="straightConnector1">
            <a:avLst/>
          </a:prstGeom>
          <a:noFill/>
          <a:ln cap="flat" cmpd="sng" w="9525">
            <a:solidFill>
              <a:srgbClr val="980000"/>
            </a:solidFill>
            <a:prstDash val="solid"/>
            <a:round/>
            <a:headEnd len="med" w="med" type="none"/>
            <a:tailEnd len="med" w="med" type="triangle"/>
          </a:ln>
        </p:spPr>
      </p:cxnSp>
      <p:cxnSp>
        <p:nvCxnSpPr>
          <p:cNvPr id="492" name="Google Shape;492;p41"/>
          <p:cNvCxnSpPr/>
          <p:nvPr/>
        </p:nvCxnSpPr>
        <p:spPr>
          <a:xfrm flipH="1" rot="10800000">
            <a:off x="2437103" y="2606617"/>
            <a:ext cx="4727400" cy="9005"/>
          </a:xfrm>
          <a:prstGeom prst="straightConnector1">
            <a:avLst/>
          </a:prstGeom>
          <a:noFill/>
          <a:ln cap="flat" cmpd="sng" w="9525">
            <a:solidFill>
              <a:srgbClr val="980000"/>
            </a:solidFill>
            <a:prstDash val="solid"/>
            <a:round/>
            <a:headEnd len="med" w="med" type="none"/>
            <a:tailEnd len="med" w="med" type="triangle"/>
          </a:ln>
        </p:spPr>
      </p:cxnSp>
      <p:pic>
        <p:nvPicPr>
          <p:cNvPr id="493" name="Google Shape;493;p41"/>
          <p:cNvPicPr preferRelativeResize="0"/>
          <p:nvPr/>
        </p:nvPicPr>
        <p:blipFill>
          <a:blip r:embed="rId6">
            <a:alphaModFix/>
          </a:blip>
          <a:stretch>
            <a:fillRect/>
          </a:stretch>
        </p:blipFill>
        <p:spPr>
          <a:xfrm>
            <a:off x="315575" y="3376039"/>
            <a:ext cx="7283365" cy="434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42"/>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500" name="Google Shape;500;p42"/>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latin typeface="Arial Narrow"/>
                <a:ea typeface="Arial Narrow"/>
                <a:cs typeface="Arial Narrow"/>
                <a:sym typeface="Arial Narrow"/>
              </a:rPr>
              <a:t>https://mondo.readthedocs.io/en/latest/editors-guide/f-entities/#synonyms</a:t>
            </a:r>
            <a:endParaRPr i="0" sz="1800" cap="none" strike="noStrike">
              <a:solidFill>
                <a:srgbClr val="FFFFFF"/>
              </a:solidFill>
              <a:latin typeface="Arial Narrow"/>
              <a:ea typeface="Arial Narrow"/>
              <a:cs typeface="Arial Narrow"/>
              <a:sym typeface="Arial Narrow"/>
            </a:endParaRPr>
          </a:p>
        </p:txBody>
      </p:sp>
      <p:sp>
        <p:nvSpPr>
          <p:cNvPr id="501" name="Google Shape;501;p42"/>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Synonym types</a:t>
            </a:r>
            <a:endParaRPr sz="3600">
              <a:solidFill>
                <a:srgbClr val="FFFFFF"/>
              </a:solidFill>
              <a:latin typeface="Arial Narrow"/>
              <a:ea typeface="Arial Narrow"/>
              <a:cs typeface="Arial Narrow"/>
              <a:sym typeface="Arial Narrow"/>
            </a:endParaRPr>
          </a:p>
        </p:txBody>
      </p:sp>
      <p:sp>
        <p:nvSpPr>
          <p:cNvPr id="502" name="Google Shape;502;p42"/>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t/>
            </a:r>
            <a:endParaRPr/>
          </a:p>
        </p:txBody>
      </p:sp>
      <p:sp>
        <p:nvSpPr>
          <p:cNvPr id="503" name="Google Shape;503;p42"/>
          <p:cNvSpPr/>
          <p:nvPr/>
        </p:nvSpPr>
        <p:spPr>
          <a:xfrm>
            <a:off x="294400" y="1106075"/>
            <a:ext cx="1454700" cy="528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Exact</a:t>
            </a:r>
            <a:endParaRPr b="1" sz="2200">
              <a:latin typeface="Arial Narrow"/>
              <a:ea typeface="Arial Narrow"/>
              <a:cs typeface="Arial Narrow"/>
              <a:sym typeface="Arial Narrow"/>
            </a:endParaRPr>
          </a:p>
        </p:txBody>
      </p:sp>
      <p:sp>
        <p:nvSpPr>
          <p:cNvPr id="504" name="Google Shape;504;p42"/>
          <p:cNvSpPr/>
          <p:nvPr/>
        </p:nvSpPr>
        <p:spPr>
          <a:xfrm>
            <a:off x="294400" y="2800500"/>
            <a:ext cx="1454700" cy="6252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Related</a:t>
            </a:r>
            <a:endParaRPr b="1" sz="2200">
              <a:latin typeface="Arial Narrow"/>
              <a:ea typeface="Arial Narrow"/>
              <a:cs typeface="Arial Narrow"/>
              <a:sym typeface="Arial Narrow"/>
            </a:endParaRPr>
          </a:p>
        </p:txBody>
      </p:sp>
      <p:sp>
        <p:nvSpPr>
          <p:cNvPr id="505" name="Google Shape;505;p42"/>
          <p:cNvSpPr/>
          <p:nvPr/>
        </p:nvSpPr>
        <p:spPr>
          <a:xfrm>
            <a:off x="294400" y="1670883"/>
            <a:ext cx="1454700" cy="5283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Narrow</a:t>
            </a:r>
            <a:endParaRPr b="1" sz="2200">
              <a:latin typeface="Arial Narrow"/>
              <a:ea typeface="Arial Narrow"/>
              <a:cs typeface="Arial Narrow"/>
              <a:sym typeface="Arial Narrow"/>
            </a:endParaRPr>
          </a:p>
        </p:txBody>
      </p:sp>
      <p:sp>
        <p:nvSpPr>
          <p:cNvPr id="506" name="Google Shape;506;p42"/>
          <p:cNvSpPr/>
          <p:nvPr/>
        </p:nvSpPr>
        <p:spPr>
          <a:xfrm>
            <a:off x="294400" y="2235692"/>
            <a:ext cx="1454700" cy="528300"/>
          </a:xfrm>
          <a:prstGeom prst="rect">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Broad</a:t>
            </a:r>
            <a:endParaRPr b="1" sz="2200">
              <a:latin typeface="Arial Narrow"/>
              <a:ea typeface="Arial Narrow"/>
              <a:cs typeface="Arial Narrow"/>
              <a:sym typeface="Arial Narrow"/>
            </a:endParaRPr>
          </a:p>
        </p:txBody>
      </p:sp>
      <p:sp>
        <p:nvSpPr>
          <p:cNvPr id="507" name="Google Shape;507;p42"/>
          <p:cNvSpPr/>
          <p:nvPr/>
        </p:nvSpPr>
        <p:spPr>
          <a:xfrm>
            <a:off x="2052200" y="1106075"/>
            <a:ext cx="3109800" cy="528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latin typeface="Arial Narrow"/>
                <a:ea typeface="Arial Narrow"/>
                <a:cs typeface="Arial Narrow"/>
                <a:sym typeface="Arial Narrow"/>
              </a:rPr>
              <a:t>An exact match</a:t>
            </a:r>
            <a:endParaRPr b="1" sz="1800">
              <a:latin typeface="Arial Narrow"/>
              <a:ea typeface="Arial Narrow"/>
              <a:cs typeface="Arial Narrow"/>
              <a:sym typeface="Arial Narrow"/>
            </a:endParaRPr>
          </a:p>
        </p:txBody>
      </p:sp>
      <p:sp>
        <p:nvSpPr>
          <p:cNvPr id="508" name="Google Shape;508;p42"/>
          <p:cNvSpPr/>
          <p:nvPr/>
        </p:nvSpPr>
        <p:spPr>
          <a:xfrm>
            <a:off x="2052200" y="2800500"/>
            <a:ext cx="3109800" cy="6252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latin typeface="Arial Narrow"/>
                <a:ea typeface="Arial Narrow"/>
                <a:cs typeface="Arial Narrow"/>
                <a:sym typeface="Arial Narrow"/>
              </a:rPr>
              <a:t>A word of phrase has been used synonymously with the primary term name in the literature, but the usage is not strictly correct </a:t>
            </a:r>
            <a:endParaRPr b="1" sz="1200">
              <a:latin typeface="Arial Narrow"/>
              <a:ea typeface="Arial Narrow"/>
              <a:cs typeface="Arial Narrow"/>
              <a:sym typeface="Arial Narrow"/>
            </a:endParaRPr>
          </a:p>
        </p:txBody>
      </p:sp>
      <p:sp>
        <p:nvSpPr>
          <p:cNvPr id="509" name="Google Shape;509;p42"/>
          <p:cNvSpPr/>
          <p:nvPr/>
        </p:nvSpPr>
        <p:spPr>
          <a:xfrm>
            <a:off x="2052200" y="1670875"/>
            <a:ext cx="3109800" cy="5283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latin typeface="Arial Narrow"/>
                <a:ea typeface="Arial Narrow"/>
                <a:cs typeface="Arial Narrow"/>
                <a:sym typeface="Arial Narrow"/>
              </a:rPr>
              <a:t>A more specific term</a:t>
            </a:r>
            <a:endParaRPr b="1" sz="1800">
              <a:latin typeface="Arial Narrow"/>
              <a:ea typeface="Arial Narrow"/>
              <a:cs typeface="Arial Narrow"/>
              <a:sym typeface="Arial Narrow"/>
            </a:endParaRPr>
          </a:p>
        </p:txBody>
      </p:sp>
      <p:sp>
        <p:nvSpPr>
          <p:cNvPr id="510" name="Google Shape;510;p42"/>
          <p:cNvSpPr/>
          <p:nvPr/>
        </p:nvSpPr>
        <p:spPr>
          <a:xfrm>
            <a:off x="2052200" y="2235700"/>
            <a:ext cx="3109800" cy="528300"/>
          </a:xfrm>
          <a:prstGeom prst="rect">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latin typeface="Arial Narrow"/>
                <a:ea typeface="Arial Narrow"/>
                <a:cs typeface="Arial Narrow"/>
                <a:sym typeface="Arial Narrow"/>
              </a:rPr>
              <a:t>A more general term</a:t>
            </a:r>
            <a:endParaRPr b="1" sz="1800">
              <a:latin typeface="Arial Narrow"/>
              <a:ea typeface="Arial Narrow"/>
              <a:cs typeface="Arial Narrow"/>
              <a:sym typeface="Arial Narrow"/>
            </a:endParaRPr>
          </a:p>
        </p:txBody>
      </p:sp>
      <p:sp>
        <p:nvSpPr>
          <p:cNvPr id="511" name="Google Shape;511;p42"/>
          <p:cNvSpPr/>
          <p:nvPr/>
        </p:nvSpPr>
        <p:spPr>
          <a:xfrm>
            <a:off x="294400" y="3606950"/>
            <a:ext cx="1454700" cy="528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Excluded</a:t>
            </a:r>
            <a:endParaRPr b="1" sz="2200">
              <a:latin typeface="Arial Narrow"/>
              <a:ea typeface="Arial Narrow"/>
              <a:cs typeface="Arial Narrow"/>
              <a:sym typeface="Arial Narrow"/>
            </a:endParaRPr>
          </a:p>
        </p:txBody>
      </p:sp>
      <p:sp>
        <p:nvSpPr>
          <p:cNvPr id="512" name="Google Shape;512;p42"/>
          <p:cNvSpPr/>
          <p:nvPr/>
        </p:nvSpPr>
        <p:spPr>
          <a:xfrm>
            <a:off x="294400" y="4179375"/>
            <a:ext cx="1454700" cy="528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2200">
                <a:latin typeface="Arial Narrow"/>
                <a:ea typeface="Arial Narrow"/>
                <a:cs typeface="Arial Narrow"/>
                <a:sym typeface="Arial Narrow"/>
              </a:rPr>
              <a:t>Deprecated</a:t>
            </a:r>
            <a:endParaRPr b="1" sz="2200">
              <a:latin typeface="Arial Narrow"/>
              <a:ea typeface="Arial Narrow"/>
              <a:cs typeface="Arial Narrow"/>
              <a:sym typeface="Arial Narrow"/>
            </a:endParaRPr>
          </a:p>
        </p:txBody>
      </p:sp>
      <p:sp>
        <p:nvSpPr>
          <p:cNvPr id="513" name="Google Shape;513;p42"/>
          <p:cNvSpPr/>
          <p:nvPr/>
        </p:nvSpPr>
        <p:spPr>
          <a:xfrm>
            <a:off x="2052200" y="3606950"/>
            <a:ext cx="6986100" cy="528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latin typeface="Arial Narrow"/>
                <a:ea typeface="Arial Narrow"/>
                <a:cs typeface="Arial Narrow"/>
                <a:sym typeface="Arial Narrow"/>
              </a:rPr>
              <a:t>Some synonyms are annotated with EXCLUDE, e.g. “NOS” (not otherwise specified) synonyms. It is useful to have these in the edit version, but these are filtered on release.</a:t>
            </a:r>
            <a:endParaRPr sz="1500">
              <a:latin typeface="Arial Narrow"/>
              <a:ea typeface="Arial Narrow"/>
              <a:cs typeface="Arial Narrow"/>
              <a:sym typeface="Arial Narrow"/>
            </a:endParaRPr>
          </a:p>
        </p:txBody>
      </p:sp>
      <p:sp>
        <p:nvSpPr>
          <p:cNvPr id="514" name="Google Shape;514;p42"/>
          <p:cNvSpPr/>
          <p:nvPr/>
        </p:nvSpPr>
        <p:spPr>
          <a:xfrm>
            <a:off x="2052200" y="4179375"/>
            <a:ext cx="6986100" cy="528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700">
                <a:latin typeface="Arial Narrow"/>
                <a:ea typeface="Arial Narrow"/>
                <a:cs typeface="Arial Narrow"/>
                <a:sym typeface="Arial Narrow"/>
              </a:rPr>
              <a:t>We may also mark synonyms with DEPRECATED. E.g. all occurrences of “mental retardation” should be “intellectual disability”</a:t>
            </a:r>
            <a:endParaRPr sz="1700">
              <a:latin typeface="Arial Narrow"/>
              <a:ea typeface="Arial Narrow"/>
              <a:cs typeface="Arial Narrow"/>
              <a:sym typeface="Arial Narrow"/>
            </a:endParaRPr>
          </a:p>
        </p:txBody>
      </p:sp>
      <p:sp>
        <p:nvSpPr>
          <p:cNvPr id="515" name="Google Shape;515;p42"/>
          <p:cNvSpPr/>
          <p:nvPr/>
        </p:nvSpPr>
        <p:spPr>
          <a:xfrm rot="-5400000">
            <a:off x="-1012075" y="2156475"/>
            <a:ext cx="2332500" cy="207900"/>
          </a:xfrm>
          <a:prstGeom prst="rect">
            <a:avLst/>
          </a:prstGeom>
          <a:solidFill>
            <a:srgbClr val="1655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FFFFFF"/>
                </a:solidFill>
              </a:rPr>
              <a:t>Scope</a:t>
            </a:r>
            <a:endParaRPr b="1">
              <a:solidFill>
                <a:srgbClr val="FFFFFF"/>
              </a:solidFill>
            </a:endParaRPr>
          </a:p>
        </p:txBody>
      </p:sp>
      <p:sp>
        <p:nvSpPr>
          <p:cNvPr id="516" name="Google Shape;516;p42"/>
          <p:cNvSpPr/>
          <p:nvPr/>
        </p:nvSpPr>
        <p:spPr>
          <a:xfrm rot="-5400000">
            <a:off x="-394225" y="4055325"/>
            <a:ext cx="1096800" cy="2079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FFFFFF"/>
                </a:solidFill>
              </a:rPr>
              <a:t>Type</a:t>
            </a:r>
            <a:endParaRPr b="1">
              <a:solidFill>
                <a:srgbClr val="FFFFFF"/>
              </a:solidFill>
            </a:endParaRPr>
          </a:p>
        </p:txBody>
      </p:sp>
      <p:sp>
        <p:nvSpPr>
          <p:cNvPr id="517" name="Google Shape;517;p42"/>
          <p:cNvSpPr/>
          <p:nvPr/>
        </p:nvSpPr>
        <p:spPr>
          <a:xfrm>
            <a:off x="5214300" y="1106050"/>
            <a:ext cx="3824100" cy="5283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700">
                <a:latin typeface="Arial Narrow"/>
                <a:ea typeface="Arial Narrow"/>
                <a:cs typeface="Arial Narrow"/>
                <a:sym typeface="Arial Narrow"/>
              </a:rPr>
              <a:t>E.g. hereditary Wilms' tumor</a:t>
            </a:r>
            <a:endParaRPr sz="1700">
              <a:latin typeface="Arial Narrow"/>
              <a:ea typeface="Arial Narrow"/>
              <a:cs typeface="Arial Narrow"/>
              <a:sym typeface="Arial Narrow"/>
            </a:endParaRPr>
          </a:p>
          <a:p>
            <a:pPr indent="0" lvl="0" marL="0" rtl="0" algn="l">
              <a:spcBef>
                <a:spcPts val="0"/>
              </a:spcBef>
              <a:spcAft>
                <a:spcPts val="0"/>
              </a:spcAft>
              <a:buNone/>
            </a:pPr>
            <a:r>
              <a:rPr lang="en-US" sz="1700">
                <a:latin typeface="Arial Narrow"/>
                <a:ea typeface="Arial Narrow"/>
                <a:cs typeface="Arial Narrow"/>
                <a:sym typeface="Arial Narrow"/>
              </a:rPr>
              <a:t>exact synonym: familial Wilms’ tumor</a:t>
            </a:r>
            <a:endParaRPr sz="1700">
              <a:latin typeface="Arial Narrow"/>
              <a:ea typeface="Arial Narrow"/>
              <a:cs typeface="Arial Narrow"/>
              <a:sym typeface="Arial Narrow"/>
            </a:endParaRPr>
          </a:p>
        </p:txBody>
      </p:sp>
      <p:sp>
        <p:nvSpPr>
          <p:cNvPr id="518" name="Google Shape;518;p42"/>
          <p:cNvSpPr/>
          <p:nvPr/>
        </p:nvSpPr>
        <p:spPr>
          <a:xfrm>
            <a:off x="5214300" y="1670875"/>
            <a:ext cx="3824100" cy="528300"/>
          </a:xfrm>
          <a:prstGeom prst="rect">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Arial Narrow"/>
                <a:ea typeface="Arial Narrow"/>
                <a:cs typeface="Arial Narrow"/>
                <a:sym typeface="Arial Narrow"/>
              </a:rPr>
              <a:t>E.g. asthma</a:t>
            </a:r>
            <a:endParaRPr>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a:solidFill>
                  <a:schemeClr val="dk1"/>
                </a:solidFill>
                <a:latin typeface="Arial Narrow"/>
                <a:ea typeface="Arial Narrow"/>
                <a:cs typeface="Arial Narrow"/>
                <a:sym typeface="Arial Narrow"/>
              </a:rPr>
              <a:t>narrow synonym: exercise-induced asthma</a:t>
            </a:r>
            <a:endParaRPr>
              <a:solidFill>
                <a:schemeClr val="dk1"/>
              </a:solidFill>
              <a:latin typeface="Arial Narrow"/>
              <a:ea typeface="Arial Narrow"/>
              <a:cs typeface="Arial Narrow"/>
              <a:sym typeface="Arial Narrow"/>
            </a:endParaRPr>
          </a:p>
        </p:txBody>
      </p:sp>
      <p:sp>
        <p:nvSpPr>
          <p:cNvPr id="519" name="Google Shape;519;p42"/>
          <p:cNvSpPr/>
          <p:nvPr/>
        </p:nvSpPr>
        <p:spPr>
          <a:xfrm>
            <a:off x="5214300" y="2235700"/>
            <a:ext cx="3824100" cy="528300"/>
          </a:xfrm>
          <a:prstGeom prst="rect">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700">
                <a:latin typeface="Arial Narrow"/>
                <a:ea typeface="Arial Narrow"/>
                <a:cs typeface="Arial Narrow"/>
                <a:sym typeface="Arial Narrow"/>
              </a:rPr>
              <a:t>E.g. </a:t>
            </a:r>
            <a:r>
              <a:rPr lang="en-US" sz="1700">
                <a:latin typeface="Arial Narrow"/>
                <a:ea typeface="Arial Narrow"/>
                <a:cs typeface="Arial Narrow"/>
                <a:sym typeface="Arial Narrow"/>
              </a:rPr>
              <a:t>autoimmune hepatitis </a:t>
            </a:r>
            <a:endParaRPr sz="1700">
              <a:latin typeface="Arial Narrow"/>
              <a:ea typeface="Arial Narrow"/>
              <a:cs typeface="Arial Narrow"/>
              <a:sym typeface="Arial Narrow"/>
            </a:endParaRPr>
          </a:p>
          <a:p>
            <a:pPr indent="0" lvl="0" marL="0" rtl="0" algn="l">
              <a:spcBef>
                <a:spcPts val="0"/>
              </a:spcBef>
              <a:spcAft>
                <a:spcPts val="0"/>
              </a:spcAft>
              <a:buNone/>
            </a:pPr>
            <a:r>
              <a:rPr lang="en-US" sz="1700">
                <a:latin typeface="Arial Narrow"/>
                <a:ea typeface="Arial Narrow"/>
                <a:cs typeface="Arial Narrow"/>
                <a:sym typeface="Arial Narrow"/>
              </a:rPr>
              <a:t>broad synonym, autoimmune liver disease</a:t>
            </a:r>
            <a:endParaRPr sz="1700">
              <a:latin typeface="Arial Narrow"/>
              <a:ea typeface="Arial Narrow"/>
              <a:cs typeface="Arial Narrow"/>
              <a:sym typeface="Arial Narrow"/>
            </a:endParaRPr>
          </a:p>
        </p:txBody>
      </p:sp>
      <p:sp>
        <p:nvSpPr>
          <p:cNvPr id="520" name="Google Shape;520;p42"/>
          <p:cNvSpPr/>
          <p:nvPr/>
        </p:nvSpPr>
        <p:spPr>
          <a:xfrm>
            <a:off x="5214300" y="2800525"/>
            <a:ext cx="3824100" cy="6252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Arial Narrow"/>
                <a:ea typeface="Arial Narrow"/>
                <a:cs typeface="Arial Narrow"/>
                <a:sym typeface="Arial Narrow"/>
              </a:rPr>
              <a:t>E.g. </a:t>
            </a:r>
            <a:r>
              <a:rPr lang="en-US" sz="1300">
                <a:latin typeface="Arial Narrow"/>
                <a:ea typeface="Arial Narrow"/>
                <a:cs typeface="Arial Narrow"/>
                <a:sym typeface="Arial Narrow"/>
              </a:rPr>
              <a:t>AGAT deficiency</a:t>
            </a:r>
            <a:endParaRPr sz="1300">
              <a:latin typeface="Arial Narrow"/>
              <a:ea typeface="Arial Narrow"/>
              <a:cs typeface="Arial Narrow"/>
              <a:sym typeface="Arial Narrow"/>
            </a:endParaRPr>
          </a:p>
          <a:p>
            <a:pPr indent="0" lvl="0" marL="0" rtl="0" algn="l">
              <a:spcBef>
                <a:spcPts val="0"/>
              </a:spcBef>
              <a:spcAft>
                <a:spcPts val="0"/>
              </a:spcAft>
              <a:buNone/>
            </a:pPr>
            <a:r>
              <a:rPr lang="en-US" sz="1300">
                <a:latin typeface="Arial Narrow"/>
                <a:ea typeface="Arial Narrow"/>
                <a:cs typeface="Arial Narrow"/>
                <a:sym typeface="Arial Narrow"/>
              </a:rPr>
              <a:t>related synonym: disorder of glycine amidinotransferase activity </a:t>
            </a:r>
            <a:endParaRPr sz="1300">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43"/>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527" name="Google Shape;527;p43"/>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528" name="Google Shape;528;p43"/>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Batching requests</a:t>
            </a:r>
            <a:endParaRPr sz="3600">
              <a:solidFill>
                <a:srgbClr val="FFFFFF"/>
              </a:solidFill>
              <a:latin typeface="Arial Narrow"/>
              <a:ea typeface="Arial Narrow"/>
              <a:cs typeface="Arial Narrow"/>
              <a:sym typeface="Arial Narrow"/>
            </a:endParaRPr>
          </a:p>
        </p:txBody>
      </p:sp>
      <p:sp>
        <p:nvSpPr>
          <p:cNvPr id="529" name="Google Shape;529;p43"/>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530" name="Google Shape;530;p43"/>
          <p:cNvSpPr txBox="1"/>
          <p:nvPr/>
        </p:nvSpPr>
        <p:spPr>
          <a:xfrm>
            <a:off x="251125" y="1082375"/>
            <a:ext cx="8511900" cy="11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latin typeface="Arial Narrow"/>
                <a:ea typeface="Arial Narrow"/>
                <a:cs typeface="Arial Narrow"/>
                <a:sym typeface="Arial Narrow"/>
              </a:rPr>
              <a:t>Created a google spreadsheet with the metadata we need to capture:</a:t>
            </a:r>
            <a:endParaRPr sz="1900">
              <a:latin typeface="Arial Narrow"/>
              <a:ea typeface="Arial Narrow"/>
              <a:cs typeface="Arial Narrow"/>
              <a:sym typeface="Arial Narrow"/>
            </a:endParaRPr>
          </a:p>
          <a:p>
            <a:pPr indent="0" lvl="0" marL="0" rtl="0" algn="l">
              <a:spcBef>
                <a:spcPts val="0"/>
              </a:spcBef>
              <a:spcAft>
                <a:spcPts val="0"/>
              </a:spcAft>
              <a:buNone/>
            </a:pPr>
            <a:r>
              <a:rPr lang="en-US" sz="1900" u="sng">
                <a:solidFill>
                  <a:schemeClr val="hlink"/>
                </a:solidFill>
                <a:latin typeface="Arial Narrow"/>
                <a:ea typeface="Arial Narrow"/>
                <a:cs typeface="Arial Narrow"/>
                <a:sym typeface="Arial Narrow"/>
                <a:hlinkClick r:id="rId5"/>
              </a:rPr>
              <a:t>https://bit.ly/clingen-batch</a:t>
            </a:r>
            <a:r>
              <a:rPr lang="en-US" sz="1900">
                <a:latin typeface="Arial Narrow"/>
                <a:ea typeface="Arial Narrow"/>
                <a:cs typeface="Arial Narrow"/>
                <a:sym typeface="Arial Narrow"/>
              </a:rPr>
              <a:t> </a:t>
            </a:r>
            <a:endParaRPr sz="1900">
              <a:latin typeface="Arial Narrow"/>
              <a:ea typeface="Arial Narrow"/>
              <a:cs typeface="Arial Narrow"/>
              <a:sym typeface="Arial Narrow"/>
            </a:endParaRPr>
          </a:p>
        </p:txBody>
      </p:sp>
      <p:pic>
        <p:nvPicPr>
          <p:cNvPr id="531" name="Google Shape;531;p43"/>
          <p:cNvPicPr preferRelativeResize="0"/>
          <p:nvPr/>
        </p:nvPicPr>
        <p:blipFill>
          <a:blip r:embed="rId6">
            <a:alphaModFix/>
          </a:blip>
          <a:stretch>
            <a:fillRect/>
          </a:stretch>
        </p:blipFill>
        <p:spPr>
          <a:xfrm>
            <a:off x="136288" y="2135225"/>
            <a:ext cx="8741579" cy="227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44"/>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538" name="Google Shape;538;p44"/>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539" name="Google Shape;539;p44"/>
          <p:cNvSpPr txBox="1"/>
          <p:nvPr>
            <p:ph type="title"/>
          </p:nvPr>
        </p:nvSpPr>
        <p:spPr>
          <a:xfrm>
            <a:off x="190825" y="130100"/>
            <a:ext cx="8953200" cy="763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How long does it take to see changes in to Mondo?</a:t>
            </a:r>
            <a:endParaRPr sz="3600">
              <a:solidFill>
                <a:srgbClr val="FFFFFF"/>
              </a:solidFill>
              <a:latin typeface="Arial Narrow"/>
              <a:ea typeface="Arial Narrow"/>
              <a:cs typeface="Arial Narrow"/>
              <a:sym typeface="Arial Narrow"/>
            </a:endParaRPr>
          </a:p>
        </p:txBody>
      </p:sp>
      <p:sp>
        <p:nvSpPr>
          <p:cNvPr id="540" name="Google Shape;540;p44"/>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541" name="Google Shape;541;p44"/>
          <p:cNvSpPr/>
          <p:nvPr/>
        </p:nvSpPr>
        <p:spPr>
          <a:xfrm>
            <a:off x="145450" y="2743075"/>
            <a:ext cx="1524000" cy="303000"/>
          </a:xfrm>
          <a:prstGeom prst="rect">
            <a:avLst/>
          </a:prstGeom>
          <a:solidFill>
            <a:srgbClr val="1655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4"/>
          <p:cNvSpPr/>
          <p:nvPr/>
        </p:nvSpPr>
        <p:spPr>
          <a:xfrm>
            <a:off x="2964850" y="2743075"/>
            <a:ext cx="1524000" cy="303000"/>
          </a:xfrm>
          <a:prstGeom prst="rect">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4"/>
          <p:cNvSpPr/>
          <p:nvPr/>
        </p:nvSpPr>
        <p:spPr>
          <a:xfrm>
            <a:off x="4488850" y="2743075"/>
            <a:ext cx="1524000" cy="3030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4"/>
          <p:cNvSpPr/>
          <p:nvPr/>
        </p:nvSpPr>
        <p:spPr>
          <a:xfrm>
            <a:off x="6011023" y="2743075"/>
            <a:ext cx="1524000" cy="3030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4"/>
          <p:cNvSpPr/>
          <p:nvPr/>
        </p:nvSpPr>
        <p:spPr>
          <a:xfrm>
            <a:off x="747936" y="2822570"/>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4"/>
          <p:cNvSpPr/>
          <p:nvPr/>
        </p:nvSpPr>
        <p:spPr>
          <a:xfrm>
            <a:off x="3578793" y="2820970"/>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4"/>
          <p:cNvSpPr/>
          <p:nvPr/>
        </p:nvSpPr>
        <p:spPr>
          <a:xfrm>
            <a:off x="5185743" y="2820970"/>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4"/>
          <p:cNvSpPr/>
          <p:nvPr/>
        </p:nvSpPr>
        <p:spPr>
          <a:xfrm>
            <a:off x="6716493" y="2820970"/>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9" name="Google Shape;549;p44"/>
          <p:cNvCxnSpPr/>
          <p:nvPr/>
        </p:nvCxnSpPr>
        <p:spPr>
          <a:xfrm flipH="1">
            <a:off x="808993" y="2057395"/>
            <a:ext cx="18900" cy="765300"/>
          </a:xfrm>
          <a:prstGeom prst="straightConnector1">
            <a:avLst/>
          </a:prstGeom>
          <a:noFill/>
          <a:ln cap="flat" cmpd="sng" w="28575">
            <a:solidFill>
              <a:schemeClr val="dk2"/>
            </a:solidFill>
            <a:prstDash val="solid"/>
            <a:round/>
            <a:headEnd len="med" w="med" type="none"/>
            <a:tailEnd len="med" w="med" type="none"/>
          </a:ln>
        </p:spPr>
      </p:cxnSp>
      <p:cxnSp>
        <p:nvCxnSpPr>
          <p:cNvPr id="550" name="Google Shape;550;p44"/>
          <p:cNvCxnSpPr/>
          <p:nvPr/>
        </p:nvCxnSpPr>
        <p:spPr>
          <a:xfrm flipH="1">
            <a:off x="3639843" y="2968270"/>
            <a:ext cx="18900" cy="765300"/>
          </a:xfrm>
          <a:prstGeom prst="straightConnector1">
            <a:avLst/>
          </a:prstGeom>
          <a:noFill/>
          <a:ln cap="flat" cmpd="sng" w="28575">
            <a:solidFill>
              <a:schemeClr val="dk2"/>
            </a:solidFill>
            <a:prstDash val="solid"/>
            <a:round/>
            <a:headEnd len="med" w="med" type="none"/>
            <a:tailEnd len="med" w="med" type="none"/>
          </a:ln>
        </p:spPr>
      </p:cxnSp>
      <p:cxnSp>
        <p:nvCxnSpPr>
          <p:cNvPr id="551" name="Google Shape;551;p44"/>
          <p:cNvCxnSpPr/>
          <p:nvPr/>
        </p:nvCxnSpPr>
        <p:spPr>
          <a:xfrm flipH="1">
            <a:off x="6777543" y="2968270"/>
            <a:ext cx="18900" cy="765300"/>
          </a:xfrm>
          <a:prstGeom prst="straightConnector1">
            <a:avLst/>
          </a:prstGeom>
          <a:noFill/>
          <a:ln cap="flat" cmpd="sng" w="28575">
            <a:solidFill>
              <a:schemeClr val="dk2"/>
            </a:solidFill>
            <a:prstDash val="solid"/>
            <a:round/>
            <a:headEnd len="med" w="med" type="none"/>
            <a:tailEnd len="med" w="med" type="none"/>
          </a:ln>
        </p:spPr>
      </p:cxnSp>
      <p:sp>
        <p:nvSpPr>
          <p:cNvPr id="552" name="Google Shape;552;p44"/>
          <p:cNvSpPr/>
          <p:nvPr/>
        </p:nvSpPr>
        <p:spPr>
          <a:xfrm>
            <a:off x="326893" y="1114000"/>
            <a:ext cx="997500" cy="959400"/>
          </a:xfrm>
          <a:prstGeom prst="ellipse">
            <a:avLst/>
          </a:prstGeom>
          <a:solidFill>
            <a:srgbClr val="16556A"/>
          </a:solidFill>
          <a:ln cap="flat" cmpd="sng" w="9525">
            <a:solidFill>
              <a:srgbClr val="1655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4"/>
          <p:cNvSpPr/>
          <p:nvPr/>
        </p:nvSpPr>
        <p:spPr>
          <a:xfrm>
            <a:off x="3117250" y="3647556"/>
            <a:ext cx="1039500" cy="1028400"/>
          </a:xfrm>
          <a:prstGeom prst="ellipse">
            <a:avLst/>
          </a:prstGeom>
          <a:solidFill>
            <a:srgbClr val="589D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4" name="Google Shape;554;p44"/>
          <p:cNvCxnSpPr/>
          <p:nvPr/>
        </p:nvCxnSpPr>
        <p:spPr>
          <a:xfrm flipH="1">
            <a:off x="5255452" y="2057395"/>
            <a:ext cx="18900" cy="765300"/>
          </a:xfrm>
          <a:prstGeom prst="straightConnector1">
            <a:avLst/>
          </a:prstGeom>
          <a:noFill/>
          <a:ln cap="flat" cmpd="sng" w="28575">
            <a:solidFill>
              <a:schemeClr val="dk2"/>
            </a:solidFill>
            <a:prstDash val="solid"/>
            <a:round/>
            <a:headEnd len="med" w="med" type="none"/>
            <a:tailEnd len="med" w="med" type="none"/>
          </a:ln>
        </p:spPr>
      </p:cxnSp>
      <p:sp>
        <p:nvSpPr>
          <p:cNvPr id="555" name="Google Shape;555;p44"/>
          <p:cNvSpPr txBox="1"/>
          <p:nvPr/>
        </p:nvSpPr>
        <p:spPr>
          <a:xfrm>
            <a:off x="69250" y="3059925"/>
            <a:ext cx="1524000" cy="5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16556A"/>
                </a:solidFill>
                <a:latin typeface="Arial Narrow"/>
                <a:ea typeface="Arial Narrow"/>
                <a:cs typeface="Arial Narrow"/>
                <a:sym typeface="Arial Narrow"/>
              </a:rPr>
              <a:t>Request new term (or changes) on GitHub</a:t>
            </a:r>
            <a:endParaRPr b="1">
              <a:solidFill>
                <a:srgbClr val="16556A"/>
              </a:solidFill>
              <a:latin typeface="Arial Narrow"/>
              <a:ea typeface="Arial Narrow"/>
              <a:cs typeface="Arial Narrow"/>
              <a:sym typeface="Arial Narrow"/>
            </a:endParaRPr>
          </a:p>
        </p:txBody>
      </p:sp>
      <p:sp>
        <p:nvSpPr>
          <p:cNvPr id="556" name="Google Shape;556;p44"/>
          <p:cNvSpPr txBox="1"/>
          <p:nvPr/>
        </p:nvSpPr>
        <p:spPr>
          <a:xfrm>
            <a:off x="2888650" y="1952325"/>
            <a:ext cx="1634700" cy="5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589DB7"/>
                </a:solidFill>
                <a:latin typeface="Arial Narrow"/>
                <a:ea typeface="Arial Narrow"/>
                <a:cs typeface="Arial Narrow"/>
                <a:sym typeface="Arial Narrow"/>
              </a:rPr>
              <a:t>Nicole adds term to Mondo, creates a Pull Request (PR)</a:t>
            </a:r>
            <a:endParaRPr b="1">
              <a:solidFill>
                <a:srgbClr val="589DB7"/>
              </a:solidFill>
              <a:latin typeface="Arial Narrow"/>
              <a:ea typeface="Arial Narrow"/>
              <a:cs typeface="Arial Narrow"/>
              <a:sym typeface="Arial Narrow"/>
            </a:endParaRPr>
          </a:p>
        </p:txBody>
      </p:sp>
      <p:sp>
        <p:nvSpPr>
          <p:cNvPr id="557" name="Google Shape;557;p44"/>
          <p:cNvSpPr txBox="1"/>
          <p:nvPr/>
        </p:nvSpPr>
        <p:spPr>
          <a:xfrm>
            <a:off x="4488850" y="3059925"/>
            <a:ext cx="1524000" cy="12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6D9EEB"/>
                </a:solidFill>
                <a:latin typeface="Arial Narrow"/>
                <a:ea typeface="Arial Narrow"/>
                <a:cs typeface="Arial Narrow"/>
                <a:sym typeface="Arial Narrow"/>
              </a:rPr>
              <a:t>Chris reviews/approves term (or changes) for technical changes</a:t>
            </a:r>
            <a:endParaRPr b="1">
              <a:solidFill>
                <a:srgbClr val="6D9EEB"/>
              </a:solidFill>
              <a:latin typeface="Arial Narrow"/>
              <a:ea typeface="Arial Narrow"/>
              <a:cs typeface="Arial Narrow"/>
              <a:sym typeface="Arial Narrow"/>
            </a:endParaRPr>
          </a:p>
        </p:txBody>
      </p:sp>
      <p:sp>
        <p:nvSpPr>
          <p:cNvPr id="558" name="Google Shape;558;p44"/>
          <p:cNvSpPr txBox="1"/>
          <p:nvPr/>
        </p:nvSpPr>
        <p:spPr>
          <a:xfrm>
            <a:off x="6040950" y="1789525"/>
            <a:ext cx="1474800" cy="5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999999"/>
                </a:solidFill>
                <a:latin typeface="Arial Narrow"/>
                <a:ea typeface="Arial Narrow"/>
                <a:cs typeface="Arial Narrow"/>
                <a:sym typeface="Arial Narrow"/>
              </a:rPr>
              <a:t>Term is available in next release (around 1st of each month)</a:t>
            </a:r>
            <a:endParaRPr b="1">
              <a:solidFill>
                <a:srgbClr val="999999"/>
              </a:solidFill>
              <a:latin typeface="Arial Narrow"/>
              <a:ea typeface="Arial Narrow"/>
              <a:cs typeface="Arial Narrow"/>
              <a:sym typeface="Arial Narrow"/>
            </a:endParaRPr>
          </a:p>
        </p:txBody>
      </p:sp>
      <p:sp>
        <p:nvSpPr>
          <p:cNvPr id="559" name="Google Shape;559;p44"/>
          <p:cNvSpPr/>
          <p:nvPr/>
        </p:nvSpPr>
        <p:spPr>
          <a:xfrm>
            <a:off x="7515600" y="2743075"/>
            <a:ext cx="1524000" cy="3030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3763"/>
              </a:solidFill>
            </a:endParaRPr>
          </a:p>
        </p:txBody>
      </p:sp>
      <p:sp>
        <p:nvSpPr>
          <p:cNvPr id="560" name="Google Shape;560;p44"/>
          <p:cNvSpPr/>
          <p:nvPr/>
        </p:nvSpPr>
        <p:spPr>
          <a:xfrm>
            <a:off x="8184393" y="2850420"/>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1" name="Google Shape;561;p44"/>
          <p:cNvCxnSpPr/>
          <p:nvPr/>
        </p:nvCxnSpPr>
        <p:spPr>
          <a:xfrm flipH="1">
            <a:off x="8254102" y="2086845"/>
            <a:ext cx="18900" cy="765300"/>
          </a:xfrm>
          <a:prstGeom prst="straightConnector1">
            <a:avLst/>
          </a:prstGeom>
          <a:noFill/>
          <a:ln cap="flat" cmpd="sng" w="28575">
            <a:solidFill>
              <a:schemeClr val="dk2"/>
            </a:solidFill>
            <a:prstDash val="solid"/>
            <a:round/>
            <a:headEnd len="med" w="med" type="none"/>
            <a:tailEnd len="med" w="med" type="none"/>
          </a:ln>
        </p:spPr>
      </p:cxnSp>
      <p:sp>
        <p:nvSpPr>
          <p:cNvPr id="562" name="Google Shape;562;p44"/>
          <p:cNvSpPr txBox="1"/>
          <p:nvPr/>
        </p:nvSpPr>
        <p:spPr>
          <a:xfrm>
            <a:off x="7592400" y="3151575"/>
            <a:ext cx="1474800" cy="8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434343"/>
                </a:solidFill>
                <a:latin typeface="Arial Narrow"/>
                <a:ea typeface="Arial Narrow"/>
                <a:cs typeface="Arial Narrow"/>
                <a:sym typeface="Arial Narrow"/>
              </a:rPr>
              <a:t>OLS is updated approx 7 days after our release</a:t>
            </a:r>
            <a:endParaRPr b="1">
              <a:solidFill>
                <a:srgbClr val="434343"/>
              </a:solidFill>
              <a:latin typeface="Arial Narrow"/>
              <a:ea typeface="Arial Narrow"/>
              <a:cs typeface="Arial Narrow"/>
              <a:sym typeface="Arial Narrow"/>
            </a:endParaRPr>
          </a:p>
        </p:txBody>
      </p:sp>
      <p:pic>
        <p:nvPicPr>
          <p:cNvPr id="563" name="Google Shape;563;p44"/>
          <p:cNvPicPr preferRelativeResize="0"/>
          <p:nvPr/>
        </p:nvPicPr>
        <p:blipFill>
          <a:blip r:embed="rId5">
            <a:alphaModFix/>
          </a:blip>
          <a:stretch>
            <a:fillRect/>
          </a:stretch>
        </p:blipFill>
        <p:spPr>
          <a:xfrm>
            <a:off x="3275315" y="3813075"/>
            <a:ext cx="765300" cy="765300"/>
          </a:xfrm>
          <a:prstGeom prst="rect">
            <a:avLst/>
          </a:prstGeom>
          <a:noFill/>
          <a:ln>
            <a:noFill/>
          </a:ln>
        </p:spPr>
      </p:pic>
      <p:sp>
        <p:nvSpPr>
          <p:cNvPr id="564" name="Google Shape;564;p44"/>
          <p:cNvSpPr/>
          <p:nvPr/>
        </p:nvSpPr>
        <p:spPr>
          <a:xfrm>
            <a:off x="4775016" y="1127450"/>
            <a:ext cx="997500" cy="9594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5" name="Google Shape;565;p44"/>
          <p:cNvPicPr preferRelativeResize="0"/>
          <p:nvPr/>
        </p:nvPicPr>
        <p:blipFill>
          <a:blip r:embed="rId6">
            <a:alphaModFix/>
          </a:blip>
          <a:stretch>
            <a:fillRect/>
          </a:stretch>
        </p:blipFill>
        <p:spPr>
          <a:xfrm>
            <a:off x="4954362" y="1242709"/>
            <a:ext cx="702000" cy="702000"/>
          </a:xfrm>
          <a:prstGeom prst="rect">
            <a:avLst/>
          </a:prstGeom>
          <a:noFill/>
          <a:ln>
            <a:noFill/>
          </a:ln>
        </p:spPr>
      </p:pic>
      <p:sp>
        <p:nvSpPr>
          <p:cNvPr id="566" name="Google Shape;566;p44"/>
          <p:cNvSpPr/>
          <p:nvPr/>
        </p:nvSpPr>
        <p:spPr>
          <a:xfrm>
            <a:off x="6288241" y="3682050"/>
            <a:ext cx="997500" cy="9594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4"/>
          <p:cNvSpPr/>
          <p:nvPr/>
        </p:nvSpPr>
        <p:spPr>
          <a:xfrm>
            <a:off x="7784166" y="1114000"/>
            <a:ext cx="997500" cy="959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8" name="Google Shape;568;p44"/>
          <p:cNvPicPr preferRelativeResize="0"/>
          <p:nvPr/>
        </p:nvPicPr>
        <p:blipFill>
          <a:blip r:embed="rId7">
            <a:alphaModFix/>
          </a:blip>
          <a:stretch>
            <a:fillRect/>
          </a:stretch>
        </p:blipFill>
        <p:spPr>
          <a:xfrm>
            <a:off x="7892121" y="1378576"/>
            <a:ext cx="765300" cy="444505"/>
          </a:xfrm>
          <a:prstGeom prst="rect">
            <a:avLst/>
          </a:prstGeom>
          <a:noFill/>
          <a:ln>
            <a:noFill/>
          </a:ln>
        </p:spPr>
      </p:pic>
      <p:pic>
        <p:nvPicPr>
          <p:cNvPr id="569" name="Google Shape;569;p44"/>
          <p:cNvPicPr preferRelativeResize="0"/>
          <p:nvPr/>
        </p:nvPicPr>
        <p:blipFill>
          <a:blip r:embed="rId8">
            <a:alphaModFix/>
          </a:blip>
          <a:stretch>
            <a:fillRect/>
          </a:stretch>
        </p:blipFill>
        <p:spPr>
          <a:xfrm>
            <a:off x="6473436" y="3850668"/>
            <a:ext cx="628750" cy="628750"/>
          </a:xfrm>
          <a:prstGeom prst="rect">
            <a:avLst/>
          </a:prstGeom>
          <a:noFill/>
          <a:ln>
            <a:noFill/>
          </a:ln>
        </p:spPr>
      </p:pic>
      <p:sp>
        <p:nvSpPr>
          <p:cNvPr id="570" name="Google Shape;570;p44"/>
          <p:cNvSpPr txBox="1"/>
          <p:nvPr/>
        </p:nvSpPr>
        <p:spPr>
          <a:xfrm>
            <a:off x="6416402" y="3894648"/>
            <a:ext cx="3621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Ubuntu"/>
                <a:ea typeface="Ubuntu"/>
                <a:cs typeface="Ubuntu"/>
                <a:sym typeface="Ubuntu"/>
              </a:rPr>
              <a:t>✔</a:t>
            </a:r>
            <a:endParaRPr sz="1600">
              <a:solidFill>
                <a:srgbClr val="FF0000"/>
              </a:solidFill>
              <a:latin typeface="Ubuntu"/>
              <a:ea typeface="Ubuntu"/>
              <a:cs typeface="Ubuntu"/>
              <a:sym typeface="Ubuntu"/>
            </a:endParaRPr>
          </a:p>
        </p:txBody>
      </p:sp>
      <p:pic>
        <p:nvPicPr>
          <p:cNvPr id="571" name="Google Shape;571;p44"/>
          <p:cNvPicPr preferRelativeResize="0"/>
          <p:nvPr/>
        </p:nvPicPr>
        <p:blipFill>
          <a:blip r:embed="rId9">
            <a:alphaModFix/>
          </a:blip>
          <a:stretch>
            <a:fillRect/>
          </a:stretch>
        </p:blipFill>
        <p:spPr>
          <a:xfrm>
            <a:off x="449650" y="1210388"/>
            <a:ext cx="763200" cy="763200"/>
          </a:xfrm>
          <a:prstGeom prst="rect">
            <a:avLst/>
          </a:prstGeom>
          <a:noFill/>
          <a:ln>
            <a:noFill/>
          </a:ln>
        </p:spPr>
      </p:pic>
      <p:sp>
        <p:nvSpPr>
          <p:cNvPr id="572" name="Google Shape;572;p44"/>
          <p:cNvSpPr/>
          <p:nvPr/>
        </p:nvSpPr>
        <p:spPr>
          <a:xfrm>
            <a:off x="1441350" y="2743075"/>
            <a:ext cx="1524000" cy="303000"/>
          </a:xfrm>
          <a:prstGeom prst="rect">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4"/>
          <p:cNvSpPr/>
          <p:nvPr/>
        </p:nvSpPr>
        <p:spPr>
          <a:xfrm>
            <a:off x="2070631" y="2814562"/>
            <a:ext cx="141000" cy="14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4" name="Google Shape;574;p44"/>
          <p:cNvCxnSpPr/>
          <p:nvPr/>
        </p:nvCxnSpPr>
        <p:spPr>
          <a:xfrm flipH="1">
            <a:off x="2141006" y="2049387"/>
            <a:ext cx="18900" cy="765300"/>
          </a:xfrm>
          <a:prstGeom prst="straightConnector1">
            <a:avLst/>
          </a:prstGeom>
          <a:noFill/>
          <a:ln cap="flat" cmpd="sng" w="28575">
            <a:solidFill>
              <a:srgbClr val="1F497D"/>
            </a:solidFill>
            <a:prstDash val="solid"/>
            <a:round/>
            <a:headEnd len="med" w="med" type="none"/>
            <a:tailEnd len="med" w="med" type="none"/>
          </a:ln>
        </p:spPr>
      </p:cxnSp>
      <p:sp>
        <p:nvSpPr>
          <p:cNvPr id="575" name="Google Shape;575;p44"/>
          <p:cNvSpPr/>
          <p:nvPr/>
        </p:nvSpPr>
        <p:spPr>
          <a:xfrm>
            <a:off x="1639481" y="1515991"/>
            <a:ext cx="997500" cy="959400"/>
          </a:xfrm>
          <a:prstGeom prst="ellipse">
            <a:avLst/>
          </a:prstGeom>
          <a:solidFill>
            <a:srgbClr val="1F497D"/>
          </a:solidFill>
          <a:ln cap="flat" cmpd="sng" w="9525">
            <a:solidFill>
              <a:srgbClr val="1655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4"/>
          <p:cNvSpPr txBox="1"/>
          <p:nvPr/>
        </p:nvSpPr>
        <p:spPr>
          <a:xfrm>
            <a:off x="1544797" y="3079464"/>
            <a:ext cx="1222500" cy="44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1F497D"/>
                </a:solidFill>
                <a:latin typeface="Arial Narrow"/>
                <a:ea typeface="Arial Narrow"/>
                <a:cs typeface="Arial Narrow"/>
                <a:sym typeface="Arial Narrow"/>
              </a:rPr>
              <a:t>Expert advice</a:t>
            </a:r>
            <a:endParaRPr b="1">
              <a:solidFill>
                <a:srgbClr val="1F497D"/>
              </a:solidFill>
              <a:latin typeface="Arial Narrow"/>
              <a:ea typeface="Arial Narrow"/>
              <a:cs typeface="Arial Narrow"/>
              <a:sym typeface="Arial Narrow"/>
            </a:endParaRPr>
          </a:p>
        </p:txBody>
      </p:sp>
      <p:pic>
        <p:nvPicPr>
          <p:cNvPr id="577" name="Google Shape;577;p44"/>
          <p:cNvPicPr preferRelativeResize="0"/>
          <p:nvPr/>
        </p:nvPicPr>
        <p:blipFill>
          <a:blip r:embed="rId10">
            <a:alphaModFix/>
          </a:blip>
          <a:stretch>
            <a:fillRect/>
          </a:stretch>
        </p:blipFill>
        <p:spPr>
          <a:xfrm>
            <a:off x="1828029" y="1685889"/>
            <a:ext cx="628750" cy="628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D7E7"/>
        </a:solidFill>
      </p:bgPr>
    </p:bg>
    <p:spTree>
      <p:nvGrpSpPr>
        <p:cNvPr id="582" name="Shape 582"/>
        <p:cNvGrpSpPr/>
        <p:nvPr/>
      </p:nvGrpSpPr>
      <p:grpSpPr>
        <a:xfrm>
          <a:off x="0" y="0"/>
          <a:ext cx="0" cy="0"/>
          <a:chOff x="0" y="0"/>
          <a:chExt cx="0" cy="0"/>
        </a:xfrm>
      </p:grpSpPr>
      <p:pic>
        <p:nvPicPr>
          <p:cNvPr id="583" name="Google Shape;583;p45"/>
          <p:cNvPicPr preferRelativeResize="0"/>
          <p:nvPr/>
        </p:nvPicPr>
        <p:blipFill>
          <a:blip r:embed="rId3">
            <a:alphaModFix/>
          </a:blip>
          <a:stretch>
            <a:fillRect/>
          </a:stretch>
        </p:blipFill>
        <p:spPr>
          <a:xfrm>
            <a:off x="0" y="14775"/>
            <a:ext cx="9144000" cy="491225"/>
          </a:xfrm>
          <a:prstGeom prst="rect">
            <a:avLst/>
          </a:prstGeom>
          <a:noFill/>
          <a:ln>
            <a:noFill/>
          </a:ln>
        </p:spPr>
      </p:pic>
      <p:sp>
        <p:nvSpPr>
          <p:cNvPr id="584" name="Google Shape;584;p45"/>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pic>
        <p:nvPicPr>
          <p:cNvPr id="585" name="Google Shape;585;p45"/>
          <p:cNvPicPr preferRelativeResize="0"/>
          <p:nvPr/>
        </p:nvPicPr>
        <p:blipFill rotWithShape="1">
          <a:blip r:embed="rId5">
            <a:alphaModFix/>
          </a:blip>
          <a:srcRect b="0" l="0" r="0" t="11331"/>
          <a:stretch/>
        </p:blipFill>
        <p:spPr>
          <a:xfrm>
            <a:off x="4154650" y="514350"/>
            <a:ext cx="3185199" cy="2504800"/>
          </a:xfrm>
          <a:prstGeom prst="rect">
            <a:avLst/>
          </a:prstGeom>
          <a:noFill/>
          <a:ln cap="flat" cmpd="sng" w="38100">
            <a:solidFill>
              <a:srgbClr val="FFFFFF"/>
            </a:solidFill>
            <a:prstDash val="solid"/>
            <a:round/>
            <a:headEnd len="sm" w="sm" type="none"/>
            <a:tailEnd len="sm" w="sm" type="none"/>
          </a:ln>
        </p:spPr>
      </p:pic>
      <p:sp>
        <p:nvSpPr>
          <p:cNvPr id="586" name="Google Shape;586;p45"/>
          <p:cNvSpPr txBox="1"/>
          <p:nvPr/>
        </p:nvSpPr>
        <p:spPr>
          <a:xfrm>
            <a:off x="5886390" y="2639538"/>
            <a:ext cx="13710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t>Zisimos</a:t>
            </a:r>
            <a:endParaRPr b="1" sz="800"/>
          </a:p>
          <a:p>
            <a:pPr indent="0" lvl="0" marL="0" rtl="0" algn="l">
              <a:spcBef>
                <a:spcPts val="0"/>
              </a:spcBef>
              <a:spcAft>
                <a:spcPts val="0"/>
              </a:spcAft>
              <a:buNone/>
            </a:pPr>
            <a:r>
              <a:rPr lang="en-US" sz="800"/>
              <a:t>Owner: Nico Matentzoglu</a:t>
            </a:r>
            <a:endParaRPr sz="800"/>
          </a:p>
        </p:txBody>
      </p:sp>
      <p:pic>
        <p:nvPicPr>
          <p:cNvPr id="587" name="Google Shape;587;p45"/>
          <p:cNvPicPr preferRelativeResize="0"/>
          <p:nvPr/>
        </p:nvPicPr>
        <p:blipFill>
          <a:blip r:embed="rId6">
            <a:alphaModFix/>
          </a:blip>
          <a:stretch>
            <a:fillRect/>
          </a:stretch>
        </p:blipFill>
        <p:spPr>
          <a:xfrm>
            <a:off x="94675" y="576750"/>
            <a:ext cx="1766950" cy="2355934"/>
          </a:xfrm>
          <a:prstGeom prst="rect">
            <a:avLst/>
          </a:prstGeom>
          <a:noFill/>
          <a:ln cap="flat" cmpd="sng" w="38100">
            <a:solidFill>
              <a:srgbClr val="FFFFFF"/>
            </a:solidFill>
            <a:prstDash val="solid"/>
            <a:round/>
            <a:headEnd len="sm" w="sm" type="none"/>
            <a:tailEnd len="sm" w="sm" type="none"/>
          </a:ln>
        </p:spPr>
      </p:pic>
      <p:sp>
        <p:nvSpPr>
          <p:cNvPr id="588" name="Google Shape;588;p45"/>
          <p:cNvSpPr txBox="1"/>
          <p:nvPr/>
        </p:nvSpPr>
        <p:spPr>
          <a:xfrm>
            <a:off x="190825" y="2483638"/>
            <a:ext cx="13710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Weasley</a:t>
            </a:r>
            <a:endParaRPr b="1" sz="800">
              <a:solidFill>
                <a:schemeClr val="dk1"/>
              </a:solidFill>
            </a:endParaRPr>
          </a:p>
          <a:p>
            <a:pPr indent="0" lvl="0" marL="0" rtl="0" algn="l">
              <a:spcBef>
                <a:spcPts val="0"/>
              </a:spcBef>
              <a:spcAft>
                <a:spcPts val="0"/>
              </a:spcAft>
              <a:buClr>
                <a:schemeClr val="dk1"/>
              </a:buClr>
              <a:buSzPts val="1100"/>
              <a:buFont typeface="Arial"/>
              <a:buNone/>
            </a:pPr>
            <a:r>
              <a:rPr lang="en-US" sz="800">
                <a:solidFill>
                  <a:schemeClr val="dk1"/>
                </a:solidFill>
              </a:rPr>
              <a:t>Owner: Zoe Pendlington</a:t>
            </a:r>
            <a:endParaRPr b="1" sz="800">
              <a:solidFill>
                <a:schemeClr val="dk1"/>
              </a:solidFill>
            </a:endParaRPr>
          </a:p>
        </p:txBody>
      </p:sp>
      <p:pic>
        <p:nvPicPr>
          <p:cNvPr id="589" name="Google Shape;589;p45"/>
          <p:cNvPicPr preferRelativeResize="0"/>
          <p:nvPr/>
        </p:nvPicPr>
        <p:blipFill>
          <a:blip r:embed="rId7">
            <a:alphaModFix/>
          </a:blip>
          <a:stretch>
            <a:fillRect/>
          </a:stretch>
        </p:blipFill>
        <p:spPr>
          <a:xfrm>
            <a:off x="1699075" y="1526498"/>
            <a:ext cx="3071113" cy="1665650"/>
          </a:xfrm>
          <a:prstGeom prst="rect">
            <a:avLst/>
          </a:prstGeom>
          <a:noFill/>
          <a:ln cap="flat" cmpd="sng" w="38100">
            <a:solidFill>
              <a:srgbClr val="FFFFFF"/>
            </a:solidFill>
            <a:prstDash val="solid"/>
            <a:round/>
            <a:headEnd len="sm" w="sm" type="none"/>
            <a:tailEnd len="sm" w="sm" type="none"/>
          </a:ln>
        </p:spPr>
      </p:pic>
      <p:sp>
        <p:nvSpPr>
          <p:cNvPr id="590" name="Google Shape;590;p45"/>
          <p:cNvSpPr txBox="1"/>
          <p:nvPr/>
        </p:nvSpPr>
        <p:spPr>
          <a:xfrm>
            <a:off x="3887900" y="1948625"/>
            <a:ext cx="806100" cy="41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Blue</a:t>
            </a:r>
            <a:endParaRPr b="1" sz="800">
              <a:solidFill>
                <a:schemeClr val="dk1"/>
              </a:solidFill>
            </a:endParaRPr>
          </a:p>
          <a:p>
            <a:pPr indent="0" lvl="0" marL="0" rtl="0" algn="l">
              <a:spcBef>
                <a:spcPts val="0"/>
              </a:spcBef>
              <a:spcAft>
                <a:spcPts val="0"/>
              </a:spcAft>
              <a:buNone/>
            </a:pPr>
            <a:r>
              <a:rPr lang="en-US" sz="800">
                <a:solidFill>
                  <a:schemeClr val="dk1"/>
                </a:solidFill>
              </a:rPr>
              <a:t>Owner: Paola Roncaglia</a:t>
            </a:r>
            <a:endParaRPr b="1" sz="800">
              <a:solidFill>
                <a:schemeClr val="dk1"/>
              </a:solidFill>
            </a:endParaRPr>
          </a:p>
        </p:txBody>
      </p:sp>
      <p:pic>
        <p:nvPicPr>
          <p:cNvPr id="591" name="Google Shape;591;p45"/>
          <p:cNvPicPr preferRelativeResize="0"/>
          <p:nvPr/>
        </p:nvPicPr>
        <p:blipFill rotWithShape="1">
          <a:blip r:embed="rId8">
            <a:alphaModFix/>
          </a:blip>
          <a:srcRect b="0" l="12755" r="0" t="0"/>
          <a:stretch/>
        </p:blipFill>
        <p:spPr>
          <a:xfrm>
            <a:off x="6537627" y="130100"/>
            <a:ext cx="2444599" cy="2113901"/>
          </a:xfrm>
          <a:prstGeom prst="rect">
            <a:avLst/>
          </a:prstGeom>
          <a:noFill/>
          <a:ln cap="flat" cmpd="sng" w="38100">
            <a:solidFill>
              <a:srgbClr val="FFFFFF"/>
            </a:solidFill>
            <a:prstDash val="solid"/>
            <a:round/>
            <a:headEnd len="sm" w="sm" type="none"/>
            <a:tailEnd len="sm" w="sm" type="none"/>
          </a:ln>
        </p:spPr>
      </p:pic>
      <p:sp>
        <p:nvSpPr>
          <p:cNvPr id="592" name="Google Shape;592;p45"/>
          <p:cNvSpPr txBox="1"/>
          <p:nvPr/>
        </p:nvSpPr>
        <p:spPr>
          <a:xfrm>
            <a:off x="7487765" y="168055"/>
            <a:ext cx="14466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Nin</a:t>
            </a:r>
            <a:endParaRPr b="1" sz="800">
              <a:solidFill>
                <a:schemeClr val="dk1"/>
              </a:solidFill>
            </a:endParaRPr>
          </a:p>
          <a:p>
            <a:pPr indent="0" lvl="0" marL="0" rtl="0" algn="l">
              <a:spcBef>
                <a:spcPts val="0"/>
              </a:spcBef>
              <a:spcAft>
                <a:spcPts val="0"/>
              </a:spcAft>
              <a:buNone/>
            </a:pPr>
            <a:r>
              <a:rPr lang="en-US" sz="800">
                <a:solidFill>
                  <a:schemeClr val="dk1"/>
                </a:solidFill>
              </a:rPr>
              <a:t>Owner: Sherri De Coronado</a:t>
            </a:r>
            <a:endParaRPr b="1" sz="800">
              <a:solidFill>
                <a:schemeClr val="dk1"/>
              </a:solidFill>
            </a:endParaRPr>
          </a:p>
        </p:txBody>
      </p:sp>
      <p:pic>
        <p:nvPicPr>
          <p:cNvPr id="593" name="Google Shape;593;p45"/>
          <p:cNvPicPr preferRelativeResize="0"/>
          <p:nvPr/>
        </p:nvPicPr>
        <p:blipFill>
          <a:blip r:embed="rId9">
            <a:alphaModFix/>
          </a:blip>
          <a:stretch>
            <a:fillRect/>
          </a:stretch>
        </p:blipFill>
        <p:spPr>
          <a:xfrm>
            <a:off x="-12" y="3003413"/>
            <a:ext cx="2219572" cy="1665650"/>
          </a:xfrm>
          <a:prstGeom prst="rect">
            <a:avLst/>
          </a:prstGeom>
          <a:noFill/>
          <a:ln cap="flat" cmpd="sng" w="38100">
            <a:solidFill>
              <a:srgbClr val="FFFFFF"/>
            </a:solidFill>
            <a:prstDash val="solid"/>
            <a:round/>
            <a:headEnd len="sm" w="sm" type="none"/>
            <a:tailEnd len="sm" w="sm" type="none"/>
          </a:ln>
        </p:spPr>
      </p:pic>
      <p:sp>
        <p:nvSpPr>
          <p:cNvPr id="594" name="Google Shape;594;p45"/>
          <p:cNvSpPr txBox="1"/>
          <p:nvPr/>
        </p:nvSpPr>
        <p:spPr>
          <a:xfrm>
            <a:off x="689030" y="4288538"/>
            <a:ext cx="14466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Meow</a:t>
            </a:r>
            <a:endParaRPr b="1" sz="800">
              <a:solidFill>
                <a:schemeClr val="dk1"/>
              </a:solidFill>
            </a:endParaRPr>
          </a:p>
          <a:p>
            <a:pPr indent="0" lvl="0" marL="0" rtl="0" algn="l">
              <a:spcBef>
                <a:spcPts val="0"/>
              </a:spcBef>
              <a:spcAft>
                <a:spcPts val="0"/>
              </a:spcAft>
              <a:buNone/>
            </a:pPr>
            <a:r>
              <a:rPr lang="en-US" sz="800">
                <a:solidFill>
                  <a:schemeClr val="dk1"/>
                </a:solidFill>
              </a:rPr>
              <a:t>Owner: Sira Sarntivijai</a:t>
            </a:r>
            <a:endParaRPr b="1" sz="800">
              <a:solidFill>
                <a:schemeClr val="dk1"/>
              </a:solidFill>
            </a:endParaRPr>
          </a:p>
        </p:txBody>
      </p:sp>
      <p:pic>
        <p:nvPicPr>
          <p:cNvPr id="595" name="Google Shape;595;p45"/>
          <p:cNvPicPr preferRelativeResize="0"/>
          <p:nvPr/>
        </p:nvPicPr>
        <p:blipFill>
          <a:blip r:embed="rId10">
            <a:alphaModFix/>
          </a:blip>
          <a:stretch>
            <a:fillRect/>
          </a:stretch>
        </p:blipFill>
        <p:spPr>
          <a:xfrm>
            <a:off x="4170550" y="2986700"/>
            <a:ext cx="2906399" cy="1708276"/>
          </a:xfrm>
          <a:prstGeom prst="rect">
            <a:avLst/>
          </a:prstGeom>
          <a:noFill/>
          <a:ln cap="flat" cmpd="sng" w="38100">
            <a:solidFill>
              <a:srgbClr val="FFFFFF"/>
            </a:solidFill>
            <a:prstDash val="solid"/>
            <a:round/>
            <a:headEnd len="sm" w="sm" type="none"/>
            <a:tailEnd len="sm" w="sm" type="none"/>
          </a:ln>
        </p:spPr>
      </p:pic>
      <p:sp>
        <p:nvSpPr>
          <p:cNvPr id="596" name="Google Shape;596;p45"/>
          <p:cNvSpPr txBox="1"/>
          <p:nvPr/>
        </p:nvSpPr>
        <p:spPr>
          <a:xfrm>
            <a:off x="5762030" y="3036605"/>
            <a:ext cx="12669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 Zed and Trillian</a:t>
            </a:r>
            <a:endParaRPr b="1" sz="800">
              <a:solidFill>
                <a:schemeClr val="dk1"/>
              </a:solidFill>
            </a:endParaRPr>
          </a:p>
          <a:p>
            <a:pPr indent="0" lvl="0" marL="0" rtl="0" algn="l">
              <a:spcBef>
                <a:spcPts val="0"/>
              </a:spcBef>
              <a:spcAft>
                <a:spcPts val="0"/>
              </a:spcAft>
              <a:buNone/>
            </a:pPr>
            <a:r>
              <a:rPr lang="en-US" sz="800">
                <a:solidFill>
                  <a:schemeClr val="dk1"/>
                </a:solidFill>
              </a:rPr>
              <a:t>Owner: Leigh Carmody</a:t>
            </a:r>
            <a:endParaRPr sz="800">
              <a:solidFill>
                <a:schemeClr val="dk1"/>
              </a:solidFill>
            </a:endParaRPr>
          </a:p>
        </p:txBody>
      </p:sp>
      <p:pic>
        <p:nvPicPr>
          <p:cNvPr id="597" name="Google Shape;597;p45"/>
          <p:cNvPicPr preferRelativeResize="0"/>
          <p:nvPr/>
        </p:nvPicPr>
        <p:blipFill>
          <a:blip r:embed="rId11">
            <a:alphaModFix/>
          </a:blip>
          <a:stretch>
            <a:fillRect/>
          </a:stretch>
        </p:blipFill>
        <p:spPr>
          <a:xfrm>
            <a:off x="7459198" y="1602700"/>
            <a:ext cx="1532417" cy="2043223"/>
          </a:xfrm>
          <a:prstGeom prst="rect">
            <a:avLst/>
          </a:prstGeom>
          <a:noFill/>
          <a:ln cap="flat" cmpd="sng" w="38100">
            <a:solidFill>
              <a:srgbClr val="FFFFFF"/>
            </a:solidFill>
            <a:prstDash val="solid"/>
            <a:round/>
            <a:headEnd len="sm" w="sm" type="none"/>
            <a:tailEnd len="sm" w="sm" type="none"/>
          </a:ln>
        </p:spPr>
      </p:pic>
      <p:pic>
        <p:nvPicPr>
          <p:cNvPr id="598" name="Google Shape;598;p45"/>
          <p:cNvPicPr preferRelativeResize="0"/>
          <p:nvPr/>
        </p:nvPicPr>
        <p:blipFill rotWithShape="1">
          <a:blip r:embed="rId12">
            <a:alphaModFix/>
          </a:blip>
          <a:srcRect b="0" l="9722" r="0" t="0"/>
          <a:stretch/>
        </p:blipFill>
        <p:spPr>
          <a:xfrm>
            <a:off x="6876400" y="3421075"/>
            <a:ext cx="2057976" cy="1283098"/>
          </a:xfrm>
          <a:prstGeom prst="rect">
            <a:avLst/>
          </a:prstGeom>
          <a:noFill/>
          <a:ln cap="flat" cmpd="sng" w="38100">
            <a:solidFill>
              <a:srgbClr val="FFFFFF"/>
            </a:solidFill>
            <a:prstDash val="solid"/>
            <a:round/>
            <a:headEnd len="sm" w="sm" type="none"/>
            <a:tailEnd len="sm" w="sm" type="none"/>
          </a:ln>
        </p:spPr>
      </p:pic>
      <p:sp>
        <p:nvSpPr>
          <p:cNvPr id="599" name="Google Shape;599;p45"/>
          <p:cNvSpPr txBox="1"/>
          <p:nvPr/>
        </p:nvSpPr>
        <p:spPr>
          <a:xfrm>
            <a:off x="7836065" y="4486560"/>
            <a:ext cx="1079400" cy="19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chemeClr val="dk1"/>
                </a:solidFill>
              </a:rPr>
              <a:t>Owner: Ana Rath</a:t>
            </a:r>
            <a:endParaRPr sz="800">
              <a:solidFill>
                <a:schemeClr val="dk1"/>
              </a:solidFill>
            </a:endParaRPr>
          </a:p>
        </p:txBody>
      </p:sp>
      <p:sp>
        <p:nvSpPr>
          <p:cNvPr id="600" name="Google Shape;600;p45"/>
          <p:cNvSpPr txBox="1"/>
          <p:nvPr/>
        </p:nvSpPr>
        <p:spPr>
          <a:xfrm>
            <a:off x="7667450" y="3063965"/>
            <a:ext cx="1371000" cy="278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Sapphire</a:t>
            </a:r>
            <a:endParaRPr b="1" sz="800">
              <a:solidFill>
                <a:schemeClr val="dk1"/>
              </a:solidFill>
            </a:endParaRPr>
          </a:p>
          <a:p>
            <a:pPr indent="0" lvl="0" marL="0" rtl="0" algn="l">
              <a:spcBef>
                <a:spcPts val="0"/>
              </a:spcBef>
              <a:spcAft>
                <a:spcPts val="0"/>
              </a:spcAft>
              <a:buNone/>
            </a:pPr>
            <a:r>
              <a:rPr lang="en-US" sz="800">
                <a:solidFill>
                  <a:schemeClr val="dk1"/>
                </a:solidFill>
              </a:rPr>
              <a:t>Owner: Nicole Vasilevsky</a:t>
            </a:r>
            <a:endParaRPr sz="800">
              <a:solidFill>
                <a:schemeClr val="dk1"/>
              </a:solidFill>
            </a:endParaRPr>
          </a:p>
        </p:txBody>
      </p:sp>
      <p:sp>
        <p:nvSpPr>
          <p:cNvPr id="601" name="Google Shape;601;p45"/>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602" name="Google Shape;602;p45"/>
          <p:cNvPicPr preferRelativeResize="0"/>
          <p:nvPr/>
        </p:nvPicPr>
        <p:blipFill>
          <a:blip r:embed="rId13">
            <a:alphaModFix/>
          </a:blip>
          <a:stretch>
            <a:fillRect/>
          </a:stretch>
        </p:blipFill>
        <p:spPr>
          <a:xfrm>
            <a:off x="2607200" y="2895593"/>
            <a:ext cx="1639561" cy="2186104"/>
          </a:xfrm>
          <a:prstGeom prst="rect">
            <a:avLst/>
          </a:prstGeom>
          <a:noFill/>
          <a:ln cap="flat" cmpd="sng" w="28575">
            <a:solidFill>
              <a:srgbClr val="FFFFFF"/>
            </a:solidFill>
            <a:prstDash val="solid"/>
            <a:round/>
            <a:headEnd len="sm" w="sm" type="none"/>
            <a:tailEnd len="sm" w="sm" type="none"/>
          </a:ln>
        </p:spPr>
      </p:pic>
      <p:sp>
        <p:nvSpPr>
          <p:cNvPr id="603" name="Google Shape;603;p45"/>
          <p:cNvSpPr txBox="1"/>
          <p:nvPr/>
        </p:nvSpPr>
        <p:spPr>
          <a:xfrm>
            <a:off x="2849238" y="4644050"/>
            <a:ext cx="13710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Callie</a:t>
            </a:r>
            <a:endParaRPr b="1" sz="800">
              <a:solidFill>
                <a:schemeClr val="dk1"/>
              </a:solidFill>
            </a:endParaRPr>
          </a:p>
          <a:p>
            <a:pPr indent="0" lvl="0" marL="0" rtl="0" algn="l">
              <a:spcBef>
                <a:spcPts val="0"/>
              </a:spcBef>
              <a:spcAft>
                <a:spcPts val="0"/>
              </a:spcAft>
              <a:buNone/>
            </a:pPr>
            <a:r>
              <a:rPr lang="en-US" sz="800">
                <a:solidFill>
                  <a:schemeClr val="dk1"/>
                </a:solidFill>
              </a:rPr>
              <a:t>Owner: Helen Parkinson</a:t>
            </a:r>
            <a:endParaRPr b="1" sz="800">
              <a:solidFill>
                <a:schemeClr val="dk1"/>
              </a:solidFill>
            </a:endParaRPr>
          </a:p>
        </p:txBody>
      </p:sp>
      <p:pic>
        <p:nvPicPr>
          <p:cNvPr id="604" name="Google Shape;604;p45"/>
          <p:cNvPicPr preferRelativeResize="0"/>
          <p:nvPr/>
        </p:nvPicPr>
        <p:blipFill rotWithShape="1">
          <a:blip r:embed="rId14">
            <a:alphaModFix/>
          </a:blip>
          <a:srcRect b="11142" l="0" r="0" t="16972"/>
          <a:stretch/>
        </p:blipFill>
        <p:spPr>
          <a:xfrm>
            <a:off x="2010250" y="484712"/>
            <a:ext cx="1995774" cy="1404681"/>
          </a:xfrm>
          <a:prstGeom prst="rect">
            <a:avLst/>
          </a:prstGeom>
          <a:noFill/>
          <a:ln cap="flat" cmpd="sng" w="28575">
            <a:solidFill>
              <a:schemeClr val="lt1"/>
            </a:solidFill>
            <a:prstDash val="solid"/>
            <a:round/>
            <a:headEnd len="sm" w="sm" type="none"/>
            <a:tailEnd len="sm" w="sm" type="none"/>
          </a:ln>
        </p:spPr>
      </p:pic>
      <p:sp>
        <p:nvSpPr>
          <p:cNvPr id="605" name="Google Shape;605;p45"/>
          <p:cNvSpPr txBox="1"/>
          <p:nvPr/>
        </p:nvSpPr>
        <p:spPr>
          <a:xfrm>
            <a:off x="2084800" y="1550825"/>
            <a:ext cx="1371000" cy="32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Pepp</a:t>
            </a:r>
            <a:r>
              <a:rPr b="1" lang="en-US" sz="800">
                <a:solidFill>
                  <a:schemeClr val="dk1"/>
                </a:solidFill>
              </a:rPr>
              <a:t>er</a:t>
            </a:r>
            <a:endParaRPr b="1" sz="800">
              <a:solidFill>
                <a:schemeClr val="dk1"/>
              </a:solidFill>
            </a:endParaRPr>
          </a:p>
          <a:p>
            <a:pPr indent="0" lvl="0" marL="0" rtl="0" algn="l">
              <a:spcBef>
                <a:spcPts val="0"/>
              </a:spcBef>
              <a:spcAft>
                <a:spcPts val="0"/>
              </a:spcAft>
              <a:buNone/>
            </a:pPr>
            <a:r>
              <a:rPr lang="en-US" sz="800">
                <a:solidFill>
                  <a:schemeClr val="dk1"/>
                </a:solidFill>
              </a:rPr>
              <a:t>Owner: Melissa Haendel</a:t>
            </a:r>
            <a:endParaRPr b="1" sz="800">
              <a:solidFill>
                <a:schemeClr val="dk1"/>
              </a:solidFill>
            </a:endParaRPr>
          </a:p>
        </p:txBody>
      </p:sp>
      <p:sp>
        <p:nvSpPr>
          <p:cNvPr id="606" name="Google Shape;606;p45"/>
          <p:cNvSpPr txBox="1"/>
          <p:nvPr>
            <p:ph type="title"/>
          </p:nvPr>
        </p:nvSpPr>
        <p:spPr>
          <a:xfrm>
            <a:off x="190825" y="53900"/>
            <a:ext cx="8953200" cy="452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Cats of Mondo</a:t>
            </a:r>
            <a:endParaRPr sz="3600">
              <a:solidFill>
                <a:srgbClr val="FFFFFF"/>
              </a:solidFill>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46"/>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613" name="Google Shape;613;p46"/>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614" name="Google Shape;614;p46"/>
          <p:cNvSpPr txBox="1"/>
          <p:nvPr/>
        </p:nvSpPr>
        <p:spPr>
          <a:xfrm>
            <a:off x="1387800" y="1239700"/>
            <a:ext cx="4995900" cy="10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Arial Narrow"/>
                <a:ea typeface="Arial Narrow"/>
                <a:cs typeface="Arial Narrow"/>
                <a:sym typeface="Arial Narrow"/>
              </a:rPr>
              <a:t>Chris Mungall, LBNL</a:t>
            </a:r>
            <a:endParaRPr b="1"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Email: </a:t>
            </a:r>
            <a:r>
              <a:rPr lang="en-US" sz="1600">
                <a:latin typeface="Arial Narrow"/>
                <a:ea typeface="Arial Narrow"/>
                <a:cs typeface="Arial Narrow"/>
                <a:sym typeface="Arial Narrow"/>
              </a:rPr>
              <a:t>cjmungall@lbl.gov</a:t>
            </a:r>
            <a:endParaRPr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Twitter: </a:t>
            </a:r>
            <a:r>
              <a:rPr lang="en-US" sz="1600">
                <a:latin typeface="Arial Narrow"/>
                <a:ea typeface="Arial Narrow"/>
                <a:cs typeface="Arial Narrow"/>
                <a:sym typeface="Arial Narrow"/>
              </a:rPr>
              <a:t>@chrismungall</a:t>
            </a:r>
            <a:endParaRPr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GitHub: </a:t>
            </a:r>
            <a:r>
              <a:rPr lang="en-US" sz="1600">
                <a:latin typeface="Arial Narrow"/>
                <a:ea typeface="Arial Narrow"/>
                <a:cs typeface="Arial Narrow"/>
                <a:sym typeface="Arial Narrow"/>
              </a:rPr>
              <a:t>cmungall</a:t>
            </a:r>
            <a:endParaRPr sz="1600">
              <a:latin typeface="Arial Narrow"/>
              <a:ea typeface="Arial Narrow"/>
              <a:cs typeface="Arial Narrow"/>
              <a:sym typeface="Arial Narrow"/>
            </a:endParaRPr>
          </a:p>
        </p:txBody>
      </p:sp>
      <p:sp>
        <p:nvSpPr>
          <p:cNvPr id="615" name="Google Shape;615;p46"/>
          <p:cNvSpPr txBox="1"/>
          <p:nvPr/>
        </p:nvSpPr>
        <p:spPr>
          <a:xfrm>
            <a:off x="1427425" y="2658400"/>
            <a:ext cx="4995900" cy="11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Arial Narrow"/>
                <a:ea typeface="Arial Narrow"/>
                <a:cs typeface="Arial Narrow"/>
                <a:sym typeface="Arial Narrow"/>
              </a:rPr>
              <a:t>Nicole Vasilevsky, OHSU</a:t>
            </a:r>
            <a:endParaRPr b="1"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Email: </a:t>
            </a:r>
            <a:r>
              <a:rPr lang="en-US" sz="1600">
                <a:latin typeface="Arial Narrow"/>
                <a:ea typeface="Arial Narrow"/>
                <a:cs typeface="Arial Narrow"/>
                <a:sym typeface="Arial Narrow"/>
              </a:rPr>
              <a:t>vasilevs@ohsu.edu</a:t>
            </a:r>
            <a:endParaRPr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Twitter: </a:t>
            </a:r>
            <a:r>
              <a:rPr lang="en-US" sz="1600">
                <a:latin typeface="Arial Narrow"/>
                <a:ea typeface="Arial Narrow"/>
                <a:cs typeface="Arial Narrow"/>
                <a:sym typeface="Arial Narrow"/>
              </a:rPr>
              <a:t> @n_vasilevsky</a:t>
            </a:r>
            <a:endParaRPr sz="1600">
              <a:latin typeface="Arial Narrow"/>
              <a:ea typeface="Arial Narrow"/>
              <a:cs typeface="Arial Narrow"/>
              <a:sym typeface="Arial Narrow"/>
            </a:endParaRPr>
          </a:p>
          <a:p>
            <a:pPr indent="0" lvl="0" marL="0" rtl="0" algn="l">
              <a:spcBef>
                <a:spcPts val="0"/>
              </a:spcBef>
              <a:spcAft>
                <a:spcPts val="0"/>
              </a:spcAft>
              <a:buNone/>
            </a:pPr>
            <a:r>
              <a:rPr b="1" lang="en-US" sz="1600">
                <a:latin typeface="Arial Narrow"/>
                <a:ea typeface="Arial Narrow"/>
                <a:cs typeface="Arial Narrow"/>
                <a:sym typeface="Arial Narrow"/>
              </a:rPr>
              <a:t>GitHub:</a:t>
            </a:r>
            <a:r>
              <a:rPr lang="en-US" sz="1600">
                <a:latin typeface="Arial Narrow"/>
                <a:ea typeface="Arial Narrow"/>
                <a:cs typeface="Arial Narrow"/>
                <a:sym typeface="Arial Narrow"/>
              </a:rPr>
              <a:t> nicolevasilevsky</a:t>
            </a:r>
            <a:endParaRPr sz="1600">
              <a:latin typeface="Arial Narrow"/>
              <a:ea typeface="Arial Narrow"/>
              <a:cs typeface="Arial Narrow"/>
              <a:sym typeface="Arial Narrow"/>
            </a:endParaRPr>
          </a:p>
        </p:txBody>
      </p:sp>
      <p:sp>
        <p:nvSpPr>
          <p:cNvPr id="616" name="Google Shape;616;p46"/>
          <p:cNvSpPr txBox="1"/>
          <p:nvPr/>
        </p:nvSpPr>
        <p:spPr>
          <a:xfrm>
            <a:off x="338275" y="4035800"/>
            <a:ext cx="8569500" cy="7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Arial Narrow"/>
                <a:ea typeface="Arial Narrow"/>
                <a:cs typeface="Arial Narrow"/>
                <a:sym typeface="Arial Narrow"/>
              </a:rPr>
              <a:t>Funding:</a:t>
            </a:r>
            <a:endParaRPr b="1"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Monarch is supported generously by a NIH Office of the Director Grant #5R24OD011883, as well as by NIH-UDP: HHSN268201350036C, HHSN268201400093P, NCI/Leidos #15X143.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p:txBody>
      </p:sp>
      <p:pic>
        <p:nvPicPr>
          <p:cNvPr id="617" name="Google Shape;617;p46"/>
          <p:cNvPicPr preferRelativeResize="0"/>
          <p:nvPr/>
        </p:nvPicPr>
        <p:blipFill rotWithShape="1">
          <a:blip r:embed="rId5">
            <a:alphaModFix/>
          </a:blip>
          <a:srcRect b="12173" l="0" r="0" t="9185"/>
          <a:stretch/>
        </p:blipFill>
        <p:spPr>
          <a:xfrm>
            <a:off x="165175" y="1317825"/>
            <a:ext cx="1024500" cy="1075500"/>
          </a:xfrm>
          <a:prstGeom prst="ellipse">
            <a:avLst/>
          </a:prstGeom>
          <a:noFill/>
          <a:ln cap="flat" cmpd="sng" w="76200">
            <a:solidFill>
              <a:srgbClr val="16556A"/>
            </a:solidFill>
            <a:prstDash val="solid"/>
            <a:round/>
            <a:headEnd len="sm" w="sm" type="none"/>
            <a:tailEnd len="sm" w="sm" type="none"/>
          </a:ln>
        </p:spPr>
      </p:pic>
      <p:pic>
        <p:nvPicPr>
          <p:cNvPr id="618" name="Google Shape;618;p46"/>
          <p:cNvPicPr preferRelativeResize="0"/>
          <p:nvPr/>
        </p:nvPicPr>
        <p:blipFill>
          <a:blip r:embed="rId6">
            <a:alphaModFix/>
          </a:blip>
          <a:stretch>
            <a:fillRect/>
          </a:stretch>
        </p:blipFill>
        <p:spPr>
          <a:xfrm>
            <a:off x="6912963" y="42213"/>
            <a:ext cx="2176725" cy="904525"/>
          </a:xfrm>
          <a:prstGeom prst="rect">
            <a:avLst/>
          </a:prstGeom>
          <a:noFill/>
          <a:ln>
            <a:noFill/>
          </a:ln>
        </p:spPr>
      </p:pic>
      <p:pic>
        <p:nvPicPr>
          <p:cNvPr id="619" name="Google Shape;619;p46"/>
          <p:cNvPicPr preferRelativeResize="0"/>
          <p:nvPr/>
        </p:nvPicPr>
        <p:blipFill rotWithShape="1">
          <a:blip r:embed="rId7">
            <a:alphaModFix/>
          </a:blip>
          <a:srcRect b="0" l="7916" r="3336" t="0"/>
          <a:stretch/>
        </p:blipFill>
        <p:spPr>
          <a:xfrm>
            <a:off x="165175" y="2736975"/>
            <a:ext cx="1069800" cy="1026000"/>
          </a:xfrm>
          <a:prstGeom prst="ellipse">
            <a:avLst/>
          </a:prstGeom>
          <a:noFill/>
          <a:ln cap="flat" cmpd="sng" w="76200">
            <a:solidFill>
              <a:srgbClr val="16556A"/>
            </a:solidFill>
            <a:prstDash val="solid"/>
            <a:round/>
            <a:headEnd len="sm" w="sm" type="none"/>
            <a:tailEnd len="sm" w="sm" type="none"/>
          </a:ln>
        </p:spPr>
      </p:pic>
      <p:sp>
        <p:nvSpPr>
          <p:cNvPr id="620" name="Google Shape;620;p46"/>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621" name="Google Shape;621;p46"/>
          <p:cNvPicPr preferRelativeResize="0"/>
          <p:nvPr/>
        </p:nvPicPr>
        <p:blipFill>
          <a:blip r:embed="rId8">
            <a:alphaModFix/>
          </a:blip>
          <a:stretch>
            <a:fillRect/>
          </a:stretch>
        </p:blipFill>
        <p:spPr>
          <a:xfrm>
            <a:off x="4125100" y="1701576"/>
            <a:ext cx="1421775" cy="1801975"/>
          </a:xfrm>
          <a:prstGeom prst="rect">
            <a:avLst/>
          </a:prstGeom>
          <a:noFill/>
          <a:ln>
            <a:noFill/>
          </a:ln>
        </p:spPr>
      </p:pic>
      <p:pic>
        <p:nvPicPr>
          <p:cNvPr id="622" name="Google Shape;622;p46"/>
          <p:cNvPicPr preferRelativeResize="0"/>
          <p:nvPr/>
        </p:nvPicPr>
        <p:blipFill>
          <a:blip r:embed="rId9">
            <a:alphaModFix/>
          </a:blip>
          <a:stretch>
            <a:fillRect/>
          </a:stretch>
        </p:blipFill>
        <p:spPr>
          <a:xfrm>
            <a:off x="5622200" y="1701575"/>
            <a:ext cx="1341554" cy="1801975"/>
          </a:xfrm>
          <a:prstGeom prst="rect">
            <a:avLst/>
          </a:prstGeom>
          <a:noFill/>
          <a:ln>
            <a:noFill/>
          </a:ln>
        </p:spPr>
      </p:pic>
      <p:pic>
        <p:nvPicPr>
          <p:cNvPr id="623" name="Google Shape;623;p46"/>
          <p:cNvPicPr preferRelativeResize="0"/>
          <p:nvPr/>
        </p:nvPicPr>
        <p:blipFill rotWithShape="1">
          <a:blip r:embed="rId10">
            <a:alphaModFix/>
          </a:blip>
          <a:srcRect b="1345" l="22261" r="13080" t="14578"/>
          <a:stretch/>
        </p:blipFill>
        <p:spPr>
          <a:xfrm>
            <a:off x="7039075" y="1701572"/>
            <a:ext cx="2076938" cy="1801975"/>
          </a:xfrm>
          <a:prstGeom prst="rect">
            <a:avLst/>
          </a:prstGeom>
          <a:noFill/>
          <a:ln>
            <a:noFill/>
          </a:ln>
        </p:spPr>
      </p:pic>
      <p:sp>
        <p:nvSpPr>
          <p:cNvPr id="624" name="Google Shape;624;p46"/>
          <p:cNvSpPr txBox="1"/>
          <p:nvPr/>
        </p:nvSpPr>
        <p:spPr>
          <a:xfrm>
            <a:off x="4070275" y="3425675"/>
            <a:ext cx="2817300" cy="2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Arial Narrow"/>
                <a:ea typeface="Arial Narrow"/>
                <a:cs typeface="Arial Narrow"/>
                <a:sym typeface="Arial Narrow"/>
              </a:rPr>
              <a:t>Luna 			  Neville	</a:t>
            </a:r>
            <a:endParaRPr sz="1100">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1100">
                <a:latin typeface="Arial Narrow"/>
                <a:ea typeface="Arial Narrow"/>
                <a:cs typeface="Arial Narrow"/>
                <a:sym typeface="Arial Narrow"/>
              </a:rPr>
              <a:t>(grandma)-owner Anne Pariser </a:t>
            </a:r>
            <a:endParaRPr sz="1100">
              <a:latin typeface="Arial Narrow"/>
              <a:ea typeface="Arial Narrow"/>
              <a:cs typeface="Arial Narrow"/>
              <a:sym typeface="Arial Narrow"/>
            </a:endParaRPr>
          </a:p>
          <a:p>
            <a:pPr indent="0" lvl="0" marL="0" rtl="0" algn="l">
              <a:spcBef>
                <a:spcPts val="0"/>
              </a:spcBef>
              <a:spcAft>
                <a:spcPts val="0"/>
              </a:spcAft>
              <a:buNone/>
            </a:pPr>
            <a:r>
              <a:t/>
            </a:r>
            <a:endParaRPr sz="1100">
              <a:latin typeface="Arial Narrow"/>
              <a:ea typeface="Arial Narrow"/>
              <a:cs typeface="Arial Narrow"/>
              <a:sym typeface="Arial Narrow"/>
            </a:endParaRPr>
          </a:p>
        </p:txBody>
      </p:sp>
      <p:sp>
        <p:nvSpPr>
          <p:cNvPr id="625" name="Google Shape;625;p46"/>
          <p:cNvSpPr txBox="1"/>
          <p:nvPr/>
        </p:nvSpPr>
        <p:spPr>
          <a:xfrm>
            <a:off x="7039075" y="3427350"/>
            <a:ext cx="2076900" cy="2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Arial Narrow"/>
                <a:ea typeface="Arial Narrow"/>
                <a:cs typeface="Arial Narrow"/>
                <a:sym typeface="Arial Narrow"/>
              </a:rPr>
              <a:t>Copa and Molly</a:t>
            </a:r>
            <a:endParaRPr sz="1100">
              <a:latin typeface="Arial Narrow"/>
              <a:ea typeface="Arial Narrow"/>
              <a:cs typeface="Arial Narrow"/>
              <a:sym typeface="Arial Narrow"/>
            </a:endParaRPr>
          </a:p>
          <a:p>
            <a:pPr indent="0" lvl="0" marL="0" rtl="0" algn="l">
              <a:spcBef>
                <a:spcPts val="0"/>
              </a:spcBef>
              <a:spcAft>
                <a:spcPts val="0"/>
              </a:spcAft>
              <a:buNone/>
            </a:pPr>
            <a:r>
              <a:rPr lang="en-US" sz="1100">
                <a:latin typeface="Arial Narrow"/>
                <a:ea typeface="Arial Narrow"/>
                <a:cs typeface="Arial Narrow"/>
                <a:sym typeface="Arial Narrow"/>
              </a:rPr>
              <a:t>owner, Leigh Carmody </a:t>
            </a:r>
            <a:endParaRPr sz="1100">
              <a:latin typeface="Arial Narrow"/>
              <a:ea typeface="Arial Narrow"/>
              <a:cs typeface="Arial Narrow"/>
              <a:sym typeface="Arial Narrow"/>
            </a:endParaRPr>
          </a:p>
          <a:p>
            <a:pPr indent="0" lvl="0" marL="0" rtl="0" algn="l">
              <a:spcBef>
                <a:spcPts val="0"/>
              </a:spcBef>
              <a:spcAft>
                <a:spcPts val="0"/>
              </a:spcAft>
              <a:buNone/>
            </a:pPr>
            <a:r>
              <a:t/>
            </a:r>
            <a:endParaRPr sz="1100">
              <a:latin typeface="Arial Narrow"/>
              <a:ea typeface="Arial Narrow"/>
              <a:cs typeface="Arial Narrow"/>
              <a:sym typeface="Arial Narrow"/>
            </a:endParaRPr>
          </a:p>
        </p:txBody>
      </p:sp>
      <p:sp>
        <p:nvSpPr>
          <p:cNvPr id="626" name="Google Shape;626;p46"/>
          <p:cNvSpPr txBox="1"/>
          <p:nvPr/>
        </p:nvSpPr>
        <p:spPr>
          <a:xfrm>
            <a:off x="4048900" y="1222325"/>
            <a:ext cx="3587400" cy="615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US" sz="3200">
                <a:latin typeface="Arial Narrow"/>
                <a:ea typeface="Arial Narrow"/>
                <a:cs typeface="Arial Narrow"/>
                <a:sym typeface="Arial Narrow"/>
              </a:rPr>
              <a:t>Dogs</a:t>
            </a:r>
            <a:r>
              <a:rPr lang="en-US" sz="3200">
                <a:latin typeface="Arial Narrow"/>
                <a:ea typeface="Arial Narrow"/>
                <a:cs typeface="Arial Narrow"/>
                <a:sym typeface="Arial Narrow"/>
              </a:rPr>
              <a:t> of Mondo</a:t>
            </a:r>
            <a:endParaRPr sz="3200">
              <a:latin typeface="Arial Narrow"/>
              <a:ea typeface="Arial Narrow"/>
              <a:cs typeface="Arial Narrow"/>
              <a:sym typeface="Arial Narrow"/>
            </a:endParaRPr>
          </a:p>
        </p:txBody>
      </p:sp>
      <p:sp>
        <p:nvSpPr>
          <p:cNvPr id="627" name="Google Shape;627;p46"/>
          <p:cNvSpPr txBox="1"/>
          <p:nvPr/>
        </p:nvSpPr>
        <p:spPr>
          <a:xfrm>
            <a:off x="110200" y="83800"/>
            <a:ext cx="3938700" cy="7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solidFill>
                  <a:srgbClr val="FFFFFF"/>
                </a:solidFill>
                <a:latin typeface="Arial Narrow"/>
                <a:ea typeface="Arial Narrow"/>
                <a:cs typeface="Arial Narrow"/>
                <a:sym typeface="Arial Narrow"/>
              </a:rPr>
              <a:t>Thank you!</a:t>
            </a:r>
            <a:endParaRPr sz="3800">
              <a:solidFill>
                <a:srgbClr val="FFFFFF"/>
              </a:solidFill>
              <a:latin typeface="Arial Narrow"/>
              <a:ea typeface="Arial Narrow"/>
              <a:cs typeface="Arial Narrow"/>
              <a:sym typeface="Arial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0" y="-61425"/>
            <a:ext cx="9144000" cy="959400"/>
          </a:xfrm>
          <a:prstGeom prst="rect">
            <a:avLst/>
          </a:prstGeom>
          <a:noFill/>
          <a:ln>
            <a:noFill/>
          </a:ln>
        </p:spPr>
      </p:pic>
      <p:sp>
        <p:nvSpPr>
          <p:cNvPr id="138" name="Google Shape;138;p20"/>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US" sz="1800">
                <a:solidFill>
                  <a:srgbClr val="FFFFFF"/>
                </a:solidFill>
                <a:latin typeface="Arial Narrow"/>
                <a:ea typeface="Arial Narrow"/>
                <a:cs typeface="Arial Narrow"/>
                <a:sym typeface="Arial Narrow"/>
              </a:rPr>
              <a:t>https://monarchinitiative.org/</a:t>
            </a:r>
            <a:endParaRPr sz="1800">
              <a:solidFill>
                <a:srgbClr val="FFFFFF"/>
              </a:solidFill>
              <a:latin typeface="Arial Narrow"/>
              <a:ea typeface="Arial Narrow"/>
              <a:cs typeface="Arial Narrow"/>
              <a:sym typeface="Arial Narrow"/>
            </a:endParaRPr>
          </a:p>
        </p:txBody>
      </p:sp>
      <p:sp>
        <p:nvSpPr>
          <p:cNvPr id="139" name="Google Shape;139;p20"/>
          <p:cNvSpPr txBox="1"/>
          <p:nvPr>
            <p:ph type="title"/>
          </p:nvPr>
        </p:nvSpPr>
        <p:spPr>
          <a:xfrm>
            <a:off x="190825" y="14972"/>
            <a:ext cx="8953200" cy="7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3600">
                <a:solidFill>
                  <a:srgbClr val="FFFFFF"/>
                </a:solidFill>
                <a:latin typeface="Arial Narrow"/>
                <a:ea typeface="Arial Narrow"/>
                <a:cs typeface="Arial Narrow"/>
                <a:sym typeface="Arial Narrow"/>
              </a:rPr>
              <a:t>Monarch: connecting diseases, phenotypes, and genes</a:t>
            </a:r>
            <a:endParaRPr sz="3600">
              <a:solidFill>
                <a:srgbClr val="FFFFFF"/>
              </a:solidFill>
              <a:latin typeface="Arial Narrow"/>
              <a:ea typeface="Arial Narrow"/>
              <a:cs typeface="Arial Narrow"/>
              <a:sym typeface="Arial Narrow"/>
            </a:endParaRPr>
          </a:p>
        </p:txBody>
      </p:sp>
      <p:sp>
        <p:nvSpPr>
          <p:cNvPr id="140" name="Google Shape;140;p20"/>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141" name="Google Shape;141;p20"/>
          <p:cNvPicPr preferRelativeResize="0"/>
          <p:nvPr/>
        </p:nvPicPr>
        <p:blipFill>
          <a:blip r:embed="rId4">
            <a:alphaModFix/>
          </a:blip>
          <a:stretch>
            <a:fillRect/>
          </a:stretch>
        </p:blipFill>
        <p:spPr>
          <a:xfrm>
            <a:off x="1257300" y="1516803"/>
            <a:ext cx="6629399" cy="27784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47"/>
          <p:cNvPicPr preferRelativeResize="0"/>
          <p:nvPr/>
        </p:nvPicPr>
        <p:blipFill>
          <a:blip r:embed="rId3">
            <a:alphaModFix/>
          </a:blip>
          <a:stretch>
            <a:fillRect/>
          </a:stretch>
        </p:blipFill>
        <p:spPr>
          <a:xfrm>
            <a:off x="0" y="14775"/>
            <a:ext cx="9144000" cy="959400"/>
          </a:xfrm>
          <a:prstGeom prst="rect">
            <a:avLst/>
          </a:prstGeom>
          <a:noFill/>
          <a:ln>
            <a:noFill/>
          </a:ln>
        </p:spPr>
      </p:pic>
      <p:sp>
        <p:nvSpPr>
          <p:cNvPr id="634" name="Google Shape;634;p47"/>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pic>
        <p:nvPicPr>
          <p:cNvPr id="635" name="Google Shape;635;p47"/>
          <p:cNvPicPr preferRelativeResize="0"/>
          <p:nvPr/>
        </p:nvPicPr>
        <p:blipFill>
          <a:blip r:embed="rId5">
            <a:alphaModFix/>
          </a:blip>
          <a:stretch>
            <a:fillRect/>
          </a:stretch>
        </p:blipFill>
        <p:spPr>
          <a:xfrm>
            <a:off x="6912963" y="42213"/>
            <a:ext cx="2176725" cy="904525"/>
          </a:xfrm>
          <a:prstGeom prst="rect">
            <a:avLst/>
          </a:prstGeom>
          <a:noFill/>
          <a:ln>
            <a:noFill/>
          </a:ln>
        </p:spPr>
      </p:pic>
      <p:sp>
        <p:nvSpPr>
          <p:cNvPr id="636" name="Google Shape;636;p47"/>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
        <p:nvSpPr>
          <p:cNvPr id="637" name="Google Shape;637;p47"/>
          <p:cNvSpPr txBox="1"/>
          <p:nvPr/>
        </p:nvSpPr>
        <p:spPr>
          <a:xfrm>
            <a:off x="110200" y="83800"/>
            <a:ext cx="6802800" cy="7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solidFill>
                  <a:srgbClr val="FFFFFF"/>
                </a:solidFill>
                <a:latin typeface="Arial Narrow"/>
                <a:ea typeface="Arial Narrow"/>
                <a:cs typeface="Arial Narrow"/>
                <a:sym typeface="Arial Narrow"/>
              </a:rPr>
              <a:t>Big thanks to our contributors</a:t>
            </a:r>
            <a:r>
              <a:rPr lang="en-US" sz="3800">
                <a:solidFill>
                  <a:srgbClr val="FFFFFF"/>
                </a:solidFill>
                <a:latin typeface="Arial Narrow"/>
                <a:ea typeface="Arial Narrow"/>
                <a:cs typeface="Arial Narrow"/>
                <a:sym typeface="Arial Narrow"/>
              </a:rPr>
              <a:t>!</a:t>
            </a:r>
            <a:endParaRPr sz="3800">
              <a:solidFill>
                <a:srgbClr val="FFFFFF"/>
              </a:solidFill>
              <a:latin typeface="Arial Narrow"/>
              <a:ea typeface="Arial Narrow"/>
              <a:cs typeface="Arial Narrow"/>
              <a:sym typeface="Arial Narrow"/>
            </a:endParaRPr>
          </a:p>
        </p:txBody>
      </p:sp>
      <p:sp>
        <p:nvSpPr>
          <p:cNvPr id="638" name="Google Shape;638;p47"/>
          <p:cNvSpPr txBox="1"/>
          <p:nvPr/>
        </p:nvSpPr>
        <p:spPr>
          <a:xfrm>
            <a:off x="388300" y="1011447"/>
            <a:ext cx="1301700" cy="35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Broad Institute</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Samantha Baxter</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Andrew Grant</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Jessica Hekman</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Madeline Hughes</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Kate Megquier</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Kathy Reinold</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Rebecca Siegert</a:t>
            </a:r>
            <a:endParaRPr sz="1200">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u="sng">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CHOP</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Colin Ellis</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Allison Heath</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Ingo Helbig</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Avi Kelman</a:t>
            </a:r>
            <a:endParaRPr sz="1200">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u="sng">
                <a:solidFill>
                  <a:srgbClr val="16556A"/>
                </a:solidFill>
                <a:latin typeface="Arial Narrow"/>
                <a:ea typeface="Arial Narrow"/>
                <a:cs typeface="Arial Narrow"/>
                <a:sym typeface="Arial Narrow"/>
              </a:rPr>
              <a:t>CoRDS-Sanford</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Austin Letcher</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u="sng">
              <a:latin typeface="Arial Narrow"/>
              <a:ea typeface="Arial Narrow"/>
              <a:cs typeface="Arial Narrow"/>
              <a:sym typeface="Arial Narrow"/>
            </a:endParaRPr>
          </a:p>
          <a:p>
            <a:pPr indent="0" lvl="0" marL="0" rtl="0" algn="l">
              <a:spcBef>
                <a:spcPts val="0"/>
              </a:spcBef>
              <a:spcAft>
                <a:spcPts val="0"/>
              </a:spcAft>
              <a:buNone/>
            </a:pPr>
            <a:r>
              <a:t/>
            </a:r>
            <a:endParaRPr>
              <a:latin typeface="Arial Narrow"/>
              <a:ea typeface="Arial Narrow"/>
              <a:cs typeface="Arial Narrow"/>
              <a:sym typeface="Arial Narrow"/>
            </a:endParaRPr>
          </a:p>
        </p:txBody>
      </p:sp>
      <p:sp>
        <p:nvSpPr>
          <p:cNvPr id="639" name="Google Shape;639;p47"/>
          <p:cNvSpPr txBox="1"/>
          <p:nvPr/>
        </p:nvSpPr>
        <p:spPr>
          <a:xfrm>
            <a:off x="2036500" y="1011450"/>
            <a:ext cx="1219200" cy="35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ClinGen</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Larry Babb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Taylor Bingaman</a:t>
            </a:r>
            <a:endParaRPr sz="1200">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Marina DiStefano</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Jenny Goldstein</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Brooke Palus</a:t>
            </a:r>
            <a:endParaRPr sz="1200">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Heidi Rehm</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Erin Riggs</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Tam Sneddon</a:t>
            </a:r>
            <a:endParaRPr sz="1200">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Courtney Thaxton</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Matt Wright</a:t>
            </a:r>
            <a:endParaRPr sz="1200">
              <a:solidFill>
                <a:srgbClr val="000000"/>
              </a:solidFill>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EBI</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Mélanie Courtot</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Simon Jupp</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David Osumi-Sutherland</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Zoë Pendlington</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Paola Roncaglia</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u="sng">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u="sng">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p:txBody>
      </p:sp>
      <p:sp>
        <p:nvSpPr>
          <p:cNvPr id="640" name="Google Shape;640;p47"/>
          <p:cNvSpPr txBox="1"/>
          <p:nvPr/>
        </p:nvSpPr>
        <p:spPr>
          <a:xfrm>
            <a:off x="3602213" y="1011447"/>
            <a:ext cx="1427400" cy="36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200" u="sng">
                <a:solidFill>
                  <a:srgbClr val="16556A"/>
                </a:solidFill>
                <a:latin typeface="Arial Narrow"/>
                <a:ea typeface="Arial Narrow"/>
                <a:cs typeface="Arial Narrow"/>
                <a:sym typeface="Arial Narrow"/>
              </a:rPr>
              <a:t>GARD</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latin typeface="Arial Narrow"/>
                <a:ea typeface="Arial Narrow"/>
                <a:cs typeface="Arial Narrow"/>
                <a:sym typeface="Arial Narrow"/>
              </a:rPr>
              <a:t>Gioconda Alyea</a:t>
            </a:r>
            <a:endParaRPr sz="1200">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PJ Brooks</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Maria Della Rocca</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Janine Lewis</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Anne Pariser</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Andrea Storm</a:t>
            </a:r>
            <a:endParaRPr sz="1200">
              <a:solidFill>
                <a:srgbClr val="000000"/>
              </a:solidFill>
              <a:latin typeface="Arial Narrow"/>
              <a:ea typeface="Arial Narrow"/>
              <a:cs typeface="Arial Narrow"/>
              <a:sym typeface="Arial Narrow"/>
            </a:endParaRPr>
          </a:p>
          <a:p>
            <a:pPr indent="0" lvl="0" marL="0" rtl="0" algn="l">
              <a:lnSpc>
                <a:spcPct val="50000"/>
              </a:lnSpc>
              <a:spcBef>
                <a:spcPts val="0"/>
              </a:spcBef>
              <a:spcAft>
                <a:spcPts val="0"/>
              </a:spcAft>
              <a:buClr>
                <a:srgbClr val="000000"/>
              </a:buClr>
              <a:buSzPts val="1100"/>
              <a:buFont typeface="Arial"/>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Monarch Initiative</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Melissa Haendel</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Leigh Carmody</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Shahim Essaid</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Nomi Harris</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Nico Matentzoglu</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Julie McMurry</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Moni Munoz-Torres</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Peter Robinson</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Kent Shefchek</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Anne Thessen</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Aaron Zhang</a:t>
            </a:r>
            <a:endParaRPr sz="1200">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p:txBody>
      </p:sp>
      <p:sp>
        <p:nvSpPr>
          <p:cNvPr id="641" name="Google Shape;641;p47"/>
          <p:cNvSpPr txBox="1"/>
          <p:nvPr/>
        </p:nvSpPr>
        <p:spPr>
          <a:xfrm>
            <a:off x="5376119" y="1011447"/>
            <a:ext cx="1427400" cy="42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NCIt</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Gilberto Fragoso</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Bron Kisler</a:t>
            </a:r>
            <a:endParaRPr sz="1200">
              <a:solidFill>
                <a:schemeClr val="dk1"/>
              </a:solidFill>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1200" u="sng">
                <a:solidFill>
                  <a:srgbClr val="16556A"/>
                </a:solidFill>
                <a:latin typeface="Arial Narrow"/>
                <a:ea typeface="Arial Narrow"/>
                <a:cs typeface="Arial Narrow"/>
                <a:sym typeface="Arial Narrow"/>
              </a:rPr>
              <a:t>NIH NCATS</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1200">
                <a:solidFill>
                  <a:schemeClr val="dk1"/>
                </a:solidFill>
                <a:latin typeface="Arial Narrow"/>
                <a:ea typeface="Arial Narrow"/>
                <a:cs typeface="Arial Narrow"/>
                <a:sym typeface="Arial Narrow"/>
              </a:rPr>
              <a:t>Alice Chen</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Clr>
                <a:schemeClr val="dk1"/>
              </a:buClr>
              <a:buSzPts val="1100"/>
              <a:buFont typeface="Arial"/>
              <a:buNone/>
            </a:pPr>
            <a:r>
              <a:rPr lang="en-US" sz="1200">
                <a:solidFill>
                  <a:schemeClr val="dk1"/>
                </a:solidFill>
                <a:latin typeface="Arial Narrow"/>
                <a:ea typeface="Arial Narrow"/>
                <a:cs typeface="Arial Narrow"/>
                <a:sym typeface="Arial Narrow"/>
              </a:rPr>
              <a:t>Eric Sid</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NCBI</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rgbClr val="000000"/>
                </a:solidFill>
                <a:latin typeface="Arial Narrow"/>
                <a:ea typeface="Arial Narrow"/>
                <a:cs typeface="Arial Narrow"/>
                <a:sym typeface="Arial Narrow"/>
              </a:rPr>
              <a:t>Donna Maglott</a:t>
            </a:r>
            <a:endParaRPr sz="1200">
              <a:solidFill>
                <a:srgbClr val="000000"/>
              </a:solidFill>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solidFill>
                <a:srgbClr val="000000"/>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u="sng">
                <a:solidFill>
                  <a:srgbClr val="16556A"/>
                </a:solidFill>
                <a:latin typeface="Arial Narrow"/>
                <a:ea typeface="Arial Narrow"/>
                <a:cs typeface="Arial Narrow"/>
                <a:sym typeface="Arial Narrow"/>
              </a:rPr>
              <a:t>Johns Hopkins</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Clr>
                <a:srgbClr val="000000"/>
              </a:buClr>
              <a:buSzPts val="1100"/>
              <a:buFont typeface="Arial"/>
              <a:buNone/>
            </a:pPr>
            <a:r>
              <a:rPr lang="en-US" sz="1200">
                <a:solidFill>
                  <a:srgbClr val="000000"/>
                </a:solidFill>
                <a:latin typeface="Arial Narrow"/>
                <a:ea typeface="Arial Narrow"/>
                <a:cs typeface="Arial Narrow"/>
                <a:sym typeface="Arial Narrow"/>
              </a:rPr>
              <a:t>Christopher Chute</a:t>
            </a:r>
            <a:endParaRPr sz="1200">
              <a:solidFill>
                <a:srgbClr val="000000"/>
              </a:solidFill>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u="sng">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NIH NHGRI</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Robert Fullem</a:t>
            </a:r>
            <a:endParaRPr sz="1200">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Morgan Similuk</a:t>
            </a:r>
            <a:endParaRPr sz="1200">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NORD</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latin typeface="Arial Narrow"/>
                <a:ea typeface="Arial Narrow"/>
                <a:cs typeface="Arial Narrow"/>
                <a:sym typeface="Arial Narrow"/>
              </a:rPr>
              <a:t>Vanessa Boulanger</a:t>
            </a:r>
            <a:endParaRPr sz="1200">
              <a:latin typeface="Arial Narrow"/>
              <a:ea typeface="Arial Narrow"/>
              <a:cs typeface="Arial Narrow"/>
              <a:sym typeface="Arial Narrow"/>
            </a:endParaRPr>
          </a:p>
          <a:p>
            <a:pPr indent="0" lvl="0" marL="0" rtl="0" algn="l">
              <a:lnSpc>
                <a:spcPct val="50000"/>
              </a:lnSpc>
              <a:spcBef>
                <a:spcPts val="0"/>
              </a:spcBef>
              <a:spcAft>
                <a:spcPts val="0"/>
              </a:spcAft>
              <a:buNone/>
            </a:pPr>
            <a:r>
              <a:t/>
            </a:r>
            <a:endParaRPr sz="1200">
              <a:latin typeface="Arial Narrow"/>
              <a:ea typeface="Arial Narrow"/>
              <a:cs typeface="Arial Narrow"/>
              <a:sym typeface="Arial Narrow"/>
            </a:endParaRPr>
          </a:p>
          <a:p>
            <a:pPr indent="0" lvl="0" marL="0" rtl="0" algn="l">
              <a:spcBef>
                <a:spcPts val="0"/>
              </a:spcBef>
              <a:spcAft>
                <a:spcPts val="0"/>
              </a:spcAft>
              <a:buNone/>
            </a:pPr>
            <a:r>
              <a:t/>
            </a:r>
            <a:endParaRPr sz="1200">
              <a:solidFill>
                <a:srgbClr val="000000"/>
              </a:solidFill>
              <a:latin typeface="Arial Narrow"/>
              <a:ea typeface="Arial Narrow"/>
              <a:cs typeface="Arial Narrow"/>
              <a:sym typeface="Arial Narrow"/>
            </a:endParaRPr>
          </a:p>
        </p:txBody>
      </p:sp>
      <p:sp>
        <p:nvSpPr>
          <p:cNvPr id="642" name="Google Shape;642;p47"/>
          <p:cNvSpPr txBox="1"/>
          <p:nvPr/>
        </p:nvSpPr>
        <p:spPr>
          <a:xfrm>
            <a:off x="7150025" y="1011447"/>
            <a:ext cx="142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OMIM</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Joanna Amberger</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Ada Hamosh</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Orphanet</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Marc Hanauer</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Annie Olry</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Ana Rath</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rPr lang="en-US" sz="1200" u="sng">
                <a:solidFill>
                  <a:srgbClr val="16556A"/>
                </a:solidFill>
                <a:latin typeface="Arial Narrow"/>
                <a:ea typeface="Arial Narrow"/>
                <a:cs typeface="Arial Narrow"/>
                <a:sym typeface="Arial Narrow"/>
              </a:rPr>
              <a:t>University of Colorado</a:t>
            </a:r>
            <a:endParaRPr sz="1200" u="sng">
              <a:solidFill>
                <a:srgbClr val="16556A"/>
              </a:solidFill>
              <a:latin typeface="Arial Narrow"/>
              <a:ea typeface="Arial Narrow"/>
              <a:cs typeface="Arial Narrow"/>
              <a:sym typeface="Arial Narrow"/>
            </a:endParaRPr>
          </a:p>
          <a:p>
            <a:pPr indent="0" lvl="0" marL="0" rtl="0" algn="l">
              <a:spcBef>
                <a:spcPts val="0"/>
              </a:spcBef>
              <a:spcAft>
                <a:spcPts val="0"/>
              </a:spcAft>
              <a:buNone/>
            </a:pPr>
            <a:r>
              <a:rPr lang="en-US" sz="1200">
                <a:solidFill>
                  <a:schemeClr val="dk1"/>
                </a:solidFill>
                <a:latin typeface="Arial Narrow"/>
                <a:ea typeface="Arial Narrow"/>
                <a:cs typeface="Arial Narrow"/>
                <a:sym typeface="Arial Narrow"/>
              </a:rPr>
              <a:t>Tiffany Callahan</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pSp>
        <p:nvGrpSpPr>
          <p:cNvPr id="147" name="Google Shape;147;p21"/>
          <p:cNvGrpSpPr/>
          <p:nvPr/>
        </p:nvGrpSpPr>
        <p:grpSpPr>
          <a:xfrm>
            <a:off x="149748" y="776885"/>
            <a:ext cx="3959355" cy="1616093"/>
            <a:chOff x="290285" y="1418699"/>
            <a:chExt cx="3498900" cy="1849500"/>
          </a:xfrm>
        </p:grpSpPr>
        <p:sp>
          <p:nvSpPr>
            <p:cNvPr id="148" name="Google Shape;148;p21"/>
            <p:cNvSpPr/>
            <p:nvPr/>
          </p:nvSpPr>
          <p:spPr>
            <a:xfrm>
              <a:off x="290285" y="1418699"/>
              <a:ext cx="3498900" cy="1849500"/>
            </a:xfrm>
            <a:prstGeom prst="rect">
              <a:avLst/>
            </a:prstGeom>
            <a:solidFill>
              <a:srgbClr val="FFFFFF"/>
            </a:solidFill>
            <a:ln cap="flat" cmpd="sng" w="9525">
              <a:solidFill>
                <a:srgbClr val="BFBFBF"/>
              </a:solidFill>
              <a:prstDash val="solid"/>
              <a:round/>
              <a:headEnd len="sm" w="sm" type="none"/>
              <a:tailEnd len="sm" w="sm" type="none"/>
            </a:ln>
            <a:effectLst>
              <a:outerShdw blurRad="38100" rotWithShape="0" dir="5400000" dist="23000">
                <a:srgbClr val="000000">
                  <a:alpha val="34900"/>
                </a:srgbClr>
              </a:outerShdw>
            </a:effectLst>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21"/>
            <p:cNvSpPr/>
            <p:nvPr/>
          </p:nvSpPr>
          <p:spPr>
            <a:xfrm>
              <a:off x="357325" y="1957819"/>
              <a:ext cx="3364800" cy="1077300"/>
            </a:xfrm>
            <a:prstGeom prst="rect">
              <a:avLst/>
            </a:prstGeom>
            <a:noFill/>
            <a:ln>
              <a:noFill/>
            </a:ln>
          </p:spPr>
          <p:txBody>
            <a:bodyPr anchorCtr="0" anchor="t" bIns="45700" lIns="45700" spcFirstLastPara="1" rIns="45700" wrap="square" tIns="45700">
              <a:noAutofit/>
            </a:bodyPr>
            <a:lstStyle/>
            <a:p>
              <a:pPr indent="0" lvl="0" marL="0" marR="0" rtl="0" algn="l">
                <a:spcBef>
                  <a:spcPts val="0"/>
                </a:spcBef>
                <a:spcAft>
                  <a:spcPts val="0"/>
                </a:spcAft>
                <a:buNone/>
              </a:pPr>
              <a:r>
                <a:rPr lang="en-US" sz="1600">
                  <a:solidFill>
                    <a:srgbClr val="000000"/>
                  </a:solidFill>
                  <a:latin typeface="Source Sans Pro"/>
                  <a:ea typeface="Source Sans Pro"/>
                  <a:cs typeface="Source Sans Pro"/>
                  <a:sym typeface="Source Sans Pro"/>
                </a:rPr>
                <a:t>A knowledge classification of a domain, where the relationships between concepts are formally defined and logically related, which allows for computational reasoning</a:t>
              </a:r>
              <a:endParaRPr sz="1600">
                <a:solidFill>
                  <a:srgbClr val="000000"/>
                </a:solidFill>
                <a:latin typeface="Source Sans Pro"/>
                <a:ea typeface="Source Sans Pro"/>
                <a:cs typeface="Source Sans Pro"/>
                <a:sym typeface="Source Sans Pro"/>
              </a:endParaRPr>
            </a:p>
          </p:txBody>
        </p:sp>
        <p:pic>
          <p:nvPicPr>
            <p:cNvPr descr="Screen Shot 2017-04-28 at 4.33.09 PM.png" id="150" name="Google Shape;150;p21"/>
            <p:cNvPicPr preferRelativeResize="0"/>
            <p:nvPr/>
          </p:nvPicPr>
          <p:blipFill rotWithShape="1">
            <a:blip r:embed="rId3">
              <a:alphaModFix/>
            </a:blip>
            <a:srcRect b="0" l="0" r="0" t="0"/>
            <a:stretch/>
          </p:blipFill>
          <p:spPr>
            <a:xfrm>
              <a:off x="346095" y="1468786"/>
              <a:ext cx="1085175" cy="580196"/>
            </a:xfrm>
            <a:prstGeom prst="rect">
              <a:avLst/>
            </a:prstGeom>
            <a:noFill/>
            <a:ln>
              <a:noFill/>
            </a:ln>
          </p:spPr>
        </p:pic>
      </p:grpSp>
      <p:pic>
        <p:nvPicPr>
          <p:cNvPr id="151" name="Google Shape;151;p21"/>
          <p:cNvPicPr preferRelativeResize="0"/>
          <p:nvPr/>
        </p:nvPicPr>
        <p:blipFill>
          <a:blip r:embed="rId4">
            <a:alphaModFix/>
          </a:blip>
          <a:stretch>
            <a:fillRect/>
          </a:stretch>
        </p:blipFill>
        <p:spPr>
          <a:xfrm>
            <a:off x="0" y="14775"/>
            <a:ext cx="9144000" cy="702700"/>
          </a:xfrm>
          <a:prstGeom prst="rect">
            <a:avLst/>
          </a:prstGeom>
          <a:noFill/>
          <a:ln>
            <a:noFill/>
          </a:ln>
        </p:spPr>
      </p:pic>
      <p:sp>
        <p:nvSpPr>
          <p:cNvPr id="152" name="Google Shape;152;p21"/>
          <p:cNvSpPr txBox="1"/>
          <p:nvPr>
            <p:ph type="title"/>
          </p:nvPr>
        </p:nvSpPr>
        <p:spPr>
          <a:xfrm>
            <a:off x="190825" y="91174"/>
            <a:ext cx="8953200" cy="5889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US" sz="4000">
                <a:solidFill>
                  <a:schemeClr val="lt1"/>
                </a:solidFill>
                <a:latin typeface="Arial Narrow"/>
                <a:ea typeface="Arial Narrow"/>
                <a:cs typeface="Arial Narrow"/>
                <a:sym typeface="Arial Narrow"/>
              </a:rPr>
              <a:t>What is an ontology?</a:t>
            </a:r>
            <a:endParaRPr sz="3600">
              <a:solidFill>
                <a:srgbClr val="FFFFFF"/>
              </a:solidFill>
              <a:latin typeface="Arial Narrow"/>
              <a:ea typeface="Arial Narrow"/>
              <a:cs typeface="Arial Narrow"/>
              <a:sym typeface="Arial Narrow"/>
            </a:endParaRPr>
          </a:p>
        </p:txBody>
      </p:sp>
      <p:sp>
        <p:nvSpPr>
          <p:cNvPr id="153" name="Google Shape;153;p21"/>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US" sz="1800">
                <a:solidFill>
                  <a:srgbClr val="FFFFFF"/>
                </a:solidFill>
                <a:latin typeface="Arial Narrow"/>
                <a:ea typeface="Arial Narrow"/>
                <a:cs typeface="Arial Narrow"/>
                <a:sym typeface="Arial Narrow"/>
              </a:rPr>
              <a:t>http://www.obofoundry.org/resources</a:t>
            </a:r>
            <a:endParaRPr sz="1800">
              <a:solidFill>
                <a:srgbClr val="FFFFFF"/>
              </a:solidFill>
              <a:latin typeface="Arial Narrow"/>
              <a:ea typeface="Arial Narrow"/>
              <a:cs typeface="Arial Narrow"/>
              <a:sym typeface="Arial Narrow"/>
            </a:endParaRPr>
          </a:p>
        </p:txBody>
      </p:sp>
      <p:sp>
        <p:nvSpPr>
          <p:cNvPr id="154" name="Google Shape;154;p21"/>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grpSp>
        <p:nvGrpSpPr>
          <p:cNvPr id="155" name="Google Shape;155;p21"/>
          <p:cNvGrpSpPr/>
          <p:nvPr/>
        </p:nvGrpSpPr>
        <p:grpSpPr>
          <a:xfrm>
            <a:off x="3427199" y="941943"/>
            <a:ext cx="5687172" cy="3952732"/>
            <a:chOff x="3427199" y="941943"/>
            <a:chExt cx="5687172" cy="3952732"/>
          </a:xfrm>
        </p:grpSpPr>
        <p:pic>
          <p:nvPicPr>
            <p:cNvPr id="156" name="Google Shape;156;p21"/>
            <p:cNvPicPr preferRelativeResize="0"/>
            <p:nvPr/>
          </p:nvPicPr>
          <p:blipFill>
            <a:blip r:embed="rId5">
              <a:alphaModFix amt="66000"/>
            </a:blip>
            <a:stretch>
              <a:fillRect/>
            </a:stretch>
          </p:blipFill>
          <p:spPr>
            <a:xfrm>
              <a:off x="3427199" y="2328725"/>
              <a:ext cx="2680400" cy="2565950"/>
            </a:xfrm>
            <a:prstGeom prst="rect">
              <a:avLst/>
            </a:prstGeom>
            <a:noFill/>
            <a:ln>
              <a:noFill/>
            </a:ln>
          </p:spPr>
        </p:pic>
        <p:pic>
          <p:nvPicPr>
            <p:cNvPr id="157" name="Google Shape;157;p21"/>
            <p:cNvPicPr preferRelativeResize="0"/>
            <p:nvPr/>
          </p:nvPicPr>
          <p:blipFill>
            <a:blip r:embed="rId6">
              <a:alphaModFix/>
            </a:blip>
            <a:stretch>
              <a:fillRect/>
            </a:stretch>
          </p:blipFill>
          <p:spPr>
            <a:xfrm>
              <a:off x="4157346" y="941943"/>
              <a:ext cx="4957025" cy="3501117"/>
            </a:xfrm>
            <a:prstGeom prst="rect">
              <a:avLst/>
            </a:prstGeom>
            <a:noFill/>
            <a:ln>
              <a:noFill/>
            </a:ln>
          </p:spPr>
        </p:pic>
        <p:pic>
          <p:nvPicPr>
            <p:cNvPr id="158" name="Google Shape;158;p21"/>
            <p:cNvPicPr preferRelativeResize="0"/>
            <p:nvPr/>
          </p:nvPicPr>
          <p:blipFill>
            <a:blip r:embed="rId7">
              <a:alphaModFix/>
            </a:blip>
            <a:stretch>
              <a:fillRect/>
            </a:stretch>
          </p:blipFill>
          <p:spPr>
            <a:xfrm>
              <a:off x="8612078" y="4545525"/>
              <a:ext cx="454039" cy="196750"/>
            </a:xfrm>
            <a:prstGeom prst="rect">
              <a:avLst/>
            </a:prstGeom>
            <a:noFill/>
            <a:ln>
              <a:noFill/>
            </a:ln>
          </p:spPr>
        </p:pic>
      </p:grpSp>
      <p:sp>
        <p:nvSpPr>
          <p:cNvPr id="159" name="Google Shape;159;p21"/>
          <p:cNvSpPr/>
          <p:nvPr/>
        </p:nvSpPr>
        <p:spPr>
          <a:xfrm>
            <a:off x="114625" y="2392975"/>
            <a:ext cx="3994500" cy="347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Source Sans Pro"/>
                <a:ea typeface="Source Sans Pro"/>
                <a:cs typeface="Source Sans Pro"/>
                <a:sym typeface="Source Sans Pro"/>
              </a:rPr>
              <a:t>Key Features:</a:t>
            </a:r>
            <a:endParaRPr sz="1000"/>
          </a:p>
          <a:p>
            <a:pPr indent="-317500" lvl="0" marL="342900" marR="0" rtl="0" algn="l">
              <a:spcBef>
                <a:spcPts val="0"/>
              </a:spcBef>
              <a:spcAft>
                <a:spcPts val="0"/>
              </a:spcAft>
              <a:buClr>
                <a:srgbClr val="000000"/>
              </a:buClr>
              <a:buSzPts val="1600"/>
              <a:buFont typeface="Noto Sans Symbols"/>
              <a:buChar char="▪"/>
            </a:pPr>
            <a:r>
              <a:rPr lang="en-US" sz="1600">
                <a:solidFill>
                  <a:srgbClr val="000000"/>
                </a:solidFill>
                <a:latin typeface="Source Sans Pro"/>
                <a:ea typeface="Source Sans Pro"/>
                <a:cs typeface="Source Sans Pro"/>
                <a:sym typeface="Source Sans Pro"/>
              </a:rPr>
              <a:t>Terms are defined</a:t>
            </a:r>
            <a:endParaRPr sz="1000"/>
          </a:p>
          <a:p>
            <a:pPr indent="-317500" lvl="0" marL="342900" marR="0" rtl="0" algn="l">
              <a:spcBef>
                <a:spcPts val="0"/>
              </a:spcBef>
              <a:spcAft>
                <a:spcPts val="0"/>
              </a:spcAft>
              <a:buClr>
                <a:srgbClr val="000000"/>
              </a:buClr>
              <a:buSzPts val="1600"/>
              <a:buFont typeface="Noto Sans Symbols"/>
              <a:buChar char="▪"/>
            </a:pPr>
            <a:r>
              <a:rPr lang="en-US" sz="1600">
                <a:solidFill>
                  <a:srgbClr val="000000"/>
                </a:solidFill>
                <a:latin typeface="Source Sans Pro"/>
                <a:ea typeface="Source Sans Pro"/>
                <a:cs typeface="Source Sans Pro"/>
                <a:sym typeface="Source Sans Pro"/>
              </a:rPr>
              <a:t>Semantics - relationships between terms are defined, allowing logical inference and sophisticated data queries</a:t>
            </a:r>
            <a:endParaRPr sz="1000"/>
          </a:p>
          <a:p>
            <a:pPr indent="-317500" lvl="0" marL="342900" marR="0" rtl="0" algn="l">
              <a:spcBef>
                <a:spcPts val="0"/>
              </a:spcBef>
              <a:spcAft>
                <a:spcPts val="0"/>
              </a:spcAft>
              <a:buClr>
                <a:srgbClr val="000000"/>
              </a:buClr>
              <a:buSzPts val="1600"/>
              <a:buFont typeface="Noto Sans Symbols"/>
              <a:buChar char="▪"/>
            </a:pPr>
            <a:r>
              <a:rPr lang="en-US" sz="1600">
                <a:solidFill>
                  <a:srgbClr val="000000"/>
                </a:solidFill>
                <a:latin typeface="Source Sans Pro"/>
                <a:ea typeface="Source Sans Pro"/>
                <a:cs typeface="Source Sans Pro"/>
                <a:sym typeface="Source Sans Pro"/>
              </a:rPr>
              <a:t>Terms are arranged in a hierarchy</a:t>
            </a:r>
            <a:endParaRPr sz="1000"/>
          </a:p>
          <a:p>
            <a:pPr indent="-317500" lvl="0" marL="342900" marR="0" rtl="0" algn="l">
              <a:spcBef>
                <a:spcPts val="0"/>
              </a:spcBef>
              <a:spcAft>
                <a:spcPts val="0"/>
              </a:spcAft>
              <a:buClr>
                <a:srgbClr val="000000"/>
              </a:buClr>
              <a:buSzPts val="1600"/>
              <a:buFont typeface="Noto Sans Symbols"/>
              <a:buChar char="▪"/>
            </a:pPr>
            <a:r>
              <a:rPr lang="en-US" sz="1600">
                <a:solidFill>
                  <a:srgbClr val="000000"/>
                </a:solidFill>
                <a:latin typeface="Source Sans Pro"/>
                <a:ea typeface="Source Sans Pro"/>
                <a:cs typeface="Source Sans Pro"/>
                <a:sym typeface="Source Sans Pro"/>
              </a:rPr>
              <a:t>Expressed in a knowledge representation language such as RDFS, OBO, or OWL</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2"/>
          <p:cNvPicPr preferRelativeResize="0"/>
          <p:nvPr/>
        </p:nvPicPr>
        <p:blipFill>
          <a:blip r:embed="rId3">
            <a:alphaModFix/>
          </a:blip>
          <a:stretch>
            <a:fillRect/>
          </a:stretch>
        </p:blipFill>
        <p:spPr>
          <a:xfrm>
            <a:off x="0" y="14775"/>
            <a:ext cx="9144000" cy="702700"/>
          </a:xfrm>
          <a:prstGeom prst="rect">
            <a:avLst/>
          </a:prstGeom>
          <a:noFill/>
          <a:ln>
            <a:noFill/>
          </a:ln>
        </p:spPr>
      </p:pic>
      <p:sp>
        <p:nvSpPr>
          <p:cNvPr id="166" name="Google Shape;166;p22"/>
          <p:cNvSpPr txBox="1"/>
          <p:nvPr>
            <p:ph type="title"/>
          </p:nvPr>
        </p:nvSpPr>
        <p:spPr>
          <a:xfrm>
            <a:off x="190825" y="91174"/>
            <a:ext cx="8953200" cy="5889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US" sz="4000">
                <a:solidFill>
                  <a:schemeClr val="lt1"/>
                </a:solidFill>
                <a:latin typeface="Arial Narrow"/>
                <a:ea typeface="Arial Narrow"/>
                <a:cs typeface="Arial Narrow"/>
                <a:sym typeface="Arial Narrow"/>
              </a:rPr>
              <a:t>Complexity of Vocabulary Types</a:t>
            </a:r>
            <a:endParaRPr sz="4000">
              <a:solidFill>
                <a:schemeClr val="lt1"/>
              </a:solidFill>
              <a:latin typeface="Arial Narrow"/>
              <a:ea typeface="Arial Narrow"/>
              <a:cs typeface="Arial Narrow"/>
              <a:sym typeface="Arial Narrow"/>
            </a:endParaRPr>
          </a:p>
        </p:txBody>
      </p:sp>
      <p:pic>
        <p:nvPicPr>
          <p:cNvPr id="167" name="Google Shape;167;p22"/>
          <p:cNvPicPr preferRelativeResize="0"/>
          <p:nvPr/>
        </p:nvPicPr>
        <p:blipFill>
          <a:blip r:embed="rId4">
            <a:alphaModFix/>
          </a:blip>
          <a:stretch>
            <a:fillRect/>
          </a:stretch>
        </p:blipFill>
        <p:spPr>
          <a:xfrm>
            <a:off x="1540675" y="792475"/>
            <a:ext cx="6062648" cy="3936074"/>
          </a:xfrm>
          <a:prstGeom prst="rect">
            <a:avLst/>
          </a:prstGeom>
          <a:noFill/>
          <a:ln>
            <a:noFill/>
          </a:ln>
        </p:spPr>
      </p:pic>
      <p:sp>
        <p:nvSpPr>
          <p:cNvPr id="168" name="Google Shape;168;p22"/>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US" sz="1800">
                <a:solidFill>
                  <a:srgbClr val="FFFFFF"/>
                </a:solidFill>
                <a:latin typeface="Arial Narrow"/>
                <a:ea typeface="Arial Narrow"/>
                <a:cs typeface="Arial Narrow"/>
                <a:sym typeface="Arial Narrow"/>
              </a:rPr>
              <a:t>http://www.obofoundry.org/resources</a:t>
            </a:r>
            <a:endParaRPr sz="1800">
              <a:solidFill>
                <a:srgbClr val="FFFFFF"/>
              </a:solidFill>
              <a:latin typeface="Arial Narrow"/>
              <a:ea typeface="Arial Narrow"/>
              <a:cs typeface="Arial Narrow"/>
              <a:sym typeface="Arial Narrow"/>
            </a:endParaRPr>
          </a:p>
        </p:txBody>
      </p:sp>
      <p:sp>
        <p:nvSpPr>
          <p:cNvPr id="169" name="Google Shape;169;p22"/>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3"/>
          <p:cNvPicPr preferRelativeResize="0"/>
          <p:nvPr/>
        </p:nvPicPr>
        <p:blipFill>
          <a:blip r:embed="rId3">
            <a:alphaModFix amt="86000"/>
          </a:blip>
          <a:stretch>
            <a:fillRect/>
          </a:stretch>
        </p:blipFill>
        <p:spPr>
          <a:xfrm>
            <a:off x="9525" y="55199"/>
            <a:ext cx="9144000" cy="5143500"/>
          </a:xfrm>
          <a:prstGeom prst="rect">
            <a:avLst/>
          </a:prstGeom>
          <a:noFill/>
          <a:ln>
            <a:noFill/>
          </a:ln>
        </p:spPr>
      </p:pic>
      <p:sp>
        <p:nvSpPr>
          <p:cNvPr id="179" name="Google Shape;179;p23"/>
          <p:cNvSpPr txBox="1"/>
          <p:nvPr>
            <p:ph idx="4294967295" type="body"/>
          </p:nvPr>
        </p:nvSpPr>
        <p:spPr>
          <a:xfrm>
            <a:off x="4397550" y="1329775"/>
            <a:ext cx="4505700" cy="3554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700">
                <a:solidFill>
                  <a:srgbClr val="FFFFFF"/>
                </a:solidFill>
                <a:latin typeface="Arial Narrow"/>
                <a:ea typeface="Arial Narrow"/>
                <a:cs typeface="Arial Narrow"/>
                <a:sym typeface="Arial Narrow"/>
              </a:rPr>
              <a:t>We needed:</a:t>
            </a:r>
            <a:endParaRPr b="1" sz="1700">
              <a:solidFill>
                <a:srgbClr val="FFFFFF"/>
              </a:solidFill>
              <a:latin typeface="Arial Narrow"/>
              <a:ea typeface="Arial Narrow"/>
              <a:cs typeface="Arial Narrow"/>
              <a:sym typeface="Arial Narrow"/>
            </a:endParaRPr>
          </a:p>
          <a:p>
            <a:pPr indent="-336550" lvl="0" marL="4572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disease concepts spanning multiple categories</a:t>
            </a:r>
            <a:endParaRPr sz="1700">
              <a:solidFill>
                <a:srgbClr val="FFFFFF"/>
              </a:solidFill>
              <a:latin typeface="Arial Narrow"/>
              <a:ea typeface="Arial Narrow"/>
              <a:cs typeface="Arial Narrow"/>
              <a:sym typeface="Arial Narrow"/>
            </a:endParaRPr>
          </a:p>
          <a:p>
            <a:pPr indent="-336550" lvl="0" marL="4572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a systematic way of relating these concepts</a:t>
            </a:r>
            <a:endParaRPr sz="1700">
              <a:solidFill>
                <a:srgbClr val="FFFFFF"/>
              </a:solidFill>
              <a:latin typeface="Arial Narrow"/>
              <a:ea typeface="Arial Narrow"/>
              <a:cs typeface="Arial Narrow"/>
              <a:sym typeface="Arial Narrow"/>
            </a:endParaRPr>
          </a:p>
          <a:p>
            <a:pPr indent="0" lvl="0" marL="457200" rtl="0" algn="l">
              <a:spcBef>
                <a:spcPts val="0"/>
              </a:spcBef>
              <a:spcAft>
                <a:spcPts val="0"/>
              </a:spcAft>
              <a:buNone/>
            </a:pPr>
            <a:r>
              <a:t/>
            </a:r>
            <a:endParaRPr sz="1700">
              <a:solidFill>
                <a:srgbClr val="FFFFFF"/>
              </a:solidFill>
              <a:latin typeface="Arial Narrow"/>
              <a:ea typeface="Arial Narrow"/>
              <a:cs typeface="Arial Narrow"/>
              <a:sym typeface="Arial Narrow"/>
            </a:endParaRPr>
          </a:p>
          <a:p>
            <a:pPr indent="0" lvl="0" marL="0" rtl="0" algn="l">
              <a:spcBef>
                <a:spcPts val="0"/>
              </a:spcBef>
              <a:spcAft>
                <a:spcPts val="0"/>
              </a:spcAft>
              <a:buNone/>
            </a:pPr>
            <a:r>
              <a:rPr b="1" lang="en-US" sz="1700">
                <a:solidFill>
                  <a:srgbClr val="FFFFFF"/>
                </a:solidFill>
                <a:latin typeface="Arial Narrow"/>
                <a:ea typeface="Arial Narrow"/>
                <a:cs typeface="Arial Narrow"/>
                <a:sym typeface="Arial Narrow"/>
              </a:rPr>
              <a:t>Why not just use mappings?</a:t>
            </a:r>
            <a:endParaRPr b="1" sz="1700">
              <a:solidFill>
                <a:srgbClr val="FFFFFF"/>
              </a:solidFill>
              <a:latin typeface="Arial Narrow"/>
              <a:ea typeface="Arial Narrow"/>
              <a:cs typeface="Arial Narrow"/>
              <a:sym typeface="Arial Narrow"/>
            </a:endParaRPr>
          </a:p>
          <a:p>
            <a:pPr indent="-336550" lvl="0" marL="4572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Many terminologies / ontologies / lists include mappings </a:t>
            </a:r>
            <a:endParaRPr sz="1700">
              <a:solidFill>
                <a:srgbClr val="FFFFFF"/>
              </a:solidFill>
              <a:latin typeface="Arial Narrow"/>
              <a:ea typeface="Arial Narrow"/>
              <a:cs typeface="Arial Narrow"/>
              <a:sym typeface="Arial Narrow"/>
            </a:endParaRPr>
          </a:p>
          <a:p>
            <a:pPr indent="-336550" lvl="1" marL="9144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These can be used to cross-walk</a:t>
            </a:r>
            <a:endParaRPr sz="1700">
              <a:solidFill>
                <a:srgbClr val="FFFFFF"/>
              </a:solidFill>
              <a:latin typeface="Arial Narrow"/>
              <a:ea typeface="Arial Narrow"/>
              <a:cs typeface="Arial Narrow"/>
              <a:sym typeface="Arial Narrow"/>
            </a:endParaRPr>
          </a:p>
          <a:p>
            <a:pPr indent="-336550" lvl="0" marL="4572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Problems:</a:t>
            </a:r>
            <a:endParaRPr sz="1700">
              <a:solidFill>
                <a:srgbClr val="FFFFFF"/>
              </a:solidFill>
              <a:latin typeface="Arial Narrow"/>
              <a:ea typeface="Arial Narrow"/>
              <a:cs typeface="Arial Narrow"/>
              <a:sym typeface="Arial Narrow"/>
            </a:endParaRPr>
          </a:p>
          <a:p>
            <a:pPr indent="-336550" lvl="1" marL="9144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Often mutually inconsistent</a:t>
            </a:r>
            <a:endParaRPr sz="1700">
              <a:solidFill>
                <a:srgbClr val="FFFFFF"/>
              </a:solidFill>
              <a:latin typeface="Arial Narrow"/>
              <a:ea typeface="Arial Narrow"/>
              <a:cs typeface="Arial Narrow"/>
              <a:sym typeface="Arial Narrow"/>
            </a:endParaRPr>
          </a:p>
          <a:p>
            <a:pPr indent="-336550" lvl="1" marL="9144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N^2 sets of mappings!</a:t>
            </a:r>
            <a:endParaRPr sz="1700">
              <a:solidFill>
                <a:srgbClr val="FFFFFF"/>
              </a:solidFill>
              <a:latin typeface="Arial Narrow"/>
              <a:ea typeface="Arial Narrow"/>
              <a:cs typeface="Arial Narrow"/>
              <a:sym typeface="Arial Narrow"/>
            </a:endParaRPr>
          </a:p>
          <a:p>
            <a:pPr indent="-336550" lvl="1" marL="914400" rtl="0" algn="l">
              <a:spcBef>
                <a:spcPts val="0"/>
              </a:spcBef>
              <a:spcAft>
                <a:spcPts val="0"/>
              </a:spcAft>
              <a:buClr>
                <a:srgbClr val="FFFFFF"/>
              </a:buClr>
              <a:buSzPts val="1700"/>
              <a:buFont typeface="Arial Narrow"/>
              <a:buChar char="○"/>
            </a:pPr>
            <a:r>
              <a:rPr lang="en-US" sz="1700">
                <a:solidFill>
                  <a:srgbClr val="FFFFFF"/>
                </a:solidFill>
                <a:latin typeface="Arial Narrow"/>
                <a:ea typeface="Arial Narrow"/>
                <a:cs typeface="Arial Narrow"/>
                <a:sym typeface="Arial Narrow"/>
              </a:rPr>
              <a:t>Not 1:1 equivalents</a:t>
            </a:r>
            <a:endParaRPr sz="1700">
              <a:solidFill>
                <a:srgbClr val="FFFFFF"/>
              </a:solidFill>
              <a:latin typeface="Arial Narrow"/>
              <a:ea typeface="Arial Narrow"/>
              <a:cs typeface="Arial Narrow"/>
              <a:sym typeface="Arial Narrow"/>
            </a:endParaRPr>
          </a:p>
        </p:txBody>
      </p:sp>
      <p:sp>
        <p:nvSpPr>
          <p:cNvPr id="180" name="Google Shape;180;p23"/>
          <p:cNvSpPr/>
          <p:nvPr/>
        </p:nvSpPr>
        <p:spPr>
          <a:xfrm>
            <a:off x="9525" y="0"/>
            <a:ext cx="9144000" cy="11907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1" name="Google Shape;181;p23"/>
          <p:cNvSpPr/>
          <p:nvPr/>
        </p:nvSpPr>
        <p:spPr>
          <a:xfrm>
            <a:off x="1447800" y="1548400"/>
            <a:ext cx="3228975" cy="3067050"/>
          </a:xfrm>
          <a:custGeom>
            <a:rect b="b" l="l" r="r" t="t"/>
            <a:pathLst>
              <a:path extrusionOk="0" h="122682" w="129159">
                <a:moveTo>
                  <a:pt x="31242" y="14478"/>
                </a:moveTo>
                <a:lnTo>
                  <a:pt x="9144" y="32004"/>
                </a:lnTo>
                <a:lnTo>
                  <a:pt x="0" y="67056"/>
                </a:lnTo>
                <a:lnTo>
                  <a:pt x="11049" y="99822"/>
                </a:lnTo>
                <a:lnTo>
                  <a:pt x="72390" y="122682"/>
                </a:lnTo>
                <a:lnTo>
                  <a:pt x="88011" y="105156"/>
                </a:lnTo>
                <a:lnTo>
                  <a:pt x="129159" y="74295"/>
                </a:lnTo>
                <a:lnTo>
                  <a:pt x="77724" y="43815"/>
                </a:lnTo>
                <a:lnTo>
                  <a:pt x="61341" y="0"/>
                </a:lnTo>
                <a:close/>
              </a:path>
            </a:pathLst>
          </a:custGeom>
          <a:noFill/>
          <a:ln cap="flat" cmpd="sng" w="9525">
            <a:solidFill>
              <a:srgbClr val="FFE599"/>
            </a:solidFill>
            <a:prstDash val="lgDash"/>
            <a:round/>
            <a:headEnd len="med" w="med" type="none"/>
            <a:tailEnd len="med" w="med" type="none"/>
          </a:ln>
        </p:spPr>
      </p:sp>
      <p:sp>
        <p:nvSpPr>
          <p:cNvPr id="182" name="Google Shape;182;p23"/>
          <p:cNvSpPr txBox="1"/>
          <p:nvPr>
            <p:ph type="title"/>
          </p:nvPr>
        </p:nvSpPr>
        <p:spPr>
          <a:xfrm>
            <a:off x="352425" y="55200"/>
            <a:ext cx="8353500" cy="108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3000">
                <a:solidFill>
                  <a:srgbClr val="FFFFFF"/>
                </a:solidFill>
                <a:latin typeface="Arial Narrow"/>
                <a:ea typeface="Arial Narrow"/>
                <a:cs typeface="Arial Narrow"/>
                <a:sym typeface="Arial Narrow"/>
              </a:rPr>
              <a:t>What is the most clinically useful way to</a:t>
            </a:r>
            <a:endParaRPr b="1" sz="3000">
              <a:solidFill>
                <a:srgbClr val="FFFFFF"/>
              </a:solidFill>
              <a:latin typeface="Arial Narrow"/>
              <a:ea typeface="Arial Narrow"/>
              <a:cs typeface="Arial Narrow"/>
              <a:sym typeface="Arial Narrow"/>
            </a:endParaRPr>
          </a:p>
          <a:p>
            <a:pPr indent="0" lvl="0" marL="0" marR="0" rtl="0" algn="ctr">
              <a:lnSpc>
                <a:spcPct val="100000"/>
              </a:lnSpc>
              <a:spcBef>
                <a:spcPts val="0"/>
              </a:spcBef>
              <a:spcAft>
                <a:spcPts val="0"/>
              </a:spcAft>
              <a:buNone/>
            </a:pPr>
            <a:r>
              <a:rPr b="1" lang="en-US" sz="3000">
                <a:solidFill>
                  <a:srgbClr val="FFFFFF"/>
                </a:solidFill>
                <a:latin typeface="Arial Narrow"/>
                <a:ea typeface="Arial Narrow"/>
                <a:cs typeface="Arial Narrow"/>
                <a:sym typeface="Arial Narrow"/>
              </a:rPr>
              <a:t> define and group diseases?</a:t>
            </a:r>
            <a:endParaRPr b="1" sz="3000">
              <a:solidFill>
                <a:srgbClr val="FFFFFF"/>
              </a:solidFill>
              <a:latin typeface="Arial Narrow"/>
              <a:ea typeface="Arial Narrow"/>
              <a:cs typeface="Arial Narrow"/>
              <a:sym typeface="Arial Narrow"/>
            </a:endParaRPr>
          </a:p>
        </p:txBody>
      </p:sp>
      <p:sp>
        <p:nvSpPr>
          <p:cNvPr id="183" name="Google Shape;183;p23"/>
          <p:cNvSpPr txBox="1"/>
          <p:nvPr/>
        </p:nvSpPr>
        <p:spPr>
          <a:xfrm>
            <a:off x="570625" y="1419463"/>
            <a:ext cx="16296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FF2CC"/>
                </a:solidFill>
                <a:latin typeface="Proxima Nova"/>
                <a:ea typeface="Proxima Nova"/>
                <a:cs typeface="Proxima Nova"/>
                <a:sym typeface="Proxima Nova"/>
              </a:rPr>
              <a:t>CANCER</a:t>
            </a:r>
            <a:endParaRPr sz="2400">
              <a:solidFill>
                <a:srgbClr val="FFF2CC"/>
              </a:solidFill>
              <a:latin typeface="Proxima Nova"/>
              <a:ea typeface="Proxima Nova"/>
              <a:cs typeface="Proxima Nova"/>
              <a:sym typeface="Proxima Nova"/>
            </a:endParaRPr>
          </a:p>
        </p:txBody>
      </p:sp>
      <p:sp>
        <p:nvSpPr>
          <p:cNvPr id="184" name="Google Shape;184;p23"/>
          <p:cNvSpPr txBox="1"/>
          <p:nvPr/>
        </p:nvSpPr>
        <p:spPr>
          <a:xfrm>
            <a:off x="2306750" y="1380775"/>
            <a:ext cx="19950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CAFFFF"/>
                </a:solidFill>
                <a:latin typeface="Proxima Nova"/>
                <a:ea typeface="Proxima Nova"/>
                <a:cs typeface="Proxima Nova"/>
                <a:sym typeface="Proxima Nova"/>
              </a:rPr>
              <a:t>COMPLEX</a:t>
            </a:r>
            <a:endParaRPr sz="2400">
              <a:solidFill>
                <a:srgbClr val="CAFFFF"/>
              </a:solidFill>
              <a:latin typeface="Proxima Nova"/>
              <a:ea typeface="Proxima Nova"/>
              <a:cs typeface="Proxima Nova"/>
              <a:sym typeface="Proxima Nova"/>
            </a:endParaRPr>
          </a:p>
        </p:txBody>
      </p:sp>
      <p:sp>
        <p:nvSpPr>
          <p:cNvPr id="185" name="Google Shape;185;p23"/>
          <p:cNvSpPr txBox="1"/>
          <p:nvPr/>
        </p:nvSpPr>
        <p:spPr>
          <a:xfrm>
            <a:off x="60387" y="2608900"/>
            <a:ext cx="2063400" cy="5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4CCCC"/>
                </a:solidFill>
                <a:latin typeface="Proxima Nova"/>
                <a:ea typeface="Proxima Nova"/>
                <a:cs typeface="Proxima Nova"/>
                <a:sym typeface="Proxima Nova"/>
              </a:rPr>
              <a:t>INFECTIOUS</a:t>
            </a:r>
            <a:endParaRPr sz="2400">
              <a:solidFill>
                <a:srgbClr val="F4CCCC"/>
              </a:solidFill>
              <a:latin typeface="Proxima Nova"/>
              <a:ea typeface="Proxima Nova"/>
              <a:cs typeface="Proxima Nova"/>
              <a:sym typeface="Proxima Nova"/>
            </a:endParaRPr>
          </a:p>
        </p:txBody>
      </p:sp>
      <p:sp>
        <p:nvSpPr>
          <p:cNvPr id="186" name="Google Shape;186;p23"/>
          <p:cNvSpPr txBox="1"/>
          <p:nvPr/>
        </p:nvSpPr>
        <p:spPr>
          <a:xfrm>
            <a:off x="2232050" y="3858700"/>
            <a:ext cx="21444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00FFFF"/>
                </a:solidFill>
                <a:latin typeface="Proxima Nova"/>
                <a:ea typeface="Proxima Nova"/>
                <a:cs typeface="Proxima Nova"/>
                <a:sym typeface="Proxima Nova"/>
              </a:rPr>
              <a:t>MENDELIAN</a:t>
            </a:r>
            <a:endParaRPr sz="2400">
              <a:solidFill>
                <a:srgbClr val="00FFFF"/>
              </a:solidFill>
              <a:latin typeface="Proxima Nova"/>
              <a:ea typeface="Proxima Nova"/>
              <a:cs typeface="Proxima Nova"/>
              <a:sym typeface="Proxima Nova"/>
            </a:endParaRPr>
          </a:p>
        </p:txBody>
      </p:sp>
      <p:sp>
        <p:nvSpPr>
          <p:cNvPr id="187" name="Google Shape;187;p23"/>
          <p:cNvSpPr txBox="1"/>
          <p:nvPr/>
        </p:nvSpPr>
        <p:spPr>
          <a:xfrm>
            <a:off x="1772925" y="3172838"/>
            <a:ext cx="11292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400">
                <a:solidFill>
                  <a:srgbClr val="F6B26B"/>
                </a:solidFill>
                <a:latin typeface="Proxima Nova"/>
                <a:ea typeface="Proxima Nova"/>
                <a:cs typeface="Proxima Nova"/>
                <a:sym typeface="Proxima Nova"/>
              </a:rPr>
              <a:t>RARE</a:t>
            </a:r>
            <a:endParaRPr sz="2400">
              <a:solidFill>
                <a:srgbClr val="F6B26B"/>
              </a:solidFill>
              <a:latin typeface="Proxima Nova"/>
              <a:ea typeface="Proxima Nova"/>
              <a:cs typeface="Proxima Nova"/>
              <a:sym typeface="Proxima Nova"/>
            </a:endParaRPr>
          </a:p>
        </p:txBody>
      </p:sp>
      <p:sp>
        <p:nvSpPr>
          <p:cNvPr id="188" name="Google Shape;188;p23"/>
          <p:cNvSpPr/>
          <p:nvPr/>
        </p:nvSpPr>
        <p:spPr>
          <a:xfrm>
            <a:off x="-9525" y="1157875"/>
            <a:ext cx="2647950" cy="3343275"/>
          </a:xfrm>
          <a:custGeom>
            <a:rect b="b" l="l" r="r" t="t"/>
            <a:pathLst>
              <a:path extrusionOk="0" h="133731" w="105918">
                <a:moveTo>
                  <a:pt x="1143" y="7620"/>
                </a:moveTo>
                <a:lnTo>
                  <a:pt x="37719" y="6858"/>
                </a:lnTo>
                <a:lnTo>
                  <a:pt x="49911" y="0"/>
                </a:lnTo>
                <a:lnTo>
                  <a:pt x="91059" y="30480"/>
                </a:lnTo>
                <a:lnTo>
                  <a:pt x="105918" y="69723"/>
                </a:lnTo>
                <a:lnTo>
                  <a:pt x="58674" y="85725"/>
                </a:lnTo>
                <a:lnTo>
                  <a:pt x="33528" y="102489"/>
                </a:lnTo>
                <a:lnTo>
                  <a:pt x="17526" y="130683"/>
                </a:lnTo>
                <a:lnTo>
                  <a:pt x="0" y="133731"/>
                </a:lnTo>
                <a:close/>
              </a:path>
            </a:pathLst>
          </a:custGeom>
          <a:noFill/>
          <a:ln cap="flat" cmpd="sng" w="9525">
            <a:solidFill>
              <a:srgbClr val="F3F3F3"/>
            </a:solidFill>
            <a:prstDash val="lgDashDot"/>
            <a:round/>
            <a:headEnd len="med" w="med" type="none"/>
            <a:tailEnd len="med" w="med" type="none"/>
          </a:ln>
        </p:spPr>
      </p:sp>
      <p:grpSp>
        <p:nvGrpSpPr>
          <p:cNvPr id="189" name="Google Shape;189;p23"/>
          <p:cNvGrpSpPr/>
          <p:nvPr/>
        </p:nvGrpSpPr>
        <p:grpSpPr>
          <a:xfrm>
            <a:off x="7608500" y="3953578"/>
            <a:ext cx="1481159" cy="747065"/>
            <a:chOff x="6954875" y="3835853"/>
            <a:chExt cx="1481159" cy="747065"/>
          </a:xfrm>
        </p:grpSpPr>
        <p:sp>
          <p:nvSpPr>
            <p:cNvPr id="190" name="Google Shape;190;p23"/>
            <p:cNvSpPr/>
            <p:nvPr/>
          </p:nvSpPr>
          <p:spPr>
            <a:xfrm>
              <a:off x="7591549" y="3835853"/>
              <a:ext cx="327600" cy="259800"/>
            </a:xfrm>
            <a:prstGeom prst="roundRect">
              <a:avLst>
                <a:gd fmla="val 16667" name="adj"/>
              </a:avLst>
            </a:prstGeom>
            <a:solidFill>
              <a:srgbClr val="D7B65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3"/>
            <p:cNvSpPr/>
            <p:nvPr/>
          </p:nvSpPr>
          <p:spPr>
            <a:xfrm>
              <a:off x="7074657" y="4323117"/>
              <a:ext cx="327600" cy="259800"/>
            </a:xfrm>
            <a:prstGeom prst="roundRect">
              <a:avLst>
                <a:gd fmla="val 16667" name="adj"/>
              </a:avLst>
            </a:prstGeom>
            <a:solidFill>
              <a:srgbClr val="C0433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3"/>
            <p:cNvSpPr/>
            <p:nvPr/>
          </p:nvSpPr>
          <p:spPr>
            <a:xfrm>
              <a:off x="7591546" y="4323117"/>
              <a:ext cx="327600" cy="259800"/>
            </a:xfrm>
            <a:prstGeom prst="roundRect">
              <a:avLst>
                <a:gd fmla="val 16667" name="adj"/>
              </a:avLst>
            </a:prstGeom>
            <a:solidFill>
              <a:srgbClr val="5D450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3"/>
            <p:cNvSpPr/>
            <p:nvPr/>
          </p:nvSpPr>
          <p:spPr>
            <a:xfrm>
              <a:off x="8108434" y="4323117"/>
              <a:ext cx="327600" cy="259800"/>
            </a:xfrm>
            <a:prstGeom prst="roundRect">
              <a:avLst>
                <a:gd fmla="val 16667" name="adj"/>
              </a:avLst>
            </a:prstGeom>
            <a:solidFill>
              <a:srgbClr val="00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3"/>
            <p:cNvSpPr/>
            <p:nvPr/>
          </p:nvSpPr>
          <p:spPr>
            <a:xfrm>
              <a:off x="6954875" y="3835853"/>
              <a:ext cx="327600" cy="259800"/>
            </a:xfrm>
            <a:prstGeom prst="roundRect">
              <a:avLst>
                <a:gd fmla="val 16667" name="adj"/>
              </a:avLst>
            </a:prstGeom>
            <a:solidFill>
              <a:srgbClr val="E6913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5" name="Google Shape;195;p23"/>
            <p:cNvCxnSpPr>
              <a:stCxn id="191" idx="0"/>
              <a:endCxn id="190" idx="2"/>
            </p:cNvCxnSpPr>
            <p:nvPr/>
          </p:nvCxnSpPr>
          <p:spPr>
            <a:xfrm flipH="1" rot="10800000">
              <a:off x="7238457" y="4095717"/>
              <a:ext cx="516900" cy="227400"/>
            </a:xfrm>
            <a:prstGeom prst="straightConnector1">
              <a:avLst/>
            </a:prstGeom>
            <a:noFill/>
            <a:ln cap="flat" cmpd="sng" w="9525">
              <a:solidFill>
                <a:srgbClr val="FFFFFF"/>
              </a:solidFill>
              <a:prstDash val="solid"/>
              <a:round/>
              <a:headEnd len="sm" w="sm" type="none"/>
              <a:tailEnd len="med" w="med" type="triangle"/>
            </a:ln>
          </p:spPr>
        </p:cxnSp>
        <p:cxnSp>
          <p:nvCxnSpPr>
            <p:cNvPr id="196" name="Google Shape;196;p23"/>
            <p:cNvCxnSpPr>
              <a:stCxn id="193" idx="0"/>
              <a:endCxn id="190" idx="2"/>
            </p:cNvCxnSpPr>
            <p:nvPr/>
          </p:nvCxnSpPr>
          <p:spPr>
            <a:xfrm rot="10800000">
              <a:off x="7755334" y="4095717"/>
              <a:ext cx="516900" cy="227400"/>
            </a:xfrm>
            <a:prstGeom prst="straightConnector1">
              <a:avLst/>
            </a:prstGeom>
            <a:noFill/>
            <a:ln cap="flat" cmpd="sng" w="9525">
              <a:solidFill>
                <a:srgbClr val="FFFFFF"/>
              </a:solidFill>
              <a:prstDash val="solid"/>
              <a:round/>
              <a:headEnd len="sm" w="sm" type="none"/>
              <a:tailEnd len="med" w="med" type="triangle"/>
            </a:ln>
          </p:spPr>
        </p:cxnSp>
        <p:cxnSp>
          <p:nvCxnSpPr>
            <p:cNvPr id="197" name="Google Shape;197;p23"/>
            <p:cNvCxnSpPr>
              <a:stCxn id="192" idx="0"/>
              <a:endCxn id="190" idx="2"/>
            </p:cNvCxnSpPr>
            <p:nvPr/>
          </p:nvCxnSpPr>
          <p:spPr>
            <a:xfrm rot="10800000">
              <a:off x="7755346" y="4095717"/>
              <a:ext cx="0" cy="227400"/>
            </a:xfrm>
            <a:prstGeom prst="straightConnector1">
              <a:avLst/>
            </a:prstGeom>
            <a:noFill/>
            <a:ln cap="flat" cmpd="sng" w="9525">
              <a:solidFill>
                <a:srgbClr val="FFFFFF"/>
              </a:solidFill>
              <a:prstDash val="solid"/>
              <a:round/>
              <a:headEnd len="sm" w="sm" type="none"/>
              <a:tailEnd len="med" w="med" type="triangle"/>
            </a:ln>
          </p:spPr>
        </p:cxnSp>
        <p:cxnSp>
          <p:nvCxnSpPr>
            <p:cNvPr id="198" name="Google Shape;198;p23"/>
            <p:cNvCxnSpPr>
              <a:stCxn id="191" idx="0"/>
              <a:endCxn id="194" idx="2"/>
            </p:cNvCxnSpPr>
            <p:nvPr/>
          </p:nvCxnSpPr>
          <p:spPr>
            <a:xfrm rot="10800000">
              <a:off x="7118757" y="4095717"/>
              <a:ext cx="119700" cy="227400"/>
            </a:xfrm>
            <a:prstGeom prst="straightConnector1">
              <a:avLst/>
            </a:prstGeom>
            <a:noFill/>
            <a:ln cap="flat" cmpd="sng" w="9525">
              <a:solidFill>
                <a:srgbClr val="FFFFFF"/>
              </a:solidFill>
              <a:prstDash val="solid"/>
              <a:round/>
              <a:headEnd len="sm" w="sm" type="none"/>
              <a:tailEnd len="med" w="med" type="triangle"/>
            </a:ln>
          </p:spPr>
        </p:cxnSp>
      </p:grpSp>
      <p:sp>
        <p:nvSpPr>
          <p:cNvPr id="199" name="Google Shape;199;p23"/>
          <p:cNvSpPr txBox="1"/>
          <p:nvPr/>
        </p:nvSpPr>
        <p:spPr>
          <a:xfrm>
            <a:off x="0" y="481132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US" sz="1800">
                <a:solidFill>
                  <a:srgbClr val="FFFFFF"/>
                </a:solidFill>
                <a:uFill>
                  <a:noFill/>
                </a:uFill>
                <a:latin typeface="Arial Narrow"/>
                <a:ea typeface="Arial Narrow"/>
                <a:cs typeface="Arial Narrow"/>
                <a:sym typeface="Arial Narrow"/>
                <a:hlinkClick r:id="rId4">
                  <a:extLst>
                    <a:ext uri="{A12FA001-AC4F-418D-AE19-62706E023703}">
                      <ahyp:hlinkClr val="tx"/>
                    </a:ext>
                  </a:extLst>
                </a:hlinkClick>
              </a:rPr>
              <a:t>mondo.monarchinitiative.org</a:t>
            </a:r>
            <a:endParaRPr i="0" sz="1800" cap="none" strike="noStrike">
              <a:solidFill>
                <a:srgbClr val="FFFFFF"/>
              </a:solidFill>
              <a:latin typeface="Arial Narrow"/>
              <a:ea typeface="Arial Narrow"/>
              <a:cs typeface="Arial Narrow"/>
              <a:sym typeface="Arial Narrow"/>
            </a:endParaRPr>
          </a:p>
        </p:txBody>
      </p:sp>
      <p:sp>
        <p:nvSpPr>
          <p:cNvPr id="200" name="Google Shape;200;p23"/>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nvSpPr>
        <p:spPr>
          <a:xfrm>
            <a:off x="0" y="4782875"/>
            <a:ext cx="9144000" cy="372900"/>
          </a:xfrm>
          <a:prstGeom prst="rect">
            <a:avLst/>
          </a:prstGeom>
          <a:solidFill>
            <a:srgbClr val="16556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US" sz="1800">
                <a:solidFill>
                  <a:srgbClr val="FFFFFF"/>
                </a:solidFill>
                <a:latin typeface="Arial Narrow"/>
                <a:ea typeface="Arial Narrow"/>
                <a:cs typeface="Arial Narrow"/>
                <a:sym typeface="Arial Narrow"/>
              </a:rPr>
              <a:t>bit.ly/annual-reviews-ontologies </a:t>
            </a:r>
            <a:endParaRPr sz="1800">
              <a:solidFill>
                <a:srgbClr val="FFFFFF"/>
              </a:solidFill>
              <a:latin typeface="Arial Narrow"/>
              <a:ea typeface="Arial Narrow"/>
              <a:cs typeface="Arial Narrow"/>
              <a:sym typeface="Arial Narrow"/>
            </a:endParaRPr>
          </a:p>
        </p:txBody>
      </p:sp>
      <p:sp>
        <p:nvSpPr>
          <p:cNvPr id="207" name="Google Shape;207;p24"/>
          <p:cNvSpPr txBox="1"/>
          <p:nvPr/>
        </p:nvSpPr>
        <p:spPr>
          <a:xfrm>
            <a:off x="6144000" y="4782875"/>
            <a:ext cx="3000000" cy="372900"/>
          </a:xfrm>
          <a:prstGeom prst="rect">
            <a:avLst/>
          </a:prstGeom>
          <a:noFill/>
          <a:ln>
            <a:noFill/>
          </a:ln>
        </p:spPr>
        <p:txBody>
          <a:bodyPr anchorCtr="0" anchor="ctr" bIns="91425" lIns="91425" spcFirstLastPara="1" rIns="91425" wrap="square" tIns="91425">
            <a:noAutofit/>
          </a:bodyPr>
          <a:lstStyle/>
          <a:p>
            <a:pPr indent="0" lvl="0" marL="0" rtl="0" algn="r">
              <a:lnSpc>
                <a:spcPct val="90000"/>
              </a:lnSpc>
              <a:spcBef>
                <a:spcPts val="400"/>
              </a:spcBef>
              <a:spcAft>
                <a:spcPts val="0"/>
              </a:spcAft>
              <a:buNone/>
            </a:pPr>
            <a:r>
              <a:rPr lang="en-US">
                <a:solidFill>
                  <a:schemeClr val="lt1"/>
                </a:solidFill>
              </a:rPr>
              <a:t>https://bit.ly/clingen-mondo</a:t>
            </a:r>
            <a:endParaRPr/>
          </a:p>
        </p:txBody>
      </p:sp>
      <p:pic>
        <p:nvPicPr>
          <p:cNvPr id="208" name="Google Shape;208;p24"/>
          <p:cNvPicPr preferRelativeResize="0"/>
          <p:nvPr/>
        </p:nvPicPr>
        <p:blipFill>
          <a:blip r:embed="rId3">
            <a:alphaModFix/>
          </a:blip>
          <a:stretch>
            <a:fillRect/>
          </a:stretch>
        </p:blipFill>
        <p:spPr>
          <a:xfrm>
            <a:off x="736175" y="187291"/>
            <a:ext cx="7470399" cy="43879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5"/>
          <p:cNvSpPr txBox="1"/>
          <p:nvPr>
            <p:ph idx="1" type="body"/>
          </p:nvPr>
        </p:nvSpPr>
        <p:spPr>
          <a:xfrm>
            <a:off x="457200" y="900113"/>
            <a:ext cx="8229600" cy="2545800"/>
          </a:xfrm>
          <a:prstGeom prst="rect">
            <a:avLst/>
          </a:prstGeom>
        </p:spPr>
        <p:txBody>
          <a:bodyPr anchorCtr="0" anchor="t" bIns="45700" lIns="91425" spcFirstLastPara="1" rIns="91425" wrap="square" tIns="45700">
            <a:noAutofit/>
          </a:bodyPr>
          <a:lstStyle/>
          <a:p>
            <a:pPr indent="-323850" lvl="0" marL="457200" rtl="0" algn="l">
              <a:spcBef>
                <a:spcPts val="360"/>
              </a:spcBef>
              <a:spcAft>
                <a:spcPts val="0"/>
              </a:spcAft>
              <a:buSzPts val="1500"/>
              <a:buFont typeface="Arial Narrow"/>
              <a:buChar char="•"/>
            </a:pPr>
            <a:r>
              <a:rPr lang="en-US" sz="2900">
                <a:latin typeface="Arial Narrow"/>
                <a:ea typeface="Arial Narrow"/>
                <a:cs typeface="Arial Narrow"/>
                <a:sym typeface="Arial Narrow"/>
              </a:rPr>
              <a:t>There are a wealth of disease resources</a:t>
            </a:r>
            <a:endParaRPr sz="2900">
              <a:latin typeface="Arial Narrow"/>
              <a:ea typeface="Arial Narrow"/>
              <a:cs typeface="Arial Narrow"/>
              <a:sym typeface="Arial Narrow"/>
            </a:endParaRPr>
          </a:p>
          <a:p>
            <a:pPr indent="-323850" lvl="1" marL="914400" rtl="0" algn="l">
              <a:spcBef>
                <a:spcPts val="0"/>
              </a:spcBef>
              <a:spcAft>
                <a:spcPts val="0"/>
              </a:spcAft>
              <a:buSzPts val="1500"/>
              <a:buFont typeface="Arial Narrow"/>
              <a:buChar char="–"/>
            </a:pPr>
            <a:r>
              <a:rPr i="1" lang="en-US" sz="2500">
                <a:latin typeface="Arial Narrow"/>
                <a:ea typeface="Arial Narrow"/>
                <a:cs typeface="Arial Narrow"/>
                <a:sym typeface="Arial Narrow"/>
              </a:rPr>
              <a:t>specialized</a:t>
            </a:r>
            <a:r>
              <a:rPr lang="en-US" sz="2500">
                <a:latin typeface="Arial Narrow"/>
                <a:ea typeface="Arial Narrow"/>
                <a:cs typeface="Arial Narrow"/>
                <a:sym typeface="Arial Narrow"/>
              </a:rPr>
              <a:t> </a:t>
            </a:r>
            <a:endParaRPr sz="2500">
              <a:latin typeface="Arial Narrow"/>
              <a:ea typeface="Arial Narrow"/>
              <a:cs typeface="Arial Narrow"/>
              <a:sym typeface="Arial Narrow"/>
            </a:endParaRPr>
          </a:p>
          <a:p>
            <a:pPr indent="-323850" lvl="2" marL="1371600" rtl="0" algn="l">
              <a:spcBef>
                <a:spcPts val="0"/>
              </a:spcBef>
              <a:spcAft>
                <a:spcPts val="0"/>
              </a:spcAft>
              <a:buSzPts val="1500"/>
              <a:buFont typeface="Arial Narrow"/>
              <a:buChar char="•"/>
            </a:pPr>
            <a:r>
              <a:rPr lang="en-US" sz="2100">
                <a:latin typeface="Arial Narrow"/>
                <a:ea typeface="Arial Narrow"/>
                <a:cs typeface="Arial Narrow"/>
                <a:sym typeface="Arial Narrow"/>
              </a:rPr>
              <a:t>(e.g OMIM: Mendelian)</a:t>
            </a:r>
            <a:endParaRPr sz="2100">
              <a:latin typeface="Arial Narrow"/>
              <a:ea typeface="Arial Narrow"/>
              <a:cs typeface="Arial Narrow"/>
              <a:sym typeface="Arial Narrow"/>
            </a:endParaRPr>
          </a:p>
          <a:p>
            <a:pPr indent="-323850" lvl="1" marL="914400" rtl="0" algn="l">
              <a:spcBef>
                <a:spcPts val="0"/>
              </a:spcBef>
              <a:spcAft>
                <a:spcPts val="0"/>
              </a:spcAft>
              <a:buSzPts val="1500"/>
              <a:buFont typeface="Arial Narrow"/>
              <a:buChar char="–"/>
            </a:pPr>
            <a:r>
              <a:rPr i="1" lang="en-US" sz="2500">
                <a:latin typeface="Arial Narrow"/>
                <a:ea typeface="Arial Narrow"/>
                <a:cs typeface="Arial Narrow"/>
                <a:sym typeface="Arial Narrow"/>
              </a:rPr>
              <a:t>generalized</a:t>
            </a:r>
            <a:r>
              <a:rPr lang="en-US" sz="2500">
                <a:latin typeface="Arial Narrow"/>
                <a:ea typeface="Arial Narrow"/>
                <a:cs typeface="Arial Narrow"/>
                <a:sym typeface="Arial Narrow"/>
              </a:rPr>
              <a:t> </a:t>
            </a:r>
            <a:endParaRPr sz="2500">
              <a:latin typeface="Arial Narrow"/>
              <a:ea typeface="Arial Narrow"/>
              <a:cs typeface="Arial Narrow"/>
              <a:sym typeface="Arial Narrow"/>
            </a:endParaRPr>
          </a:p>
          <a:p>
            <a:pPr indent="-323850" lvl="2" marL="1371600" rtl="0" algn="l">
              <a:spcBef>
                <a:spcPts val="0"/>
              </a:spcBef>
              <a:spcAft>
                <a:spcPts val="0"/>
              </a:spcAft>
              <a:buSzPts val="1500"/>
              <a:buFont typeface="Arial Narrow"/>
              <a:buChar char="•"/>
            </a:pPr>
            <a:r>
              <a:rPr lang="en-US" sz="2100">
                <a:latin typeface="Arial Narrow"/>
                <a:ea typeface="Arial Narrow"/>
                <a:cs typeface="Arial Narrow"/>
                <a:sym typeface="Arial Narrow"/>
              </a:rPr>
              <a:t>(e.g. MESH, SNOMED)</a:t>
            </a:r>
            <a:endParaRPr sz="2100">
              <a:latin typeface="Arial Narrow"/>
              <a:ea typeface="Arial Narrow"/>
              <a:cs typeface="Arial Narrow"/>
              <a:sym typeface="Arial Narrow"/>
            </a:endParaRPr>
          </a:p>
          <a:p>
            <a:pPr indent="-323850" lvl="0" marL="457200" rtl="0" algn="l">
              <a:spcBef>
                <a:spcPts val="0"/>
              </a:spcBef>
              <a:spcAft>
                <a:spcPts val="0"/>
              </a:spcAft>
              <a:buSzPts val="1500"/>
              <a:buFont typeface="Arial Narrow"/>
              <a:buChar char="•"/>
            </a:pPr>
            <a:r>
              <a:rPr lang="en-US" sz="2900">
                <a:latin typeface="Arial Narrow"/>
                <a:ea typeface="Arial Narrow"/>
                <a:cs typeface="Arial Narrow"/>
                <a:sym typeface="Arial Narrow"/>
              </a:rPr>
              <a:t>No </a:t>
            </a:r>
            <a:r>
              <a:rPr lang="en-US" sz="2900" u="sng">
                <a:latin typeface="Arial Narrow"/>
                <a:ea typeface="Arial Narrow"/>
                <a:cs typeface="Arial Narrow"/>
                <a:sym typeface="Arial Narrow"/>
              </a:rPr>
              <a:t>single</a:t>
            </a:r>
            <a:r>
              <a:rPr lang="en-US" sz="2900">
                <a:latin typeface="Arial Narrow"/>
                <a:ea typeface="Arial Narrow"/>
                <a:cs typeface="Arial Narrow"/>
                <a:sym typeface="Arial Narrow"/>
              </a:rPr>
              <a:t> resource sufficient</a:t>
            </a:r>
            <a:endParaRPr sz="2900">
              <a:latin typeface="Arial Narrow"/>
              <a:ea typeface="Arial Narrow"/>
              <a:cs typeface="Arial Narrow"/>
              <a:sym typeface="Arial Narrow"/>
            </a:endParaRPr>
          </a:p>
          <a:p>
            <a:pPr indent="-323850" lvl="1" marL="914400" rtl="0" algn="l">
              <a:spcBef>
                <a:spcPts val="0"/>
              </a:spcBef>
              <a:spcAft>
                <a:spcPts val="0"/>
              </a:spcAft>
              <a:buSzPts val="1500"/>
              <a:buFont typeface="Arial Narrow"/>
              <a:buChar char="–"/>
            </a:pPr>
            <a:r>
              <a:rPr i="1" lang="en-US" sz="2500">
                <a:latin typeface="Arial Narrow"/>
                <a:ea typeface="Arial Narrow"/>
                <a:cs typeface="Arial Narrow"/>
                <a:sym typeface="Arial Narrow"/>
              </a:rPr>
              <a:t>specialized</a:t>
            </a:r>
            <a:endParaRPr i="1" sz="2500">
              <a:latin typeface="Arial Narrow"/>
              <a:ea typeface="Arial Narrow"/>
              <a:cs typeface="Arial Narrow"/>
              <a:sym typeface="Arial Narrow"/>
            </a:endParaRPr>
          </a:p>
          <a:p>
            <a:pPr indent="-323850" lvl="2" marL="1371600" rtl="0" algn="l">
              <a:spcBef>
                <a:spcPts val="0"/>
              </a:spcBef>
              <a:spcAft>
                <a:spcPts val="0"/>
              </a:spcAft>
              <a:buSzPts val="1500"/>
              <a:buFont typeface="Arial Narrow"/>
              <a:buChar char="•"/>
            </a:pPr>
            <a:r>
              <a:rPr lang="en-US" sz="2100">
                <a:latin typeface="Arial Narrow"/>
                <a:ea typeface="Arial Narrow"/>
                <a:cs typeface="Arial Narrow"/>
                <a:sym typeface="Arial Narrow"/>
              </a:rPr>
              <a:t> did not include concepts we needed</a:t>
            </a:r>
            <a:endParaRPr sz="2100">
              <a:latin typeface="Arial Narrow"/>
              <a:ea typeface="Arial Narrow"/>
              <a:cs typeface="Arial Narrow"/>
              <a:sym typeface="Arial Narrow"/>
            </a:endParaRPr>
          </a:p>
          <a:p>
            <a:pPr indent="-323850" lvl="1" marL="914400" rtl="0" algn="l">
              <a:spcBef>
                <a:spcPts val="0"/>
              </a:spcBef>
              <a:spcAft>
                <a:spcPts val="0"/>
              </a:spcAft>
              <a:buSzPts val="1500"/>
              <a:buFont typeface="Arial Narrow"/>
              <a:buChar char="–"/>
            </a:pPr>
            <a:r>
              <a:rPr lang="en-US" sz="2500">
                <a:latin typeface="Arial Narrow"/>
                <a:ea typeface="Arial Narrow"/>
                <a:cs typeface="Arial Narrow"/>
                <a:sym typeface="Arial Narrow"/>
              </a:rPr>
              <a:t>generalized</a:t>
            </a:r>
            <a:endParaRPr sz="2500">
              <a:latin typeface="Arial Narrow"/>
              <a:ea typeface="Arial Narrow"/>
              <a:cs typeface="Arial Narrow"/>
              <a:sym typeface="Arial Narrow"/>
            </a:endParaRPr>
          </a:p>
          <a:p>
            <a:pPr indent="-323850" lvl="2" marL="1371600" rtl="0" algn="l">
              <a:spcBef>
                <a:spcPts val="0"/>
              </a:spcBef>
              <a:spcAft>
                <a:spcPts val="0"/>
              </a:spcAft>
              <a:buSzPts val="1500"/>
              <a:buFont typeface="Arial Narrow"/>
              <a:buChar char="•"/>
            </a:pPr>
            <a:r>
              <a:rPr lang="en-US" sz="2100">
                <a:latin typeface="Arial Narrow"/>
                <a:ea typeface="Arial Narrow"/>
                <a:cs typeface="Arial Narrow"/>
                <a:sym typeface="Arial Narrow"/>
              </a:rPr>
              <a:t>lacked sufficient depth/precision in key domains</a:t>
            </a:r>
            <a:endParaRPr sz="2100">
              <a:latin typeface="Arial Narrow"/>
              <a:ea typeface="Arial Narrow"/>
              <a:cs typeface="Arial Narrow"/>
              <a:sym typeface="Arial Narrow"/>
            </a:endParaRPr>
          </a:p>
        </p:txBody>
      </p:sp>
      <p:pic>
        <p:nvPicPr>
          <p:cNvPr id="215" name="Google Shape;215;p25"/>
          <p:cNvPicPr preferRelativeResize="0"/>
          <p:nvPr/>
        </p:nvPicPr>
        <p:blipFill>
          <a:blip r:embed="rId3">
            <a:alphaModFix/>
          </a:blip>
          <a:stretch>
            <a:fillRect/>
          </a:stretch>
        </p:blipFill>
        <p:spPr>
          <a:xfrm>
            <a:off x="0" y="0"/>
            <a:ext cx="9144000" cy="959400"/>
          </a:xfrm>
          <a:prstGeom prst="rect">
            <a:avLst/>
          </a:prstGeom>
          <a:noFill/>
          <a:ln>
            <a:noFill/>
          </a:ln>
        </p:spPr>
      </p:pic>
      <p:sp>
        <p:nvSpPr>
          <p:cNvPr id="216" name="Google Shape;216;p25"/>
          <p:cNvSpPr txBox="1"/>
          <p:nvPr>
            <p:ph type="title"/>
          </p:nvPr>
        </p:nvSpPr>
        <p:spPr>
          <a:xfrm>
            <a:off x="978450" y="0"/>
            <a:ext cx="7187100" cy="959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solidFill>
                  <a:srgbClr val="FFFFFF"/>
                </a:solidFill>
                <a:latin typeface="Arial Narrow"/>
                <a:ea typeface="Arial Narrow"/>
                <a:cs typeface="Arial Narrow"/>
                <a:sym typeface="Arial Narrow"/>
              </a:rPr>
              <a:t>No one system fit the bill</a:t>
            </a:r>
            <a:endParaRPr sz="3600">
              <a:solidFill>
                <a:srgbClr val="FFFFFF"/>
              </a:solidFill>
              <a:latin typeface="Arial Narrow"/>
              <a:ea typeface="Arial Narrow"/>
              <a:cs typeface="Arial Narrow"/>
              <a:sym typeface="Arial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6"/>
          <p:cNvPicPr preferRelativeResize="0"/>
          <p:nvPr/>
        </p:nvPicPr>
        <p:blipFill rotWithShape="1">
          <a:blip r:embed="rId3">
            <a:alphaModFix/>
          </a:blip>
          <a:srcRect b="0" l="0" r="6820" t="7192"/>
          <a:stretch/>
        </p:blipFill>
        <p:spPr>
          <a:xfrm>
            <a:off x="909200" y="1059475"/>
            <a:ext cx="7351574" cy="2497824"/>
          </a:xfrm>
          <a:prstGeom prst="rect">
            <a:avLst/>
          </a:prstGeom>
          <a:noFill/>
          <a:ln>
            <a:noFill/>
          </a:ln>
        </p:spPr>
      </p:pic>
      <p:sp>
        <p:nvSpPr>
          <p:cNvPr id="223" name="Google Shape;223;p26"/>
          <p:cNvSpPr txBox="1"/>
          <p:nvPr/>
        </p:nvSpPr>
        <p:spPr>
          <a:xfrm>
            <a:off x="5917975" y="4874625"/>
            <a:ext cx="3225900" cy="268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a:latin typeface="Arial Narrow"/>
                <a:ea typeface="Arial Narrow"/>
                <a:cs typeface="Arial Narrow"/>
                <a:sym typeface="Arial Narrow"/>
              </a:rPr>
              <a:t>http://bit.ly/annual-reviews-ontologies</a:t>
            </a:r>
            <a:endParaRPr>
              <a:latin typeface="Arial Narrow"/>
              <a:ea typeface="Arial Narrow"/>
              <a:cs typeface="Arial Narrow"/>
              <a:sym typeface="Arial Narrow"/>
            </a:endParaRPr>
          </a:p>
        </p:txBody>
      </p:sp>
      <p:sp>
        <p:nvSpPr>
          <p:cNvPr id="224" name="Google Shape;224;p26"/>
          <p:cNvSpPr txBox="1"/>
          <p:nvPr/>
        </p:nvSpPr>
        <p:spPr>
          <a:xfrm>
            <a:off x="945250" y="3557288"/>
            <a:ext cx="7695000" cy="6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Arial Narrow"/>
                <a:ea typeface="Arial Narrow"/>
                <a:cs typeface="Arial Narrow"/>
                <a:sym typeface="Arial Narrow"/>
              </a:rPr>
              <a:t>Wide heterogeneity in:</a:t>
            </a:r>
            <a:endParaRPr sz="1800">
              <a:latin typeface="Arial Narrow"/>
              <a:ea typeface="Arial Narrow"/>
              <a:cs typeface="Arial Narrow"/>
              <a:sym typeface="Arial Narrow"/>
            </a:endParaRPr>
          </a:p>
          <a:p>
            <a:pPr indent="-342900" lvl="0" marL="457200" rtl="0" algn="l">
              <a:spcBef>
                <a:spcPts val="0"/>
              </a:spcBef>
              <a:spcAft>
                <a:spcPts val="0"/>
              </a:spcAft>
              <a:buSzPts val="1800"/>
              <a:buFont typeface="Arial Narrow"/>
              <a:buChar char="●"/>
            </a:pPr>
            <a:r>
              <a:rPr lang="en-US" sz="1800">
                <a:latin typeface="Arial Narrow"/>
                <a:ea typeface="Arial Narrow"/>
                <a:cs typeface="Arial Narrow"/>
                <a:sym typeface="Arial Narrow"/>
              </a:rPr>
              <a:t>placement of diseases hierarchically, and therefore meaning,</a:t>
            </a:r>
            <a:endParaRPr sz="1800">
              <a:latin typeface="Arial Narrow"/>
              <a:ea typeface="Arial Narrow"/>
              <a:cs typeface="Arial Narrow"/>
              <a:sym typeface="Arial Narrow"/>
            </a:endParaRPr>
          </a:p>
          <a:p>
            <a:pPr indent="-342900" lvl="0" marL="457200" rtl="0" algn="l">
              <a:spcBef>
                <a:spcPts val="0"/>
              </a:spcBef>
              <a:spcAft>
                <a:spcPts val="0"/>
              </a:spcAft>
              <a:buSzPts val="1800"/>
              <a:buFont typeface="Arial Narrow"/>
              <a:buChar char="●"/>
            </a:pPr>
            <a:r>
              <a:rPr lang="en-US" sz="1800">
                <a:latin typeface="Arial Narrow"/>
                <a:ea typeface="Arial Narrow"/>
                <a:cs typeface="Arial Narrow"/>
                <a:sym typeface="Arial Narrow"/>
              </a:rPr>
              <a:t>mapping to other diseases, </a:t>
            </a:r>
            <a:endParaRPr sz="1800">
              <a:latin typeface="Arial Narrow"/>
              <a:ea typeface="Arial Narrow"/>
              <a:cs typeface="Arial Narrow"/>
              <a:sym typeface="Arial Narrow"/>
            </a:endParaRPr>
          </a:p>
          <a:p>
            <a:pPr indent="-342900" lvl="0" marL="457200" rtl="0" algn="l">
              <a:spcBef>
                <a:spcPts val="0"/>
              </a:spcBef>
              <a:spcAft>
                <a:spcPts val="0"/>
              </a:spcAft>
              <a:buSzPts val="1800"/>
              <a:buFont typeface="Arial Narrow"/>
              <a:buChar char="●"/>
            </a:pPr>
            <a:r>
              <a:rPr lang="en-US" sz="1800">
                <a:latin typeface="Arial Narrow"/>
                <a:ea typeface="Arial Narrow"/>
                <a:cs typeface="Arial Narrow"/>
                <a:sym typeface="Arial Narrow"/>
              </a:rPr>
              <a:t>the number and typing of synonyms</a:t>
            </a:r>
            <a:endParaRPr sz="1800">
              <a:latin typeface="Arial Narrow"/>
              <a:ea typeface="Arial Narrow"/>
              <a:cs typeface="Arial Narrow"/>
              <a:sym typeface="Arial Narrow"/>
            </a:endParaRPr>
          </a:p>
        </p:txBody>
      </p:sp>
      <p:pic>
        <p:nvPicPr>
          <p:cNvPr id="225" name="Google Shape;225;p26"/>
          <p:cNvPicPr preferRelativeResize="0"/>
          <p:nvPr/>
        </p:nvPicPr>
        <p:blipFill>
          <a:blip r:embed="rId4">
            <a:alphaModFix/>
          </a:blip>
          <a:stretch>
            <a:fillRect/>
          </a:stretch>
        </p:blipFill>
        <p:spPr>
          <a:xfrm>
            <a:off x="0" y="0"/>
            <a:ext cx="9144000" cy="959400"/>
          </a:xfrm>
          <a:prstGeom prst="rect">
            <a:avLst/>
          </a:prstGeom>
          <a:noFill/>
          <a:ln>
            <a:noFill/>
          </a:ln>
        </p:spPr>
      </p:pic>
      <p:sp>
        <p:nvSpPr>
          <p:cNvPr id="226" name="Google Shape;226;p26"/>
          <p:cNvSpPr txBox="1"/>
          <p:nvPr/>
        </p:nvSpPr>
        <p:spPr>
          <a:xfrm>
            <a:off x="0" y="0"/>
            <a:ext cx="9144000" cy="9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lt1"/>
                </a:solidFill>
                <a:latin typeface="Arial Narrow"/>
                <a:ea typeface="Arial Narrow"/>
                <a:cs typeface="Arial Narrow"/>
                <a:sym typeface="Arial Narrow"/>
              </a:rPr>
              <a:t>Assessment of synonyms, hierarchies, and mappings across ontology sources for example diseases EDS and Pancreatic cancer</a:t>
            </a:r>
            <a:endParaRPr sz="2400">
              <a:solidFill>
                <a:schemeClr val="lt1"/>
              </a:solidFill>
              <a:latin typeface="Arial Narrow"/>
              <a:ea typeface="Arial Narrow"/>
              <a:cs typeface="Arial Narrow"/>
              <a:sym typeface="Arial Narrow"/>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