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95" r:id="rId4"/>
    <p:sldId id="283" r:id="rId5"/>
    <p:sldId id="291" r:id="rId6"/>
    <p:sldId id="282" r:id="rId7"/>
    <p:sldId id="292" r:id="rId8"/>
    <p:sldId id="293" r:id="rId9"/>
    <p:sldId id="296" r:id="rId10"/>
    <p:sldId id="298" r:id="rId11"/>
    <p:sldId id="297" r:id="rId12"/>
    <p:sldId id="284" r:id="rId13"/>
    <p:sldId id="285" r:id="rId14"/>
    <p:sldId id="290" r:id="rId15"/>
    <p:sldId id="286" r:id="rId16"/>
    <p:sldId id="287" r:id="rId17"/>
    <p:sldId id="288" r:id="rId18"/>
    <p:sldId id="289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73" r:id="rId28"/>
    <p:sldId id="266" r:id="rId29"/>
    <p:sldId id="267" r:id="rId30"/>
    <p:sldId id="268" r:id="rId31"/>
    <p:sldId id="271" r:id="rId32"/>
    <p:sldId id="269" r:id="rId33"/>
    <p:sldId id="275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2C42F-BEB8-4B50-8ECB-DA574BCC33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EE8A53-17E8-42FF-BDEE-9D5E6F62AD0D}">
      <dgm:prSet/>
      <dgm:spPr/>
      <dgm:t>
        <a:bodyPr/>
        <a:lstStyle/>
        <a:p>
          <a:r>
            <a:rPr lang="en-US" dirty="0"/>
            <a:t>First, through socialization from the Waste Bank, the community is taught to sort waste between organic and non-organic waste. </a:t>
          </a:r>
        </a:p>
      </dgm:t>
    </dgm:pt>
    <dgm:pt modelId="{69E0D8CF-2B20-4932-BC56-1C0AAE6EB035}" type="parTrans" cxnId="{CBE08457-E12C-4B10-97D3-67F26EBFD61E}">
      <dgm:prSet/>
      <dgm:spPr/>
      <dgm:t>
        <a:bodyPr/>
        <a:lstStyle/>
        <a:p>
          <a:endParaRPr lang="en-US"/>
        </a:p>
      </dgm:t>
    </dgm:pt>
    <dgm:pt modelId="{BE2C554F-F8D3-4E85-80FA-033F2A82D74C}" type="sibTrans" cxnId="{CBE08457-E12C-4B10-97D3-67F26EBFD61E}">
      <dgm:prSet/>
      <dgm:spPr/>
      <dgm:t>
        <a:bodyPr/>
        <a:lstStyle/>
        <a:p>
          <a:endParaRPr lang="en-US"/>
        </a:p>
      </dgm:t>
    </dgm:pt>
    <dgm:pt modelId="{CFDDAD9B-ADC5-4C7F-AF3F-96E383C1AE79}">
      <dgm:prSet/>
      <dgm:spPr/>
      <dgm:t>
        <a:bodyPr/>
        <a:lstStyle/>
        <a:p>
          <a:r>
            <a:rPr lang="en-US"/>
            <a:t>Second, the community is directed to a creative mindset in managing waste by turning it into items that can be reused through waste craft training conducted by the Waste Bank. </a:t>
          </a:r>
        </a:p>
      </dgm:t>
    </dgm:pt>
    <dgm:pt modelId="{F98B117D-57A7-409D-A31B-A313B81A4306}" type="parTrans" cxnId="{386F2B0E-ADC4-45EF-83EA-A7F0D90D2373}">
      <dgm:prSet/>
      <dgm:spPr/>
      <dgm:t>
        <a:bodyPr/>
        <a:lstStyle/>
        <a:p>
          <a:endParaRPr lang="en-US"/>
        </a:p>
      </dgm:t>
    </dgm:pt>
    <dgm:pt modelId="{9DC29461-F705-424C-9076-4B00722C11A9}" type="sibTrans" cxnId="{386F2B0E-ADC4-45EF-83EA-A7F0D90D2373}">
      <dgm:prSet/>
      <dgm:spPr/>
      <dgm:t>
        <a:bodyPr/>
        <a:lstStyle/>
        <a:p>
          <a:endParaRPr lang="en-US"/>
        </a:p>
      </dgm:t>
    </dgm:pt>
    <dgm:pt modelId="{41E197F9-6C41-4CD8-AA99-5675F010BB4E}">
      <dgm:prSet/>
      <dgm:spPr/>
      <dgm:t>
        <a:bodyPr/>
        <a:lstStyle/>
        <a:p>
          <a:r>
            <a:rPr lang="en-US"/>
            <a:t>Third, the Waste Bank as a community empowerment organization, moves the community to be more sensitive to environmental problems, especially waste.</a:t>
          </a:r>
        </a:p>
      </dgm:t>
    </dgm:pt>
    <dgm:pt modelId="{E1FC71E3-4EE8-496E-9D82-1C8602410535}" type="parTrans" cxnId="{4DC733C6-C793-416C-800B-6C56A43CBD85}">
      <dgm:prSet/>
      <dgm:spPr/>
      <dgm:t>
        <a:bodyPr/>
        <a:lstStyle/>
        <a:p>
          <a:endParaRPr lang="en-US"/>
        </a:p>
      </dgm:t>
    </dgm:pt>
    <dgm:pt modelId="{18034357-0F64-455D-B9C4-D95CB1FB91A3}" type="sibTrans" cxnId="{4DC733C6-C793-416C-800B-6C56A43CBD85}">
      <dgm:prSet/>
      <dgm:spPr/>
      <dgm:t>
        <a:bodyPr/>
        <a:lstStyle/>
        <a:p>
          <a:endParaRPr lang="en-US"/>
        </a:p>
      </dgm:t>
    </dgm:pt>
    <dgm:pt modelId="{D88D8EE6-73EE-4F95-A14F-84684F88DF1A}" type="pres">
      <dgm:prSet presAssocID="{E172C42F-BEB8-4B50-8ECB-DA574BCC3378}" presName="linear" presStyleCnt="0">
        <dgm:presLayoutVars>
          <dgm:animLvl val="lvl"/>
          <dgm:resizeHandles val="exact"/>
        </dgm:presLayoutVars>
      </dgm:prSet>
      <dgm:spPr/>
    </dgm:pt>
    <dgm:pt modelId="{8149BF24-F2B8-499F-B5C0-CAAF4111416E}" type="pres">
      <dgm:prSet presAssocID="{A9EE8A53-17E8-42FF-BDEE-9D5E6F62AD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F8B066-B787-4778-8D21-60985EBF9B77}" type="pres">
      <dgm:prSet presAssocID="{BE2C554F-F8D3-4E85-80FA-033F2A82D74C}" presName="spacer" presStyleCnt="0"/>
      <dgm:spPr/>
    </dgm:pt>
    <dgm:pt modelId="{46BB3F7D-9509-4D3A-A951-73CEFC6612C2}" type="pres">
      <dgm:prSet presAssocID="{CFDDAD9B-ADC5-4C7F-AF3F-96E383C1AE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B96AFF-4CA1-4AF9-A8BE-1AA917106051}" type="pres">
      <dgm:prSet presAssocID="{9DC29461-F705-424C-9076-4B00722C11A9}" presName="spacer" presStyleCnt="0"/>
      <dgm:spPr/>
    </dgm:pt>
    <dgm:pt modelId="{38C1F96F-D7E8-40BA-ABC2-20F833244973}" type="pres">
      <dgm:prSet presAssocID="{41E197F9-6C41-4CD8-AA99-5675F010BB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6F2B0E-ADC4-45EF-83EA-A7F0D90D2373}" srcId="{E172C42F-BEB8-4B50-8ECB-DA574BCC3378}" destId="{CFDDAD9B-ADC5-4C7F-AF3F-96E383C1AE79}" srcOrd="1" destOrd="0" parTransId="{F98B117D-57A7-409D-A31B-A313B81A4306}" sibTransId="{9DC29461-F705-424C-9076-4B00722C11A9}"/>
    <dgm:cxn modelId="{CBE08457-E12C-4B10-97D3-67F26EBFD61E}" srcId="{E172C42F-BEB8-4B50-8ECB-DA574BCC3378}" destId="{A9EE8A53-17E8-42FF-BDEE-9D5E6F62AD0D}" srcOrd="0" destOrd="0" parTransId="{69E0D8CF-2B20-4932-BC56-1C0AAE6EB035}" sibTransId="{BE2C554F-F8D3-4E85-80FA-033F2A82D74C}"/>
    <dgm:cxn modelId="{957B63C4-BB48-4E38-9354-ACF884BCEE35}" type="presOf" srcId="{E172C42F-BEB8-4B50-8ECB-DA574BCC3378}" destId="{D88D8EE6-73EE-4F95-A14F-84684F88DF1A}" srcOrd="0" destOrd="0" presId="urn:microsoft.com/office/officeart/2005/8/layout/vList2"/>
    <dgm:cxn modelId="{4DC733C6-C793-416C-800B-6C56A43CBD85}" srcId="{E172C42F-BEB8-4B50-8ECB-DA574BCC3378}" destId="{41E197F9-6C41-4CD8-AA99-5675F010BB4E}" srcOrd="2" destOrd="0" parTransId="{E1FC71E3-4EE8-496E-9D82-1C8602410535}" sibTransId="{18034357-0F64-455D-B9C4-D95CB1FB91A3}"/>
    <dgm:cxn modelId="{783DD1CE-C73E-48E9-8152-E57BCD8536A4}" type="presOf" srcId="{A9EE8A53-17E8-42FF-BDEE-9D5E6F62AD0D}" destId="{8149BF24-F2B8-499F-B5C0-CAAF4111416E}" srcOrd="0" destOrd="0" presId="urn:microsoft.com/office/officeart/2005/8/layout/vList2"/>
    <dgm:cxn modelId="{E5ADA8E3-63F1-49E5-B5FC-2C0C1F0C6B88}" type="presOf" srcId="{41E197F9-6C41-4CD8-AA99-5675F010BB4E}" destId="{38C1F96F-D7E8-40BA-ABC2-20F833244973}" srcOrd="0" destOrd="0" presId="urn:microsoft.com/office/officeart/2005/8/layout/vList2"/>
    <dgm:cxn modelId="{E692FBE6-AFD1-4FEE-AA65-3C53FF8B4BF0}" type="presOf" srcId="{CFDDAD9B-ADC5-4C7F-AF3F-96E383C1AE79}" destId="{46BB3F7D-9509-4D3A-A951-73CEFC6612C2}" srcOrd="0" destOrd="0" presId="urn:microsoft.com/office/officeart/2005/8/layout/vList2"/>
    <dgm:cxn modelId="{04E0D19E-A88D-41E1-8DBD-8586736EBAE2}" type="presParOf" srcId="{D88D8EE6-73EE-4F95-A14F-84684F88DF1A}" destId="{8149BF24-F2B8-499F-B5C0-CAAF4111416E}" srcOrd="0" destOrd="0" presId="urn:microsoft.com/office/officeart/2005/8/layout/vList2"/>
    <dgm:cxn modelId="{205A3651-CDEC-4870-9134-75F2CAB8D394}" type="presParOf" srcId="{D88D8EE6-73EE-4F95-A14F-84684F88DF1A}" destId="{42F8B066-B787-4778-8D21-60985EBF9B77}" srcOrd="1" destOrd="0" presId="urn:microsoft.com/office/officeart/2005/8/layout/vList2"/>
    <dgm:cxn modelId="{13B07585-A5EE-4CA9-B22F-09EC8D40A640}" type="presParOf" srcId="{D88D8EE6-73EE-4F95-A14F-84684F88DF1A}" destId="{46BB3F7D-9509-4D3A-A951-73CEFC6612C2}" srcOrd="2" destOrd="0" presId="urn:microsoft.com/office/officeart/2005/8/layout/vList2"/>
    <dgm:cxn modelId="{A796D11C-CC53-43CA-97BE-AF7BBE04E6FA}" type="presParOf" srcId="{D88D8EE6-73EE-4F95-A14F-84684F88DF1A}" destId="{ECB96AFF-4CA1-4AF9-A8BE-1AA917106051}" srcOrd="3" destOrd="0" presId="urn:microsoft.com/office/officeart/2005/8/layout/vList2"/>
    <dgm:cxn modelId="{D10EA6B5-B4BA-4143-B29F-181646DEF36E}" type="presParOf" srcId="{D88D8EE6-73EE-4F95-A14F-84684F88DF1A}" destId="{38C1F96F-D7E8-40BA-ABC2-20F8332449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1ADA7-4EF0-4CF3-A971-23F49C6207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A68FCF-DE05-4626-BE8D-08F69EED27F2}">
      <dgm:prSet/>
      <dgm:spPr/>
      <dgm:t>
        <a:bodyPr/>
        <a:lstStyle/>
        <a:p>
          <a:r>
            <a:rPr lang="en-US" dirty="0"/>
            <a:t>The amount, composition and characteristics of waste are related to </a:t>
          </a:r>
          <a:r>
            <a:rPr lang="en-US" b="1" dirty="0"/>
            <a:t>people's consumption patterns</a:t>
          </a:r>
          <a:r>
            <a:rPr lang="en-US" dirty="0"/>
            <a:t>.</a:t>
          </a:r>
        </a:p>
      </dgm:t>
    </dgm:pt>
    <dgm:pt modelId="{C1835F57-25D8-41C9-A80F-DFA36CF1597A}" type="parTrans" cxnId="{2657C0AD-BFA9-4EA7-A36A-A88F9D5F1419}">
      <dgm:prSet/>
      <dgm:spPr/>
      <dgm:t>
        <a:bodyPr/>
        <a:lstStyle/>
        <a:p>
          <a:endParaRPr lang="en-US"/>
        </a:p>
      </dgm:t>
    </dgm:pt>
    <dgm:pt modelId="{3F870CE1-F446-4824-A273-D887F5B7A39B}" type="sibTrans" cxnId="{2657C0AD-BFA9-4EA7-A36A-A88F9D5F1419}">
      <dgm:prSet/>
      <dgm:spPr/>
      <dgm:t>
        <a:bodyPr/>
        <a:lstStyle/>
        <a:p>
          <a:endParaRPr lang="en-US"/>
        </a:p>
      </dgm:t>
    </dgm:pt>
    <dgm:pt modelId="{835AFE70-CF1B-486B-9B2A-5E818A5F7BEF}">
      <dgm:prSet/>
      <dgm:spPr/>
      <dgm:t>
        <a:bodyPr/>
        <a:lstStyle/>
        <a:p>
          <a:r>
            <a:rPr lang="en-US" dirty="0"/>
            <a:t>Waste handling </a:t>
          </a:r>
          <a:r>
            <a:rPr lang="en-US" b="1" dirty="0"/>
            <a:t>depends on </a:t>
          </a:r>
          <a:r>
            <a:rPr lang="en-US" dirty="0"/>
            <a:t>the level of </a:t>
          </a:r>
          <a:r>
            <a:rPr lang="en-US" b="1" dirty="0"/>
            <a:t>individual awareness</a:t>
          </a:r>
          <a:r>
            <a:rPr lang="en-US" dirty="0"/>
            <a:t>. </a:t>
          </a:r>
        </a:p>
      </dgm:t>
    </dgm:pt>
    <dgm:pt modelId="{6C0CC248-700D-4F88-BD86-8DDC18E3A584}" type="parTrans" cxnId="{621DAC32-61E1-49A9-9FE7-6F050C3A751D}">
      <dgm:prSet/>
      <dgm:spPr/>
      <dgm:t>
        <a:bodyPr/>
        <a:lstStyle/>
        <a:p>
          <a:endParaRPr lang="en-US"/>
        </a:p>
      </dgm:t>
    </dgm:pt>
    <dgm:pt modelId="{725ADEFB-70F2-482E-81D3-ED722AB04788}" type="sibTrans" cxnId="{621DAC32-61E1-49A9-9FE7-6F050C3A751D}">
      <dgm:prSet/>
      <dgm:spPr/>
      <dgm:t>
        <a:bodyPr/>
        <a:lstStyle/>
        <a:p>
          <a:endParaRPr lang="en-US"/>
        </a:p>
      </dgm:t>
    </dgm:pt>
    <dgm:pt modelId="{C278C9E5-F832-4301-BC6B-AA4C35DCDDAA}" type="pres">
      <dgm:prSet presAssocID="{96C1ADA7-4EF0-4CF3-A971-23F49C6207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786397-4797-4F37-9800-BE07ECA390AB}" type="pres">
      <dgm:prSet presAssocID="{6AA68FCF-DE05-4626-BE8D-08F69EED27F2}" presName="hierRoot1" presStyleCnt="0"/>
      <dgm:spPr/>
    </dgm:pt>
    <dgm:pt modelId="{A85999AA-531B-435D-98F4-F36CD52A8F67}" type="pres">
      <dgm:prSet presAssocID="{6AA68FCF-DE05-4626-BE8D-08F69EED27F2}" presName="composite" presStyleCnt="0"/>
      <dgm:spPr/>
    </dgm:pt>
    <dgm:pt modelId="{144304FC-E4DC-49F4-AAF5-81AE64114B15}" type="pres">
      <dgm:prSet presAssocID="{6AA68FCF-DE05-4626-BE8D-08F69EED27F2}" presName="background" presStyleLbl="node0" presStyleIdx="0" presStyleCnt="2"/>
      <dgm:spPr/>
    </dgm:pt>
    <dgm:pt modelId="{F73F65F7-A692-4D81-B443-3C81F0CBD725}" type="pres">
      <dgm:prSet presAssocID="{6AA68FCF-DE05-4626-BE8D-08F69EED27F2}" presName="text" presStyleLbl="fgAcc0" presStyleIdx="0" presStyleCnt="2">
        <dgm:presLayoutVars>
          <dgm:chPref val="3"/>
        </dgm:presLayoutVars>
      </dgm:prSet>
      <dgm:spPr/>
    </dgm:pt>
    <dgm:pt modelId="{DB5D9302-C7BB-4803-9EBB-8CE8F536546D}" type="pres">
      <dgm:prSet presAssocID="{6AA68FCF-DE05-4626-BE8D-08F69EED27F2}" presName="hierChild2" presStyleCnt="0"/>
      <dgm:spPr/>
    </dgm:pt>
    <dgm:pt modelId="{7D511916-9D9D-4724-A5A0-DD8D4D435D8B}" type="pres">
      <dgm:prSet presAssocID="{835AFE70-CF1B-486B-9B2A-5E818A5F7BEF}" presName="hierRoot1" presStyleCnt="0"/>
      <dgm:spPr/>
    </dgm:pt>
    <dgm:pt modelId="{6C7BCFB1-B127-4E61-AE04-A889784CC22F}" type="pres">
      <dgm:prSet presAssocID="{835AFE70-CF1B-486B-9B2A-5E818A5F7BEF}" presName="composite" presStyleCnt="0"/>
      <dgm:spPr/>
    </dgm:pt>
    <dgm:pt modelId="{A23E64A6-0AB0-49F0-A7E1-4AB711D6C70E}" type="pres">
      <dgm:prSet presAssocID="{835AFE70-CF1B-486B-9B2A-5E818A5F7BEF}" presName="background" presStyleLbl="node0" presStyleIdx="1" presStyleCnt="2"/>
      <dgm:spPr/>
    </dgm:pt>
    <dgm:pt modelId="{02115B2A-EF67-4E5E-91D9-6493DDD3CC95}" type="pres">
      <dgm:prSet presAssocID="{835AFE70-CF1B-486B-9B2A-5E818A5F7BEF}" presName="text" presStyleLbl="fgAcc0" presStyleIdx="1" presStyleCnt="2">
        <dgm:presLayoutVars>
          <dgm:chPref val="3"/>
        </dgm:presLayoutVars>
      </dgm:prSet>
      <dgm:spPr/>
    </dgm:pt>
    <dgm:pt modelId="{251567A8-74CF-45A8-9179-0CDDC0FA1312}" type="pres">
      <dgm:prSet presAssocID="{835AFE70-CF1B-486B-9B2A-5E818A5F7BEF}" presName="hierChild2" presStyleCnt="0"/>
      <dgm:spPr/>
    </dgm:pt>
  </dgm:ptLst>
  <dgm:cxnLst>
    <dgm:cxn modelId="{621DAC32-61E1-49A9-9FE7-6F050C3A751D}" srcId="{96C1ADA7-4EF0-4CF3-A971-23F49C62070B}" destId="{835AFE70-CF1B-486B-9B2A-5E818A5F7BEF}" srcOrd="1" destOrd="0" parTransId="{6C0CC248-700D-4F88-BD86-8DDC18E3A584}" sibTransId="{725ADEFB-70F2-482E-81D3-ED722AB04788}"/>
    <dgm:cxn modelId="{EAD08E4F-8DB5-4F47-8CD6-280B8F2D7052}" type="presOf" srcId="{835AFE70-CF1B-486B-9B2A-5E818A5F7BEF}" destId="{02115B2A-EF67-4E5E-91D9-6493DDD3CC95}" srcOrd="0" destOrd="0" presId="urn:microsoft.com/office/officeart/2005/8/layout/hierarchy1"/>
    <dgm:cxn modelId="{2657C0AD-BFA9-4EA7-A36A-A88F9D5F1419}" srcId="{96C1ADA7-4EF0-4CF3-A971-23F49C62070B}" destId="{6AA68FCF-DE05-4626-BE8D-08F69EED27F2}" srcOrd="0" destOrd="0" parTransId="{C1835F57-25D8-41C9-A80F-DFA36CF1597A}" sibTransId="{3F870CE1-F446-4824-A273-D887F5B7A39B}"/>
    <dgm:cxn modelId="{D920DAAF-DC87-4FCA-A233-1C1A5757C0CB}" type="presOf" srcId="{6AA68FCF-DE05-4626-BE8D-08F69EED27F2}" destId="{F73F65F7-A692-4D81-B443-3C81F0CBD725}" srcOrd="0" destOrd="0" presId="urn:microsoft.com/office/officeart/2005/8/layout/hierarchy1"/>
    <dgm:cxn modelId="{8092C1EE-B4A8-4A49-929E-32ED277F0423}" type="presOf" srcId="{96C1ADA7-4EF0-4CF3-A971-23F49C62070B}" destId="{C278C9E5-F832-4301-BC6B-AA4C35DCDDAA}" srcOrd="0" destOrd="0" presId="urn:microsoft.com/office/officeart/2005/8/layout/hierarchy1"/>
    <dgm:cxn modelId="{3FC05C2D-2219-4299-AFEA-73CCB320BD70}" type="presParOf" srcId="{C278C9E5-F832-4301-BC6B-AA4C35DCDDAA}" destId="{AD786397-4797-4F37-9800-BE07ECA390AB}" srcOrd="0" destOrd="0" presId="urn:microsoft.com/office/officeart/2005/8/layout/hierarchy1"/>
    <dgm:cxn modelId="{D6611DD6-44EE-4B4D-A646-3912FFB3FD28}" type="presParOf" srcId="{AD786397-4797-4F37-9800-BE07ECA390AB}" destId="{A85999AA-531B-435D-98F4-F36CD52A8F67}" srcOrd="0" destOrd="0" presId="urn:microsoft.com/office/officeart/2005/8/layout/hierarchy1"/>
    <dgm:cxn modelId="{E737EB92-9461-478E-ABB7-22713753C0F4}" type="presParOf" srcId="{A85999AA-531B-435D-98F4-F36CD52A8F67}" destId="{144304FC-E4DC-49F4-AAF5-81AE64114B15}" srcOrd="0" destOrd="0" presId="urn:microsoft.com/office/officeart/2005/8/layout/hierarchy1"/>
    <dgm:cxn modelId="{29BBA068-7B6E-474A-9BD2-E400C7576AAD}" type="presParOf" srcId="{A85999AA-531B-435D-98F4-F36CD52A8F67}" destId="{F73F65F7-A692-4D81-B443-3C81F0CBD725}" srcOrd="1" destOrd="0" presId="urn:microsoft.com/office/officeart/2005/8/layout/hierarchy1"/>
    <dgm:cxn modelId="{4B2C7955-B00F-4037-A390-53C0AE9E255F}" type="presParOf" srcId="{AD786397-4797-4F37-9800-BE07ECA390AB}" destId="{DB5D9302-C7BB-4803-9EBB-8CE8F536546D}" srcOrd="1" destOrd="0" presId="urn:microsoft.com/office/officeart/2005/8/layout/hierarchy1"/>
    <dgm:cxn modelId="{E5831CD2-84B6-4E69-8F72-F5C6BEB9F806}" type="presParOf" srcId="{C278C9E5-F832-4301-BC6B-AA4C35DCDDAA}" destId="{7D511916-9D9D-4724-A5A0-DD8D4D435D8B}" srcOrd="1" destOrd="0" presId="urn:microsoft.com/office/officeart/2005/8/layout/hierarchy1"/>
    <dgm:cxn modelId="{D94E2B91-C7DF-4C42-A7FC-B4618BC32E2F}" type="presParOf" srcId="{7D511916-9D9D-4724-A5A0-DD8D4D435D8B}" destId="{6C7BCFB1-B127-4E61-AE04-A889784CC22F}" srcOrd="0" destOrd="0" presId="urn:microsoft.com/office/officeart/2005/8/layout/hierarchy1"/>
    <dgm:cxn modelId="{D4DA4DBF-A8F5-4778-914F-D60C758BE7E6}" type="presParOf" srcId="{6C7BCFB1-B127-4E61-AE04-A889784CC22F}" destId="{A23E64A6-0AB0-49F0-A7E1-4AB711D6C70E}" srcOrd="0" destOrd="0" presId="urn:microsoft.com/office/officeart/2005/8/layout/hierarchy1"/>
    <dgm:cxn modelId="{786E7202-9754-4CD9-A5BE-D3B5461DD443}" type="presParOf" srcId="{6C7BCFB1-B127-4E61-AE04-A889784CC22F}" destId="{02115B2A-EF67-4E5E-91D9-6493DDD3CC95}" srcOrd="1" destOrd="0" presId="urn:microsoft.com/office/officeart/2005/8/layout/hierarchy1"/>
    <dgm:cxn modelId="{0F2F573F-A11F-4D49-A803-6E70A917643D}" type="presParOf" srcId="{7D511916-9D9D-4724-A5A0-DD8D4D435D8B}" destId="{251567A8-74CF-45A8-9179-0CDDC0FA13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9B3D9-E2B3-451F-8CB7-0B7D86A381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4B439B-C7F7-4B3A-AFC2-1915FAEF51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SNA is a mapping against relations between people, organizations, topic, location, and entity other information.</a:t>
          </a:r>
        </a:p>
      </dgm:t>
    </dgm:pt>
    <dgm:pt modelId="{F5A3889E-BA26-444B-AC87-E171B4E6BD94}" type="parTrans" cxnId="{573F5139-6D40-4020-9159-062AF802DFA0}">
      <dgm:prSet/>
      <dgm:spPr/>
      <dgm:t>
        <a:bodyPr/>
        <a:lstStyle/>
        <a:p>
          <a:endParaRPr lang="en-US"/>
        </a:p>
      </dgm:t>
    </dgm:pt>
    <dgm:pt modelId="{A7EA3E2C-40AD-4EE9-B9CE-E96CCCBCA223}" type="sibTrans" cxnId="{573F5139-6D40-4020-9159-062AF802DFA0}">
      <dgm:prSet/>
      <dgm:spPr/>
      <dgm:t>
        <a:bodyPr/>
        <a:lstStyle/>
        <a:p>
          <a:endParaRPr lang="en-US"/>
        </a:p>
      </dgm:t>
    </dgm:pt>
    <dgm:pt modelId="{30E515CB-3326-4278-96B8-A99005AC5F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Inside node or point network describe person, organization, location, or information entity.</a:t>
          </a:r>
        </a:p>
      </dgm:t>
    </dgm:pt>
    <dgm:pt modelId="{F7C94114-5612-47B6-BB05-027C82A0C9C2}" type="parTrans" cxnId="{3850B587-B578-4BC1-985A-02024007F8E9}">
      <dgm:prSet/>
      <dgm:spPr/>
      <dgm:t>
        <a:bodyPr/>
        <a:lstStyle/>
        <a:p>
          <a:endParaRPr lang="en-US"/>
        </a:p>
      </dgm:t>
    </dgm:pt>
    <dgm:pt modelId="{E3A4151F-4B56-477D-9CC0-8795B352D090}" type="sibTrans" cxnId="{3850B587-B578-4BC1-985A-02024007F8E9}">
      <dgm:prSet/>
      <dgm:spPr/>
      <dgm:t>
        <a:bodyPr/>
        <a:lstStyle/>
        <a:p>
          <a:endParaRPr lang="en-US"/>
        </a:p>
      </dgm:t>
    </dgm:pt>
    <dgm:pt modelId="{C34CF59A-05B6-4FC9-9EC7-3BF9E8FDEF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Connection lines between points describe the relationship between point.</a:t>
          </a:r>
        </a:p>
      </dgm:t>
    </dgm:pt>
    <dgm:pt modelId="{751BBD73-2D49-4D7D-84B5-A24F1A773B2E}" type="parTrans" cxnId="{3BA50521-5297-41F7-985B-DB2C92DAAEC7}">
      <dgm:prSet/>
      <dgm:spPr/>
      <dgm:t>
        <a:bodyPr/>
        <a:lstStyle/>
        <a:p>
          <a:endParaRPr lang="en-US"/>
        </a:p>
      </dgm:t>
    </dgm:pt>
    <dgm:pt modelId="{C8DA4ADB-D893-4BCE-8871-D91B163A9654}" type="sibTrans" cxnId="{3BA50521-5297-41F7-985B-DB2C92DAAEC7}">
      <dgm:prSet/>
      <dgm:spPr/>
      <dgm:t>
        <a:bodyPr/>
        <a:lstStyle/>
        <a:p>
          <a:endParaRPr lang="en-US"/>
        </a:p>
      </dgm:t>
    </dgm:pt>
    <dgm:pt modelId="{753B7609-FE6C-483C-8699-59E85718D80C}" type="pres">
      <dgm:prSet presAssocID="{8479B3D9-E2B3-451F-8CB7-0B7D86A381B8}" presName="root" presStyleCnt="0">
        <dgm:presLayoutVars>
          <dgm:dir/>
          <dgm:resizeHandles val="exact"/>
        </dgm:presLayoutVars>
      </dgm:prSet>
      <dgm:spPr/>
    </dgm:pt>
    <dgm:pt modelId="{BF13D7FE-5393-4E1F-BA4A-14F0FEA61CBE}" type="pres">
      <dgm:prSet presAssocID="{EF4B439B-C7F7-4B3A-AFC2-1915FAEF51DD}" presName="compNode" presStyleCnt="0"/>
      <dgm:spPr/>
    </dgm:pt>
    <dgm:pt modelId="{CE89431A-AD9B-443B-B776-7484D58EEDE7}" type="pres">
      <dgm:prSet presAssocID="{EF4B439B-C7F7-4B3A-AFC2-1915FAEF51DD}" presName="bgRect" presStyleLbl="bgShp" presStyleIdx="0" presStyleCnt="3"/>
      <dgm:spPr/>
    </dgm:pt>
    <dgm:pt modelId="{7F5FC731-0AFB-497F-A05F-6595E6E36872}" type="pres">
      <dgm:prSet presAssocID="{EF4B439B-C7F7-4B3A-AFC2-1915FAEF51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70F3812D-7712-42DF-96B0-BF2729EFC8C2}" type="pres">
      <dgm:prSet presAssocID="{EF4B439B-C7F7-4B3A-AFC2-1915FAEF51DD}" presName="spaceRect" presStyleCnt="0"/>
      <dgm:spPr/>
    </dgm:pt>
    <dgm:pt modelId="{1CC33AD4-C1CB-4E26-A49E-F71804AB2FF7}" type="pres">
      <dgm:prSet presAssocID="{EF4B439B-C7F7-4B3A-AFC2-1915FAEF51DD}" presName="parTx" presStyleLbl="revTx" presStyleIdx="0" presStyleCnt="3">
        <dgm:presLayoutVars>
          <dgm:chMax val="0"/>
          <dgm:chPref val="0"/>
        </dgm:presLayoutVars>
      </dgm:prSet>
      <dgm:spPr/>
    </dgm:pt>
    <dgm:pt modelId="{7F4E3CDA-0511-4BBD-A64D-64D8827BAEA4}" type="pres">
      <dgm:prSet presAssocID="{A7EA3E2C-40AD-4EE9-B9CE-E96CCCBCA223}" presName="sibTrans" presStyleCnt="0"/>
      <dgm:spPr/>
    </dgm:pt>
    <dgm:pt modelId="{B54897BE-5A1D-4B0C-9693-8A545326C29D}" type="pres">
      <dgm:prSet presAssocID="{30E515CB-3326-4278-96B8-A99005AC5F41}" presName="compNode" presStyleCnt="0"/>
      <dgm:spPr/>
    </dgm:pt>
    <dgm:pt modelId="{B665C79C-C5CD-41C4-84F2-81782F69C233}" type="pres">
      <dgm:prSet presAssocID="{30E515CB-3326-4278-96B8-A99005AC5F41}" presName="bgRect" presStyleLbl="bgShp" presStyleIdx="1" presStyleCnt="3"/>
      <dgm:spPr/>
    </dgm:pt>
    <dgm:pt modelId="{1A223FF7-7261-4F96-A9DF-DA66BAD63CA0}" type="pres">
      <dgm:prSet presAssocID="{30E515CB-3326-4278-96B8-A99005AC5F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50D24538-971B-4544-9FC0-C418F6B38B36}" type="pres">
      <dgm:prSet presAssocID="{30E515CB-3326-4278-96B8-A99005AC5F41}" presName="spaceRect" presStyleCnt="0"/>
      <dgm:spPr/>
    </dgm:pt>
    <dgm:pt modelId="{ECF37523-CFAC-4653-969A-92F24773D80A}" type="pres">
      <dgm:prSet presAssocID="{30E515CB-3326-4278-96B8-A99005AC5F41}" presName="parTx" presStyleLbl="revTx" presStyleIdx="1" presStyleCnt="3">
        <dgm:presLayoutVars>
          <dgm:chMax val="0"/>
          <dgm:chPref val="0"/>
        </dgm:presLayoutVars>
      </dgm:prSet>
      <dgm:spPr/>
    </dgm:pt>
    <dgm:pt modelId="{B8719F15-3A51-437F-AB3F-19FD994CDC4E}" type="pres">
      <dgm:prSet presAssocID="{E3A4151F-4B56-477D-9CC0-8795B352D090}" presName="sibTrans" presStyleCnt="0"/>
      <dgm:spPr/>
    </dgm:pt>
    <dgm:pt modelId="{CF494534-A218-412D-B366-C9ED8748099D}" type="pres">
      <dgm:prSet presAssocID="{C34CF59A-05B6-4FC9-9EC7-3BF9E8FDEFB4}" presName="compNode" presStyleCnt="0"/>
      <dgm:spPr/>
    </dgm:pt>
    <dgm:pt modelId="{A2133B17-B1E6-42A7-9EBC-6ABC9280F59A}" type="pres">
      <dgm:prSet presAssocID="{C34CF59A-05B6-4FC9-9EC7-3BF9E8FDEFB4}" presName="bgRect" presStyleLbl="bgShp" presStyleIdx="2" presStyleCnt="3"/>
      <dgm:spPr/>
    </dgm:pt>
    <dgm:pt modelId="{279036D1-EBF7-48EE-B49C-B413F34FA2D4}" type="pres">
      <dgm:prSet presAssocID="{C34CF59A-05B6-4FC9-9EC7-3BF9E8FDEF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4C51387A-2610-4543-B41D-0446F8FC3383}" type="pres">
      <dgm:prSet presAssocID="{C34CF59A-05B6-4FC9-9EC7-3BF9E8FDEFB4}" presName="spaceRect" presStyleCnt="0"/>
      <dgm:spPr/>
    </dgm:pt>
    <dgm:pt modelId="{B6354372-A23C-4F46-8A07-C2757792B915}" type="pres">
      <dgm:prSet presAssocID="{C34CF59A-05B6-4FC9-9EC7-3BF9E8FDEF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A50521-5297-41F7-985B-DB2C92DAAEC7}" srcId="{8479B3D9-E2B3-451F-8CB7-0B7D86A381B8}" destId="{C34CF59A-05B6-4FC9-9EC7-3BF9E8FDEFB4}" srcOrd="2" destOrd="0" parTransId="{751BBD73-2D49-4D7D-84B5-A24F1A773B2E}" sibTransId="{C8DA4ADB-D893-4BCE-8871-D91B163A9654}"/>
    <dgm:cxn modelId="{573F5139-6D40-4020-9159-062AF802DFA0}" srcId="{8479B3D9-E2B3-451F-8CB7-0B7D86A381B8}" destId="{EF4B439B-C7F7-4B3A-AFC2-1915FAEF51DD}" srcOrd="0" destOrd="0" parTransId="{F5A3889E-BA26-444B-AC87-E171B4E6BD94}" sibTransId="{A7EA3E2C-40AD-4EE9-B9CE-E96CCCBCA223}"/>
    <dgm:cxn modelId="{8F7B8448-B16B-4882-A8B0-3FF358AC1C0F}" type="presOf" srcId="{C34CF59A-05B6-4FC9-9EC7-3BF9E8FDEFB4}" destId="{B6354372-A23C-4F46-8A07-C2757792B915}" srcOrd="0" destOrd="0" presId="urn:microsoft.com/office/officeart/2018/2/layout/IconVerticalSolidList"/>
    <dgm:cxn modelId="{4C946C7E-100D-427A-A999-1E9A90FD9B8F}" type="presOf" srcId="{8479B3D9-E2B3-451F-8CB7-0B7D86A381B8}" destId="{753B7609-FE6C-483C-8699-59E85718D80C}" srcOrd="0" destOrd="0" presId="urn:microsoft.com/office/officeart/2018/2/layout/IconVerticalSolidList"/>
    <dgm:cxn modelId="{3444DE7E-78D0-47B6-951A-6224C081664B}" type="presOf" srcId="{EF4B439B-C7F7-4B3A-AFC2-1915FAEF51DD}" destId="{1CC33AD4-C1CB-4E26-A49E-F71804AB2FF7}" srcOrd="0" destOrd="0" presId="urn:microsoft.com/office/officeart/2018/2/layout/IconVerticalSolidList"/>
    <dgm:cxn modelId="{3850B587-B578-4BC1-985A-02024007F8E9}" srcId="{8479B3D9-E2B3-451F-8CB7-0B7D86A381B8}" destId="{30E515CB-3326-4278-96B8-A99005AC5F41}" srcOrd="1" destOrd="0" parTransId="{F7C94114-5612-47B6-BB05-027C82A0C9C2}" sibTransId="{E3A4151F-4B56-477D-9CC0-8795B352D090}"/>
    <dgm:cxn modelId="{CCC427A9-96C2-4577-AC61-45B80BDEA6FC}" type="presOf" srcId="{30E515CB-3326-4278-96B8-A99005AC5F41}" destId="{ECF37523-CFAC-4653-969A-92F24773D80A}" srcOrd="0" destOrd="0" presId="urn:microsoft.com/office/officeart/2018/2/layout/IconVerticalSolidList"/>
    <dgm:cxn modelId="{7BDF0FD3-7161-4FAA-9CD2-263C94B528AD}" type="presParOf" srcId="{753B7609-FE6C-483C-8699-59E85718D80C}" destId="{BF13D7FE-5393-4E1F-BA4A-14F0FEA61CBE}" srcOrd="0" destOrd="0" presId="urn:microsoft.com/office/officeart/2018/2/layout/IconVerticalSolidList"/>
    <dgm:cxn modelId="{D8A4BC25-97C3-46AA-B7F7-438C621978D3}" type="presParOf" srcId="{BF13D7FE-5393-4E1F-BA4A-14F0FEA61CBE}" destId="{CE89431A-AD9B-443B-B776-7484D58EEDE7}" srcOrd="0" destOrd="0" presId="urn:microsoft.com/office/officeart/2018/2/layout/IconVerticalSolidList"/>
    <dgm:cxn modelId="{8999DE48-04BD-41BC-A013-F472C5E617C5}" type="presParOf" srcId="{BF13D7FE-5393-4E1F-BA4A-14F0FEA61CBE}" destId="{7F5FC731-0AFB-497F-A05F-6595E6E36872}" srcOrd="1" destOrd="0" presId="urn:microsoft.com/office/officeart/2018/2/layout/IconVerticalSolidList"/>
    <dgm:cxn modelId="{5FFED65A-2F98-4CB3-8278-92FBE060956E}" type="presParOf" srcId="{BF13D7FE-5393-4E1F-BA4A-14F0FEA61CBE}" destId="{70F3812D-7712-42DF-96B0-BF2729EFC8C2}" srcOrd="2" destOrd="0" presId="urn:microsoft.com/office/officeart/2018/2/layout/IconVerticalSolidList"/>
    <dgm:cxn modelId="{50DB1A61-A133-4BD0-8C7A-1DEE6B37B1A9}" type="presParOf" srcId="{BF13D7FE-5393-4E1F-BA4A-14F0FEA61CBE}" destId="{1CC33AD4-C1CB-4E26-A49E-F71804AB2FF7}" srcOrd="3" destOrd="0" presId="urn:microsoft.com/office/officeart/2018/2/layout/IconVerticalSolidList"/>
    <dgm:cxn modelId="{ACD09A27-D46C-4C92-B0BC-41A623D0EE93}" type="presParOf" srcId="{753B7609-FE6C-483C-8699-59E85718D80C}" destId="{7F4E3CDA-0511-4BBD-A64D-64D8827BAEA4}" srcOrd="1" destOrd="0" presId="urn:microsoft.com/office/officeart/2018/2/layout/IconVerticalSolidList"/>
    <dgm:cxn modelId="{98534F63-2E52-4CEB-9C3A-ED5323A3C558}" type="presParOf" srcId="{753B7609-FE6C-483C-8699-59E85718D80C}" destId="{B54897BE-5A1D-4B0C-9693-8A545326C29D}" srcOrd="2" destOrd="0" presId="urn:microsoft.com/office/officeart/2018/2/layout/IconVerticalSolidList"/>
    <dgm:cxn modelId="{A28904B5-5100-4218-BFC4-21B02E5C66B5}" type="presParOf" srcId="{B54897BE-5A1D-4B0C-9693-8A545326C29D}" destId="{B665C79C-C5CD-41C4-84F2-81782F69C233}" srcOrd="0" destOrd="0" presId="urn:microsoft.com/office/officeart/2018/2/layout/IconVerticalSolidList"/>
    <dgm:cxn modelId="{7AA3DDC2-E713-4384-A104-B2EBB6C0AC39}" type="presParOf" srcId="{B54897BE-5A1D-4B0C-9693-8A545326C29D}" destId="{1A223FF7-7261-4F96-A9DF-DA66BAD63CA0}" srcOrd="1" destOrd="0" presId="urn:microsoft.com/office/officeart/2018/2/layout/IconVerticalSolidList"/>
    <dgm:cxn modelId="{BD9AD5DC-690D-4140-8387-E634253F47FD}" type="presParOf" srcId="{B54897BE-5A1D-4B0C-9693-8A545326C29D}" destId="{50D24538-971B-4544-9FC0-C418F6B38B36}" srcOrd="2" destOrd="0" presId="urn:microsoft.com/office/officeart/2018/2/layout/IconVerticalSolidList"/>
    <dgm:cxn modelId="{748C79F4-376D-4CC4-B252-77C1FDBB4417}" type="presParOf" srcId="{B54897BE-5A1D-4B0C-9693-8A545326C29D}" destId="{ECF37523-CFAC-4653-969A-92F24773D80A}" srcOrd="3" destOrd="0" presId="urn:microsoft.com/office/officeart/2018/2/layout/IconVerticalSolidList"/>
    <dgm:cxn modelId="{F17EB8F2-82FD-4BCF-8EBA-E5969111BE2A}" type="presParOf" srcId="{753B7609-FE6C-483C-8699-59E85718D80C}" destId="{B8719F15-3A51-437F-AB3F-19FD994CDC4E}" srcOrd="3" destOrd="0" presId="urn:microsoft.com/office/officeart/2018/2/layout/IconVerticalSolidList"/>
    <dgm:cxn modelId="{2DD5BA36-3C16-45B7-8D46-377F12258D0E}" type="presParOf" srcId="{753B7609-FE6C-483C-8699-59E85718D80C}" destId="{CF494534-A218-412D-B366-C9ED8748099D}" srcOrd="4" destOrd="0" presId="urn:microsoft.com/office/officeart/2018/2/layout/IconVerticalSolidList"/>
    <dgm:cxn modelId="{ED958939-7C78-4529-9533-F1147C825E87}" type="presParOf" srcId="{CF494534-A218-412D-B366-C9ED8748099D}" destId="{A2133B17-B1E6-42A7-9EBC-6ABC9280F59A}" srcOrd="0" destOrd="0" presId="urn:microsoft.com/office/officeart/2018/2/layout/IconVerticalSolidList"/>
    <dgm:cxn modelId="{6C00BEE3-86F6-4198-B9F9-BF6435E22C1A}" type="presParOf" srcId="{CF494534-A218-412D-B366-C9ED8748099D}" destId="{279036D1-EBF7-48EE-B49C-B413F34FA2D4}" srcOrd="1" destOrd="0" presId="urn:microsoft.com/office/officeart/2018/2/layout/IconVerticalSolidList"/>
    <dgm:cxn modelId="{647A8433-1E75-4B57-A06B-C9CD193C3C88}" type="presParOf" srcId="{CF494534-A218-412D-B366-C9ED8748099D}" destId="{4C51387A-2610-4543-B41D-0446F8FC3383}" srcOrd="2" destOrd="0" presId="urn:microsoft.com/office/officeart/2018/2/layout/IconVerticalSolidList"/>
    <dgm:cxn modelId="{CFB315D2-6544-4A02-8FBF-3B6F7F85863A}" type="presParOf" srcId="{CF494534-A218-412D-B366-C9ED8748099D}" destId="{B6354372-A23C-4F46-8A07-C2757792B9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BF24-F2B8-499F-B5C0-CAAF4111416E}">
      <dsp:nvSpPr>
        <dsp:cNvPr id="0" name=""/>
        <dsp:cNvSpPr/>
      </dsp:nvSpPr>
      <dsp:spPr>
        <a:xfrm>
          <a:off x="0" y="404326"/>
          <a:ext cx="6891187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First, through socialization from the Waste Bank, the community is taught to sort waste between organic and non-organic waste. </a:t>
          </a:r>
        </a:p>
      </dsp:txBody>
      <dsp:txXfrm>
        <a:off x="56372" y="460698"/>
        <a:ext cx="6778443" cy="1042045"/>
      </dsp:txXfrm>
    </dsp:sp>
    <dsp:sp modelId="{46BB3F7D-9509-4D3A-A951-73CEFC6612C2}">
      <dsp:nvSpPr>
        <dsp:cNvPr id="0" name=""/>
        <dsp:cNvSpPr/>
      </dsp:nvSpPr>
      <dsp:spPr>
        <a:xfrm>
          <a:off x="0" y="1619596"/>
          <a:ext cx="6891187" cy="115478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Second, the community is directed to a creative mindset in managing waste by turning it into items that can be reused through waste craft training conducted by the Waste Bank. </a:t>
          </a:r>
        </a:p>
      </dsp:txBody>
      <dsp:txXfrm>
        <a:off x="56372" y="1675968"/>
        <a:ext cx="6778443" cy="1042045"/>
      </dsp:txXfrm>
    </dsp:sp>
    <dsp:sp modelId="{38C1F96F-D7E8-40BA-ABC2-20F833244973}">
      <dsp:nvSpPr>
        <dsp:cNvPr id="0" name=""/>
        <dsp:cNvSpPr/>
      </dsp:nvSpPr>
      <dsp:spPr>
        <a:xfrm>
          <a:off x="0" y="2834866"/>
          <a:ext cx="6891187" cy="11547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Third, the Waste Bank as a community empowerment organization, moves the community to be more sensitive to environmental problems, especially waste.</a:t>
          </a:r>
        </a:p>
      </dsp:txBody>
      <dsp:txXfrm>
        <a:off x="56372" y="2891238"/>
        <a:ext cx="6778443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04FC-E4DC-49F4-AAF5-81AE64114B15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F65F7-A692-4D81-B443-3C81F0CBD725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amount, composition and characteristics of waste are related to </a:t>
          </a:r>
          <a:r>
            <a:rPr lang="en-US" sz="3100" b="1" kern="1200" dirty="0"/>
            <a:t>people's consumption patterns</a:t>
          </a:r>
          <a:r>
            <a:rPr lang="en-US" sz="3100" kern="1200" dirty="0"/>
            <a:t>.</a:t>
          </a:r>
        </a:p>
      </dsp:txBody>
      <dsp:txXfrm>
        <a:off x="678914" y="525899"/>
        <a:ext cx="4067491" cy="2525499"/>
      </dsp:txXfrm>
    </dsp:sp>
    <dsp:sp modelId="{A23E64A6-0AB0-49F0-A7E1-4AB711D6C70E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15B2A-EF67-4E5E-91D9-6493DDD3CC95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Waste handling </a:t>
          </a:r>
          <a:r>
            <a:rPr lang="en-US" sz="3100" b="1" kern="1200" dirty="0"/>
            <a:t>depends on </a:t>
          </a:r>
          <a:r>
            <a:rPr lang="en-US" sz="3100" kern="1200" dirty="0"/>
            <a:t>the level of </a:t>
          </a:r>
          <a:r>
            <a:rPr lang="en-US" sz="3100" b="1" kern="1200" dirty="0"/>
            <a:t>individual awareness</a:t>
          </a:r>
          <a:r>
            <a:rPr lang="en-US" sz="3100" kern="1200" dirty="0"/>
            <a:t>. </a:t>
          </a:r>
        </a:p>
      </dsp:txBody>
      <dsp:txXfrm>
        <a:off x="5842357" y="525899"/>
        <a:ext cx="4067491" cy="252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431A-AD9B-443B-B776-7484D58EEDE7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FC731-0AFB-497F-A05F-6595E6E36872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33AD4-C1CB-4E26-A49E-F71804AB2FF7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SNA is a mapping against relations between people, organizations, topic, location, and entity other information.</a:t>
          </a:r>
        </a:p>
      </dsp:txBody>
      <dsp:txXfrm>
        <a:off x="1945450" y="719"/>
        <a:ext cx="4643240" cy="1684372"/>
      </dsp:txXfrm>
    </dsp:sp>
    <dsp:sp modelId="{B665C79C-C5CD-41C4-84F2-81782F69C233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23FF7-7261-4F96-A9DF-DA66BAD63CA0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7523-CFAC-4653-969A-92F24773D80A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Inside node or point network describe person, organization, location, or information entity.</a:t>
          </a:r>
        </a:p>
      </dsp:txBody>
      <dsp:txXfrm>
        <a:off x="1945450" y="2106185"/>
        <a:ext cx="4643240" cy="1684372"/>
      </dsp:txXfrm>
    </dsp:sp>
    <dsp:sp modelId="{A2133B17-B1E6-42A7-9EBC-6ABC9280F59A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36D1-EBF7-48EE-B49C-B413F34FA2D4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54372-A23C-4F46-8A07-C2757792B915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Connection lines between points describe the relationship between point.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1D08-F77C-4868-968F-FCFEE1DC043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2231-F6A7-47A1-BD1E-C1FC33F7DAE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964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22231-F6A7-47A1-BD1E-C1FC33F7DAE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379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ministerial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22231-F6A7-47A1-BD1E-C1FC33F7DAE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361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22231-F6A7-47A1-BD1E-C1FC33F7DAE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04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7C8A-1808-4F2D-BEE0-526F5284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4FC9-0957-40EA-9EC5-CA5971D77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E2DB2-821B-4510-BE06-E524EBF9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B164-135B-42DC-AB14-E94B161A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385D-ED10-4EB0-9D9D-26245B1E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09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31D6-4817-4E8B-ACED-36D87D48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239C4-0A1C-4F7B-B3BC-B77FD113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4CD7-2BB8-475A-8757-AD8879D7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C5428-6B84-4007-8D81-728C46C2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00EC-17F2-4570-ABBA-46465794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905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0EDA4-4300-4BA8-BA83-43311B86D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D08BA-7E5D-4733-A7C0-D572C3D6A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590F-D88E-429B-92B0-C05D251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1A2A-D8F8-4608-97F2-176D400B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5086-242F-41B0-913B-14CF0F51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5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3771-B820-40EC-91CC-6ED6BBD1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F3C4-B964-4DF7-B680-E66EC82D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C31F-CA5C-40C4-ABD8-73D21B83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FCEAA-6368-4F53-A9C2-98F60D4C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94EEC-0E64-4186-82BC-8442C8EB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0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1562-9A2B-4CA1-A0FF-4A24C19C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804FE-BE6E-4449-9F0F-C6F072DB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33150-1512-4001-AAFF-4AC6E720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D5E5-1ADD-43DC-B301-8F3E21BD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7A73-BE86-4226-8C6D-57EA1220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67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0198-EB86-436A-ADB9-0F0B796F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6562-D49A-45D3-A553-FF51432D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E5F71-05AB-492D-A36C-B861ABBF6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7AFA6-A688-4CCE-A603-432CDE45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B7042-D3D1-46FB-A983-F8603096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E57E-0E9A-4D04-99FD-CE877F5E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256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EB86-C0FC-4E39-B890-2CFADAC0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C2C07-58A1-43E1-8758-7E8905EB2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18B61-F321-4096-87FC-EAEDA188E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8FB57-5439-4586-852A-D862E06BB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8068-4B81-46E1-A16A-47A3D1727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83A65-E258-4C5A-85A0-2EBE2A52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0CCF-ED7A-43B2-96C5-B1E5E884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D8D6A-F14E-4DF7-BABF-34FA7998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1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8A6B-4506-4F9E-B616-2E44D2A0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2F948-8DE1-4AE1-9199-14D739E5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1CC7-EAEA-4565-A1B7-8B520159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4EED3-5831-4E21-9B6D-EC97FD5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09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05B3E-9127-4AF0-B226-24F74505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2D8CF-EB55-4FC1-9E5D-E0A0852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F28E-E481-4D5D-8311-870E5271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9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831-715A-4BAF-9581-3EE42113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FEFB-0B65-4D91-8652-F7C6F628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C7135-1029-4BBA-9990-A39157E38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C3409-224D-4553-8DD1-B9ABC027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EB3D-A559-4A4D-B2B2-7B812DE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EAEBD-AE81-4FC5-9887-CC091BB7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119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7E49-CB70-4E7E-899F-E13F6A3C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C63CC-AF48-41CC-8DFF-17E78925A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2D805-AC77-4DDB-9F46-B1E2D320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AA2A4-1543-4F55-8AD3-C9255775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4214A-E4F4-4B58-A52D-A2310B57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AE55A-7FD1-45D5-90FF-FB57A512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95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B255E-EBA5-49D4-9964-BD808C09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329C-095E-4C87-BDAC-2D3F36825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E80E-F717-4B82-A789-F339CEC93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599A-4D6D-4D03-AEC9-DCE3D46A1C82}" type="datetimeFigureOut">
              <a:rPr lang="en-ID" smtClean="0"/>
              <a:t>17/09/2020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E6DC-C9E2-461B-98C0-18CF5D28D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F03B-1CBF-4859-A75F-4CE957310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DEC6-E4B0-4AE0-841A-CC95953E0E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66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indonesia.com/read/detail/106946-tpa-bantar-gebang-overload-bank-sampah-dioptimalka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2F2FC-B508-4227-AD9F-09CD7781E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595" y="1397945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rgbClr val="FFFFFF"/>
                </a:solidFill>
              </a:rPr>
              <a:t>Social Network Analysis </a:t>
            </a:r>
            <a:br>
              <a:rPr lang="en-US" sz="4700" b="1" dirty="0">
                <a:solidFill>
                  <a:srgbClr val="FFFFFF"/>
                </a:solidFill>
              </a:rPr>
            </a:br>
            <a:r>
              <a:rPr lang="en-US" sz="4700" b="1" dirty="0">
                <a:solidFill>
                  <a:srgbClr val="FFFFFF"/>
                </a:solidFill>
              </a:rPr>
              <a:t>of Waste Bank in Indonesia</a:t>
            </a:r>
            <a:endParaRPr lang="en-ID" sz="4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0424B-16EC-448D-9AC9-34A2A01B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2" y="3622655"/>
            <a:ext cx="6101264" cy="682079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Laili Fitria</a:t>
            </a:r>
          </a:p>
          <a:p>
            <a:r>
              <a:rPr lang="en-US" sz="1600" dirty="0">
                <a:solidFill>
                  <a:srgbClr val="FFFFFF"/>
                </a:solidFill>
              </a:rPr>
              <a:t>Environmental Engineering Study Program, </a:t>
            </a:r>
            <a:r>
              <a:rPr lang="en-US" sz="1600" dirty="0" err="1">
                <a:solidFill>
                  <a:srgbClr val="FFFFFF"/>
                </a:solidFill>
              </a:rPr>
              <a:t>Universitas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Tanjungpura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The 4th International Conference of Combinatorics, Graph Theory, and Network Topology (ICCGANT)</a:t>
            </a:r>
          </a:p>
          <a:p>
            <a:r>
              <a:rPr lang="en-US" sz="1600" dirty="0" err="1">
                <a:solidFill>
                  <a:srgbClr val="FFFFFF"/>
                </a:solidFill>
              </a:rPr>
              <a:t>Jember</a:t>
            </a:r>
            <a:r>
              <a:rPr lang="en-US" sz="1600" dirty="0">
                <a:solidFill>
                  <a:srgbClr val="FFFFFF"/>
                </a:solidFill>
              </a:rPr>
              <a:t>, 22nd – 23rd August 2020</a:t>
            </a:r>
            <a:endParaRPr lang="en-ID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1EA3A-73EA-4EB8-BD2C-9D6BFCA2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D" sz="4000" b="1" dirty="0">
                <a:solidFill>
                  <a:schemeClr val="tx2"/>
                </a:solidFill>
              </a:rPr>
              <a:t>Source of Waste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84073-533D-4A83-A583-2716188AF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6910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4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4745E-E7AA-49EC-A88C-DE7B2B607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7" t="9091" r="1116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75A58-405A-4F26-8869-FB791275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Research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95E4-B85B-4099-9266-26AD1589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Understanding Social Behavior Society about waste bank through social media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D9F77-AEF0-4681-B31B-F21C97FF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ID" sz="4800" b="1" dirty="0"/>
              <a:t>SNA: Social Network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A1C601-12AE-41D1-BA7A-1DAA29E5B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4391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50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83C20-5D29-487E-80F9-DFB3C53E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Method</a:t>
            </a:r>
            <a:endParaRPr lang="en-ID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DB46-AE30-45BE-BFFD-73367564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</a:t>
            </a:r>
            <a:r>
              <a:rPr lang="en-US" b="1" dirty="0"/>
              <a:t>Drone </a:t>
            </a:r>
            <a:r>
              <a:rPr lang="en-US" b="1" dirty="0" err="1"/>
              <a:t>Emprit</a:t>
            </a:r>
            <a:r>
              <a:rPr lang="en-US" b="1" dirty="0"/>
              <a:t> Academic</a:t>
            </a:r>
          </a:p>
          <a:p>
            <a:endParaRPr lang="en-US" b="1" dirty="0"/>
          </a:p>
          <a:p>
            <a:r>
              <a:rPr lang="en-US" b="1" dirty="0"/>
              <a:t>Twitter data </a:t>
            </a:r>
            <a:r>
              <a:rPr lang="en-US" dirty="0"/>
              <a:t>used from October to mid-November 2019. </a:t>
            </a:r>
          </a:p>
          <a:p>
            <a:endParaRPr lang="en-US" dirty="0"/>
          </a:p>
          <a:p>
            <a:r>
              <a:rPr lang="en-US" dirty="0"/>
              <a:t>The search for data on twitter will be captured by </a:t>
            </a:r>
            <a:r>
              <a:rPr lang="en-US" b="1" dirty="0"/>
              <a:t>keywords: </a:t>
            </a:r>
            <a:r>
              <a:rPr lang="en-US" b="1" dirty="0" err="1"/>
              <a:t>Sampah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Filter : Bank </a:t>
            </a:r>
            <a:r>
              <a:rPr lang="en-US" b="1" dirty="0" err="1"/>
              <a:t>Sampah</a:t>
            </a:r>
            <a:r>
              <a:rPr lang="en-US" b="1" dirty="0"/>
              <a:t>, SDGs.</a:t>
            </a:r>
            <a:endParaRPr lang="en-ID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7564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E92B9-EAA7-4B96-AF2A-DE1FB25D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Drone </a:t>
            </a:r>
            <a:r>
              <a:rPr lang="en-US" b="1" dirty="0" err="1">
                <a:solidFill>
                  <a:srgbClr val="FFFFFF"/>
                </a:solidFill>
              </a:rPr>
              <a:t>Emprit</a:t>
            </a:r>
            <a:r>
              <a:rPr lang="en-US" b="1" dirty="0">
                <a:solidFill>
                  <a:srgbClr val="FFFFFF"/>
                </a:solidFill>
              </a:rPr>
              <a:t> Academic</a:t>
            </a:r>
            <a:endParaRPr lang="en-ID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4C76B-DC39-4742-929C-33AA580B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/>
              <a:t>Drone </a:t>
            </a:r>
            <a:r>
              <a:rPr lang="en-US" b="1" dirty="0" err="1"/>
              <a:t>Emprit</a:t>
            </a:r>
            <a:r>
              <a:rPr lang="en-US" b="1" dirty="0"/>
              <a:t> Academic </a:t>
            </a:r>
            <a:r>
              <a:rPr lang="en-US" dirty="0"/>
              <a:t>is a big data system that captures and analyzes conversations on social media, especially Twitter, developed by PT </a:t>
            </a:r>
            <a:r>
              <a:rPr lang="en-US" b="1" dirty="0"/>
              <a:t>Media Kernels Indonesia</a:t>
            </a:r>
            <a:r>
              <a:rPr lang="en-US" dirty="0"/>
              <a:t>, and installed in the data center of the Indonesian Islamic University Information System Agency (BSI). </a:t>
            </a:r>
          </a:p>
          <a:p>
            <a:r>
              <a:rPr lang="en-US" dirty="0"/>
              <a:t>Drone </a:t>
            </a:r>
            <a:r>
              <a:rPr lang="en-US" dirty="0" err="1"/>
              <a:t>Emprit</a:t>
            </a:r>
            <a:r>
              <a:rPr lang="en-US" dirty="0"/>
              <a:t> uses Twitter's API (Applications Programming Interface) to capture conversations in semi-</a:t>
            </a:r>
            <a:r>
              <a:rPr lang="en-US" dirty="0" err="1"/>
              <a:t>realtime</a:t>
            </a:r>
            <a:r>
              <a:rPr lang="en-US" dirty="0"/>
              <a:t> via a streaming method.</a:t>
            </a:r>
          </a:p>
        </p:txBody>
      </p:sp>
    </p:spTree>
    <p:extLst>
      <p:ext uri="{BB962C8B-B14F-4D97-AF65-F5344CB8AC3E}">
        <p14:creationId xmlns:p14="http://schemas.microsoft.com/office/powerpoint/2010/main" val="4802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B2AD-1799-4FC5-A971-97B43CEF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5DE38-15C9-4961-8E22-845C46379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650" y="445126"/>
            <a:ext cx="9722594" cy="61318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CE205-9E96-4F0C-8E91-25010EFB58D6}"/>
              </a:ext>
            </a:extLst>
          </p:cNvPr>
          <p:cNvSpPr/>
          <p:nvPr/>
        </p:nvSpPr>
        <p:spPr>
          <a:xfrm>
            <a:off x="1182848" y="243281"/>
            <a:ext cx="1199625" cy="453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3EC60-DC16-4965-91D4-4FC0F9C96B56}"/>
              </a:ext>
            </a:extLst>
          </p:cNvPr>
          <p:cNvSpPr/>
          <p:nvPr/>
        </p:nvSpPr>
        <p:spPr>
          <a:xfrm>
            <a:off x="1242969" y="2484543"/>
            <a:ext cx="1199625" cy="392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5EBEBA-427B-4389-AEED-6F8EC211BE47}"/>
              </a:ext>
            </a:extLst>
          </p:cNvPr>
          <p:cNvSpPr/>
          <p:nvPr/>
        </p:nvSpPr>
        <p:spPr>
          <a:xfrm>
            <a:off x="1084976" y="5061361"/>
            <a:ext cx="1199625" cy="392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B2D635-8073-4B8A-A2FF-79C09A189814}"/>
              </a:ext>
            </a:extLst>
          </p:cNvPr>
          <p:cNvSpPr/>
          <p:nvPr/>
        </p:nvSpPr>
        <p:spPr>
          <a:xfrm>
            <a:off x="6518246" y="281031"/>
            <a:ext cx="4655447" cy="1799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2DD4B7-607D-4536-B8EC-DAA7EADCDAD1}"/>
              </a:ext>
            </a:extLst>
          </p:cNvPr>
          <p:cNvSpPr/>
          <p:nvPr/>
        </p:nvSpPr>
        <p:spPr>
          <a:xfrm>
            <a:off x="8606290" y="6472304"/>
            <a:ext cx="153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Avenir-Black"/>
              </a:rPr>
              <a:t>(Fahmi, 2017)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460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147B-481F-4F8C-A7CF-1036995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475D4F-65D4-472E-9D51-BD0581539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580" y="421750"/>
            <a:ext cx="9785497" cy="6011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0FBF8-8A21-4CFB-A22D-0956474EE1D6}"/>
              </a:ext>
            </a:extLst>
          </p:cNvPr>
          <p:cNvSpPr/>
          <p:nvPr/>
        </p:nvSpPr>
        <p:spPr>
          <a:xfrm>
            <a:off x="8606290" y="6472304"/>
            <a:ext cx="153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Avenir-Black"/>
              </a:rPr>
              <a:t>(Fahmi, 2017)</a:t>
            </a:r>
            <a:endParaRPr lang="en-ID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1DB2B7-C8E9-400A-8583-B100BFCF17EA}"/>
              </a:ext>
            </a:extLst>
          </p:cNvPr>
          <p:cNvCxnSpPr/>
          <p:nvPr/>
        </p:nvCxnSpPr>
        <p:spPr>
          <a:xfrm>
            <a:off x="6744749" y="6472304"/>
            <a:ext cx="17700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911C-6CCB-41AA-89E9-42A9B41A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Why Twitter &amp; Online News?</a:t>
            </a:r>
            <a:br>
              <a:rPr lang="en-ID" b="1" dirty="0"/>
            </a:br>
            <a:r>
              <a:rPr lang="en-ID" b="1" dirty="0"/>
              <a:t>Cross-platform Resonance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A6F1E-EA17-415F-9669-94C4EDA6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84"/>
          <a:stretch/>
        </p:blipFill>
        <p:spPr>
          <a:xfrm>
            <a:off x="622194" y="1797978"/>
            <a:ext cx="10947612" cy="46743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88D00-B2D2-4670-8F1D-9377F09881EF}"/>
              </a:ext>
            </a:extLst>
          </p:cNvPr>
          <p:cNvSpPr/>
          <p:nvPr/>
        </p:nvSpPr>
        <p:spPr>
          <a:xfrm>
            <a:off x="8606290" y="6472304"/>
            <a:ext cx="153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Avenir-Black"/>
              </a:rPr>
              <a:t>(Fahmi, 2017)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824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4BC5F-3015-4BA2-810A-6814BB2D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Twitter: Issue Detection Channel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E0DE-89C4-4FB2-8095-D7DB213F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• Only Twitter still provides a </a:t>
            </a:r>
            <a:r>
              <a:rPr lang="en-US" b="1" dirty="0"/>
              <a:t>full 'search' facility </a:t>
            </a:r>
          </a:p>
          <a:p>
            <a:pPr marL="0" indent="0">
              <a:buNone/>
            </a:pPr>
            <a:r>
              <a:rPr lang="en-US" dirty="0"/>
              <a:t>• Facebook and Instagram only provide access to </a:t>
            </a:r>
            <a:r>
              <a:rPr lang="en-US" b="1" dirty="0"/>
              <a:t>Public Page only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WhatsApp conversations </a:t>
            </a:r>
            <a:r>
              <a:rPr lang="en-US" b="1" dirty="0"/>
              <a:t>cannot</a:t>
            </a:r>
            <a:r>
              <a:rPr lang="en-US" dirty="0"/>
              <a:t> be captured on it.</a:t>
            </a:r>
          </a:p>
          <a:p>
            <a:pPr marL="0" indent="0">
              <a:buNone/>
            </a:pPr>
            <a:r>
              <a:rPr lang="en-US" dirty="0"/>
              <a:t>• However, looking at patterns of virality and resonance between media platforms social, we can use </a:t>
            </a:r>
            <a:r>
              <a:rPr lang="en-US" b="1" dirty="0"/>
              <a:t>Twitter as a 'proxy' </a:t>
            </a:r>
            <a:r>
              <a:rPr lang="en-US" dirty="0"/>
              <a:t>for </a:t>
            </a:r>
            <a:r>
              <a:rPr lang="en-US" b="1" dirty="0"/>
              <a:t>knowing what's going on, on social media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426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B226-ADE1-4268-A7FA-9BBDF811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and Discussion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E166A-D960-42A6-AC3C-E7CE570B61A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541" t="34074" r="30123" b="6897"/>
          <a:stretch/>
        </p:blipFill>
        <p:spPr>
          <a:xfrm>
            <a:off x="2261295" y="1557523"/>
            <a:ext cx="7243282" cy="46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635167-1C63-433E-8D78-304E9B338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7916-2155-49A6-B093-8B7E98E9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15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F25F-EA2D-45D5-A634-0EC63AD2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9D578-F611-4E8C-A6CB-D5BFC15E7C4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073" t="25573" r="32114" b="9496"/>
          <a:stretch/>
        </p:blipFill>
        <p:spPr>
          <a:xfrm>
            <a:off x="2280863" y="1808251"/>
            <a:ext cx="6935056" cy="49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773A-B568-476D-9162-79C55E4E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Conversation Trends about Waste Bank</a:t>
            </a:r>
            <a:endParaRPr lang="en-ID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EB33FD-6E44-4020-9A73-8E260A83935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143" t="29115" r="3426" b="6662"/>
          <a:stretch/>
        </p:blipFill>
        <p:spPr>
          <a:xfrm>
            <a:off x="1124273" y="1601911"/>
            <a:ext cx="9670974" cy="48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1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B87F-8D14-45DA-9396-080893DE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conversation trends by 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A56D1B-B807-498A-8655-C6861E25B4E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806" t="23685" r="3825" b="9023"/>
          <a:stretch/>
        </p:blipFill>
        <p:spPr>
          <a:xfrm>
            <a:off x="1686092" y="1832731"/>
            <a:ext cx="8979613" cy="4576548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3883EA6-E824-41F8-8287-AEB8366BFF00}"/>
              </a:ext>
            </a:extLst>
          </p:cNvPr>
          <p:cNvSpPr/>
          <p:nvPr/>
        </p:nvSpPr>
        <p:spPr>
          <a:xfrm>
            <a:off x="9783192" y="5663953"/>
            <a:ext cx="381740" cy="828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60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07E7-A452-4D3A-95F5-68C57AA8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hourly conversation trends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827F3-611A-458D-9665-B2D2B21184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806" t="24629" r="3692" b="7134"/>
          <a:stretch/>
        </p:blipFill>
        <p:spPr>
          <a:xfrm>
            <a:off x="1297968" y="1571945"/>
            <a:ext cx="9596063" cy="5044612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FC85FED2-659B-40D1-8394-84C8BDB1B8AF}"/>
              </a:ext>
            </a:extLst>
          </p:cNvPr>
          <p:cNvSpPr/>
          <p:nvPr/>
        </p:nvSpPr>
        <p:spPr>
          <a:xfrm rot="10800000">
            <a:off x="6095999" y="1873786"/>
            <a:ext cx="381740" cy="828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70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6F17-2156-4F80-AF5C-3336DD46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SENTIMENT ANALYSIS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6963DA-DCC0-4D23-9988-821BB17E1ED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541" t="27227" r="30388" b="12093"/>
          <a:stretch/>
        </p:blipFill>
        <p:spPr>
          <a:xfrm>
            <a:off x="2137024" y="1900718"/>
            <a:ext cx="7415350" cy="45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9E62-66C8-466C-A98D-39B8A6F4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SENTIMENT’S TRENDS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0EA014-277F-4390-BAC4-956F6A4487E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275" t="30059" r="3027" b="8787"/>
          <a:stretch/>
        </p:blipFill>
        <p:spPr>
          <a:xfrm>
            <a:off x="1332648" y="1803063"/>
            <a:ext cx="9116369" cy="44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51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4E01-03BD-40A9-8E54-E3F1C518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Engagement</a:t>
            </a:r>
            <a:endParaRPr lang="en-ID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F9E7C-7896-4791-A741-48F9C5AB181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940" t="33129" r="13786" b="10676"/>
          <a:stretch/>
        </p:blipFill>
        <p:spPr>
          <a:xfrm>
            <a:off x="1501706" y="1518283"/>
            <a:ext cx="9188588" cy="512221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09B92F7-504E-40EB-A11F-0D87ECC930C2}"/>
              </a:ext>
            </a:extLst>
          </p:cNvPr>
          <p:cNvSpPr/>
          <p:nvPr/>
        </p:nvSpPr>
        <p:spPr>
          <a:xfrm>
            <a:off x="10180617" y="3910714"/>
            <a:ext cx="1019353" cy="3373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9122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EF1D-D851-4F90-ABAB-1C39EC0D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SOCIAL NETWORK ANALYSIS ‘WASTE BANK’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D59E30-90D1-4664-A694-2151C973DD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6653" r="15478" b="5845"/>
          <a:stretch/>
        </p:blipFill>
        <p:spPr>
          <a:xfrm>
            <a:off x="1113597" y="1619075"/>
            <a:ext cx="9591944" cy="48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2A81-D830-4B61-A1A1-BE311BF0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MOST RETWEETED</a:t>
            </a:r>
            <a:endParaRPr lang="en-ID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647ECF-F408-4146-8259-84009DE2E5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806" t="41084" r="6348" b="10912"/>
          <a:stretch/>
        </p:blipFill>
        <p:spPr>
          <a:xfrm>
            <a:off x="990908" y="1828799"/>
            <a:ext cx="10362892" cy="42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11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A067-5C8D-4E74-88F0-19BEF217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HASTAGS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521F1F-D835-47E7-AD60-95C80247CC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073" t="21312" r="2895" b="6898"/>
          <a:stretch/>
        </p:blipFill>
        <p:spPr>
          <a:xfrm>
            <a:off x="957575" y="1420427"/>
            <a:ext cx="10299310" cy="53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5242-D3CD-4C33-9309-7061F32B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B3C8-B066-4003-BCF1-E07296BC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The development of cities today still uses a </a:t>
            </a:r>
            <a:r>
              <a:rPr lang="en-US" b="1" dirty="0"/>
              <a:t>conventional waste management paradigm</a:t>
            </a:r>
            <a:r>
              <a:rPr lang="en-US" dirty="0"/>
              <a:t>, namely the "end-of-pipe" approach. </a:t>
            </a:r>
          </a:p>
          <a:p>
            <a:endParaRPr lang="en-US" dirty="0"/>
          </a:p>
          <a:p>
            <a:r>
              <a:rPr lang="en-US" dirty="0"/>
              <a:t>Where the community immediately throws their waste into a temporary garbage dump, then continues it to the final processing site without sorting or reducing waste. </a:t>
            </a:r>
          </a:p>
          <a:p>
            <a:endParaRPr lang="en-US" dirty="0"/>
          </a:p>
          <a:p>
            <a:r>
              <a:rPr lang="en-US" dirty="0"/>
              <a:t>This will cause an accumulation of waste volume in the Landfill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7367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B6D1-A023-4705-ABE2-A65041B2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WORD CLOUD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A0569D-086A-476C-9CB3-1C67562C5F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073" t="30871" r="4489" b="6189"/>
          <a:stretch/>
        </p:blipFill>
        <p:spPr>
          <a:xfrm>
            <a:off x="503915" y="1211294"/>
            <a:ext cx="9962857" cy="50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FE2D-F22C-4CE0-A4C2-5A6F2B1D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TOP INFLUENCERS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A2FC06-9653-46C1-AEDE-91C1FD49D2B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781" t="27974" r="8212" b="24738"/>
          <a:stretch/>
        </p:blipFill>
        <p:spPr>
          <a:xfrm>
            <a:off x="480452" y="1779464"/>
            <a:ext cx="10598879" cy="4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7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60EE-FF82-43C2-BDF4-44AA4116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MOST ACTIVE ACCOUNT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3D72B6-6462-41B3-BC50-36390DD09DC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1627" t="27699" r="8473" b="22954"/>
          <a:stretch/>
        </p:blipFill>
        <p:spPr>
          <a:xfrm>
            <a:off x="1282557" y="1690688"/>
            <a:ext cx="9626886" cy="46279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7D14C42-6056-428B-A737-F3CD9699A3F3}"/>
              </a:ext>
            </a:extLst>
          </p:cNvPr>
          <p:cNvSpPr/>
          <p:nvPr/>
        </p:nvSpPr>
        <p:spPr>
          <a:xfrm>
            <a:off x="5672831" y="5167312"/>
            <a:ext cx="3790765" cy="1045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056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2F64B-8E50-42D5-A1B7-ECC55D92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ID" b="1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AA61-0931-453A-82D5-CCEF67D2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000" dirty="0"/>
              <a:t>Currently only Twitter data can be retrieved to obtain general description of netizen behavior on social media.</a:t>
            </a:r>
          </a:p>
          <a:p>
            <a:r>
              <a:rPr lang="en-US" sz="2000" dirty="0"/>
              <a:t>Trends in virality and resonance allow us to use Twitter as a proxy for reading netizen behavior patterns on social media.</a:t>
            </a:r>
          </a:p>
          <a:p>
            <a:r>
              <a:rPr lang="en-US" sz="2000" dirty="0"/>
              <a:t>Drones </a:t>
            </a:r>
            <a:r>
              <a:rPr lang="en-US" sz="2000" dirty="0" err="1"/>
              <a:t>Emprit</a:t>
            </a:r>
            <a:r>
              <a:rPr lang="en-US" sz="2000" dirty="0"/>
              <a:t> Academic can be used to see the current development trends of social media.</a:t>
            </a:r>
          </a:p>
          <a:p>
            <a:r>
              <a:rPr lang="en-US" sz="2000" dirty="0"/>
              <a:t>The results of the data on Drone </a:t>
            </a:r>
            <a:r>
              <a:rPr lang="en-US" sz="2000" dirty="0" err="1"/>
              <a:t>Emprit</a:t>
            </a:r>
            <a:r>
              <a:rPr lang="en-US" sz="2000" dirty="0"/>
              <a:t> Academic are media grouping, netizens, behavior in giving comments, and several other clusters. This can be used as a reference for policy makers to create activity programs to reduce waste generation.</a:t>
            </a:r>
            <a:endParaRPr lang="en-ID" sz="2000" dirty="0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3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AA629-9445-4009-A000-76D690E2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53BB2609-3C5E-4B90-AF26-53A9CDE3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941DF-F2F5-4CC1-A53B-006968F1CE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2" r="-1" b="-1"/>
          <a:stretch/>
        </p:blipFill>
        <p:spPr bwMode="auto">
          <a:xfrm>
            <a:off x="606719" y="-1"/>
            <a:ext cx="11585281" cy="6857999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35DD9A-5C33-4F03-82EE-23075A314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6684" y="1152144"/>
            <a:ext cx="3953501" cy="30723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Batu Layang Landfill in Pontianak City, West Kalimantan, Indonesa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PA Bantar Gebang Overload Bank Sampah Dioptimalkan">
            <a:extLst>
              <a:ext uri="{FF2B5EF4-FFF2-40B4-BE49-F238E27FC236}">
                <a16:creationId xmlns:a16="http://schemas.microsoft.com/office/drawing/2014/main" id="{B20144F0-30DA-46F6-BA49-EACE9A9E32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AD2F3-7410-4956-8977-91056087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/>
              <a:t>Bantar</a:t>
            </a:r>
            <a:r>
              <a:rPr lang="en-US" sz="2600" dirty="0"/>
              <a:t> </a:t>
            </a:r>
            <a:r>
              <a:rPr lang="en-US" sz="2600" dirty="0" err="1"/>
              <a:t>Gebang</a:t>
            </a:r>
            <a:r>
              <a:rPr lang="en-US" sz="2600" dirty="0"/>
              <a:t> Landfill in Bekasi, West Java, Indonesia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05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97B65-B2AC-466F-8DA4-75C63A17A850}"/>
              </a:ext>
            </a:extLst>
          </p:cNvPr>
          <p:cNvSpPr/>
          <p:nvPr/>
        </p:nvSpPr>
        <p:spPr>
          <a:xfrm>
            <a:off x="0" y="63406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Source : https://mediaindonesia.com/read/detail/106946-tpa-bantar-gebang-overload-bank-sampah-dioptimalkan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96619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5A331-6FD8-4123-9E66-0B7BA8F1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b="1" dirty="0"/>
              <a:t>Waste Bank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A46D-89B9-4D3C-BDB5-34D3E51D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/>
              <a:t>waste bank </a:t>
            </a:r>
            <a:r>
              <a:rPr lang="en-US" dirty="0"/>
              <a:t>is a place for </a:t>
            </a:r>
            <a:r>
              <a:rPr lang="en-US" b="1"/>
              <a:t>sorting</a:t>
            </a:r>
            <a:r>
              <a:rPr lang="en-US" dirty="0"/>
              <a:t> and </a:t>
            </a:r>
            <a:r>
              <a:rPr lang="en-US" b="1"/>
              <a:t>collecting waste </a:t>
            </a:r>
            <a:r>
              <a:rPr lang="en-US" dirty="0"/>
              <a:t>that can be recycled and / or reused which has </a:t>
            </a:r>
            <a:r>
              <a:rPr lang="en-US" b="1"/>
              <a:t>economic value. </a:t>
            </a:r>
          </a:p>
          <a:p>
            <a:pPr marL="176213" indent="0">
              <a:buNone/>
            </a:pPr>
            <a:r>
              <a:rPr lang="en-US" dirty="0"/>
              <a:t>(PERATURAN MENTERI NEGARA LINGKUNGAN HIDUP REPUBLIK INDONESIA NOMOR 13 TAHUN 2012)</a:t>
            </a:r>
          </a:p>
          <a:p>
            <a:endParaRPr lang="en-US" dirty="0"/>
          </a:p>
          <a:p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0278B-E271-4A3B-94AF-BE8CBB90F4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house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68538C0D-2B85-4197-81B0-1D4E9F7EC0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r="3311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1712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E3F98-4A45-40C4-91EC-2A150CFB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28D0-2980-4AC0-AD11-1E78873F8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management system at the Waste Bank prioritizes </a:t>
            </a:r>
            <a:r>
              <a:rPr lang="en-US" b="1" dirty="0"/>
              <a:t>waste reduction and handling activities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overcome waste problems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97B48-2741-4D89-8268-1932AC71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64F75-A17E-4024-92D6-2E36DD7F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Social Benefits of Waste Bank</a:t>
            </a:r>
            <a:endParaRPr lang="en-ID" sz="36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2B889A-3C1F-4480-99A7-00C458023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530902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31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63CEE8BF-519A-43E1-964C-1D059EAD2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4564063"/>
            <a:ext cx="5108575" cy="177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effectLst/>
                <a:latin typeface="inherit"/>
              </a:rPr>
              <a:t>Empowering the community in the waste bank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0B045-4085-4C58-9F22-CE6F7D68B67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A12B48-B061-447B-9A87-2694AE0FF9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2BC9CF-863D-432F-B9CA-49023434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8502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714</Words>
  <Application>Microsoft Office PowerPoint</Application>
  <PresentationFormat>Widescreen</PresentationFormat>
  <Paragraphs>77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Avenir-Black</vt:lpstr>
      <vt:lpstr>Calibri</vt:lpstr>
      <vt:lpstr>Calibri Light</vt:lpstr>
      <vt:lpstr>inherit</vt:lpstr>
      <vt:lpstr>Office Theme</vt:lpstr>
      <vt:lpstr>Social Network Analysis  of Waste Bank in Indonesia</vt:lpstr>
      <vt:lpstr>Introduction</vt:lpstr>
      <vt:lpstr>PowerPoint Presentation</vt:lpstr>
      <vt:lpstr>Batu Layang Landfill in Pontianak City, West Kalimantan, Indonesa </vt:lpstr>
      <vt:lpstr>Bantar Gebang Landfill in Bekasi, West Java, Indonesia </vt:lpstr>
      <vt:lpstr>Waste Bank</vt:lpstr>
      <vt:lpstr>PowerPoint Presentation</vt:lpstr>
      <vt:lpstr>Social Benefits of Waste Bank</vt:lpstr>
      <vt:lpstr>Empowering the community in the waste bank </vt:lpstr>
      <vt:lpstr>Source of Waste</vt:lpstr>
      <vt:lpstr>Research Purposes</vt:lpstr>
      <vt:lpstr>SNA: Social Network Analysis</vt:lpstr>
      <vt:lpstr>Method</vt:lpstr>
      <vt:lpstr>Drone Emprit Academic</vt:lpstr>
      <vt:lpstr>PowerPoint Presentation</vt:lpstr>
      <vt:lpstr>PowerPoint Presentation</vt:lpstr>
      <vt:lpstr>Why Twitter &amp; Online News? Cross-platform Resonance</vt:lpstr>
      <vt:lpstr>Twitter: Issue Detection Channel</vt:lpstr>
      <vt:lpstr>Result and Discussion</vt:lpstr>
      <vt:lpstr>PowerPoint Presentation</vt:lpstr>
      <vt:lpstr>Conversation Trends about Waste Bank</vt:lpstr>
      <vt:lpstr>conversation trends by day</vt:lpstr>
      <vt:lpstr>hourly conversation trends</vt:lpstr>
      <vt:lpstr>SENTIMENT ANALYSIS</vt:lpstr>
      <vt:lpstr>SENTIMENT’S TRENDS</vt:lpstr>
      <vt:lpstr>Engagement</vt:lpstr>
      <vt:lpstr>SOCIAL NETWORK ANALYSIS ‘WASTE BANK’</vt:lpstr>
      <vt:lpstr>MOST RETWEETED</vt:lpstr>
      <vt:lpstr>TOP HASTAGS</vt:lpstr>
      <vt:lpstr>WORD CLOUD</vt:lpstr>
      <vt:lpstr>TOP INFLUENCERS</vt:lpstr>
      <vt:lpstr>MOST ACTIVE ACCOUNT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  of Waste Bank in Indonesia</dc:title>
  <dc:creator>Laili Fitria</dc:creator>
  <cp:lastModifiedBy>gadiz.store@gmail.com</cp:lastModifiedBy>
  <cp:revision>4</cp:revision>
  <dcterms:created xsi:type="dcterms:W3CDTF">2020-08-23T06:32:44Z</dcterms:created>
  <dcterms:modified xsi:type="dcterms:W3CDTF">2020-09-17T10:32:53Z</dcterms:modified>
</cp:coreProperties>
</file>