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18"/>
  </p:notesMasterIdLst>
  <p:handoutMasterIdLst>
    <p:handoutMasterId r:id="rId19"/>
  </p:handoutMasterIdLst>
  <p:sldIdLst>
    <p:sldId id="256" r:id="rId7"/>
    <p:sldId id="274" r:id="rId8"/>
    <p:sldId id="258" r:id="rId9"/>
    <p:sldId id="276" r:id="rId10"/>
    <p:sldId id="267" r:id="rId11"/>
    <p:sldId id="268" r:id="rId12"/>
    <p:sldId id="269" r:id="rId13"/>
    <p:sldId id="275" r:id="rId14"/>
    <p:sldId id="270" r:id="rId15"/>
    <p:sldId id="278" r:id="rId16"/>
    <p:sldId id="265" r:id="rId17"/>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22" autoAdjust="0"/>
    <p:restoredTop sz="60334" autoAdjust="0"/>
  </p:normalViewPr>
  <p:slideViewPr>
    <p:cSldViewPr snapToGrid="0">
      <p:cViewPr varScale="1">
        <p:scale>
          <a:sx n="75" d="100"/>
          <a:sy n="75" d="100"/>
        </p:scale>
        <p:origin x="17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2492" tIns="46246" rIns="92492" bIns="46246" rtlCol="0"/>
          <a:lstStyle>
            <a:lvl1pPr algn="l">
              <a:defRPr sz="1200"/>
            </a:lvl1pPr>
          </a:lstStyle>
          <a:p>
            <a:endParaRPr lang="en-NZ"/>
          </a:p>
        </p:txBody>
      </p:sp>
      <p:sp>
        <p:nvSpPr>
          <p:cNvPr id="3" name="Date Placeholder 2"/>
          <p:cNvSpPr>
            <a:spLocks noGrp="1"/>
          </p:cNvSpPr>
          <p:nvPr>
            <p:ph type="dt" sz="quarter" idx="1"/>
          </p:nvPr>
        </p:nvSpPr>
        <p:spPr>
          <a:xfrm>
            <a:off x="3855839" y="0"/>
            <a:ext cx="2949787" cy="498693"/>
          </a:xfrm>
          <a:prstGeom prst="rect">
            <a:avLst/>
          </a:prstGeom>
        </p:spPr>
        <p:txBody>
          <a:bodyPr vert="horz" lIns="92492" tIns="46246" rIns="92492" bIns="46246" rtlCol="0"/>
          <a:lstStyle>
            <a:lvl1pPr algn="r">
              <a:defRPr sz="1200"/>
            </a:lvl1pPr>
          </a:lstStyle>
          <a:p>
            <a:fld id="{40FD5A8B-DA7E-4166-AEBA-F9918642AE13}" type="datetimeFigureOut">
              <a:rPr lang="en-NZ" smtClean="0"/>
              <a:t>22/10/2020</a:t>
            </a:fld>
            <a:endParaRPr lang="en-NZ"/>
          </a:p>
        </p:txBody>
      </p:sp>
      <p:sp>
        <p:nvSpPr>
          <p:cNvPr id="4" name="Footer Placeholder 3"/>
          <p:cNvSpPr>
            <a:spLocks noGrp="1"/>
          </p:cNvSpPr>
          <p:nvPr>
            <p:ph type="ftr" sz="quarter" idx="2"/>
          </p:nvPr>
        </p:nvSpPr>
        <p:spPr>
          <a:xfrm>
            <a:off x="0" y="9440648"/>
            <a:ext cx="2949787" cy="498692"/>
          </a:xfrm>
          <a:prstGeom prst="rect">
            <a:avLst/>
          </a:prstGeom>
        </p:spPr>
        <p:txBody>
          <a:bodyPr vert="horz" lIns="92492" tIns="46246" rIns="92492" bIns="46246" rtlCol="0" anchor="b"/>
          <a:lstStyle>
            <a:lvl1pPr algn="l">
              <a:defRPr sz="1200"/>
            </a:lvl1pPr>
          </a:lstStyle>
          <a:p>
            <a:endParaRPr lang="en-NZ"/>
          </a:p>
        </p:txBody>
      </p:sp>
      <p:sp>
        <p:nvSpPr>
          <p:cNvPr id="5" name="Slide Number Placeholder 4"/>
          <p:cNvSpPr>
            <a:spLocks noGrp="1"/>
          </p:cNvSpPr>
          <p:nvPr>
            <p:ph type="sldNum" sz="quarter" idx="3"/>
          </p:nvPr>
        </p:nvSpPr>
        <p:spPr>
          <a:xfrm>
            <a:off x="3855839" y="9440648"/>
            <a:ext cx="2949787" cy="498692"/>
          </a:xfrm>
          <a:prstGeom prst="rect">
            <a:avLst/>
          </a:prstGeom>
        </p:spPr>
        <p:txBody>
          <a:bodyPr vert="horz" lIns="92492" tIns="46246" rIns="92492" bIns="46246" rtlCol="0" anchor="b"/>
          <a:lstStyle>
            <a:lvl1pPr algn="r">
              <a:defRPr sz="1200"/>
            </a:lvl1pPr>
          </a:lstStyle>
          <a:p>
            <a:fld id="{8441E3BA-4D23-4F8B-B3B3-DBF6463916DE}" type="slidenum">
              <a:rPr lang="en-NZ" smtClean="0"/>
              <a:t>‹#›</a:t>
            </a:fld>
            <a:endParaRPr lang="en-NZ"/>
          </a:p>
        </p:txBody>
      </p:sp>
    </p:spTree>
    <p:extLst>
      <p:ext uri="{BB962C8B-B14F-4D97-AF65-F5344CB8AC3E}">
        <p14:creationId xmlns:p14="http://schemas.microsoft.com/office/powerpoint/2010/main" val="1896187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80" cy="498846"/>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6066" y="0"/>
            <a:ext cx="2949580" cy="498846"/>
          </a:xfrm>
          <a:prstGeom prst="rect">
            <a:avLst/>
          </a:prstGeom>
        </p:spPr>
        <p:txBody>
          <a:bodyPr vert="horz" lIns="91440" tIns="45720" rIns="91440" bIns="45720" rtlCol="0"/>
          <a:lstStyle>
            <a:lvl1pPr algn="r">
              <a:defRPr sz="1200"/>
            </a:lvl1pPr>
          </a:lstStyle>
          <a:p>
            <a:fld id="{56A99C03-6D10-4014-8DD3-38EFBEF8E6E8}" type="datetimeFigureOut">
              <a:rPr lang="en-NZ" smtClean="0"/>
              <a:t>22/10/2020</a:t>
            </a:fld>
            <a:endParaRPr lang="en-NZ"/>
          </a:p>
        </p:txBody>
      </p:sp>
      <p:sp>
        <p:nvSpPr>
          <p:cNvPr id="4" name="Slide Image Placeholder 3"/>
          <p:cNvSpPr>
            <a:spLocks noGrp="1" noRot="1" noChangeAspect="1"/>
          </p:cNvSpPr>
          <p:nvPr>
            <p:ph type="sldImg" idx="2"/>
          </p:nvPr>
        </p:nvSpPr>
        <p:spPr>
          <a:xfrm>
            <a:off x="420688" y="1241425"/>
            <a:ext cx="5965825" cy="3355975"/>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1031" y="4783457"/>
            <a:ext cx="5445138" cy="391389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40492"/>
            <a:ext cx="2949580" cy="498846"/>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6066" y="9440492"/>
            <a:ext cx="2949580" cy="498846"/>
          </a:xfrm>
          <a:prstGeom prst="rect">
            <a:avLst/>
          </a:prstGeom>
        </p:spPr>
        <p:txBody>
          <a:bodyPr vert="horz" lIns="91440" tIns="45720" rIns="91440" bIns="45720" rtlCol="0" anchor="b"/>
          <a:lstStyle>
            <a:lvl1pPr algn="r">
              <a:defRPr sz="1200"/>
            </a:lvl1pPr>
          </a:lstStyle>
          <a:p>
            <a:fld id="{ED77DA3F-796C-46AC-AFA9-C395F75CCE75}" type="slidenum">
              <a:rPr lang="en-NZ" smtClean="0"/>
              <a:t>‹#›</a:t>
            </a:fld>
            <a:endParaRPr lang="en-NZ"/>
          </a:p>
        </p:txBody>
      </p:sp>
    </p:spTree>
    <p:extLst>
      <p:ext uri="{BB962C8B-B14F-4D97-AF65-F5344CB8AC3E}">
        <p14:creationId xmlns:p14="http://schemas.microsoft.com/office/powerpoint/2010/main" val="2140312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otago.ac.nz/administration/policies/otago003211.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ukdataservice.ac.uk/manage-data/format/organising"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dmponline.dcc.ac.uk/"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creativecommons.org/share-your-work/licensing-types-examples/#by-nc" TargetMode="External"/><Relationship Id="rId3" Type="http://schemas.openxmlformats.org/officeDocument/2006/relationships/hyperlink" Target="https://dataverse.org/" TargetMode="External"/><Relationship Id="rId7" Type="http://schemas.openxmlformats.org/officeDocument/2006/relationships/hyperlink" Target="https://creativecommons.org/share-your-work/licensing-types-examples/#by-nd"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creativecommons.org/share-your-work/licensing-types-examples/#by-sa" TargetMode="External"/><Relationship Id="rId5" Type="http://schemas.openxmlformats.org/officeDocument/2006/relationships/hyperlink" Target="https://creativecommons.org/share-your-work/licensing-types-examples/#by" TargetMode="External"/><Relationship Id="rId10" Type="http://schemas.openxmlformats.org/officeDocument/2006/relationships/hyperlink" Target="https://creativecommons.org/share-your-work/licensing-types-examples/#by-nc-nd" TargetMode="External"/><Relationship Id="rId4" Type="http://schemas.openxmlformats.org/officeDocument/2006/relationships/hyperlink" Target="https://data.mendeley.com/" TargetMode="External"/><Relationship Id="rId9" Type="http://schemas.openxmlformats.org/officeDocument/2006/relationships/hyperlink" Target="https://creativecommons.org/share-your-work/licensing-types-examples/#by-nc-s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1.</a:t>
            </a:r>
            <a:r>
              <a:rPr lang="en-NZ" baseline="0" dirty="0" smtClean="0"/>
              <a:t> </a:t>
            </a:r>
            <a:r>
              <a:rPr lang="en-NZ" b="1" u="sng" dirty="0" smtClean="0"/>
              <a:t>Introduce</a:t>
            </a:r>
            <a:r>
              <a:rPr lang="en-NZ" b="1" u="sng" baseline="0" dirty="0" smtClean="0"/>
              <a:t> presenters and point to the graphic</a:t>
            </a:r>
            <a:r>
              <a:rPr lang="en-NZ" u="sng" baseline="0" dirty="0" smtClean="0"/>
              <a:t> </a:t>
            </a:r>
            <a:r>
              <a:rPr lang="en-NZ" baseline="0" dirty="0" smtClean="0"/>
              <a:t>– i.e. wide range of research data. Can they see theirs? Anything missing?</a:t>
            </a:r>
            <a:endParaRPr lang="en-NZ" dirty="0" smtClean="0"/>
          </a:p>
          <a:p>
            <a:endParaRPr lang="en-NZ" dirty="0" smtClean="0"/>
          </a:p>
          <a:p>
            <a:r>
              <a:rPr lang="en-NZ" dirty="0" smtClean="0"/>
              <a:t>2. </a:t>
            </a:r>
            <a:r>
              <a:rPr lang="en-NZ" b="1" dirty="0" smtClean="0"/>
              <a:t>‘</a:t>
            </a:r>
            <a:r>
              <a:rPr lang="en-NZ" b="1" u="sng" dirty="0" smtClean="0"/>
              <a:t>Bag of </a:t>
            </a:r>
            <a:r>
              <a:rPr lang="en-NZ" b="1" u="sng" dirty="0" err="1" smtClean="0"/>
              <a:t>thingees</a:t>
            </a:r>
            <a:r>
              <a:rPr lang="en-NZ" b="1" u="sng" dirty="0" smtClean="0"/>
              <a:t>’ exercise</a:t>
            </a:r>
            <a:r>
              <a:rPr lang="en-NZ" dirty="0" smtClean="0"/>
              <a:t>:</a:t>
            </a:r>
          </a:p>
          <a:p>
            <a:pPr marL="171450" indent="-171450">
              <a:buFont typeface="Arial" panose="020B0604020202020204" pitchFamily="34" charset="0"/>
              <a:buChar char="•"/>
            </a:pPr>
            <a:r>
              <a:rPr lang="en-NZ" dirty="0" smtClean="0"/>
              <a:t>In</a:t>
            </a:r>
            <a:r>
              <a:rPr lang="en-NZ" baseline="0" dirty="0" smtClean="0"/>
              <a:t> groups, students organise a random selection of ‘things’ into groups/sets (use e.g. coloured paper clips, pens, tea bags, post it notes, keys, business cards, …. Basically things that could be grouped in various ways, according to different categories).</a:t>
            </a:r>
          </a:p>
          <a:p>
            <a:pPr marL="171450" indent="-171450">
              <a:buFont typeface="Arial" panose="020B0604020202020204" pitchFamily="34" charset="0"/>
              <a:buChar char="•"/>
            </a:pPr>
            <a:r>
              <a:rPr lang="en-NZ" baseline="0" dirty="0" smtClean="0"/>
              <a:t>Once finished, if time, get the groups to look at each other's final grouping of ‘</a:t>
            </a:r>
            <a:r>
              <a:rPr lang="en-NZ" baseline="0" dirty="0" err="1" smtClean="0"/>
              <a:t>thingees</a:t>
            </a:r>
            <a:r>
              <a:rPr lang="en-NZ" baseline="0" dirty="0" smtClean="0"/>
              <a:t>’ and see if they can guess what the ordering principle is behind other groups ‘</a:t>
            </a:r>
            <a:r>
              <a:rPr lang="en-NZ" baseline="0" dirty="0" err="1" smtClean="0"/>
              <a:t>thingees</a:t>
            </a:r>
            <a:r>
              <a:rPr lang="en-NZ" baseline="0" dirty="0" smtClean="0"/>
              <a:t>’.</a:t>
            </a:r>
          </a:p>
          <a:p>
            <a:pPr marL="171450" indent="-171450">
              <a:buFont typeface="Arial" panose="020B0604020202020204" pitchFamily="34" charset="0"/>
              <a:buChar char="•"/>
            </a:pPr>
            <a:r>
              <a:rPr lang="en-NZ" baseline="0" dirty="0" smtClean="0"/>
              <a:t>Report back to whole group.</a:t>
            </a:r>
          </a:p>
          <a:p>
            <a:pPr marL="171450" indent="-171450">
              <a:buFont typeface="Arial" panose="020B0604020202020204" pitchFamily="34" charset="0"/>
              <a:buChar char="•"/>
            </a:pPr>
            <a:endParaRPr lang="en-NZ" baseline="0" dirty="0" smtClean="0"/>
          </a:p>
          <a:p>
            <a:pPr marL="171450" indent="-171450">
              <a:buFont typeface="Arial" panose="020B0604020202020204" pitchFamily="34" charset="0"/>
              <a:buChar char="•"/>
            </a:pPr>
            <a:r>
              <a:rPr lang="en-NZ" dirty="0" smtClean="0"/>
              <a:t>Key takeaway – this</a:t>
            </a:r>
            <a:r>
              <a:rPr lang="en-NZ" baseline="0" dirty="0" smtClean="0"/>
              <a:t> is an </a:t>
            </a:r>
            <a:r>
              <a:rPr lang="en-NZ" dirty="0" smtClean="0"/>
              <a:t>ice breaker but also gets students thinking about organisation</a:t>
            </a:r>
            <a:r>
              <a:rPr lang="en-NZ" baseline="0" dirty="0" smtClean="0"/>
              <a:t> and the choices they made in grouping their set of ‘</a:t>
            </a:r>
            <a:r>
              <a:rPr lang="en-NZ" baseline="0" dirty="0" err="1" smtClean="0"/>
              <a:t>thingees</a:t>
            </a:r>
            <a:r>
              <a:rPr lang="en-NZ" baseline="0" dirty="0" smtClean="0"/>
              <a:t>’. How well would someone in another group have been able to figure out why the items were grouped in the way they were? Documenting decisions made in grouping things is important.</a:t>
            </a:r>
            <a:endParaRPr lang="en-NZ" dirty="0"/>
          </a:p>
        </p:txBody>
      </p:sp>
      <p:sp>
        <p:nvSpPr>
          <p:cNvPr id="4" name="Slide Number Placeholder 3"/>
          <p:cNvSpPr>
            <a:spLocks noGrp="1"/>
          </p:cNvSpPr>
          <p:nvPr>
            <p:ph type="sldNum" sz="quarter" idx="10"/>
          </p:nvPr>
        </p:nvSpPr>
        <p:spPr/>
        <p:txBody>
          <a:bodyPr/>
          <a:lstStyle/>
          <a:p>
            <a:fld id="{ED77DA3F-796C-46AC-AFA9-C395F75CCE75}" type="slidenum">
              <a:rPr lang="en-NZ" smtClean="0"/>
              <a:t>1</a:t>
            </a:fld>
            <a:endParaRPr lang="en-NZ"/>
          </a:p>
        </p:txBody>
      </p:sp>
    </p:spTree>
    <p:extLst>
      <p:ext uri="{BB962C8B-B14F-4D97-AF65-F5344CB8AC3E}">
        <p14:creationId xmlns:p14="http://schemas.microsoft.com/office/powerpoint/2010/main" val="545428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mi-NZ" b="1" u="sng" dirty="0" smtClean="0"/>
              <a:t>Recap main points of session and underline that the reason they want to properly and thoroughly</a:t>
            </a:r>
            <a:r>
              <a:rPr lang="mi-NZ" b="1" u="sng" baseline="0" dirty="0" smtClean="0"/>
              <a:t> manage their research data is to ensure</a:t>
            </a:r>
            <a:r>
              <a:rPr lang="mi-NZ" baseline="0" dirty="0" smtClean="0"/>
              <a:t>:</a:t>
            </a:r>
          </a:p>
          <a:p>
            <a:pPr marL="171450" indent="-171450">
              <a:buFont typeface="Arial" panose="020B0604020202020204" pitchFamily="34" charset="0"/>
              <a:buChar char="•"/>
            </a:pPr>
            <a:r>
              <a:rPr lang="mi-NZ" baseline="0" dirty="0" smtClean="0"/>
              <a:t>They work more efficiently </a:t>
            </a:r>
          </a:p>
          <a:p>
            <a:pPr marL="171450" indent="-171450">
              <a:buFont typeface="Arial" panose="020B0604020202020204" pitchFamily="34" charset="0"/>
              <a:buChar char="•"/>
            </a:pPr>
            <a:r>
              <a:rPr lang="mi-NZ" baseline="0" dirty="0" smtClean="0"/>
              <a:t>They are able to back up their research findings</a:t>
            </a:r>
          </a:p>
          <a:p>
            <a:pPr marL="171450" indent="-171450">
              <a:buFont typeface="Arial" panose="020B0604020202020204" pitchFamily="34" charset="0"/>
              <a:buChar char="•"/>
            </a:pPr>
            <a:r>
              <a:rPr lang="mi-NZ" baseline="0" dirty="0" smtClean="0"/>
              <a:t>Their data is not lost or corrupted</a:t>
            </a:r>
          </a:p>
          <a:p>
            <a:pPr marL="171450" indent="-171450">
              <a:buFont typeface="Arial" panose="020B0604020202020204" pitchFamily="34" charset="0"/>
              <a:buChar char="•"/>
            </a:pPr>
            <a:r>
              <a:rPr lang="mi-NZ" baseline="0" dirty="0" smtClean="0"/>
              <a:t>They comply with university, funder, publisher policies</a:t>
            </a:r>
          </a:p>
          <a:p>
            <a:pPr marL="171450" indent="-171450">
              <a:buFont typeface="Arial" panose="020B0604020202020204" pitchFamily="34" charset="0"/>
              <a:buChar char="•"/>
            </a:pPr>
            <a:r>
              <a:rPr lang="mi-NZ" baseline="0" dirty="0" smtClean="0"/>
              <a:t>They and others can easily access and use the data in future research</a:t>
            </a:r>
          </a:p>
          <a:p>
            <a:pPr marL="171450" indent="-171450">
              <a:buFont typeface="Arial" panose="020B0604020202020204" pitchFamily="34" charset="0"/>
              <a:buChar char="•"/>
            </a:pPr>
            <a:r>
              <a:rPr lang="mi-NZ" baseline="0" dirty="0" smtClean="0"/>
              <a:t>They can get credit for their work/data </a:t>
            </a:r>
            <a:r>
              <a:rPr lang="mi-NZ" baseline="0" dirty="0" smtClean="0">
                <a:sym typeface="Wingdings" panose="05000000000000000000" pitchFamily="2" charset="2"/>
              </a:rPr>
              <a:t></a:t>
            </a:r>
            <a:endParaRPr lang="mi-NZ" baseline="0" dirty="0" smtClean="0"/>
          </a:p>
          <a:p>
            <a:pPr marL="0" indent="0">
              <a:buFont typeface="Arial" panose="020B0604020202020204" pitchFamily="34" charset="0"/>
              <a:buNone/>
            </a:pPr>
            <a:endParaRPr lang="en-NZ"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77DA3F-796C-46AC-AFA9-C395F75CCE75}"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580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D77DA3F-796C-46AC-AFA9-C395F75CCE75}" type="slidenum">
              <a:rPr lang="en-NZ" smtClean="0"/>
              <a:t>11</a:t>
            </a:fld>
            <a:endParaRPr lang="en-NZ"/>
          </a:p>
        </p:txBody>
      </p:sp>
    </p:spTree>
    <p:extLst>
      <p:ext uri="{BB962C8B-B14F-4D97-AF65-F5344CB8AC3E}">
        <p14:creationId xmlns:p14="http://schemas.microsoft.com/office/powerpoint/2010/main" val="62849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NZ" b="1" u="sng" dirty="0" smtClean="0"/>
              <a:t>Go through what will be covered – briefly</a:t>
            </a:r>
            <a:r>
              <a:rPr lang="en-NZ" dirty="0" smtClean="0"/>
              <a:t>.</a:t>
            </a:r>
            <a:r>
              <a:rPr lang="en-NZ" baseline="0" dirty="0" smtClean="0"/>
              <a:t> </a:t>
            </a:r>
          </a:p>
          <a:p>
            <a:pPr marL="0" indent="0">
              <a:buNone/>
            </a:pPr>
            <a:r>
              <a:rPr lang="en-NZ" baseline="0" dirty="0" smtClean="0"/>
              <a:t>(don’t want to overwhelm them before we get to the ‘meaty’/content bit of the workshop). </a:t>
            </a:r>
          </a:p>
          <a:p>
            <a:pPr marL="0" indent="0">
              <a:buNone/>
            </a:pPr>
            <a:endParaRPr lang="en-NZ" baseline="0" dirty="0" smtClean="0"/>
          </a:p>
          <a:p>
            <a:pPr marL="171450" indent="-171450">
              <a:buFont typeface="Arial" panose="020B0604020202020204" pitchFamily="34" charset="0"/>
              <a:buChar char="•"/>
            </a:pPr>
            <a:r>
              <a:rPr lang="en-NZ" baseline="0" dirty="0" smtClean="0"/>
              <a:t>Perhaps note that it is not expected they make it ‘pro level’ or apply everything we tell them today. </a:t>
            </a:r>
          </a:p>
          <a:p>
            <a:pPr marL="0" indent="0">
              <a:buNone/>
            </a:pPr>
            <a:endParaRPr lang="en-NZ" dirty="0" smtClean="0"/>
          </a:p>
          <a:p>
            <a:pPr marL="171450" indent="-171450">
              <a:buFont typeface="Arial" panose="020B0604020202020204" pitchFamily="34" charset="0"/>
              <a:buChar char="•"/>
            </a:pPr>
            <a:r>
              <a:rPr lang="en-NZ" dirty="0" smtClean="0"/>
              <a:t>Basically, this workshop aims to</a:t>
            </a:r>
            <a:r>
              <a:rPr lang="en-NZ" baseline="0" dirty="0" smtClean="0"/>
              <a:t> cover g</a:t>
            </a:r>
            <a:r>
              <a:rPr lang="en-NZ" dirty="0" smtClean="0"/>
              <a:t>eneral best-practice principles of management, storage and sharing of research data.</a:t>
            </a:r>
          </a:p>
          <a:p>
            <a:endParaRPr lang="en-NZ" dirty="0" smtClean="0"/>
          </a:p>
          <a:p>
            <a:pPr marL="171450" indent="-171450">
              <a:buFont typeface="Arial" panose="020B0604020202020204" pitchFamily="34" charset="0"/>
              <a:buChar char="•"/>
            </a:pPr>
            <a:r>
              <a:rPr lang="en-NZ" dirty="0" smtClean="0"/>
              <a:t>We</a:t>
            </a:r>
            <a:r>
              <a:rPr lang="en-NZ" baseline="0" dirty="0" smtClean="0"/>
              <a:t> will give you some p</a:t>
            </a:r>
            <a:r>
              <a:rPr lang="en-NZ" dirty="0" smtClean="0"/>
              <a:t>ractical tips for improving your data management practices that you can implement immediately regardless of your research domain.</a:t>
            </a:r>
          </a:p>
        </p:txBody>
      </p:sp>
      <p:sp>
        <p:nvSpPr>
          <p:cNvPr id="4" name="Slide Number Placeholder 3"/>
          <p:cNvSpPr>
            <a:spLocks noGrp="1"/>
          </p:cNvSpPr>
          <p:nvPr>
            <p:ph type="sldNum" sz="quarter" idx="10"/>
          </p:nvPr>
        </p:nvSpPr>
        <p:spPr/>
        <p:txBody>
          <a:bodyPr/>
          <a:lstStyle/>
          <a:p>
            <a:fld id="{ED77DA3F-796C-46AC-AFA9-C395F75CCE75}" type="slidenum">
              <a:rPr lang="en-NZ" smtClean="0"/>
              <a:t>2</a:t>
            </a:fld>
            <a:endParaRPr lang="en-NZ"/>
          </a:p>
        </p:txBody>
      </p:sp>
    </p:spTree>
    <p:extLst>
      <p:ext uri="{BB962C8B-B14F-4D97-AF65-F5344CB8AC3E}">
        <p14:creationId xmlns:p14="http://schemas.microsoft.com/office/powerpoint/2010/main" val="4079067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NZ" b="1" u="sng" baseline="0" dirty="0" smtClean="0"/>
              <a:t>Go through list, expand on any of the points as you like/can </a:t>
            </a:r>
            <a:r>
              <a:rPr lang="en-NZ" baseline="0" dirty="0" smtClean="0"/>
              <a:t>(e.g. well documented, findable, accessible, re-usable data means the potential for new discoveries and can lead to collaborations with other researchers in your field).</a:t>
            </a:r>
          </a:p>
          <a:p>
            <a:pPr marL="0" indent="0">
              <a:buNone/>
            </a:pPr>
            <a:endParaRPr lang="en-NZ" baseline="0" dirty="0" smtClean="0"/>
          </a:p>
          <a:p>
            <a:pPr marL="171450" indent="-171450">
              <a:buFont typeface="Arial" panose="020B0604020202020204" pitchFamily="34" charset="0"/>
              <a:buChar char="•"/>
            </a:pPr>
            <a:r>
              <a:rPr lang="en-NZ" baseline="0" dirty="0" smtClean="0"/>
              <a:t>Mention </a:t>
            </a:r>
            <a:r>
              <a:rPr lang="en-NZ" baseline="0" dirty="0" err="1" smtClean="0"/>
              <a:t>eTheses</a:t>
            </a:r>
            <a:r>
              <a:rPr lang="en-NZ" baseline="0" dirty="0" smtClean="0"/>
              <a:t> deposit in future &amp; good link to next slide: Otago policy document: </a:t>
            </a:r>
            <a:r>
              <a:rPr lang="en-NZ" dirty="0" smtClean="0">
                <a:hlinkClick r:id="rId3"/>
              </a:rPr>
              <a:t>https://www.otago.ac.nz/administration/policies/otago003211.html</a:t>
            </a:r>
            <a:r>
              <a:rPr lang="en-NZ" dirty="0" smtClean="0"/>
              <a:t> (see next slide).</a:t>
            </a:r>
            <a:endParaRPr lang="en-NZ" dirty="0"/>
          </a:p>
        </p:txBody>
      </p:sp>
      <p:sp>
        <p:nvSpPr>
          <p:cNvPr id="4" name="Slide Number Placeholder 3"/>
          <p:cNvSpPr>
            <a:spLocks noGrp="1"/>
          </p:cNvSpPr>
          <p:nvPr>
            <p:ph type="sldNum" sz="quarter" idx="10"/>
          </p:nvPr>
        </p:nvSpPr>
        <p:spPr/>
        <p:txBody>
          <a:bodyPr/>
          <a:lstStyle/>
          <a:p>
            <a:fld id="{ED77DA3F-796C-46AC-AFA9-C395F75CCE75}" type="slidenum">
              <a:rPr lang="en-NZ" smtClean="0"/>
              <a:t>3</a:t>
            </a:fld>
            <a:endParaRPr lang="en-NZ"/>
          </a:p>
        </p:txBody>
      </p:sp>
    </p:spTree>
    <p:extLst>
      <p:ext uri="{BB962C8B-B14F-4D97-AF65-F5344CB8AC3E}">
        <p14:creationId xmlns:p14="http://schemas.microsoft.com/office/powerpoint/2010/main" val="2308898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NZ" dirty="0" smtClean="0"/>
              <a:t>The University</a:t>
            </a:r>
            <a:r>
              <a:rPr lang="en-NZ" baseline="0" dirty="0" smtClean="0"/>
              <a:t> of Otago has a code of conduct for responsible practice in research that includes specific mention of research data – its retention, storage, security and disposal (3(a) – 3(d) in document. NB Only part of this is shown in this slide).</a:t>
            </a:r>
          </a:p>
          <a:p>
            <a:pPr marL="0" indent="0">
              <a:buNone/>
            </a:pPr>
            <a:endParaRPr lang="en-NZ" baseline="0" dirty="0" smtClean="0"/>
          </a:p>
          <a:p>
            <a:pPr marL="171450" indent="-171450">
              <a:buFont typeface="Arial" panose="020B0604020202020204" pitchFamily="34" charset="0"/>
              <a:buChar char="•"/>
            </a:pPr>
            <a:r>
              <a:rPr lang="en-NZ" baseline="0" dirty="0" smtClean="0"/>
              <a:t>NB Universities around the world have these policies. Some are even more sophisticated than Otago University’s – which is something to consider if they plan to continue in their PG studies or take up post docs or other research positions overseas.</a:t>
            </a:r>
            <a:endParaRPr lang="en-NZ" dirty="0"/>
          </a:p>
        </p:txBody>
      </p:sp>
      <p:sp>
        <p:nvSpPr>
          <p:cNvPr id="4" name="Slide Number Placeholder 3"/>
          <p:cNvSpPr>
            <a:spLocks noGrp="1"/>
          </p:cNvSpPr>
          <p:nvPr>
            <p:ph type="sldNum" sz="quarter" idx="10"/>
          </p:nvPr>
        </p:nvSpPr>
        <p:spPr/>
        <p:txBody>
          <a:bodyPr/>
          <a:lstStyle/>
          <a:p>
            <a:fld id="{ED77DA3F-796C-46AC-AFA9-C395F75CCE75}" type="slidenum">
              <a:rPr lang="en-NZ" smtClean="0"/>
              <a:t>4</a:t>
            </a:fld>
            <a:endParaRPr lang="en-NZ"/>
          </a:p>
        </p:txBody>
      </p:sp>
    </p:spTree>
    <p:extLst>
      <p:ext uri="{BB962C8B-B14F-4D97-AF65-F5344CB8AC3E}">
        <p14:creationId xmlns:p14="http://schemas.microsoft.com/office/powerpoint/2010/main" val="120634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NZ" b="1" u="sng" baseline="0" dirty="0" smtClean="0"/>
              <a:t>File structure</a:t>
            </a:r>
            <a:r>
              <a:rPr lang="en-NZ" u="sng" baseline="0" dirty="0" smtClean="0"/>
              <a:t>:</a:t>
            </a:r>
          </a:p>
          <a:p>
            <a:pPr marL="228600" indent="-228600">
              <a:buAutoNum type="arabicPeriod"/>
            </a:pPr>
            <a:r>
              <a:rPr lang="en-NZ" u="none" baseline="0" dirty="0" smtClean="0"/>
              <a:t>Use what makes the most sense for your research project/data. Think carefully how best to structure files in folders so that you can easily locate your data.</a:t>
            </a:r>
          </a:p>
          <a:p>
            <a:pPr marL="228600" indent="-228600">
              <a:buAutoNum type="arabicPeriod"/>
            </a:pPr>
            <a:r>
              <a:rPr lang="en-NZ" u="none" baseline="0" dirty="0" smtClean="0"/>
              <a:t>Think of the best hierarchy for your files (how many ‘layers’/i.e. how deep or shallow do you think your hierarchy should be?)</a:t>
            </a:r>
          </a:p>
          <a:p>
            <a:pPr marL="171450" indent="-171450">
              <a:buFont typeface="Arial" panose="020B0604020202020204" pitchFamily="34" charset="0"/>
              <a:buChar char="•"/>
            </a:pPr>
            <a:r>
              <a:rPr lang="en-NZ" u="none" baseline="0" dirty="0" smtClean="0"/>
              <a:t>See example from UK Data Service: </a:t>
            </a:r>
            <a:r>
              <a:rPr lang="en-NZ" dirty="0" smtClean="0">
                <a:hlinkClick r:id="rId3"/>
              </a:rPr>
              <a:t>https://www.ukdataservice.ac.uk/manage-data/format/organising</a:t>
            </a:r>
            <a:r>
              <a:rPr lang="en-NZ" dirty="0" smtClean="0"/>
              <a:t> (graphic in slide):</a:t>
            </a:r>
          </a:p>
          <a:p>
            <a:pPr marL="457200" lvl="1" indent="0">
              <a:buFont typeface="Arial" panose="020B0604020202020204" pitchFamily="34" charset="0"/>
              <a:buNone/>
            </a:pPr>
            <a:r>
              <a:rPr lang="en-NZ" u="none" baseline="0" dirty="0" smtClean="0"/>
              <a:t>In the example in the slide, data and documentation files are held in separate folders. Data files are further organised by data type and then according to research activity. Documentation files are also organised according to type of documentation file and research activity.</a:t>
            </a:r>
          </a:p>
          <a:p>
            <a:pPr marL="171450" indent="-171450">
              <a:buFont typeface="Arial" panose="020B0604020202020204" pitchFamily="34" charset="0"/>
              <a:buChar char="•"/>
            </a:pPr>
            <a:r>
              <a:rPr lang="en-NZ" u="none" baseline="0" dirty="0" smtClean="0"/>
              <a:t>Try to restrict the level of folders to three or four deep (though, again, this is dependent on your project needs/the data you have). </a:t>
            </a:r>
            <a:endParaRPr lang="en-NZ" baseline="0" dirty="0" smtClean="0"/>
          </a:p>
          <a:p>
            <a:pPr marL="0" indent="0">
              <a:buNone/>
            </a:pPr>
            <a:endParaRPr lang="en-NZ" baseline="0" dirty="0" smtClean="0"/>
          </a:p>
          <a:p>
            <a:pPr marL="0" indent="0">
              <a:buNone/>
            </a:pPr>
            <a:r>
              <a:rPr lang="en-NZ" b="1" u="sng" baseline="0" dirty="0" smtClean="0"/>
              <a:t>File naming</a:t>
            </a:r>
            <a:r>
              <a:rPr lang="en-NZ" baseline="0" dirty="0" smtClean="0"/>
              <a:t>:</a:t>
            </a:r>
          </a:p>
          <a:p>
            <a:pPr marL="228600" indent="-228600">
              <a:buAutoNum type="arabicPeriod"/>
            </a:pPr>
            <a:r>
              <a:rPr lang="en-NZ" baseline="0" dirty="0" smtClean="0"/>
              <a:t>Be consistent when naming files – short but descriptive is best.</a:t>
            </a:r>
          </a:p>
          <a:p>
            <a:pPr marL="228600" indent="-228600">
              <a:buAutoNum type="arabicPeriod"/>
            </a:pPr>
            <a:r>
              <a:rPr lang="en-NZ" baseline="0" dirty="0" smtClean="0"/>
              <a:t>Avoid special characters in file names (&amp; or ? or !) – use capitals, underscores instead of periods, spaces, etc.</a:t>
            </a:r>
          </a:p>
          <a:p>
            <a:pPr marL="228600" indent="-228600">
              <a:buAutoNum type="arabicPeriod"/>
            </a:pPr>
            <a:r>
              <a:rPr lang="en-NZ" baseline="0" dirty="0" smtClean="0"/>
              <a:t>Use date format ISO 8601: YYYYMMDD (NB this is different to the example in the slide – oops. The UK Data Service recommends using hyphens in date).</a:t>
            </a:r>
          </a:p>
          <a:p>
            <a:pPr marL="228600" indent="-228600">
              <a:buAutoNum type="arabicPeriod"/>
            </a:pPr>
            <a:r>
              <a:rPr lang="en-NZ" baseline="0" dirty="0" smtClean="0"/>
              <a:t>Include a version number (i.e. </a:t>
            </a:r>
            <a:r>
              <a:rPr lang="en-NZ" b="1" u="sng" baseline="0" dirty="0" smtClean="0"/>
              <a:t>version control</a:t>
            </a:r>
            <a:r>
              <a:rPr lang="en-NZ" baseline="0" dirty="0" smtClean="0"/>
              <a:t>)</a:t>
            </a:r>
          </a:p>
          <a:p>
            <a:pPr marL="0" indent="0">
              <a:buNone/>
            </a:pPr>
            <a:r>
              <a:rPr lang="en-NZ" baseline="0" dirty="0" smtClean="0"/>
              <a:t>(for later slide/level: 5. write down your naming convention in your data management plan)</a:t>
            </a:r>
          </a:p>
          <a:p>
            <a:pPr marL="0" indent="0">
              <a:buNone/>
            </a:pPr>
            <a:endParaRPr lang="en-NZ" baseline="0" dirty="0" smtClean="0"/>
          </a:p>
          <a:p>
            <a:pPr marL="0" indent="0">
              <a:buNone/>
            </a:pPr>
            <a:endParaRPr lang="en-NZ" baseline="0" dirty="0" smtClean="0"/>
          </a:p>
          <a:p>
            <a:pPr marL="0" indent="0">
              <a:buNone/>
            </a:pPr>
            <a:r>
              <a:rPr lang="en-NZ" b="1" u="sng" dirty="0" smtClean="0"/>
              <a:t>Backing up</a:t>
            </a:r>
            <a:r>
              <a:rPr lang="en-NZ" u="sng" dirty="0" smtClean="0"/>
              <a:t>:</a:t>
            </a:r>
          </a:p>
          <a:p>
            <a:pPr marL="228600" indent="-228600">
              <a:buAutoNum type="arabicPeriod"/>
            </a:pPr>
            <a:r>
              <a:rPr lang="en-NZ" u="none" dirty="0" smtClean="0"/>
              <a:t>Ensure you regularly back up your data in at least three locations</a:t>
            </a:r>
          </a:p>
          <a:p>
            <a:pPr marL="228600" indent="-228600">
              <a:buAutoNum type="arabicPeriod"/>
            </a:pPr>
            <a:r>
              <a:rPr lang="en-NZ" u="none" dirty="0" smtClean="0"/>
              <a:t>Consider if your data can be saved in cloud storage (i.e. ethics considerations)</a:t>
            </a:r>
          </a:p>
          <a:p>
            <a:pPr marL="228600" indent="-228600">
              <a:buAutoNum type="arabicPeriod"/>
            </a:pPr>
            <a:r>
              <a:rPr lang="en-NZ" u="none" dirty="0" smtClean="0"/>
              <a:t>Be selective when choosing</a:t>
            </a:r>
            <a:r>
              <a:rPr lang="en-NZ" u="none" baseline="0" dirty="0" smtClean="0"/>
              <a:t> cloud storage provider – read the documentation and make sure they are trusted/recommended by other researchers in your field.</a:t>
            </a:r>
          </a:p>
          <a:p>
            <a:pPr marL="228600" indent="-228600">
              <a:buAutoNum type="arabicPeriod"/>
            </a:pPr>
            <a:r>
              <a:rPr lang="en-NZ" u="none" baseline="0" dirty="0" smtClean="0"/>
              <a:t>Know that hard drives and USB sticks can go missing or be corrupted</a:t>
            </a:r>
          </a:p>
          <a:p>
            <a:pPr marL="228600" indent="-228600">
              <a:buAutoNum type="arabicPeriod"/>
            </a:pPr>
            <a:endParaRPr lang="en-NZ" u="none" baseline="0" dirty="0" smtClean="0"/>
          </a:p>
          <a:p>
            <a:pPr marL="0" indent="0">
              <a:buNone/>
            </a:pPr>
            <a:r>
              <a:rPr lang="en-NZ" b="1" u="sng" baseline="0" dirty="0" smtClean="0"/>
              <a:t>Discuss – “How do you back up your data/work?”</a:t>
            </a:r>
            <a:endParaRPr lang="en-NZ" b="1" u="sng" dirty="0"/>
          </a:p>
        </p:txBody>
      </p:sp>
      <p:sp>
        <p:nvSpPr>
          <p:cNvPr id="4" name="Slide Number Placeholder 3"/>
          <p:cNvSpPr>
            <a:spLocks noGrp="1"/>
          </p:cNvSpPr>
          <p:nvPr>
            <p:ph type="sldNum" sz="quarter" idx="10"/>
          </p:nvPr>
        </p:nvSpPr>
        <p:spPr/>
        <p:txBody>
          <a:bodyPr/>
          <a:lstStyle/>
          <a:p>
            <a:fld id="{ED77DA3F-796C-46AC-AFA9-C395F75CCE75}" type="slidenum">
              <a:rPr lang="en-NZ" smtClean="0"/>
              <a:t>5</a:t>
            </a:fld>
            <a:endParaRPr lang="en-NZ"/>
          </a:p>
        </p:txBody>
      </p:sp>
    </p:spTree>
    <p:extLst>
      <p:ext uri="{BB962C8B-B14F-4D97-AF65-F5344CB8AC3E}">
        <p14:creationId xmlns:p14="http://schemas.microsoft.com/office/powerpoint/2010/main" val="155897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NZ" b="1" u="sng" dirty="0" smtClean="0"/>
              <a:t>Otago University Library DMP tool</a:t>
            </a:r>
            <a:r>
              <a:rPr lang="en-NZ" dirty="0" smtClean="0"/>
              <a:t>:</a:t>
            </a:r>
            <a:r>
              <a:rPr lang="en-NZ" baseline="0" dirty="0" smtClean="0"/>
              <a:t> </a:t>
            </a:r>
            <a:r>
              <a:rPr lang="en-NZ" dirty="0" smtClean="0"/>
              <a:t>https://www.otago.ac.nz/library/dmp/index.html --- show the tool</a:t>
            </a:r>
          </a:p>
          <a:p>
            <a:pPr marL="0" indent="0">
              <a:buNone/>
            </a:pPr>
            <a:r>
              <a:rPr lang="en-NZ" dirty="0" smtClean="0"/>
              <a:t>Some extra points to maybe mention:</a:t>
            </a:r>
          </a:p>
          <a:p>
            <a:pPr marL="171450" indent="-171450">
              <a:buFont typeface="Arial" panose="020B0604020202020204" pitchFamily="34" charset="0"/>
              <a:buChar char="•"/>
            </a:pPr>
            <a:r>
              <a:rPr lang="en-NZ" dirty="0" smtClean="0"/>
              <a:t>Designed for all disciplines.</a:t>
            </a:r>
            <a:r>
              <a:rPr lang="en-NZ" baseline="0" dirty="0" smtClean="0"/>
              <a:t>  </a:t>
            </a:r>
          </a:p>
          <a:p>
            <a:pPr marL="171450" indent="-171450">
              <a:buFont typeface="Arial" panose="020B0604020202020204" pitchFamily="34" charset="0"/>
              <a:buChar char="•"/>
            </a:pPr>
            <a:r>
              <a:rPr lang="en-NZ" baseline="0" dirty="0" smtClean="0"/>
              <a:t>No compulsory fields (deliberate). </a:t>
            </a:r>
          </a:p>
          <a:p>
            <a:pPr marL="171450" indent="-171450">
              <a:buFont typeface="Arial" panose="020B0604020202020204" pitchFamily="34" charset="0"/>
              <a:buChar char="•"/>
            </a:pPr>
            <a:r>
              <a:rPr lang="en-NZ" baseline="0" dirty="0" smtClean="0"/>
              <a:t>It is a living document - you don’t have to fill it all in at one time and can revise it as your project matures/progresses</a:t>
            </a:r>
          </a:p>
          <a:p>
            <a:pPr marL="171450" indent="-171450">
              <a:buFont typeface="Arial" panose="020B0604020202020204" pitchFamily="34" charset="0"/>
              <a:buChar char="•"/>
            </a:pPr>
            <a:r>
              <a:rPr lang="en-NZ" baseline="0" dirty="0" smtClean="0"/>
              <a:t>Output to .txt file format allows you to take the metadata anywhere (relates to level 3): you can reuse the info from the Otago </a:t>
            </a:r>
            <a:r>
              <a:rPr lang="en-NZ" baseline="0" dirty="0" err="1" smtClean="0"/>
              <a:t>DMPt</a:t>
            </a:r>
            <a:r>
              <a:rPr lang="en-NZ" baseline="0" dirty="0" smtClean="0"/>
              <a:t> without having to re-enter in multiple forms (e.g. if a funder has a DMP form they require you to fill in).</a:t>
            </a:r>
          </a:p>
          <a:p>
            <a:pPr marL="171450" indent="-171450">
              <a:buFont typeface="Arial" panose="020B0604020202020204" pitchFamily="34" charset="0"/>
              <a:buChar char="•"/>
            </a:pPr>
            <a:r>
              <a:rPr lang="en-NZ" baseline="0" dirty="0" smtClean="0"/>
              <a:t>Helps you think holistically about your data in the context of your research project and beyond (ethics/consent considerations might become clear in the process of filling it in as well as the need to potentially license it) </a:t>
            </a:r>
          </a:p>
          <a:p>
            <a:endParaRPr lang="en-NZ" baseline="0" dirty="0" smtClean="0"/>
          </a:p>
          <a:p>
            <a:pPr marL="171450" indent="-171450">
              <a:buFont typeface="Wingdings" panose="05000000000000000000" pitchFamily="2" charset="2"/>
              <a:buChar char="Ø"/>
            </a:pPr>
            <a:r>
              <a:rPr lang="en-NZ" baseline="0" dirty="0" smtClean="0"/>
              <a:t>Pull out ‘key’ fields and explain to students then show them the info hover text.</a:t>
            </a:r>
          </a:p>
          <a:p>
            <a:pPr marL="171450" indent="-171450">
              <a:buFont typeface="Wingdings" panose="05000000000000000000" pitchFamily="2" charset="2"/>
              <a:buChar char="Ø"/>
            </a:pPr>
            <a:endParaRPr lang="en-NZ" baseline="0" dirty="0" smtClean="0"/>
          </a:p>
          <a:p>
            <a:pPr marL="0" indent="0">
              <a:buFont typeface="Wingdings" panose="05000000000000000000" pitchFamily="2" charset="2"/>
              <a:buNone/>
            </a:pPr>
            <a:r>
              <a:rPr lang="en-NZ" baseline="0" dirty="0" smtClean="0"/>
              <a:t>2. </a:t>
            </a:r>
            <a:r>
              <a:rPr lang="en-NZ" b="1" u="sng" baseline="0" dirty="0" smtClean="0"/>
              <a:t>Students explore the </a:t>
            </a:r>
            <a:r>
              <a:rPr lang="en-NZ" b="1" u="sng" baseline="0" dirty="0" err="1" smtClean="0"/>
              <a:t>DMPt</a:t>
            </a:r>
            <a:r>
              <a:rPr lang="en-NZ" b="1" u="sng" baseline="0" dirty="0" smtClean="0"/>
              <a:t> independently</a:t>
            </a:r>
            <a:r>
              <a:rPr lang="en-NZ" u="sng" baseline="0" dirty="0" smtClean="0"/>
              <a:t> (c. 3-5 </a:t>
            </a:r>
            <a:r>
              <a:rPr lang="en-NZ" u="sng" baseline="0" dirty="0" err="1" smtClean="0"/>
              <a:t>mins</a:t>
            </a:r>
            <a:r>
              <a:rPr lang="en-NZ" u="sng" baseline="0" dirty="0" smtClean="0"/>
              <a:t>)</a:t>
            </a:r>
          </a:p>
          <a:p>
            <a:endParaRPr lang="en-NZ" baseline="0" dirty="0" smtClean="0"/>
          </a:p>
          <a:p>
            <a:r>
              <a:rPr lang="en-NZ" baseline="0" dirty="0" smtClean="0"/>
              <a:t>3. </a:t>
            </a:r>
            <a:r>
              <a:rPr lang="en-NZ" b="1" u="sng" baseline="0" dirty="0" smtClean="0"/>
              <a:t>Otago </a:t>
            </a:r>
            <a:r>
              <a:rPr lang="en-NZ" b="1" u="sng" baseline="0" dirty="0" err="1" smtClean="0"/>
              <a:t>Uni</a:t>
            </a:r>
            <a:r>
              <a:rPr lang="en-NZ" b="1" u="sng" baseline="0" dirty="0" smtClean="0"/>
              <a:t> supported systems for back up and moving data</a:t>
            </a:r>
            <a:r>
              <a:rPr lang="en-NZ" u="sng" baseline="0" dirty="0" smtClean="0"/>
              <a:t>:</a:t>
            </a:r>
          </a:p>
          <a:p>
            <a:pPr marL="171450" indent="-171450">
              <a:buFont typeface="Arial" panose="020B0604020202020204" pitchFamily="34" charset="0"/>
              <a:buChar char="•"/>
            </a:pPr>
            <a:r>
              <a:rPr lang="en-NZ" u="none" baseline="0" dirty="0" smtClean="0"/>
              <a:t>HCS</a:t>
            </a:r>
          </a:p>
          <a:p>
            <a:pPr marL="171450" indent="-171450">
              <a:buFont typeface="Arial" panose="020B0604020202020204" pitchFamily="34" charset="0"/>
              <a:buChar char="•"/>
            </a:pPr>
            <a:r>
              <a:rPr lang="en-NZ" u="none" baseline="0" dirty="0" err="1" smtClean="0"/>
              <a:t>Syncplicity</a:t>
            </a:r>
            <a:r>
              <a:rPr lang="en-NZ" u="none" baseline="0" dirty="0" smtClean="0"/>
              <a:t> (though moving to One Drive, I think soon-</a:t>
            </a:r>
            <a:r>
              <a:rPr lang="en-NZ" u="none" baseline="0" dirty="0" err="1" smtClean="0"/>
              <a:t>ish</a:t>
            </a:r>
            <a:r>
              <a:rPr lang="en-NZ" u="none" baseline="0" dirty="0" smtClean="0"/>
              <a:t>)</a:t>
            </a:r>
          </a:p>
          <a:p>
            <a:endParaRPr lang="mi-NZ" u="non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mi-NZ" i="0" u="none" dirty="0" smtClean="0"/>
              <a:t>NB</a:t>
            </a:r>
            <a:r>
              <a:rPr lang="mi-NZ" i="0" u="none" baseline="0" dirty="0" smtClean="0"/>
              <a:t> also DMP Online - </a:t>
            </a:r>
            <a:r>
              <a:rPr lang="en-NZ" dirty="0" smtClean="0">
                <a:hlinkClick r:id="rId3"/>
              </a:rPr>
              <a:t>https://dmponline.dcc.ac.uk/</a:t>
            </a:r>
            <a:endParaRPr lang="en-NZ"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mi-NZ" i="0" u="none" dirty="0" smtClean="0"/>
              <a:t>i.e. They do not have to use the Otago DMPt</a:t>
            </a:r>
            <a:r>
              <a:rPr lang="mi-NZ" i="0" u="none" baseline="0" dirty="0" smtClean="0"/>
              <a:t> (keeping in mind that the Otago DMPt is only available for Otago Staff and PG students to use. This is something to consider if they intend to work in a collaborative field of research). </a:t>
            </a:r>
            <a:endParaRPr lang="en-NZ" i="0" u="none" dirty="0" smtClean="0"/>
          </a:p>
          <a:p>
            <a:endParaRPr lang="en-NZ" baseline="0" dirty="0" smtClean="0"/>
          </a:p>
          <a:p>
            <a:r>
              <a:rPr lang="mi-NZ" u="sng" baseline="0" dirty="0" smtClean="0"/>
              <a:t>--------------------------------------------------------------------------------------------</a:t>
            </a:r>
            <a:endParaRPr lang="en-NZ" u="sng" baseline="0" dirty="0" smtClean="0"/>
          </a:p>
          <a:p>
            <a:endParaRPr lang="en-NZ" baseline="0" dirty="0" smtClean="0"/>
          </a:p>
          <a:p>
            <a:r>
              <a:rPr lang="en-NZ" b="1" u="sng" baseline="0" dirty="0" smtClean="0"/>
              <a:t>Extra info for DMP</a:t>
            </a:r>
            <a:r>
              <a:rPr lang="en-NZ" u="sng" baseline="0" dirty="0" smtClean="0"/>
              <a:t>:</a:t>
            </a:r>
          </a:p>
          <a:p>
            <a:r>
              <a:rPr lang="en-NZ" baseline="0" dirty="0" smtClean="0"/>
              <a:t>Related policies (to </a:t>
            </a:r>
            <a:r>
              <a:rPr lang="en-NZ" baseline="0" dirty="0" err="1" smtClean="0"/>
              <a:t>DMPt</a:t>
            </a:r>
            <a:r>
              <a:rPr lang="en-NZ" baseline="0" dirty="0" smtClean="0"/>
              <a:t>):</a:t>
            </a:r>
            <a:endParaRPr lang="en-NZ" dirty="0" smtClean="0"/>
          </a:p>
          <a:p>
            <a:pPr marL="171450" indent="-171450">
              <a:buFont typeface="Arial" panose="020B0604020202020204" pitchFamily="34" charset="0"/>
              <a:buChar char="•"/>
            </a:pPr>
            <a:r>
              <a:rPr lang="en-NZ" dirty="0" smtClean="0"/>
              <a:t>https://www.otago.ac.nz/administration/policies/otago003211.html – </a:t>
            </a:r>
            <a:r>
              <a:rPr lang="en-NZ" i="1" dirty="0" smtClean="0"/>
              <a:t>Responsible Practice in Research – Code of Conduct</a:t>
            </a:r>
          </a:p>
          <a:p>
            <a:pPr marL="171450" indent="-171450">
              <a:buFont typeface="Arial" panose="020B0604020202020204" pitchFamily="34" charset="0"/>
              <a:buChar char="•"/>
            </a:pPr>
            <a:r>
              <a:rPr lang="en-NZ" dirty="0" smtClean="0"/>
              <a:t>https://www.otago.ac.nz/administration/policies/otago003228.html - </a:t>
            </a:r>
            <a:r>
              <a:rPr lang="en-NZ" i="1" u="none" dirty="0" smtClean="0"/>
              <a:t>Intellectual Property Rights of Graduate Research Students Policy</a:t>
            </a:r>
          </a:p>
          <a:p>
            <a:pPr marL="171450" indent="-171450">
              <a:buFont typeface="Arial" panose="020B0604020202020204" pitchFamily="34" charset="0"/>
              <a:buChar char="•"/>
            </a:pPr>
            <a:endParaRPr lang="mi-NZ" i="1" u="none" dirty="0" smtClean="0"/>
          </a:p>
          <a:p>
            <a:endParaRPr lang="en-NZ" dirty="0" smtClean="0"/>
          </a:p>
          <a:p>
            <a:endParaRPr lang="en-NZ" dirty="0" smtClean="0"/>
          </a:p>
        </p:txBody>
      </p:sp>
      <p:sp>
        <p:nvSpPr>
          <p:cNvPr id="4" name="Slide Number Placeholder 3"/>
          <p:cNvSpPr>
            <a:spLocks noGrp="1"/>
          </p:cNvSpPr>
          <p:nvPr>
            <p:ph type="sldNum" sz="quarter" idx="10"/>
          </p:nvPr>
        </p:nvSpPr>
        <p:spPr/>
        <p:txBody>
          <a:bodyPr/>
          <a:lstStyle/>
          <a:p>
            <a:fld id="{ED77DA3F-796C-46AC-AFA9-C395F75CCE75}" type="slidenum">
              <a:rPr lang="en-NZ" smtClean="0"/>
              <a:t>6</a:t>
            </a:fld>
            <a:endParaRPr lang="en-NZ"/>
          </a:p>
        </p:txBody>
      </p:sp>
    </p:spTree>
    <p:extLst>
      <p:ext uri="{BB962C8B-B14F-4D97-AF65-F5344CB8AC3E}">
        <p14:creationId xmlns:p14="http://schemas.microsoft.com/office/powerpoint/2010/main" val="2272353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1" i="0" u="none" kern="1200" dirty="0" smtClean="0">
                <a:solidFill>
                  <a:schemeClr val="tx1"/>
                </a:solidFill>
                <a:effectLst/>
                <a:latin typeface="+mn-lt"/>
                <a:ea typeface="+mn-ea"/>
                <a:cs typeface="+mn-cs"/>
              </a:rPr>
              <a:t>Data beyond your immediate research project – future proofing for future access and use of data</a:t>
            </a:r>
          </a:p>
          <a:p>
            <a:pPr marL="0" indent="0">
              <a:buFont typeface="Arial" panose="020B0604020202020204" pitchFamily="34" charset="0"/>
              <a:buNone/>
            </a:pPr>
            <a:endParaRPr lang="en-US" sz="1200" b="0" i="0" u="none" kern="1200" dirty="0" smtClean="0">
              <a:solidFill>
                <a:schemeClr val="tx1"/>
              </a:solidFill>
              <a:effectLst/>
              <a:latin typeface="+mn-lt"/>
              <a:ea typeface="+mn-ea"/>
              <a:cs typeface="+mn-cs"/>
            </a:endParaRPr>
          </a:p>
          <a:p>
            <a:pPr marL="0" indent="0">
              <a:buFont typeface="Arial" panose="020B0604020202020204" pitchFamily="34" charset="0"/>
              <a:buNone/>
            </a:pPr>
            <a:r>
              <a:rPr lang="en-US" sz="1200" b="0" i="0" u="none" kern="1200" dirty="0" smtClean="0">
                <a:solidFill>
                  <a:schemeClr val="tx1"/>
                </a:solidFill>
                <a:effectLst/>
                <a:latin typeface="+mn-lt"/>
                <a:ea typeface="+mn-ea"/>
                <a:cs typeface="+mn-cs"/>
              </a:rPr>
              <a:t>1. </a:t>
            </a:r>
            <a:r>
              <a:rPr lang="en-US" sz="1200" b="1" i="0" u="sng" kern="1200" dirty="0" smtClean="0">
                <a:solidFill>
                  <a:schemeClr val="tx1"/>
                </a:solidFill>
                <a:effectLst/>
                <a:latin typeface="+mn-lt"/>
                <a:ea typeface="+mn-ea"/>
                <a:cs typeface="+mn-cs"/>
              </a:rPr>
              <a:t>File formats</a:t>
            </a:r>
          </a:p>
          <a:p>
            <a:pPr marL="171450" indent="-171450">
              <a:buFont typeface="Arial" panose="020B0604020202020204" pitchFamily="34" charset="0"/>
              <a:buChar char="•"/>
            </a:pPr>
            <a:r>
              <a:rPr lang="en-US" sz="1200" b="0" i="0" u="none" kern="1200" dirty="0" smtClean="0">
                <a:solidFill>
                  <a:schemeClr val="tx1"/>
                </a:solidFill>
                <a:effectLst/>
                <a:latin typeface="+mn-lt"/>
                <a:ea typeface="+mn-ea"/>
                <a:cs typeface="+mn-cs"/>
              </a:rPr>
              <a:t>Explain proprietary</a:t>
            </a:r>
            <a:r>
              <a:rPr lang="en-US" sz="1200" b="0" i="0" u="none" kern="1200" baseline="0" dirty="0" smtClean="0">
                <a:solidFill>
                  <a:schemeClr val="tx1"/>
                </a:solidFill>
                <a:effectLst/>
                <a:latin typeface="+mn-lt"/>
                <a:ea typeface="+mn-ea"/>
                <a:cs typeface="+mn-cs"/>
              </a:rPr>
              <a:t> vs. open format. For example, .</a:t>
            </a:r>
            <a:r>
              <a:rPr lang="en-US" sz="1200" b="0" i="0" u="none" kern="1200" baseline="0" dirty="0" err="1" smtClean="0">
                <a:solidFill>
                  <a:schemeClr val="tx1"/>
                </a:solidFill>
                <a:effectLst/>
                <a:latin typeface="+mn-lt"/>
                <a:ea typeface="+mn-ea"/>
                <a:cs typeface="+mn-cs"/>
              </a:rPr>
              <a:t>docx</a:t>
            </a:r>
            <a:r>
              <a:rPr lang="en-US" sz="1200" b="0" i="0" u="none" kern="1200" baseline="0" dirty="0" smtClean="0">
                <a:solidFill>
                  <a:schemeClr val="tx1"/>
                </a:solidFill>
                <a:effectLst/>
                <a:latin typeface="+mn-lt"/>
                <a:ea typeface="+mn-ea"/>
                <a:cs typeface="+mn-cs"/>
              </a:rPr>
              <a:t> VS .txt or .</a:t>
            </a:r>
            <a:r>
              <a:rPr lang="en-US" sz="1200" b="0" i="0" u="none" kern="1200" baseline="0" dirty="0" err="1" smtClean="0">
                <a:solidFill>
                  <a:schemeClr val="tx1"/>
                </a:solidFill>
                <a:effectLst/>
                <a:latin typeface="+mn-lt"/>
                <a:ea typeface="+mn-ea"/>
                <a:cs typeface="+mn-cs"/>
              </a:rPr>
              <a:t>xlsx</a:t>
            </a:r>
            <a:r>
              <a:rPr lang="en-US" sz="1200" b="0" i="0" u="none" kern="1200" baseline="0" dirty="0" smtClean="0">
                <a:solidFill>
                  <a:schemeClr val="tx1"/>
                </a:solidFill>
                <a:effectLst/>
                <a:latin typeface="+mn-lt"/>
                <a:ea typeface="+mn-ea"/>
                <a:cs typeface="+mn-cs"/>
              </a:rPr>
              <a:t> VS .csv/.</a:t>
            </a:r>
            <a:r>
              <a:rPr lang="en-US" sz="1200" b="0" i="0" u="none" kern="1200" baseline="0" dirty="0" err="1" smtClean="0">
                <a:solidFill>
                  <a:schemeClr val="tx1"/>
                </a:solidFill>
                <a:effectLst/>
                <a:latin typeface="+mn-lt"/>
                <a:ea typeface="+mn-ea"/>
                <a:cs typeface="+mn-cs"/>
              </a:rPr>
              <a:t>tsv</a:t>
            </a:r>
            <a:r>
              <a:rPr lang="en-US" sz="1200" b="0" i="0" u="none" kern="1200" baseline="0" dirty="0" smtClean="0">
                <a:solidFill>
                  <a:schemeClr val="tx1"/>
                </a:solidFill>
                <a:effectLst/>
                <a:latin typeface="+mn-lt"/>
                <a:ea typeface="+mn-ea"/>
                <a:cs typeface="+mn-cs"/>
              </a:rPr>
              <a:t> (if time, demo saving a Word doc to .txt format)</a:t>
            </a:r>
          </a:p>
          <a:p>
            <a:pPr marL="0" indent="0">
              <a:buFont typeface="Arial" panose="020B0604020202020204" pitchFamily="34" charset="0"/>
              <a:buNone/>
            </a:pPr>
            <a:endParaRPr lang="en-US" sz="1200" b="0" i="0" u="none" kern="1200" baseline="0" dirty="0" smtClean="0">
              <a:solidFill>
                <a:schemeClr val="tx1"/>
              </a:solidFill>
              <a:effectLst/>
              <a:latin typeface="+mn-lt"/>
              <a:ea typeface="+mn-ea"/>
              <a:cs typeface="+mn-cs"/>
            </a:endParaRPr>
          </a:p>
          <a:p>
            <a:pPr marL="0" indent="0">
              <a:buFont typeface="Arial" panose="020B0604020202020204" pitchFamily="34" charset="0"/>
              <a:buNone/>
            </a:pPr>
            <a:r>
              <a:rPr lang="en-US" sz="1200" b="0" i="0" u="none" kern="1200" baseline="0" dirty="0" smtClean="0">
                <a:solidFill>
                  <a:schemeClr val="tx1"/>
                </a:solidFill>
                <a:effectLst/>
                <a:latin typeface="+mn-lt"/>
                <a:ea typeface="+mn-ea"/>
                <a:cs typeface="+mn-cs"/>
              </a:rPr>
              <a:t>2. Plan for the future not only in terms of format of the data but also potential access. If your research formed part of a larger project you might not ‘own’ the data you created during your research. If you moved on from the </a:t>
            </a:r>
            <a:r>
              <a:rPr lang="en-US" sz="1200" b="0" i="0" u="none" kern="1200" baseline="0" dirty="0" err="1" smtClean="0">
                <a:solidFill>
                  <a:schemeClr val="tx1"/>
                </a:solidFill>
                <a:effectLst/>
                <a:latin typeface="+mn-lt"/>
                <a:ea typeface="+mn-ea"/>
                <a:cs typeface="+mn-cs"/>
              </a:rPr>
              <a:t>Uni</a:t>
            </a:r>
            <a:r>
              <a:rPr lang="en-US" sz="1200" b="0" i="0" u="none" kern="1200" baseline="0" dirty="0" smtClean="0">
                <a:solidFill>
                  <a:schemeClr val="tx1"/>
                </a:solidFill>
                <a:effectLst/>
                <a:latin typeface="+mn-lt"/>
                <a:ea typeface="+mn-ea"/>
                <a:cs typeface="+mn-cs"/>
              </a:rPr>
              <a:t>/research team, would you still be able to access and use the data? – something to keep in mind and which could be clarified in the process of completing a DMP; keeping in mind that you might need to have discussions with your supervisors/Principle Investigators. </a:t>
            </a:r>
            <a:endParaRPr lang="en-US" sz="1200" b="0" i="0" u="none"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sz="1200" b="0" i="0" kern="1200" dirty="0" smtClean="0">
              <a:solidFill>
                <a:schemeClr val="tx1"/>
              </a:solidFill>
              <a:effectLst/>
              <a:latin typeface="+mn-lt"/>
              <a:ea typeface="+mn-ea"/>
              <a:cs typeface="+mn-cs"/>
            </a:endParaRPr>
          </a:p>
          <a:p>
            <a:pPr marL="0" indent="0">
              <a:buFont typeface="Arial" panose="020B0604020202020204" pitchFamily="34" charset="0"/>
              <a:buNone/>
            </a:pPr>
            <a:r>
              <a:rPr lang="en-US" sz="1200" b="0" i="0" kern="1200" dirty="0" smtClean="0">
                <a:solidFill>
                  <a:schemeClr val="tx1"/>
                </a:solidFill>
                <a:effectLst/>
                <a:latin typeface="+mn-lt"/>
                <a:ea typeface="+mn-ea"/>
                <a:cs typeface="+mn-cs"/>
              </a:rPr>
              <a:t>3. </a:t>
            </a:r>
            <a:r>
              <a:rPr lang="en-US" sz="1200" b="1" i="0" u="sng" kern="1200" dirty="0" smtClean="0">
                <a:solidFill>
                  <a:schemeClr val="tx1"/>
                </a:solidFill>
                <a:effectLst/>
                <a:latin typeface="+mn-lt"/>
                <a:ea typeface="+mn-ea"/>
                <a:cs typeface="+mn-cs"/>
              </a:rPr>
              <a:t>Document everything</a:t>
            </a:r>
            <a:endParaRPr lang="en-US" sz="1200" b="1"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A metadata standard or schema is a set group of elements that have been standardized for a particular field. [</a:t>
            </a:r>
            <a:r>
              <a:rPr lang="en-US" sz="1200" b="0" i="1" kern="1200" dirty="0" smtClean="0">
                <a:solidFill>
                  <a:schemeClr val="tx1"/>
                </a:solidFill>
                <a:effectLst/>
                <a:latin typeface="+mn-lt"/>
                <a:ea typeface="+mn-ea"/>
                <a:cs typeface="+mn-cs"/>
              </a:rPr>
              <a:t>Not certain what to show them here – it would be worth</a:t>
            </a:r>
            <a:r>
              <a:rPr lang="en-US" sz="1200" b="0" i="1" kern="1200" baseline="0" dirty="0" smtClean="0">
                <a:solidFill>
                  <a:schemeClr val="tx1"/>
                </a:solidFill>
                <a:effectLst/>
                <a:latin typeface="+mn-lt"/>
                <a:ea typeface="+mn-ea"/>
                <a:cs typeface="+mn-cs"/>
              </a:rPr>
              <a:t> seeing a schema but, out of context, they can seem very daunting.</a:t>
            </a:r>
            <a:r>
              <a:rPr lang="en-US" sz="1200" b="0" i="0" kern="1200" baseline="0" dirty="0" smtClean="0">
                <a:solidFill>
                  <a:schemeClr val="tx1"/>
                </a:solidFill>
                <a:effectLst/>
                <a:latin typeface="+mn-lt"/>
                <a:ea typeface="+mn-ea"/>
                <a:cs typeface="+mn-cs"/>
              </a:rPr>
              <a:t>]</a:t>
            </a:r>
            <a:endParaRPr lang="en-US"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Some scientific disciplines already have established metadata standards for data sets. </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Some data repositories also have their own standards. </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If there is not a standard already in place for your data, there are several general purpose schemas that you can adapt to your needs.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At the bare minimum,</a:t>
            </a:r>
            <a:r>
              <a:rPr lang="en-US" sz="1200" b="0" i="0" kern="1200" baseline="0" dirty="0" smtClean="0">
                <a:solidFill>
                  <a:schemeClr val="tx1"/>
                </a:solidFill>
                <a:effectLst/>
                <a:latin typeface="+mn-lt"/>
                <a:ea typeface="+mn-ea"/>
                <a:cs typeface="+mn-cs"/>
              </a:rPr>
              <a:t> use the ISO Basic Metadata elements in the slide above.</a:t>
            </a:r>
            <a:endParaRPr lang="en-US"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sz="1200" b="0" i="0" kern="1200" dirty="0" smtClean="0">
              <a:solidFill>
                <a:schemeClr val="tx1"/>
              </a:solidFill>
              <a:effectLst/>
              <a:latin typeface="+mn-lt"/>
              <a:ea typeface="+mn-ea"/>
              <a:cs typeface="+mn-cs"/>
            </a:endParaRPr>
          </a:p>
          <a:p>
            <a:pPr marL="0" indent="0">
              <a:buFont typeface="Arial" panose="020B0604020202020204" pitchFamily="34" charset="0"/>
              <a:buNone/>
            </a:pPr>
            <a:r>
              <a:rPr lang="en-US" sz="1200" b="0" i="0" kern="1200" dirty="0" smtClean="0">
                <a:solidFill>
                  <a:schemeClr val="tx1"/>
                </a:solidFill>
                <a:effectLst/>
                <a:latin typeface="+mn-lt"/>
                <a:ea typeface="+mn-ea"/>
                <a:cs typeface="+mn-cs"/>
              </a:rPr>
              <a:t>4. </a:t>
            </a:r>
            <a:r>
              <a:rPr lang="en-US" sz="1200" b="1" i="0" u="sng" kern="1200" dirty="0" smtClean="0">
                <a:solidFill>
                  <a:schemeClr val="tx1"/>
                </a:solidFill>
                <a:effectLst/>
                <a:latin typeface="+mn-lt"/>
                <a:ea typeface="+mn-ea"/>
                <a:cs typeface="+mn-cs"/>
              </a:rPr>
              <a:t>Long</a:t>
            </a:r>
            <a:r>
              <a:rPr lang="en-US" sz="1200" b="1" i="0" u="sng" kern="1200" baseline="0" dirty="0" smtClean="0">
                <a:solidFill>
                  <a:schemeClr val="tx1"/>
                </a:solidFill>
                <a:effectLst/>
                <a:latin typeface="+mn-lt"/>
                <a:ea typeface="+mn-ea"/>
                <a:cs typeface="+mn-cs"/>
              </a:rPr>
              <a:t> term storage</a:t>
            </a:r>
          </a:p>
          <a:p>
            <a:pPr marL="171450" indent="-171450">
              <a:buFont typeface="Arial" panose="020B0604020202020204" pitchFamily="34" charset="0"/>
              <a:buChar char="•"/>
            </a:pPr>
            <a:r>
              <a:rPr lang="en-US" sz="1200" b="0" i="0" u="none" kern="1200" dirty="0" smtClean="0">
                <a:solidFill>
                  <a:schemeClr val="tx1"/>
                </a:solidFill>
                <a:effectLst/>
                <a:latin typeface="+mn-lt"/>
                <a:ea typeface="+mn-ea"/>
                <a:cs typeface="+mn-cs"/>
              </a:rPr>
              <a:t>Consider where you can store your data after your research</a:t>
            </a:r>
            <a:r>
              <a:rPr lang="en-US" sz="1200" b="0" i="0" u="none" kern="1200" baseline="0" dirty="0" smtClean="0">
                <a:solidFill>
                  <a:schemeClr val="tx1"/>
                </a:solidFill>
                <a:effectLst/>
                <a:latin typeface="+mn-lt"/>
                <a:ea typeface="+mn-ea"/>
                <a:cs typeface="+mn-cs"/>
              </a:rPr>
              <a:t> is completed. (NB data repositories an option, if appropriate for the data type. More on this at Level 4. But you might not want to store raw data in a repo. Consider cloud storage, but be aware of sensitive data etc.)</a:t>
            </a:r>
          </a:p>
          <a:p>
            <a:pPr marL="171450" indent="-171450">
              <a:buFont typeface="Arial" panose="020B0604020202020204" pitchFamily="34" charset="0"/>
              <a:buChar char="•"/>
            </a:pPr>
            <a:r>
              <a:rPr lang="en-US" sz="1200" b="0" i="0" u="none" kern="1200" baseline="0" dirty="0" smtClean="0">
                <a:solidFill>
                  <a:schemeClr val="tx1"/>
                </a:solidFill>
                <a:effectLst/>
                <a:latin typeface="+mn-lt"/>
                <a:ea typeface="+mn-ea"/>
                <a:cs typeface="+mn-cs"/>
              </a:rPr>
              <a:t>Again, documentation is key – ensure documentation is clearly associated with the data (file-naming, location/file structures).</a:t>
            </a:r>
            <a:endParaRPr lang="en-US" sz="1200" b="0" i="0" u="none"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NZ" u="sng" dirty="0" smtClean="0"/>
          </a:p>
          <a:p>
            <a:r>
              <a:rPr lang="mi-NZ" u="sng" dirty="0" smtClean="0"/>
              <a:t>---------------------------------------------------------------------------------------------------</a:t>
            </a:r>
            <a:endParaRPr lang="en-NZ" u="sng" dirty="0" smtClean="0"/>
          </a:p>
          <a:p>
            <a:endParaRPr lang="en-NZ" u="sng" dirty="0" smtClean="0"/>
          </a:p>
          <a:p>
            <a:r>
              <a:rPr lang="en-NZ" u="sng" dirty="0" smtClean="0"/>
              <a:t>DDI example (metadata schema)</a:t>
            </a:r>
            <a:r>
              <a:rPr lang="en-NZ" dirty="0" smtClean="0"/>
              <a:t>:</a:t>
            </a:r>
          </a:p>
          <a:p>
            <a:r>
              <a:rPr lang="en-NZ" dirty="0" smtClean="0"/>
              <a:t>http://www.ddialliance.org/training/getting-started/data-catalog</a:t>
            </a:r>
          </a:p>
          <a:p>
            <a:r>
              <a:rPr lang="en-NZ" dirty="0" smtClean="0"/>
              <a:t>NB</a:t>
            </a:r>
            <a:r>
              <a:rPr lang="en-NZ" baseline="0" dirty="0" smtClean="0"/>
              <a:t> controlled vocab = exact meanings for each field</a:t>
            </a:r>
          </a:p>
          <a:p>
            <a:endParaRPr lang="en-NZ" baseline="0" dirty="0" smtClean="0"/>
          </a:p>
          <a:p>
            <a:endParaRPr lang="en-NZ" dirty="0" smtClean="0"/>
          </a:p>
          <a:p>
            <a:endParaRPr lang="en-NZ" dirty="0" smtClean="0"/>
          </a:p>
          <a:p>
            <a:endParaRPr lang="en-NZ" dirty="0"/>
          </a:p>
        </p:txBody>
      </p:sp>
      <p:sp>
        <p:nvSpPr>
          <p:cNvPr id="4" name="Slide Number Placeholder 3"/>
          <p:cNvSpPr>
            <a:spLocks noGrp="1"/>
          </p:cNvSpPr>
          <p:nvPr>
            <p:ph type="sldNum" sz="quarter" idx="10"/>
          </p:nvPr>
        </p:nvSpPr>
        <p:spPr/>
        <p:txBody>
          <a:bodyPr/>
          <a:lstStyle/>
          <a:p>
            <a:fld id="{ED77DA3F-796C-46AC-AFA9-C395F75CCE75}" type="slidenum">
              <a:rPr lang="en-NZ" smtClean="0"/>
              <a:t>7</a:t>
            </a:fld>
            <a:endParaRPr lang="en-NZ"/>
          </a:p>
        </p:txBody>
      </p:sp>
    </p:spTree>
    <p:extLst>
      <p:ext uri="{BB962C8B-B14F-4D97-AF65-F5344CB8AC3E}">
        <p14:creationId xmlns:p14="http://schemas.microsoft.com/office/powerpoint/2010/main" val="689100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b="1" dirty="0" smtClean="0"/>
              <a:t>*** Break and educational</a:t>
            </a:r>
            <a:r>
              <a:rPr lang="mi-NZ" b="1" baseline="0" dirty="0" smtClean="0"/>
              <a:t> video – how NOT to ‘manage’ your data </a:t>
            </a:r>
            <a:r>
              <a:rPr lang="mi-NZ" b="1" baseline="0" dirty="0" smtClean="0">
                <a:sym typeface="Wingdings" panose="05000000000000000000" pitchFamily="2" charset="2"/>
              </a:rPr>
              <a:t></a:t>
            </a:r>
          </a:p>
          <a:p>
            <a:endParaRPr lang="en-NZ" b="1" dirty="0" smtClean="0"/>
          </a:p>
          <a:p>
            <a:r>
              <a:rPr lang="en-NZ" dirty="0" smtClean="0"/>
              <a:t>https://youtu.be/66oNv_DJuPc</a:t>
            </a:r>
          </a:p>
          <a:p>
            <a:endParaRPr lang="mi-NZ" dirty="0" smtClean="0"/>
          </a:p>
          <a:p>
            <a:r>
              <a:rPr lang="mi-NZ" u="sng" dirty="0" smtClean="0"/>
              <a:t>After watching the video perhaps ask for feedback/thoughts</a:t>
            </a:r>
            <a:r>
              <a:rPr lang="mi-NZ" dirty="0" smtClean="0"/>
              <a:t>:</a:t>
            </a:r>
          </a:p>
          <a:p>
            <a:pPr marL="171450" indent="-171450">
              <a:buFont typeface="Arial" panose="020B0604020202020204" pitchFamily="34" charset="0"/>
              <a:buChar char="•"/>
            </a:pPr>
            <a:r>
              <a:rPr lang="mi-NZ" dirty="0" smtClean="0"/>
              <a:t>Has</a:t>
            </a:r>
            <a:r>
              <a:rPr lang="mi-NZ" baseline="0" dirty="0" smtClean="0"/>
              <a:t> anyone had or heard of a similar experience?</a:t>
            </a:r>
          </a:p>
          <a:p>
            <a:pPr marL="171450" indent="-171450">
              <a:buFont typeface="Arial" panose="020B0604020202020204" pitchFamily="34" charset="0"/>
              <a:buChar char="•"/>
            </a:pPr>
            <a:r>
              <a:rPr lang="mi-NZ" baseline="0" dirty="0" smtClean="0"/>
              <a:t>Does some of this resonate with your current RDM practices? </a:t>
            </a:r>
            <a:r>
              <a:rPr lang="mi-NZ" baseline="0" dirty="0" smtClean="0">
                <a:sym typeface="Wingdings" panose="05000000000000000000" pitchFamily="2" charset="2"/>
              </a:rPr>
              <a:t> (Don’t call them out on this, however – leave this question rhetorical.)</a:t>
            </a:r>
            <a:endParaRPr lang="en-NZ" dirty="0"/>
          </a:p>
        </p:txBody>
      </p:sp>
      <p:sp>
        <p:nvSpPr>
          <p:cNvPr id="4" name="Slide Number Placeholder 3"/>
          <p:cNvSpPr>
            <a:spLocks noGrp="1"/>
          </p:cNvSpPr>
          <p:nvPr>
            <p:ph type="sldNum" sz="quarter" idx="10"/>
          </p:nvPr>
        </p:nvSpPr>
        <p:spPr/>
        <p:txBody>
          <a:bodyPr/>
          <a:lstStyle/>
          <a:p>
            <a:fld id="{ED77DA3F-796C-46AC-AFA9-C395F75CCE75}" type="slidenum">
              <a:rPr lang="en-NZ" smtClean="0"/>
              <a:t>8</a:t>
            </a:fld>
            <a:endParaRPr lang="en-NZ"/>
          </a:p>
        </p:txBody>
      </p:sp>
    </p:spTree>
    <p:extLst>
      <p:ext uri="{BB962C8B-B14F-4D97-AF65-F5344CB8AC3E}">
        <p14:creationId xmlns:p14="http://schemas.microsoft.com/office/powerpoint/2010/main" val="2087166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b="1" dirty="0" smtClean="0"/>
              <a:t>Long term storage (cont.), but also sharing data, gaining</a:t>
            </a:r>
            <a:r>
              <a:rPr lang="mi-NZ" b="1" baseline="0" dirty="0" smtClean="0"/>
              <a:t> visibility and achieving impact with your research data</a:t>
            </a:r>
          </a:p>
          <a:p>
            <a:endParaRPr lang="en-NZ" dirty="0" smtClean="0"/>
          </a:p>
          <a:p>
            <a:pPr marL="228600" indent="-228600">
              <a:buAutoNum type="arabicPeriod"/>
            </a:pPr>
            <a:r>
              <a:rPr lang="en-NZ" b="1" u="sng" dirty="0" smtClean="0"/>
              <a:t>Data</a:t>
            </a:r>
            <a:r>
              <a:rPr lang="en-NZ" b="1" u="sng" baseline="0" dirty="0" smtClean="0"/>
              <a:t> repositories</a:t>
            </a:r>
          </a:p>
          <a:p>
            <a:pPr marL="0" indent="0">
              <a:buFont typeface="Arial" panose="020B0604020202020204" pitchFamily="34" charset="0"/>
              <a:buNone/>
            </a:pPr>
            <a:r>
              <a:rPr lang="en-NZ" dirty="0" smtClean="0"/>
              <a:t>Pros to</a:t>
            </a:r>
            <a:r>
              <a:rPr lang="en-NZ" baseline="0" dirty="0" smtClean="0"/>
              <a:t> repos over e.g. personal or project webpage: </a:t>
            </a:r>
          </a:p>
          <a:p>
            <a:pPr marL="171450" indent="-171450">
              <a:buFont typeface="Arial" panose="020B0604020202020204" pitchFamily="34" charset="0"/>
              <a:buChar char="•"/>
            </a:pPr>
            <a:r>
              <a:rPr lang="en-NZ" baseline="0" dirty="0" smtClean="0"/>
              <a:t>webpages may be costly, </a:t>
            </a:r>
          </a:p>
          <a:p>
            <a:pPr marL="171450" indent="-171450">
              <a:buFont typeface="Arial" panose="020B0604020202020204" pitchFamily="34" charset="0"/>
              <a:buChar char="•"/>
            </a:pPr>
            <a:r>
              <a:rPr lang="en-NZ" baseline="0" dirty="0" smtClean="0"/>
              <a:t>webpages are unlikely to offer a data repository’s functionality or long term solution. </a:t>
            </a:r>
          </a:p>
          <a:p>
            <a:pPr marL="171450" indent="-171450">
              <a:buFont typeface="Arial" panose="020B0604020202020204" pitchFamily="34" charset="0"/>
              <a:buChar char="•"/>
            </a:pPr>
            <a:r>
              <a:rPr lang="en-NZ" baseline="0" dirty="0" smtClean="0"/>
              <a:t>Webpages are less likely to make your data collection visible to new users and contacts, or to sustain long term access to your data collection.</a:t>
            </a:r>
          </a:p>
          <a:p>
            <a:pPr marL="0" indent="0">
              <a:buFont typeface="Arial" panose="020B0604020202020204" pitchFamily="34" charset="0"/>
              <a:buNone/>
            </a:pPr>
            <a:endParaRPr lang="mi-NZ" baseline="0" dirty="0" smtClean="0"/>
          </a:p>
          <a:p>
            <a:pPr marL="0" indent="0">
              <a:buFont typeface="Arial" panose="020B0604020202020204" pitchFamily="34" charset="0"/>
              <a:buNone/>
            </a:pPr>
            <a:r>
              <a:rPr lang="mi-NZ" b="1" baseline="0" dirty="0" smtClean="0"/>
              <a:t>! </a:t>
            </a:r>
            <a:r>
              <a:rPr lang="mi-NZ" baseline="0" dirty="0" smtClean="0"/>
              <a:t>NB Your data can get a DOI or similar peristent identifier when placed in a data repository - another big plus as you can now get credit for your data in the form of citations.</a:t>
            </a:r>
            <a:endParaRPr lang="en-NZ" dirty="0" smtClean="0"/>
          </a:p>
          <a:p>
            <a:endParaRPr lang="en-NZ" dirty="0" smtClean="0"/>
          </a:p>
          <a:p>
            <a:r>
              <a:rPr lang="en-NZ" dirty="0" smtClean="0"/>
              <a:t>Examples of domain agnostic repositories for data:</a:t>
            </a:r>
          </a:p>
          <a:p>
            <a:pPr marL="171450" indent="-171450">
              <a:buFont typeface="Arial" panose="020B0604020202020204" pitchFamily="34" charset="0"/>
              <a:buChar char="•"/>
            </a:pPr>
            <a:r>
              <a:rPr lang="en-NZ" dirty="0" smtClean="0"/>
              <a:t>https://figshare.com/</a:t>
            </a:r>
          </a:p>
          <a:p>
            <a:pPr marL="171450" indent="-171450">
              <a:buFont typeface="Arial" panose="020B0604020202020204" pitchFamily="34" charset="0"/>
              <a:buChar char="•"/>
            </a:pPr>
            <a:r>
              <a:rPr lang="en-NZ" dirty="0" smtClean="0">
                <a:hlinkClick r:id="rId3"/>
              </a:rPr>
              <a:t>https://dataverse.org/</a:t>
            </a:r>
            <a:endParaRPr lang="en-NZ" dirty="0" smtClean="0"/>
          </a:p>
          <a:p>
            <a:pPr marL="171450" indent="-171450">
              <a:buFont typeface="Arial" panose="020B0604020202020204" pitchFamily="34" charset="0"/>
              <a:buChar char="•"/>
            </a:pPr>
            <a:r>
              <a:rPr lang="en-NZ" dirty="0" smtClean="0">
                <a:hlinkClick r:id="rId4"/>
              </a:rPr>
              <a:t>https://data.mendeley.com/</a:t>
            </a:r>
            <a:endParaRPr lang="en-NZ" dirty="0" smtClean="0"/>
          </a:p>
          <a:p>
            <a:pPr marL="0" indent="0">
              <a:buFont typeface="Arial" panose="020B0604020202020204" pitchFamily="34" charset="0"/>
              <a:buNone/>
            </a:pPr>
            <a:endParaRPr lang="en-NZ" dirty="0" smtClean="0"/>
          </a:p>
          <a:p>
            <a:pPr marL="0" indent="0">
              <a:buFont typeface="Arial" panose="020B0604020202020204" pitchFamily="34" charset="0"/>
              <a:buNone/>
            </a:pPr>
            <a:r>
              <a:rPr lang="mi-NZ" dirty="0" smtClean="0"/>
              <a:t>NB</a:t>
            </a:r>
            <a:r>
              <a:rPr lang="mi-NZ" baseline="0" dirty="0" smtClean="0"/>
              <a:t> S</a:t>
            </a:r>
            <a:r>
              <a:rPr lang="mi-NZ" dirty="0" smtClean="0"/>
              <a:t>peak to your supervisor and</a:t>
            </a:r>
            <a:r>
              <a:rPr lang="mi-NZ" baseline="0" dirty="0" smtClean="0"/>
              <a:t> other researchers in your lab/field of research as there might be a repository that is recommended for the types of data you are working with (e.g. GenBank for DNA sequences). And always make sure to read the ‘small print’/’About’ section of these websites/repos to ensure that the platform is appropriate and safe for your research data.</a:t>
            </a:r>
            <a:endParaRPr lang="en-NZ" dirty="0" smtClean="0"/>
          </a:p>
          <a:p>
            <a:endParaRPr lang="en-NZ" dirty="0" smtClean="0"/>
          </a:p>
          <a:p>
            <a:r>
              <a:rPr lang="en-NZ" b="1" dirty="0" smtClean="0"/>
              <a:t>2. </a:t>
            </a:r>
            <a:r>
              <a:rPr lang="en-NZ" b="1" u="sng" dirty="0" smtClean="0"/>
              <a:t>Data journals</a:t>
            </a:r>
            <a:r>
              <a:rPr lang="en-NZ" dirty="0" smtClean="0"/>
              <a:t>:</a:t>
            </a:r>
          </a:p>
          <a:p>
            <a:pPr marL="171450" indent="-171450">
              <a:buFont typeface="Arial" panose="020B0604020202020204" pitchFamily="34" charset="0"/>
              <a:buChar char="•"/>
            </a:pPr>
            <a:r>
              <a:rPr lang="en-NZ" dirty="0" smtClean="0"/>
              <a:t>These are exactly what they sound like: journals in which you publish and describe your data set/s.</a:t>
            </a:r>
          </a:p>
          <a:p>
            <a:pPr marL="171450" indent="-171450">
              <a:buFont typeface="Arial" panose="020B0604020202020204" pitchFamily="34" charset="0"/>
              <a:buChar char="•"/>
            </a:pPr>
            <a:r>
              <a:rPr lang="en-NZ" dirty="0" smtClean="0"/>
              <a:t>https://www.journals.elsevier.com/data-in-brief</a:t>
            </a:r>
          </a:p>
          <a:p>
            <a:endParaRPr lang="en-NZ" dirty="0" smtClean="0"/>
          </a:p>
          <a:p>
            <a:r>
              <a:rPr lang="en-NZ" b="1" dirty="0" smtClean="0"/>
              <a:t>3. </a:t>
            </a:r>
            <a:r>
              <a:rPr lang="en-NZ" b="1" u="sng" dirty="0" smtClean="0"/>
              <a:t>Enabling re-use</a:t>
            </a:r>
            <a:r>
              <a:rPr lang="en-NZ" b="1" u="sng" baseline="0" dirty="0" smtClean="0"/>
              <a:t> of data – CC licences</a:t>
            </a:r>
            <a:r>
              <a:rPr lang="en-NZ" baseline="0" dirty="0" smtClean="0"/>
              <a:t>:</a:t>
            </a:r>
          </a:p>
          <a:p>
            <a:pPr marL="171450" indent="-171450">
              <a:buFont typeface="Arial" panose="020B0604020202020204" pitchFamily="34" charset="0"/>
              <a:buChar char="•"/>
            </a:pPr>
            <a:r>
              <a:rPr lang="mi-NZ" dirty="0" smtClean="0"/>
              <a:t>Putting your data in a repository is step one – and</a:t>
            </a:r>
            <a:r>
              <a:rPr lang="mi-NZ" baseline="0" dirty="0" smtClean="0"/>
              <a:t> might be the end of it if you have sensitive etc. data (NB some/most(?) repositories allow you to display the metadata only if you choose),</a:t>
            </a:r>
          </a:p>
          <a:p>
            <a:pPr marL="171450" indent="-171450">
              <a:buFont typeface="Arial" panose="020B0604020202020204" pitchFamily="34" charset="0"/>
              <a:buChar char="•"/>
            </a:pPr>
            <a:r>
              <a:rPr lang="mi-NZ" baseline="0" dirty="0" smtClean="0"/>
              <a:t>... consider how easy it would be for someone who has found your openly available data set to use it in their own research.</a:t>
            </a:r>
          </a:p>
          <a:p>
            <a:pPr marL="171450" indent="-171450">
              <a:buFont typeface="Arial" panose="020B0604020202020204" pitchFamily="34" charset="0"/>
              <a:buChar char="•"/>
            </a:pPr>
            <a:r>
              <a:rPr lang="mi-NZ" baseline="0" dirty="0" smtClean="0"/>
              <a:t>CC licences very clearly signal what can and can’t be done with your data set.</a:t>
            </a:r>
          </a:p>
          <a:p>
            <a:pPr marL="171450" indent="-171450">
              <a:buFont typeface="Arial" panose="020B0604020202020204" pitchFamily="34" charset="0"/>
              <a:buChar char="•"/>
            </a:pPr>
            <a:endParaRPr lang="mi-NZ"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License Types (</a:t>
            </a:r>
            <a:r>
              <a:rPr lang="en-NZ" dirty="0" smtClean="0"/>
              <a:t>https://creativecommons.org/share-your-work/licensing-types-examples/) </a:t>
            </a:r>
            <a:endParaRPr lang="en-US" sz="1200" b="1"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Creative Commons offers six copyright licenses, based on combinations of the four conditions:</a:t>
            </a:r>
          </a:p>
          <a:p>
            <a:r>
              <a:rPr lang="en-US" sz="1200" b="0" i="0" u="none" strike="noStrike" kern="1200" dirty="0" smtClean="0">
                <a:solidFill>
                  <a:schemeClr val="tx1"/>
                </a:solidFill>
                <a:effectLst/>
                <a:latin typeface="+mn-lt"/>
                <a:ea typeface="+mn-ea"/>
                <a:cs typeface="+mn-cs"/>
                <a:hlinkClick r:id="rId5"/>
              </a:rPr>
              <a:t>Attribution (CC BY)</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6"/>
              </a:rPr>
              <a:t>Attribution </a:t>
            </a:r>
            <a:r>
              <a:rPr lang="en-US" sz="1200" b="0" i="0" u="none" strike="noStrike" kern="1200" dirty="0" err="1" smtClean="0">
                <a:solidFill>
                  <a:schemeClr val="tx1"/>
                </a:solidFill>
                <a:effectLst/>
                <a:latin typeface="+mn-lt"/>
                <a:ea typeface="+mn-ea"/>
                <a:cs typeface="+mn-cs"/>
                <a:hlinkClick r:id="rId6"/>
              </a:rPr>
              <a:t>ShareAlike</a:t>
            </a:r>
            <a:r>
              <a:rPr lang="en-US" sz="1200" b="0" i="0" u="none" strike="noStrike" kern="1200" dirty="0" smtClean="0">
                <a:solidFill>
                  <a:schemeClr val="tx1"/>
                </a:solidFill>
                <a:effectLst/>
                <a:latin typeface="+mn-lt"/>
                <a:ea typeface="+mn-ea"/>
                <a:cs typeface="+mn-cs"/>
                <a:hlinkClick r:id="rId6"/>
              </a:rPr>
              <a:t> (CC BY-SA)</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7"/>
              </a:rPr>
              <a:t>Attribution-</a:t>
            </a:r>
            <a:r>
              <a:rPr lang="en-US" sz="1200" b="0" i="0" u="none" strike="noStrike" kern="1200" dirty="0" err="1" smtClean="0">
                <a:solidFill>
                  <a:schemeClr val="tx1"/>
                </a:solidFill>
                <a:effectLst/>
                <a:latin typeface="+mn-lt"/>
                <a:ea typeface="+mn-ea"/>
                <a:cs typeface="+mn-cs"/>
                <a:hlinkClick r:id="rId7"/>
              </a:rPr>
              <a:t>NoDerivs</a:t>
            </a:r>
            <a:r>
              <a:rPr lang="en-US" sz="1200" b="0" i="0" u="none" strike="noStrike" kern="1200" dirty="0" smtClean="0">
                <a:solidFill>
                  <a:schemeClr val="tx1"/>
                </a:solidFill>
                <a:effectLst/>
                <a:latin typeface="+mn-lt"/>
                <a:ea typeface="+mn-ea"/>
                <a:cs typeface="+mn-cs"/>
                <a:hlinkClick r:id="rId7"/>
              </a:rPr>
              <a:t> (CC BY-ND)</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8"/>
              </a:rPr>
              <a:t>Attribution-</a:t>
            </a:r>
            <a:r>
              <a:rPr lang="en-US" sz="1200" b="0" i="0" u="none" strike="noStrike" kern="1200" dirty="0" err="1" smtClean="0">
                <a:solidFill>
                  <a:schemeClr val="tx1"/>
                </a:solidFill>
                <a:effectLst/>
                <a:latin typeface="+mn-lt"/>
                <a:ea typeface="+mn-ea"/>
                <a:cs typeface="+mn-cs"/>
                <a:hlinkClick r:id="rId8"/>
              </a:rPr>
              <a:t>NonCommercial</a:t>
            </a:r>
            <a:r>
              <a:rPr lang="en-US" sz="1200" b="0" i="0" u="none" strike="noStrike" kern="1200" dirty="0" smtClean="0">
                <a:solidFill>
                  <a:schemeClr val="tx1"/>
                </a:solidFill>
                <a:effectLst/>
                <a:latin typeface="+mn-lt"/>
                <a:ea typeface="+mn-ea"/>
                <a:cs typeface="+mn-cs"/>
                <a:hlinkClick r:id="rId8"/>
              </a:rPr>
              <a:t> (CC BY-NC)</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9"/>
              </a:rPr>
              <a:t>Attribution-</a:t>
            </a:r>
            <a:r>
              <a:rPr lang="en-US" sz="1200" b="0" i="0" u="none" strike="noStrike" kern="1200" dirty="0" err="1" smtClean="0">
                <a:solidFill>
                  <a:schemeClr val="tx1"/>
                </a:solidFill>
                <a:effectLst/>
                <a:latin typeface="+mn-lt"/>
                <a:ea typeface="+mn-ea"/>
                <a:cs typeface="+mn-cs"/>
                <a:hlinkClick r:id="rId9"/>
              </a:rPr>
              <a:t>NonCommercial</a:t>
            </a:r>
            <a:r>
              <a:rPr lang="en-US" sz="1200" b="0" i="0" u="none" strike="noStrike" kern="1200" dirty="0" smtClean="0">
                <a:solidFill>
                  <a:schemeClr val="tx1"/>
                </a:solidFill>
                <a:effectLst/>
                <a:latin typeface="+mn-lt"/>
                <a:ea typeface="+mn-ea"/>
                <a:cs typeface="+mn-cs"/>
                <a:hlinkClick r:id="rId9"/>
              </a:rPr>
              <a:t>-</a:t>
            </a:r>
            <a:r>
              <a:rPr lang="en-US" sz="1200" b="0" i="0" u="none" strike="noStrike" kern="1200" dirty="0" err="1" smtClean="0">
                <a:solidFill>
                  <a:schemeClr val="tx1"/>
                </a:solidFill>
                <a:effectLst/>
                <a:latin typeface="+mn-lt"/>
                <a:ea typeface="+mn-ea"/>
                <a:cs typeface="+mn-cs"/>
                <a:hlinkClick r:id="rId9"/>
              </a:rPr>
              <a:t>ShareAlike</a:t>
            </a:r>
            <a:r>
              <a:rPr lang="en-US" sz="1200" b="0" i="0" u="none" strike="noStrike" kern="1200" dirty="0" smtClean="0">
                <a:solidFill>
                  <a:schemeClr val="tx1"/>
                </a:solidFill>
                <a:effectLst/>
                <a:latin typeface="+mn-lt"/>
                <a:ea typeface="+mn-ea"/>
                <a:cs typeface="+mn-cs"/>
                <a:hlinkClick r:id="rId9"/>
              </a:rPr>
              <a:t> (CC BY-NC-SA)</a:t>
            </a:r>
            <a:endParaRPr lang="en-US" sz="1200" b="0" i="0"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hlinkClick r:id="rId10"/>
              </a:rPr>
              <a:t>Attribution-</a:t>
            </a:r>
            <a:r>
              <a:rPr lang="en-US" sz="1200" b="0" i="0" u="none" strike="noStrike" kern="1200" dirty="0" err="1" smtClean="0">
                <a:solidFill>
                  <a:schemeClr val="tx1"/>
                </a:solidFill>
                <a:effectLst/>
                <a:latin typeface="+mn-lt"/>
                <a:ea typeface="+mn-ea"/>
                <a:cs typeface="+mn-cs"/>
                <a:hlinkClick r:id="rId10"/>
              </a:rPr>
              <a:t>NonCommercial</a:t>
            </a:r>
            <a:r>
              <a:rPr lang="en-US" sz="1200" b="0" i="0" u="none" strike="noStrike" kern="1200" dirty="0" smtClean="0">
                <a:solidFill>
                  <a:schemeClr val="tx1"/>
                </a:solidFill>
                <a:effectLst/>
                <a:latin typeface="+mn-lt"/>
                <a:ea typeface="+mn-ea"/>
                <a:cs typeface="+mn-cs"/>
                <a:hlinkClick r:id="rId10"/>
              </a:rPr>
              <a:t>-</a:t>
            </a:r>
            <a:r>
              <a:rPr lang="en-US" sz="1200" b="0" i="0" u="none" strike="noStrike" kern="1200" dirty="0" err="1" smtClean="0">
                <a:solidFill>
                  <a:schemeClr val="tx1"/>
                </a:solidFill>
                <a:effectLst/>
                <a:latin typeface="+mn-lt"/>
                <a:ea typeface="+mn-ea"/>
                <a:cs typeface="+mn-cs"/>
                <a:hlinkClick r:id="rId10"/>
              </a:rPr>
              <a:t>NoDerivs</a:t>
            </a:r>
            <a:r>
              <a:rPr lang="en-US" sz="1200" b="0" i="0" u="none" strike="noStrike" kern="1200" dirty="0" smtClean="0">
                <a:solidFill>
                  <a:schemeClr val="tx1"/>
                </a:solidFill>
                <a:effectLst/>
                <a:latin typeface="+mn-lt"/>
                <a:ea typeface="+mn-ea"/>
                <a:cs typeface="+mn-cs"/>
                <a:hlinkClick r:id="rId10"/>
              </a:rPr>
              <a:t> (CC BY-NC-ND)</a:t>
            </a:r>
            <a:endParaRPr lang="en-US"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mi-NZ" dirty="0" smtClean="0"/>
          </a:p>
          <a:p>
            <a:pPr marL="171450" indent="-171450">
              <a:buFont typeface="Arial" panose="020B0604020202020204" pitchFamily="34" charset="0"/>
              <a:buChar char="•"/>
            </a:pPr>
            <a:r>
              <a:rPr lang="mi-NZ" b="1" u="sng" dirty="0" smtClean="0"/>
              <a:t>Exercise</a:t>
            </a:r>
            <a:r>
              <a:rPr lang="mi-NZ" dirty="0" smtClean="0"/>
              <a:t>: does anyone know what this licence [click on slide] means? What can someone do with your work if this licence is slapped on it? What can’t they do?</a:t>
            </a:r>
            <a:endParaRPr lang="en-NZ" dirty="0" smtClean="0"/>
          </a:p>
        </p:txBody>
      </p:sp>
      <p:sp>
        <p:nvSpPr>
          <p:cNvPr id="4" name="Slide Number Placeholder 3"/>
          <p:cNvSpPr>
            <a:spLocks noGrp="1"/>
          </p:cNvSpPr>
          <p:nvPr>
            <p:ph type="sldNum" sz="quarter" idx="10"/>
          </p:nvPr>
        </p:nvSpPr>
        <p:spPr/>
        <p:txBody>
          <a:bodyPr/>
          <a:lstStyle/>
          <a:p>
            <a:fld id="{ED77DA3F-796C-46AC-AFA9-C395F75CCE75}" type="slidenum">
              <a:rPr lang="en-NZ" smtClean="0"/>
              <a:t>9</a:t>
            </a:fld>
            <a:endParaRPr lang="en-NZ"/>
          </a:p>
        </p:txBody>
      </p:sp>
    </p:spTree>
    <p:extLst>
      <p:ext uri="{BB962C8B-B14F-4D97-AF65-F5344CB8AC3E}">
        <p14:creationId xmlns:p14="http://schemas.microsoft.com/office/powerpoint/2010/main" val="1643030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B9397295-43EC-4A22-AFF8-6A77B4311C9B}" type="datetimeFigureOut">
              <a:rPr lang="en-NZ" smtClean="0"/>
              <a:t>22/10/2020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D02602C-C321-4A24-8894-ADE2DC48FE71}" type="slidenum">
              <a:rPr lang="en-NZ" smtClean="0"/>
              <a:t>‹#›</a:t>
            </a:fld>
            <a:endParaRPr lang="en-NZ"/>
          </a:p>
        </p:txBody>
      </p:sp>
    </p:spTree>
    <p:extLst>
      <p:ext uri="{BB962C8B-B14F-4D97-AF65-F5344CB8AC3E}">
        <p14:creationId xmlns:p14="http://schemas.microsoft.com/office/powerpoint/2010/main" val="1948373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B9397295-43EC-4A22-AFF8-6A77B4311C9B}" type="datetimeFigureOut">
              <a:rPr lang="en-NZ" smtClean="0"/>
              <a:t>22/10/2020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D02602C-C321-4A24-8894-ADE2DC48FE71}" type="slidenum">
              <a:rPr lang="en-NZ" smtClean="0"/>
              <a:t>‹#›</a:t>
            </a:fld>
            <a:endParaRPr lang="en-NZ"/>
          </a:p>
        </p:txBody>
      </p:sp>
    </p:spTree>
    <p:extLst>
      <p:ext uri="{BB962C8B-B14F-4D97-AF65-F5344CB8AC3E}">
        <p14:creationId xmlns:p14="http://schemas.microsoft.com/office/powerpoint/2010/main" val="1756366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B9397295-43EC-4A22-AFF8-6A77B4311C9B}" type="datetimeFigureOut">
              <a:rPr lang="en-NZ" smtClean="0"/>
              <a:t>22/10/2020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D02602C-C321-4A24-8894-ADE2DC48FE71}" type="slidenum">
              <a:rPr lang="en-NZ" smtClean="0"/>
              <a:t>‹#›</a:t>
            </a:fld>
            <a:endParaRPr lang="en-NZ"/>
          </a:p>
        </p:txBody>
      </p:sp>
    </p:spTree>
    <p:extLst>
      <p:ext uri="{BB962C8B-B14F-4D97-AF65-F5344CB8AC3E}">
        <p14:creationId xmlns:p14="http://schemas.microsoft.com/office/powerpoint/2010/main" val="2113087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B9397295-43EC-4A22-AFF8-6A77B4311C9B}" type="datetimeFigureOut">
              <a:rPr lang="en-NZ" smtClean="0"/>
              <a:t>22/10/2020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D02602C-C321-4A24-8894-ADE2DC48FE71}" type="slidenum">
              <a:rPr lang="en-NZ" smtClean="0"/>
              <a:t>‹#›</a:t>
            </a:fld>
            <a:endParaRPr lang="en-NZ"/>
          </a:p>
        </p:txBody>
      </p:sp>
    </p:spTree>
    <p:extLst>
      <p:ext uri="{BB962C8B-B14F-4D97-AF65-F5344CB8AC3E}">
        <p14:creationId xmlns:p14="http://schemas.microsoft.com/office/powerpoint/2010/main" val="220937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397295-43EC-4A22-AFF8-6A77B4311C9B}" type="datetimeFigureOut">
              <a:rPr lang="en-NZ" smtClean="0"/>
              <a:t>22/10/2020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D02602C-C321-4A24-8894-ADE2DC48FE71}" type="slidenum">
              <a:rPr lang="en-NZ" smtClean="0"/>
              <a:t>‹#›</a:t>
            </a:fld>
            <a:endParaRPr lang="en-NZ"/>
          </a:p>
        </p:txBody>
      </p:sp>
    </p:spTree>
    <p:extLst>
      <p:ext uri="{BB962C8B-B14F-4D97-AF65-F5344CB8AC3E}">
        <p14:creationId xmlns:p14="http://schemas.microsoft.com/office/powerpoint/2010/main" val="448517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B9397295-43EC-4A22-AFF8-6A77B4311C9B}" type="datetimeFigureOut">
              <a:rPr lang="en-NZ" smtClean="0"/>
              <a:t>22/10/2020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D02602C-C321-4A24-8894-ADE2DC48FE71}" type="slidenum">
              <a:rPr lang="en-NZ" smtClean="0"/>
              <a:t>‹#›</a:t>
            </a:fld>
            <a:endParaRPr lang="en-NZ"/>
          </a:p>
        </p:txBody>
      </p:sp>
    </p:spTree>
    <p:extLst>
      <p:ext uri="{BB962C8B-B14F-4D97-AF65-F5344CB8AC3E}">
        <p14:creationId xmlns:p14="http://schemas.microsoft.com/office/powerpoint/2010/main" val="39750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B9397295-43EC-4A22-AFF8-6A77B4311C9B}" type="datetimeFigureOut">
              <a:rPr lang="en-NZ" smtClean="0"/>
              <a:t>22/10/2020</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9D02602C-C321-4A24-8894-ADE2DC48FE71}" type="slidenum">
              <a:rPr lang="en-NZ" smtClean="0"/>
              <a:t>‹#›</a:t>
            </a:fld>
            <a:endParaRPr lang="en-NZ"/>
          </a:p>
        </p:txBody>
      </p:sp>
    </p:spTree>
    <p:extLst>
      <p:ext uri="{BB962C8B-B14F-4D97-AF65-F5344CB8AC3E}">
        <p14:creationId xmlns:p14="http://schemas.microsoft.com/office/powerpoint/2010/main" val="1438603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B9397295-43EC-4A22-AFF8-6A77B4311C9B}" type="datetimeFigureOut">
              <a:rPr lang="en-NZ" smtClean="0"/>
              <a:t>22/10/2020</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9D02602C-C321-4A24-8894-ADE2DC48FE71}" type="slidenum">
              <a:rPr lang="en-NZ" smtClean="0"/>
              <a:t>‹#›</a:t>
            </a:fld>
            <a:endParaRPr lang="en-NZ"/>
          </a:p>
        </p:txBody>
      </p:sp>
    </p:spTree>
    <p:extLst>
      <p:ext uri="{BB962C8B-B14F-4D97-AF65-F5344CB8AC3E}">
        <p14:creationId xmlns:p14="http://schemas.microsoft.com/office/powerpoint/2010/main" val="3307208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97295-43EC-4A22-AFF8-6A77B4311C9B}" type="datetimeFigureOut">
              <a:rPr lang="en-NZ" smtClean="0"/>
              <a:t>22/10/2020</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9D02602C-C321-4A24-8894-ADE2DC48FE71}" type="slidenum">
              <a:rPr lang="en-NZ" smtClean="0"/>
              <a:t>‹#›</a:t>
            </a:fld>
            <a:endParaRPr lang="en-NZ"/>
          </a:p>
        </p:txBody>
      </p:sp>
    </p:spTree>
    <p:extLst>
      <p:ext uri="{BB962C8B-B14F-4D97-AF65-F5344CB8AC3E}">
        <p14:creationId xmlns:p14="http://schemas.microsoft.com/office/powerpoint/2010/main" val="261349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397295-43EC-4A22-AFF8-6A77B4311C9B}" type="datetimeFigureOut">
              <a:rPr lang="en-NZ" smtClean="0"/>
              <a:t>22/10/2020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D02602C-C321-4A24-8894-ADE2DC48FE71}" type="slidenum">
              <a:rPr lang="en-NZ" smtClean="0"/>
              <a:t>‹#›</a:t>
            </a:fld>
            <a:endParaRPr lang="en-NZ"/>
          </a:p>
        </p:txBody>
      </p:sp>
    </p:spTree>
    <p:extLst>
      <p:ext uri="{BB962C8B-B14F-4D97-AF65-F5344CB8AC3E}">
        <p14:creationId xmlns:p14="http://schemas.microsoft.com/office/powerpoint/2010/main" val="1081344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397295-43EC-4A22-AFF8-6A77B4311C9B}" type="datetimeFigureOut">
              <a:rPr lang="en-NZ" smtClean="0"/>
              <a:t>22/10/2020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D02602C-C321-4A24-8894-ADE2DC48FE71}" type="slidenum">
              <a:rPr lang="en-NZ" smtClean="0"/>
              <a:t>‹#›</a:t>
            </a:fld>
            <a:endParaRPr lang="en-NZ"/>
          </a:p>
        </p:txBody>
      </p:sp>
    </p:spTree>
    <p:extLst>
      <p:ext uri="{BB962C8B-B14F-4D97-AF65-F5344CB8AC3E}">
        <p14:creationId xmlns:p14="http://schemas.microsoft.com/office/powerpoint/2010/main" val="4163453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97295-43EC-4A22-AFF8-6A77B4311C9B}" type="datetimeFigureOut">
              <a:rPr lang="en-NZ" smtClean="0"/>
              <a:t>22/10/2020</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2602C-C321-4A24-8894-ADE2DC48FE71}" type="slidenum">
              <a:rPr lang="en-NZ" smtClean="0"/>
              <a:t>‹#›</a:t>
            </a:fld>
            <a:endParaRPr lang="en-NZ"/>
          </a:p>
        </p:txBody>
      </p:sp>
    </p:spTree>
    <p:extLst>
      <p:ext uri="{BB962C8B-B14F-4D97-AF65-F5344CB8AC3E}">
        <p14:creationId xmlns:p14="http://schemas.microsoft.com/office/powerpoint/2010/main" val="3532701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otago.ac.nz/administration/policies/otago003211.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otago.ac.nz/library/dmp/index.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https://www.youtube.com/embed/66oNv_DJuPc" TargetMode="Externa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22465" y="5892024"/>
            <a:ext cx="4122963" cy="903284"/>
          </a:xfrm>
          <a:prstGeom prst="rect">
            <a:avLst/>
          </a:prstGeom>
        </p:spPr>
      </p:pic>
      <p:sp>
        <p:nvSpPr>
          <p:cNvPr id="2" name="TextBox 1"/>
          <p:cNvSpPr txBox="1"/>
          <p:nvPr/>
        </p:nvSpPr>
        <p:spPr>
          <a:xfrm>
            <a:off x="122465" y="155121"/>
            <a:ext cx="11683093" cy="954107"/>
          </a:xfrm>
          <a:prstGeom prst="rect">
            <a:avLst/>
          </a:prstGeom>
          <a:noFill/>
        </p:spPr>
        <p:txBody>
          <a:bodyPr wrap="square" rtlCol="0">
            <a:spAutoFit/>
          </a:bodyPr>
          <a:lstStyle/>
          <a:p>
            <a:r>
              <a:rPr lang="en-US" sz="2800" b="1" dirty="0"/>
              <a:t>Data Management: Make sense of the complexity around data storage, description, re-use and </a:t>
            </a:r>
            <a:r>
              <a:rPr lang="en-US" sz="2800" b="1" dirty="0" smtClean="0"/>
              <a:t>archiving</a:t>
            </a:r>
            <a:endParaRPr lang="en-NZ" sz="2800" b="1" dirty="0"/>
          </a:p>
        </p:txBody>
      </p:sp>
      <p:sp>
        <p:nvSpPr>
          <p:cNvPr id="5" name="TextBox 4"/>
          <p:cNvSpPr txBox="1"/>
          <p:nvPr/>
        </p:nvSpPr>
        <p:spPr>
          <a:xfrm>
            <a:off x="122465" y="4800600"/>
            <a:ext cx="4041106" cy="646331"/>
          </a:xfrm>
          <a:prstGeom prst="rect">
            <a:avLst/>
          </a:prstGeom>
          <a:noFill/>
        </p:spPr>
        <p:txBody>
          <a:bodyPr wrap="none" rtlCol="0">
            <a:spAutoFit/>
          </a:bodyPr>
          <a:lstStyle/>
          <a:p>
            <a:r>
              <a:rPr lang="en-NZ" dirty="0" smtClean="0"/>
              <a:t>Justin Farquhar, Subject Librarian</a:t>
            </a:r>
          </a:p>
          <a:p>
            <a:r>
              <a:rPr lang="en-NZ" dirty="0" smtClean="0"/>
              <a:t>Antje </a:t>
            </a:r>
            <a:r>
              <a:rPr lang="en-NZ" dirty="0" err="1" smtClean="0"/>
              <a:t>Lübcke</a:t>
            </a:r>
            <a:r>
              <a:rPr lang="en-NZ" dirty="0" smtClean="0"/>
              <a:t>, Research Services Librarian</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19741" y="776882"/>
            <a:ext cx="6224268" cy="5701661"/>
          </a:xfrm>
          <a:prstGeom prst="rect">
            <a:avLst/>
          </a:prstGeom>
        </p:spPr>
      </p:pic>
    </p:spTree>
    <p:extLst>
      <p:ext uri="{BB962C8B-B14F-4D97-AF65-F5344CB8AC3E}">
        <p14:creationId xmlns:p14="http://schemas.microsoft.com/office/powerpoint/2010/main" val="4291087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507638"/>
          </a:xfrm>
        </p:spPr>
        <p:txBody>
          <a:bodyPr>
            <a:normAutofit/>
          </a:bodyPr>
          <a:lstStyle/>
          <a:p>
            <a:pPr>
              <a:buFont typeface="Wingdings" panose="05000000000000000000" pitchFamily="2" charset="2"/>
              <a:buChar char="§"/>
            </a:pPr>
            <a:r>
              <a:rPr lang="en-NZ" dirty="0" smtClean="0"/>
              <a:t>How to </a:t>
            </a:r>
            <a:r>
              <a:rPr lang="en-NZ" b="1" dirty="0" smtClean="0"/>
              <a:t>organise</a:t>
            </a:r>
            <a:r>
              <a:rPr lang="en-NZ" dirty="0" smtClean="0"/>
              <a:t> and </a:t>
            </a:r>
            <a:r>
              <a:rPr lang="en-NZ" b="1" dirty="0" smtClean="0"/>
              <a:t>back up </a:t>
            </a:r>
            <a:r>
              <a:rPr lang="en-NZ" dirty="0" smtClean="0"/>
              <a:t>your data in your day-to-day workflows</a:t>
            </a:r>
          </a:p>
          <a:p>
            <a:pPr>
              <a:buFont typeface="Wingdings" panose="05000000000000000000" pitchFamily="2" charset="2"/>
              <a:buChar char="§"/>
            </a:pPr>
            <a:r>
              <a:rPr lang="en-NZ" dirty="0" smtClean="0"/>
              <a:t>Using a </a:t>
            </a:r>
            <a:r>
              <a:rPr lang="en-NZ" b="1" dirty="0" smtClean="0"/>
              <a:t>data management plan </a:t>
            </a:r>
            <a:r>
              <a:rPr lang="en-NZ" dirty="0" smtClean="0"/>
              <a:t>to </a:t>
            </a:r>
            <a:r>
              <a:rPr lang="en-NZ" b="1" dirty="0" smtClean="0"/>
              <a:t>document</a:t>
            </a:r>
            <a:r>
              <a:rPr lang="en-NZ" dirty="0" smtClean="0"/>
              <a:t> your data collection and creation practices, analysis, storage, and sharing of data </a:t>
            </a:r>
            <a:r>
              <a:rPr lang="en-NZ" i="1" dirty="0" smtClean="0"/>
              <a:t>as part of your larger research project</a:t>
            </a:r>
            <a:endParaRPr lang="en-NZ" b="1" i="1" dirty="0" smtClean="0"/>
          </a:p>
          <a:p>
            <a:pPr>
              <a:buFont typeface="Wingdings" panose="05000000000000000000" pitchFamily="2" charset="2"/>
              <a:buChar char="§"/>
            </a:pPr>
            <a:r>
              <a:rPr lang="en-NZ" b="1" dirty="0" smtClean="0"/>
              <a:t>Preserving</a:t>
            </a:r>
            <a:r>
              <a:rPr lang="en-NZ" dirty="0" smtClean="0"/>
              <a:t> data by ensuring file formats are non-proprietary, storage options are appropriate to data type and size, and metadata is rich and consistent</a:t>
            </a:r>
          </a:p>
          <a:p>
            <a:pPr>
              <a:buFont typeface="Wingdings" panose="05000000000000000000" pitchFamily="2" charset="2"/>
              <a:buChar char="§"/>
            </a:pPr>
            <a:r>
              <a:rPr lang="en-NZ" dirty="0" smtClean="0"/>
              <a:t>How to </a:t>
            </a:r>
            <a:r>
              <a:rPr lang="en-NZ" b="1" dirty="0" smtClean="0"/>
              <a:t>share </a:t>
            </a:r>
            <a:r>
              <a:rPr lang="en-NZ" dirty="0" smtClean="0"/>
              <a:t>your data by using repositories, publishing it in data journals, and ensuring a licence is applied that indicates how your data can be used </a:t>
            </a:r>
          </a:p>
          <a:p>
            <a:pPr marL="0" indent="0">
              <a:buNone/>
            </a:pPr>
            <a:endParaRPr lang="en-NZ" dirty="0" smtClean="0"/>
          </a:p>
          <a:p>
            <a:pPr marL="0" indent="0">
              <a:buNone/>
            </a:pPr>
            <a:endParaRPr lang="en-NZ" dirty="0"/>
          </a:p>
          <a:p>
            <a:pPr marL="0" indent="0">
              <a:buNone/>
            </a:pPr>
            <a:endParaRPr lang="en-NZ" dirty="0" smtClean="0"/>
          </a:p>
          <a:p>
            <a:endParaRPr lang="en-NZ" dirty="0"/>
          </a:p>
          <a:p>
            <a:endParaRPr lang="en-NZ" dirty="0"/>
          </a:p>
        </p:txBody>
      </p:sp>
      <p:sp>
        <p:nvSpPr>
          <p:cNvPr id="5" name="Title 1"/>
          <p:cNvSpPr txBox="1">
            <a:spLocks/>
          </p:cNvSpPr>
          <p:nvPr/>
        </p:nvSpPr>
        <p:spPr>
          <a:xfrm>
            <a:off x="838200" y="259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NZ" b="1" dirty="0" smtClean="0">
                <a:solidFill>
                  <a:prstClr val="black"/>
                </a:solidFill>
                <a:latin typeface="Calibri Light" panose="020F0302020204030204"/>
              </a:rPr>
              <a:t>Today we covered</a:t>
            </a:r>
            <a:endParaRPr kumimoji="0" lang="en-NZ" sz="44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63248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1258"/>
            <a:ext cx="10173789" cy="776288"/>
          </a:xfrm>
        </p:spPr>
        <p:txBody>
          <a:bodyPr>
            <a:normAutofit/>
          </a:bodyPr>
          <a:lstStyle/>
          <a:p>
            <a:r>
              <a:rPr lang="en-NZ" sz="2800" b="1" dirty="0" smtClean="0"/>
              <a:t>Key takeaways from this session</a:t>
            </a:r>
            <a:endParaRPr lang="en-NZ" sz="2800" b="1" dirty="0"/>
          </a:p>
        </p:txBody>
      </p:sp>
      <p:sp>
        <p:nvSpPr>
          <p:cNvPr id="3" name="Content Placeholder 2"/>
          <p:cNvSpPr>
            <a:spLocks noGrp="1"/>
          </p:cNvSpPr>
          <p:nvPr>
            <p:ph idx="1"/>
          </p:nvPr>
        </p:nvSpPr>
        <p:spPr>
          <a:xfrm>
            <a:off x="838200" y="1135517"/>
            <a:ext cx="10515600" cy="5139417"/>
          </a:xfrm>
        </p:spPr>
        <p:txBody>
          <a:bodyPr>
            <a:normAutofit/>
          </a:bodyPr>
          <a:lstStyle/>
          <a:p>
            <a:r>
              <a:rPr lang="en-NZ" sz="2400" dirty="0" smtClean="0"/>
              <a:t>Plan early…</a:t>
            </a:r>
          </a:p>
          <a:p>
            <a:r>
              <a:rPr lang="en-NZ" sz="2400" dirty="0" smtClean="0"/>
              <a:t>Keep updating your data management plan throughout your research project</a:t>
            </a:r>
          </a:p>
          <a:p>
            <a:r>
              <a:rPr lang="en-NZ" sz="2400" dirty="0" smtClean="0"/>
              <a:t>Metadata counts: be as sophisticated as you have to be and as simple as you can be</a:t>
            </a:r>
          </a:p>
          <a:p>
            <a:r>
              <a:rPr lang="en-NZ" sz="2400" dirty="0" smtClean="0"/>
              <a:t>Be mindful of metadata standards in your discipline and be consistent in applying them to your datasets</a:t>
            </a:r>
          </a:p>
          <a:p>
            <a:r>
              <a:rPr lang="en-NZ" sz="2400" dirty="0" smtClean="0"/>
              <a:t>Know what funders, publishers, institutions, etc. require in terms of DMPs, metadata, data sharing etc.</a:t>
            </a:r>
          </a:p>
          <a:p>
            <a:r>
              <a:rPr lang="en-NZ" sz="2400" dirty="0" smtClean="0"/>
              <a:t>Persistent identifiers are your friends</a:t>
            </a:r>
          </a:p>
          <a:p>
            <a:r>
              <a:rPr lang="en-NZ" sz="2400" dirty="0"/>
              <a:t>BACK IT UP!!</a:t>
            </a:r>
          </a:p>
          <a:p>
            <a:r>
              <a:rPr lang="en-NZ" sz="2400" dirty="0"/>
              <a:t>BACK IT UP!!!</a:t>
            </a:r>
          </a:p>
          <a:p>
            <a:r>
              <a:rPr lang="en-NZ" sz="2400" dirty="0" smtClean="0"/>
              <a:t>Department based workshops possible – talk to your Subject Librarian</a:t>
            </a:r>
          </a:p>
          <a:p>
            <a:endParaRPr lang="en-NZ" sz="1800" dirty="0"/>
          </a:p>
        </p:txBody>
      </p:sp>
    </p:spTree>
    <p:extLst>
      <p:ext uri="{BB962C8B-B14F-4D97-AF65-F5344CB8AC3E}">
        <p14:creationId xmlns:p14="http://schemas.microsoft.com/office/powerpoint/2010/main" val="3794935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3488735"/>
          </a:xfrm>
        </p:spPr>
        <p:txBody>
          <a:bodyPr>
            <a:normAutofit/>
          </a:bodyPr>
          <a:lstStyle/>
          <a:p>
            <a:pPr>
              <a:buFont typeface="Wingdings" panose="05000000000000000000" pitchFamily="2" charset="2"/>
              <a:buChar char="§"/>
            </a:pPr>
            <a:r>
              <a:rPr lang="en-NZ" dirty="0" smtClean="0"/>
              <a:t>Context for this session: why manage your research data?</a:t>
            </a:r>
          </a:p>
          <a:p>
            <a:pPr>
              <a:buFont typeface="Wingdings" panose="05000000000000000000" pitchFamily="2" charset="2"/>
              <a:buChar char="§"/>
            </a:pPr>
            <a:r>
              <a:rPr lang="en-NZ" dirty="0" smtClean="0"/>
              <a:t>Data management level 1: </a:t>
            </a:r>
            <a:r>
              <a:rPr lang="en-NZ" b="1" dirty="0" smtClean="0"/>
              <a:t>organising</a:t>
            </a:r>
            <a:r>
              <a:rPr lang="en-NZ" dirty="0" smtClean="0"/>
              <a:t> and </a:t>
            </a:r>
            <a:r>
              <a:rPr lang="en-NZ" b="1" dirty="0" smtClean="0"/>
              <a:t>backing up </a:t>
            </a:r>
            <a:r>
              <a:rPr lang="en-NZ" dirty="0" smtClean="0"/>
              <a:t>your data</a:t>
            </a:r>
          </a:p>
          <a:p>
            <a:pPr>
              <a:buFont typeface="Wingdings" panose="05000000000000000000" pitchFamily="2" charset="2"/>
              <a:buChar char="§"/>
            </a:pPr>
            <a:r>
              <a:rPr lang="en-NZ" dirty="0" smtClean="0"/>
              <a:t>Data management level 2: using a </a:t>
            </a:r>
            <a:r>
              <a:rPr lang="en-NZ" b="1" dirty="0" smtClean="0"/>
              <a:t>data management plan</a:t>
            </a:r>
          </a:p>
          <a:p>
            <a:pPr>
              <a:buFont typeface="Wingdings" panose="05000000000000000000" pitchFamily="2" charset="2"/>
              <a:buChar char="§"/>
            </a:pPr>
            <a:r>
              <a:rPr lang="en-NZ" dirty="0" smtClean="0"/>
              <a:t>Data management level 3: </a:t>
            </a:r>
            <a:r>
              <a:rPr lang="en-NZ" b="1" dirty="0" smtClean="0"/>
              <a:t>preserving</a:t>
            </a:r>
            <a:r>
              <a:rPr lang="en-NZ" dirty="0" smtClean="0"/>
              <a:t> data – file formats, storage, metadata</a:t>
            </a:r>
          </a:p>
          <a:p>
            <a:pPr>
              <a:buFont typeface="Wingdings" panose="05000000000000000000" pitchFamily="2" charset="2"/>
              <a:buChar char="§"/>
            </a:pPr>
            <a:r>
              <a:rPr lang="en-NZ" dirty="0" smtClean="0"/>
              <a:t>Data management level 4: </a:t>
            </a:r>
            <a:r>
              <a:rPr lang="en-NZ" b="1" dirty="0" smtClean="0"/>
              <a:t>sharing</a:t>
            </a:r>
            <a:r>
              <a:rPr lang="en-NZ" dirty="0" smtClean="0"/>
              <a:t> data – repositories, publishing, open research </a:t>
            </a:r>
          </a:p>
          <a:p>
            <a:pPr marL="0" indent="0">
              <a:buNone/>
            </a:pPr>
            <a:endParaRPr lang="en-NZ" dirty="0" smtClean="0"/>
          </a:p>
          <a:p>
            <a:pPr marL="0" indent="0">
              <a:buNone/>
            </a:pPr>
            <a:endParaRPr lang="en-NZ" dirty="0"/>
          </a:p>
          <a:p>
            <a:pPr marL="0" indent="0">
              <a:buNone/>
            </a:pPr>
            <a:endParaRPr lang="en-NZ" dirty="0" smtClean="0"/>
          </a:p>
          <a:p>
            <a:endParaRPr lang="en-NZ" dirty="0"/>
          </a:p>
          <a:p>
            <a:endParaRPr lang="en-NZ" dirty="0"/>
          </a:p>
        </p:txBody>
      </p:sp>
      <p:sp>
        <p:nvSpPr>
          <p:cNvPr id="5" name="Title 1"/>
          <p:cNvSpPr txBox="1">
            <a:spLocks/>
          </p:cNvSpPr>
          <p:nvPr/>
        </p:nvSpPr>
        <p:spPr>
          <a:xfrm>
            <a:off x="838200" y="2596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NZ" b="1" dirty="0" smtClean="0"/>
              <a:t>What we will cover today</a:t>
            </a:r>
            <a:endParaRPr lang="en-NZ" b="1" dirty="0"/>
          </a:p>
        </p:txBody>
      </p:sp>
      <p:sp>
        <p:nvSpPr>
          <p:cNvPr id="6" name="TextBox 5"/>
          <p:cNvSpPr txBox="1"/>
          <p:nvPr/>
        </p:nvSpPr>
        <p:spPr>
          <a:xfrm>
            <a:off x="2881449" y="5428571"/>
            <a:ext cx="6324600" cy="867930"/>
          </a:xfrm>
          <a:prstGeom prst="rect">
            <a:avLst/>
          </a:prstGeom>
          <a:noFill/>
          <a:ln w="57150">
            <a:solidFill>
              <a:schemeClr val="accent6">
                <a:lumMod val="75000"/>
              </a:schemeClr>
            </a:solidFill>
          </a:ln>
        </p:spPr>
        <p:txBody>
          <a:bodyPr wrap="square" rtlCol="0">
            <a:spAutoFit/>
          </a:bodyPr>
          <a:lstStyle/>
          <a:p>
            <a:pPr lvl="0" algn="ctr">
              <a:lnSpc>
                <a:spcPct val="90000"/>
              </a:lnSpc>
              <a:spcBef>
                <a:spcPts val="1000"/>
              </a:spcBef>
            </a:pPr>
            <a:r>
              <a:rPr lang="en-NZ" sz="2800" dirty="0">
                <a:solidFill>
                  <a:prstClr val="black"/>
                </a:solidFill>
              </a:rPr>
              <a:t>This workshop </a:t>
            </a:r>
            <a:r>
              <a:rPr lang="en-NZ" sz="2800" dirty="0" smtClean="0">
                <a:solidFill>
                  <a:prstClr val="black"/>
                </a:solidFill>
              </a:rPr>
              <a:t>will </a:t>
            </a:r>
            <a:r>
              <a:rPr lang="en-NZ" sz="2800" dirty="0">
                <a:solidFill>
                  <a:prstClr val="black"/>
                </a:solidFill>
              </a:rPr>
              <a:t>prepare you </a:t>
            </a:r>
            <a:r>
              <a:rPr lang="en-NZ" sz="2800" dirty="0" smtClean="0">
                <a:solidFill>
                  <a:prstClr val="black"/>
                </a:solidFill>
              </a:rPr>
              <a:t>to meet </a:t>
            </a:r>
            <a:r>
              <a:rPr lang="en-NZ" sz="2800" dirty="0">
                <a:solidFill>
                  <a:prstClr val="black"/>
                </a:solidFill>
              </a:rPr>
              <a:t>funder and publisher requirements.</a:t>
            </a:r>
          </a:p>
        </p:txBody>
      </p:sp>
    </p:spTree>
    <p:extLst>
      <p:ext uri="{BB962C8B-B14F-4D97-AF65-F5344CB8AC3E}">
        <p14:creationId xmlns:p14="http://schemas.microsoft.com/office/powerpoint/2010/main" val="2103828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705394" y="561703"/>
            <a:ext cx="10894423" cy="769441"/>
          </a:xfrm>
          <a:prstGeom prst="rect">
            <a:avLst/>
          </a:prstGeom>
          <a:noFill/>
        </p:spPr>
        <p:txBody>
          <a:bodyPr wrap="square" rtlCol="0">
            <a:spAutoFit/>
          </a:bodyPr>
          <a:lstStyle/>
          <a:p>
            <a:r>
              <a:rPr lang="en-NZ" sz="4400" b="1" dirty="0" smtClean="0">
                <a:latin typeface="+mj-lt"/>
              </a:rPr>
              <a:t>Why manage your data?</a:t>
            </a:r>
            <a:endParaRPr lang="en-NZ" sz="4400" b="1" dirty="0">
              <a:latin typeface="+mj-lt"/>
            </a:endParaRPr>
          </a:p>
        </p:txBody>
      </p:sp>
      <p:sp>
        <p:nvSpPr>
          <p:cNvPr id="8" name="TextBox 7"/>
          <p:cNvSpPr txBox="1"/>
          <p:nvPr/>
        </p:nvSpPr>
        <p:spPr>
          <a:xfrm>
            <a:off x="705394" y="1397726"/>
            <a:ext cx="11047913" cy="6124754"/>
          </a:xfrm>
          <a:prstGeom prst="rect">
            <a:avLst/>
          </a:prstGeom>
          <a:noFill/>
        </p:spPr>
        <p:txBody>
          <a:bodyPr wrap="square" rtlCol="0">
            <a:spAutoFit/>
          </a:bodyPr>
          <a:lstStyle/>
          <a:p>
            <a:endParaRPr lang="en-NZ" sz="2800" dirty="0" smtClean="0"/>
          </a:p>
          <a:p>
            <a:r>
              <a:rPr lang="en-NZ" sz="2800" dirty="0" smtClean="0"/>
              <a:t>Good data management:</a:t>
            </a:r>
          </a:p>
          <a:p>
            <a:pPr marL="457200" indent="-457200">
              <a:buFont typeface="Wingdings" panose="05000000000000000000" pitchFamily="2" charset="2"/>
              <a:buChar char="ü"/>
            </a:pPr>
            <a:r>
              <a:rPr lang="en-NZ" sz="2800" dirty="0" smtClean="0"/>
              <a:t>Makes your data easier to find, understand, &amp; analyse – </a:t>
            </a:r>
            <a:r>
              <a:rPr lang="en-NZ" sz="2800" b="1" i="1" dirty="0" smtClean="0">
                <a:solidFill>
                  <a:srgbClr val="7030A0"/>
                </a:solidFill>
              </a:rPr>
              <a:t>efficiency</a:t>
            </a:r>
          </a:p>
          <a:p>
            <a:pPr marL="457200" indent="-457200">
              <a:buFont typeface="Wingdings" panose="05000000000000000000" pitchFamily="2" charset="2"/>
              <a:buChar char="ü"/>
            </a:pPr>
            <a:r>
              <a:rPr lang="en-NZ" sz="2800" dirty="0" smtClean="0"/>
              <a:t>Allows you and others to use your data in the future – </a:t>
            </a:r>
            <a:r>
              <a:rPr lang="en-NZ" sz="2800" b="1" i="1" dirty="0" smtClean="0">
                <a:solidFill>
                  <a:schemeClr val="accent5">
                    <a:lumMod val="75000"/>
                  </a:schemeClr>
                </a:solidFill>
              </a:rPr>
              <a:t>sharing</a:t>
            </a:r>
          </a:p>
          <a:p>
            <a:pPr marL="457200" indent="-457200">
              <a:buFont typeface="Wingdings" panose="05000000000000000000" pitchFamily="2" charset="2"/>
              <a:buChar char="ü"/>
            </a:pPr>
            <a:r>
              <a:rPr lang="en-NZ" sz="2800" dirty="0" smtClean="0"/>
              <a:t>Demonstrates research integrity and validates findings – </a:t>
            </a:r>
            <a:r>
              <a:rPr lang="en-NZ" sz="2800" b="1" i="1" dirty="0" smtClean="0">
                <a:solidFill>
                  <a:schemeClr val="accent2">
                    <a:lumMod val="75000"/>
                  </a:schemeClr>
                </a:solidFill>
              </a:rPr>
              <a:t>transparency &amp; integrity</a:t>
            </a:r>
          </a:p>
          <a:p>
            <a:pPr marL="457200" indent="-457200">
              <a:buFont typeface="Wingdings" panose="05000000000000000000" pitchFamily="2" charset="2"/>
              <a:buChar char="ü"/>
            </a:pPr>
            <a:r>
              <a:rPr lang="en-NZ" sz="2800" dirty="0" smtClean="0"/>
              <a:t>Reduces the risk of data loss – </a:t>
            </a:r>
            <a:r>
              <a:rPr lang="en-NZ" sz="2800" b="1" i="1" dirty="0" smtClean="0">
                <a:solidFill>
                  <a:schemeClr val="accent6">
                    <a:lumMod val="50000"/>
                  </a:schemeClr>
                </a:solidFill>
              </a:rPr>
              <a:t>security</a:t>
            </a:r>
            <a:r>
              <a:rPr lang="en-NZ" sz="2800" b="1" i="1" dirty="0" smtClean="0"/>
              <a:t> </a:t>
            </a:r>
          </a:p>
          <a:p>
            <a:pPr marL="457200" indent="-457200">
              <a:buFont typeface="Wingdings" panose="05000000000000000000" pitchFamily="2" charset="2"/>
              <a:buChar char="ü"/>
            </a:pPr>
            <a:r>
              <a:rPr lang="en-NZ" sz="2800" dirty="0" smtClean="0"/>
              <a:t>Ensures compliance with funders’, publishers’, institutions’ policies </a:t>
            </a:r>
            <a:r>
              <a:rPr lang="en-NZ" sz="2800" dirty="0"/>
              <a:t>–</a:t>
            </a:r>
            <a:r>
              <a:rPr lang="en-NZ" sz="2800" dirty="0" smtClean="0"/>
              <a:t> </a:t>
            </a:r>
            <a:r>
              <a:rPr lang="en-NZ" sz="2800" b="1" i="1" dirty="0" smtClean="0">
                <a:solidFill>
                  <a:srgbClr val="C00000"/>
                </a:solidFill>
              </a:rPr>
              <a:t>compliance</a:t>
            </a:r>
          </a:p>
          <a:p>
            <a:endParaRPr lang="en-NZ" sz="2800" dirty="0" smtClean="0"/>
          </a:p>
          <a:p>
            <a:r>
              <a:rPr lang="en-NZ" sz="2800" dirty="0" smtClean="0"/>
              <a:t>And, as a bonus, your data sets can be cited! – </a:t>
            </a:r>
            <a:r>
              <a:rPr lang="en-NZ" sz="2800" b="1" i="1" dirty="0" smtClean="0">
                <a:solidFill>
                  <a:schemeClr val="accent4">
                    <a:lumMod val="75000"/>
                  </a:schemeClr>
                </a:solidFill>
              </a:rPr>
              <a:t>CREDIT</a:t>
            </a:r>
            <a:r>
              <a:rPr lang="en-NZ" sz="2800" dirty="0" smtClean="0"/>
              <a:t> </a:t>
            </a:r>
          </a:p>
          <a:p>
            <a:endParaRPr lang="en-NZ" sz="2800" dirty="0" smtClean="0"/>
          </a:p>
          <a:p>
            <a:pPr marL="457200" indent="-457200">
              <a:buFont typeface="Arial" panose="020B0604020202020204" pitchFamily="34" charset="0"/>
              <a:buChar char="•"/>
            </a:pPr>
            <a:endParaRPr lang="en-NZ" sz="2800" dirty="0" smtClean="0"/>
          </a:p>
          <a:p>
            <a:pPr marL="457200" indent="-457200">
              <a:buFont typeface="Arial" panose="020B0604020202020204" pitchFamily="34" charset="0"/>
              <a:buChar char="•"/>
            </a:pPr>
            <a:endParaRPr lang="en-NZ" sz="2800" dirty="0"/>
          </a:p>
        </p:txBody>
      </p:sp>
      <p:pic>
        <p:nvPicPr>
          <p:cNvPr id="14" name="Picture 13" descr="Suggestion: Medic Blu's Resupply Cabinet | iKingsSGC™ Forum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5026" y="4892040"/>
            <a:ext cx="2438400" cy="1828800"/>
          </a:xfrm>
          <a:prstGeom prst="rect">
            <a:avLst/>
          </a:prstGeom>
        </p:spPr>
      </p:pic>
    </p:spTree>
    <p:extLst>
      <p:ext uri="{BB962C8B-B14F-4D97-AF65-F5344CB8AC3E}">
        <p14:creationId xmlns:p14="http://schemas.microsoft.com/office/powerpoint/2010/main" val="3759069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Why manage your data? continued…</a:t>
            </a:r>
            <a:endParaRPr lang="en-NZ" b="1" dirty="0"/>
          </a:p>
        </p:txBody>
      </p:sp>
      <p:sp>
        <p:nvSpPr>
          <p:cNvPr id="3" name="Content Placeholder 2"/>
          <p:cNvSpPr>
            <a:spLocks noGrp="1"/>
          </p:cNvSpPr>
          <p:nvPr>
            <p:ph idx="1"/>
          </p:nvPr>
        </p:nvSpPr>
        <p:spPr/>
        <p:txBody>
          <a:bodyPr/>
          <a:lstStyle/>
          <a:p>
            <a:pPr marL="0" indent="0">
              <a:buNone/>
            </a:pPr>
            <a:r>
              <a:rPr lang="en-NZ" dirty="0" smtClean="0"/>
              <a:t>University of Otago, </a:t>
            </a:r>
            <a:r>
              <a:rPr lang="en-NZ" i="1" dirty="0" smtClean="0"/>
              <a:t>Responsible Practice in Research – Code of Conduct </a:t>
            </a:r>
            <a:r>
              <a:rPr lang="en-NZ" dirty="0" smtClean="0"/>
              <a:t>(</a:t>
            </a:r>
            <a:r>
              <a:rPr lang="en-NZ" dirty="0">
                <a:hlinkClick r:id="rId3"/>
              </a:rPr>
              <a:t>https://</a:t>
            </a:r>
            <a:r>
              <a:rPr lang="en-NZ" dirty="0" smtClean="0">
                <a:hlinkClick r:id="rId3"/>
              </a:rPr>
              <a:t>www.otago.ac.nz/administration/policies/otago003211.html</a:t>
            </a:r>
            <a:r>
              <a:rPr lang="en-NZ" dirty="0" smtClean="0"/>
              <a:t>)</a:t>
            </a:r>
          </a:p>
          <a:p>
            <a:pPr marL="0" indent="0">
              <a:buNone/>
            </a:pPr>
            <a:endParaRPr lang="en-NZ" sz="1800" dirty="0" smtClean="0"/>
          </a:p>
          <a:p>
            <a:pPr marL="0" indent="0">
              <a:buNone/>
            </a:pPr>
            <a:endParaRPr lang="en-NZ" dirty="0"/>
          </a:p>
        </p:txBody>
      </p:sp>
      <p:pic>
        <p:nvPicPr>
          <p:cNvPr id="4" name="Picture 3"/>
          <p:cNvPicPr>
            <a:picLocks noChangeAspect="1"/>
          </p:cNvPicPr>
          <p:nvPr/>
        </p:nvPicPr>
        <p:blipFill>
          <a:blip r:embed="rId4"/>
          <a:stretch>
            <a:fillRect/>
          </a:stretch>
        </p:blipFill>
        <p:spPr>
          <a:xfrm>
            <a:off x="2240536" y="2747963"/>
            <a:ext cx="7710928" cy="6858000"/>
          </a:xfrm>
          <a:prstGeom prst="rect">
            <a:avLst/>
          </a:prstGeom>
        </p:spPr>
      </p:pic>
    </p:spTree>
    <p:extLst>
      <p:ext uri="{BB962C8B-B14F-4D97-AF65-F5344CB8AC3E}">
        <p14:creationId xmlns:p14="http://schemas.microsoft.com/office/powerpoint/2010/main" val="3577063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09268"/>
            <a:ext cx="10515600" cy="1325563"/>
          </a:xfrm>
        </p:spPr>
        <p:txBody>
          <a:bodyPr/>
          <a:lstStyle/>
          <a:p>
            <a:r>
              <a:rPr lang="en-NZ" dirty="0" smtClean="0"/>
              <a:t>Gain: Clarity and Efficiency.  </a:t>
            </a:r>
            <a:endParaRPr lang="en-NZ" dirty="0"/>
          </a:p>
        </p:txBody>
      </p:sp>
      <p:sp>
        <p:nvSpPr>
          <p:cNvPr id="3" name="Content Placeholder 2"/>
          <p:cNvSpPr>
            <a:spLocks noGrp="1"/>
          </p:cNvSpPr>
          <p:nvPr>
            <p:ph idx="1"/>
          </p:nvPr>
        </p:nvSpPr>
        <p:spPr>
          <a:xfrm>
            <a:off x="838200" y="1691641"/>
            <a:ext cx="10515600" cy="3517628"/>
          </a:xfrm>
        </p:spPr>
        <p:txBody>
          <a:bodyPr>
            <a:normAutofit fontScale="92500" lnSpcReduction="10000"/>
          </a:bodyPr>
          <a:lstStyle/>
          <a:p>
            <a:pPr marL="0" indent="0">
              <a:buNone/>
            </a:pPr>
            <a:r>
              <a:rPr lang="en-NZ" dirty="0" smtClean="0"/>
              <a:t>Be organised</a:t>
            </a:r>
          </a:p>
          <a:p>
            <a:pPr lvl="1"/>
            <a:r>
              <a:rPr lang="en-NZ" dirty="0" smtClean="0"/>
              <a:t>Clear file structures</a:t>
            </a:r>
          </a:p>
          <a:p>
            <a:pPr lvl="1"/>
            <a:r>
              <a:rPr lang="en-NZ" dirty="0" smtClean="0"/>
              <a:t>Clear file naming system</a:t>
            </a:r>
          </a:p>
          <a:p>
            <a:pPr lvl="1"/>
            <a:r>
              <a:rPr lang="en-NZ" dirty="0" smtClean="0"/>
              <a:t>Version control</a:t>
            </a:r>
          </a:p>
          <a:p>
            <a:pPr lvl="2"/>
            <a:r>
              <a:rPr lang="en-NZ" sz="2200" dirty="0" smtClean="0"/>
              <a:t>Automated options?</a:t>
            </a:r>
          </a:p>
          <a:p>
            <a:pPr marL="0" indent="0">
              <a:buNone/>
            </a:pPr>
            <a:endParaRPr lang="en-NZ" dirty="0"/>
          </a:p>
          <a:p>
            <a:pPr marL="0" indent="0">
              <a:buNone/>
            </a:pPr>
            <a:r>
              <a:rPr lang="en-NZ" dirty="0" smtClean="0"/>
              <a:t>Regularly back up your data and documents</a:t>
            </a:r>
          </a:p>
          <a:p>
            <a:pPr lvl="1"/>
            <a:r>
              <a:rPr lang="en-NZ" dirty="0" smtClean="0"/>
              <a:t>External hard drive OR cloud storage </a:t>
            </a:r>
          </a:p>
          <a:p>
            <a:pPr lvl="1"/>
            <a:r>
              <a:rPr lang="en-NZ" sz="3200" dirty="0" smtClean="0">
                <a:solidFill>
                  <a:srgbClr val="C00000"/>
                </a:solidFill>
              </a:rPr>
              <a:t>How do you back up your data? </a:t>
            </a:r>
          </a:p>
          <a:p>
            <a:pPr lvl="1"/>
            <a:endParaRPr lang="en-NZ" dirty="0" smtClean="0"/>
          </a:p>
          <a:p>
            <a:endParaRPr lang="en-NZ" dirty="0"/>
          </a:p>
        </p:txBody>
      </p:sp>
      <p:sp>
        <p:nvSpPr>
          <p:cNvPr id="4" name="Title 1"/>
          <p:cNvSpPr txBox="1">
            <a:spLocks/>
          </p:cNvSpPr>
          <p:nvPr/>
        </p:nvSpPr>
        <p:spPr>
          <a:xfrm>
            <a:off x="775063" y="36607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NZ" b="1" dirty="0" smtClean="0"/>
              <a:t>Data Management: Level 1</a:t>
            </a:r>
            <a:endParaRPr lang="en-NZ" b="1" dirty="0"/>
          </a:p>
        </p:txBody>
      </p:sp>
      <p:pic>
        <p:nvPicPr>
          <p:cNvPr id="5" name="Picture 4"/>
          <p:cNvPicPr>
            <a:picLocks noChangeAspect="1"/>
          </p:cNvPicPr>
          <p:nvPr/>
        </p:nvPicPr>
        <p:blipFill>
          <a:blip r:embed="rId3"/>
          <a:stretch>
            <a:fillRect/>
          </a:stretch>
        </p:blipFill>
        <p:spPr>
          <a:xfrm>
            <a:off x="6920957" y="125373"/>
            <a:ext cx="5271043" cy="6650163"/>
          </a:xfrm>
          <a:prstGeom prst="rect">
            <a:avLst/>
          </a:prstGeom>
        </p:spPr>
      </p:pic>
    </p:spTree>
    <p:extLst>
      <p:ext uri="{BB962C8B-B14F-4D97-AF65-F5344CB8AC3E}">
        <p14:creationId xmlns:p14="http://schemas.microsoft.com/office/powerpoint/2010/main" val="190815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25563"/>
            <a:ext cx="10515600" cy="4345894"/>
          </a:xfrm>
        </p:spPr>
        <p:txBody>
          <a:bodyPr>
            <a:normAutofit fontScale="92500" lnSpcReduction="20000"/>
          </a:bodyPr>
          <a:lstStyle/>
          <a:p>
            <a:pPr marL="0" indent="0">
              <a:buNone/>
            </a:pPr>
            <a:r>
              <a:rPr lang="en-NZ" dirty="0" smtClean="0">
                <a:hlinkClick r:id="rId3"/>
              </a:rPr>
              <a:t>Data Management Plan</a:t>
            </a:r>
            <a:r>
              <a:rPr lang="en-NZ" dirty="0" smtClean="0"/>
              <a:t> (DMP)</a:t>
            </a:r>
            <a:endParaRPr lang="en-NZ" dirty="0"/>
          </a:p>
          <a:p>
            <a:pPr marL="0" indent="0">
              <a:buNone/>
            </a:pPr>
            <a:r>
              <a:rPr lang="en-NZ" sz="2200" dirty="0" smtClean="0"/>
              <a:t>A formal document that outlines and describes the data you expect to collect or generate during your research, how you will manage, describe, analyse, store those data, and how you will preserve and share that data at the end of your project.</a:t>
            </a:r>
          </a:p>
          <a:p>
            <a:pPr lvl="1"/>
            <a:r>
              <a:rPr lang="en-NZ" sz="2200" dirty="0" smtClean="0"/>
              <a:t>Many funding agencies require a DMP</a:t>
            </a:r>
          </a:p>
          <a:p>
            <a:pPr lvl="1"/>
            <a:r>
              <a:rPr lang="en-NZ" sz="2200" dirty="0" smtClean="0"/>
              <a:t>Some publishers will ask for a data management plan </a:t>
            </a:r>
          </a:p>
          <a:p>
            <a:pPr lvl="1"/>
            <a:r>
              <a:rPr lang="en-NZ" sz="2200" dirty="0" smtClean="0"/>
              <a:t>DMPs help you meet your obligations to the University as laid out in the research code of conduct discussed earlier</a:t>
            </a:r>
          </a:p>
          <a:p>
            <a:pPr marL="457200" lvl="1" indent="0">
              <a:buNone/>
            </a:pPr>
            <a:endParaRPr lang="en-NZ" sz="2200" dirty="0" smtClean="0"/>
          </a:p>
          <a:p>
            <a:pPr marL="0" indent="0">
              <a:buNone/>
            </a:pPr>
            <a:r>
              <a:rPr lang="en-NZ" dirty="0" smtClean="0"/>
              <a:t>Use University supported systems for back up and moving of data where applicable. Consider:</a:t>
            </a:r>
          </a:p>
          <a:p>
            <a:pPr lvl="1"/>
            <a:r>
              <a:rPr lang="en-NZ" dirty="0" smtClean="0"/>
              <a:t>Size</a:t>
            </a:r>
          </a:p>
          <a:p>
            <a:pPr lvl="1"/>
            <a:r>
              <a:rPr lang="en-NZ" dirty="0" smtClean="0"/>
              <a:t>Data sensitivity</a:t>
            </a:r>
          </a:p>
          <a:p>
            <a:pPr lvl="1"/>
            <a:r>
              <a:rPr lang="en-NZ" dirty="0" smtClean="0"/>
              <a:t>Data sovereignty</a:t>
            </a:r>
          </a:p>
          <a:p>
            <a:pPr marL="0" indent="0">
              <a:buNone/>
            </a:pPr>
            <a:endParaRPr lang="en-NZ" dirty="0" smtClean="0"/>
          </a:p>
          <a:p>
            <a:pPr lvl="1"/>
            <a:endParaRPr lang="en-NZ" dirty="0"/>
          </a:p>
        </p:txBody>
      </p:sp>
      <p:sp>
        <p:nvSpPr>
          <p:cNvPr id="4" name="Title 1"/>
          <p:cNvSpPr txBox="1">
            <a:spLocks/>
          </p:cNvSpPr>
          <p:nvPr/>
        </p:nvSpPr>
        <p:spPr>
          <a:xfrm>
            <a:off x="83820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NZ" b="1" dirty="0" smtClean="0"/>
              <a:t>Data Management: Level 2</a:t>
            </a:r>
            <a:endParaRPr lang="en-NZ" b="1" dirty="0"/>
          </a:p>
        </p:txBody>
      </p:sp>
      <p:sp>
        <p:nvSpPr>
          <p:cNvPr id="6" name="Title 1"/>
          <p:cNvSpPr>
            <a:spLocks noGrp="1"/>
          </p:cNvSpPr>
          <p:nvPr>
            <p:ph type="title"/>
          </p:nvPr>
        </p:nvSpPr>
        <p:spPr>
          <a:xfrm>
            <a:off x="838200" y="5339900"/>
            <a:ext cx="10515600" cy="1325563"/>
          </a:xfrm>
        </p:spPr>
        <p:txBody>
          <a:bodyPr/>
          <a:lstStyle/>
          <a:p>
            <a:r>
              <a:rPr lang="en-NZ" dirty="0" smtClean="0"/>
              <a:t>Gain: Risk Management.  </a:t>
            </a:r>
            <a:endParaRPr lang="en-NZ" dirty="0"/>
          </a:p>
        </p:txBody>
      </p:sp>
    </p:spTree>
    <p:extLst>
      <p:ext uri="{BB962C8B-B14F-4D97-AF65-F5344CB8AC3E}">
        <p14:creationId xmlns:p14="http://schemas.microsoft.com/office/powerpoint/2010/main" val="3005553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3802289"/>
          </a:xfrm>
        </p:spPr>
        <p:txBody>
          <a:bodyPr/>
          <a:lstStyle/>
          <a:p>
            <a:pPr lvl="1"/>
            <a:r>
              <a:rPr lang="en-NZ" sz="2800" dirty="0" smtClean="0"/>
              <a:t>Save your data in formats that allow the future you, or another future researcher, to open them</a:t>
            </a:r>
          </a:p>
          <a:p>
            <a:pPr lvl="1"/>
            <a:r>
              <a:rPr lang="en-NZ" sz="2800" dirty="0" smtClean="0"/>
              <a:t>If you are working with data as part of a bigger research team, clarify your long term access to and use of that data</a:t>
            </a:r>
          </a:p>
          <a:p>
            <a:pPr lvl="1"/>
            <a:r>
              <a:rPr lang="en-NZ" sz="2800" dirty="0" smtClean="0"/>
              <a:t>Document everything  </a:t>
            </a:r>
          </a:p>
          <a:p>
            <a:pPr lvl="2"/>
            <a:r>
              <a:rPr lang="en-NZ" sz="2400" dirty="0" smtClean="0"/>
              <a:t>Metadata is the key</a:t>
            </a:r>
          </a:p>
          <a:p>
            <a:pPr lvl="1"/>
            <a:r>
              <a:rPr lang="en-NZ" sz="2800" dirty="0" smtClean="0"/>
              <a:t>Plan for long-term storage</a:t>
            </a:r>
          </a:p>
          <a:p>
            <a:pPr lvl="1"/>
            <a:endParaRPr lang="en-NZ" dirty="0" smtClean="0"/>
          </a:p>
        </p:txBody>
      </p:sp>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NZ" b="1" dirty="0" smtClean="0"/>
              <a:t>Data Management: Level 3</a:t>
            </a:r>
            <a:endParaRPr lang="en-NZ" b="1" dirty="0"/>
          </a:p>
        </p:txBody>
      </p:sp>
      <p:sp>
        <p:nvSpPr>
          <p:cNvPr id="6" name="Title 1"/>
          <p:cNvSpPr>
            <a:spLocks noGrp="1"/>
          </p:cNvSpPr>
          <p:nvPr>
            <p:ph type="title"/>
          </p:nvPr>
        </p:nvSpPr>
        <p:spPr>
          <a:xfrm>
            <a:off x="838200" y="5209268"/>
            <a:ext cx="10515600" cy="1325563"/>
          </a:xfrm>
        </p:spPr>
        <p:txBody>
          <a:bodyPr/>
          <a:lstStyle/>
          <a:p>
            <a:r>
              <a:rPr lang="en-NZ" dirty="0" smtClean="0"/>
              <a:t>Gain: Data that lives beyond the life of one specific research project.  </a:t>
            </a:r>
            <a:endParaRPr lang="en-NZ" dirty="0"/>
          </a:p>
        </p:txBody>
      </p:sp>
      <p:sp>
        <p:nvSpPr>
          <p:cNvPr id="5" name="TextBox 4"/>
          <p:cNvSpPr txBox="1"/>
          <p:nvPr/>
        </p:nvSpPr>
        <p:spPr>
          <a:xfrm>
            <a:off x="800100" y="410077"/>
            <a:ext cx="10591800" cy="61247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dirty="0"/>
              <a:t>Basic Metadata</a:t>
            </a:r>
          </a:p>
          <a:p>
            <a:endParaRPr lang="en-US" sz="2400" dirty="0" smtClean="0"/>
          </a:p>
          <a:p>
            <a:r>
              <a:rPr lang="en-US" sz="2400" dirty="0" smtClean="0"/>
              <a:t>These </a:t>
            </a:r>
            <a:r>
              <a:rPr lang="en-US" sz="2400" dirty="0"/>
              <a:t>are some </a:t>
            </a:r>
            <a:r>
              <a:rPr lang="en-US" sz="2400" dirty="0" smtClean="0"/>
              <a:t>ISO (International Organization for Standardization) suggested </a:t>
            </a:r>
            <a:r>
              <a:rPr lang="en-US" sz="2400" dirty="0"/>
              <a:t>minimal metadata elements to use when you are documenting your data</a:t>
            </a:r>
            <a:r>
              <a:rPr lang="en-US" sz="2400" dirty="0" smtClean="0"/>
              <a:t>:</a:t>
            </a:r>
            <a:endParaRPr lang="en-US" sz="2400" dirty="0"/>
          </a:p>
          <a:p>
            <a:pPr lvl="3"/>
            <a:r>
              <a:rPr lang="en-US" sz="2400" dirty="0"/>
              <a:t>Title</a:t>
            </a:r>
          </a:p>
          <a:p>
            <a:pPr lvl="3"/>
            <a:r>
              <a:rPr lang="en-US" sz="2400" dirty="0"/>
              <a:t>Creator (Principal Investigators)</a:t>
            </a:r>
          </a:p>
          <a:p>
            <a:pPr lvl="3"/>
            <a:r>
              <a:rPr lang="en-US" sz="2400" dirty="0"/>
              <a:t>Date Created (also versions)</a:t>
            </a:r>
          </a:p>
          <a:p>
            <a:pPr lvl="3"/>
            <a:r>
              <a:rPr lang="en-US" sz="2400" dirty="0"/>
              <a:t>Format (and software required)</a:t>
            </a:r>
          </a:p>
          <a:p>
            <a:pPr lvl="3"/>
            <a:r>
              <a:rPr lang="en-US" sz="2400" dirty="0"/>
              <a:t>Subject</a:t>
            </a:r>
          </a:p>
          <a:p>
            <a:pPr lvl="3"/>
            <a:r>
              <a:rPr lang="en-US" sz="2400" dirty="0"/>
              <a:t>Unique Identifier</a:t>
            </a:r>
          </a:p>
          <a:p>
            <a:pPr lvl="3"/>
            <a:r>
              <a:rPr lang="en-US" sz="2400" dirty="0"/>
              <a:t>Description of the specific data resource</a:t>
            </a:r>
          </a:p>
          <a:p>
            <a:pPr lvl="3"/>
            <a:r>
              <a:rPr lang="en-US" sz="2400" dirty="0"/>
              <a:t>Coverage of the data (spatial or temporal)</a:t>
            </a:r>
          </a:p>
          <a:p>
            <a:pPr lvl="3"/>
            <a:r>
              <a:rPr lang="en-US" sz="2400" dirty="0"/>
              <a:t>Publishing Organization</a:t>
            </a:r>
          </a:p>
          <a:p>
            <a:pPr lvl="3"/>
            <a:r>
              <a:rPr lang="en-US" sz="2400" dirty="0"/>
              <a:t>Type of Resource</a:t>
            </a:r>
          </a:p>
          <a:p>
            <a:pPr lvl="3"/>
            <a:r>
              <a:rPr lang="en-US" sz="2400" dirty="0"/>
              <a:t>Rights</a:t>
            </a:r>
          </a:p>
          <a:p>
            <a:pPr lvl="3"/>
            <a:r>
              <a:rPr lang="en-US" sz="2400" dirty="0"/>
              <a:t>Funding or </a:t>
            </a:r>
            <a:r>
              <a:rPr lang="en-US" sz="2400" dirty="0" smtClean="0"/>
              <a:t>Grant</a:t>
            </a:r>
          </a:p>
          <a:p>
            <a:endParaRPr lang="en-US" sz="800" dirty="0"/>
          </a:p>
        </p:txBody>
      </p:sp>
    </p:spTree>
    <p:extLst>
      <p:ext uri="{BB962C8B-B14F-4D97-AF65-F5344CB8AC3E}">
        <p14:creationId xmlns:p14="http://schemas.microsoft.com/office/powerpoint/2010/main" val="351168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6oNv_DJuPc"/>
          <p:cNvPicPr>
            <a:picLocks noGrp="1" noRot="1" noChangeAspect="1"/>
          </p:cNvPicPr>
          <p:nvPr>
            <p:ph idx="1"/>
            <a:videoFile r:link="rId1"/>
          </p:nvPr>
        </p:nvPicPr>
        <p:blipFill>
          <a:blip r:embed="rId4"/>
          <a:stretch>
            <a:fillRect/>
          </a:stretch>
        </p:blipFill>
        <p:spPr>
          <a:xfrm>
            <a:off x="342295" y="192541"/>
            <a:ext cx="11507410" cy="6472918"/>
          </a:xfrm>
          <a:prstGeom prst="rect">
            <a:avLst/>
          </a:prstGeom>
        </p:spPr>
      </p:pic>
    </p:spTree>
    <p:extLst>
      <p:ext uri="{BB962C8B-B14F-4D97-AF65-F5344CB8AC3E}">
        <p14:creationId xmlns:p14="http://schemas.microsoft.com/office/powerpoint/2010/main" val="3200330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3802289"/>
          </a:xfrm>
        </p:spPr>
        <p:txBody>
          <a:bodyPr>
            <a:noAutofit/>
          </a:bodyPr>
          <a:lstStyle/>
          <a:p>
            <a:pPr lvl="1"/>
            <a:r>
              <a:rPr lang="en-NZ" sz="2800" dirty="0" smtClean="0"/>
              <a:t>Data Repositories</a:t>
            </a:r>
          </a:p>
          <a:p>
            <a:pPr lvl="2"/>
            <a:r>
              <a:rPr lang="en-NZ" sz="2400" dirty="0" smtClean="0"/>
              <a:t>Domain/discipline Specific vs General vs Institutional</a:t>
            </a:r>
          </a:p>
          <a:p>
            <a:pPr lvl="2"/>
            <a:r>
              <a:rPr lang="en-NZ" sz="2400" dirty="0" smtClean="0"/>
              <a:t>Persistent Identifier for your data </a:t>
            </a:r>
          </a:p>
          <a:p>
            <a:pPr lvl="2"/>
            <a:r>
              <a:rPr lang="en-NZ" sz="2400" dirty="0" smtClean="0"/>
              <a:t>Citation Impact</a:t>
            </a:r>
          </a:p>
          <a:p>
            <a:pPr lvl="1"/>
            <a:r>
              <a:rPr lang="en-NZ" sz="2800" dirty="0" smtClean="0"/>
              <a:t>Data Journals</a:t>
            </a:r>
          </a:p>
          <a:p>
            <a:pPr lvl="1"/>
            <a:r>
              <a:rPr lang="en-NZ" sz="2800" dirty="0" smtClean="0"/>
              <a:t>Creative commons licence?</a:t>
            </a:r>
            <a:r>
              <a:rPr lang="en-NZ" sz="2800" dirty="0"/>
              <a:t> </a:t>
            </a:r>
            <a:endParaRPr lang="en-NZ" sz="2800" dirty="0" smtClean="0"/>
          </a:p>
          <a:p>
            <a:pPr lvl="1"/>
            <a:r>
              <a:rPr lang="en-NZ" sz="2800" dirty="0" smtClean="0"/>
              <a:t>Open </a:t>
            </a:r>
            <a:r>
              <a:rPr lang="en-NZ" sz="2800" dirty="0"/>
              <a:t>Science/Research movement and the reproducibility crisis</a:t>
            </a:r>
          </a:p>
          <a:p>
            <a:pPr lvl="2"/>
            <a:r>
              <a:rPr lang="en-NZ" sz="2400" dirty="0"/>
              <a:t>Where do you think your discipline </a:t>
            </a:r>
            <a:r>
              <a:rPr lang="en-NZ" sz="2400" dirty="0" smtClean="0"/>
              <a:t>stands on reproducibility?</a:t>
            </a:r>
            <a:endParaRPr lang="en-NZ" sz="2800" dirty="0"/>
          </a:p>
          <a:p>
            <a:pPr lvl="1"/>
            <a:endParaRPr lang="en-NZ" sz="2800" dirty="0"/>
          </a:p>
        </p:txBody>
      </p:sp>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NZ" b="1" dirty="0" smtClean="0"/>
              <a:t>Data Management: Level 4</a:t>
            </a:r>
            <a:endParaRPr lang="en-NZ" b="1" dirty="0"/>
          </a:p>
        </p:txBody>
      </p:sp>
      <p:sp>
        <p:nvSpPr>
          <p:cNvPr id="6" name="Title 1"/>
          <p:cNvSpPr>
            <a:spLocks noGrp="1"/>
          </p:cNvSpPr>
          <p:nvPr>
            <p:ph type="title"/>
          </p:nvPr>
        </p:nvSpPr>
        <p:spPr>
          <a:xfrm>
            <a:off x="838200" y="5209268"/>
            <a:ext cx="10515600" cy="1325563"/>
          </a:xfrm>
        </p:spPr>
        <p:txBody>
          <a:bodyPr/>
          <a:lstStyle/>
          <a:p>
            <a:r>
              <a:rPr lang="en-NZ" dirty="0" smtClean="0"/>
              <a:t>Gain: Visibility and Impact.  </a:t>
            </a:r>
            <a:endParaRPr lang="en-NZ" dirty="0"/>
          </a:p>
        </p:txBody>
      </p:sp>
      <p:pic>
        <p:nvPicPr>
          <p:cNvPr id="2" name="Picture 1" descr="Licences explained | Creative Commons Aotearoa New Zealand"/>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041" y="143102"/>
            <a:ext cx="5751896" cy="2012452"/>
          </a:xfrm>
          <a:prstGeom prst="rect">
            <a:avLst/>
          </a:prstGeom>
        </p:spPr>
      </p:pic>
    </p:spTree>
    <p:extLst>
      <p:ext uri="{BB962C8B-B14F-4D97-AF65-F5344CB8AC3E}">
        <p14:creationId xmlns:p14="http://schemas.microsoft.com/office/powerpoint/2010/main" val="211915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Year xmlns="edbbeada-2307-489b-9eff-e083532ed935">2019</Year>
    <_dlc_DocIdPersistId xmlns="edbbeada-2307-489b-9eff-e083532ed935" xsi:nil="true"/>
    <TopicTaxHTField0 xmlns="edbbeada-2307-489b-9eff-e083532ed935">
      <Terms xmlns="http://schemas.microsoft.com/office/infopath/2007/PartnerControls"/>
    </TopicTaxHTField0>
    <BusinessUnitTaxHTField0 xmlns="edbbeada-2307-489b-9eff-e083532ed935">
      <Terms xmlns="http://schemas.microsoft.com/office/infopath/2007/PartnerControls">
        <TermInfo xmlns="http://schemas.microsoft.com/office/infopath/2007/PartnerControls">
          <TermName xmlns="http://schemas.microsoft.com/office/infopath/2007/PartnerControls">University Library</TermName>
          <TermId xmlns="http://schemas.microsoft.com/office/infopath/2007/PartnerControls">a3bbcefa-9396-4c82-8db7-3645439b70f0</TermId>
        </TermInfo>
      </Terms>
    </BusinessUnitTaxHTField0>
    <TaxCatchAll xmlns="edbbeada-2307-489b-9eff-e083532ed935">
      <Value>1</Value>
    </TaxCatchAll>
    <BusinessValueTaxHTField0 xmlns="edbbeada-2307-489b-9eff-e083532ed935">
      <Terms xmlns="http://schemas.microsoft.com/office/infopath/2007/PartnerControls"/>
    </BusinessValueTaxHTField0>
    <Pertains_x0020_To xmlns="44441e2b-a1f2-4fb4-9501-dc57cce35498">DMP</Pertains_x0020_To>
    <_dlc_DocId xmlns="edbbeada-2307-489b-9eff-e083532ed935">TEAMSUNILIB2-1444669426-946</_dlc_DocId>
    <_dlc_DocIdUrl xmlns="edbbeada-2307-489b-9eff-e083532ed935">
      <Url>https://ourdrive.otago.ac.nz/teams/unilib2/infoservices/_layouts/15/DocIdRedir.aspx?ID=TEAMSUNILIB2-1444669426-946</Url>
      <Description>TEAMSUNILIB2-1444669426-946</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Library Document" ma:contentTypeID="0x0101001B0F8B954ACF3C4091EB9DB1D02C5A200F008457EB2D7E79814194C8E732607220D2" ma:contentTypeVersion="27" ma:contentTypeDescription="" ma:contentTypeScope="" ma:versionID="48722876bd43076b817d26490cbd00d8">
  <xsd:schema xmlns:xsd="http://www.w3.org/2001/XMLSchema" xmlns:xs="http://www.w3.org/2001/XMLSchema" xmlns:p="http://schemas.microsoft.com/office/2006/metadata/properties" xmlns:ns2="edbbeada-2307-489b-9eff-e083532ed935" xmlns:ns3="44441e2b-a1f2-4fb4-9501-dc57cce35498" targetNamespace="http://schemas.microsoft.com/office/2006/metadata/properties" ma:root="true" ma:fieldsID="8c8d02ce74cf3a2ffdd8c00cce768977" ns2:_="" ns3:_="">
    <xsd:import namespace="edbbeada-2307-489b-9eff-e083532ed935"/>
    <xsd:import namespace="44441e2b-a1f2-4fb4-9501-dc57cce35498"/>
    <xsd:element name="properties">
      <xsd:complexType>
        <xsd:sequence>
          <xsd:element name="documentManagement">
            <xsd:complexType>
              <xsd:all>
                <xsd:element ref="ns2:_dlc_DocId" minOccurs="0"/>
                <xsd:element ref="ns2:_dlc_DocIdUrl" minOccurs="0"/>
                <xsd:element ref="ns2:_dlc_DocIdPersistId" minOccurs="0"/>
                <xsd:element ref="ns2:TopicTaxHTField0" minOccurs="0"/>
                <xsd:element ref="ns2:TaxCatchAll" minOccurs="0"/>
                <xsd:element ref="ns2:TaxCatchAllLabel" minOccurs="0"/>
                <xsd:element ref="ns2:BusinessUnitTaxHTField0" minOccurs="0"/>
                <xsd:element ref="ns2:BusinessValueTaxHTField0" minOccurs="0"/>
                <xsd:element ref="ns3:Pertains_x0020_To" minOccurs="0"/>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bbeada-2307-489b-9eff-e083532ed93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false">
      <xsd:simpleType>
        <xsd:restriction base="dms:Boolean"/>
      </xsd:simpleType>
    </xsd:element>
    <xsd:element name="TopicTaxHTField0" ma:index="11" nillable="true" ma:taxonomy="true" ma:internalName="TopicTaxHTField0" ma:taxonomyFieldName="Topic" ma:displayName="Topic" ma:readOnly="false" ma:fieldId="{716f5bc7-e916-4e77-87f0-06ac2076f8cd}" ma:sspId="9f0d93c4-646c-4a60-b690-e580cdb63587" ma:termSetId="3fcdd5ec-9dc5-4a4c-94ef-1e1ec46e3089"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7d9c429e-861e-4d29-8efe-89bebe76d295}" ma:internalName="TaxCatchAll" ma:readOnly="false" ma:showField="CatchAllData" ma:web="edbbeada-2307-489b-9eff-e083532ed935">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7d9c429e-861e-4d29-8efe-89bebe76d295}" ma:internalName="TaxCatchAllLabel" ma:readOnly="true" ma:showField="CatchAllDataLabel" ma:web="edbbeada-2307-489b-9eff-e083532ed935">
      <xsd:complexType>
        <xsd:complexContent>
          <xsd:extension base="dms:MultiChoiceLookup">
            <xsd:sequence>
              <xsd:element name="Value" type="dms:Lookup" maxOccurs="unbounded" minOccurs="0" nillable="true"/>
            </xsd:sequence>
          </xsd:extension>
        </xsd:complexContent>
      </xsd:complexType>
    </xsd:element>
    <xsd:element name="BusinessUnitTaxHTField0" ma:index="15" nillable="true" ma:taxonomy="true" ma:internalName="BusinessUnitTaxHTField0" ma:taxonomyFieldName="BusinessUnit" ma:displayName="Business Unit" ma:readOnly="false" ma:default="1;#University Library|a3bbcefa-9396-4c82-8db7-3645439b70f0" ma:fieldId="{83ae36c6-a815-44c3-892d-11ffdca4311e}" ma:sspId="9f0d93c4-646c-4a60-b690-e580cdb63587" ma:termSetId="b24ff7a7-25fd-4f2b-9da1-a8b0ec6817f9" ma:anchorId="00000000-0000-0000-0000-000000000000" ma:open="false" ma:isKeyword="false">
      <xsd:complexType>
        <xsd:sequence>
          <xsd:element ref="pc:Terms" minOccurs="0" maxOccurs="1"/>
        </xsd:sequence>
      </xsd:complexType>
    </xsd:element>
    <xsd:element name="BusinessValueTaxHTField0" ma:index="17" nillable="true" ma:taxonomy="true" ma:internalName="BusinessValueTaxHTField0" ma:taxonomyFieldName="BusinessValue" ma:displayName="Business Value" ma:readOnly="false" ma:fieldId="{e7ce0cca-7743-4bf6-8b7a-51dc6230e1f2}" ma:sspId="9f0d93c4-646c-4a60-b690-e580cdb63587" ma:termSetId="227530e6-498a-4dec-9af2-a82ec20a35df" ma:anchorId="00000000-0000-0000-0000-000000000000" ma:open="false" ma:isKeyword="false">
      <xsd:complexType>
        <xsd:sequence>
          <xsd:element ref="pc:Terms" minOccurs="0" maxOccurs="1"/>
        </xsd:sequence>
      </xsd:complexType>
    </xsd:element>
    <xsd:element name="Year" ma:index="20" nillable="true" ma:displayName="Year" ma:default="2019" ma:format="Dropdown" ma:internalName="Year" ma:readOnly="false">
      <xsd:simpleType>
        <xsd:restriction base="dms:Choice">
          <xsd:enumeration value="2010"/>
          <xsd:enumeration value="2011"/>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enumeration value="2026"/>
          <xsd:enumeration value="2027"/>
          <xsd:enumeration value="2028"/>
        </xsd:restriction>
      </xsd:simpleType>
    </xsd:element>
  </xsd:schema>
  <xsd:schema xmlns:xsd="http://www.w3.org/2001/XMLSchema" xmlns:xs="http://www.w3.org/2001/XMLSchema" xmlns:dms="http://schemas.microsoft.com/office/2006/documentManagement/types" xmlns:pc="http://schemas.microsoft.com/office/infopath/2007/PartnerControls" targetNamespace="44441e2b-a1f2-4fb4-9501-dc57cce35498" elementFormDefault="qualified">
    <xsd:import namespace="http://schemas.microsoft.com/office/2006/documentManagement/types"/>
    <xsd:import namespace="http://schemas.microsoft.com/office/infopath/2007/PartnerControls"/>
    <xsd:element name="Pertains_x0020_To" ma:index="19" nillable="true" ma:displayName="Pertains To" ma:default="DMP" ma:format="Dropdown" ma:internalName="Pertains_x0020_To" ma:readOnly="false">
      <xsd:simpleType>
        <xsd:union memberTypes="dms:Text">
          <xsd:simpleType>
            <xsd:restriction base="dms:Choice">
              <xsd:enumeration value="DMP"/>
              <xsd:enumeration value="Undergraduate Workshops"/>
              <xsd:enumeration value="Postgraduate Workshops"/>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ma:index="21"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7B6ACB-4E4D-4487-AF57-F015F322922F}">
  <ds:schemaRefs>
    <ds:schemaRef ds:uri="http://schemas.microsoft.com/office/2006/metadata/customXsn"/>
  </ds:schemaRefs>
</ds:datastoreItem>
</file>

<file path=customXml/itemProps2.xml><?xml version="1.0" encoding="utf-8"?>
<ds:datastoreItem xmlns:ds="http://schemas.openxmlformats.org/officeDocument/2006/customXml" ds:itemID="{51BDD02E-23F4-4355-8930-C201ECF45054}">
  <ds:schemaRefs>
    <ds:schemaRef ds:uri="http://schemas.microsoft.com/sharepoint/events"/>
  </ds:schemaRefs>
</ds:datastoreItem>
</file>

<file path=customXml/itemProps3.xml><?xml version="1.0" encoding="utf-8"?>
<ds:datastoreItem xmlns:ds="http://schemas.openxmlformats.org/officeDocument/2006/customXml" ds:itemID="{53CEF090-B3BA-421C-A771-FDFB4101ADD7}">
  <ds:schemaRefs>
    <ds:schemaRef ds:uri="http://purl.org/dc/terms/"/>
    <ds:schemaRef ds:uri="http://www.w3.org/XML/1998/namespace"/>
    <ds:schemaRef ds:uri="http://schemas.microsoft.com/office/2006/documentManagement/types"/>
    <ds:schemaRef ds:uri="http://schemas.openxmlformats.org/package/2006/metadata/core-properties"/>
    <ds:schemaRef ds:uri="http://purl.org/dc/dcmitype/"/>
    <ds:schemaRef ds:uri="44441e2b-a1f2-4fb4-9501-dc57cce35498"/>
    <ds:schemaRef ds:uri="http://purl.org/dc/elements/1.1/"/>
    <ds:schemaRef ds:uri="http://schemas.microsoft.com/office/infopath/2007/PartnerControls"/>
    <ds:schemaRef ds:uri="edbbeada-2307-489b-9eff-e083532ed935"/>
    <ds:schemaRef ds:uri="http://schemas.microsoft.com/office/2006/metadata/properties"/>
  </ds:schemaRefs>
</ds:datastoreItem>
</file>

<file path=customXml/itemProps4.xml><?xml version="1.0" encoding="utf-8"?>
<ds:datastoreItem xmlns:ds="http://schemas.openxmlformats.org/officeDocument/2006/customXml" ds:itemID="{6C0C9F31-1314-420A-9E47-914DC4E183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bbeada-2307-489b-9eff-e083532ed935"/>
    <ds:schemaRef ds:uri="44441e2b-a1f2-4fb4-9501-dc57cce354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F7A18394-2B20-4619-B572-B9FDA12E51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7773</TotalTime>
  <Words>2768</Words>
  <Application>Microsoft Office PowerPoint</Application>
  <PresentationFormat>Widescreen</PresentationFormat>
  <Paragraphs>256</Paragraphs>
  <Slides>11</Slides>
  <Notes>11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PowerPoint Presentation</vt:lpstr>
      <vt:lpstr>PowerPoint Presentation</vt:lpstr>
      <vt:lpstr>PowerPoint Presentation</vt:lpstr>
      <vt:lpstr>Why manage your data? continued…</vt:lpstr>
      <vt:lpstr>Gain: Clarity and Efficiency.  </vt:lpstr>
      <vt:lpstr>Gain: Risk Management.  </vt:lpstr>
      <vt:lpstr>Gain: Data that lives beyond the life of one specific research project.  </vt:lpstr>
      <vt:lpstr>PowerPoint Presentation</vt:lpstr>
      <vt:lpstr>Gain: Visibility and Impact.  </vt:lpstr>
      <vt:lpstr>PowerPoint Presentation</vt:lpstr>
      <vt:lpstr>Key takeaways from this session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Antje Lubcke</dc:creator>
  <cp:lastModifiedBy>Antje Lubcke</cp:lastModifiedBy>
  <cp:revision>164</cp:revision>
  <cp:lastPrinted>2018-11-06T20:55:22Z</cp:lastPrinted>
  <dcterms:created xsi:type="dcterms:W3CDTF">2018-04-17T05:00:38Z</dcterms:created>
  <dcterms:modified xsi:type="dcterms:W3CDTF">2020-10-21T21:21:27Z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0x0101001B0F8B954ACF3C4091EB9DB1D02C5A200F008457EB2D7E79814194C8E732607220D2</vt:lpwstr>
  </property>
  <property fmtid="{D5CDD505-2E9C-101B-9397-08002B2CF9AE}" pid="3" name="_dlc_DocIdItemGuid">
    <vt:lpwstr>89c58e8a-964d-490f-96b6-a38ab0787104</vt:lpwstr>
  </property>
</Properties>
</file>