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gif" ContentType="image/gif"/>
  <Default Extension="tiff" ContentType="image/tiff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AE40E-C6F2-4CE9-8DEB-F950947F8D4F}" type="datetimeFigureOut">
              <a:rPr lang="fr-FR" smtClean="0"/>
              <a:t>01/10/2020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4A426-A415-4DCE-B3BF-49685795B3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8609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AE40E-C6F2-4CE9-8DEB-F950947F8D4F}" type="datetimeFigureOut">
              <a:rPr lang="fr-FR" smtClean="0"/>
              <a:t>01/10/2020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4A426-A415-4DCE-B3BF-49685795B3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2661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AE40E-C6F2-4CE9-8DEB-F950947F8D4F}" type="datetimeFigureOut">
              <a:rPr lang="fr-FR" smtClean="0"/>
              <a:t>01/10/2020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4A426-A415-4DCE-B3BF-49685795B3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8221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AE40E-C6F2-4CE9-8DEB-F950947F8D4F}" type="datetimeFigureOut">
              <a:rPr lang="fr-FR" smtClean="0"/>
              <a:t>01/10/2020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4A426-A415-4DCE-B3BF-49685795B3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2085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AE40E-C6F2-4CE9-8DEB-F950947F8D4F}" type="datetimeFigureOut">
              <a:rPr lang="fr-FR" smtClean="0"/>
              <a:t>01/10/2020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4A426-A415-4DCE-B3BF-49685795B3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0972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AE40E-C6F2-4CE9-8DEB-F950947F8D4F}" type="datetimeFigureOut">
              <a:rPr lang="fr-FR" smtClean="0"/>
              <a:t>01/10/2020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4A426-A415-4DCE-B3BF-49685795B3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1946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AE40E-C6F2-4CE9-8DEB-F950947F8D4F}" type="datetimeFigureOut">
              <a:rPr lang="fr-FR" smtClean="0"/>
              <a:t>01/10/2020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4A426-A415-4DCE-B3BF-49685795B3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7859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AE40E-C6F2-4CE9-8DEB-F950947F8D4F}" type="datetimeFigureOut">
              <a:rPr lang="fr-FR" smtClean="0"/>
              <a:t>01/10/2020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4A426-A415-4DCE-B3BF-49685795B3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7867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AE40E-C6F2-4CE9-8DEB-F950947F8D4F}" type="datetimeFigureOut">
              <a:rPr lang="fr-FR" smtClean="0"/>
              <a:t>01/10/2020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4A426-A415-4DCE-B3BF-49685795B3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6690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AE40E-C6F2-4CE9-8DEB-F950947F8D4F}" type="datetimeFigureOut">
              <a:rPr lang="fr-FR" smtClean="0"/>
              <a:t>01/10/2020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4A426-A415-4DCE-B3BF-49685795B3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1535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AE40E-C6F2-4CE9-8DEB-F950947F8D4F}" type="datetimeFigureOut">
              <a:rPr lang="fr-FR" smtClean="0"/>
              <a:t>01/10/2020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4A426-A415-4DCE-B3BF-49685795B3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426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AE40E-C6F2-4CE9-8DEB-F950947F8D4F}" type="datetimeFigureOut">
              <a:rPr lang="fr-FR" smtClean="0"/>
              <a:t>01/10/2020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4A426-A415-4DCE-B3BF-49685795B3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0339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tiff"/><Relationship Id="rId3" Type="http://schemas.openxmlformats.org/officeDocument/2006/relationships/image" Target="../media/image2.gif"/><Relationship Id="rId7" Type="http://schemas.openxmlformats.org/officeDocument/2006/relationships/image" Target="../media/image5.tiff"/><Relationship Id="rId12" Type="http://schemas.openxmlformats.org/officeDocument/2006/relationships/image" Target="../media/image8.ti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microsoft.com/office/2007/relationships/hdphoto" Target="../media/hdphoto1.wdp"/><Relationship Id="rId11" Type="http://schemas.openxmlformats.org/officeDocument/2006/relationships/image" Target="../media/image1.emf"/><Relationship Id="rId5" Type="http://schemas.openxmlformats.org/officeDocument/2006/relationships/image" Target="../media/image4.png"/><Relationship Id="rId10" Type="http://schemas.openxmlformats.org/officeDocument/2006/relationships/oleObject" Target="../embeddings/oleObject1.bin"/><Relationship Id="rId4" Type="http://schemas.openxmlformats.org/officeDocument/2006/relationships/image" Target="../media/image3.jpeg"/><Relationship Id="rId9" Type="http://schemas.openxmlformats.org/officeDocument/2006/relationships/image" Target="../media/image7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3086100" y="48387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grpSp>
        <p:nvGrpSpPr>
          <p:cNvPr id="39" name="Groupe 38"/>
          <p:cNvGrpSpPr/>
          <p:nvPr/>
        </p:nvGrpSpPr>
        <p:grpSpPr>
          <a:xfrm>
            <a:off x="687527" y="192040"/>
            <a:ext cx="10886665" cy="4784988"/>
            <a:chOff x="715519" y="813042"/>
            <a:chExt cx="10886665" cy="4784988"/>
          </a:xfrm>
        </p:grpSpPr>
        <p:pic>
          <p:nvPicPr>
            <p:cNvPr id="4" name="Picture 6">
              <a:extLst>
                <a:ext uri="{FF2B5EF4-FFF2-40B4-BE49-F238E27FC236}">
                  <a16:creationId xmlns:a16="http://schemas.microsoft.com/office/drawing/2014/main" id="{6BD514B6-BECF-416B-9D1B-23441E1A1B8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l="4387" t="15183"/>
            <a:stretch/>
          </p:blipFill>
          <p:spPr bwMode="auto">
            <a:xfrm>
              <a:off x="715519" y="4048933"/>
              <a:ext cx="2175606" cy="1455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" name="Picture 7">
              <a:extLst>
                <a:ext uri="{FF2B5EF4-FFF2-40B4-BE49-F238E27FC236}">
                  <a16:creationId xmlns:a16="http://schemas.microsoft.com/office/drawing/2014/main" id="{966E45D6-6E02-4D72-BA05-69F512E2440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/>
            <a:srcRect l="3225" t="11154" r="-1"/>
            <a:stretch/>
          </p:blipFill>
          <p:spPr bwMode="auto">
            <a:xfrm>
              <a:off x="6672830" y="4020711"/>
              <a:ext cx="2224564" cy="1468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pSp>
          <p:nvGrpSpPr>
            <p:cNvPr id="8" name="Groupe 7"/>
            <p:cNvGrpSpPr/>
            <p:nvPr/>
          </p:nvGrpSpPr>
          <p:grpSpPr>
            <a:xfrm>
              <a:off x="4107235" y="813042"/>
              <a:ext cx="3528393" cy="2665127"/>
              <a:chOff x="3847928" y="1987853"/>
              <a:chExt cx="3528393" cy="2665127"/>
            </a:xfrm>
          </p:grpSpPr>
          <p:grpSp>
            <p:nvGrpSpPr>
              <p:cNvPr id="9" name="Groupe 8"/>
              <p:cNvGrpSpPr/>
              <p:nvPr/>
            </p:nvGrpSpPr>
            <p:grpSpPr>
              <a:xfrm>
                <a:off x="3847929" y="1987853"/>
                <a:ext cx="3528392" cy="2665127"/>
                <a:chOff x="1196752" y="899592"/>
                <a:chExt cx="3528392" cy="2665127"/>
              </a:xfrm>
            </p:grpSpPr>
            <p:grpSp>
              <p:nvGrpSpPr>
                <p:cNvPr id="14" name="Groupe 13"/>
                <p:cNvGrpSpPr/>
                <p:nvPr/>
              </p:nvGrpSpPr>
              <p:grpSpPr>
                <a:xfrm>
                  <a:off x="1196752" y="899592"/>
                  <a:ext cx="3528392" cy="2665127"/>
                  <a:chOff x="3139686" y="3572185"/>
                  <a:chExt cx="3528392" cy="2665127"/>
                </a:xfrm>
              </p:grpSpPr>
              <p:pic>
                <p:nvPicPr>
                  <p:cNvPr id="19" name="Picture 38" descr="Y:\TIRO\Audrey Bea\TIRO audrey Bea dossier bureau\20140306\Snap-499-Image Export-33_c1.tif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5" cstate="print">
                    <a:extLst>
                      <a:ext uri="{BEBA8EAE-BF5A-486C-A8C5-ECC9F3942E4B}">
                        <a14:imgProps xmlns:a14="http://schemas.microsoft.com/office/drawing/2010/main">
                          <a14:imgLayer r:embed="rId6">
                            <a14:imgEffect>
                              <a14:brightnessContrast bright="40000" contrast="-20000"/>
                            </a14:imgEffect>
                          </a14:imgLayer>
                        </a14:imgProps>
                      </a:ex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23458" t="20194" r="18582" b="26796"/>
                  <a:stretch/>
                </p:blipFill>
                <p:spPr bwMode="auto">
                  <a:xfrm>
                    <a:off x="4939886" y="3572186"/>
                    <a:ext cx="1728191" cy="1296974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20" name="Picture 3" descr="D:\TIRO projets - papiers\Dog virus\HD GFP Dapi\OncoDog 2014\20140306\Snap-499-Image Export-33_c2 photo figure GFP.tif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7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21364" t="18508" r="18563" b="19253"/>
                  <a:stretch/>
                </p:blipFill>
                <p:spPr bwMode="auto">
                  <a:xfrm>
                    <a:off x="3139686" y="3572185"/>
                    <a:ext cx="1728191" cy="1296144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21" name="Picture 5" descr="D:\TIRO projets - papiers\Dog virus\HD GFP Dapi\OncoDog 2014\20140306\Snap-466-Image Export-01_c2 photo GFP.tif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8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24288" t="19372" r="20405" b="13329"/>
                  <a:stretch/>
                </p:blipFill>
                <p:spPr bwMode="auto">
                  <a:xfrm>
                    <a:off x="3139686" y="4941168"/>
                    <a:ext cx="1728191" cy="1296144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22" name="Picture 6" descr="D:\TIRO projets - papiers\Dog virus\HD GFP Dapi\OncoDog 2014\20140306\Snap-466-Image Export-01_c1 photo dapi.tif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9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27467" t="21305" r="23882" b="14849"/>
                  <a:stretch/>
                </p:blipFill>
                <p:spPr bwMode="auto">
                  <a:xfrm>
                    <a:off x="4939886" y="4941168"/>
                    <a:ext cx="1728192" cy="1290075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</p:grpSp>
            <p:cxnSp>
              <p:nvCxnSpPr>
                <p:cNvPr id="15" name="Connecteur droit avec flèche 14"/>
                <p:cNvCxnSpPr/>
                <p:nvPr/>
              </p:nvCxnSpPr>
              <p:spPr>
                <a:xfrm>
                  <a:off x="3212976" y="1115616"/>
                  <a:ext cx="216024" cy="72008"/>
                </a:xfrm>
                <a:prstGeom prst="straightConnector1">
                  <a:avLst/>
                </a:prstGeom>
                <a:ln>
                  <a:solidFill>
                    <a:schemeClr val="bg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Connecteur droit avec flèche 15"/>
                <p:cNvCxnSpPr/>
                <p:nvPr/>
              </p:nvCxnSpPr>
              <p:spPr>
                <a:xfrm flipH="1">
                  <a:off x="3212976" y="3131840"/>
                  <a:ext cx="216024" cy="144016"/>
                </a:xfrm>
                <a:prstGeom prst="straightConnector1">
                  <a:avLst/>
                </a:prstGeom>
                <a:ln>
                  <a:solidFill>
                    <a:schemeClr val="bg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7" name="ZoneTexte 16"/>
                <p:cNvSpPr txBox="1"/>
                <p:nvPr/>
              </p:nvSpPr>
              <p:spPr>
                <a:xfrm>
                  <a:off x="2924944" y="899592"/>
                  <a:ext cx="319318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fr-FR" sz="1200" b="1" dirty="0" smtClean="0">
                      <a:solidFill>
                        <a:schemeClr val="bg1"/>
                      </a:solidFill>
                    </a:rPr>
                    <a:t>M</a:t>
                  </a:r>
                  <a:endParaRPr lang="fr-FR" sz="12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8" name="ZoneTexte 17"/>
                <p:cNvSpPr txBox="1"/>
                <p:nvPr/>
              </p:nvSpPr>
              <p:spPr>
                <a:xfrm>
                  <a:off x="3356992" y="2915816"/>
                  <a:ext cx="319318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fr-FR" sz="1200" b="1" dirty="0" smtClean="0">
                      <a:solidFill>
                        <a:schemeClr val="bg1"/>
                      </a:solidFill>
                    </a:rPr>
                    <a:t>M</a:t>
                  </a:r>
                  <a:endParaRPr lang="fr-FR" sz="1200" b="1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10" name="ZoneTexte 9"/>
              <p:cNvSpPr txBox="1"/>
              <p:nvPr/>
            </p:nvSpPr>
            <p:spPr>
              <a:xfrm>
                <a:off x="3847928" y="1987853"/>
                <a:ext cx="31451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4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endParaRPr lang="fr-FR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" name="ZoneTexte 10"/>
              <p:cNvSpPr txBox="1"/>
              <p:nvPr/>
            </p:nvSpPr>
            <p:spPr>
              <a:xfrm>
                <a:off x="7052910" y="4269621"/>
                <a:ext cx="31451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4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</a:t>
                </a:r>
              </a:p>
            </p:txBody>
          </p:sp>
          <p:sp>
            <p:nvSpPr>
              <p:cNvPr id="12" name="ZoneTexte 11"/>
              <p:cNvSpPr txBox="1"/>
              <p:nvPr/>
            </p:nvSpPr>
            <p:spPr>
              <a:xfrm>
                <a:off x="3856811" y="4239142"/>
                <a:ext cx="31451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4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</a:t>
                </a:r>
              </a:p>
            </p:txBody>
          </p:sp>
          <p:sp>
            <p:nvSpPr>
              <p:cNvPr id="13" name="ZoneTexte 12"/>
              <p:cNvSpPr txBox="1"/>
              <p:nvPr/>
            </p:nvSpPr>
            <p:spPr>
              <a:xfrm>
                <a:off x="7052910" y="1995358"/>
                <a:ext cx="31451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4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</a:p>
            </p:txBody>
          </p:sp>
        </p:grpSp>
        <p:sp>
          <p:nvSpPr>
            <p:cNvPr id="24" name="ZoneTexte 23"/>
            <p:cNvSpPr txBox="1"/>
            <p:nvPr/>
          </p:nvSpPr>
          <p:spPr>
            <a:xfrm>
              <a:off x="3682872" y="3786686"/>
              <a:ext cx="2792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F</a:t>
              </a:r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6619085" y="3786686"/>
              <a:ext cx="3048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G</a:t>
              </a:r>
            </a:p>
          </p:txBody>
        </p:sp>
        <p:sp>
          <p:nvSpPr>
            <p:cNvPr id="26" name="ZoneTexte 25"/>
            <p:cNvSpPr txBox="1"/>
            <p:nvPr/>
          </p:nvSpPr>
          <p:spPr>
            <a:xfrm>
              <a:off x="780882" y="3786686"/>
              <a:ext cx="2872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</a:p>
          </p:txBody>
        </p:sp>
        <p:grpSp>
          <p:nvGrpSpPr>
            <p:cNvPr id="34" name="Groupe 33"/>
            <p:cNvGrpSpPr/>
            <p:nvPr/>
          </p:nvGrpSpPr>
          <p:grpSpPr>
            <a:xfrm>
              <a:off x="3706379" y="4048933"/>
              <a:ext cx="2174400" cy="1440000"/>
              <a:chOff x="6602248" y="4079237"/>
              <a:chExt cx="2174400" cy="1440000"/>
            </a:xfrm>
          </p:grpSpPr>
          <p:cxnSp>
            <p:nvCxnSpPr>
              <p:cNvPr id="31" name="Connecteur droit 30"/>
              <p:cNvCxnSpPr/>
              <p:nvPr/>
            </p:nvCxnSpPr>
            <p:spPr>
              <a:xfrm>
                <a:off x="7623016" y="4353142"/>
                <a:ext cx="84708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ZoneTexte 31"/>
              <p:cNvSpPr txBox="1"/>
              <p:nvPr/>
            </p:nvSpPr>
            <p:spPr>
              <a:xfrm>
                <a:off x="7844597" y="4113071"/>
                <a:ext cx="37061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err="1" smtClean="0"/>
                  <a:t>n.s</a:t>
                </a:r>
                <a:endParaRPr lang="fr-FR" sz="1200" b="1" dirty="0"/>
              </a:p>
            </p:txBody>
          </p:sp>
          <p:graphicFrame>
            <p:nvGraphicFramePr>
              <p:cNvPr id="33" name="Objet 32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475033573"/>
                  </p:ext>
                </p:extLst>
              </p:nvPr>
            </p:nvGraphicFramePr>
            <p:xfrm>
              <a:off x="6602248" y="4079237"/>
              <a:ext cx="2174400" cy="14400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35" name="Prism 5" r:id="rId10" imgW="3360600" imgH="2176200" progId="Prism5.Document">
                      <p:embed/>
                    </p:oleObj>
                  </mc:Choice>
                  <mc:Fallback>
                    <p:oleObj name="Prism 5" r:id="rId10" imgW="3360600" imgH="2176200" progId="Prism5.Document">
                      <p:embed/>
                      <p:pic>
                        <p:nvPicPr>
                          <p:cNvPr id="10" name="Objet 9"/>
                          <p:cNvPicPr preferRelativeResize="0"/>
                          <p:nvPr/>
                        </p:nvPicPr>
                        <p:blipFill>
                          <a:blip r:embed="rId11"/>
                          <a:stretch>
                            <a:fillRect/>
                          </a:stretch>
                        </p:blipFill>
                        <p:spPr>
                          <a:xfrm>
                            <a:off x="6602248" y="4079237"/>
                            <a:ext cx="2174400" cy="144000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35" name="ZoneTexte 34"/>
            <p:cNvSpPr txBox="1"/>
            <p:nvPr/>
          </p:nvSpPr>
          <p:spPr>
            <a:xfrm>
              <a:off x="9177808" y="3786686"/>
              <a:ext cx="29527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H</a:t>
              </a:r>
            </a:p>
          </p:txBody>
        </p:sp>
        <p:pic>
          <p:nvPicPr>
            <p:cNvPr id="38" name="Image 37"/>
            <p:cNvPicPr>
              <a:picLocks noChangeAspect="1"/>
            </p:cNvPicPr>
            <p:nvPr/>
          </p:nvPicPr>
          <p:blipFill rotWithShape="1"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471" t="16327" r="57235" b="50196"/>
            <a:stretch/>
          </p:blipFill>
          <p:spPr>
            <a:xfrm>
              <a:off x="9325445" y="4082767"/>
              <a:ext cx="2276739" cy="1515263"/>
            </a:xfrm>
            <a:prstGeom prst="rect">
              <a:avLst/>
            </a:prstGeom>
          </p:spPr>
        </p:pic>
      </p:grpSp>
      <p:sp>
        <p:nvSpPr>
          <p:cNvPr id="40" name="Rectangle 39"/>
          <p:cNvSpPr/>
          <p:nvPr/>
        </p:nvSpPr>
        <p:spPr>
          <a:xfrm>
            <a:off x="451385" y="5011627"/>
            <a:ext cx="1128816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S2 </a:t>
            </a:r>
            <a:r>
              <a:rPr lang="fr-FR" sz="11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Fig</a:t>
            </a:r>
            <a:r>
              <a:rPr lang="fr-FR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r-FR" sz="1100" b="1" dirty="0" err="1">
                <a:latin typeface="Arial" panose="020B0604020202020204" pitchFamily="34" charset="0"/>
                <a:cs typeface="Arial" panose="020B0604020202020204" pitchFamily="34" charset="0"/>
              </a:rPr>
              <a:t>Primary</a:t>
            </a:r>
            <a:r>
              <a:rPr lang="fr-FR" sz="1100" b="1" dirty="0">
                <a:latin typeface="Arial" panose="020B0604020202020204" pitchFamily="34" charset="0"/>
                <a:cs typeface="Arial" panose="020B0604020202020204" pitchFamily="34" charset="0"/>
              </a:rPr>
              <a:t> canine TNBC </a:t>
            </a:r>
            <a:r>
              <a:rPr lang="fr-FR" sz="1100" b="1" dirty="0" err="1">
                <a:latin typeface="Arial" panose="020B0604020202020204" pitchFamily="34" charset="0"/>
                <a:cs typeface="Arial" panose="020B0604020202020204" pitchFamily="34" charset="0"/>
              </a:rPr>
              <a:t>cells</a:t>
            </a:r>
            <a:r>
              <a:rPr lang="fr-FR" sz="11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00" b="1" dirty="0" err="1">
                <a:latin typeface="Arial" panose="020B0604020202020204" pitchFamily="34" charset="0"/>
                <a:cs typeface="Arial" panose="020B0604020202020204" pitchFamily="34" charset="0"/>
              </a:rPr>
              <a:t>infected</a:t>
            </a:r>
            <a:r>
              <a:rPr lang="fr-FR" sz="11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00" b="1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fr-FR" sz="1100" b="1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fr-FR" sz="1100" b="1" dirty="0" err="1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fr-FR" sz="11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accinia</a:t>
            </a:r>
            <a:r>
              <a:rPr lang="fr-FR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virus-</a:t>
            </a:r>
            <a:r>
              <a:rPr lang="fr-FR" sz="11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Copenhagen</a:t>
            </a:r>
            <a:r>
              <a:rPr lang="fr-FR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00" b="1" dirty="0" err="1">
                <a:latin typeface="Arial" panose="020B0604020202020204" pitchFamily="34" charset="0"/>
                <a:cs typeface="Arial" panose="020B0604020202020204" pitchFamily="34" charset="0"/>
              </a:rPr>
              <a:t>exhibit</a:t>
            </a:r>
            <a:r>
              <a:rPr lang="fr-FR" sz="1100" b="1" dirty="0">
                <a:latin typeface="Arial" panose="020B0604020202020204" pitchFamily="34" charset="0"/>
                <a:cs typeface="Arial" panose="020B0604020202020204" pitchFamily="34" charset="0"/>
              </a:rPr>
              <a:t>  a </a:t>
            </a:r>
            <a:r>
              <a:rPr lang="fr-FR" sz="1100" b="1" dirty="0" err="1">
                <a:latin typeface="Arial" panose="020B0604020202020204" pitchFamily="34" charset="0"/>
                <a:cs typeface="Arial" panose="020B0604020202020204" pitchFamily="34" charset="0"/>
              </a:rPr>
              <a:t>reduced</a:t>
            </a:r>
            <a:r>
              <a:rPr lang="fr-FR" sz="11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00" b="1" dirty="0" err="1">
                <a:latin typeface="Arial" panose="020B0604020202020204" pitchFamily="34" charset="0"/>
                <a:cs typeface="Arial" panose="020B0604020202020204" pitchFamily="34" charset="0"/>
              </a:rPr>
              <a:t>numbers</a:t>
            </a:r>
            <a:r>
              <a:rPr lang="fr-FR" sz="1100" b="1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fr-FR" sz="1100" b="1" dirty="0" err="1">
                <a:latin typeface="Arial" panose="020B0604020202020204" pitchFamily="34" charset="0"/>
                <a:cs typeface="Arial" panose="020B0604020202020204" pitchFamily="34" charset="0"/>
              </a:rPr>
              <a:t>mininuclei</a:t>
            </a:r>
            <a:r>
              <a:rPr lang="fr-FR" sz="11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00" b="1" dirty="0" err="1">
                <a:latin typeface="Arial" panose="020B0604020202020204" pitchFamily="34" charset="0"/>
                <a:cs typeface="Arial" panose="020B0604020202020204" pitchFamily="34" charset="0"/>
              </a:rPr>
              <a:t>compared</a:t>
            </a:r>
            <a:r>
              <a:rPr lang="fr-FR" sz="1100" b="1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fr-FR" sz="1100" b="1" dirty="0" err="1">
                <a:latin typeface="Arial" panose="020B0604020202020204" pitchFamily="34" charset="0"/>
                <a:cs typeface="Arial" panose="020B0604020202020204" pitchFamily="34" charset="0"/>
              </a:rPr>
              <a:t>primary</a:t>
            </a:r>
            <a:r>
              <a:rPr lang="fr-FR" sz="1100" b="1" dirty="0">
                <a:latin typeface="Arial" panose="020B0604020202020204" pitchFamily="34" charset="0"/>
                <a:cs typeface="Arial" panose="020B0604020202020204" pitchFamily="34" charset="0"/>
              </a:rPr>
              <a:t> canine non-TNBC </a:t>
            </a:r>
            <a:r>
              <a:rPr lang="fr-FR" sz="1100" b="1" dirty="0" err="1">
                <a:latin typeface="Arial" panose="020B0604020202020204" pitchFamily="34" charset="0"/>
                <a:cs typeface="Arial" panose="020B0604020202020204" pitchFamily="34" charset="0"/>
              </a:rPr>
              <a:t>cells</a:t>
            </a:r>
            <a:r>
              <a:rPr lang="fr-FR" sz="11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Non-TNBC (A, B) or TNBC (C, D) cells were infected with a vaccinia virus-Copenhagen strain recombinant in which GFP expression is driven by an immediate-early vaccinia virus promoter (MOI=5). Three hours after infection, the cells were fixed and stained with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propidium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iodide (PI). A and B: GFP staining; C and D: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propidium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iodide staining; M :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mininuclei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1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</a:t>
            </a:r>
            <a:r>
              <a:rPr lang="en-US" sz="11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G, H, </a:t>
            </a:r>
            <a:r>
              <a:rPr lang="en-US" sz="11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I.</a:t>
            </a:r>
            <a:r>
              <a:rPr lang="en-US" sz="11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Non</a:t>
            </a:r>
            <a:r>
              <a:rPr lang="en-US" sz="1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-TNBC (white bars) or TNBC (black bars) cells were infected with a vaccinia virus-Copenhagen strain recombinant in which GFP expression is driven by an immediate-early vaccinia virus promoter (MOI=5). Three hours after infection, the cells were fixed and stained with </a:t>
            </a:r>
            <a:r>
              <a:rPr lang="en-US" sz="11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propidium</a:t>
            </a:r>
            <a:r>
              <a:rPr lang="en-US" sz="1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iodide (PI). The number of PI and GFP positive cells was determined. The percentage of GFP+ cells (</a:t>
            </a:r>
            <a:r>
              <a:rPr lang="en-US" sz="11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</a:t>
            </a:r>
            <a:r>
              <a:rPr lang="en-US" sz="1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), the mean GFP fluorescence per cell (G), the percentage of mini-nuclei in GFP+ cells (</a:t>
            </a:r>
            <a:r>
              <a:rPr lang="en-US" sz="11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</a:t>
            </a:r>
            <a:r>
              <a:rPr lang="en-US" sz="1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and the number of mini-nuclei in nuclei-positive cells (</a:t>
            </a:r>
            <a:r>
              <a:rPr lang="en-US" sz="11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US" sz="1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are presented.</a:t>
            </a:r>
            <a:r>
              <a:rPr lang="en-US" sz="11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(*** p &lt; 0.001;  ** p &lt; 0.01; * p &lt; 0.05; </a:t>
            </a:r>
            <a:r>
              <a:rPr lang="en-US" sz="11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n.s</a:t>
            </a:r>
            <a:r>
              <a:rPr lang="en-US" sz="1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p &gt; 0.05). The data were obtained from the analysis of 120 images obtained from 2 non-TNBC and 2 TNBC from 4 primary canine specimen. The detail of the samples used to obtain these data is listed in Supplemental Table 5.  </a:t>
            </a:r>
            <a:endParaRPr lang="fr-FR" sz="11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39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282</Words>
  <Application>Microsoft Office PowerPoint</Application>
  <PresentationFormat>Grand écran</PresentationFormat>
  <Paragraphs>12</Paragraphs>
  <Slides>1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Thème Office</vt:lpstr>
      <vt:lpstr>Prism 5</vt:lpstr>
      <vt:lpstr>Présentation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Georges I</dc:creator>
  <cp:lastModifiedBy>Georges I</cp:lastModifiedBy>
  <cp:revision>7</cp:revision>
  <dcterms:created xsi:type="dcterms:W3CDTF">2019-12-17T10:52:50Z</dcterms:created>
  <dcterms:modified xsi:type="dcterms:W3CDTF">2020-10-01T13:23:37Z</dcterms:modified>
</cp:coreProperties>
</file>