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256" r:id="rId2"/>
    <p:sldId id="257" r:id="rId3"/>
    <p:sldId id="273" r:id="rId4"/>
    <p:sldId id="274" r:id="rId5"/>
    <p:sldId id="287" r:id="rId6"/>
    <p:sldId id="270" r:id="rId7"/>
    <p:sldId id="283" r:id="rId8"/>
    <p:sldId id="258" r:id="rId9"/>
    <p:sldId id="259" r:id="rId10"/>
    <p:sldId id="297" r:id="rId11"/>
    <p:sldId id="267" r:id="rId12"/>
    <p:sldId id="300" r:id="rId13"/>
    <p:sldId id="279" r:id="rId14"/>
    <p:sldId id="289" r:id="rId15"/>
    <p:sldId id="280" r:id="rId16"/>
    <p:sldId id="290" r:id="rId17"/>
    <p:sldId id="291" r:id="rId18"/>
    <p:sldId id="302" r:id="rId19"/>
    <p:sldId id="292" r:id="rId20"/>
    <p:sldId id="276" r:id="rId21"/>
    <p:sldId id="293" r:id="rId22"/>
    <p:sldId id="268" r:id="rId23"/>
    <p:sldId id="284" r:id="rId24"/>
    <p:sldId id="296" r:id="rId25"/>
    <p:sldId id="271" r:id="rId26"/>
    <p:sldId id="295" r:id="rId27"/>
    <p:sldId id="294" r:id="rId28"/>
    <p:sldId id="286" r:id="rId29"/>
    <p:sldId id="299" r:id="rId30"/>
    <p:sldId id="303" r:id="rId31"/>
    <p:sldId id="272" r:id="rId3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MONE" initials="S" lastIdx="1" clrIdx="0">
    <p:extLst>
      <p:ext uri="{19B8F6BF-5375-455C-9EA6-DF929625EA0E}">
        <p15:presenceInfo xmlns:p15="http://schemas.microsoft.com/office/powerpoint/2012/main" userId="SIMON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3300"/>
    <a:srgbClr val="FF0066"/>
    <a:srgbClr val="996633"/>
    <a:srgbClr val="D2A000"/>
    <a:srgbClr val="5340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0C7B65-A906-4EC1-B3DB-91770E80450A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203D8D6-8222-4CD2-B1D3-211FD9133F1F}">
      <dgm:prSet/>
      <dgm:spPr/>
      <dgm:t>
        <a:bodyPr/>
        <a:lstStyle/>
        <a:p>
          <a:pPr>
            <a:lnSpc>
              <a:spcPct val="100000"/>
            </a:lnSpc>
          </a:pPr>
          <a:r>
            <a:rPr lang="pt-BR" b="1" dirty="0">
              <a:latin typeface="Arial" panose="020B0604020202020204" pitchFamily="34" charset="0"/>
              <a:cs typeface="Arial" panose="020B0604020202020204" pitchFamily="34" charset="0"/>
            </a:rPr>
            <a:t>Editor-Executivo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267BEC-9227-44A0-ADEF-C0DC189AED8F}" type="parTrans" cxnId="{CC21E8CB-81ED-4D39-ABDA-7073C4E8D7ED}">
      <dgm:prSet/>
      <dgm:spPr/>
      <dgm:t>
        <a:bodyPr/>
        <a:lstStyle/>
        <a:p>
          <a:endParaRPr lang="en-US"/>
        </a:p>
      </dgm:t>
    </dgm:pt>
    <dgm:pt modelId="{2F83AC44-707A-4B3E-844C-D029911C3313}" type="sibTrans" cxnId="{CC21E8CB-81ED-4D39-ABDA-7073C4E8D7ED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44F7A7E4-30E5-481F-B407-97A522443396}">
      <dgm:prSet/>
      <dgm:spPr/>
      <dgm:t>
        <a:bodyPr/>
        <a:lstStyle/>
        <a:p>
          <a:pPr>
            <a:lnSpc>
              <a:spcPct val="100000"/>
            </a:lnSpc>
          </a:pPr>
          <a:r>
            <a:rPr lang="pt-BR" dirty="0">
              <a:latin typeface="Arial" panose="020B0604020202020204" pitchFamily="34" charset="0"/>
              <a:cs typeface="Arial" panose="020B0604020202020204" pitchFamily="34" charset="0"/>
            </a:rPr>
            <a:t>Pesquisa no OJS, Lattes, </a:t>
          </a:r>
          <a:r>
            <a:rPr lang="pt-BR" dirty="0" err="1">
              <a:latin typeface="Arial" panose="020B0604020202020204" pitchFamily="34" charset="0"/>
              <a:cs typeface="Arial" panose="020B0604020202020204" pitchFamily="34" charset="0"/>
            </a:rPr>
            <a:t>Publons</a:t>
          </a:r>
          <a:r>
            <a:rPr lang="pt-BR" dirty="0">
              <a:latin typeface="Arial" panose="020B0604020202020204" pitchFamily="34" charset="0"/>
              <a:cs typeface="Arial" panose="020B0604020202020204" pitchFamily="34" charset="0"/>
            </a:rPr>
            <a:t>... e seleciona avaliadores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DB872D2-1811-4C53-883E-1FE8C42A312C}" type="parTrans" cxnId="{258E79D3-CEFD-4D03-94E2-EB274271BD0C}">
      <dgm:prSet/>
      <dgm:spPr/>
      <dgm:t>
        <a:bodyPr/>
        <a:lstStyle/>
        <a:p>
          <a:endParaRPr lang="en-US"/>
        </a:p>
      </dgm:t>
    </dgm:pt>
    <dgm:pt modelId="{34E3C1C7-BA6C-47BB-961F-271E73CB8923}" type="sibTrans" cxnId="{258E79D3-CEFD-4D03-94E2-EB274271BD0C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179A3D82-CA1A-43E9-8A6B-870013FC048B}">
      <dgm:prSet/>
      <dgm:spPr/>
      <dgm:t>
        <a:bodyPr/>
        <a:lstStyle/>
        <a:p>
          <a:pPr>
            <a:lnSpc>
              <a:spcPct val="100000"/>
            </a:lnSpc>
          </a:pPr>
          <a:r>
            <a:rPr lang="pt-BR" dirty="0">
              <a:latin typeface="Arial" panose="020B0604020202020204" pitchFamily="34" charset="0"/>
              <a:cs typeface="Arial" panose="020B0604020202020204" pitchFamily="34" charset="0"/>
            </a:rPr>
            <a:t>Monitora os prazos de retorno dos avaliadores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C44AF0A-B002-4B33-8E3A-F420C60287C8}" type="parTrans" cxnId="{D4173F5B-DEF0-435E-BC28-0F390F7CA4DF}">
      <dgm:prSet/>
      <dgm:spPr/>
      <dgm:t>
        <a:bodyPr/>
        <a:lstStyle/>
        <a:p>
          <a:endParaRPr lang="en-US"/>
        </a:p>
      </dgm:t>
    </dgm:pt>
    <dgm:pt modelId="{BC4F801D-8265-4AC1-9CA0-CFDF3AD3FD55}" type="sibTrans" cxnId="{D4173F5B-DEF0-435E-BC28-0F390F7CA4DF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8D4A6A2B-0258-4C33-B128-B3CE75D43F56}">
      <dgm:prSet/>
      <dgm:spPr/>
      <dgm:t>
        <a:bodyPr/>
        <a:lstStyle/>
        <a:p>
          <a:pPr>
            <a:lnSpc>
              <a:spcPct val="100000"/>
            </a:lnSpc>
          </a:pPr>
          <a:r>
            <a:rPr lang="pt-BR" dirty="0">
              <a:latin typeface="Arial" panose="020B0604020202020204" pitchFamily="34" charset="0"/>
              <a:cs typeface="Arial" panose="020B0604020202020204" pitchFamily="34" charset="0"/>
            </a:rPr>
            <a:t>Analisa apontamentos e recomendações dos avaliadores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28FC0D-93A5-47C2-AD89-8ED95BDA3DC3}" type="parTrans" cxnId="{41A0D749-FB69-490A-A1D0-49A7DAB9B7CD}">
      <dgm:prSet/>
      <dgm:spPr/>
      <dgm:t>
        <a:bodyPr/>
        <a:lstStyle/>
        <a:p>
          <a:endParaRPr lang="en-US"/>
        </a:p>
      </dgm:t>
    </dgm:pt>
    <dgm:pt modelId="{26EBA0AF-DA83-40D2-82E6-D981E021B1ED}" type="sibTrans" cxnId="{41A0D749-FB69-490A-A1D0-49A7DAB9B7CD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98F4FFA7-37CB-4589-B877-40DFCA099ED1}">
      <dgm:prSet/>
      <dgm:spPr/>
      <dgm:t>
        <a:bodyPr/>
        <a:lstStyle/>
        <a:p>
          <a:pPr>
            <a:lnSpc>
              <a:spcPct val="100000"/>
            </a:lnSpc>
          </a:pPr>
          <a:r>
            <a:rPr lang="pt-BR" dirty="0">
              <a:latin typeface="Arial" panose="020B0604020202020204" pitchFamily="34" charset="0"/>
              <a:cs typeface="Arial" panose="020B0604020202020204" pitchFamily="34" charset="0"/>
            </a:rPr>
            <a:t>Avalia  atuação do revisor com as marcações de estrelinhas no sistema OJS)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C9226C-F24E-4DEE-B748-8E611DDDBF2A}" type="parTrans" cxnId="{F310B769-B173-4C11-A937-FF81D605023C}">
      <dgm:prSet/>
      <dgm:spPr/>
      <dgm:t>
        <a:bodyPr/>
        <a:lstStyle/>
        <a:p>
          <a:endParaRPr lang="en-US"/>
        </a:p>
      </dgm:t>
    </dgm:pt>
    <dgm:pt modelId="{D5D88118-BBE7-444C-8A67-24CA96A72755}" type="sibTrans" cxnId="{F310B769-B173-4C11-A937-FF81D605023C}">
      <dgm:prSet/>
      <dgm:spPr/>
      <dgm:t>
        <a:bodyPr/>
        <a:lstStyle/>
        <a:p>
          <a:endParaRPr lang="en-US"/>
        </a:p>
      </dgm:t>
    </dgm:pt>
    <dgm:pt modelId="{141D2AA9-1790-4C19-A8A4-B8ACBE6D290E}" type="pres">
      <dgm:prSet presAssocID="{410C7B65-A906-4EC1-B3DB-91770E80450A}" presName="root" presStyleCnt="0">
        <dgm:presLayoutVars>
          <dgm:dir/>
          <dgm:resizeHandles val="exact"/>
        </dgm:presLayoutVars>
      </dgm:prSet>
      <dgm:spPr/>
    </dgm:pt>
    <dgm:pt modelId="{752B5C91-DF25-4855-9B39-236BC2F7C472}" type="pres">
      <dgm:prSet presAssocID="{410C7B65-A906-4EC1-B3DB-91770E80450A}" presName="container" presStyleCnt="0">
        <dgm:presLayoutVars>
          <dgm:dir/>
          <dgm:resizeHandles val="exact"/>
        </dgm:presLayoutVars>
      </dgm:prSet>
      <dgm:spPr/>
    </dgm:pt>
    <dgm:pt modelId="{1EA1717F-9E3B-4969-B22B-0294418D992C}" type="pres">
      <dgm:prSet presAssocID="{6203D8D6-8222-4CD2-B1D3-211FD9133F1F}" presName="compNode" presStyleCnt="0"/>
      <dgm:spPr/>
    </dgm:pt>
    <dgm:pt modelId="{68FCA24F-4691-42EF-947F-FF1472920554}" type="pres">
      <dgm:prSet presAssocID="{6203D8D6-8222-4CD2-B1D3-211FD9133F1F}" presName="iconBgRect" presStyleLbl="bgShp" presStyleIdx="0" presStyleCnt="5" custLinFactNeighborX="-75470" custLinFactNeighborY="-4574"/>
      <dgm:spPr/>
    </dgm:pt>
    <dgm:pt modelId="{BFAFC877-95DE-4ADF-BB46-EF3289A3A564}" type="pres">
      <dgm:prSet presAssocID="{6203D8D6-8222-4CD2-B1D3-211FD9133F1F}" presName="iconRect" presStyleLbl="node1" presStyleIdx="0" presStyleCnt="5" custLinFactX="-16319" custLinFactNeighborX="-100000" custLinFactNeighborY="-1577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aptop"/>
        </a:ext>
      </dgm:extLst>
    </dgm:pt>
    <dgm:pt modelId="{BF78EBB4-97E7-4E1D-8E8D-E37F076A62E5}" type="pres">
      <dgm:prSet presAssocID="{6203D8D6-8222-4CD2-B1D3-211FD9133F1F}" presName="spaceRect" presStyleCnt="0"/>
      <dgm:spPr/>
    </dgm:pt>
    <dgm:pt modelId="{35158433-E578-44A3-BEA9-8FCF745C218A}" type="pres">
      <dgm:prSet presAssocID="{6203D8D6-8222-4CD2-B1D3-211FD9133F1F}" presName="textRect" presStyleLbl="revTx" presStyleIdx="0" presStyleCnt="5" custLinFactNeighborX="-29592" custLinFactNeighborY="1143">
        <dgm:presLayoutVars>
          <dgm:chMax val="1"/>
          <dgm:chPref val="1"/>
        </dgm:presLayoutVars>
      </dgm:prSet>
      <dgm:spPr/>
    </dgm:pt>
    <dgm:pt modelId="{0A293685-5165-4E80-8B86-A5F718063261}" type="pres">
      <dgm:prSet presAssocID="{2F83AC44-707A-4B3E-844C-D029911C3313}" presName="sibTrans" presStyleLbl="sibTrans2D1" presStyleIdx="0" presStyleCnt="0"/>
      <dgm:spPr/>
    </dgm:pt>
    <dgm:pt modelId="{2D380FE7-C369-4BDF-836F-2FDDBB32BC17}" type="pres">
      <dgm:prSet presAssocID="{44F7A7E4-30E5-481F-B407-97A522443396}" presName="compNode" presStyleCnt="0"/>
      <dgm:spPr/>
    </dgm:pt>
    <dgm:pt modelId="{B175B948-9C90-4AC6-AEE0-1972808D23C6}" type="pres">
      <dgm:prSet presAssocID="{44F7A7E4-30E5-481F-B407-97A522443396}" presName="iconBgRect" presStyleLbl="bgShp" presStyleIdx="1" presStyleCnt="5" custLinFactNeighborX="-22869" custLinFactNeighborY="25157"/>
      <dgm:spPr/>
    </dgm:pt>
    <dgm:pt modelId="{8664194C-6A52-4256-82E5-242064C2F404}" type="pres">
      <dgm:prSet presAssocID="{44F7A7E4-30E5-481F-B407-97A522443396}" presName="iconRect" presStyleLbl="node1" presStyleIdx="1" presStyleCnt="5" custLinFactNeighborX="-33840" custLinFactNeighborY="5717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CDFF5A8D-57A4-4D95-AA00-A0D61B0BA01D}" type="pres">
      <dgm:prSet presAssocID="{44F7A7E4-30E5-481F-B407-97A522443396}" presName="spaceRect" presStyleCnt="0"/>
      <dgm:spPr/>
    </dgm:pt>
    <dgm:pt modelId="{5B61BB4D-E6A5-4286-BE8A-362C92357876}" type="pres">
      <dgm:prSet presAssocID="{44F7A7E4-30E5-481F-B407-97A522443396}" presName="textRect" presStyleLbl="revTx" presStyleIdx="1" presStyleCnt="5" custLinFactNeighborX="-15524" custLinFactNeighborY="36591">
        <dgm:presLayoutVars>
          <dgm:chMax val="1"/>
          <dgm:chPref val="1"/>
        </dgm:presLayoutVars>
      </dgm:prSet>
      <dgm:spPr/>
    </dgm:pt>
    <dgm:pt modelId="{229BD62B-5301-4103-B5B5-C049DE6CF4ED}" type="pres">
      <dgm:prSet presAssocID="{34E3C1C7-BA6C-47BB-961F-271E73CB8923}" presName="sibTrans" presStyleLbl="sibTrans2D1" presStyleIdx="0" presStyleCnt="0"/>
      <dgm:spPr/>
    </dgm:pt>
    <dgm:pt modelId="{D7143B00-010D-4145-8D9D-F772F84145C8}" type="pres">
      <dgm:prSet presAssocID="{179A3D82-CA1A-43E9-8A6B-870013FC048B}" presName="compNode" presStyleCnt="0"/>
      <dgm:spPr/>
    </dgm:pt>
    <dgm:pt modelId="{55FEEB41-7104-4C41-B320-8F54E7902AB2}" type="pres">
      <dgm:prSet presAssocID="{179A3D82-CA1A-43E9-8A6B-870013FC048B}" presName="iconBgRect" presStyleLbl="bgShp" presStyleIdx="2" presStyleCnt="5" custLinFactNeighborX="-82330" custLinFactNeighborY="-5717"/>
      <dgm:spPr/>
    </dgm:pt>
    <dgm:pt modelId="{58A0A73C-ABC2-464A-B275-827681E232E2}" type="pres">
      <dgm:prSet presAssocID="{179A3D82-CA1A-43E9-8A6B-870013FC048B}" presName="iconRect" presStyleLbl="node1" presStyleIdx="2" presStyleCnt="5" custLinFactX="-45892" custLinFactNeighborX="-100000" custLinFactNeighborY="-11761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ista de Verificação"/>
        </a:ext>
      </dgm:extLst>
    </dgm:pt>
    <dgm:pt modelId="{EDED48B6-0CE7-45B5-A2D0-D67E29960810}" type="pres">
      <dgm:prSet presAssocID="{179A3D82-CA1A-43E9-8A6B-870013FC048B}" presName="spaceRect" presStyleCnt="0"/>
      <dgm:spPr/>
    </dgm:pt>
    <dgm:pt modelId="{DF8B8FBD-0560-4C42-8DC3-1929B35180A0}" type="pres">
      <dgm:prSet presAssocID="{179A3D82-CA1A-43E9-8A6B-870013FC048B}" presName="textRect" presStyleLbl="revTx" presStyleIdx="2" presStyleCnt="5" custLinFactNeighborX="-34928" custLinFactNeighborY="-4574">
        <dgm:presLayoutVars>
          <dgm:chMax val="1"/>
          <dgm:chPref val="1"/>
        </dgm:presLayoutVars>
      </dgm:prSet>
      <dgm:spPr/>
    </dgm:pt>
    <dgm:pt modelId="{F15D13D4-2D6E-4F40-B4EE-6EAC849CBA06}" type="pres">
      <dgm:prSet presAssocID="{BC4F801D-8265-4AC1-9CA0-CFDF3AD3FD55}" presName="sibTrans" presStyleLbl="sibTrans2D1" presStyleIdx="0" presStyleCnt="0"/>
      <dgm:spPr/>
    </dgm:pt>
    <dgm:pt modelId="{03A60D03-4397-4997-9B58-772D43997972}" type="pres">
      <dgm:prSet presAssocID="{8D4A6A2B-0258-4C33-B128-B3CE75D43F56}" presName="compNode" presStyleCnt="0"/>
      <dgm:spPr/>
    </dgm:pt>
    <dgm:pt modelId="{EC07810B-DFEE-48C7-9616-E1E69F795600}" type="pres">
      <dgm:prSet presAssocID="{8D4A6A2B-0258-4C33-B128-B3CE75D43F56}" presName="iconBgRect" presStyleLbl="bgShp" presStyleIdx="3" presStyleCnt="5"/>
      <dgm:spPr/>
    </dgm:pt>
    <dgm:pt modelId="{B9AF9E06-5F99-4D95-A2A7-A6A21EEFCA06}" type="pres">
      <dgm:prSet presAssocID="{8D4A6A2B-0258-4C33-B128-B3CE75D43F56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9F719025-9FB6-49AE-9A8D-E29BFF43EDBD}" type="pres">
      <dgm:prSet presAssocID="{8D4A6A2B-0258-4C33-B128-B3CE75D43F56}" presName="spaceRect" presStyleCnt="0"/>
      <dgm:spPr/>
    </dgm:pt>
    <dgm:pt modelId="{72558554-6B0C-4C7B-87A1-70914250E092}" type="pres">
      <dgm:prSet presAssocID="{8D4A6A2B-0258-4C33-B128-B3CE75D43F56}" presName="textRect" presStyleLbl="revTx" presStyleIdx="3" presStyleCnt="5">
        <dgm:presLayoutVars>
          <dgm:chMax val="1"/>
          <dgm:chPref val="1"/>
        </dgm:presLayoutVars>
      </dgm:prSet>
      <dgm:spPr/>
    </dgm:pt>
    <dgm:pt modelId="{9BD4C889-E46F-440E-82CE-76ED0ADE0B86}" type="pres">
      <dgm:prSet presAssocID="{26EBA0AF-DA83-40D2-82E6-D981E021B1ED}" presName="sibTrans" presStyleLbl="sibTrans2D1" presStyleIdx="0" presStyleCnt="0"/>
      <dgm:spPr/>
    </dgm:pt>
    <dgm:pt modelId="{985AC319-CD55-4EAE-97E7-0719700E39C9}" type="pres">
      <dgm:prSet presAssocID="{98F4FFA7-37CB-4589-B877-40DFCA099ED1}" presName="compNode" presStyleCnt="0"/>
      <dgm:spPr/>
    </dgm:pt>
    <dgm:pt modelId="{FF4053F7-B561-40ED-B9DC-E3BFA48D24BA}" type="pres">
      <dgm:prSet presAssocID="{98F4FFA7-37CB-4589-B877-40DFCA099ED1}" presName="iconBgRect" presStyleLbl="bgShp" presStyleIdx="4" presStyleCnt="5" custLinFactX="-63359" custLinFactNeighborX="-100000" custLinFactNeighborY="-17374"/>
      <dgm:spPr/>
    </dgm:pt>
    <dgm:pt modelId="{2C6B7A84-00B3-4946-98D7-37C9D016605B}" type="pres">
      <dgm:prSet presAssocID="{98F4FFA7-37CB-4589-B877-40DFCA099ED1}" presName="iconRect" presStyleLbl="node1" presStyleIdx="4" presStyleCnt="5" custLinFactX="-100000" custLinFactNeighborX="-183898" custLinFactNeighborY="-39430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ustache Face with Solid Fill"/>
        </a:ext>
      </dgm:extLst>
    </dgm:pt>
    <dgm:pt modelId="{7D5A3C17-B25F-407E-BDD6-B44806B0B147}" type="pres">
      <dgm:prSet presAssocID="{98F4FFA7-37CB-4589-B877-40DFCA099ED1}" presName="spaceRect" presStyleCnt="0"/>
      <dgm:spPr/>
    </dgm:pt>
    <dgm:pt modelId="{22FA596B-7104-40DE-9A01-B4829781BEEE}" type="pres">
      <dgm:prSet presAssocID="{98F4FFA7-37CB-4589-B877-40DFCA099ED1}" presName="textRect" presStyleLbl="revTx" presStyleIdx="4" presStyleCnt="5" custScaleX="261112" custLinFactNeighborX="10344" custLinFactNeighborY="-17374">
        <dgm:presLayoutVars>
          <dgm:chMax val="1"/>
          <dgm:chPref val="1"/>
        </dgm:presLayoutVars>
      </dgm:prSet>
      <dgm:spPr/>
    </dgm:pt>
  </dgm:ptLst>
  <dgm:cxnLst>
    <dgm:cxn modelId="{55444820-D092-4798-AF9C-9728AF20F722}" type="presOf" srcId="{44F7A7E4-30E5-481F-B407-97A522443396}" destId="{5B61BB4D-E6A5-4286-BE8A-362C92357876}" srcOrd="0" destOrd="0" presId="urn:microsoft.com/office/officeart/2018/2/layout/IconCircleList"/>
    <dgm:cxn modelId="{8CE2082A-0BA5-42D6-A650-81106CF9C4EA}" type="presOf" srcId="{6203D8D6-8222-4CD2-B1D3-211FD9133F1F}" destId="{35158433-E578-44A3-BEA9-8FCF745C218A}" srcOrd="0" destOrd="0" presId="urn:microsoft.com/office/officeart/2018/2/layout/IconCircleList"/>
    <dgm:cxn modelId="{0E90263B-F7FB-46B2-A29A-E0915ED69CB2}" type="presOf" srcId="{26EBA0AF-DA83-40D2-82E6-D981E021B1ED}" destId="{9BD4C889-E46F-440E-82CE-76ED0ADE0B86}" srcOrd="0" destOrd="0" presId="urn:microsoft.com/office/officeart/2018/2/layout/IconCircleList"/>
    <dgm:cxn modelId="{D7D26C3E-9EB2-4760-BFCD-161DB4B42E68}" type="presOf" srcId="{179A3D82-CA1A-43E9-8A6B-870013FC048B}" destId="{DF8B8FBD-0560-4C42-8DC3-1929B35180A0}" srcOrd="0" destOrd="0" presId="urn:microsoft.com/office/officeart/2018/2/layout/IconCircleList"/>
    <dgm:cxn modelId="{D4173F5B-DEF0-435E-BC28-0F390F7CA4DF}" srcId="{410C7B65-A906-4EC1-B3DB-91770E80450A}" destId="{179A3D82-CA1A-43E9-8A6B-870013FC048B}" srcOrd="2" destOrd="0" parTransId="{2C44AF0A-B002-4B33-8E3A-F420C60287C8}" sibTransId="{BC4F801D-8265-4AC1-9CA0-CFDF3AD3FD55}"/>
    <dgm:cxn modelId="{BEA78E68-BBC6-433E-ACDC-AF59E2B9E788}" type="presOf" srcId="{8D4A6A2B-0258-4C33-B128-B3CE75D43F56}" destId="{72558554-6B0C-4C7B-87A1-70914250E092}" srcOrd="0" destOrd="0" presId="urn:microsoft.com/office/officeart/2018/2/layout/IconCircleList"/>
    <dgm:cxn modelId="{F310B769-B173-4C11-A937-FF81D605023C}" srcId="{410C7B65-A906-4EC1-B3DB-91770E80450A}" destId="{98F4FFA7-37CB-4589-B877-40DFCA099ED1}" srcOrd="4" destOrd="0" parTransId="{72C9226C-F24E-4DEE-B748-8E611DDDBF2A}" sibTransId="{D5D88118-BBE7-444C-8A67-24CA96A72755}"/>
    <dgm:cxn modelId="{41A0D749-FB69-490A-A1D0-49A7DAB9B7CD}" srcId="{410C7B65-A906-4EC1-B3DB-91770E80450A}" destId="{8D4A6A2B-0258-4C33-B128-B3CE75D43F56}" srcOrd="3" destOrd="0" parTransId="{C928FC0D-93A5-47C2-AD89-8ED95BDA3DC3}" sibTransId="{26EBA0AF-DA83-40D2-82E6-D981E021B1ED}"/>
    <dgm:cxn modelId="{6D019D55-C63E-4AA3-84FC-5FBEB8933AC6}" type="presOf" srcId="{410C7B65-A906-4EC1-B3DB-91770E80450A}" destId="{141D2AA9-1790-4C19-A8A4-B8ACBE6D290E}" srcOrd="0" destOrd="0" presId="urn:microsoft.com/office/officeart/2018/2/layout/IconCircleList"/>
    <dgm:cxn modelId="{8732DA8E-D7F0-47E7-8D9C-630C24ED16C3}" type="presOf" srcId="{34E3C1C7-BA6C-47BB-961F-271E73CB8923}" destId="{229BD62B-5301-4103-B5B5-C049DE6CF4ED}" srcOrd="0" destOrd="0" presId="urn:microsoft.com/office/officeart/2018/2/layout/IconCircleList"/>
    <dgm:cxn modelId="{FD3BF2AD-90DC-4821-9D46-E01CDB7131C0}" type="presOf" srcId="{BC4F801D-8265-4AC1-9CA0-CFDF3AD3FD55}" destId="{F15D13D4-2D6E-4F40-B4EE-6EAC849CBA06}" srcOrd="0" destOrd="0" presId="urn:microsoft.com/office/officeart/2018/2/layout/IconCircleList"/>
    <dgm:cxn modelId="{581E86BF-0FF6-4E3E-BAF2-0AA197756981}" type="presOf" srcId="{98F4FFA7-37CB-4589-B877-40DFCA099ED1}" destId="{22FA596B-7104-40DE-9A01-B4829781BEEE}" srcOrd="0" destOrd="0" presId="urn:microsoft.com/office/officeart/2018/2/layout/IconCircleList"/>
    <dgm:cxn modelId="{CC21E8CB-81ED-4D39-ABDA-7073C4E8D7ED}" srcId="{410C7B65-A906-4EC1-B3DB-91770E80450A}" destId="{6203D8D6-8222-4CD2-B1D3-211FD9133F1F}" srcOrd="0" destOrd="0" parTransId="{4A267BEC-9227-44A0-ADEF-C0DC189AED8F}" sibTransId="{2F83AC44-707A-4B3E-844C-D029911C3313}"/>
    <dgm:cxn modelId="{258E79D3-CEFD-4D03-94E2-EB274271BD0C}" srcId="{410C7B65-A906-4EC1-B3DB-91770E80450A}" destId="{44F7A7E4-30E5-481F-B407-97A522443396}" srcOrd="1" destOrd="0" parTransId="{2DB872D2-1811-4C53-883E-1FE8C42A312C}" sibTransId="{34E3C1C7-BA6C-47BB-961F-271E73CB8923}"/>
    <dgm:cxn modelId="{97049DEC-6BB7-461C-B11D-8DB7CE7C97D3}" type="presOf" srcId="{2F83AC44-707A-4B3E-844C-D029911C3313}" destId="{0A293685-5165-4E80-8B86-A5F718063261}" srcOrd="0" destOrd="0" presId="urn:microsoft.com/office/officeart/2018/2/layout/IconCircleList"/>
    <dgm:cxn modelId="{4819D710-0A29-4007-AF6A-544D35291F08}" type="presParOf" srcId="{141D2AA9-1790-4C19-A8A4-B8ACBE6D290E}" destId="{752B5C91-DF25-4855-9B39-236BC2F7C472}" srcOrd="0" destOrd="0" presId="urn:microsoft.com/office/officeart/2018/2/layout/IconCircleList"/>
    <dgm:cxn modelId="{41E0D1F0-B2E2-48C4-ABCC-0C1A20695721}" type="presParOf" srcId="{752B5C91-DF25-4855-9B39-236BC2F7C472}" destId="{1EA1717F-9E3B-4969-B22B-0294418D992C}" srcOrd="0" destOrd="0" presId="urn:microsoft.com/office/officeart/2018/2/layout/IconCircleList"/>
    <dgm:cxn modelId="{7C0BA68B-7716-4A2F-A996-9DABAFC10EC7}" type="presParOf" srcId="{1EA1717F-9E3B-4969-B22B-0294418D992C}" destId="{68FCA24F-4691-42EF-947F-FF1472920554}" srcOrd="0" destOrd="0" presId="urn:microsoft.com/office/officeart/2018/2/layout/IconCircleList"/>
    <dgm:cxn modelId="{A7534E5C-8607-4576-B5B3-1AD16A4CBEDA}" type="presParOf" srcId="{1EA1717F-9E3B-4969-B22B-0294418D992C}" destId="{BFAFC877-95DE-4ADF-BB46-EF3289A3A564}" srcOrd="1" destOrd="0" presId="urn:microsoft.com/office/officeart/2018/2/layout/IconCircleList"/>
    <dgm:cxn modelId="{317B495C-89CB-491C-983B-4AE66B963921}" type="presParOf" srcId="{1EA1717F-9E3B-4969-B22B-0294418D992C}" destId="{BF78EBB4-97E7-4E1D-8E8D-E37F076A62E5}" srcOrd="2" destOrd="0" presId="urn:microsoft.com/office/officeart/2018/2/layout/IconCircleList"/>
    <dgm:cxn modelId="{B42F3BA3-B1F4-4168-B73F-EF93ACFF7D90}" type="presParOf" srcId="{1EA1717F-9E3B-4969-B22B-0294418D992C}" destId="{35158433-E578-44A3-BEA9-8FCF745C218A}" srcOrd="3" destOrd="0" presId="urn:microsoft.com/office/officeart/2018/2/layout/IconCircleList"/>
    <dgm:cxn modelId="{EEF5A83F-6B77-44E6-8750-2A7CC654BD9D}" type="presParOf" srcId="{752B5C91-DF25-4855-9B39-236BC2F7C472}" destId="{0A293685-5165-4E80-8B86-A5F718063261}" srcOrd="1" destOrd="0" presId="urn:microsoft.com/office/officeart/2018/2/layout/IconCircleList"/>
    <dgm:cxn modelId="{3663D480-0F88-4139-871A-426FC5767369}" type="presParOf" srcId="{752B5C91-DF25-4855-9B39-236BC2F7C472}" destId="{2D380FE7-C369-4BDF-836F-2FDDBB32BC17}" srcOrd="2" destOrd="0" presId="urn:microsoft.com/office/officeart/2018/2/layout/IconCircleList"/>
    <dgm:cxn modelId="{A28F9A7E-462F-4C14-9FDC-30877EFE1BE8}" type="presParOf" srcId="{2D380FE7-C369-4BDF-836F-2FDDBB32BC17}" destId="{B175B948-9C90-4AC6-AEE0-1972808D23C6}" srcOrd="0" destOrd="0" presId="urn:microsoft.com/office/officeart/2018/2/layout/IconCircleList"/>
    <dgm:cxn modelId="{5B763AA7-1A20-438B-9634-2ED9F1ED716E}" type="presParOf" srcId="{2D380FE7-C369-4BDF-836F-2FDDBB32BC17}" destId="{8664194C-6A52-4256-82E5-242064C2F404}" srcOrd="1" destOrd="0" presId="urn:microsoft.com/office/officeart/2018/2/layout/IconCircleList"/>
    <dgm:cxn modelId="{A92A5561-E98C-4A1D-A24C-5CB38CC2471B}" type="presParOf" srcId="{2D380FE7-C369-4BDF-836F-2FDDBB32BC17}" destId="{CDFF5A8D-57A4-4D95-AA00-A0D61B0BA01D}" srcOrd="2" destOrd="0" presId="urn:microsoft.com/office/officeart/2018/2/layout/IconCircleList"/>
    <dgm:cxn modelId="{8CDAB350-E575-4737-A02C-1B71F0113AAF}" type="presParOf" srcId="{2D380FE7-C369-4BDF-836F-2FDDBB32BC17}" destId="{5B61BB4D-E6A5-4286-BE8A-362C92357876}" srcOrd="3" destOrd="0" presId="urn:microsoft.com/office/officeart/2018/2/layout/IconCircleList"/>
    <dgm:cxn modelId="{F62D93C8-801E-4307-A1CE-4C21F974ED36}" type="presParOf" srcId="{752B5C91-DF25-4855-9B39-236BC2F7C472}" destId="{229BD62B-5301-4103-B5B5-C049DE6CF4ED}" srcOrd="3" destOrd="0" presId="urn:microsoft.com/office/officeart/2018/2/layout/IconCircleList"/>
    <dgm:cxn modelId="{70FD6540-0515-4822-B7D1-728FE7F704B5}" type="presParOf" srcId="{752B5C91-DF25-4855-9B39-236BC2F7C472}" destId="{D7143B00-010D-4145-8D9D-F772F84145C8}" srcOrd="4" destOrd="0" presId="urn:microsoft.com/office/officeart/2018/2/layout/IconCircleList"/>
    <dgm:cxn modelId="{2F730E61-9088-424C-BC80-2E2411423724}" type="presParOf" srcId="{D7143B00-010D-4145-8D9D-F772F84145C8}" destId="{55FEEB41-7104-4C41-B320-8F54E7902AB2}" srcOrd="0" destOrd="0" presId="urn:microsoft.com/office/officeart/2018/2/layout/IconCircleList"/>
    <dgm:cxn modelId="{39E8D805-B6DB-4874-B6DC-3E7276F82A58}" type="presParOf" srcId="{D7143B00-010D-4145-8D9D-F772F84145C8}" destId="{58A0A73C-ABC2-464A-B275-827681E232E2}" srcOrd="1" destOrd="0" presId="urn:microsoft.com/office/officeart/2018/2/layout/IconCircleList"/>
    <dgm:cxn modelId="{05E62204-7B04-4CFE-AFB5-4B2005A93B4A}" type="presParOf" srcId="{D7143B00-010D-4145-8D9D-F772F84145C8}" destId="{EDED48B6-0CE7-45B5-A2D0-D67E29960810}" srcOrd="2" destOrd="0" presId="urn:microsoft.com/office/officeart/2018/2/layout/IconCircleList"/>
    <dgm:cxn modelId="{F33E78E2-6764-45E1-8AC2-FD084C9A0151}" type="presParOf" srcId="{D7143B00-010D-4145-8D9D-F772F84145C8}" destId="{DF8B8FBD-0560-4C42-8DC3-1929B35180A0}" srcOrd="3" destOrd="0" presId="urn:microsoft.com/office/officeart/2018/2/layout/IconCircleList"/>
    <dgm:cxn modelId="{7A5F1A9C-D2B9-4079-BEBE-662200BFC7DA}" type="presParOf" srcId="{752B5C91-DF25-4855-9B39-236BC2F7C472}" destId="{F15D13D4-2D6E-4F40-B4EE-6EAC849CBA06}" srcOrd="5" destOrd="0" presId="urn:microsoft.com/office/officeart/2018/2/layout/IconCircleList"/>
    <dgm:cxn modelId="{B09D4424-A42E-49E9-B91B-52941E8D72C7}" type="presParOf" srcId="{752B5C91-DF25-4855-9B39-236BC2F7C472}" destId="{03A60D03-4397-4997-9B58-772D43997972}" srcOrd="6" destOrd="0" presId="urn:microsoft.com/office/officeart/2018/2/layout/IconCircleList"/>
    <dgm:cxn modelId="{AC97CE71-E856-4796-8A28-C27129358407}" type="presParOf" srcId="{03A60D03-4397-4997-9B58-772D43997972}" destId="{EC07810B-DFEE-48C7-9616-E1E69F795600}" srcOrd="0" destOrd="0" presId="urn:microsoft.com/office/officeart/2018/2/layout/IconCircleList"/>
    <dgm:cxn modelId="{FA3EDC14-242E-40E5-90D0-B25AC1C80B9C}" type="presParOf" srcId="{03A60D03-4397-4997-9B58-772D43997972}" destId="{B9AF9E06-5F99-4D95-A2A7-A6A21EEFCA06}" srcOrd="1" destOrd="0" presId="urn:microsoft.com/office/officeart/2018/2/layout/IconCircleList"/>
    <dgm:cxn modelId="{2BC3D32B-30EB-4FBB-B033-B9A5378AA88E}" type="presParOf" srcId="{03A60D03-4397-4997-9B58-772D43997972}" destId="{9F719025-9FB6-49AE-9A8D-E29BFF43EDBD}" srcOrd="2" destOrd="0" presId="urn:microsoft.com/office/officeart/2018/2/layout/IconCircleList"/>
    <dgm:cxn modelId="{FB368DEC-7261-48C9-8E07-9ED86AB95EDE}" type="presParOf" srcId="{03A60D03-4397-4997-9B58-772D43997972}" destId="{72558554-6B0C-4C7B-87A1-70914250E092}" srcOrd="3" destOrd="0" presId="urn:microsoft.com/office/officeart/2018/2/layout/IconCircleList"/>
    <dgm:cxn modelId="{D91DE42A-BE01-4AC7-99F2-05E5BECE4846}" type="presParOf" srcId="{752B5C91-DF25-4855-9B39-236BC2F7C472}" destId="{9BD4C889-E46F-440E-82CE-76ED0ADE0B86}" srcOrd="7" destOrd="0" presId="urn:microsoft.com/office/officeart/2018/2/layout/IconCircleList"/>
    <dgm:cxn modelId="{4E8FD73F-41FD-4AF2-AC20-99B0A273288D}" type="presParOf" srcId="{752B5C91-DF25-4855-9B39-236BC2F7C472}" destId="{985AC319-CD55-4EAE-97E7-0719700E39C9}" srcOrd="8" destOrd="0" presId="urn:microsoft.com/office/officeart/2018/2/layout/IconCircleList"/>
    <dgm:cxn modelId="{8CD72475-7595-47E6-B187-EB1BA919419B}" type="presParOf" srcId="{985AC319-CD55-4EAE-97E7-0719700E39C9}" destId="{FF4053F7-B561-40ED-B9DC-E3BFA48D24BA}" srcOrd="0" destOrd="0" presId="urn:microsoft.com/office/officeart/2018/2/layout/IconCircleList"/>
    <dgm:cxn modelId="{5E037307-7560-46AD-8DAD-8B0E33D1341E}" type="presParOf" srcId="{985AC319-CD55-4EAE-97E7-0719700E39C9}" destId="{2C6B7A84-00B3-4946-98D7-37C9D016605B}" srcOrd="1" destOrd="0" presId="urn:microsoft.com/office/officeart/2018/2/layout/IconCircleList"/>
    <dgm:cxn modelId="{0689F26F-3DC2-4494-BFE9-0EAE7E55BB75}" type="presParOf" srcId="{985AC319-CD55-4EAE-97E7-0719700E39C9}" destId="{7D5A3C17-B25F-407E-BDD6-B44806B0B147}" srcOrd="2" destOrd="0" presId="urn:microsoft.com/office/officeart/2018/2/layout/IconCircleList"/>
    <dgm:cxn modelId="{3DE7EC40-CD08-44FF-9692-673C2E6AE436}" type="presParOf" srcId="{985AC319-CD55-4EAE-97E7-0719700E39C9}" destId="{22FA596B-7104-40DE-9A01-B4829781BEEE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FCA24F-4691-42EF-947F-FF1472920554}">
      <dsp:nvSpPr>
        <dsp:cNvPr id="0" name=""/>
        <dsp:cNvSpPr/>
      </dsp:nvSpPr>
      <dsp:spPr>
        <a:xfrm>
          <a:off x="351856" y="24892"/>
          <a:ext cx="1158935" cy="115893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AFC877-95DE-4ADF-BB46-EF3289A3A564}">
      <dsp:nvSpPr>
        <dsp:cNvPr id="0" name=""/>
        <dsp:cNvSpPr/>
      </dsp:nvSpPr>
      <dsp:spPr>
        <a:xfrm>
          <a:off x="688005" y="215261"/>
          <a:ext cx="672182" cy="67218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158433-E578-44A3-BEA9-8FCF745C218A}">
      <dsp:nvSpPr>
        <dsp:cNvPr id="0" name=""/>
        <dsp:cNvSpPr/>
      </dsp:nvSpPr>
      <dsp:spPr>
        <a:xfrm>
          <a:off x="1825397" y="91148"/>
          <a:ext cx="2731777" cy="1158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latin typeface="Arial" panose="020B0604020202020204" pitchFamily="34" charset="0"/>
              <a:cs typeface="Arial" panose="020B0604020202020204" pitchFamily="34" charset="0"/>
            </a:rPr>
            <a:t>Editor-Executivo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25397" y="91148"/>
        <a:ext cx="2731777" cy="1158935"/>
      </dsp:txXfrm>
    </dsp:sp>
    <dsp:sp modelId="{B175B948-9C90-4AC6-AEE0-1972808D23C6}">
      <dsp:nvSpPr>
        <dsp:cNvPr id="0" name=""/>
        <dsp:cNvSpPr/>
      </dsp:nvSpPr>
      <dsp:spPr>
        <a:xfrm>
          <a:off x="5576516" y="369455"/>
          <a:ext cx="1158935" cy="115893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64194C-6A52-4256-82E5-242064C2F404}">
      <dsp:nvSpPr>
        <dsp:cNvPr id="0" name=""/>
        <dsp:cNvSpPr/>
      </dsp:nvSpPr>
      <dsp:spPr>
        <a:xfrm>
          <a:off x="5857463" y="705592"/>
          <a:ext cx="672182" cy="67218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61BB4D-E6A5-4286-BE8A-362C92357876}">
      <dsp:nvSpPr>
        <dsp:cNvPr id="0" name=""/>
        <dsp:cNvSpPr/>
      </dsp:nvSpPr>
      <dsp:spPr>
        <a:xfrm>
          <a:off x="6824751" y="501967"/>
          <a:ext cx="2731777" cy="1158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latin typeface="Arial" panose="020B0604020202020204" pitchFamily="34" charset="0"/>
              <a:cs typeface="Arial" panose="020B0604020202020204" pitchFamily="34" charset="0"/>
            </a:rPr>
            <a:t>Pesquisa no OJS, Lattes, </a:t>
          </a:r>
          <a:r>
            <a:rPr lang="pt-BR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Publons</a:t>
          </a:r>
          <a:r>
            <a:rPr lang="pt-BR" sz="2000" kern="1200" dirty="0">
              <a:latin typeface="Arial" panose="020B0604020202020204" pitchFamily="34" charset="0"/>
              <a:cs typeface="Arial" panose="020B0604020202020204" pitchFamily="34" charset="0"/>
            </a:rPr>
            <a:t>... e seleciona avaliadores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824751" y="501967"/>
        <a:ext cx="2731777" cy="1158935"/>
      </dsp:txXfrm>
    </dsp:sp>
    <dsp:sp modelId="{55FEEB41-7104-4C41-B320-8F54E7902AB2}">
      <dsp:nvSpPr>
        <dsp:cNvPr id="0" name=""/>
        <dsp:cNvSpPr/>
      </dsp:nvSpPr>
      <dsp:spPr>
        <a:xfrm>
          <a:off x="272353" y="2106253"/>
          <a:ext cx="1158935" cy="115893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A0A73C-ABC2-464A-B275-827681E232E2}">
      <dsp:nvSpPr>
        <dsp:cNvPr id="0" name=""/>
        <dsp:cNvSpPr/>
      </dsp:nvSpPr>
      <dsp:spPr>
        <a:xfrm>
          <a:off x="489220" y="2336831"/>
          <a:ext cx="672182" cy="67218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8B8FBD-0560-4C42-8DC3-1929B35180A0}">
      <dsp:nvSpPr>
        <dsp:cNvPr id="0" name=""/>
        <dsp:cNvSpPr/>
      </dsp:nvSpPr>
      <dsp:spPr>
        <a:xfrm>
          <a:off x="1679629" y="2119500"/>
          <a:ext cx="2731777" cy="1158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latin typeface="Arial" panose="020B0604020202020204" pitchFamily="34" charset="0"/>
              <a:cs typeface="Arial" panose="020B0604020202020204" pitchFamily="34" charset="0"/>
            </a:rPr>
            <a:t>Monitora os prazos de retorno dos avaliadores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79629" y="2119500"/>
        <a:ext cx="2731777" cy="1158935"/>
      </dsp:txXfrm>
    </dsp:sp>
    <dsp:sp modelId="{EC07810B-DFEE-48C7-9616-E1E69F795600}">
      <dsp:nvSpPr>
        <dsp:cNvPr id="0" name=""/>
        <dsp:cNvSpPr/>
      </dsp:nvSpPr>
      <dsp:spPr>
        <a:xfrm>
          <a:off x="5841553" y="2172510"/>
          <a:ext cx="1158935" cy="115893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AF9E06-5F99-4D95-A2A7-A6A21EEFCA06}">
      <dsp:nvSpPr>
        <dsp:cNvPr id="0" name=""/>
        <dsp:cNvSpPr/>
      </dsp:nvSpPr>
      <dsp:spPr>
        <a:xfrm>
          <a:off x="6084929" y="2415886"/>
          <a:ext cx="672182" cy="67218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558554-6B0C-4C7B-87A1-70914250E092}">
      <dsp:nvSpPr>
        <dsp:cNvPr id="0" name=""/>
        <dsp:cNvSpPr/>
      </dsp:nvSpPr>
      <dsp:spPr>
        <a:xfrm>
          <a:off x="7248832" y="2172510"/>
          <a:ext cx="2731777" cy="1158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latin typeface="Arial" panose="020B0604020202020204" pitchFamily="34" charset="0"/>
              <a:cs typeface="Arial" panose="020B0604020202020204" pitchFamily="34" charset="0"/>
            </a:rPr>
            <a:t>Analisa apontamentos e recomendações dos avaliadores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248832" y="2172510"/>
        <a:ext cx="2731777" cy="1158935"/>
      </dsp:txXfrm>
    </dsp:sp>
    <dsp:sp modelId="{FF4053F7-B561-40ED-B9DC-E3BFA48D24BA}">
      <dsp:nvSpPr>
        <dsp:cNvPr id="0" name=""/>
        <dsp:cNvSpPr/>
      </dsp:nvSpPr>
      <dsp:spPr>
        <a:xfrm>
          <a:off x="126610" y="4065764"/>
          <a:ext cx="1158935" cy="115893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6B7A84-00B3-4946-98D7-37C9D016605B}">
      <dsp:nvSpPr>
        <dsp:cNvPr id="0" name=""/>
        <dsp:cNvSpPr/>
      </dsp:nvSpPr>
      <dsp:spPr>
        <a:xfrm>
          <a:off x="354899" y="4245453"/>
          <a:ext cx="672182" cy="67218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FA596B-7104-40DE-9A01-B4829781BEEE}">
      <dsp:nvSpPr>
        <dsp:cNvPr id="0" name=""/>
        <dsp:cNvSpPr/>
      </dsp:nvSpPr>
      <dsp:spPr>
        <a:xfrm>
          <a:off x="1509080" y="4065764"/>
          <a:ext cx="7132998" cy="1158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latin typeface="Arial" panose="020B0604020202020204" pitchFamily="34" charset="0"/>
              <a:cs typeface="Arial" panose="020B0604020202020204" pitchFamily="34" charset="0"/>
            </a:rPr>
            <a:t>Avalia  atuação do revisor com as marcações de estrelinhas no sistema OJS)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09080" y="4065764"/>
        <a:ext cx="7132998" cy="11589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10/15/2020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364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110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275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39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639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506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591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299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574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599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628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10/15/2020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713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2" r:id="rId6"/>
    <p:sldLayoutId id="2147483688" r:id="rId7"/>
    <p:sldLayoutId id="2147483689" r:id="rId8"/>
    <p:sldLayoutId id="2147483690" r:id="rId9"/>
    <p:sldLayoutId id="2147483691" r:id="rId10"/>
    <p:sldLayoutId id="2147483693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lattes.cnpq.br/0010806287467881" TargetMode="External"/><Relationship Id="rId2" Type="http://schemas.openxmlformats.org/officeDocument/2006/relationships/hyperlink" Target="http://lattes.cnpq.br/7673027604263418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hyperlink" Target="http://lattes.cnpq.br/1557177056454917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3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3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9.sv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42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45.png"/><Relationship Id="rId4" Type="http://schemas.openxmlformats.org/officeDocument/2006/relationships/image" Target="../media/image42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40.png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31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vLSefwYnoo" TargetMode="External"/><Relationship Id="rId7" Type="http://schemas.openxmlformats.org/officeDocument/2006/relationships/image" Target="../media/image31.jpeg"/><Relationship Id="rId2" Type="http://schemas.openxmlformats.org/officeDocument/2006/relationships/hyperlink" Target="http://www.biblioteca.fsp.usp.br/blog/index.php/2017/07/12/figshare-repositorio-cientifico-facilita-armazenamento-preservacao-e-compartilhamento-de-dados-de-pesquisa/#:~:text=Figshare%3A%20reposit%C3%B3rio%20cient%C3%ADfico%20facilita%20armazenamento%2C%20preserva%C3%A7%C3%A3o%20e%20compartilhamento,investigadores%20acad%C3%AAmicos%20preservar%20e%20compartilhar%20todos%20os%20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2.svg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sv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5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hyperlink" Target="http://www.scielo.org/local/Image/guiarpass.pdf" TargetMode="External"/><Relationship Id="rId7" Type="http://schemas.openxmlformats.org/officeDocument/2006/relationships/image" Target="../media/image57.png"/><Relationship Id="rId2" Type="http://schemas.openxmlformats.org/officeDocument/2006/relationships/hyperlink" Target="http://www.scielo.br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svg"/><Relationship Id="rId4" Type="http://schemas.openxmlformats.org/officeDocument/2006/relationships/image" Target="../media/image54.png"/><Relationship Id="rId9" Type="http://schemas.openxmlformats.org/officeDocument/2006/relationships/image" Target="../media/image35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55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periodicos.sbu.unicamp.br/ojs/index.php/san/issue/archive" TargetMode="External"/><Relationship Id="rId13" Type="http://schemas.openxmlformats.org/officeDocument/2006/relationships/image" Target="../media/image35.svg"/><Relationship Id="rId3" Type="http://schemas.openxmlformats.org/officeDocument/2006/relationships/hyperlink" Target="https://periodicos.sbu.unicamp.br/ojs/index.php/parc/issue/view/1563" TargetMode="External"/><Relationship Id="rId7" Type="http://schemas.openxmlformats.org/officeDocument/2006/relationships/hyperlink" Target="https://periodicos.sbu.unicamp.br/ojs/index.php/zetetike/issue/archive" TargetMode="External"/><Relationship Id="rId12" Type="http://schemas.openxmlformats.org/officeDocument/2006/relationships/image" Target="../media/image34.png"/><Relationship Id="rId2" Type="http://schemas.openxmlformats.org/officeDocument/2006/relationships/hyperlink" Target="https://periodicos.sbu.unicamp.br/ojs/index.php/bjo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eriodicos.sbu.unicamp.br/ojs/index.php/histedbr/issue/archive" TargetMode="External"/><Relationship Id="rId11" Type="http://schemas.openxmlformats.org/officeDocument/2006/relationships/image" Target="../media/image59.png"/><Relationship Id="rId5" Type="http://schemas.openxmlformats.org/officeDocument/2006/relationships/hyperlink" Target="https://periodicos.sbu.unicamp.br/ojs/index.php/riesup" TargetMode="External"/><Relationship Id="rId10" Type="http://schemas.openxmlformats.org/officeDocument/2006/relationships/image" Target="../media/image55.svg"/><Relationship Id="rId4" Type="http://schemas.openxmlformats.org/officeDocument/2006/relationships/hyperlink" Target="https://periodicos.sbu.unicamp.br/ojs/index.php/rdbci" TargetMode="External"/><Relationship Id="rId9" Type="http://schemas.openxmlformats.org/officeDocument/2006/relationships/image" Target="../media/image5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55.sv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12" Type="http://schemas.openxmlformats.org/officeDocument/2006/relationships/image" Target="../media/image35.sv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11" Type="http://schemas.openxmlformats.org/officeDocument/2006/relationships/image" Target="../media/image34.png"/><Relationship Id="rId5" Type="http://schemas.openxmlformats.org/officeDocument/2006/relationships/image" Target="../media/image64.png"/><Relationship Id="rId10" Type="http://schemas.openxmlformats.org/officeDocument/2006/relationships/image" Target="../media/image69.png"/><Relationship Id="rId4" Type="http://schemas.openxmlformats.org/officeDocument/2006/relationships/image" Target="../media/image63.png"/><Relationship Id="rId9" Type="http://schemas.openxmlformats.org/officeDocument/2006/relationships/image" Target="../media/image68.sv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71.png"/><Relationship Id="rId7" Type="http://schemas.openxmlformats.org/officeDocument/2006/relationships/image" Target="../media/image75.sv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Relationship Id="rId9" Type="http://schemas.openxmlformats.org/officeDocument/2006/relationships/image" Target="../media/image35.sv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77.svg"/><Relationship Id="rId7" Type="http://schemas.openxmlformats.org/officeDocument/2006/relationships/image" Target="../media/image32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image" Target="../media/image33.svg"/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12" Type="http://schemas.openxmlformats.org/officeDocument/2006/relationships/image" Target="../media/image3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5.png"/><Relationship Id="rId11" Type="http://schemas.openxmlformats.org/officeDocument/2006/relationships/image" Target="../media/image31.jpeg"/><Relationship Id="rId5" Type="http://schemas.openxmlformats.org/officeDocument/2006/relationships/image" Target="../media/image84.png"/><Relationship Id="rId10" Type="http://schemas.openxmlformats.org/officeDocument/2006/relationships/image" Target="../media/image89.svg"/><Relationship Id="rId4" Type="http://schemas.openxmlformats.org/officeDocument/2006/relationships/image" Target="../media/image83.png"/><Relationship Id="rId9" Type="http://schemas.openxmlformats.org/officeDocument/2006/relationships/image" Target="../media/image8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89.sv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hyperlink" Target="http://revista.uergs.edu.br/index.php/revuergs/login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sv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2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22.sv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26.svg"/><Relationship Id="rId10" Type="http://schemas.openxmlformats.org/officeDocument/2006/relationships/image" Target="../media/image21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20.svg"/><Relationship Id="rId1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A4CB2D6-3C83-4CDA-86DA-E88CE830B0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08729" y="606598"/>
            <a:ext cx="5380975" cy="2142506"/>
          </a:xfrm>
        </p:spPr>
        <p:txBody>
          <a:bodyPr anchor="b">
            <a:normAutofit fontScale="90000"/>
          </a:bodyPr>
          <a:lstStyle/>
          <a:p>
            <a:r>
              <a:rPr lang="pt-BR" sz="6700" dirty="0"/>
              <a:t>Periódicos</a:t>
            </a:r>
            <a:r>
              <a:rPr lang="pt-BR" dirty="0"/>
              <a:t> </a:t>
            </a:r>
            <a:r>
              <a:rPr lang="pt-BR" sz="6700" dirty="0"/>
              <a:t>Científicos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219B168-4526-45CC-8A3B-7713369868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08729" y="3043559"/>
            <a:ext cx="7869928" cy="3289845"/>
          </a:xfrm>
        </p:spPr>
        <p:txBody>
          <a:bodyPr>
            <a:normAutofit/>
          </a:bodyPr>
          <a:lstStyle/>
          <a:p>
            <a:r>
              <a:rPr lang="pt-BR" sz="3600" b="1" dirty="0"/>
              <a:t>Simone Semensatto</a:t>
            </a:r>
          </a:p>
          <a:p>
            <a:r>
              <a:rPr lang="pt-BR" b="1" dirty="0"/>
              <a:t>Editora Adjunta/ 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Bibliotecária/ PROEX UERGS</a:t>
            </a:r>
          </a:p>
          <a:p>
            <a:r>
              <a:rPr lang="pt-BR" sz="2400" b="0" i="0" dirty="0">
                <a:solidFill>
                  <a:srgbClr val="FF0066"/>
                </a:solidFill>
                <a:effectLst/>
                <a:latin typeface="Noto Serif"/>
              </a:rPr>
              <a:t>Dra. </a:t>
            </a:r>
            <a:r>
              <a:rPr lang="pt-BR" sz="2400" b="0" i="0" dirty="0">
                <a:solidFill>
                  <a:srgbClr val="FF0066"/>
                </a:solidFill>
                <a:effectLst/>
                <a:latin typeface="Noto Serif"/>
                <a:hlinkClick r:id="rId2" tooltip="Latte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Erli Schneider Costa</a:t>
            </a:r>
            <a:endParaRPr lang="pt-BR" sz="2400" b="0" i="0" dirty="0">
              <a:solidFill>
                <a:srgbClr val="FF0066"/>
              </a:solidFill>
              <a:effectLst/>
              <a:latin typeface="Noto Serif"/>
            </a:endParaRPr>
          </a:p>
          <a:p>
            <a:r>
              <a:rPr lang="pt-BR" sz="2400" b="0" i="0" dirty="0">
                <a:solidFill>
                  <a:srgbClr val="FF0066"/>
                </a:solidFill>
                <a:effectLst/>
                <a:latin typeface="Noto Serif"/>
              </a:rPr>
              <a:t>Dra. </a:t>
            </a:r>
            <a:r>
              <a:rPr lang="pt-BR" sz="2400" b="0" i="0" dirty="0">
                <a:solidFill>
                  <a:srgbClr val="FF0066"/>
                </a:solidFill>
                <a:effectLst/>
                <a:latin typeface="Noto Serif"/>
                <a:hlinkClick r:id="rId3" tooltip="Latte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Luciane Sippert Lanzanova</a:t>
            </a:r>
            <a:r>
              <a:rPr lang="pt-BR" sz="2400" b="0" i="0" dirty="0">
                <a:solidFill>
                  <a:srgbClr val="FF0066"/>
                </a:solidFill>
                <a:effectLst/>
                <a:latin typeface="Noto Serif"/>
              </a:rPr>
              <a:t> </a:t>
            </a:r>
          </a:p>
          <a:p>
            <a:r>
              <a:rPr lang="sv-SE" sz="2400" b="0" i="0" dirty="0">
                <a:solidFill>
                  <a:srgbClr val="FF0066"/>
                </a:solidFill>
                <a:effectLst/>
                <a:latin typeface="Noto Serif"/>
              </a:rPr>
              <a:t>Dra. </a:t>
            </a:r>
            <a:r>
              <a:rPr lang="sv-SE" sz="2400" b="0" i="0" dirty="0">
                <a:solidFill>
                  <a:srgbClr val="FF0066"/>
                </a:solidFill>
                <a:effectLst/>
                <a:latin typeface="Noto Serif"/>
                <a:hlinkClick r:id="rId4" tooltip="Latte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Daniela Mueller de Lara</a:t>
            </a:r>
            <a:endParaRPr lang="pt-BR" sz="3600" dirty="0">
              <a:solidFill>
                <a:srgbClr val="FF0066"/>
              </a:solidFill>
            </a:endParaRPr>
          </a:p>
        </p:txBody>
      </p:sp>
      <p:sp>
        <p:nvSpPr>
          <p:cNvPr id="27" name="Rectangle 6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7688E6"/>
          </a:solidFill>
          <a:ln w="38100" cap="rnd">
            <a:solidFill>
              <a:srgbClr val="7688E6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F74CC2-C444-40F8-99D6-82BEA136676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2051" r="33297"/>
          <a:stretch/>
        </p:blipFill>
        <p:spPr>
          <a:xfrm>
            <a:off x="26446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" name="Subtítulo 2">
            <a:extLst>
              <a:ext uri="{FF2B5EF4-FFF2-40B4-BE49-F238E27FC236}">
                <a16:creationId xmlns:a16="http://schemas.microsoft.com/office/drawing/2014/main" id="{DFCF9F3C-A717-413E-8A72-3E9AD157A10F}"/>
              </a:ext>
            </a:extLst>
          </p:cNvPr>
          <p:cNvSpPr txBox="1">
            <a:spLocks/>
          </p:cNvSpPr>
          <p:nvPr/>
        </p:nvSpPr>
        <p:spPr>
          <a:xfrm>
            <a:off x="0" y="518888"/>
            <a:ext cx="6802536" cy="25246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pt-BR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Estrutura </a:t>
            </a:r>
            <a:r>
              <a:rPr lang="pt-BR" sz="2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RevUergs</a:t>
            </a:r>
            <a:endParaRPr lang="pt-BR" sz="22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pt-BR" sz="22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t-BR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Características </a:t>
            </a:r>
          </a:p>
          <a:p>
            <a:pPr marL="0" indent="0">
              <a:buNone/>
            </a:pPr>
            <a:r>
              <a:rPr lang="pt-BR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Movimento de Acesso Aberto</a:t>
            </a:r>
            <a:endParaRPr lang="pt-BR" sz="2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28682225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63B24196-EE38-46FC-8427-B46DB6795B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337" y="1077333"/>
            <a:ext cx="5982608" cy="5071676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31B61A6B-B2C0-4841-91F0-449028F883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7353"/>
          <a:stretch/>
        </p:blipFill>
        <p:spPr>
          <a:xfrm>
            <a:off x="6281531" y="347964"/>
            <a:ext cx="5181599" cy="6162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4941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cesso aberto">
            <a:extLst>
              <a:ext uri="{FF2B5EF4-FFF2-40B4-BE49-F238E27FC236}">
                <a16:creationId xmlns:a16="http://schemas.microsoft.com/office/drawing/2014/main" id="{84175419-C998-4FC7-8AEB-2146EB83BF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4502" y="1668920"/>
            <a:ext cx="2362815" cy="236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1053CECB-2B6E-4613-8AE2-45F73C28E6FA}"/>
              </a:ext>
            </a:extLst>
          </p:cNvPr>
          <p:cNvSpPr txBox="1"/>
          <p:nvPr/>
        </p:nvSpPr>
        <p:spPr>
          <a:xfrm>
            <a:off x="296338" y="456247"/>
            <a:ext cx="11281271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FF6600"/>
                </a:solidFill>
                <a:latin typeface="Helvetica" panose="020B0604020202020204" pitchFamily="34" charset="0"/>
              </a:rPr>
              <a:t>Movimento </a:t>
            </a:r>
            <a:r>
              <a:rPr lang="pt-BR" sz="2400" b="1" i="1" dirty="0">
                <a:solidFill>
                  <a:srgbClr val="FF6600"/>
                </a:solidFill>
                <a:latin typeface="Helvetica" panose="020B0604020202020204" pitchFamily="34" charset="0"/>
              </a:rPr>
              <a:t>Open </a:t>
            </a:r>
            <a:r>
              <a:rPr lang="pt-BR" sz="2400" b="1" i="1" dirty="0">
                <a:solidFill>
                  <a:srgbClr val="FF6600"/>
                </a:solidFill>
                <a:effectLst/>
                <a:latin typeface="Helvetica" panose="020B0604020202020204" pitchFamily="34" charset="0"/>
              </a:rPr>
              <a:t>Science  </a:t>
            </a:r>
            <a:r>
              <a:rPr lang="pt-BR" sz="2400" b="1" i="1" dirty="0">
                <a:solidFill>
                  <a:srgbClr val="996633"/>
                </a:solidFill>
                <a:latin typeface="Helvetica" panose="020B0604020202020204" pitchFamily="34" charset="0"/>
              </a:rPr>
              <a:t>- </a:t>
            </a:r>
            <a:r>
              <a:rPr lang="pt-BR" sz="2400" b="1" i="1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</a:rPr>
              <a:t>disponibilizar na internet de forma livre,  </a:t>
            </a:r>
          </a:p>
          <a:p>
            <a:r>
              <a:rPr lang="pt-BR" sz="2400" b="1" i="1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</a:rPr>
              <a:t>que possa ser lido, baixado, distribuído, copiado (citado)</a:t>
            </a:r>
            <a:r>
              <a:rPr lang="pt-BR" sz="2400" b="1" i="1" dirty="0">
                <a:solidFill>
                  <a:srgbClr val="D2A000"/>
                </a:solidFill>
                <a:latin typeface="Helvetica" panose="020B0604020202020204" pitchFamily="34" charset="0"/>
              </a:rPr>
              <a:t>. </a:t>
            </a:r>
          </a:p>
          <a:p>
            <a:r>
              <a:rPr lang="pt-BR" sz="2400" dirty="0">
                <a:solidFill>
                  <a:schemeClr val="accent1">
                    <a:lumMod val="50000"/>
                  </a:schemeClr>
                </a:solidFill>
                <a:latin typeface="Helvetica" panose="020B0604020202020204" pitchFamily="34" charset="0"/>
              </a:rPr>
              <a:t>A</a:t>
            </a:r>
            <a:r>
              <a:rPr lang="pt-BR" sz="2400" b="0" i="0" dirty="0">
                <a:solidFill>
                  <a:schemeClr val="accent1">
                    <a:lumMod val="50000"/>
                  </a:schemeClr>
                </a:solidFill>
                <a:effectLst/>
                <a:latin typeface="Helvetica" panose="020B0604020202020204" pitchFamily="34" charset="0"/>
              </a:rPr>
              <a:t>umenta a transparência e o compartilhamento de </a:t>
            </a:r>
            <a:r>
              <a:rPr lang="pt-BR" sz="2400" dirty="0">
                <a:solidFill>
                  <a:schemeClr val="accent1">
                    <a:lumMod val="50000"/>
                  </a:schemeClr>
                </a:solidFill>
                <a:latin typeface="Helvetica" panose="020B0604020202020204" pitchFamily="34" charset="0"/>
              </a:rPr>
              <a:t>dados </a:t>
            </a:r>
          </a:p>
          <a:p>
            <a:r>
              <a:rPr lang="pt-BR" sz="2400" b="0" i="0" dirty="0">
                <a:solidFill>
                  <a:schemeClr val="accent1">
                    <a:lumMod val="50000"/>
                  </a:schemeClr>
                </a:solidFill>
                <a:effectLst/>
                <a:latin typeface="Helvetica" panose="020B0604020202020204" pitchFamily="34" charset="0"/>
              </a:rPr>
              <a:t>e o impacto de artigos e dados. </a:t>
            </a:r>
          </a:p>
          <a:p>
            <a:endParaRPr lang="pt-BR" sz="2400" dirty="0">
              <a:solidFill>
                <a:srgbClr val="2F2F2F"/>
              </a:solidFill>
              <a:latin typeface="Helvetica" panose="020B0604020202020204" pitchFamily="34" charset="0"/>
            </a:endParaRPr>
          </a:p>
          <a:p>
            <a:r>
              <a:rPr lang="pt-BR" sz="2400" dirty="0">
                <a:solidFill>
                  <a:srgbClr val="2F2F2F"/>
                </a:solidFill>
                <a:latin typeface="Helvetica" panose="020B0604020202020204" pitchFamily="34" charset="0"/>
              </a:rPr>
              <a:t>TENDÊNCIAS da gestão periódicos:</a:t>
            </a:r>
          </a:p>
          <a:p>
            <a:endParaRPr lang="pt-BR" sz="2800" b="0" i="0" dirty="0">
              <a:solidFill>
                <a:srgbClr val="2F2F2F"/>
              </a:solidFill>
              <a:effectLst/>
              <a:latin typeface="Helvetica" panose="020B0604020202020204" pitchFamily="34" charset="0"/>
            </a:endParaRPr>
          </a:p>
          <a:p>
            <a:r>
              <a:rPr lang="pt-BR" sz="2800" b="0" i="0" dirty="0">
                <a:solidFill>
                  <a:srgbClr val="2F2F2F"/>
                </a:solidFill>
                <a:effectLst/>
                <a:latin typeface="Helvetica" panose="020B0604020202020204" pitchFamily="34" charset="0"/>
              </a:rPr>
              <a:t>            </a:t>
            </a:r>
            <a:r>
              <a:rPr lang="pt-BR" sz="2800" dirty="0">
                <a:solidFill>
                  <a:srgbClr val="FF6600"/>
                </a:solidFill>
                <a:latin typeface="Helvetica" panose="020B0604020202020204" pitchFamily="34" charset="0"/>
              </a:rPr>
              <a:t>C</a:t>
            </a:r>
            <a:r>
              <a:rPr lang="pt-BR" sz="2800" b="0" i="0" dirty="0">
                <a:solidFill>
                  <a:srgbClr val="FF6600"/>
                </a:solidFill>
                <a:effectLst/>
                <a:latin typeface="Helvetica" panose="020B0604020202020204" pitchFamily="34" charset="0"/>
              </a:rPr>
              <a:t>ada vez </a:t>
            </a:r>
            <a:r>
              <a:rPr lang="pt-BR" sz="2800" b="1" i="0" dirty="0">
                <a:solidFill>
                  <a:srgbClr val="FF6600"/>
                </a:solidFill>
                <a:effectLst/>
                <a:latin typeface="Helvetica" panose="020B0604020202020204" pitchFamily="34" charset="0"/>
              </a:rPr>
              <a:t>mais aberta</a:t>
            </a:r>
          </a:p>
          <a:p>
            <a:r>
              <a:rPr lang="pt-BR" sz="2800" b="0" i="0" dirty="0">
                <a:solidFill>
                  <a:srgbClr val="FF6600"/>
                </a:solidFill>
                <a:effectLst/>
                <a:latin typeface="Helvetica" panose="020B0604020202020204" pitchFamily="34" charset="0"/>
              </a:rPr>
              <a:t>Com mais </a:t>
            </a:r>
            <a:r>
              <a:rPr lang="pt-BR" sz="2800" b="1" i="0" dirty="0">
                <a:solidFill>
                  <a:srgbClr val="FF6600"/>
                </a:solidFill>
                <a:effectLst/>
                <a:latin typeface="Helvetica" panose="020B0604020202020204" pitchFamily="34" charset="0"/>
              </a:rPr>
              <a:t>transpar</a:t>
            </a:r>
            <a:r>
              <a:rPr lang="pt-BR" sz="2800" b="1" dirty="0">
                <a:solidFill>
                  <a:srgbClr val="FF6600"/>
                </a:solidFill>
                <a:latin typeface="Helvetica" panose="020B0604020202020204" pitchFamily="34" charset="0"/>
              </a:rPr>
              <a:t>ência</a:t>
            </a:r>
          </a:p>
          <a:p>
            <a:endParaRPr lang="pt-BR" sz="2800" b="1" dirty="0">
              <a:solidFill>
                <a:srgbClr val="FF6600"/>
              </a:solidFill>
              <a:latin typeface="Helvetica" panose="020B0604020202020204" pitchFamily="34" charset="0"/>
            </a:endParaRPr>
          </a:p>
          <a:p>
            <a:r>
              <a:rPr lang="pt-BR" sz="2800" dirty="0">
                <a:solidFill>
                  <a:schemeClr val="accent1">
                    <a:lumMod val="50000"/>
                  </a:schemeClr>
                </a:solidFill>
                <a:latin typeface="Helvetica" panose="020B0604020202020204" pitchFamily="34" charset="0"/>
              </a:rPr>
              <a:t>Mais </a:t>
            </a:r>
            <a:r>
              <a:rPr lang="pt-BR" sz="2800" b="1" dirty="0">
                <a:solidFill>
                  <a:schemeClr val="accent1">
                    <a:lumMod val="50000"/>
                  </a:schemeClr>
                </a:solidFill>
                <a:latin typeface="Helvetica" panose="020B0604020202020204" pitchFamily="34" charset="0"/>
              </a:rPr>
              <a:t>conectada</a:t>
            </a:r>
            <a:endParaRPr lang="pt-BR" sz="2800" b="1" i="0" dirty="0">
              <a:solidFill>
                <a:schemeClr val="accent1">
                  <a:lumMod val="50000"/>
                </a:schemeClr>
              </a:solidFill>
              <a:effectLst/>
              <a:latin typeface="Helvetica" panose="020B0604020202020204" pitchFamily="34" charset="0"/>
            </a:endParaRPr>
          </a:p>
          <a:p>
            <a:r>
              <a:rPr lang="pt-BR" sz="2800" b="0" i="0" dirty="0">
                <a:solidFill>
                  <a:schemeClr val="accent6">
                    <a:lumMod val="50000"/>
                  </a:schemeClr>
                </a:solidFill>
                <a:effectLst/>
                <a:latin typeface="Helvetica" panose="020B0604020202020204" pitchFamily="34" charset="0"/>
              </a:rPr>
              <a:t>E mais </a:t>
            </a:r>
            <a:r>
              <a:rPr lang="pt-BR" sz="2800" b="1" i="0" dirty="0">
                <a:solidFill>
                  <a:schemeClr val="accent6">
                    <a:lumMod val="50000"/>
                  </a:schemeClr>
                </a:solidFill>
                <a:effectLst/>
                <a:latin typeface="Helvetica" panose="020B0604020202020204" pitchFamily="34" charset="0"/>
              </a:rPr>
              <a:t>celeridade</a:t>
            </a:r>
          </a:p>
          <a:p>
            <a:endParaRPr lang="pt-BR" sz="2400" dirty="0">
              <a:solidFill>
                <a:srgbClr val="2F2F2F"/>
              </a:solidFill>
              <a:latin typeface="Helvetica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pt-BR" dirty="0"/>
          </a:p>
        </p:txBody>
      </p:sp>
      <p:pic>
        <p:nvPicPr>
          <p:cNvPr id="9" name="Gráfico 8" descr="Conexões">
            <a:extLst>
              <a:ext uri="{FF2B5EF4-FFF2-40B4-BE49-F238E27FC236}">
                <a16:creationId xmlns:a16="http://schemas.microsoft.com/office/drawing/2014/main" id="{D62F9127-4C89-46CE-9EE7-BCC24135B6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37042" y="2930198"/>
            <a:ext cx="3135795" cy="3135795"/>
          </a:xfrm>
          <a:prstGeom prst="rect">
            <a:avLst/>
          </a:prstGeom>
        </p:spPr>
      </p:pic>
      <p:pic>
        <p:nvPicPr>
          <p:cNvPr id="11" name="Gráfico 10" descr="Cronômetro">
            <a:extLst>
              <a:ext uri="{FF2B5EF4-FFF2-40B4-BE49-F238E27FC236}">
                <a16:creationId xmlns:a16="http://schemas.microsoft.com/office/drawing/2014/main" id="{77984368-E17F-4860-8A3E-EB40EE9091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87000" y="4453613"/>
            <a:ext cx="1250042" cy="1250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3841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cesso aberto">
            <a:extLst>
              <a:ext uri="{FF2B5EF4-FFF2-40B4-BE49-F238E27FC236}">
                <a16:creationId xmlns:a16="http://schemas.microsoft.com/office/drawing/2014/main" id="{84175419-C998-4FC7-8AEB-2146EB83BF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2189" y="1026067"/>
            <a:ext cx="1430262" cy="1430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1053CECB-2B6E-4613-8AE2-45F73C28E6FA}"/>
              </a:ext>
            </a:extLst>
          </p:cNvPr>
          <p:cNvSpPr txBox="1"/>
          <p:nvPr/>
        </p:nvSpPr>
        <p:spPr>
          <a:xfrm>
            <a:off x="298986" y="446105"/>
            <a:ext cx="11281271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400" dirty="0">
              <a:solidFill>
                <a:srgbClr val="2F2F2F"/>
              </a:solidFill>
              <a:latin typeface="Helvetica" panose="020B0604020202020204" pitchFamily="34" charset="0"/>
            </a:endParaRPr>
          </a:p>
          <a:p>
            <a:r>
              <a:rPr lang="pt-BR" sz="2000" b="1" dirty="0">
                <a:solidFill>
                  <a:srgbClr val="FF3300"/>
                </a:solidFill>
                <a:latin typeface="Helvetica" panose="020B0604020202020204" pitchFamily="34" charset="0"/>
              </a:rPr>
              <a:t>1) </a:t>
            </a:r>
            <a:r>
              <a:rPr lang="pt-BR" sz="2000" b="1" dirty="0">
                <a:solidFill>
                  <a:srgbClr val="FF6600"/>
                </a:solidFill>
                <a:latin typeface="Helvetica" panose="020B0604020202020204" pitchFamily="34" charset="0"/>
              </a:rPr>
              <a:t>REVISTAS DE ACESSO ABERTO - </a:t>
            </a:r>
            <a:r>
              <a:rPr lang="pt-BR" sz="2000" b="1" i="0" dirty="0">
                <a:solidFill>
                  <a:srgbClr val="FF6600"/>
                </a:solidFill>
                <a:effectLst/>
                <a:latin typeface="Helvetica" panose="020B0604020202020204" pitchFamily="34" charset="0"/>
              </a:rPr>
              <a:t>CREATIVE COMMONS...</a:t>
            </a:r>
          </a:p>
          <a:p>
            <a:endParaRPr lang="pt-BR" sz="2000" dirty="0">
              <a:solidFill>
                <a:srgbClr val="FF6600"/>
              </a:solidFill>
              <a:latin typeface="Helvetica" panose="020B0604020202020204" pitchFamily="34" charset="0"/>
            </a:endParaRPr>
          </a:p>
          <a:p>
            <a:r>
              <a:rPr lang="pt-BR" sz="2000" dirty="0">
                <a:solidFill>
                  <a:srgbClr val="FF6600"/>
                </a:solidFill>
                <a:latin typeface="Helvetica" panose="020B0604020202020204" pitchFamily="34" charset="0"/>
              </a:rPr>
              <a:t>2) </a:t>
            </a:r>
            <a:r>
              <a:rPr lang="pt-BR" sz="2000" b="1" dirty="0">
                <a:solidFill>
                  <a:srgbClr val="FF6600"/>
                </a:solidFill>
                <a:latin typeface="Helvetica" panose="020B0604020202020204" pitchFamily="34" charset="0"/>
              </a:rPr>
              <a:t>DADOS DE PESQUISA ABERTOS</a:t>
            </a:r>
          </a:p>
          <a:p>
            <a:r>
              <a:rPr lang="pt-BR" sz="2000" dirty="0">
                <a:solidFill>
                  <a:srgbClr val="FF6600"/>
                </a:solidFill>
                <a:latin typeface="Helvetica" panose="020B0604020202020204" pitchFamily="34" charset="0"/>
              </a:rPr>
              <a:t> </a:t>
            </a:r>
          </a:p>
          <a:p>
            <a:r>
              <a:rPr lang="pt-BR" sz="2000" b="0" i="0" dirty="0">
                <a:solidFill>
                  <a:srgbClr val="FF6600"/>
                </a:solidFill>
                <a:effectLst/>
                <a:latin typeface="Helvetica" panose="020B0604020202020204" pitchFamily="34" charset="0"/>
              </a:rPr>
              <a:t>3) </a:t>
            </a:r>
            <a:r>
              <a:rPr lang="pt-BR" sz="2000" b="1" i="0" dirty="0">
                <a:solidFill>
                  <a:srgbClr val="FF6600"/>
                </a:solidFill>
                <a:effectLst/>
                <a:latin typeface="Helvetica" panose="020B0604020202020204" pitchFamily="34" charset="0"/>
              </a:rPr>
              <a:t>INDEXAÇÃO...</a:t>
            </a:r>
            <a:r>
              <a:rPr lang="pt-BR" sz="2000" b="1" dirty="0">
                <a:solidFill>
                  <a:srgbClr val="FF6600"/>
                </a:solidFill>
              </a:rPr>
              <a:t> </a:t>
            </a:r>
          </a:p>
          <a:p>
            <a:endParaRPr lang="pt-BR" sz="2000" b="0" i="0" dirty="0">
              <a:solidFill>
                <a:srgbClr val="2F2F2F"/>
              </a:solidFill>
              <a:effectLst/>
              <a:latin typeface="Helvetica" panose="020B0604020202020204" pitchFamily="34" charset="0"/>
            </a:endParaRPr>
          </a:p>
          <a:p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Helvetica" panose="020B0604020202020204" pitchFamily="34" charset="0"/>
              </a:rPr>
              <a:t>4) </a:t>
            </a: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Helvetica" panose="020B0604020202020204" pitchFamily="34" charset="0"/>
              </a:rPr>
              <a:t>DOI e </a:t>
            </a:r>
            <a:r>
              <a:rPr lang="pt-BR" sz="2000" b="1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</a:rPr>
              <a:t>PUBLICAÇÃO CONTÍNUA</a:t>
            </a:r>
          </a:p>
          <a:p>
            <a:endParaRPr lang="pt-BR" sz="2000" dirty="0">
              <a:solidFill>
                <a:srgbClr val="2F2F2F"/>
              </a:solidFill>
              <a:latin typeface="Helvetica" panose="020B0604020202020204" pitchFamily="34" charset="0"/>
            </a:endParaRPr>
          </a:p>
          <a:p>
            <a:r>
              <a:rPr lang="pt-BR" sz="20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</a:rPr>
              <a:t>5) </a:t>
            </a:r>
            <a:r>
              <a:rPr lang="pt-BR" sz="2000" b="1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</a:rPr>
              <a:t>AVALIAÇÃO PELOS PARES ABERTA</a:t>
            </a:r>
          </a:p>
          <a:p>
            <a:endParaRPr lang="pt-BR" sz="2000" b="0" i="0" dirty="0">
              <a:solidFill>
                <a:schemeClr val="accent6">
                  <a:lumMod val="50000"/>
                </a:schemeClr>
              </a:solidFill>
              <a:effectLst/>
              <a:latin typeface="Helvetica" panose="020B0604020202020204" pitchFamily="34" charset="0"/>
            </a:endParaRPr>
          </a:p>
          <a:p>
            <a:r>
              <a:rPr lang="pt-BR" sz="2000" b="1" i="0" dirty="0">
                <a:solidFill>
                  <a:schemeClr val="accent6">
                    <a:lumMod val="50000"/>
                  </a:schemeClr>
                </a:solidFill>
                <a:effectLst/>
                <a:latin typeface="Helvetica" panose="020B0604020202020204" pitchFamily="34" charset="0"/>
              </a:rPr>
              <a:t>6)  </a:t>
            </a:r>
            <a:r>
              <a:rPr lang="pt-BR" sz="2000" b="1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</a:rPr>
              <a:t>REPOSITÓRIO DE PREPRINTS</a:t>
            </a:r>
            <a:endParaRPr lang="pt-BR" sz="2000" b="1" i="0" dirty="0">
              <a:solidFill>
                <a:schemeClr val="accent6">
                  <a:lumMod val="50000"/>
                </a:schemeClr>
              </a:solidFill>
              <a:effectLst/>
              <a:latin typeface="Helvetica" panose="020B0604020202020204" pitchFamily="34" charset="0"/>
            </a:endParaRPr>
          </a:p>
          <a:p>
            <a:endParaRPr lang="pt-BR" sz="2000" dirty="0">
              <a:solidFill>
                <a:srgbClr val="2F2F2F"/>
              </a:solidFill>
              <a:latin typeface="Helvetica" panose="020B0604020202020204" pitchFamily="34" charset="0"/>
            </a:endParaRPr>
          </a:p>
          <a:p>
            <a:r>
              <a:rPr lang="pt-BR" sz="2000" b="0" i="0" dirty="0">
                <a:solidFill>
                  <a:srgbClr val="2F2F2F"/>
                </a:solidFill>
                <a:effectLst/>
                <a:latin typeface="Helvetica" panose="020B0604020202020204" pitchFamily="34" charset="0"/>
              </a:rPr>
              <a:t>7) </a:t>
            </a:r>
            <a:r>
              <a:rPr lang="pt-BR" sz="2000" b="1" i="0" dirty="0">
                <a:solidFill>
                  <a:schemeClr val="accent1">
                    <a:lumMod val="50000"/>
                  </a:schemeClr>
                </a:solidFill>
                <a:effectLst/>
                <a:latin typeface="Helvetica" panose="020B0604020202020204" pitchFamily="34" charset="0"/>
              </a:rPr>
              <a:t>ORCID </a:t>
            </a:r>
            <a:r>
              <a:rPr lang="pt-BR" sz="2000" b="1" i="0" dirty="0" err="1">
                <a:solidFill>
                  <a:schemeClr val="accent1">
                    <a:lumMod val="50000"/>
                  </a:schemeClr>
                </a:solidFill>
                <a:effectLst/>
                <a:latin typeface="Helvetica" panose="020B0604020202020204" pitchFamily="34" charset="0"/>
              </a:rPr>
              <a:t>iD</a:t>
            </a:r>
            <a:r>
              <a:rPr lang="pt-BR" sz="2000" b="1" i="0" dirty="0">
                <a:solidFill>
                  <a:schemeClr val="accent1">
                    <a:lumMod val="50000"/>
                  </a:schemeClr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pt-BR" sz="2000" b="1" i="0" dirty="0">
                <a:solidFill>
                  <a:schemeClr val="accent6">
                    <a:lumMod val="50000"/>
                  </a:schemeClr>
                </a:solidFill>
                <a:effectLst/>
                <a:latin typeface="Helvetica" panose="020B0604020202020204" pitchFamily="34" charset="0"/>
              </a:rPr>
              <a:t>– OJS</a:t>
            </a:r>
          </a:p>
          <a:p>
            <a:endParaRPr lang="pt-BR" sz="2000" dirty="0">
              <a:solidFill>
                <a:srgbClr val="2F2F2F"/>
              </a:solidFill>
              <a:latin typeface="Helvetica" panose="020B0604020202020204" pitchFamily="34" charset="0"/>
            </a:endParaRPr>
          </a:p>
          <a:p>
            <a:r>
              <a:rPr lang="pt-BR" sz="2000" b="0" i="0" dirty="0">
                <a:solidFill>
                  <a:schemeClr val="accent1">
                    <a:lumMod val="50000"/>
                  </a:schemeClr>
                </a:solidFill>
                <a:effectLst/>
                <a:latin typeface="Helvetica" panose="020B0604020202020204" pitchFamily="34" charset="0"/>
              </a:rPr>
              <a:t>8) </a:t>
            </a:r>
            <a:r>
              <a:rPr lang="pt-BR" sz="2000" b="1" i="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OUTROS FORMATOS DE PUBLICAÇÃO</a:t>
            </a:r>
          </a:p>
          <a:p>
            <a:pPr marL="285750" indent="-285750">
              <a:buFontTx/>
              <a:buChar char="-"/>
            </a:pPr>
            <a:endParaRPr lang="pt-BR" dirty="0"/>
          </a:p>
        </p:txBody>
      </p:sp>
      <p:pic>
        <p:nvPicPr>
          <p:cNvPr id="6" name="Gráfico 5" descr="Conexões">
            <a:extLst>
              <a:ext uri="{FF2B5EF4-FFF2-40B4-BE49-F238E27FC236}">
                <a16:creationId xmlns:a16="http://schemas.microsoft.com/office/drawing/2014/main" id="{250A0D1B-89BA-4DC7-9868-EFA4EA99FE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83575" y="3276100"/>
            <a:ext cx="3135795" cy="3135795"/>
          </a:xfrm>
          <a:prstGeom prst="rect">
            <a:avLst/>
          </a:prstGeom>
        </p:spPr>
      </p:pic>
      <p:pic>
        <p:nvPicPr>
          <p:cNvPr id="8" name="Gráfico 7" descr="Cronômetro">
            <a:extLst>
              <a:ext uri="{FF2B5EF4-FFF2-40B4-BE49-F238E27FC236}">
                <a16:creationId xmlns:a16="http://schemas.microsoft.com/office/drawing/2014/main" id="{26AF91E4-8224-4553-ADB2-69E9053D71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23319" y="2147332"/>
            <a:ext cx="1430261" cy="1430261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5E73AB16-C499-47B4-ABCB-047FE4D79A2E}"/>
              </a:ext>
            </a:extLst>
          </p:cNvPr>
          <p:cNvSpPr txBox="1"/>
          <p:nvPr/>
        </p:nvSpPr>
        <p:spPr>
          <a:xfrm>
            <a:off x="9183756" y="4197772"/>
            <a:ext cx="3008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Conectada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EAE43192-F7EB-4F52-9B9B-B578D1CDF893}"/>
              </a:ext>
            </a:extLst>
          </p:cNvPr>
          <p:cNvSpPr txBox="1"/>
          <p:nvPr/>
        </p:nvSpPr>
        <p:spPr>
          <a:xfrm>
            <a:off x="6611176" y="2690336"/>
            <a:ext cx="2080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Celeridade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7620892B-0E21-42CD-8C98-50940BE90060}"/>
              </a:ext>
            </a:extLst>
          </p:cNvPr>
          <p:cNvSpPr txBox="1"/>
          <p:nvPr/>
        </p:nvSpPr>
        <p:spPr>
          <a:xfrm>
            <a:off x="8693426" y="1921565"/>
            <a:ext cx="1430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Aberta</a:t>
            </a:r>
          </a:p>
        </p:txBody>
      </p:sp>
    </p:spTree>
    <p:extLst>
      <p:ext uri="{BB962C8B-B14F-4D97-AF65-F5344CB8AC3E}">
        <p14:creationId xmlns:p14="http://schemas.microsoft.com/office/powerpoint/2010/main" val="24240625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63CDD1D-0862-40F6-AFF1-D9DBCE65A47C}"/>
              </a:ext>
            </a:extLst>
          </p:cNvPr>
          <p:cNvSpPr txBox="1"/>
          <p:nvPr/>
        </p:nvSpPr>
        <p:spPr>
          <a:xfrm>
            <a:off x="1018071" y="23062"/>
            <a:ext cx="11281271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400" dirty="0">
              <a:solidFill>
                <a:srgbClr val="2F2F2F"/>
              </a:solidFill>
              <a:latin typeface="Helvetica" panose="020B0604020202020204" pitchFamily="34" charset="0"/>
            </a:endParaRPr>
          </a:p>
          <a:p>
            <a:r>
              <a:rPr lang="pt-BR" sz="2000" dirty="0">
                <a:solidFill>
                  <a:srgbClr val="2F2F2F"/>
                </a:solidFill>
                <a:latin typeface="Helvetica" panose="020B0604020202020204" pitchFamily="34" charset="0"/>
              </a:rPr>
              <a:t>REVISTAS DE ACESSO ABERTO - </a:t>
            </a:r>
            <a:r>
              <a:rPr lang="pt-BR" sz="2000" b="0" i="0" dirty="0">
                <a:solidFill>
                  <a:srgbClr val="2F2F2F"/>
                </a:solidFill>
                <a:effectLst/>
                <a:latin typeface="Helvetica" panose="020B0604020202020204" pitchFamily="34" charset="0"/>
              </a:rPr>
              <a:t>CREATIVE COMMONS... </a:t>
            </a:r>
          </a:p>
          <a:p>
            <a:r>
              <a:rPr lang="pt-BR" sz="2000" b="0" i="0" dirty="0">
                <a:solidFill>
                  <a:srgbClr val="2F2F2F"/>
                </a:solidFill>
                <a:effectLst/>
                <a:latin typeface="Helvetica" panose="020B0604020202020204" pitchFamily="34" charset="0"/>
              </a:rPr>
              <a:t>BIBLIOTECAS/ REPOSITÓRIOS</a:t>
            </a:r>
          </a:p>
          <a:p>
            <a:endParaRPr lang="pt-BR" sz="2000" dirty="0">
              <a:solidFill>
                <a:srgbClr val="2F2F2F"/>
              </a:solidFill>
              <a:latin typeface="Helvetica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2EE2ECCD-A61F-4A5F-A54B-706B225F1A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929" y="1559160"/>
            <a:ext cx="5467971" cy="2135053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283CAFB6-730D-4349-BBF3-9C52E63BD9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3050" y="3694213"/>
            <a:ext cx="6778487" cy="1895061"/>
          </a:xfrm>
          <a:prstGeom prst="rect">
            <a:avLst/>
          </a:prstGeom>
        </p:spPr>
      </p:pic>
      <p:pic>
        <p:nvPicPr>
          <p:cNvPr id="6" name="Gráfico 5" descr="Selo 1">
            <a:extLst>
              <a:ext uri="{FF2B5EF4-FFF2-40B4-BE49-F238E27FC236}">
                <a16:creationId xmlns:a16="http://schemas.microsoft.com/office/drawing/2014/main" id="{FE83EEE2-8B91-49DE-B0F8-E9362AC53D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671" y="249505"/>
            <a:ext cx="914400" cy="914400"/>
          </a:xfrm>
          <a:prstGeom prst="rect">
            <a:avLst/>
          </a:prstGeom>
        </p:spPr>
      </p:pic>
      <p:pic>
        <p:nvPicPr>
          <p:cNvPr id="5" name="Picture 2" descr="Acesso aberto">
            <a:extLst>
              <a:ext uri="{FF2B5EF4-FFF2-40B4-BE49-F238E27FC236}">
                <a16:creationId xmlns:a16="http://schemas.microsoft.com/office/drawing/2014/main" id="{DE1EB913-C475-4A58-A247-76AC8BF36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0348" y="1847850"/>
            <a:ext cx="104775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E689CE82-794F-474F-8CB7-53990CF52B1F}"/>
              </a:ext>
            </a:extLst>
          </p:cNvPr>
          <p:cNvSpPr txBox="1"/>
          <p:nvPr/>
        </p:nvSpPr>
        <p:spPr>
          <a:xfrm>
            <a:off x="700463" y="3694213"/>
            <a:ext cx="3776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https://diadorim.ibict.br/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1B629154-E3E6-4D4D-938A-E64FE61076E6}"/>
              </a:ext>
            </a:extLst>
          </p:cNvPr>
          <p:cNvSpPr txBox="1"/>
          <p:nvPr/>
        </p:nvSpPr>
        <p:spPr>
          <a:xfrm>
            <a:off x="7568893" y="5589274"/>
            <a:ext cx="3922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http://oasisbr.ibict.br/vufind/</a:t>
            </a:r>
          </a:p>
        </p:txBody>
      </p:sp>
    </p:spTree>
    <p:extLst>
      <p:ext uri="{BB962C8B-B14F-4D97-AF65-F5344CB8AC3E}">
        <p14:creationId xmlns:p14="http://schemas.microsoft.com/office/powerpoint/2010/main" val="37942663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63CDD1D-0862-40F6-AFF1-D9DBCE65A47C}"/>
              </a:ext>
            </a:extLst>
          </p:cNvPr>
          <p:cNvSpPr txBox="1"/>
          <p:nvPr/>
        </p:nvSpPr>
        <p:spPr>
          <a:xfrm>
            <a:off x="258652" y="784112"/>
            <a:ext cx="7336914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400" dirty="0">
              <a:solidFill>
                <a:srgbClr val="2F2F2F"/>
              </a:solidFill>
              <a:latin typeface="Helvetica" panose="020B0604020202020204" pitchFamily="34" charset="0"/>
            </a:endParaRPr>
          </a:p>
          <a:p>
            <a:r>
              <a:rPr lang="pt-BR" sz="2400" b="0" i="0" dirty="0">
                <a:solidFill>
                  <a:srgbClr val="2F2F2F"/>
                </a:solidFill>
                <a:effectLst/>
                <a:latin typeface="Helvetica" panose="020B0604020202020204" pitchFamily="34" charset="0"/>
              </a:rPr>
              <a:t>Promover o reuso...</a:t>
            </a:r>
          </a:p>
          <a:p>
            <a:r>
              <a:rPr lang="pt-BR" sz="2400" b="0" i="0" dirty="0">
                <a:solidFill>
                  <a:srgbClr val="2F2F2F"/>
                </a:solidFill>
                <a:effectLst/>
                <a:latin typeface="Helvetica" panose="020B0604020202020204" pitchFamily="34" charset="0"/>
              </a:rPr>
              <a:t> </a:t>
            </a:r>
          </a:p>
          <a:p>
            <a:r>
              <a:rPr lang="pt-BR" sz="2400" b="1" dirty="0">
                <a:solidFill>
                  <a:srgbClr val="C00000"/>
                </a:solidFill>
                <a:latin typeface="Helvetica" panose="020B0604020202020204" pitchFamily="34" charset="0"/>
              </a:rPr>
              <a:t>W3C</a:t>
            </a:r>
            <a:r>
              <a:rPr lang="pt-BR" sz="2400" dirty="0">
                <a:solidFill>
                  <a:srgbClr val="C00000"/>
                </a:solidFill>
                <a:latin typeface="Helvetica" panose="020B0604020202020204" pitchFamily="34" charset="0"/>
              </a:rPr>
              <a:t> </a:t>
            </a:r>
            <a:r>
              <a:rPr lang="pt-BR" sz="2400" b="0" i="1" dirty="0">
                <a:solidFill>
                  <a:srgbClr val="C00000"/>
                </a:solidFill>
                <a:effectLst/>
                <a:latin typeface="Helvetica Neue"/>
              </a:rPr>
              <a:t>Consórcio </a:t>
            </a:r>
            <a:r>
              <a:rPr lang="pt-BR" sz="2400" b="0" i="1" dirty="0">
                <a:solidFill>
                  <a:srgbClr val="333333"/>
                </a:solidFill>
                <a:effectLst/>
                <a:latin typeface="Helvetica Neue"/>
              </a:rPr>
              <a:t>World </a:t>
            </a:r>
            <a:r>
              <a:rPr lang="pt-BR" sz="2400" b="0" i="1" dirty="0" err="1">
                <a:solidFill>
                  <a:srgbClr val="333333"/>
                </a:solidFill>
                <a:effectLst/>
                <a:latin typeface="Helvetica Neue"/>
              </a:rPr>
              <a:t>Wide</a:t>
            </a:r>
            <a:r>
              <a:rPr lang="pt-BR" sz="2400" b="0" i="1" dirty="0">
                <a:solidFill>
                  <a:srgbClr val="333333"/>
                </a:solidFill>
                <a:effectLst/>
                <a:latin typeface="Helvetica Neue"/>
              </a:rPr>
              <a:t> Web </a:t>
            </a:r>
            <a:r>
              <a:rPr lang="pt-BR" sz="2400" dirty="0">
                <a:solidFill>
                  <a:srgbClr val="2F2F2F"/>
                </a:solidFill>
                <a:latin typeface="Helvetica" panose="020B0604020202020204" pitchFamily="34" charset="0"/>
              </a:rPr>
              <a:t>recomenda formatos para acesso aberto</a:t>
            </a:r>
          </a:p>
          <a:p>
            <a:endParaRPr lang="pt-BR" sz="2400" dirty="0">
              <a:solidFill>
                <a:srgbClr val="2F2F2F"/>
              </a:solidFill>
              <a:latin typeface="Helvetica" panose="020B0604020202020204" pitchFamily="34" charset="0"/>
            </a:endParaRPr>
          </a:p>
          <a:p>
            <a:endParaRPr lang="pt-BR" sz="2400" dirty="0">
              <a:solidFill>
                <a:srgbClr val="2F2F2F"/>
              </a:solidFill>
              <a:latin typeface="Helvetica" panose="020B0604020202020204" pitchFamily="34" charset="0"/>
            </a:endParaRPr>
          </a:p>
          <a:p>
            <a:r>
              <a:rPr lang="pt-BR" sz="2400" b="0" i="0" dirty="0">
                <a:solidFill>
                  <a:schemeClr val="accent1">
                    <a:lumMod val="50000"/>
                  </a:schemeClr>
                </a:solidFill>
                <a:effectLst/>
                <a:latin typeface="Helvetica" panose="020B0604020202020204" pitchFamily="34" charset="0"/>
              </a:rPr>
              <a:t>Gestão Editorial de Periódicos</a:t>
            </a:r>
            <a:r>
              <a:rPr lang="pt-BR" sz="2400" dirty="0">
                <a:solidFill>
                  <a:srgbClr val="2F2F2F"/>
                </a:solidFill>
                <a:latin typeface="Helvetica" panose="020B0604020202020204" pitchFamily="34" charset="0"/>
              </a:rPr>
              <a:t> </a:t>
            </a:r>
            <a:r>
              <a:rPr lang="pt-BR" sz="2400" dirty="0">
                <a:solidFill>
                  <a:schemeClr val="accent1">
                    <a:lumMod val="50000"/>
                  </a:schemeClr>
                </a:solidFill>
                <a:latin typeface="Helvetica" panose="020B0604020202020204" pitchFamily="34" charset="0"/>
              </a:rPr>
              <a:t>Científicos</a:t>
            </a:r>
          </a:p>
          <a:p>
            <a:endParaRPr lang="pt-BR" sz="2400" dirty="0">
              <a:solidFill>
                <a:srgbClr val="2F2F2F"/>
              </a:solidFill>
              <a:latin typeface="Helvetica" panose="020B0604020202020204" pitchFamily="34" charset="0"/>
            </a:endParaRPr>
          </a:p>
          <a:p>
            <a:r>
              <a:rPr lang="pt-BR" sz="2400" dirty="0">
                <a:solidFill>
                  <a:srgbClr val="2F2F2F"/>
                </a:solidFill>
                <a:latin typeface="Helvetica" panose="020B0604020202020204" pitchFamily="34" charset="0"/>
              </a:rPr>
              <a:t>Orientações para salvar em </a:t>
            </a:r>
            <a:r>
              <a:rPr lang="pt-BR" sz="2400" b="0" i="0" dirty="0">
                <a:solidFill>
                  <a:srgbClr val="2F2F2F"/>
                </a:solidFill>
                <a:effectLst/>
                <a:latin typeface="Helvetica" panose="020B0604020202020204" pitchFamily="34" charset="0"/>
              </a:rPr>
              <a:t>CSV (pág. 67-69)</a:t>
            </a:r>
          </a:p>
          <a:p>
            <a:endParaRPr lang="pt-BR" sz="2400" b="0" i="0" dirty="0">
              <a:solidFill>
                <a:srgbClr val="2F2F2F"/>
              </a:solidFill>
              <a:effectLst/>
              <a:latin typeface="Helvetica" panose="020B0604020202020204" pitchFamily="34" charset="0"/>
            </a:endParaRP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pág. 71 – registro e catalogação dos dados em repositórios.</a:t>
            </a:r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400" b="0" i="0" dirty="0">
              <a:solidFill>
                <a:srgbClr val="2F2F2F"/>
              </a:solidFill>
              <a:effectLst/>
              <a:latin typeface="Helvetica" panose="020B0604020202020204" pitchFamily="34" charset="0"/>
            </a:endParaRPr>
          </a:p>
          <a:p>
            <a:endParaRPr lang="pt-BR" sz="2000" b="0" i="0" dirty="0">
              <a:solidFill>
                <a:srgbClr val="2F2F2F"/>
              </a:solidFill>
              <a:effectLst/>
              <a:latin typeface="Helvetica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878BD66-1EF4-4340-9D45-A5AFD6798A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7965" y="3463819"/>
            <a:ext cx="4784035" cy="3239504"/>
          </a:xfrm>
          <a:prstGeom prst="rect">
            <a:avLst/>
          </a:prstGeom>
        </p:spPr>
      </p:pic>
      <p:pic>
        <p:nvPicPr>
          <p:cNvPr id="7" name="Gráfico 6" descr="Crachá">
            <a:extLst>
              <a:ext uri="{FF2B5EF4-FFF2-40B4-BE49-F238E27FC236}">
                <a16:creationId xmlns:a16="http://schemas.microsoft.com/office/drawing/2014/main" id="{77E17F75-BD90-4782-839C-FF2AF9A56E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017" y="145774"/>
            <a:ext cx="914400" cy="9144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EF35641A-14E5-4802-9044-5C7403B13EAE}"/>
              </a:ext>
            </a:extLst>
          </p:cNvPr>
          <p:cNvSpPr txBox="1"/>
          <p:nvPr/>
        </p:nvSpPr>
        <p:spPr>
          <a:xfrm>
            <a:off x="1020417" y="418308"/>
            <a:ext cx="6387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i="1" dirty="0">
                <a:solidFill>
                  <a:srgbClr val="D2A000"/>
                </a:solidFill>
                <a:effectLst/>
                <a:latin typeface="Helvetica" panose="020B0604020202020204" pitchFamily="34" charset="0"/>
              </a:rPr>
              <a:t>Open Data </a:t>
            </a:r>
            <a:r>
              <a:rPr lang="pt-BR" sz="2400" b="0" i="0" dirty="0">
                <a:solidFill>
                  <a:srgbClr val="2F2F2F"/>
                </a:solidFill>
                <a:effectLst/>
                <a:latin typeface="Helvetica" panose="020B0604020202020204" pitchFamily="34" charset="0"/>
              </a:rPr>
              <a:t>(DADOS DE PESQUISA)</a:t>
            </a:r>
            <a:endParaRPr lang="pt-BR" sz="2400" dirty="0"/>
          </a:p>
        </p:txBody>
      </p:sp>
      <p:pic>
        <p:nvPicPr>
          <p:cNvPr id="5" name="Picture 2" descr="Acesso aberto">
            <a:extLst>
              <a:ext uri="{FF2B5EF4-FFF2-40B4-BE49-F238E27FC236}">
                <a16:creationId xmlns:a16="http://schemas.microsoft.com/office/drawing/2014/main" id="{08287DBD-70D1-446A-9E76-2A24E7070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5566" y="1460006"/>
            <a:ext cx="104775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94734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63CDD1D-0862-40F6-AFF1-D9DBCE65A47C}"/>
              </a:ext>
            </a:extLst>
          </p:cNvPr>
          <p:cNvSpPr txBox="1"/>
          <p:nvPr/>
        </p:nvSpPr>
        <p:spPr>
          <a:xfrm>
            <a:off x="455364" y="2124883"/>
            <a:ext cx="1128127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400" b="0" i="0" dirty="0">
              <a:solidFill>
                <a:srgbClr val="2F2F2F"/>
              </a:solidFill>
              <a:effectLst/>
              <a:latin typeface="Helvetica" panose="020B0604020202020204" pitchFamily="34" charset="0"/>
            </a:endParaRPr>
          </a:p>
          <a:p>
            <a:r>
              <a:rPr lang="pt-BR" sz="2400" b="1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</a:rPr>
              <a:t>REPOSITÓRIO</a:t>
            </a:r>
            <a:r>
              <a:rPr lang="pt-BR" sz="24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</a:rPr>
              <a:t> </a:t>
            </a:r>
            <a:r>
              <a:rPr lang="pt-BR" sz="2400" dirty="0">
                <a:solidFill>
                  <a:srgbClr val="2F2F2F"/>
                </a:solidFill>
                <a:latin typeface="Helvetica" panose="020B0604020202020204" pitchFamily="34" charset="0"/>
              </a:rPr>
              <a:t>DE DADOS </a:t>
            </a:r>
          </a:p>
          <a:p>
            <a:endParaRPr lang="pt-BR" sz="2400" dirty="0">
              <a:solidFill>
                <a:srgbClr val="2F2F2F"/>
              </a:solidFill>
              <a:latin typeface="Helvetica" panose="020B0604020202020204" pitchFamily="34" charset="0"/>
            </a:endParaRPr>
          </a:p>
          <a:p>
            <a:r>
              <a:rPr lang="pt-BR" sz="2400" b="1" dirty="0">
                <a:solidFill>
                  <a:srgbClr val="D2A000"/>
                </a:solidFill>
                <a:latin typeface="Helvetica" panose="020B0604020202020204" pitchFamily="34" charset="0"/>
              </a:rPr>
              <a:t>PERIÓDICOS</a:t>
            </a:r>
            <a:r>
              <a:rPr lang="pt-BR" sz="2400" dirty="0">
                <a:solidFill>
                  <a:srgbClr val="2F2F2F"/>
                </a:solidFill>
                <a:latin typeface="Helvetica" panose="020B0604020202020204" pitchFamily="34" charset="0"/>
              </a:rPr>
              <a:t> DE DADOS</a:t>
            </a:r>
          </a:p>
          <a:p>
            <a:endParaRPr lang="pt-BR" sz="2400" dirty="0">
              <a:solidFill>
                <a:srgbClr val="2F2F2F"/>
              </a:solidFill>
              <a:latin typeface="Helvetica" panose="020B0604020202020204" pitchFamily="34" charset="0"/>
            </a:endParaRPr>
          </a:p>
          <a:p>
            <a:r>
              <a:rPr lang="pt-BR" sz="2400" b="1" dirty="0">
                <a:solidFill>
                  <a:srgbClr val="FF0000"/>
                </a:solidFill>
                <a:latin typeface="Helvetica" panose="020B0604020202020204" pitchFamily="34" charset="0"/>
              </a:rPr>
              <a:t>ARTIGOS DE </a:t>
            </a:r>
            <a:r>
              <a:rPr lang="pt-BR" sz="2400" dirty="0">
                <a:solidFill>
                  <a:srgbClr val="2F2F2F"/>
                </a:solidFill>
                <a:latin typeface="Helvetica" panose="020B0604020202020204" pitchFamily="34" charset="0"/>
              </a:rPr>
              <a:t>DADOS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400" dirty="0">
              <a:solidFill>
                <a:srgbClr val="2F2F2F"/>
              </a:solidFill>
              <a:latin typeface="Helvetica" panose="020B0604020202020204" pitchFamily="34" charset="0"/>
            </a:endParaRPr>
          </a:p>
          <a:p>
            <a:r>
              <a:rPr lang="pt-BR" sz="2400" b="1" dirty="0">
                <a:solidFill>
                  <a:schemeClr val="accent1">
                    <a:lumMod val="50000"/>
                  </a:schemeClr>
                </a:solidFill>
                <a:latin typeface="Helvetica" panose="020B0604020202020204" pitchFamily="34" charset="0"/>
              </a:rPr>
              <a:t>DADOS ABERTOS </a:t>
            </a:r>
            <a:r>
              <a:rPr lang="pt-BR" sz="2400" dirty="0">
                <a:solidFill>
                  <a:srgbClr val="2F2F2F"/>
                </a:solidFill>
                <a:latin typeface="Helvetica" panose="020B0604020202020204" pitchFamily="34" charset="0"/>
              </a:rPr>
              <a:t>COMO </a:t>
            </a:r>
            <a:r>
              <a:rPr lang="pt-BR" sz="2400" b="1" dirty="0">
                <a:solidFill>
                  <a:srgbClr val="2F2F2F"/>
                </a:solidFill>
                <a:latin typeface="Helvetica" panose="020B0604020202020204" pitchFamily="34" charset="0"/>
              </a:rPr>
              <a:t>MATERIAL</a:t>
            </a:r>
            <a:r>
              <a:rPr lang="pt-BR" sz="2400" dirty="0">
                <a:solidFill>
                  <a:srgbClr val="2F2F2F"/>
                </a:solidFill>
                <a:latin typeface="Helvetica" panose="020B0604020202020204" pitchFamily="34" charset="0"/>
              </a:rPr>
              <a:t> </a:t>
            </a:r>
            <a:r>
              <a:rPr lang="pt-BR" sz="2400" b="1" dirty="0">
                <a:solidFill>
                  <a:srgbClr val="2F2F2F"/>
                </a:solidFill>
                <a:latin typeface="Helvetica" panose="020B0604020202020204" pitchFamily="34" charset="0"/>
              </a:rPr>
              <a:t>COMPLEMENTAR</a:t>
            </a:r>
            <a:r>
              <a:rPr lang="pt-BR" sz="2400" dirty="0">
                <a:solidFill>
                  <a:srgbClr val="2F2F2F"/>
                </a:solidFill>
                <a:latin typeface="Helvetica" panose="020B0604020202020204" pitchFamily="34" charset="0"/>
              </a:rPr>
              <a:t> AO ARTIGO </a:t>
            </a:r>
          </a:p>
          <a:p>
            <a:pPr marL="285750" indent="-285750">
              <a:buFontTx/>
              <a:buChar char="-"/>
            </a:pPr>
            <a:endParaRPr lang="pt-BR" dirty="0"/>
          </a:p>
        </p:txBody>
      </p:sp>
      <p:pic>
        <p:nvPicPr>
          <p:cNvPr id="5" name="Gráfico 4" descr="Crachá">
            <a:extLst>
              <a:ext uri="{FF2B5EF4-FFF2-40B4-BE49-F238E27FC236}">
                <a16:creationId xmlns:a16="http://schemas.microsoft.com/office/drawing/2014/main" id="{F4E12444-D582-49C7-8282-12A66DBCFC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2112" y="655837"/>
            <a:ext cx="914400" cy="91440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BC0E52-36D8-4202-B5E2-2D54299B2071}"/>
              </a:ext>
            </a:extLst>
          </p:cNvPr>
          <p:cNvSpPr txBox="1"/>
          <p:nvPr/>
        </p:nvSpPr>
        <p:spPr>
          <a:xfrm>
            <a:off x="1484242" y="697539"/>
            <a:ext cx="63875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i="1" dirty="0">
                <a:solidFill>
                  <a:srgbClr val="D2A000"/>
                </a:solidFill>
                <a:effectLst/>
                <a:latin typeface="Helvetica" panose="020B0604020202020204" pitchFamily="34" charset="0"/>
              </a:rPr>
              <a:t>Open Data </a:t>
            </a:r>
          </a:p>
          <a:p>
            <a:r>
              <a:rPr lang="pt-BR" sz="2400" b="0" i="0" dirty="0">
                <a:solidFill>
                  <a:srgbClr val="2F2F2F"/>
                </a:solidFill>
                <a:effectLst/>
                <a:latin typeface="Helvetica" panose="020B0604020202020204" pitchFamily="34" charset="0"/>
              </a:rPr>
              <a:t>(DADOS DE PESQUISA)</a:t>
            </a:r>
            <a:endParaRPr lang="pt-BR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DEEF28-0E6E-49C8-B21B-2F830B95FB6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452435" y="1409130"/>
            <a:ext cx="2547085" cy="2787507"/>
          </a:xfrm>
          <a:prstGeom prst="rect">
            <a:avLst/>
          </a:prstGeom>
        </p:spPr>
      </p:pic>
      <p:pic>
        <p:nvPicPr>
          <p:cNvPr id="9" name="Picture 2" descr="Acesso aberto">
            <a:extLst>
              <a:ext uri="{FF2B5EF4-FFF2-40B4-BE49-F238E27FC236}">
                <a16:creationId xmlns:a16="http://schemas.microsoft.com/office/drawing/2014/main" id="{30D338C6-CCBC-49F3-8245-47D2E24832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2045" y="1861240"/>
            <a:ext cx="104775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07820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63CDD1D-0862-40F6-AFF1-D9DBCE65A47C}"/>
              </a:ext>
            </a:extLst>
          </p:cNvPr>
          <p:cNvSpPr txBox="1"/>
          <p:nvPr/>
        </p:nvSpPr>
        <p:spPr>
          <a:xfrm>
            <a:off x="455364" y="563392"/>
            <a:ext cx="1128127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400" b="0" i="0" dirty="0">
              <a:solidFill>
                <a:srgbClr val="2F2F2F"/>
              </a:solidFill>
              <a:effectLst/>
              <a:latin typeface="Helvetica" panose="020B0604020202020204" pitchFamily="34" charset="0"/>
            </a:endParaRPr>
          </a:p>
          <a:p>
            <a:r>
              <a:rPr lang="pt-BR" sz="2400" b="1" dirty="0">
                <a:solidFill>
                  <a:schemeClr val="accent2">
                    <a:lumMod val="75000"/>
                  </a:schemeClr>
                </a:solidFill>
                <a:latin typeface="Helvetica" panose="020B0604020202020204" pitchFamily="34" charset="0"/>
              </a:rPr>
              <a:t>           REPOSITÓRIO</a:t>
            </a:r>
            <a:r>
              <a:rPr lang="pt-BR" sz="2400" dirty="0">
                <a:solidFill>
                  <a:srgbClr val="2F2F2F"/>
                </a:solidFill>
                <a:latin typeface="Helvetica" panose="020B0604020202020204" pitchFamily="34" charset="0"/>
              </a:rPr>
              <a:t> DE DADOS</a:t>
            </a:r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     DADOS.GOV – gestão pública</a:t>
            </a:r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USP DIGITAL – pesquisa</a:t>
            </a:r>
          </a:p>
          <a:p>
            <a:r>
              <a:rPr lang="pt-BR" sz="2400" dirty="0">
                <a:solidFill>
                  <a:srgbClr val="2F2F2F"/>
                </a:solidFill>
                <a:latin typeface="Helvetica" panose="020B0604020202020204" pitchFamily="34" charset="0"/>
              </a:rPr>
              <a:t> </a:t>
            </a:r>
          </a:p>
          <a:p>
            <a:endParaRPr lang="pt-BR" sz="2400" dirty="0">
              <a:solidFill>
                <a:srgbClr val="2F2F2F"/>
              </a:solidFill>
              <a:latin typeface="Helvetica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AC535A7-6893-4B76-AF0B-C52E26DD49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364" y="3217015"/>
            <a:ext cx="10716219" cy="3132766"/>
          </a:xfrm>
          <a:prstGeom prst="rect">
            <a:avLst/>
          </a:prstGeom>
        </p:spPr>
      </p:pic>
      <p:pic>
        <p:nvPicPr>
          <p:cNvPr id="6" name="Gráfico 5" descr="Crachá">
            <a:extLst>
              <a:ext uri="{FF2B5EF4-FFF2-40B4-BE49-F238E27FC236}">
                <a16:creationId xmlns:a16="http://schemas.microsoft.com/office/drawing/2014/main" id="{D5A61A48-F134-4F3F-9813-924C8FDBDA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4070" y="563392"/>
            <a:ext cx="914400" cy="91440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322D7C46-CE66-42CF-85C6-897A0FDA08A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7501"/>
          <a:stretch/>
        </p:blipFill>
        <p:spPr>
          <a:xfrm>
            <a:off x="6504329" y="1055731"/>
            <a:ext cx="3529421" cy="1815548"/>
          </a:xfrm>
          <a:prstGeom prst="rect">
            <a:avLst/>
          </a:prstGeom>
        </p:spPr>
      </p:pic>
      <p:pic>
        <p:nvPicPr>
          <p:cNvPr id="8" name="Picture 2" descr="Acesso aberto">
            <a:extLst>
              <a:ext uri="{FF2B5EF4-FFF2-40B4-BE49-F238E27FC236}">
                <a16:creationId xmlns:a16="http://schemas.microsoft.com/office/drawing/2014/main" id="{F3BC4FD5-339C-4971-A981-CBDDB1B45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598" y="1823529"/>
            <a:ext cx="104775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84889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51D54F32-6992-464A-8815-9693D8E405B0}"/>
              </a:ext>
            </a:extLst>
          </p:cNvPr>
          <p:cNvSpPr txBox="1"/>
          <p:nvPr/>
        </p:nvSpPr>
        <p:spPr>
          <a:xfrm>
            <a:off x="665409" y="417739"/>
            <a:ext cx="10469217" cy="60324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REPOSITÓRIOS </a:t>
            </a:r>
            <a:r>
              <a:rPr lang="pt-BR" sz="2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(DE DADOS, INSTITUCIONAIS, TEMÁTICOS)</a:t>
            </a:r>
          </a:p>
          <a:p>
            <a:endParaRPr lang="pt-BR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SciELO Data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(para periódicos da Rede SciELO)</a:t>
            </a:r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e previsão para o </a:t>
            </a:r>
            <a:r>
              <a:rPr lang="pt-B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Lattes Data </a:t>
            </a: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(pesquisas financiadas)</a:t>
            </a:r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Pesquisador individualmente:</a:t>
            </a:r>
          </a:p>
          <a:p>
            <a:r>
              <a:rPr lang="pt-BR" sz="24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FIGSHARE e ZENODO 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Dataverse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Datahub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, DANS, Mendeley Data, Google Data </a:t>
            </a:r>
            <a:r>
              <a:rPr lang="pt-BR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Search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Dryad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... </a:t>
            </a:r>
          </a:p>
          <a:p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OBS: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o acesso pode ser gratuito considerando um limite de espaço usado.</a:t>
            </a:r>
          </a:p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Figshare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, até 5GB) existe opção para contas institucionais, pagas.</a:t>
            </a:r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800" dirty="0">
              <a:solidFill>
                <a:srgbClr val="2F2F2F"/>
              </a:solidFill>
              <a:latin typeface="Helvetica" panose="020B0604020202020204" pitchFamily="34" charset="0"/>
            </a:endParaRPr>
          </a:p>
        </p:txBody>
      </p:sp>
      <p:pic>
        <p:nvPicPr>
          <p:cNvPr id="2" name="Gráfico 1" descr="Crachá">
            <a:extLst>
              <a:ext uri="{FF2B5EF4-FFF2-40B4-BE49-F238E27FC236}">
                <a16:creationId xmlns:a16="http://schemas.microsoft.com/office/drawing/2014/main" id="{ECC10DC5-1138-451F-B137-0B23B6F00D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4312" y="218956"/>
            <a:ext cx="914400" cy="91440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1A3E29E1-4BED-48DA-9B5B-58778B151D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9640" y="1230795"/>
            <a:ext cx="3776083" cy="2400301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F6A3FC3F-2F07-45E8-B1CC-A40559C6BF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76522" y="4729110"/>
            <a:ext cx="2526995" cy="1711152"/>
          </a:xfrm>
          <a:prstGeom prst="rect">
            <a:avLst/>
          </a:prstGeom>
        </p:spPr>
      </p:pic>
      <p:pic>
        <p:nvPicPr>
          <p:cNvPr id="6" name="Picture 2" descr="Acesso aberto">
            <a:extLst>
              <a:ext uri="{FF2B5EF4-FFF2-40B4-BE49-F238E27FC236}">
                <a16:creationId xmlns:a16="http://schemas.microsoft.com/office/drawing/2014/main" id="{0B3A6BA9-4B88-4528-97E7-738D33B3F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5" y="2122615"/>
            <a:ext cx="104775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51126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63CDD1D-0862-40F6-AFF1-D9DBCE65A47C}"/>
              </a:ext>
            </a:extLst>
          </p:cNvPr>
          <p:cNvSpPr txBox="1"/>
          <p:nvPr/>
        </p:nvSpPr>
        <p:spPr>
          <a:xfrm>
            <a:off x="269835" y="655837"/>
            <a:ext cx="1128127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2F2F2F"/>
                </a:solidFill>
                <a:latin typeface="Helvetica" panose="020B0604020202020204" pitchFamily="34" charset="0"/>
              </a:rPr>
              <a:t> </a:t>
            </a:r>
            <a:endParaRPr lang="pt-BR" sz="2000" dirty="0">
              <a:solidFill>
                <a:srgbClr val="D2A000"/>
              </a:solidFill>
              <a:latin typeface="Helvetica" panose="020B0604020202020204" pitchFamily="34" charset="0"/>
            </a:endParaRPr>
          </a:p>
          <a:p>
            <a:r>
              <a:rPr lang="pt-BR" sz="2400" b="1" dirty="0">
                <a:solidFill>
                  <a:srgbClr val="D2A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PERIÓDICOS DE DADOS </a:t>
            </a:r>
          </a:p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</a:p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Publica somente artigo de dados de pesquisa</a:t>
            </a:r>
          </a:p>
          <a:p>
            <a:r>
              <a:rPr lang="pt-BR" sz="24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Mega Journals</a:t>
            </a:r>
          </a:p>
          <a:p>
            <a:pPr marL="285750" indent="-285750">
              <a:buFontTx/>
              <a:buChar char="-"/>
            </a:pPr>
            <a:endParaRPr lang="pt-BR" sz="2400" b="1" dirty="0">
              <a:solidFill>
                <a:srgbClr val="D2A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b="1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pt-BR" sz="2400" i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Geoscience</a:t>
            </a:r>
            <a:r>
              <a:rPr lang="pt-BR" sz="2400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Data </a:t>
            </a:r>
            <a:r>
              <a:rPr lang="pt-BR" sz="2400" i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Journal</a:t>
            </a:r>
            <a:r>
              <a:rPr lang="pt-BR" sz="2400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Figshare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Zenodo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, PANGAEA...)</a:t>
            </a:r>
          </a:p>
          <a:p>
            <a:pPr marL="285750" indent="-285750">
              <a:buFontTx/>
              <a:buChar char="-"/>
            </a:pPr>
            <a:endParaRPr lang="pt-BR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pt-BR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173B3D7-6CFC-4816-AC74-7464759673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8040" y="3542327"/>
            <a:ext cx="4627284" cy="1070776"/>
          </a:xfrm>
          <a:prstGeom prst="rect">
            <a:avLst/>
          </a:prstGeom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4706EBE4-1671-445C-B54C-FA8CFF102C8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335324" y="4988422"/>
            <a:ext cx="2547086" cy="174157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7B08405E-73C7-450B-BAC5-6D45ECA1D7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112" y="4011259"/>
            <a:ext cx="3445489" cy="2333109"/>
          </a:xfrm>
          <a:prstGeom prst="rect">
            <a:avLst/>
          </a:prstGeom>
        </p:spPr>
      </p:pic>
      <p:pic>
        <p:nvPicPr>
          <p:cNvPr id="9" name="Gráfico 8" descr="Crachá">
            <a:extLst>
              <a:ext uri="{FF2B5EF4-FFF2-40B4-BE49-F238E27FC236}">
                <a16:creationId xmlns:a16="http://schemas.microsoft.com/office/drawing/2014/main" id="{A4AB0ADC-AA9A-4CF7-A77A-D105F083DB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2112" y="655837"/>
            <a:ext cx="914400" cy="914400"/>
          </a:xfrm>
          <a:prstGeom prst="rect">
            <a:avLst/>
          </a:prstGeom>
        </p:spPr>
      </p:pic>
      <p:pic>
        <p:nvPicPr>
          <p:cNvPr id="10" name="Picture 2" descr="Acesso aberto">
            <a:extLst>
              <a:ext uri="{FF2B5EF4-FFF2-40B4-BE49-F238E27FC236}">
                <a16:creationId xmlns:a16="http://schemas.microsoft.com/office/drawing/2014/main" id="{02CAB6FD-88A7-4B57-9CD8-44D6E2372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531" y="992602"/>
            <a:ext cx="104775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50211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63CDD1D-0862-40F6-AFF1-D9DBCE65A47C}"/>
              </a:ext>
            </a:extLst>
          </p:cNvPr>
          <p:cNvSpPr txBox="1"/>
          <p:nvPr/>
        </p:nvSpPr>
        <p:spPr>
          <a:xfrm>
            <a:off x="455364" y="122838"/>
            <a:ext cx="11281271" cy="6423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400" dirty="0">
              <a:solidFill>
                <a:srgbClr val="2F2F2F"/>
              </a:solidFill>
              <a:latin typeface="Helvetica" panose="020B0604020202020204" pitchFamily="34" charset="0"/>
            </a:endParaRPr>
          </a:p>
          <a:p>
            <a:r>
              <a:rPr lang="pt-BR" sz="2400" b="1" dirty="0">
                <a:solidFill>
                  <a:srgbClr val="FF0000"/>
                </a:solidFill>
                <a:latin typeface="Helvetica" panose="020B0604020202020204" pitchFamily="34" charset="0"/>
              </a:rPr>
              <a:t>           ARTIGOS </a:t>
            </a:r>
            <a:r>
              <a:rPr lang="pt-BR" sz="2400" dirty="0">
                <a:solidFill>
                  <a:srgbClr val="2F2F2F"/>
                </a:solidFill>
                <a:latin typeface="Helvetica" panose="020B0604020202020204" pitchFamily="34" charset="0"/>
              </a:rPr>
              <a:t>DE DADOS</a:t>
            </a:r>
          </a:p>
          <a:p>
            <a:r>
              <a:rPr lang="pt-BR" sz="2400" dirty="0">
                <a:solidFill>
                  <a:srgbClr val="2F2F2F"/>
                </a:solidFill>
                <a:latin typeface="Helvetica" panose="020B0604020202020204" pitchFamily="34" charset="0"/>
              </a:rPr>
              <a:t>          - Tipo de submissão</a:t>
            </a:r>
          </a:p>
          <a:p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descreve dados e circunstâncias de sua coleta. </a:t>
            </a:r>
          </a:p>
          <a:p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(Materiais e métodos)</a:t>
            </a:r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Endereço para acesso </a:t>
            </a:r>
            <a:r>
              <a:rPr lang="pt-B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aos </a:t>
            </a:r>
            <a: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dados (registro de DOI) 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pt-B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Como os dados devem ser citados (referenciados)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pt-B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</a:t>
            </a:r>
            <a: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icença </a:t>
            </a:r>
            <a:r>
              <a:rPr lang="pt-B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adotada</a:t>
            </a:r>
            <a: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para acesso aos dados (CC-BY)</a:t>
            </a:r>
          </a:p>
          <a:p>
            <a:pPr marL="285750" indent="-285750">
              <a:buFontTx/>
              <a:buChar char="-"/>
            </a:pPr>
            <a:r>
              <a:rPr lang="pt-BR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Exemplo revistas </a:t>
            </a:r>
            <a:r>
              <a:rPr lang="pt-BR" sz="2400" dirty="0">
                <a:solidFill>
                  <a:srgbClr val="4E5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pt-BR" sz="2400" dirty="0">
                <a:solidFill>
                  <a:srgbClr val="4E5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Revista </a:t>
            </a:r>
            <a:r>
              <a:rPr lang="pt-BR" sz="2400" i="0" dirty="0" err="1">
                <a:solidFill>
                  <a:srgbClr val="7030A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Arxius</a:t>
            </a:r>
            <a:r>
              <a:rPr lang="pt-BR" sz="2400" i="0" dirty="0">
                <a:solidFill>
                  <a:srgbClr val="7030A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pt-BR" sz="2400" i="0" dirty="0" err="1">
                <a:solidFill>
                  <a:srgbClr val="7030A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Miscel·lània</a:t>
            </a:r>
            <a:r>
              <a:rPr lang="pt-BR" sz="2400" i="0" dirty="0">
                <a:solidFill>
                  <a:srgbClr val="7030A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i="0" dirty="0" err="1">
                <a:solidFill>
                  <a:srgbClr val="7030A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Zoològica</a:t>
            </a:r>
            <a:endParaRPr lang="pt-BR" sz="2400" i="0" dirty="0">
              <a:solidFill>
                <a:srgbClr val="7030A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i="0" dirty="0">
                <a:solidFill>
                  <a:srgbClr val="7030A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– Museu de Ciências Naturais de Barcelona</a:t>
            </a:r>
            <a:r>
              <a:rPr lang="pt-BR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Zenodo</a:t>
            </a:r>
            <a: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...)</a:t>
            </a:r>
          </a:p>
          <a:p>
            <a:endParaRPr lang="pt-BR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</a:t>
            </a:r>
            <a:r>
              <a:rPr lang="pt-BR" sz="2400" dirty="0" err="1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RevUergs</a:t>
            </a:r>
            <a:r>
              <a:rPr lang="pt-BR" sz="2400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(Edição de dezembro 2020) </a:t>
            </a:r>
            <a:r>
              <a:rPr lang="pt-B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pt-BR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Figshare</a:t>
            </a:r>
            <a:r>
              <a:rPr lang="pt-B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RI Institucional..)</a:t>
            </a:r>
            <a:endParaRPr lang="pt-BR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pt-BR" sz="2400" b="0" i="0" dirty="0">
              <a:solidFill>
                <a:srgbClr val="2F2F2F"/>
              </a:solidFill>
              <a:effectLst/>
              <a:latin typeface="Helvetica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pt-BR" dirty="0"/>
          </a:p>
        </p:txBody>
      </p:sp>
      <p:pic>
        <p:nvPicPr>
          <p:cNvPr id="3" name="Gráfico 2" descr="Crachá">
            <a:extLst>
              <a:ext uri="{FF2B5EF4-FFF2-40B4-BE49-F238E27FC236}">
                <a16:creationId xmlns:a16="http://schemas.microsoft.com/office/drawing/2014/main" id="{509258C6-1515-496C-A44C-D1FC3040B9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364" y="305148"/>
            <a:ext cx="914400" cy="914400"/>
          </a:xfrm>
          <a:prstGeom prst="rect">
            <a:avLst/>
          </a:prstGeom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AA4DD1B1-920A-4196-8AA8-BEB8DEF004A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007717" y="2372619"/>
            <a:ext cx="2721753" cy="2112761"/>
          </a:xfrm>
          <a:prstGeom prst="rect">
            <a:avLst/>
          </a:prstGeom>
        </p:spPr>
      </p:pic>
      <p:pic>
        <p:nvPicPr>
          <p:cNvPr id="4098" name="Picture 2" descr="Acesso aberto">
            <a:extLst>
              <a:ext uri="{FF2B5EF4-FFF2-40B4-BE49-F238E27FC236}">
                <a16:creationId xmlns:a16="http://schemas.microsoft.com/office/drawing/2014/main" id="{70746F18-1C7A-4768-AE0B-C00E644C5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717" y="963855"/>
            <a:ext cx="104775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0505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>
            <a:extLst>
              <a:ext uri="{FF2B5EF4-FFF2-40B4-BE49-F238E27FC236}">
                <a16:creationId xmlns:a16="http://schemas.microsoft.com/office/drawing/2014/main" id="{EBDD1931-9E86-4402-9A68-33A2D9EF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EF297E4-7B6A-4BBE-81F5-0B9FEC8E9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911" y="467377"/>
            <a:ext cx="11018520" cy="116883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dirty="0"/>
              <a:t>Revista - Estrutura</a:t>
            </a: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072" y="1817073"/>
            <a:ext cx="11018520" cy="18288"/>
          </a:xfrm>
          <a:custGeom>
            <a:avLst/>
            <a:gdLst>
              <a:gd name="connsiteX0" fmla="*/ 0 w 11018520"/>
              <a:gd name="connsiteY0" fmla="*/ 0 h 18288"/>
              <a:gd name="connsiteX1" fmla="*/ 468287 w 11018520"/>
              <a:gd name="connsiteY1" fmla="*/ 0 h 18288"/>
              <a:gd name="connsiteX2" fmla="*/ 1156945 w 11018520"/>
              <a:gd name="connsiteY2" fmla="*/ 0 h 18288"/>
              <a:gd name="connsiteX3" fmla="*/ 1955787 w 11018520"/>
              <a:gd name="connsiteY3" fmla="*/ 0 h 18288"/>
              <a:gd name="connsiteX4" fmla="*/ 2313889 w 11018520"/>
              <a:gd name="connsiteY4" fmla="*/ 0 h 18288"/>
              <a:gd name="connsiteX5" fmla="*/ 2671991 w 11018520"/>
              <a:gd name="connsiteY5" fmla="*/ 0 h 18288"/>
              <a:gd name="connsiteX6" fmla="*/ 3581019 w 11018520"/>
              <a:gd name="connsiteY6" fmla="*/ 0 h 18288"/>
              <a:gd name="connsiteX7" fmla="*/ 4269677 w 11018520"/>
              <a:gd name="connsiteY7" fmla="*/ 0 h 18288"/>
              <a:gd name="connsiteX8" fmla="*/ 4627778 w 11018520"/>
              <a:gd name="connsiteY8" fmla="*/ 0 h 18288"/>
              <a:gd name="connsiteX9" fmla="*/ 5316436 w 11018520"/>
              <a:gd name="connsiteY9" fmla="*/ 0 h 18288"/>
              <a:gd name="connsiteX10" fmla="*/ 6225464 w 11018520"/>
              <a:gd name="connsiteY10" fmla="*/ 0 h 18288"/>
              <a:gd name="connsiteX11" fmla="*/ 6803936 w 11018520"/>
              <a:gd name="connsiteY11" fmla="*/ 0 h 18288"/>
              <a:gd name="connsiteX12" fmla="*/ 7382408 w 11018520"/>
              <a:gd name="connsiteY12" fmla="*/ 0 h 18288"/>
              <a:gd name="connsiteX13" fmla="*/ 8071066 w 11018520"/>
              <a:gd name="connsiteY13" fmla="*/ 0 h 18288"/>
              <a:gd name="connsiteX14" fmla="*/ 8869909 w 11018520"/>
              <a:gd name="connsiteY14" fmla="*/ 0 h 18288"/>
              <a:gd name="connsiteX15" fmla="*/ 9668751 w 11018520"/>
              <a:gd name="connsiteY15" fmla="*/ 0 h 18288"/>
              <a:gd name="connsiteX16" fmla="*/ 11018520 w 11018520"/>
              <a:gd name="connsiteY16" fmla="*/ 0 h 18288"/>
              <a:gd name="connsiteX17" fmla="*/ 11018520 w 11018520"/>
              <a:gd name="connsiteY17" fmla="*/ 18288 h 18288"/>
              <a:gd name="connsiteX18" fmla="*/ 10550233 w 11018520"/>
              <a:gd name="connsiteY18" fmla="*/ 18288 h 18288"/>
              <a:gd name="connsiteX19" fmla="*/ 9641205 w 11018520"/>
              <a:gd name="connsiteY19" fmla="*/ 18288 h 18288"/>
              <a:gd name="connsiteX20" fmla="*/ 8952548 w 11018520"/>
              <a:gd name="connsiteY20" fmla="*/ 18288 h 18288"/>
              <a:gd name="connsiteX21" fmla="*/ 8594446 w 11018520"/>
              <a:gd name="connsiteY21" fmla="*/ 18288 h 18288"/>
              <a:gd name="connsiteX22" fmla="*/ 7905788 w 11018520"/>
              <a:gd name="connsiteY22" fmla="*/ 18288 h 18288"/>
              <a:gd name="connsiteX23" fmla="*/ 7327316 w 11018520"/>
              <a:gd name="connsiteY23" fmla="*/ 18288 h 18288"/>
              <a:gd name="connsiteX24" fmla="*/ 6748844 w 11018520"/>
              <a:gd name="connsiteY24" fmla="*/ 18288 h 18288"/>
              <a:gd name="connsiteX25" fmla="*/ 6170371 w 11018520"/>
              <a:gd name="connsiteY25" fmla="*/ 18288 h 18288"/>
              <a:gd name="connsiteX26" fmla="*/ 5591899 w 11018520"/>
              <a:gd name="connsiteY26" fmla="*/ 18288 h 18288"/>
              <a:gd name="connsiteX27" fmla="*/ 4793056 w 11018520"/>
              <a:gd name="connsiteY27" fmla="*/ 18288 h 18288"/>
              <a:gd name="connsiteX28" fmla="*/ 4104399 w 11018520"/>
              <a:gd name="connsiteY28" fmla="*/ 18288 h 18288"/>
              <a:gd name="connsiteX29" fmla="*/ 3746297 w 11018520"/>
              <a:gd name="connsiteY29" fmla="*/ 18288 h 18288"/>
              <a:gd name="connsiteX30" fmla="*/ 3167825 w 11018520"/>
              <a:gd name="connsiteY30" fmla="*/ 18288 h 18288"/>
              <a:gd name="connsiteX31" fmla="*/ 2368982 w 11018520"/>
              <a:gd name="connsiteY31" fmla="*/ 18288 h 18288"/>
              <a:gd name="connsiteX32" fmla="*/ 1900695 w 11018520"/>
              <a:gd name="connsiteY32" fmla="*/ 18288 h 18288"/>
              <a:gd name="connsiteX33" fmla="*/ 991667 w 11018520"/>
              <a:gd name="connsiteY33" fmla="*/ 18288 h 18288"/>
              <a:gd name="connsiteX34" fmla="*/ 0 w 11018520"/>
              <a:gd name="connsiteY34" fmla="*/ 18288 h 18288"/>
              <a:gd name="connsiteX35" fmla="*/ 0 w 11018520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1018520" h="18288" fill="none" extrusionOk="0">
                <a:moveTo>
                  <a:pt x="0" y="0"/>
                </a:moveTo>
                <a:cubicBezTo>
                  <a:pt x="176840" y="19448"/>
                  <a:pt x="369510" y="1686"/>
                  <a:pt x="468287" y="0"/>
                </a:cubicBezTo>
                <a:cubicBezTo>
                  <a:pt x="567064" y="-1686"/>
                  <a:pt x="844925" y="28710"/>
                  <a:pt x="1156945" y="0"/>
                </a:cubicBezTo>
                <a:cubicBezTo>
                  <a:pt x="1468965" y="-28710"/>
                  <a:pt x="1755775" y="35306"/>
                  <a:pt x="1955787" y="0"/>
                </a:cubicBezTo>
                <a:cubicBezTo>
                  <a:pt x="2155799" y="-35306"/>
                  <a:pt x="2224532" y="-16632"/>
                  <a:pt x="2313889" y="0"/>
                </a:cubicBezTo>
                <a:cubicBezTo>
                  <a:pt x="2403246" y="16632"/>
                  <a:pt x="2494050" y="6083"/>
                  <a:pt x="2671991" y="0"/>
                </a:cubicBezTo>
                <a:cubicBezTo>
                  <a:pt x="2849932" y="-6083"/>
                  <a:pt x="3354152" y="34614"/>
                  <a:pt x="3581019" y="0"/>
                </a:cubicBezTo>
                <a:cubicBezTo>
                  <a:pt x="3807886" y="-34614"/>
                  <a:pt x="4022451" y="14254"/>
                  <a:pt x="4269677" y="0"/>
                </a:cubicBezTo>
                <a:cubicBezTo>
                  <a:pt x="4516903" y="-14254"/>
                  <a:pt x="4514495" y="-13291"/>
                  <a:pt x="4627778" y="0"/>
                </a:cubicBezTo>
                <a:cubicBezTo>
                  <a:pt x="4741061" y="13291"/>
                  <a:pt x="5120758" y="-22660"/>
                  <a:pt x="5316436" y="0"/>
                </a:cubicBezTo>
                <a:cubicBezTo>
                  <a:pt x="5512114" y="22660"/>
                  <a:pt x="5812155" y="-9513"/>
                  <a:pt x="6225464" y="0"/>
                </a:cubicBezTo>
                <a:cubicBezTo>
                  <a:pt x="6638773" y="9513"/>
                  <a:pt x="6545417" y="2479"/>
                  <a:pt x="6803936" y="0"/>
                </a:cubicBezTo>
                <a:cubicBezTo>
                  <a:pt x="7062455" y="-2479"/>
                  <a:pt x="7245098" y="-20209"/>
                  <a:pt x="7382408" y="0"/>
                </a:cubicBezTo>
                <a:cubicBezTo>
                  <a:pt x="7519718" y="20209"/>
                  <a:pt x="7801947" y="19736"/>
                  <a:pt x="8071066" y="0"/>
                </a:cubicBezTo>
                <a:cubicBezTo>
                  <a:pt x="8340185" y="-19736"/>
                  <a:pt x="8495312" y="-6666"/>
                  <a:pt x="8869909" y="0"/>
                </a:cubicBezTo>
                <a:cubicBezTo>
                  <a:pt x="9244506" y="6666"/>
                  <a:pt x="9501461" y="-13745"/>
                  <a:pt x="9668751" y="0"/>
                </a:cubicBezTo>
                <a:cubicBezTo>
                  <a:pt x="9836041" y="13745"/>
                  <a:pt x="10607605" y="14143"/>
                  <a:pt x="11018520" y="0"/>
                </a:cubicBezTo>
                <a:cubicBezTo>
                  <a:pt x="11019166" y="4451"/>
                  <a:pt x="11019010" y="9226"/>
                  <a:pt x="11018520" y="18288"/>
                </a:cubicBezTo>
                <a:cubicBezTo>
                  <a:pt x="10834966" y="15274"/>
                  <a:pt x="10754561" y="35250"/>
                  <a:pt x="10550233" y="18288"/>
                </a:cubicBezTo>
                <a:cubicBezTo>
                  <a:pt x="10345905" y="1326"/>
                  <a:pt x="9906342" y="45884"/>
                  <a:pt x="9641205" y="18288"/>
                </a:cubicBezTo>
                <a:cubicBezTo>
                  <a:pt x="9376068" y="-9308"/>
                  <a:pt x="9177188" y="43988"/>
                  <a:pt x="8952548" y="18288"/>
                </a:cubicBezTo>
                <a:cubicBezTo>
                  <a:pt x="8727908" y="-7412"/>
                  <a:pt x="8707007" y="3271"/>
                  <a:pt x="8594446" y="18288"/>
                </a:cubicBezTo>
                <a:cubicBezTo>
                  <a:pt x="8481885" y="33305"/>
                  <a:pt x="8175004" y="35109"/>
                  <a:pt x="7905788" y="18288"/>
                </a:cubicBezTo>
                <a:cubicBezTo>
                  <a:pt x="7636572" y="1467"/>
                  <a:pt x="7535638" y="7399"/>
                  <a:pt x="7327316" y="18288"/>
                </a:cubicBezTo>
                <a:cubicBezTo>
                  <a:pt x="7118994" y="29177"/>
                  <a:pt x="6978247" y="47205"/>
                  <a:pt x="6748844" y="18288"/>
                </a:cubicBezTo>
                <a:cubicBezTo>
                  <a:pt x="6519441" y="-10629"/>
                  <a:pt x="6459241" y="43308"/>
                  <a:pt x="6170371" y="18288"/>
                </a:cubicBezTo>
                <a:cubicBezTo>
                  <a:pt x="5881501" y="-6732"/>
                  <a:pt x="5736201" y="35971"/>
                  <a:pt x="5591899" y="18288"/>
                </a:cubicBezTo>
                <a:cubicBezTo>
                  <a:pt x="5447597" y="605"/>
                  <a:pt x="4990303" y="20409"/>
                  <a:pt x="4793056" y="18288"/>
                </a:cubicBezTo>
                <a:cubicBezTo>
                  <a:pt x="4595809" y="16167"/>
                  <a:pt x="4271723" y="2909"/>
                  <a:pt x="4104399" y="18288"/>
                </a:cubicBezTo>
                <a:cubicBezTo>
                  <a:pt x="3937075" y="33667"/>
                  <a:pt x="3923235" y="10730"/>
                  <a:pt x="3746297" y="18288"/>
                </a:cubicBezTo>
                <a:cubicBezTo>
                  <a:pt x="3569359" y="25846"/>
                  <a:pt x="3351081" y="24702"/>
                  <a:pt x="3167825" y="18288"/>
                </a:cubicBezTo>
                <a:cubicBezTo>
                  <a:pt x="2984569" y="11874"/>
                  <a:pt x="2708033" y="13293"/>
                  <a:pt x="2368982" y="18288"/>
                </a:cubicBezTo>
                <a:cubicBezTo>
                  <a:pt x="2029931" y="23283"/>
                  <a:pt x="2009060" y="37671"/>
                  <a:pt x="1900695" y="18288"/>
                </a:cubicBezTo>
                <a:cubicBezTo>
                  <a:pt x="1792330" y="-1095"/>
                  <a:pt x="1183178" y="9337"/>
                  <a:pt x="991667" y="18288"/>
                </a:cubicBezTo>
                <a:cubicBezTo>
                  <a:pt x="800156" y="27239"/>
                  <a:pt x="375690" y="34110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1018520" h="18288" stroke="0" extrusionOk="0">
                <a:moveTo>
                  <a:pt x="0" y="0"/>
                </a:moveTo>
                <a:cubicBezTo>
                  <a:pt x="266588" y="-23405"/>
                  <a:pt x="350503" y="-27031"/>
                  <a:pt x="578472" y="0"/>
                </a:cubicBezTo>
                <a:cubicBezTo>
                  <a:pt x="806441" y="27031"/>
                  <a:pt x="803976" y="13604"/>
                  <a:pt x="936574" y="0"/>
                </a:cubicBezTo>
                <a:cubicBezTo>
                  <a:pt x="1069172" y="-13604"/>
                  <a:pt x="1661335" y="-31902"/>
                  <a:pt x="1845602" y="0"/>
                </a:cubicBezTo>
                <a:cubicBezTo>
                  <a:pt x="2029869" y="31902"/>
                  <a:pt x="2273452" y="17005"/>
                  <a:pt x="2424074" y="0"/>
                </a:cubicBezTo>
                <a:cubicBezTo>
                  <a:pt x="2574696" y="-17005"/>
                  <a:pt x="2790864" y="-28133"/>
                  <a:pt x="3002547" y="0"/>
                </a:cubicBezTo>
                <a:cubicBezTo>
                  <a:pt x="3214230" y="28133"/>
                  <a:pt x="3605033" y="-14934"/>
                  <a:pt x="3911575" y="0"/>
                </a:cubicBezTo>
                <a:cubicBezTo>
                  <a:pt x="4218117" y="14934"/>
                  <a:pt x="4198004" y="3604"/>
                  <a:pt x="4379862" y="0"/>
                </a:cubicBezTo>
                <a:cubicBezTo>
                  <a:pt x="4561720" y="-3604"/>
                  <a:pt x="4941151" y="-37368"/>
                  <a:pt x="5288890" y="0"/>
                </a:cubicBezTo>
                <a:cubicBezTo>
                  <a:pt x="5636629" y="37368"/>
                  <a:pt x="6011513" y="-33898"/>
                  <a:pt x="6197918" y="0"/>
                </a:cubicBezTo>
                <a:cubicBezTo>
                  <a:pt x="6384323" y="33898"/>
                  <a:pt x="6555799" y="11241"/>
                  <a:pt x="6886575" y="0"/>
                </a:cubicBezTo>
                <a:cubicBezTo>
                  <a:pt x="7217351" y="-11241"/>
                  <a:pt x="7604472" y="-44614"/>
                  <a:pt x="7795603" y="0"/>
                </a:cubicBezTo>
                <a:cubicBezTo>
                  <a:pt x="7986734" y="44614"/>
                  <a:pt x="8098870" y="-11086"/>
                  <a:pt x="8374075" y="0"/>
                </a:cubicBezTo>
                <a:cubicBezTo>
                  <a:pt x="8649280" y="11086"/>
                  <a:pt x="8701749" y="-25020"/>
                  <a:pt x="8952548" y="0"/>
                </a:cubicBezTo>
                <a:cubicBezTo>
                  <a:pt x="9203347" y="25020"/>
                  <a:pt x="9519297" y="4274"/>
                  <a:pt x="9751390" y="0"/>
                </a:cubicBezTo>
                <a:cubicBezTo>
                  <a:pt x="9983483" y="-4274"/>
                  <a:pt x="10169881" y="16480"/>
                  <a:pt x="10329863" y="0"/>
                </a:cubicBezTo>
                <a:cubicBezTo>
                  <a:pt x="10489845" y="-16480"/>
                  <a:pt x="10750941" y="-9727"/>
                  <a:pt x="11018520" y="0"/>
                </a:cubicBezTo>
                <a:cubicBezTo>
                  <a:pt x="11018113" y="8690"/>
                  <a:pt x="11018366" y="14141"/>
                  <a:pt x="11018520" y="18288"/>
                </a:cubicBezTo>
                <a:cubicBezTo>
                  <a:pt x="10841176" y="-3597"/>
                  <a:pt x="10399304" y="41504"/>
                  <a:pt x="10219677" y="18288"/>
                </a:cubicBezTo>
                <a:cubicBezTo>
                  <a:pt x="10040050" y="-4928"/>
                  <a:pt x="10030762" y="16144"/>
                  <a:pt x="9861575" y="18288"/>
                </a:cubicBezTo>
                <a:cubicBezTo>
                  <a:pt x="9692388" y="20432"/>
                  <a:pt x="9529439" y="40380"/>
                  <a:pt x="9393288" y="18288"/>
                </a:cubicBezTo>
                <a:cubicBezTo>
                  <a:pt x="9257137" y="-3804"/>
                  <a:pt x="8825003" y="25592"/>
                  <a:pt x="8484260" y="18288"/>
                </a:cubicBezTo>
                <a:cubicBezTo>
                  <a:pt x="8143517" y="10984"/>
                  <a:pt x="8082894" y="45968"/>
                  <a:pt x="7795603" y="18288"/>
                </a:cubicBezTo>
                <a:cubicBezTo>
                  <a:pt x="7508312" y="-9392"/>
                  <a:pt x="7466074" y="19486"/>
                  <a:pt x="7327316" y="18288"/>
                </a:cubicBezTo>
                <a:cubicBezTo>
                  <a:pt x="7188558" y="17090"/>
                  <a:pt x="6869645" y="4657"/>
                  <a:pt x="6638658" y="18288"/>
                </a:cubicBezTo>
                <a:cubicBezTo>
                  <a:pt x="6407671" y="31919"/>
                  <a:pt x="6359238" y="35967"/>
                  <a:pt x="6280556" y="18288"/>
                </a:cubicBezTo>
                <a:cubicBezTo>
                  <a:pt x="6201874" y="609"/>
                  <a:pt x="6041216" y="22404"/>
                  <a:pt x="5922455" y="18288"/>
                </a:cubicBezTo>
                <a:cubicBezTo>
                  <a:pt x="5803694" y="14172"/>
                  <a:pt x="5555521" y="48848"/>
                  <a:pt x="5233797" y="18288"/>
                </a:cubicBezTo>
                <a:cubicBezTo>
                  <a:pt x="4912073" y="-12272"/>
                  <a:pt x="4986440" y="-2740"/>
                  <a:pt x="4765510" y="18288"/>
                </a:cubicBezTo>
                <a:cubicBezTo>
                  <a:pt x="4544580" y="39316"/>
                  <a:pt x="4177715" y="18248"/>
                  <a:pt x="3966667" y="18288"/>
                </a:cubicBezTo>
                <a:cubicBezTo>
                  <a:pt x="3755619" y="18328"/>
                  <a:pt x="3664519" y="22387"/>
                  <a:pt x="3498380" y="18288"/>
                </a:cubicBezTo>
                <a:cubicBezTo>
                  <a:pt x="3332241" y="14189"/>
                  <a:pt x="3065858" y="-7524"/>
                  <a:pt x="2699537" y="18288"/>
                </a:cubicBezTo>
                <a:cubicBezTo>
                  <a:pt x="2333216" y="44100"/>
                  <a:pt x="2505666" y="4650"/>
                  <a:pt x="2341436" y="18288"/>
                </a:cubicBezTo>
                <a:cubicBezTo>
                  <a:pt x="2177206" y="31926"/>
                  <a:pt x="1790164" y="19880"/>
                  <a:pt x="1542593" y="18288"/>
                </a:cubicBezTo>
                <a:cubicBezTo>
                  <a:pt x="1295022" y="16696"/>
                  <a:pt x="1218012" y="39325"/>
                  <a:pt x="1074306" y="18288"/>
                </a:cubicBezTo>
                <a:cubicBezTo>
                  <a:pt x="930600" y="-2749"/>
                  <a:pt x="797266" y="24589"/>
                  <a:pt x="716204" y="18288"/>
                </a:cubicBezTo>
                <a:cubicBezTo>
                  <a:pt x="635142" y="11987"/>
                  <a:pt x="344503" y="4139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rgbClr val="7688E6"/>
          </a:solidFill>
          <a:ln w="38100" cap="rnd">
            <a:solidFill>
              <a:srgbClr val="7688E6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Espaço Reservado para Conteúdo 5" descr="Uma imagem contendo comida, desenho, placar&#10;&#10;Descrição gerada automaticamente">
            <a:extLst>
              <a:ext uri="{FF2B5EF4-FFF2-40B4-BE49-F238E27FC236}">
                <a16:creationId xmlns:a16="http://schemas.microsoft.com/office/drawing/2014/main" id="{E22E6032-DA62-4BEC-A348-1C207FEF6B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3" r="6947" b="1"/>
          <a:stretch/>
        </p:blipFill>
        <p:spPr>
          <a:xfrm>
            <a:off x="10167121" y="4819550"/>
            <a:ext cx="1961097" cy="203845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C7574A56-D8B0-4F3F-AFAD-F83A6F69FC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807" y="1709928"/>
            <a:ext cx="9809314" cy="4523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0523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63CDD1D-0862-40F6-AFF1-D9DBCE65A47C}"/>
              </a:ext>
            </a:extLst>
          </p:cNvPr>
          <p:cNvSpPr txBox="1"/>
          <p:nvPr/>
        </p:nvSpPr>
        <p:spPr>
          <a:xfrm>
            <a:off x="455364" y="835693"/>
            <a:ext cx="11281271" cy="5186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2F2F2F"/>
                </a:solidFill>
                <a:latin typeface="Helvetica" panose="020B0604020202020204" pitchFamily="34" charset="0"/>
              </a:rPr>
              <a:t> </a:t>
            </a:r>
            <a:r>
              <a:rPr lang="pt-BR" sz="2400" b="1" dirty="0">
                <a:solidFill>
                  <a:srgbClr val="2F2F2F"/>
                </a:solidFill>
                <a:latin typeface="Helvetica" panose="020B0604020202020204" pitchFamily="34" charset="0"/>
              </a:rPr>
              <a:t>          DADOS ABERTOS COMO  MATERIAL</a:t>
            </a:r>
          </a:p>
          <a:p>
            <a:endParaRPr lang="pt-BR" sz="2400" b="1" dirty="0">
              <a:solidFill>
                <a:srgbClr val="2F2F2F"/>
              </a:solidFill>
              <a:latin typeface="Helvetica" panose="020B0604020202020204" pitchFamily="34" charset="0"/>
            </a:endParaRPr>
          </a:p>
          <a:p>
            <a:r>
              <a:rPr lang="pt-BR" sz="2400" b="1" dirty="0">
                <a:solidFill>
                  <a:srgbClr val="2F2F2F"/>
                </a:solidFill>
                <a:latin typeface="Helvetica" panose="020B0604020202020204" pitchFamily="34" charset="0"/>
              </a:rPr>
              <a:t>SUPLEMENTAR/ COMPLEMENTAR DO ARTIGO</a:t>
            </a:r>
          </a:p>
          <a:p>
            <a:endParaRPr lang="pt-BR" sz="2400" dirty="0">
              <a:solidFill>
                <a:srgbClr val="2F2F2F"/>
              </a:solidFill>
              <a:latin typeface="Helvetica" panose="020B0604020202020204" pitchFamily="34" charset="0"/>
            </a:endParaRPr>
          </a:p>
          <a:p>
            <a:r>
              <a:rPr lang="pt-BR" sz="2400" dirty="0">
                <a:solidFill>
                  <a:srgbClr val="2F2F2F"/>
                </a:solidFill>
                <a:latin typeface="Helvetica" panose="020B0604020202020204" pitchFamily="34" charset="0"/>
              </a:rPr>
              <a:t>- </a:t>
            </a:r>
            <a:r>
              <a:rPr lang="pt-BR" sz="2400" dirty="0">
                <a:solidFill>
                  <a:srgbClr val="2F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abertura dos dados após o aceite do artigo e mediante autorização dos autores.</a:t>
            </a:r>
          </a:p>
          <a:p>
            <a:pPr marL="285750" indent="-285750">
              <a:buFontTx/>
              <a:buChar char="-"/>
            </a:pPr>
            <a:endParaRPr lang="pt-BR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pt-B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Revista de Administração Contemporânea RAC </a:t>
            </a:r>
            <a:r>
              <a:rPr lang="pt-BR" sz="2400" i="1" dirty="0">
                <a:solidFill>
                  <a:srgbClr val="2F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(Mendeley Data...)</a:t>
            </a:r>
          </a:p>
          <a:p>
            <a:endParaRPr lang="pt-BR" sz="2400" b="0" i="0" dirty="0">
              <a:solidFill>
                <a:srgbClr val="2F2F2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400" b="0" i="0" dirty="0">
              <a:solidFill>
                <a:srgbClr val="2F2F2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Informações sobre o repositório </a:t>
            </a:r>
            <a:r>
              <a:rPr lang="pt-BR" sz="2400" u="sng" dirty="0" err="1">
                <a:solidFill>
                  <a:srgbClr val="0000B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Figshare</a:t>
            </a:r>
            <a:r>
              <a:rPr lang="pt-BR" sz="2400" u="sng" dirty="0">
                <a:solidFill>
                  <a:srgbClr val="0000B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400" dirty="0">
                <a:solidFill>
                  <a:srgbClr val="0000B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pt-BR" sz="2400" dirty="0">
                <a:solidFill>
                  <a:srgbClr val="0000B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Biblioteca </a:t>
            </a:r>
            <a:r>
              <a:rPr lang="pt-BR" sz="2400" dirty="0">
                <a:solidFill>
                  <a:srgbClr val="0000B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USP)</a:t>
            </a:r>
            <a:r>
              <a:rPr lang="pt-BR" sz="2400" dirty="0">
                <a:solidFill>
                  <a:srgbClr val="17375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solidFill>
                  <a:srgbClr val="17375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u="sng" dirty="0">
                <a:solidFill>
                  <a:srgbClr val="0000B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Dicas</a:t>
            </a:r>
            <a:r>
              <a:rPr lang="pt-BR" sz="2400" dirty="0">
                <a:solidFill>
                  <a:srgbClr val="17375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para cadastro (Youtube Simone Semensatto).</a:t>
            </a:r>
          </a:p>
          <a:p>
            <a:pPr marL="285750" indent="-285750">
              <a:buFontTx/>
              <a:buChar char="-"/>
            </a:pPr>
            <a:endParaRPr lang="pt-BR" dirty="0"/>
          </a:p>
        </p:txBody>
      </p:sp>
      <p:pic>
        <p:nvPicPr>
          <p:cNvPr id="3" name="Gráfico 2" descr="Crachá">
            <a:extLst>
              <a:ext uri="{FF2B5EF4-FFF2-40B4-BE49-F238E27FC236}">
                <a16:creationId xmlns:a16="http://schemas.microsoft.com/office/drawing/2014/main" id="{DF528B7A-47CA-41A3-833A-E46094CF72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3330" y="564606"/>
            <a:ext cx="914400" cy="914400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95C10099-EFBF-40A9-8866-D37E7170523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733183" y="4106598"/>
            <a:ext cx="2791418" cy="2476749"/>
          </a:xfrm>
          <a:prstGeom prst="rect">
            <a:avLst/>
          </a:prstGeom>
        </p:spPr>
      </p:pic>
      <p:pic>
        <p:nvPicPr>
          <p:cNvPr id="3074" name="Picture 2" descr="Acesso aberto">
            <a:extLst>
              <a:ext uri="{FF2B5EF4-FFF2-40B4-BE49-F238E27FC236}">
                <a16:creationId xmlns:a16="http://schemas.microsoft.com/office/drawing/2014/main" id="{42991AB7-C215-4FC0-B6F7-A582645C54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7273" y="1021806"/>
            <a:ext cx="104775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69696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49508D62-2792-493A-B6D3-77E7424A3CB3}"/>
              </a:ext>
            </a:extLst>
          </p:cNvPr>
          <p:cNvSpPr txBox="1"/>
          <p:nvPr/>
        </p:nvSpPr>
        <p:spPr>
          <a:xfrm>
            <a:off x="383599" y="913199"/>
            <a:ext cx="9066016" cy="50731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b="1" dirty="0" err="1">
                <a:solidFill>
                  <a:srgbClr val="C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WoS</a:t>
            </a:r>
            <a:r>
              <a:rPr lang="pt-BR" sz="2800" dirty="0">
                <a:latin typeface="Arial" panose="020B0604020202020204" pitchFamily="34" charset="0"/>
                <a:ea typeface="Arial" panose="020B0604020202020204" pitchFamily="34" charset="0"/>
              </a:rPr>
              <a:t> – </a:t>
            </a:r>
            <a:r>
              <a:rPr lang="pt-BR" sz="2800" b="1" dirty="0">
                <a:latin typeface="Arial" panose="020B0604020202020204" pitchFamily="34" charset="0"/>
                <a:ea typeface="Arial" panose="020B0604020202020204" pitchFamily="34" charset="0"/>
              </a:rPr>
              <a:t>Scopus</a:t>
            </a:r>
            <a:r>
              <a:rPr lang="pt-BR" sz="2800" dirty="0">
                <a:latin typeface="Arial" panose="020B0604020202020204" pitchFamily="34" charset="0"/>
                <a:ea typeface="Arial" panose="020B0604020202020204" pitchFamily="34" charset="0"/>
              </a:rPr>
              <a:t> – </a:t>
            </a:r>
            <a:r>
              <a:rPr lang="pt-BR" sz="2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Redalyc</a:t>
            </a:r>
            <a:endParaRPr lang="pt-BR" sz="2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</a:t>
            </a:r>
            <a:r>
              <a:rPr lang="pt-BR" sz="24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Citation</a:t>
            </a:r>
            <a:r>
              <a:rPr lang="pt-BR" sz="24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Index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Arial" panose="020B0604020202020204" pitchFamily="34" charset="0"/>
                <a:ea typeface="Arial" panose="020B0604020202020204" pitchFamily="34" charset="0"/>
              </a:rPr>
              <a:t>Adequação da equipe editorial (Citações base); 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Arial" panose="020B0604020202020204" pitchFamily="34" charset="0"/>
                <a:ea typeface="Arial" panose="020B0604020202020204" pitchFamily="34" charset="0"/>
              </a:rPr>
              <a:t>Registro dos avaliadores em </a:t>
            </a:r>
            <a:r>
              <a:rPr lang="pt-BR" sz="2400" i="1" dirty="0" err="1">
                <a:solidFill>
                  <a:srgbClr val="C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Publons</a:t>
            </a:r>
            <a:r>
              <a:rPr lang="pt-BR" sz="2400" i="1" dirty="0">
                <a:solidFill>
                  <a:srgbClr val="C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(</a:t>
            </a:r>
            <a:r>
              <a:rPr lang="pt-BR" sz="2400" i="1" dirty="0" err="1">
                <a:solidFill>
                  <a:srgbClr val="C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WoS</a:t>
            </a:r>
            <a:r>
              <a:rPr lang="pt-BR" sz="2400" i="1" dirty="0">
                <a:solidFill>
                  <a:srgbClr val="C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); </a:t>
            </a:r>
          </a:p>
          <a:p>
            <a:pPr algn="just">
              <a:lnSpc>
                <a:spcPct val="150000"/>
              </a:lnSpc>
            </a:pPr>
            <a:r>
              <a:rPr lang="pt-BR" sz="2400" b="1" dirty="0">
                <a:latin typeface="Arial" panose="020B0604020202020204" pitchFamily="34" charset="0"/>
                <a:ea typeface="Arial" panose="020B0604020202020204" pitchFamily="34" charset="0"/>
              </a:rPr>
              <a:t>ORCID</a:t>
            </a:r>
            <a:r>
              <a:rPr lang="pt-BR" sz="2400" dirty="0">
                <a:latin typeface="Arial" panose="020B0604020202020204" pitchFamily="34" charset="0"/>
                <a:ea typeface="Arial" panose="020B0604020202020204" pitchFamily="34" charset="0"/>
              </a:rPr>
              <a:t> autor principal... Ou todos autores (metadados)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Arial" panose="020B0604020202020204" pitchFamily="34" charset="0"/>
                <a:ea typeface="Arial" panose="020B0604020202020204" pitchFamily="34" charset="0"/>
              </a:rPr>
              <a:t>Configurar OJS3 para importar os dados; 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Arial" panose="020B0604020202020204" pitchFamily="34" charset="0"/>
                <a:ea typeface="Arial" panose="020B0604020202020204" pitchFamily="34" charset="0"/>
              </a:rPr>
              <a:t>Informar </a:t>
            </a:r>
            <a:r>
              <a:rPr lang="pt-BR" sz="2400" b="1" dirty="0">
                <a:latin typeface="Arial" panose="020B0604020202020204" pitchFamily="34" charset="0"/>
                <a:ea typeface="Arial" panose="020B0604020202020204" pitchFamily="34" charset="0"/>
              </a:rPr>
              <a:t>CC</a:t>
            </a:r>
            <a:r>
              <a:rPr lang="pt-BR" sz="2400" dirty="0">
                <a:latin typeface="Arial" panose="020B0604020202020204" pitchFamily="34" charset="0"/>
                <a:ea typeface="Arial" panose="020B0604020202020204" pitchFamily="34" charset="0"/>
              </a:rPr>
              <a:t> nos artigos (</a:t>
            </a:r>
            <a:r>
              <a:rPr lang="pt-BR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PDF/</a:t>
            </a:r>
            <a:r>
              <a:rPr lang="pt-BR" sz="2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pt-BR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t-BR" sz="2400" dirty="0">
                <a:latin typeface="Arial" panose="020B0604020202020204" pitchFamily="34" charset="0"/>
                <a:ea typeface="Arial" panose="020B0604020202020204" pitchFamily="34" charset="0"/>
              </a:rPr>
              <a:t>; </a:t>
            </a:r>
            <a:r>
              <a:rPr lang="pt-BR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HTML, XML/</a:t>
            </a:r>
            <a:r>
              <a:rPr lang="pt-BR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JATS</a:t>
            </a:r>
            <a:r>
              <a:rPr lang="pt-BR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...)</a:t>
            </a:r>
          </a:p>
          <a:p>
            <a:pPr algn="just">
              <a:lnSpc>
                <a:spcPct val="150000"/>
              </a:lnSpc>
            </a:pPr>
            <a:r>
              <a:rPr lang="pt-BR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Publicação </a:t>
            </a:r>
            <a:r>
              <a:rPr lang="pt-BR" sz="2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contínua</a:t>
            </a:r>
          </a:p>
          <a:p>
            <a:pPr algn="just">
              <a:lnSpc>
                <a:spcPct val="150000"/>
              </a:lnSpc>
            </a:pPr>
            <a:endParaRPr lang="pt-BR" sz="18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áfico 3" descr="Selo 3">
            <a:extLst>
              <a:ext uri="{FF2B5EF4-FFF2-40B4-BE49-F238E27FC236}">
                <a16:creationId xmlns:a16="http://schemas.microsoft.com/office/drawing/2014/main" id="{00200460-3D5C-43E6-AE4B-F8BF723ECF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3599" y="79526"/>
            <a:ext cx="914400" cy="914400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90A279CD-26FA-406A-A168-D0417E0E4FB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348870" y="2899429"/>
            <a:ext cx="3639533" cy="3557643"/>
          </a:xfrm>
          <a:prstGeom prst="rect">
            <a:avLst/>
          </a:prstGeom>
        </p:spPr>
      </p:pic>
      <p:pic>
        <p:nvPicPr>
          <p:cNvPr id="2" name="Gráfico 1" descr="Conexões">
            <a:extLst>
              <a:ext uri="{FF2B5EF4-FFF2-40B4-BE49-F238E27FC236}">
                <a16:creationId xmlns:a16="http://schemas.microsoft.com/office/drawing/2014/main" id="{CAFC4277-1F7C-4F8E-87E5-C410E2F174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43357" y="315255"/>
            <a:ext cx="2650435" cy="2650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3952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63CDD1D-0862-40F6-AFF1-D9DBCE65A47C}"/>
              </a:ext>
            </a:extLst>
          </p:cNvPr>
          <p:cNvSpPr txBox="1"/>
          <p:nvPr/>
        </p:nvSpPr>
        <p:spPr>
          <a:xfrm>
            <a:off x="314381" y="847976"/>
            <a:ext cx="10976471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>
                <a:solidFill>
                  <a:srgbClr val="2F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 algn="just">
              <a:buFontTx/>
              <a:buChar char="-"/>
            </a:pPr>
            <a:endParaRPr lang="pt-BR" sz="2400" b="1" dirty="0">
              <a:solidFill>
                <a:srgbClr val="2F2F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pt-BR" sz="2400" b="1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AHEAD OF PRINT OU ONLINE FIRST OU PUBLICAÇÃO AVANÇADA </a:t>
            </a:r>
          </a:p>
          <a:p>
            <a:pPr marL="285750" indent="-285750" algn="just">
              <a:buFontTx/>
              <a:buChar char="-"/>
            </a:pPr>
            <a:endParaRPr lang="pt-BR" sz="2400" b="1" i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b="1" i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sz="2400" dirty="0">
                <a:solidFill>
                  <a:srgbClr val="2F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diantam a publicação da edição com </a:t>
            </a:r>
            <a:r>
              <a:rPr lang="pt-BR" sz="2400" b="1" dirty="0">
                <a:solidFill>
                  <a:srgbClr val="2F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versão provisória</a:t>
            </a:r>
            <a:r>
              <a:rPr lang="pt-BR" sz="2400" dirty="0">
                <a:solidFill>
                  <a:srgbClr val="2F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pt-BR" sz="2400" dirty="0">
                <a:solidFill>
                  <a:srgbClr val="2F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Após todos prontos </a:t>
            </a:r>
            <a:r>
              <a:rPr lang="pt-BR" sz="2400" b="1" dirty="0">
                <a:solidFill>
                  <a:srgbClr val="2F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inserem paginação sequencial</a:t>
            </a:r>
            <a:r>
              <a:rPr lang="pt-BR" sz="2400" dirty="0">
                <a:solidFill>
                  <a:srgbClr val="2F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volume e número da edição. OBS: Algumas bases não indexam artigos na versão provisória. </a:t>
            </a:r>
          </a:p>
          <a:p>
            <a:pPr marL="285750" indent="-285750" algn="just">
              <a:buFontTx/>
              <a:buChar char="-"/>
            </a:pPr>
            <a:endParaRPr lang="pt-BR" sz="2400" dirty="0">
              <a:solidFill>
                <a:srgbClr val="2F2F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pt-BR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PUBLICAÇÃO CONTÍNUA</a:t>
            </a:r>
            <a:r>
              <a:rPr lang="pt-BR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2400" dirty="0">
              <a:solidFill>
                <a:srgbClr val="2F2F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dirty="0">
                <a:solidFill>
                  <a:srgbClr val="2F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Publica a </a:t>
            </a:r>
            <a:r>
              <a:rPr lang="pt-BR" sz="2400" b="1" dirty="0">
                <a:solidFill>
                  <a:srgbClr val="2F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versão final </a:t>
            </a:r>
            <a:r>
              <a:rPr lang="pt-BR" sz="2400" dirty="0">
                <a:solidFill>
                  <a:srgbClr val="2F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artigo assim que ele esteja pronto. </a:t>
            </a:r>
          </a:p>
          <a:p>
            <a:pPr algn="just"/>
            <a:r>
              <a:rPr lang="pt-BR" sz="2400" b="1" dirty="0">
                <a:solidFill>
                  <a:srgbClr val="2F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 paginação sequencial.</a:t>
            </a:r>
            <a:r>
              <a:rPr lang="pt-BR" sz="2400" dirty="0">
                <a:solidFill>
                  <a:srgbClr val="2F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Todos artigos começam página 1. </a:t>
            </a:r>
          </a:p>
          <a:p>
            <a:pPr algn="just"/>
            <a:r>
              <a:rPr lang="pt-BR" sz="2400" dirty="0">
                <a:solidFill>
                  <a:srgbClr val="2F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Usa o ID artigo para compor o registro</a:t>
            </a:r>
            <a:r>
              <a:rPr lang="pt-BR" sz="2400" b="1" dirty="0">
                <a:solidFill>
                  <a:srgbClr val="2F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DOI.</a:t>
            </a:r>
          </a:p>
          <a:p>
            <a:pPr marL="285750" indent="-285750" algn="just">
              <a:buFontTx/>
              <a:buChar char="-"/>
            </a:pPr>
            <a:endParaRPr lang="pt-BR" sz="2000" dirty="0">
              <a:solidFill>
                <a:srgbClr val="2F2F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pt-BR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 </a:t>
            </a:r>
            <a:r>
              <a:rPr lang="pt-BR" sz="2000" u="sng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SciELO</a:t>
            </a:r>
            <a:r>
              <a:rPr lang="pt-BR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fez um </a:t>
            </a:r>
            <a:r>
              <a:rPr lang="pt-BR" sz="2000" u="sng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guia explicando no que consiste a Publicação Contínua</a:t>
            </a:r>
            <a:endParaRPr lang="pt-BR" sz="200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pt-BR" dirty="0"/>
          </a:p>
        </p:txBody>
      </p:sp>
      <p:pic>
        <p:nvPicPr>
          <p:cNvPr id="4" name="Gráfico 3" descr="Selo 4">
            <a:extLst>
              <a:ext uri="{FF2B5EF4-FFF2-40B4-BE49-F238E27FC236}">
                <a16:creationId xmlns:a16="http://schemas.microsoft.com/office/drawing/2014/main" id="{DFE20DF5-DDD7-4EA0-A48A-6A38E26012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4381" y="146244"/>
            <a:ext cx="914400" cy="914400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620F64C5-29AB-41A1-B6B7-281712C036F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493824" y="350747"/>
            <a:ext cx="1368646" cy="1045303"/>
          </a:xfrm>
          <a:prstGeom prst="rect">
            <a:avLst/>
          </a:prstGeom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8C64683C-D040-421D-B336-1ECF203AD158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9575909" y="4059675"/>
            <a:ext cx="2139013" cy="2205169"/>
          </a:xfrm>
          <a:prstGeom prst="rect">
            <a:avLst/>
          </a:prstGeom>
        </p:spPr>
      </p:pic>
      <p:pic>
        <p:nvPicPr>
          <p:cNvPr id="3" name="Gráfico 2" descr="Cronômetro">
            <a:extLst>
              <a:ext uri="{FF2B5EF4-FFF2-40B4-BE49-F238E27FC236}">
                <a16:creationId xmlns:a16="http://schemas.microsoft.com/office/drawing/2014/main" id="{FF4C6B5B-3043-45BE-9A68-4E38B22432A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127513" y="146244"/>
            <a:ext cx="1430261" cy="1430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8445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E814C2E1-D49D-48EB-9D67-B3EB9CF723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789" y="246565"/>
            <a:ext cx="8962802" cy="5231037"/>
          </a:xfrm>
          <a:prstGeom prst="rect">
            <a:avLst/>
          </a:prstGeom>
        </p:spPr>
      </p:pic>
      <p:pic>
        <p:nvPicPr>
          <p:cNvPr id="3" name="Gráfico 2" descr="Selo 4">
            <a:extLst>
              <a:ext uri="{FF2B5EF4-FFF2-40B4-BE49-F238E27FC236}">
                <a16:creationId xmlns:a16="http://schemas.microsoft.com/office/drawing/2014/main" id="{860918FB-A1EA-4325-A87D-110B8E2F4E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9729" y="246565"/>
            <a:ext cx="914400" cy="914400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2C82E574-F8BB-44D6-BF3C-7088835AF34D}"/>
              </a:ext>
            </a:extLst>
          </p:cNvPr>
          <p:cNvSpPr txBox="1">
            <a:spLocks/>
          </p:cNvSpPr>
          <p:nvPr/>
        </p:nvSpPr>
        <p:spPr>
          <a:xfrm>
            <a:off x="522148" y="5534664"/>
            <a:ext cx="10515600" cy="723279"/>
          </a:xfrm>
          <a:prstGeom prst="rect">
            <a:avLst/>
          </a:prstGeom>
        </p:spPr>
        <p:txBody>
          <a:bodyPr>
            <a:normAutofit fontScale="30000" lnSpcReduction="2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6000" dirty="0">
                <a:latin typeface="Arial" panose="020B0604020202020204" pitchFamily="34" charset="0"/>
                <a:cs typeface="Arial" panose="020B0604020202020204" pitchFamily="34" charset="0"/>
              </a:rPr>
              <a:t>Manual de Publicação Contínua PPEC UNICAMP – explica como criar </a:t>
            </a:r>
            <a:br>
              <a:rPr lang="pt-BR" sz="6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6000" dirty="0">
                <a:latin typeface="Arial" panose="020B0604020202020204" pitchFamily="34" charset="0"/>
                <a:cs typeface="Arial" panose="020B0604020202020204" pitchFamily="34" charset="0"/>
              </a:rPr>
              <a:t>o identificador eletrônico (</a:t>
            </a:r>
            <a:r>
              <a:rPr lang="pt-BR" sz="6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</a:t>
            </a:r>
            <a:r>
              <a:rPr lang="pt-BR" sz="60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location</a:t>
            </a:r>
            <a:r>
              <a:rPr lang="pt-BR" sz="6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 </a:t>
            </a:r>
            <a:r>
              <a:rPr lang="pt-BR" sz="6000" dirty="0">
                <a:latin typeface="Arial" panose="020B0604020202020204" pitchFamily="34" charset="0"/>
                <a:cs typeface="Arial" panose="020B0604020202020204" pitchFamily="34" charset="0"/>
              </a:rPr>
              <a:t>e o endereço para o DOI</a:t>
            </a:r>
            <a:b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dirty="0"/>
          </a:p>
        </p:txBody>
      </p:sp>
      <p:pic>
        <p:nvPicPr>
          <p:cNvPr id="4" name="Gráfico 3" descr="Cronômetro">
            <a:extLst>
              <a:ext uri="{FF2B5EF4-FFF2-40B4-BE49-F238E27FC236}">
                <a16:creationId xmlns:a16="http://schemas.microsoft.com/office/drawing/2014/main" id="{19AD3131-8174-4836-893E-4256937F26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239591" y="5181174"/>
            <a:ext cx="1430261" cy="1430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9424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ABC8242-A2FF-4632-B607-A5232FA1C9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b="0" i="0" dirty="0">
                <a:solidFill>
                  <a:srgbClr val="424242"/>
                </a:solidFill>
                <a:effectLst/>
                <a:latin typeface="Source Sans Pro" panose="020B0503030403020204" pitchFamily="34" charset="0"/>
              </a:rPr>
              <a:t>“</a:t>
            </a:r>
            <a:r>
              <a:rPr lang="pt-BR" sz="2400" b="1" i="0" dirty="0">
                <a:solidFill>
                  <a:schemeClr val="accent1">
                    <a:lumMod val="50000"/>
                  </a:schemeClr>
                </a:solidFill>
                <a:effectLst/>
                <a:latin typeface="Source Sans Pro" panose="020B0503030403020204" pitchFamily="34" charset="0"/>
              </a:rPr>
              <a:t>Sete</a:t>
            </a:r>
            <a:r>
              <a:rPr lang="pt-BR" sz="2400" b="0" i="0" dirty="0">
                <a:solidFill>
                  <a:srgbClr val="424242"/>
                </a:solidFill>
                <a:effectLst/>
                <a:latin typeface="Source Sans Pro" panose="020B0503030403020204" pitchFamily="34" charset="0"/>
              </a:rPr>
              <a:t> dos trinta periódicos que passaram  adotar a PC, </a:t>
            </a:r>
            <a:r>
              <a:rPr lang="pt-BR" sz="2400" b="1" i="0" dirty="0">
                <a:solidFill>
                  <a:schemeClr val="accent1">
                    <a:lumMod val="50000"/>
                  </a:schemeClr>
                </a:solidFill>
                <a:effectLst/>
                <a:latin typeface="Source Sans Pro" panose="020B0503030403020204" pitchFamily="34" charset="0"/>
              </a:rPr>
              <a:t>estão satisfeitos</a:t>
            </a:r>
            <a:r>
              <a:rPr lang="pt-BR" sz="2400" b="0" i="0" dirty="0">
                <a:solidFill>
                  <a:srgbClr val="424242"/>
                </a:solidFill>
                <a:effectLst/>
                <a:latin typeface="Source Sans Pro" panose="020B0503030403020204" pitchFamily="34" charset="0"/>
              </a:rPr>
              <a:t> com essa mudança”.</a:t>
            </a:r>
          </a:p>
          <a:p>
            <a:r>
              <a:rPr lang="en-US" sz="1800" b="0" i="0" u="sng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Brazilian Journal of Orals Science</a:t>
            </a:r>
            <a:endParaRPr lang="pt-BR" sz="1800" u="sng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8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PARC: Pesquisa em Arquitetura e Construção</a:t>
            </a:r>
            <a:endParaRPr lang="pt-BR" sz="1800" b="0" i="0" u="sng" strike="noStrike" dirty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8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RDBCI: Revista Digital de Biblioteconomia e Ciência da Informação</a:t>
            </a:r>
            <a:endParaRPr lang="pt-BR" sz="1800" b="0" i="0" u="none" strike="noStrike" dirty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800" b="0" i="0" u="sng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Revista Internacional de Educação Superior</a:t>
            </a:r>
            <a:endParaRPr lang="pt-BR" sz="1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8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Revista HISTEDBR On-line</a:t>
            </a:r>
            <a:endParaRPr lang="pt-BR" sz="1800" b="0" i="0" u="none" strike="noStrike" dirty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800" b="0" i="0" u="sng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Zetetiké</a:t>
            </a:r>
            <a:r>
              <a:rPr lang="pt-BR" sz="1800" b="0" i="0" u="sng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 Revista de Educação Matemática</a:t>
            </a:r>
            <a:endParaRPr lang="pt-BR" sz="1800" b="0" i="0" u="sng" dirty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800" b="0" i="0" u="sng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Segurança Alimentar e Nutricional</a:t>
            </a:r>
            <a:endParaRPr lang="pt-BR" sz="1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áfico 4" descr="Selo 4">
            <a:extLst>
              <a:ext uri="{FF2B5EF4-FFF2-40B4-BE49-F238E27FC236}">
                <a16:creationId xmlns:a16="http://schemas.microsoft.com/office/drawing/2014/main" id="{AF81DFB2-AE9D-4993-A6FC-7DEC5F7F6B0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48431" y="53009"/>
            <a:ext cx="914400" cy="914400"/>
          </a:xfrm>
          <a:prstGeom prst="rect">
            <a:avLst/>
          </a:prstGeom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F4A51DFD-E2E9-4BDE-BB3B-17F77B8ED877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8375374" y="3947169"/>
            <a:ext cx="3309194" cy="2472871"/>
          </a:xfrm>
          <a:prstGeom prst="rect">
            <a:avLst/>
          </a:prstGeom>
        </p:spPr>
      </p:pic>
      <p:sp>
        <p:nvSpPr>
          <p:cNvPr id="9" name="Título 8">
            <a:extLst>
              <a:ext uri="{FF2B5EF4-FFF2-40B4-BE49-F238E27FC236}">
                <a16:creationId xmlns:a16="http://schemas.microsoft.com/office/drawing/2014/main" id="{063D8AFD-C71A-4388-B613-64B68E7C2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Portal Periódicos da UNICAMP</a:t>
            </a:r>
          </a:p>
        </p:txBody>
      </p:sp>
      <p:pic>
        <p:nvPicPr>
          <p:cNvPr id="2" name="Gráfico 1" descr="Cronômetro">
            <a:extLst>
              <a:ext uri="{FF2B5EF4-FFF2-40B4-BE49-F238E27FC236}">
                <a16:creationId xmlns:a16="http://schemas.microsoft.com/office/drawing/2014/main" id="{3D510870-4DAB-493C-8133-2CA5EF05E5B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053390" y="2397560"/>
            <a:ext cx="1430261" cy="1430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4624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3">
            <a:extLst>
              <a:ext uri="{FF2B5EF4-FFF2-40B4-BE49-F238E27FC236}">
                <a16:creationId xmlns:a16="http://schemas.microsoft.com/office/drawing/2014/main" id="{DCAF806F-A298-4B51-B5DB-5A8C94EF3669}"/>
              </a:ext>
            </a:extLst>
          </p:cNvPr>
          <p:cNvSpPr txBox="1">
            <a:spLocks/>
          </p:cNvSpPr>
          <p:nvPr/>
        </p:nvSpPr>
        <p:spPr>
          <a:xfrm>
            <a:off x="1200956" y="19879"/>
            <a:ext cx="10890019" cy="598942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22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pt-BR" sz="2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Segurança Alimentar e Nutricional  </a:t>
            </a:r>
            <a:r>
              <a:rPr lang="pt-BR" sz="2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 UNICAMP</a:t>
            </a:r>
          </a:p>
          <a:p>
            <a:r>
              <a:rPr lang="pt-BR" sz="22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JVAT da UNESP</a:t>
            </a:r>
          </a:p>
          <a:p>
            <a:r>
              <a:rPr lang="pt-BR" sz="2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Revista Educação da UFSM</a:t>
            </a:r>
          </a:p>
          <a:p>
            <a:pPr marL="0" indent="0">
              <a:buNone/>
            </a:pPr>
            <a:endParaRPr lang="pt-BR" sz="2000" dirty="0">
              <a:solidFill>
                <a:srgbClr val="00008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2000" dirty="0">
              <a:solidFill>
                <a:srgbClr val="00008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2000" dirty="0">
              <a:solidFill>
                <a:srgbClr val="00008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2000" dirty="0">
              <a:solidFill>
                <a:srgbClr val="00008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2000" dirty="0">
              <a:solidFill>
                <a:srgbClr val="00008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2000" dirty="0">
                <a:solidFill>
                  <a:srgbClr val="00008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Indica SOMENTE o volume e ANO. </a:t>
            </a:r>
          </a:p>
          <a:p>
            <a:pPr marL="0" indent="0">
              <a:buNone/>
            </a:pPr>
            <a:r>
              <a:rPr lang="pt-BR" sz="2000" dirty="0">
                <a:solidFill>
                  <a:srgbClr val="00008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Todos artigos começam com página 1. </a:t>
            </a:r>
          </a:p>
          <a:p>
            <a:pPr marL="0" indent="0">
              <a:buNone/>
            </a:pPr>
            <a:r>
              <a:rPr lang="pt-BR" sz="2000" dirty="0">
                <a:solidFill>
                  <a:srgbClr val="00008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DOI considera ID* ou outro controle.</a:t>
            </a:r>
          </a:p>
          <a:p>
            <a:endParaRPr lang="pt-BR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>
              <a:highlight>
                <a:srgbClr val="FFFF00"/>
              </a:highlight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D4E9DBC-0D00-4953-9360-A724C97109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5105"/>
          <a:stretch/>
        </p:blipFill>
        <p:spPr>
          <a:xfrm>
            <a:off x="6032074" y="2266121"/>
            <a:ext cx="5514843" cy="2864941"/>
          </a:xfrm>
          <a:prstGeom prst="rect">
            <a:avLst/>
          </a:prstGeom>
        </p:spPr>
      </p:pic>
      <p:sp>
        <p:nvSpPr>
          <p:cNvPr id="3" name="Seta: para Baixo 2">
            <a:extLst>
              <a:ext uri="{FF2B5EF4-FFF2-40B4-BE49-F238E27FC236}">
                <a16:creationId xmlns:a16="http://schemas.microsoft.com/office/drawing/2014/main" id="{1DEAD717-87A5-4002-98F9-ECD4C17BC87E}"/>
              </a:ext>
            </a:extLst>
          </p:cNvPr>
          <p:cNvSpPr/>
          <p:nvPr/>
        </p:nvSpPr>
        <p:spPr>
          <a:xfrm>
            <a:off x="2226365" y="2557670"/>
            <a:ext cx="1717072" cy="13550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D4A977AF-EBB6-4F8B-9F33-52D6019B2718}"/>
              </a:ext>
            </a:extLst>
          </p:cNvPr>
          <p:cNvSpPr/>
          <p:nvPr/>
        </p:nvSpPr>
        <p:spPr>
          <a:xfrm>
            <a:off x="6255026" y="4253948"/>
            <a:ext cx="1762540" cy="609600"/>
          </a:xfrm>
          <a:prstGeom prst="rect">
            <a:avLst/>
          </a:prstGeom>
          <a:noFill/>
          <a:ln w="444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Gráfico 5" descr="Selo 4">
            <a:extLst>
              <a:ext uri="{FF2B5EF4-FFF2-40B4-BE49-F238E27FC236}">
                <a16:creationId xmlns:a16="http://schemas.microsoft.com/office/drawing/2014/main" id="{FAA9F734-0BD2-48DC-8337-F6D0657EAE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7581" y="272042"/>
            <a:ext cx="914400" cy="914400"/>
          </a:xfrm>
          <a:prstGeom prst="rect">
            <a:avLst/>
          </a:prstGeom>
        </p:spPr>
      </p:pic>
      <p:pic>
        <p:nvPicPr>
          <p:cNvPr id="8" name="Gráfico 7" descr="Cronômetro">
            <a:extLst>
              <a:ext uri="{FF2B5EF4-FFF2-40B4-BE49-F238E27FC236}">
                <a16:creationId xmlns:a16="http://schemas.microsoft.com/office/drawing/2014/main" id="{22056B27-F2AC-4763-A2DC-169F4286CB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116656" y="5407860"/>
            <a:ext cx="1430261" cy="1430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5351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167ACC06-69A3-4112-8942-87ACA1B25708}"/>
              </a:ext>
            </a:extLst>
          </p:cNvPr>
          <p:cNvSpPr txBox="1"/>
          <p:nvPr/>
        </p:nvSpPr>
        <p:spPr>
          <a:xfrm>
            <a:off x="194499" y="269476"/>
            <a:ext cx="1026146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>
                <a:solidFill>
                  <a:srgbClr val="2F2F2F"/>
                </a:solidFill>
                <a:latin typeface="Helvetica" panose="020B0604020202020204" pitchFamily="34" charset="0"/>
              </a:rPr>
              <a:t>              AVALIAÇÃO PELOS PARES ABERTA</a:t>
            </a:r>
          </a:p>
          <a:p>
            <a:r>
              <a:rPr lang="pt-BR" sz="1800" b="1" dirty="0">
                <a:solidFill>
                  <a:srgbClr val="2F2F2F"/>
                </a:solidFill>
                <a:latin typeface="Helvetica" panose="020B0604020202020204" pitchFamily="34" charset="0"/>
              </a:rPr>
              <a:t>                                Revista da UNESP:</a:t>
            </a:r>
          </a:p>
          <a:p>
            <a:endParaRPr lang="pt-BR" sz="1800" dirty="0">
              <a:solidFill>
                <a:srgbClr val="2F2F2F"/>
              </a:solidFill>
              <a:latin typeface="Helvetica" panose="020B0604020202020204" pitchFamily="34" charset="0"/>
            </a:endParaRPr>
          </a:p>
          <a:p>
            <a:endParaRPr lang="pt-BR" dirty="0">
              <a:solidFill>
                <a:srgbClr val="2F2F2F"/>
              </a:solidFill>
              <a:latin typeface="Helvetica" panose="020B0604020202020204" pitchFamily="34" charset="0"/>
            </a:endParaRPr>
          </a:p>
          <a:p>
            <a:endParaRPr lang="pt-BR" sz="1800" dirty="0">
              <a:solidFill>
                <a:srgbClr val="2F2F2F"/>
              </a:solidFill>
              <a:latin typeface="Helvetica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A8CB56A-129F-4FC5-80F9-0496868DBF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500" y="994171"/>
            <a:ext cx="6405515" cy="895638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FBA3E950-06FF-40BA-9BFC-1451B7C960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8901" y="903731"/>
            <a:ext cx="2471376" cy="95855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BAFB7B0D-86BE-4176-8524-09AA92CDE9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135171"/>
            <a:ext cx="6600015" cy="2659171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E55EA9C1-0AAC-42EC-AD05-3BB85CE1C7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1898" y="4799635"/>
            <a:ext cx="9450102" cy="1613061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51A8BDB8-ABA7-47C4-BFA1-757CA95078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13034" y="3914890"/>
            <a:ext cx="3886200" cy="809625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61500DC5-8000-4A40-B67E-12BB029C9E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57139" y="2305872"/>
            <a:ext cx="2154921" cy="1203866"/>
          </a:xfrm>
          <a:prstGeom prst="rect">
            <a:avLst/>
          </a:prstGeom>
        </p:spPr>
      </p:pic>
      <p:pic>
        <p:nvPicPr>
          <p:cNvPr id="12" name="Gráfico 11" descr="Selo 5">
            <a:extLst>
              <a:ext uri="{FF2B5EF4-FFF2-40B4-BE49-F238E27FC236}">
                <a16:creationId xmlns:a16="http://schemas.microsoft.com/office/drawing/2014/main" id="{80820F54-F68F-4AAE-8FF4-F7A68713897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94498" y="58641"/>
            <a:ext cx="914400" cy="914400"/>
          </a:xfrm>
          <a:prstGeom prst="rect">
            <a:avLst/>
          </a:prstGeom>
        </p:spPr>
      </p:pic>
      <p:sp>
        <p:nvSpPr>
          <p:cNvPr id="2" name="Seta: para a Direita 1">
            <a:extLst>
              <a:ext uri="{FF2B5EF4-FFF2-40B4-BE49-F238E27FC236}">
                <a16:creationId xmlns:a16="http://schemas.microsoft.com/office/drawing/2014/main" id="{583AF8EA-3A8B-4B15-8CCC-775B82AC893D}"/>
              </a:ext>
            </a:extLst>
          </p:cNvPr>
          <p:cNvSpPr/>
          <p:nvPr/>
        </p:nvSpPr>
        <p:spPr>
          <a:xfrm>
            <a:off x="1528672" y="5182709"/>
            <a:ext cx="1025118" cy="1049115"/>
          </a:xfrm>
          <a:prstGeom prst="rightArrow">
            <a:avLst/>
          </a:prstGeom>
          <a:ln w="31750">
            <a:solidFill>
              <a:srgbClr val="FF33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AE11E3B1-9C4C-4088-9E1A-D884EEFD434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43675" y="6214322"/>
            <a:ext cx="5648325" cy="323850"/>
          </a:xfrm>
          <a:prstGeom prst="rect">
            <a:avLst/>
          </a:prstGeom>
        </p:spPr>
      </p:pic>
      <p:pic>
        <p:nvPicPr>
          <p:cNvPr id="11" name="Gráfico 10" descr="Cronômetro">
            <a:extLst>
              <a:ext uri="{FF2B5EF4-FFF2-40B4-BE49-F238E27FC236}">
                <a16:creationId xmlns:a16="http://schemas.microsoft.com/office/drawing/2014/main" id="{4F88D519-FFE3-46C0-B547-9B465DB7074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852553" y="2184589"/>
            <a:ext cx="1430261" cy="1430261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E9AEF42F-CE68-4843-BA34-A8F4AA96071E}"/>
              </a:ext>
            </a:extLst>
          </p:cNvPr>
          <p:cNvSpPr txBox="1"/>
          <p:nvPr/>
        </p:nvSpPr>
        <p:spPr>
          <a:xfrm>
            <a:off x="300515" y="5381154"/>
            <a:ext cx="1616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Diversas formas</a:t>
            </a:r>
          </a:p>
        </p:txBody>
      </p:sp>
    </p:spTree>
    <p:extLst>
      <p:ext uri="{BB962C8B-B14F-4D97-AF65-F5344CB8AC3E}">
        <p14:creationId xmlns:p14="http://schemas.microsoft.com/office/powerpoint/2010/main" val="15184472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63D65231-9928-4EC8-BD4C-66B445F44EC9}"/>
              </a:ext>
            </a:extLst>
          </p:cNvPr>
          <p:cNvSpPr txBox="1"/>
          <p:nvPr/>
        </p:nvSpPr>
        <p:spPr>
          <a:xfrm>
            <a:off x="638881" y="390525"/>
            <a:ext cx="10909640" cy="15103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66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REPOSITÓRIO PRÉPRINTS IBICT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00FD5BB-EF3D-46AF-9A5C-A4B8985A15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5114" y="1132504"/>
            <a:ext cx="5375077" cy="2875667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B552058B-FDFB-4AB0-BFFE-B3013EE7B0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143"/>
          <a:stretch/>
        </p:blipFill>
        <p:spPr>
          <a:xfrm>
            <a:off x="678637" y="4362218"/>
            <a:ext cx="4951021" cy="633173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B261365E-A8B2-4176-A29B-E36032718383}"/>
              </a:ext>
            </a:extLst>
          </p:cNvPr>
          <p:cNvSpPr txBox="1"/>
          <p:nvPr/>
        </p:nvSpPr>
        <p:spPr>
          <a:xfrm>
            <a:off x="678637" y="5275734"/>
            <a:ext cx="48694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i="0" dirty="0">
                <a:effectLst/>
                <a:latin typeface="Noto Sans"/>
              </a:rPr>
              <a:t>REVISTA DA UNIVERSIDADE ESTADUAL DO CEARÁ</a:t>
            </a:r>
            <a:endParaRPr lang="pt-BR" sz="2000" b="1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A95CDD4-EE7A-401E-9A8B-D116C17818C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223"/>
          <a:stretch/>
        </p:blipFill>
        <p:spPr>
          <a:xfrm>
            <a:off x="6891949" y="4557155"/>
            <a:ext cx="2901408" cy="1306267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7F5AC2CE-A64D-4014-855F-D8AE1B59D87E}"/>
              </a:ext>
            </a:extLst>
          </p:cNvPr>
          <p:cNvSpPr txBox="1"/>
          <p:nvPr/>
        </p:nvSpPr>
        <p:spPr>
          <a:xfrm>
            <a:off x="6566327" y="5937060"/>
            <a:ext cx="43069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i="0" dirty="0">
                <a:solidFill>
                  <a:srgbClr val="111111"/>
                </a:solidFill>
                <a:effectLst/>
                <a:latin typeface="Verdana" panose="020B0604030504040204" pitchFamily="34" charset="0"/>
              </a:rPr>
              <a:t>Universidade de Brasília (UnB)</a:t>
            </a:r>
            <a:endParaRPr lang="pt-BR" sz="2000" b="1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1D48A826-A806-4D37-ACD9-8005781A8FD2}"/>
              </a:ext>
            </a:extLst>
          </p:cNvPr>
          <p:cNvSpPr txBox="1"/>
          <p:nvPr/>
        </p:nvSpPr>
        <p:spPr>
          <a:xfrm>
            <a:off x="1096081" y="390525"/>
            <a:ext cx="89526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ebinar </a:t>
            </a:r>
            <a:r>
              <a:rPr lang="pt-BR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EmeRI</a:t>
            </a:r>
            <a:r>
              <a:rPr lang="pt-BR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ciência aberta para receber as revistas… de braços abertos</a:t>
            </a:r>
          </a:p>
          <a:p>
            <a:r>
              <a:rPr lang="pt-BR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Youtube ABEC Brasil e no site </a:t>
            </a:r>
            <a:r>
              <a:rPr lang="pt-BR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Ibict</a:t>
            </a:r>
            <a:endParaRPr lang="pt-BR" sz="2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Antes avaliação por pares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58400D56-8655-4AA2-8E3B-75C67A33064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484"/>
          <a:stretch/>
        </p:blipFill>
        <p:spPr>
          <a:xfrm>
            <a:off x="347333" y="1626757"/>
            <a:ext cx="4477383" cy="2249111"/>
          </a:xfrm>
          <a:prstGeom prst="rect">
            <a:avLst/>
          </a:prstGeom>
        </p:spPr>
      </p:pic>
      <p:pic>
        <p:nvPicPr>
          <p:cNvPr id="11" name="Gráfico 10" descr="Selo 6">
            <a:extLst>
              <a:ext uri="{FF2B5EF4-FFF2-40B4-BE49-F238E27FC236}">
                <a16:creationId xmlns:a16="http://schemas.microsoft.com/office/drawing/2014/main" id="{11249760-CBB2-49CA-84E2-66EDE2B176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1681" y="149459"/>
            <a:ext cx="914400" cy="914400"/>
          </a:xfrm>
          <a:prstGeom prst="rect">
            <a:avLst/>
          </a:prstGeom>
        </p:spPr>
      </p:pic>
      <p:pic>
        <p:nvPicPr>
          <p:cNvPr id="9" name="Gráfico 8" descr="Cronômetro">
            <a:extLst>
              <a:ext uri="{FF2B5EF4-FFF2-40B4-BE49-F238E27FC236}">
                <a16:creationId xmlns:a16="http://schemas.microsoft.com/office/drawing/2014/main" id="{8A9D2B5C-6A62-4470-AD76-4D6D3F6B0D4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483775" y="4635151"/>
            <a:ext cx="1430261" cy="1430261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9498AC9C-ED50-4698-BAA9-2015C1DA2537}"/>
              </a:ext>
            </a:extLst>
          </p:cNvPr>
          <p:cNvSpPr txBox="1"/>
          <p:nvPr/>
        </p:nvSpPr>
        <p:spPr>
          <a:xfrm>
            <a:off x="6202016" y="3977621"/>
            <a:ext cx="4996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https://preprints.ibict.br/sobrePreprint.jsp</a:t>
            </a:r>
          </a:p>
        </p:txBody>
      </p:sp>
    </p:spTree>
    <p:extLst>
      <p:ext uri="{BB962C8B-B14F-4D97-AF65-F5344CB8AC3E}">
        <p14:creationId xmlns:p14="http://schemas.microsoft.com/office/powerpoint/2010/main" val="34005894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32A09777-E7D9-414A-B781-1B0F51EBF3E3}"/>
              </a:ext>
            </a:extLst>
          </p:cNvPr>
          <p:cNvSpPr txBox="1"/>
          <p:nvPr/>
        </p:nvSpPr>
        <p:spPr>
          <a:xfrm>
            <a:off x="463826" y="520511"/>
            <a:ext cx="9925878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            ORCID – OJS</a:t>
            </a:r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Editor no ORCID </a:t>
            </a:r>
            <a:r>
              <a: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pt-BR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Ferramentas de desenvolvedores</a:t>
            </a:r>
          </a:p>
          <a:p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Inserir endereço acesso a revista</a:t>
            </a:r>
          </a:p>
          <a:p>
            <a:r>
              <a: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Você deverá verificar os dados em </a:t>
            </a:r>
            <a:r>
              <a:rPr lang="pt-BR" sz="240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client_id</a:t>
            </a:r>
            <a:r>
              <a:rPr lang="pt-BR" sz="24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(ID) e </a:t>
            </a:r>
            <a:r>
              <a:rPr lang="pt-BR" sz="240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client-secret</a:t>
            </a:r>
            <a:r>
              <a:rPr lang="pt-BR" sz="24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(*Segredo/senha)</a:t>
            </a:r>
          </a:p>
          <a:p>
            <a:endParaRPr lang="pt-BR" sz="2400" dirty="0">
              <a:solidFill>
                <a:srgbClr val="222222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sz="2400" b="1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Editor no OJS</a:t>
            </a:r>
            <a:r>
              <a:rPr lang="pt-BR" sz="24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pt-B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Configurações – Plugins – API Pública – inserir ID e segredo*</a:t>
            </a:r>
          </a:p>
          <a:p>
            <a:endParaRPr lang="pt-B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Configurações – e-mails – configurar e-mail de requisição de autorização para validação automática do ORCID para autor e coautores</a:t>
            </a:r>
          </a:p>
          <a:p>
            <a:endParaRPr lang="pt-B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OBS: </a:t>
            </a:r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pt-B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ersão 3.1.2.0 dificuldades para esta configuração!</a:t>
            </a:r>
          </a:p>
          <a:p>
            <a:r>
              <a:rPr lang="pt-B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  pretende atualizar da versão para 3.1.2.4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áfico 3" descr="Selo 7">
            <a:extLst>
              <a:ext uri="{FF2B5EF4-FFF2-40B4-BE49-F238E27FC236}">
                <a16:creationId xmlns:a16="http://schemas.microsoft.com/office/drawing/2014/main" id="{E301F989-BEA0-4D28-8905-F8330C9E41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3826" y="195833"/>
            <a:ext cx="914400" cy="914400"/>
          </a:xfrm>
          <a:prstGeom prst="rect">
            <a:avLst/>
          </a:prstGeom>
        </p:spPr>
      </p:pic>
      <p:pic>
        <p:nvPicPr>
          <p:cNvPr id="3" name="Picture 9">
            <a:extLst>
              <a:ext uri="{FF2B5EF4-FFF2-40B4-BE49-F238E27FC236}">
                <a16:creationId xmlns:a16="http://schemas.microsoft.com/office/drawing/2014/main" id="{771321F5-84DA-428F-B1D0-46B65DDECAA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112029" y="4403371"/>
            <a:ext cx="1801675" cy="180167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7B39AE48-4822-4B3E-B318-8E2FE9560C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9889" y="982559"/>
            <a:ext cx="942975" cy="93345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F2A7DCAF-4344-4879-A19D-A8D086BF41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1377" y="3008024"/>
            <a:ext cx="1447800" cy="923925"/>
          </a:xfrm>
          <a:prstGeom prst="rect">
            <a:avLst/>
          </a:prstGeom>
        </p:spPr>
      </p:pic>
      <p:pic>
        <p:nvPicPr>
          <p:cNvPr id="6" name="Gráfico 5" descr="Conexões">
            <a:extLst>
              <a:ext uri="{FF2B5EF4-FFF2-40B4-BE49-F238E27FC236}">
                <a16:creationId xmlns:a16="http://schemas.microsoft.com/office/drawing/2014/main" id="{BC17230B-C9FF-475B-AD78-267E55A814D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253908" y="4414585"/>
            <a:ext cx="2517912" cy="2517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8789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ela 14">
            <a:extLst>
              <a:ext uri="{FF2B5EF4-FFF2-40B4-BE49-F238E27FC236}">
                <a16:creationId xmlns:a16="http://schemas.microsoft.com/office/drawing/2014/main" id="{D139F496-19A0-43F8-A74F-4B73B822F0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6301166"/>
              </p:ext>
            </p:extLst>
          </p:nvPr>
        </p:nvGraphicFramePr>
        <p:xfrm>
          <a:off x="1108828" y="477808"/>
          <a:ext cx="9283149" cy="8054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283149">
                  <a:extLst>
                    <a:ext uri="{9D8B030D-6E8A-4147-A177-3AD203B41FA5}">
                      <a16:colId xmlns:a16="http://schemas.microsoft.com/office/drawing/2014/main" val="1325808044"/>
                    </a:ext>
                  </a:extLst>
                </a:gridCol>
              </a:tblGrid>
              <a:tr h="55799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buNone/>
                      </a:pPr>
                      <a:r>
                        <a:rPr lang="pt-PT" sz="2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Vídeos, Imagens, Áudios (podcast), XML/JATS...</a:t>
                      </a:r>
                    </a:p>
                    <a:p>
                      <a:pPr marL="0" indent="0" algn="l">
                        <a:lnSpc>
                          <a:spcPct val="115000"/>
                        </a:lnSpc>
                        <a:buNone/>
                      </a:pPr>
                      <a:r>
                        <a:rPr lang="pt-PT" sz="2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Redes sociais, Interação leitores...   </a:t>
                      </a:r>
                      <a:endParaRPr lang="pt-BR" sz="24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14300" marR="11430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5242860"/>
                  </a:ext>
                </a:extLst>
              </a:tr>
            </a:tbl>
          </a:graphicData>
        </a:graphic>
      </p:graphicFrame>
      <p:pic>
        <p:nvPicPr>
          <p:cNvPr id="7" name="Imagem 6">
            <a:extLst>
              <a:ext uri="{FF2B5EF4-FFF2-40B4-BE49-F238E27FC236}">
                <a16:creationId xmlns:a16="http://schemas.microsoft.com/office/drawing/2014/main" id="{E93D96FC-455C-4028-82AD-7725F1931D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484" y="1742163"/>
            <a:ext cx="2199983" cy="1149991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A1E9653C-E29D-42E5-8519-97DDD6A5E5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711" y="3683038"/>
            <a:ext cx="3629025" cy="819150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E4148179-C6B1-440E-92D8-B57E6F81E5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52" y="4848668"/>
            <a:ext cx="4530085" cy="1596855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22EDE639-CCA7-4E8B-B6DD-0C9AE9EF54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7549" y="4453543"/>
            <a:ext cx="2740922" cy="1381881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664AA7A7-B34B-4E8C-BE2E-693ECFC845C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541" t="14317" r="10846" b="14948"/>
          <a:stretch/>
        </p:blipFill>
        <p:spPr>
          <a:xfrm>
            <a:off x="6002194" y="3198026"/>
            <a:ext cx="3629025" cy="1129523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D4305717-5484-423D-92C3-55A9855B35D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6343"/>
          <a:stretch/>
        </p:blipFill>
        <p:spPr>
          <a:xfrm>
            <a:off x="9260784" y="4657772"/>
            <a:ext cx="2202346" cy="1491237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2FA3F672-5B2E-4381-AE52-70EF254F833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35533" y="2265103"/>
            <a:ext cx="3197989" cy="913711"/>
          </a:xfrm>
          <a:prstGeom prst="rect">
            <a:avLst/>
          </a:prstGeom>
        </p:spPr>
      </p:pic>
      <p:pic>
        <p:nvPicPr>
          <p:cNvPr id="2" name="Gráfico 1" descr="Selo 8">
            <a:extLst>
              <a:ext uri="{FF2B5EF4-FFF2-40B4-BE49-F238E27FC236}">
                <a16:creationId xmlns:a16="http://schemas.microsoft.com/office/drawing/2014/main" id="{9D838C06-6E8A-49F9-9409-1EFA0FB581D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6618" y="308294"/>
            <a:ext cx="914400" cy="9144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A97CD6FA-5CB6-4052-8D5B-ECE3E27A348F}"/>
              </a:ext>
            </a:extLst>
          </p:cNvPr>
          <p:cNvSpPr txBox="1"/>
          <p:nvPr/>
        </p:nvSpPr>
        <p:spPr>
          <a:xfrm>
            <a:off x="5750403" y="5961418"/>
            <a:ext cx="2873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Informação &amp; Sociedade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E95432F-5ADD-4DD4-8435-D3C92AC30D2B}"/>
              </a:ext>
            </a:extLst>
          </p:cNvPr>
          <p:cNvSpPr txBox="1"/>
          <p:nvPr/>
        </p:nvSpPr>
        <p:spPr>
          <a:xfrm>
            <a:off x="573818" y="2976356"/>
            <a:ext cx="2417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 err="1">
                <a:latin typeface="Arial" panose="020B0604020202020204" pitchFamily="34" charset="0"/>
                <a:cs typeface="Arial" panose="020B0604020202020204" pitchFamily="34" charset="0"/>
              </a:rPr>
              <a:t>JoVE</a:t>
            </a:r>
            <a:r>
              <a:rPr lang="pt-BR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i="1" dirty="0" err="1">
                <a:latin typeface="Arial" panose="020B0604020202020204" pitchFamily="34" charset="0"/>
                <a:cs typeface="Arial" panose="020B0604020202020204" pitchFamily="34" charset="0"/>
              </a:rPr>
              <a:t>Journal</a:t>
            </a:r>
            <a:endParaRPr lang="pt-BR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Acesso aberto">
            <a:extLst>
              <a:ext uri="{FF2B5EF4-FFF2-40B4-BE49-F238E27FC236}">
                <a16:creationId xmlns:a16="http://schemas.microsoft.com/office/drawing/2014/main" id="{5C390950-B50A-4BF5-9D6E-394DC94A5C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877" y="1090412"/>
            <a:ext cx="104775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áfico 5" descr="Conexões">
            <a:extLst>
              <a:ext uri="{FF2B5EF4-FFF2-40B4-BE49-F238E27FC236}">
                <a16:creationId xmlns:a16="http://schemas.microsoft.com/office/drawing/2014/main" id="{1E401DE6-AE70-43AC-97B3-6F974686A50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364891" y="827776"/>
            <a:ext cx="2517912" cy="2517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852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29E12FC0-B8B6-42CE-B848-BAF09F4886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30257" y="957711"/>
            <a:ext cx="9144000" cy="2411063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pt-BR" b="1" dirty="0">
                <a:solidFill>
                  <a:schemeClr val="accent1">
                    <a:lumMod val="75000"/>
                  </a:schemeClr>
                </a:solidFill>
                <a:latin typeface="adobe-clean"/>
              </a:rPr>
              <a:t>Editor Adjunto:</a:t>
            </a:r>
          </a:p>
          <a:p>
            <a:pPr algn="l"/>
            <a:r>
              <a:rPr lang="pt-BR" dirty="0">
                <a:latin typeface="adobe-clean"/>
              </a:rPr>
              <a:t>Verifica artigos não designados</a:t>
            </a:r>
          </a:p>
          <a:p>
            <a:pPr algn="l"/>
            <a:r>
              <a:rPr lang="pt-BR" dirty="0">
                <a:latin typeface="adobe-clean"/>
              </a:rPr>
              <a:t>Confere se está de acordo com o modelo; metadados</a:t>
            </a:r>
          </a:p>
          <a:p>
            <a:pPr algn="l"/>
            <a:r>
              <a:rPr lang="pt-BR" dirty="0">
                <a:latin typeface="adobe-clean"/>
              </a:rPr>
              <a:t>Carta de submissão</a:t>
            </a:r>
          </a:p>
          <a:p>
            <a:pPr algn="l"/>
            <a:r>
              <a:rPr lang="pt-BR" dirty="0">
                <a:latin typeface="adobe-clean"/>
              </a:rPr>
              <a:t>Designa o artigo a um Editor-Chefe de área</a:t>
            </a:r>
          </a:p>
        </p:txBody>
      </p:sp>
      <p:pic>
        <p:nvPicPr>
          <p:cNvPr id="5" name="Imagem 4" descr="Alunos estudando com professor observando">
            <a:extLst>
              <a:ext uri="{FF2B5EF4-FFF2-40B4-BE49-F238E27FC236}">
                <a16:creationId xmlns:a16="http://schemas.microsoft.com/office/drawing/2014/main" id="{0A1D2DD4-5311-41BA-92B2-EA4070004D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1" t="55589" r="53463"/>
          <a:stretch/>
        </p:blipFill>
        <p:spPr>
          <a:xfrm>
            <a:off x="329877" y="1204100"/>
            <a:ext cx="1880381" cy="1793402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8C97817E-1171-43AD-90A9-056F6BE68B83}"/>
              </a:ext>
            </a:extLst>
          </p:cNvPr>
          <p:cNvSpPr txBox="1"/>
          <p:nvPr/>
        </p:nvSpPr>
        <p:spPr>
          <a:xfrm>
            <a:off x="5565913" y="3753559"/>
            <a:ext cx="577692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FF0000"/>
                </a:solidFill>
                <a:latin typeface="adobe-clean"/>
              </a:rPr>
              <a:t>Editor-Chefe (de área)</a:t>
            </a:r>
          </a:p>
          <a:p>
            <a:endParaRPr lang="pt-BR" sz="2400" b="1" dirty="0">
              <a:latin typeface="adobe-clean"/>
            </a:endParaRPr>
          </a:p>
          <a:p>
            <a:r>
              <a:rPr lang="pt-BR" sz="2800" dirty="0">
                <a:latin typeface="adobe-clean"/>
              </a:rPr>
              <a:t>Verifica o assunto do artigo</a:t>
            </a:r>
          </a:p>
          <a:p>
            <a:r>
              <a:rPr lang="pt-BR" sz="2800" dirty="0">
                <a:latin typeface="adobe-clean"/>
              </a:rPr>
              <a:t>Seleciona um Editor-Executivo para acompanhar o processo de avaliação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D899FF79-3D15-4609-A40D-B3FC8B80324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36208" y="3750481"/>
            <a:ext cx="4588097" cy="3062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8470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09502C76-3A3F-46BD-97D7-775C12BB86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197" y="1300359"/>
            <a:ext cx="9850982" cy="4597125"/>
          </a:xfrm>
          <a:prstGeom prst="rect">
            <a:avLst/>
          </a:prstGeom>
        </p:spPr>
      </p:pic>
      <p:pic>
        <p:nvPicPr>
          <p:cNvPr id="4" name="Gráfico 3" descr="Selo 8">
            <a:extLst>
              <a:ext uri="{FF2B5EF4-FFF2-40B4-BE49-F238E27FC236}">
                <a16:creationId xmlns:a16="http://schemas.microsoft.com/office/drawing/2014/main" id="{5D6A86E1-57FE-4DBF-A2EC-9AFFB5A023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5197" y="446974"/>
            <a:ext cx="914400" cy="9144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B5C211A2-90EF-46ED-91B9-008EFD58812D}"/>
              </a:ext>
            </a:extLst>
          </p:cNvPr>
          <p:cNvSpPr txBox="1"/>
          <p:nvPr/>
        </p:nvSpPr>
        <p:spPr>
          <a:xfrm>
            <a:off x="1727472" y="592473"/>
            <a:ext cx="7146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Transparência processo de avaliação pelos pares </a:t>
            </a:r>
          </a:p>
          <a:p>
            <a:r>
              <a:rPr lang="pt-BR" sz="2000" b="1" i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</a:t>
            </a:r>
            <a:r>
              <a:rPr lang="pt-BR" sz="2000" b="1" i="1" dirty="0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Brazilian</a:t>
            </a:r>
            <a:r>
              <a:rPr lang="pt-BR" sz="2000" b="1" i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b="1" i="1" dirty="0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Journal</a:t>
            </a:r>
            <a:r>
              <a:rPr lang="pt-BR" sz="2000" b="1" i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b="1" i="1" dirty="0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BR" sz="2000" b="1" i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b="1" i="1" dirty="0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Nursing</a:t>
            </a:r>
            <a:endParaRPr lang="pt-BR" sz="2000" b="1" i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Acesso aberto">
            <a:extLst>
              <a:ext uri="{FF2B5EF4-FFF2-40B4-BE49-F238E27FC236}">
                <a16:creationId xmlns:a16="http://schemas.microsoft.com/office/drawing/2014/main" id="{D86F8038-36C5-4396-A734-09AAE986C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186" y="926128"/>
            <a:ext cx="104775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8367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C4879EFC-8E62-4E00-973C-C45EE9EC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C443182C-ECAC-47BD-BDCA-F18C98BDAF7F}"/>
              </a:ext>
            </a:extLst>
          </p:cNvPr>
          <p:cNvSpPr txBox="1"/>
          <p:nvPr/>
        </p:nvSpPr>
        <p:spPr>
          <a:xfrm>
            <a:off x="639656" y="1055281"/>
            <a:ext cx="10909640" cy="10658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15/10/2020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0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dirty="0">
                <a:latin typeface="Arial" panose="020B0604020202020204" pitchFamily="34" charset="0"/>
                <a:ea typeface="+mj-ea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http://revista.uergs.edu.br/index.php/revuergs/login</a:t>
            </a:r>
            <a:endParaRPr lang="en-US" sz="20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0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Muito obrigada!!</a:t>
            </a: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1850683"/>
            <a:ext cx="3291840" cy="27432"/>
          </a:xfrm>
          <a:custGeom>
            <a:avLst/>
            <a:gdLst>
              <a:gd name="connsiteX0" fmla="*/ 0 w 3291840"/>
              <a:gd name="connsiteY0" fmla="*/ 0 h 27432"/>
              <a:gd name="connsiteX1" fmla="*/ 625450 w 3291840"/>
              <a:gd name="connsiteY1" fmla="*/ 0 h 27432"/>
              <a:gd name="connsiteX2" fmla="*/ 1283818 w 3291840"/>
              <a:gd name="connsiteY2" fmla="*/ 0 h 27432"/>
              <a:gd name="connsiteX3" fmla="*/ 1975104 w 3291840"/>
              <a:gd name="connsiteY3" fmla="*/ 0 h 27432"/>
              <a:gd name="connsiteX4" fmla="*/ 2666390 w 3291840"/>
              <a:gd name="connsiteY4" fmla="*/ 0 h 27432"/>
              <a:gd name="connsiteX5" fmla="*/ 3291840 w 3291840"/>
              <a:gd name="connsiteY5" fmla="*/ 0 h 27432"/>
              <a:gd name="connsiteX6" fmla="*/ 3291840 w 3291840"/>
              <a:gd name="connsiteY6" fmla="*/ 27432 h 27432"/>
              <a:gd name="connsiteX7" fmla="*/ 2567635 w 3291840"/>
              <a:gd name="connsiteY7" fmla="*/ 27432 h 27432"/>
              <a:gd name="connsiteX8" fmla="*/ 1843430 w 3291840"/>
              <a:gd name="connsiteY8" fmla="*/ 27432 h 27432"/>
              <a:gd name="connsiteX9" fmla="*/ 1185062 w 3291840"/>
              <a:gd name="connsiteY9" fmla="*/ 27432 h 27432"/>
              <a:gd name="connsiteX10" fmla="*/ 0 w 3291840"/>
              <a:gd name="connsiteY10" fmla="*/ 27432 h 27432"/>
              <a:gd name="connsiteX11" fmla="*/ 0 w 3291840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91840" h="27432" fill="none" extrusionOk="0">
                <a:moveTo>
                  <a:pt x="0" y="0"/>
                </a:moveTo>
                <a:cubicBezTo>
                  <a:pt x="173613" y="5552"/>
                  <a:pt x="489242" y="1770"/>
                  <a:pt x="625450" y="0"/>
                </a:cubicBezTo>
                <a:cubicBezTo>
                  <a:pt x="761658" y="-1770"/>
                  <a:pt x="1015131" y="32079"/>
                  <a:pt x="1283818" y="0"/>
                </a:cubicBezTo>
                <a:cubicBezTo>
                  <a:pt x="1552505" y="-32079"/>
                  <a:pt x="1752773" y="10771"/>
                  <a:pt x="1975104" y="0"/>
                </a:cubicBezTo>
                <a:cubicBezTo>
                  <a:pt x="2197435" y="-10771"/>
                  <a:pt x="2433070" y="21341"/>
                  <a:pt x="2666390" y="0"/>
                </a:cubicBezTo>
                <a:cubicBezTo>
                  <a:pt x="2899710" y="-21341"/>
                  <a:pt x="3028437" y="16612"/>
                  <a:pt x="3291840" y="0"/>
                </a:cubicBezTo>
                <a:cubicBezTo>
                  <a:pt x="3290674" y="7395"/>
                  <a:pt x="3291885" y="21864"/>
                  <a:pt x="3291840" y="27432"/>
                </a:cubicBezTo>
                <a:cubicBezTo>
                  <a:pt x="3043276" y="47012"/>
                  <a:pt x="2921041" y="-3764"/>
                  <a:pt x="2567635" y="27432"/>
                </a:cubicBezTo>
                <a:cubicBezTo>
                  <a:pt x="2214230" y="58628"/>
                  <a:pt x="2189623" y="-3875"/>
                  <a:pt x="1843430" y="27432"/>
                </a:cubicBezTo>
                <a:cubicBezTo>
                  <a:pt x="1497237" y="58739"/>
                  <a:pt x="1492584" y="38324"/>
                  <a:pt x="1185062" y="27432"/>
                </a:cubicBezTo>
                <a:cubicBezTo>
                  <a:pt x="877540" y="16540"/>
                  <a:pt x="313238" y="55587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291840" h="27432" stroke="0" extrusionOk="0">
                <a:moveTo>
                  <a:pt x="0" y="0"/>
                </a:moveTo>
                <a:cubicBezTo>
                  <a:pt x="281971" y="23935"/>
                  <a:pt x="485873" y="-14021"/>
                  <a:pt x="625450" y="0"/>
                </a:cubicBezTo>
                <a:cubicBezTo>
                  <a:pt x="765027" y="14021"/>
                  <a:pt x="1048900" y="27914"/>
                  <a:pt x="1185062" y="0"/>
                </a:cubicBezTo>
                <a:cubicBezTo>
                  <a:pt x="1321224" y="-27914"/>
                  <a:pt x="1648252" y="-3988"/>
                  <a:pt x="1909267" y="0"/>
                </a:cubicBezTo>
                <a:cubicBezTo>
                  <a:pt x="2170282" y="3988"/>
                  <a:pt x="2301957" y="25891"/>
                  <a:pt x="2534717" y="0"/>
                </a:cubicBezTo>
                <a:cubicBezTo>
                  <a:pt x="2767477" y="-25891"/>
                  <a:pt x="3078800" y="21500"/>
                  <a:pt x="3291840" y="0"/>
                </a:cubicBezTo>
                <a:cubicBezTo>
                  <a:pt x="3292033" y="12649"/>
                  <a:pt x="3290852" y="17989"/>
                  <a:pt x="3291840" y="27432"/>
                </a:cubicBezTo>
                <a:cubicBezTo>
                  <a:pt x="3120474" y="24858"/>
                  <a:pt x="2816568" y="13777"/>
                  <a:pt x="2633472" y="27432"/>
                </a:cubicBezTo>
                <a:cubicBezTo>
                  <a:pt x="2450376" y="41087"/>
                  <a:pt x="2160769" y="46494"/>
                  <a:pt x="1909267" y="27432"/>
                </a:cubicBezTo>
                <a:cubicBezTo>
                  <a:pt x="1657765" y="8370"/>
                  <a:pt x="1623992" y="18792"/>
                  <a:pt x="1349654" y="27432"/>
                </a:cubicBezTo>
                <a:cubicBezTo>
                  <a:pt x="1075316" y="36072"/>
                  <a:pt x="833426" y="43325"/>
                  <a:pt x="691286" y="27432"/>
                </a:cubicBezTo>
                <a:cubicBezTo>
                  <a:pt x="549146" y="11539"/>
                  <a:pt x="342011" y="33345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7688E6"/>
          </a:solidFill>
          <a:ln w="38100" cap="rnd">
            <a:solidFill>
              <a:srgbClr val="7688E6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 descr="Nome da empresa&#10;&#10;Descrição gerada automaticamente">
            <a:extLst>
              <a:ext uri="{FF2B5EF4-FFF2-40B4-BE49-F238E27FC236}">
                <a16:creationId xmlns:a16="http://schemas.microsoft.com/office/drawing/2014/main" id="{11554C51-5EA7-4145-AC48-8AD16CDFF1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875" y="2642616"/>
            <a:ext cx="3768745" cy="3895344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1E1135BE-08A5-48C9-9F36-FA30B9ABA7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4496" y="3388572"/>
            <a:ext cx="5614416" cy="240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057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F88C340E-A3B6-406F-A177-A621686AA0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528" y="435238"/>
            <a:ext cx="8410536" cy="1878781"/>
          </a:xfrm>
        </p:spPr>
        <p:txBody>
          <a:bodyPr>
            <a:normAutofit/>
          </a:bodyPr>
          <a:lstStyle/>
          <a:p>
            <a:pPr algn="l"/>
            <a:r>
              <a:rPr lang="pt-BR" b="1" dirty="0">
                <a:solidFill>
                  <a:srgbClr val="7030A0"/>
                </a:solidFill>
                <a:latin typeface="adobe-clean"/>
              </a:rPr>
              <a:t>Editor-Executivo</a:t>
            </a:r>
          </a:p>
          <a:p>
            <a:pPr algn="l"/>
            <a:r>
              <a:rPr lang="pt-BR" sz="2600" dirty="0">
                <a:latin typeface="adobe-clean"/>
              </a:rPr>
              <a:t>Verifica se há comentários ao Editor</a:t>
            </a:r>
          </a:p>
          <a:p>
            <a:pPr algn="l"/>
            <a:r>
              <a:rPr lang="pt-BR" sz="2600" dirty="0">
                <a:latin typeface="adobe-clean"/>
              </a:rPr>
              <a:t>                                                                Faz o </a:t>
            </a:r>
            <a:r>
              <a:rPr lang="pt-BR" sz="2600" i="1" dirty="0" err="1">
                <a:latin typeface="adobe-clean"/>
              </a:rPr>
              <a:t>check</a:t>
            </a:r>
            <a:r>
              <a:rPr lang="pt-BR" sz="2600" i="1" dirty="0">
                <a:latin typeface="adobe-clean"/>
              </a:rPr>
              <a:t> </a:t>
            </a:r>
            <a:r>
              <a:rPr lang="pt-BR" sz="2600" i="1" dirty="0" err="1">
                <a:latin typeface="adobe-clean"/>
              </a:rPr>
              <a:t>list</a:t>
            </a:r>
            <a:r>
              <a:rPr lang="pt-BR" sz="2600" i="1" dirty="0">
                <a:latin typeface="adobe-clean"/>
              </a:rPr>
              <a:t> </a:t>
            </a:r>
            <a:r>
              <a:rPr lang="pt-BR" sz="2600" dirty="0">
                <a:latin typeface="adobe-clean"/>
              </a:rPr>
              <a:t>do artigo:</a:t>
            </a:r>
          </a:p>
          <a:p>
            <a:pPr algn="l"/>
            <a:endParaRPr lang="pt-BR" dirty="0"/>
          </a:p>
        </p:txBody>
      </p:sp>
      <p:pic>
        <p:nvPicPr>
          <p:cNvPr id="5" name="Imagem 4" descr="Escrevendo um compromisso em uma agenda de papel">
            <a:extLst>
              <a:ext uri="{FF2B5EF4-FFF2-40B4-BE49-F238E27FC236}">
                <a16:creationId xmlns:a16="http://schemas.microsoft.com/office/drawing/2014/main" id="{EBCC5B82-F0BC-4D13-A08C-D121813614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28" y="1550219"/>
            <a:ext cx="2818860" cy="1878781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5D9CCA0-A98F-4E6C-8432-ABBE7DB91723}"/>
              </a:ext>
            </a:extLst>
          </p:cNvPr>
          <p:cNvSpPr txBox="1"/>
          <p:nvPr/>
        </p:nvSpPr>
        <p:spPr>
          <a:xfrm>
            <a:off x="5377662" y="2145483"/>
            <a:ext cx="673680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Checagem no software anti-plágio;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Carta de submissão;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Número de páginas;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Comissão de Ética em Pesquisa;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Título, resumo e palavras-chave traduzidas para inglês e espanhol;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Materiais e métodos...;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Qualidade do texto, Citações e referências atualizadas (5 anos);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Qualidade das imagens, tabelas, gráficos... </a:t>
            </a: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4AF9DD91-33E1-4147-BD97-7667394280B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06875" y="3541541"/>
            <a:ext cx="3895025" cy="2597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514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AAA96778-DA91-47BD-83E0-6B270A30E0F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356515" y="3186130"/>
            <a:ext cx="2364318" cy="3457870"/>
          </a:xfrm>
          <a:prstGeom prst="rect">
            <a:avLst/>
          </a:prstGeom>
        </p:spPr>
      </p:pic>
      <p:graphicFrame>
        <p:nvGraphicFramePr>
          <p:cNvPr id="6" name="Subtítulo 2">
            <a:extLst>
              <a:ext uri="{FF2B5EF4-FFF2-40B4-BE49-F238E27FC236}">
                <a16:creationId xmlns:a16="http://schemas.microsoft.com/office/drawing/2014/main" id="{FBFCABB7-FE4E-4DF0-8FFE-1C3F11B07A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5263360"/>
              </p:ext>
            </p:extLst>
          </p:nvPr>
        </p:nvGraphicFramePr>
        <p:xfrm>
          <a:off x="0" y="677022"/>
          <a:ext cx="11207115" cy="55039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Gráfico 2" descr="Selo 1">
            <a:extLst>
              <a:ext uri="{FF2B5EF4-FFF2-40B4-BE49-F238E27FC236}">
                <a16:creationId xmlns:a16="http://schemas.microsoft.com/office/drawing/2014/main" id="{E0234E28-EBA9-48A5-A357-C60CCF5AEE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638800" y="942535"/>
            <a:ext cx="524022" cy="524022"/>
          </a:xfrm>
          <a:prstGeom prst="rect">
            <a:avLst/>
          </a:prstGeom>
        </p:spPr>
      </p:pic>
      <p:pic>
        <p:nvPicPr>
          <p:cNvPr id="7" name="Gráfico 6" descr="Crachá">
            <a:extLst>
              <a:ext uri="{FF2B5EF4-FFF2-40B4-BE49-F238E27FC236}">
                <a16:creationId xmlns:a16="http://schemas.microsoft.com/office/drawing/2014/main" id="{63105BCE-BF45-4165-B6AB-B6778870114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32466" y="2686929"/>
            <a:ext cx="499201" cy="499201"/>
          </a:xfrm>
          <a:prstGeom prst="rect">
            <a:avLst/>
          </a:prstGeom>
        </p:spPr>
      </p:pic>
      <p:pic>
        <p:nvPicPr>
          <p:cNvPr id="9" name="Gráfico 8" descr="Selo 3">
            <a:extLst>
              <a:ext uri="{FF2B5EF4-FFF2-40B4-BE49-F238E27FC236}">
                <a16:creationId xmlns:a16="http://schemas.microsoft.com/office/drawing/2014/main" id="{FDE4C51D-E6A9-47D8-9329-759C3F84457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833989" y="2904978"/>
            <a:ext cx="524022" cy="524022"/>
          </a:xfrm>
          <a:prstGeom prst="rect">
            <a:avLst/>
          </a:prstGeom>
        </p:spPr>
      </p:pic>
      <p:pic>
        <p:nvPicPr>
          <p:cNvPr id="11" name="Gráfico 10" descr="Selo 4">
            <a:extLst>
              <a:ext uri="{FF2B5EF4-FFF2-40B4-BE49-F238E27FC236}">
                <a16:creationId xmlns:a16="http://schemas.microsoft.com/office/drawing/2014/main" id="{D6D3F957-9564-4F96-B928-415824616F8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21565" y="4573540"/>
            <a:ext cx="622497" cy="622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271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a 6">
            <a:extLst>
              <a:ext uri="{FF2B5EF4-FFF2-40B4-BE49-F238E27FC236}">
                <a16:creationId xmlns:a16="http://schemas.microsoft.com/office/drawing/2014/main" id="{53B9F1A8-8848-48DA-B9C8-DAC2BFEAE5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6014196"/>
              </p:ext>
            </p:extLst>
          </p:nvPr>
        </p:nvGraphicFramePr>
        <p:xfrm>
          <a:off x="454990" y="520884"/>
          <a:ext cx="10040731" cy="561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47097">
                  <a:extLst>
                    <a:ext uri="{9D8B030D-6E8A-4147-A177-3AD203B41FA5}">
                      <a16:colId xmlns:a16="http://schemas.microsoft.com/office/drawing/2014/main" val="334454812"/>
                    </a:ext>
                  </a:extLst>
                </a:gridCol>
                <a:gridCol w="1643270">
                  <a:extLst>
                    <a:ext uri="{9D8B030D-6E8A-4147-A177-3AD203B41FA5}">
                      <a16:colId xmlns:a16="http://schemas.microsoft.com/office/drawing/2014/main" val="4099743837"/>
                    </a:ext>
                  </a:extLst>
                </a:gridCol>
                <a:gridCol w="1908313">
                  <a:extLst>
                    <a:ext uri="{9D8B030D-6E8A-4147-A177-3AD203B41FA5}">
                      <a16:colId xmlns:a16="http://schemas.microsoft.com/office/drawing/2014/main" val="393652852"/>
                    </a:ext>
                  </a:extLst>
                </a:gridCol>
                <a:gridCol w="1842051">
                  <a:extLst>
                    <a:ext uri="{9D8B030D-6E8A-4147-A177-3AD203B41FA5}">
                      <a16:colId xmlns:a16="http://schemas.microsoft.com/office/drawing/2014/main" val="1836989056"/>
                    </a:ext>
                  </a:extLst>
                </a:gridCol>
              </a:tblGrid>
              <a:tr h="449954">
                <a:tc>
                  <a:txBody>
                    <a:bodyPr/>
                    <a:lstStyle/>
                    <a:p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Controle das avaliações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Avaliador 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Avaliador 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Avaliador 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1561868"/>
                  </a:ext>
                </a:extLst>
              </a:tr>
              <a:tr h="554738">
                <a:tc>
                  <a:txBody>
                    <a:bodyPr/>
                    <a:lstStyle/>
                    <a:p>
                      <a:r>
                        <a:rPr lang="pt-B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Introdução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9818516"/>
                  </a:ext>
                </a:extLst>
              </a:tr>
              <a:tr h="554738">
                <a:tc>
                  <a:txBody>
                    <a:bodyPr/>
                    <a:lstStyle/>
                    <a:p>
                      <a:r>
                        <a:rPr lang="pt-B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Materiais e Métodos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rgbClr val="FFC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6389408"/>
                  </a:ext>
                </a:extLst>
              </a:tr>
              <a:tr h="554738">
                <a:tc>
                  <a:txBody>
                    <a:bodyPr/>
                    <a:lstStyle/>
                    <a:p>
                      <a:r>
                        <a:rPr lang="pt-B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Resultados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0590770"/>
                  </a:ext>
                </a:extLst>
              </a:tr>
              <a:tr h="554738">
                <a:tc>
                  <a:txBody>
                    <a:bodyPr/>
                    <a:lstStyle/>
                    <a:p>
                      <a:r>
                        <a:rPr lang="pt-B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Imagens, gráficos, tabelas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1323694"/>
                  </a:ext>
                </a:extLst>
              </a:tr>
              <a:tr h="554738">
                <a:tc>
                  <a:txBody>
                    <a:bodyPr/>
                    <a:lstStyle/>
                    <a:p>
                      <a:r>
                        <a:rPr lang="pt-B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Referências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0686048"/>
                  </a:ext>
                </a:extLst>
              </a:tr>
              <a:tr h="554738">
                <a:tc>
                  <a:txBody>
                    <a:bodyPr/>
                    <a:lstStyle/>
                    <a:p>
                      <a:r>
                        <a:rPr lang="pt-B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Relevância/ potencial citação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rgbClr val="FFC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3551139"/>
                  </a:ext>
                </a:extLst>
              </a:tr>
              <a:tr h="554738">
                <a:tc>
                  <a:txBody>
                    <a:bodyPr/>
                    <a:lstStyle/>
                    <a:p>
                      <a:r>
                        <a:rPr lang="pt-B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Pontos positivos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Merece ser divulgado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Tema importante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Resultados pertinentes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4281698"/>
                  </a:ext>
                </a:extLst>
              </a:tr>
              <a:tr h="554738">
                <a:tc>
                  <a:txBody>
                    <a:bodyPr/>
                    <a:lstStyle/>
                    <a:p>
                      <a:r>
                        <a:rPr lang="pt-B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Pontos negativos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Melhorar escrita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Reescrever resultados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Adequações citações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2421845"/>
                  </a:ext>
                </a:extLst>
              </a:tr>
              <a:tr h="554738">
                <a:tc>
                  <a:txBody>
                    <a:bodyPr/>
                    <a:lstStyle/>
                    <a:p>
                      <a:r>
                        <a:rPr lang="pt-B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Adequação autores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83906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310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F88C340E-A3B6-406F-A177-A621686AA0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54388" y="1144160"/>
            <a:ext cx="8410536" cy="5503956"/>
          </a:xfrm>
        </p:spPr>
        <p:txBody>
          <a:bodyPr>
            <a:normAutofit/>
          </a:bodyPr>
          <a:lstStyle/>
          <a:p>
            <a:pPr algn="l"/>
            <a:r>
              <a:rPr lang="pt-BR" b="1" dirty="0">
                <a:solidFill>
                  <a:srgbClr val="7030A0"/>
                </a:solidFill>
                <a:latin typeface="adobe-clean"/>
              </a:rPr>
              <a:t>Editor-Executivo</a:t>
            </a:r>
          </a:p>
          <a:p>
            <a:pPr algn="l"/>
            <a:r>
              <a:rPr lang="pt-BR" sz="2600" dirty="0">
                <a:latin typeface="adobe-clean"/>
              </a:rPr>
              <a:t>Toma uma decisão editorial (Ter pelo menos dois </a:t>
            </a:r>
          </a:p>
          <a:p>
            <a:pPr algn="l"/>
            <a:r>
              <a:rPr lang="pt-BR" sz="2600" dirty="0">
                <a:latin typeface="adobe-clean"/>
              </a:rPr>
              <a:t>pareceres favoráveis)</a:t>
            </a:r>
          </a:p>
          <a:p>
            <a:pPr algn="l"/>
            <a:r>
              <a:rPr lang="pt-BR" sz="2600" dirty="0">
                <a:latin typeface="adobe-clean"/>
              </a:rPr>
              <a:t>Encaminha para Revisor de Estilo e Línguas para revisão textual: espanhol e inglês</a:t>
            </a:r>
          </a:p>
          <a:p>
            <a:pPr algn="l"/>
            <a:r>
              <a:rPr lang="pt-BR" sz="2600" dirty="0">
                <a:latin typeface="adobe-clean"/>
              </a:rPr>
              <a:t>Registra decisão editorial e encaminha último arquivo enviado pelos autores para  Editor de Textos</a:t>
            </a:r>
          </a:p>
          <a:p>
            <a:pPr algn="l"/>
            <a:endParaRPr lang="pt-BR" dirty="0"/>
          </a:p>
        </p:txBody>
      </p:sp>
      <p:pic>
        <p:nvPicPr>
          <p:cNvPr id="5" name="Imagem 4" descr="Escrevendo um compromisso em uma agenda de papel">
            <a:extLst>
              <a:ext uri="{FF2B5EF4-FFF2-40B4-BE49-F238E27FC236}">
                <a16:creationId xmlns:a16="http://schemas.microsoft.com/office/drawing/2014/main" id="{EBCC5B82-F0BC-4D13-A08C-D121813614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28" y="1144160"/>
            <a:ext cx="2818860" cy="1878781"/>
          </a:xfrm>
          <a:prstGeom prst="rect">
            <a:avLst/>
          </a:prstGeom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id="{6E402851-F2C7-4063-8756-CB8DF950FFB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28179" y="3022941"/>
            <a:ext cx="2818860" cy="187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517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Tela de fundo de espaço de trabalho">
            <a:extLst>
              <a:ext uri="{FF2B5EF4-FFF2-40B4-BE49-F238E27FC236}">
                <a16:creationId xmlns:a16="http://schemas.microsoft.com/office/drawing/2014/main" id="{08215DD4-E24B-410D-B271-8BADE192EC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43" b="38872"/>
          <a:stretch/>
        </p:blipFill>
        <p:spPr>
          <a:xfrm>
            <a:off x="1166606" y="671106"/>
            <a:ext cx="1651646" cy="1815882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C5CF9899-BBBC-4167-86AC-06668481A0E7}"/>
              </a:ext>
            </a:extLst>
          </p:cNvPr>
          <p:cNvSpPr txBox="1"/>
          <p:nvPr/>
        </p:nvSpPr>
        <p:spPr>
          <a:xfrm>
            <a:off x="3204072" y="495835"/>
            <a:ext cx="665401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FF0066"/>
                </a:solidFill>
                <a:latin typeface="adobe-clean"/>
              </a:rPr>
              <a:t>Bibliotecários e Assistentes de Edição</a:t>
            </a:r>
          </a:p>
          <a:p>
            <a:r>
              <a:rPr lang="pt-BR" sz="2800" dirty="0">
                <a:latin typeface="adobe-clean"/>
              </a:rPr>
              <a:t>Revisão das citações e referências</a:t>
            </a:r>
          </a:p>
          <a:p>
            <a:r>
              <a:rPr lang="pt-BR" sz="2800" dirty="0">
                <a:latin typeface="adobe-clean"/>
              </a:rPr>
              <a:t>Revisão dos metadados no OJS...e auxílio na indexação junto com os Editores executivos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8D86C15C-C88C-49F2-BFA3-7A68D49669F1}"/>
              </a:ext>
            </a:extLst>
          </p:cNvPr>
          <p:cNvSpPr txBox="1"/>
          <p:nvPr/>
        </p:nvSpPr>
        <p:spPr>
          <a:xfrm>
            <a:off x="5540532" y="2840655"/>
            <a:ext cx="623198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accent6">
                    <a:lumMod val="50000"/>
                  </a:schemeClr>
                </a:solidFill>
                <a:latin typeface="adobe-clean"/>
              </a:rPr>
              <a:t>Diagramador</a:t>
            </a:r>
          </a:p>
          <a:p>
            <a:r>
              <a:rPr lang="pt-BR" sz="2800" i="1" dirty="0">
                <a:effectLst/>
                <a:latin typeface="adobe-clean"/>
              </a:rPr>
              <a:t>InDesign...</a:t>
            </a:r>
          </a:p>
          <a:p>
            <a:r>
              <a:rPr lang="pt-BR" sz="2800" dirty="0">
                <a:latin typeface="adobe-clean"/>
              </a:rPr>
              <a:t>Formatação final</a:t>
            </a:r>
          </a:p>
          <a:p>
            <a:r>
              <a:rPr lang="pt-BR" sz="2800" dirty="0">
                <a:latin typeface="adobe-clean"/>
              </a:rPr>
              <a:t>Ajusta imagens</a:t>
            </a:r>
          </a:p>
          <a:p>
            <a:r>
              <a:rPr lang="pt-BR" sz="2800" dirty="0">
                <a:latin typeface="adobe-clean"/>
              </a:rPr>
              <a:t>Ajusta paginação (endereço DOI)</a:t>
            </a:r>
          </a:p>
          <a:p>
            <a:r>
              <a:rPr lang="pt-BR" sz="2800" dirty="0">
                <a:latin typeface="adobe-clean"/>
              </a:rPr>
              <a:t>Passa o artigo para versão PDF...</a:t>
            </a:r>
          </a:p>
          <a:p>
            <a:r>
              <a:rPr lang="pt-BR" sz="2800" dirty="0">
                <a:latin typeface="adobe-clean"/>
              </a:rPr>
              <a:t>Cria imagem para capa da edição</a:t>
            </a:r>
          </a:p>
        </p:txBody>
      </p:sp>
      <p:pic>
        <p:nvPicPr>
          <p:cNvPr id="2" name="Picture 5">
            <a:extLst>
              <a:ext uri="{FF2B5EF4-FFF2-40B4-BE49-F238E27FC236}">
                <a16:creationId xmlns:a16="http://schemas.microsoft.com/office/drawing/2014/main" id="{33232EA3-8C89-4E67-BE7E-FB5240A3488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73393" y="3429000"/>
            <a:ext cx="4387924" cy="292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148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9D518AF7-7460-425E-ADF3-0EB01ECFBC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13762" y="693165"/>
            <a:ext cx="8207378" cy="1655762"/>
          </a:xfrm>
        </p:spPr>
        <p:txBody>
          <a:bodyPr>
            <a:noAutofit/>
          </a:bodyPr>
          <a:lstStyle/>
          <a:p>
            <a:pPr algn="l"/>
            <a:r>
              <a:rPr lang="pt-BR" b="1" dirty="0">
                <a:solidFill>
                  <a:srgbClr val="0070C0"/>
                </a:solidFill>
                <a:latin typeface="adobe-clean"/>
              </a:rPr>
              <a:t>Editor Adjunto:</a:t>
            </a:r>
          </a:p>
          <a:p>
            <a:pPr algn="l"/>
            <a:r>
              <a:rPr lang="pt-BR" dirty="0">
                <a:latin typeface="adobe-clean"/>
              </a:rPr>
              <a:t>Leitura de provas</a:t>
            </a:r>
          </a:p>
          <a:p>
            <a:pPr algn="l"/>
            <a:r>
              <a:rPr lang="pt-BR" dirty="0">
                <a:latin typeface="adobe-clean"/>
              </a:rPr>
              <a:t>Organiza edição no OJS</a:t>
            </a:r>
          </a:p>
          <a:p>
            <a:pPr algn="l"/>
            <a:r>
              <a:rPr lang="pt-BR" dirty="0">
                <a:latin typeface="adobe-clean"/>
              </a:rPr>
              <a:t>Faz agendamento</a:t>
            </a:r>
          </a:p>
        </p:txBody>
      </p:sp>
      <p:pic>
        <p:nvPicPr>
          <p:cNvPr id="5" name="Imagem 4" descr="Alunos estudando com professor observando">
            <a:extLst>
              <a:ext uri="{FF2B5EF4-FFF2-40B4-BE49-F238E27FC236}">
                <a16:creationId xmlns:a16="http://schemas.microsoft.com/office/drawing/2014/main" id="{759F7A43-4E11-4458-9C1B-ECEFC09D17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1" t="55589" r="53463"/>
          <a:stretch/>
        </p:blipFill>
        <p:spPr>
          <a:xfrm>
            <a:off x="1211843" y="834014"/>
            <a:ext cx="2419253" cy="2307348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F256D160-0A4F-4A76-9D84-FF2027A49957}"/>
              </a:ext>
            </a:extLst>
          </p:cNvPr>
          <p:cNvSpPr txBox="1"/>
          <p:nvPr/>
        </p:nvSpPr>
        <p:spPr>
          <a:xfrm>
            <a:off x="5915857" y="3737003"/>
            <a:ext cx="44031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FF0000"/>
                </a:solidFill>
                <a:latin typeface="adobe-clean"/>
              </a:rPr>
              <a:t>Editor-Chefe</a:t>
            </a:r>
            <a:endParaRPr lang="pt-BR" sz="2800" dirty="0">
              <a:solidFill>
                <a:srgbClr val="FF0000"/>
              </a:solidFill>
              <a:latin typeface="adobe-clean"/>
            </a:endParaRPr>
          </a:p>
          <a:p>
            <a:r>
              <a:rPr lang="pt-BR" sz="2800" dirty="0">
                <a:latin typeface="adobe-clean"/>
              </a:rPr>
              <a:t>Última revisão dos artigos</a:t>
            </a:r>
          </a:p>
          <a:p>
            <a:r>
              <a:rPr lang="pt-BR" sz="2800" dirty="0">
                <a:latin typeface="adobe-clean"/>
              </a:rPr>
              <a:t>Editorial</a:t>
            </a:r>
          </a:p>
          <a:p>
            <a:r>
              <a:rPr lang="pt-BR" sz="2800" dirty="0">
                <a:latin typeface="adobe-clean"/>
              </a:rPr>
              <a:t>Publica edição</a:t>
            </a:r>
          </a:p>
          <a:p>
            <a:endParaRPr lang="pt-BR" sz="2800" dirty="0">
              <a:latin typeface="adobe-clean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F643CDB4-DECF-4B6F-AC7C-01020EC1E6F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31520" y="3231844"/>
            <a:ext cx="4879534" cy="3257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33198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AnalogousFromLightSeedLeftStep">
      <a:dk1>
        <a:srgbClr val="000000"/>
      </a:dk1>
      <a:lt1>
        <a:srgbClr val="FFFFFF"/>
      </a:lt1>
      <a:dk2>
        <a:srgbClr val="243541"/>
      </a:dk2>
      <a:lt2>
        <a:srgbClr val="E8E7E2"/>
      </a:lt2>
      <a:accent1>
        <a:srgbClr val="7688E6"/>
      </a:accent1>
      <a:accent2>
        <a:srgbClr val="58A6E1"/>
      </a:accent2>
      <a:accent3>
        <a:srgbClr val="4EB3B4"/>
      </a:accent3>
      <a:accent4>
        <a:srgbClr val="47B689"/>
      </a:accent4>
      <a:accent5>
        <a:srgbClr val="43B858"/>
      </a:accent5>
      <a:accent6>
        <a:srgbClr val="63B848"/>
      </a:accent6>
      <a:hlink>
        <a:srgbClr val="8C8354"/>
      </a:hlink>
      <a:folHlink>
        <a:srgbClr val="7F7F7F"/>
      </a:folHlink>
    </a:clrScheme>
    <a:fontScheme name="Custom 2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1310</Words>
  <Application>Microsoft Office PowerPoint</Application>
  <PresentationFormat>Widescreen</PresentationFormat>
  <Paragraphs>290</Paragraphs>
  <Slides>31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44" baseType="lpstr">
      <vt:lpstr>adobe-clean</vt:lpstr>
      <vt:lpstr>Arial</vt:lpstr>
      <vt:lpstr>Calibri</vt:lpstr>
      <vt:lpstr>Helvetica</vt:lpstr>
      <vt:lpstr>Helvetica Neue</vt:lpstr>
      <vt:lpstr>Modern Love</vt:lpstr>
      <vt:lpstr>Noto Sans</vt:lpstr>
      <vt:lpstr>Noto Serif</vt:lpstr>
      <vt:lpstr>Source Sans Pro</vt:lpstr>
      <vt:lpstr>The Hand</vt:lpstr>
      <vt:lpstr>Verdana</vt:lpstr>
      <vt:lpstr>Wingdings</vt:lpstr>
      <vt:lpstr>SketchyVTI</vt:lpstr>
      <vt:lpstr>Periódicos Científicos</vt:lpstr>
      <vt:lpstr>Revista - Estrutura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Portal Periódicos da UNICAMP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Periódicos Científicos</dc:title>
  <dc:creator>SIMONE</dc:creator>
  <cp:lastModifiedBy>SIMONE</cp:lastModifiedBy>
  <cp:revision>10</cp:revision>
  <dcterms:created xsi:type="dcterms:W3CDTF">2020-10-15T14:10:31Z</dcterms:created>
  <dcterms:modified xsi:type="dcterms:W3CDTF">2020-10-15T20:54:00Z</dcterms:modified>
</cp:coreProperties>
</file>