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61" r:id="rId2"/>
    <p:sldId id="256" r:id="rId3"/>
    <p:sldId id="258" r:id="rId4"/>
    <p:sldId id="259" r:id="rId5"/>
    <p:sldId id="257" r:id="rId6"/>
    <p:sldId id="260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8" autoAdjust="0"/>
    <p:restoredTop sz="94660"/>
  </p:normalViewPr>
  <p:slideViewPr>
    <p:cSldViewPr snapToGrid="0">
      <p:cViewPr>
        <p:scale>
          <a:sx n="140" d="100"/>
          <a:sy n="140" d="100"/>
        </p:scale>
        <p:origin x="6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267A5-8EF5-43CB-97ED-BE047492A6FF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FDD9E-9E28-4A85-BE41-043367D2D1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674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DD9E-9E28-4A85-BE41-043367D2D11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801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DD9E-9E28-4A85-BE41-043367D2D11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5077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DD9E-9E28-4A85-BE41-043367D2D11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8083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DD9E-9E28-4A85-BE41-043367D2D11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009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DD9E-9E28-4A85-BE41-043367D2D11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678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DD9E-9E28-4A85-BE41-043367D2D11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941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571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05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735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04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2545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467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792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714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1123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588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983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44E3A-C6AA-40DE-B569-F110E6E3ECEE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62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10" Type="http://schemas.openxmlformats.org/officeDocument/2006/relationships/image" Target="../media/image18.png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9.tiff"/><Relationship Id="rId7" Type="http://schemas.openxmlformats.org/officeDocument/2006/relationships/image" Target="../media/image22.tiff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tiff"/><Relationship Id="rId11" Type="http://schemas.microsoft.com/office/2007/relationships/hdphoto" Target="../media/hdphoto4.wdp"/><Relationship Id="rId5" Type="http://schemas.microsoft.com/office/2007/relationships/hdphoto" Target="../media/hdphoto3.wdp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8.wdp"/><Relationship Id="rId3" Type="http://schemas.openxmlformats.org/officeDocument/2006/relationships/image" Target="../media/image26.tiff"/><Relationship Id="rId7" Type="http://schemas.microsoft.com/office/2007/relationships/hdphoto" Target="../media/hdphoto5.wdp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7.wdp"/><Relationship Id="rId5" Type="http://schemas.openxmlformats.org/officeDocument/2006/relationships/image" Target="../media/image28.tiff"/><Relationship Id="rId10" Type="http://schemas.openxmlformats.org/officeDocument/2006/relationships/image" Target="../media/image31.png"/><Relationship Id="rId4" Type="http://schemas.openxmlformats.org/officeDocument/2006/relationships/image" Target="../media/image27.tiff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9.png"/><Relationship Id="rId3" Type="http://schemas.openxmlformats.org/officeDocument/2006/relationships/image" Target="../media/image33.tiff"/><Relationship Id="rId7" Type="http://schemas.openxmlformats.org/officeDocument/2006/relationships/image" Target="../media/image36.png"/><Relationship Id="rId12" Type="http://schemas.microsoft.com/office/2007/relationships/hdphoto" Target="../media/hdphoto1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tiff"/><Relationship Id="rId11" Type="http://schemas.openxmlformats.org/officeDocument/2006/relationships/image" Target="../media/image38.png"/><Relationship Id="rId5" Type="http://schemas.microsoft.com/office/2007/relationships/hdphoto" Target="../media/hdphoto9.wdp"/><Relationship Id="rId15" Type="http://schemas.openxmlformats.org/officeDocument/2006/relationships/image" Target="../media/image40.png"/><Relationship Id="rId10" Type="http://schemas.microsoft.com/office/2007/relationships/hdphoto" Target="../media/hdphoto11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52"/>
          <p:cNvSpPr txBox="1"/>
          <p:nvPr/>
        </p:nvSpPr>
        <p:spPr>
          <a:xfrm>
            <a:off x="7581447" y="216219"/>
            <a:ext cx="1298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err="1"/>
              <a:t>Objective</a:t>
            </a:r>
            <a:r>
              <a:rPr lang="it-IT" sz="1200" b="1" dirty="0"/>
              <a:t> 63X  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364205" y="50955"/>
            <a:ext cx="660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Filamentation: starting </a:t>
            </a:r>
            <a:r>
              <a:rPr lang="it-IT" sz="1600" b="1" dirty="0" err="1" smtClean="0">
                <a:solidFill>
                  <a:srgbClr val="FF0000"/>
                </a:solidFill>
              </a:rPr>
              <a:t>point</a:t>
            </a:r>
            <a:r>
              <a:rPr lang="it-IT" sz="1600" b="1" dirty="0" smtClean="0">
                <a:solidFill>
                  <a:srgbClr val="FF0000"/>
                </a:solidFill>
              </a:rPr>
              <a:t> (T.0) from </a:t>
            </a:r>
            <a:r>
              <a:rPr lang="it-IT" sz="1600" b="1" dirty="0" err="1" smtClean="0">
                <a:solidFill>
                  <a:srgbClr val="FF0000"/>
                </a:solidFill>
              </a:rPr>
              <a:t>colonies</a:t>
            </a:r>
            <a:r>
              <a:rPr lang="it-IT" sz="1600" b="1" dirty="0" smtClean="0">
                <a:solidFill>
                  <a:srgbClr val="FF0000"/>
                </a:solidFill>
              </a:rPr>
              <a:t> in L</a:t>
            </a:r>
            <a:r>
              <a:rPr lang="it-IT" sz="1600" b="1" dirty="0">
                <a:solidFill>
                  <a:srgbClr val="FF0000"/>
                </a:solidFill>
              </a:rPr>
              <a:t>B</a:t>
            </a:r>
            <a:r>
              <a:rPr lang="it-IT" sz="1600" b="1" dirty="0" smtClean="0">
                <a:solidFill>
                  <a:srgbClr val="FF0000"/>
                </a:solidFill>
              </a:rPr>
              <a:t> agar to 96 </a:t>
            </a:r>
            <a:r>
              <a:rPr lang="it-IT" sz="1600" b="1" dirty="0" err="1" smtClean="0">
                <a:solidFill>
                  <a:srgbClr val="FF0000"/>
                </a:solidFill>
              </a:rPr>
              <a:t>microplate</a:t>
            </a:r>
            <a:r>
              <a:rPr lang="it-IT" sz="1600" b="1" dirty="0" smtClean="0">
                <a:solidFill>
                  <a:srgbClr val="FF0000"/>
                </a:solidFill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</a:rPr>
              <a:t>well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28" name="CasellaDiTesto 31"/>
          <p:cNvSpPr txBox="1"/>
          <p:nvPr/>
        </p:nvSpPr>
        <p:spPr>
          <a:xfrm>
            <a:off x="8594739" y="549181"/>
            <a:ext cx="385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 smtClean="0"/>
              <a:t>C02</a:t>
            </a:r>
            <a:endParaRPr lang="it-IT" sz="1000" dirty="0"/>
          </a:p>
        </p:txBody>
      </p:sp>
      <p:sp>
        <p:nvSpPr>
          <p:cNvPr id="25" name="CasellaDiTesto 26"/>
          <p:cNvSpPr txBox="1"/>
          <p:nvPr/>
        </p:nvSpPr>
        <p:spPr>
          <a:xfrm>
            <a:off x="4275018" y="452168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70C0"/>
                </a:solidFill>
              </a:rPr>
              <a:t>DAPI</a:t>
            </a:r>
            <a:endParaRPr lang="it-IT" sz="1100" b="1" dirty="0">
              <a:solidFill>
                <a:srgbClr val="0070C0"/>
              </a:solidFill>
            </a:endParaRPr>
          </a:p>
        </p:txBody>
      </p:sp>
      <p:sp>
        <p:nvSpPr>
          <p:cNvPr id="26" name="CasellaDiTesto 28"/>
          <p:cNvSpPr txBox="1"/>
          <p:nvPr/>
        </p:nvSpPr>
        <p:spPr>
          <a:xfrm>
            <a:off x="7271774" y="444356"/>
            <a:ext cx="619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 smtClean="0"/>
              <a:t>DIC</a:t>
            </a:r>
            <a:endParaRPr lang="it-IT" sz="11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1016544" y="500319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B050"/>
                </a:solidFill>
              </a:rPr>
              <a:t>FM143</a:t>
            </a:r>
            <a:endParaRPr lang="it-IT" sz="1100" b="1" dirty="0">
              <a:solidFill>
                <a:srgbClr val="00B05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55" y="761929"/>
            <a:ext cx="2907792" cy="290779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822" y="761929"/>
            <a:ext cx="2907792" cy="290779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72" y="761929"/>
            <a:ext cx="2907792" cy="290779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55" y="3744235"/>
            <a:ext cx="2907792" cy="290779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989" y="3750183"/>
            <a:ext cx="2907792" cy="290779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72" y="3750183"/>
            <a:ext cx="2907792" cy="2907792"/>
          </a:xfrm>
          <a:prstGeom prst="rect">
            <a:avLst/>
          </a:prstGeom>
        </p:spPr>
      </p:pic>
      <p:sp>
        <p:nvSpPr>
          <p:cNvPr id="29" name="CasellaDiTesto 31"/>
          <p:cNvSpPr txBox="1"/>
          <p:nvPr/>
        </p:nvSpPr>
        <p:spPr>
          <a:xfrm>
            <a:off x="8594739" y="6650175"/>
            <a:ext cx="385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 smtClean="0"/>
              <a:t>C01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900150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25"/>
          <p:cNvSpPr txBox="1"/>
          <p:nvPr/>
        </p:nvSpPr>
        <p:spPr>
          <a:xfrm>
            <a:off x="7776732" y="756195"/>
            <a:ext cx="106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/>
              <a:t>Exp </a:t>
            </a:r>
            <a:r>
              <a:rPr lang="it-IT" sz="1000" dirty="0" smtClean="0"/>
              <a:t>29-10-19</a:t>
            </a:r>
          </a:p>
          <a:p>
            <a:r>
              <a:rPr lang="it-IT" sz="1000" b="1" dirty="0" smtClean="0">
                <a:solidFill>
                  <a:srgbClr val="FF0000"/>
                </a:solidFill>
              </a:rPr>
              <a:t>LSM 980 ZEISS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6" name="CasellaDiTesto 26"/>
          <p:cNvSpPr txBox="1"/>
          <p:nvPr/>
        </p:nvSpPr>
        <p:spPr>
          <a:xfrm>
            <a:off x="4571699" y="658796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70C0"/>
                </a:solidFill>
              </a:rPr>
              <a:t>DAPI</a:t>
            </a:r>
            <a:endParaRPr lang="it-IT" sz="1100" b="1" dirty="0">
              <a:solidFill>
                <a:srgbClr val="0070C0"/>
              </a:solidFill>
            </a:endParaRPr>
          </a:p>
        </p:txBody>
      </p:sp>
      <p:sp>
        <p:nvSpPr>
          <p:cNvPr id="7" name="CasellaDiTesto 28"/>
          <p:cNvSpPr txBox="1"/>
          <p:nvPr/>
        </p:nvSpPr>
        <p:spPr>
          <a:xfrm>
            <a:off x="6436556" y="5394185"/>
            <a:ext cx="1872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 smtClean="0"/>
              <a:t>Merge </a:t>
            </a:r>
            <a:r>
              <a:rPr lang="it-IT" sz="1100" dirty="0" err="1" smtClean="0"/>
              <a:t>fluor</a:t>
            </a:r>
            <a:r>
              <a:rPr lang="it-IT" sz="1100" dirty="0" smtClean="0"/>
              <a:t> +DIC</a:t>
            </a:r>
            <a:endParaRPr lang="it-IT" sz="1100" dirty="0"/>
          </a:p>
        </p:txBody>
      </p:sp>
      <p:sp>
        <p:nvSpPr>
          <p:cNvPr id="10" name="CasellaDiTesto 52"/>
          <p:cNvSpPr txBox="1"/>
          <p:nvPr/>
        </p:nvSpPr>
        <p:spPr>
          <a:xfrm>
            <a:off x="7659708" y="181484"/>
            <a:ext cx="1298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err="1"/>
              <a:t>Objective</a:t>
            </a:r>
            <a:r>
              <a:rPr lang="it-IT" sz="1200" b="1" dirty="0"/>
              <a:t> 63X  </a:t>
            </a:r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256618" y="692476"/>
            <a:ext cx="230436" cy="3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asellaDiTesto 31"/>
          <p:cNvSpPr txBox="1"/>
          <p:nvPr/>
        </p:nvSpPr>
        <p:spPr>
          <a:xfrm>
            <a:off x="6393457" y="6436216"/>
            <a:ext cx="506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 smtClean="0"/>
              <a:t>A05z2</a:t>
            </a:r>
            <a:endParaRPr lang="it-IT" sz="1000" dirty="0"/>
          </a:p>
        </p:txBody>
      </p:sp>
      <p:sp>
        <p:nvSpPr>
          <p:cNvPr id="32" name="CasellaDiTesto 26"/>
          <p:cNvSpPr txBox="1"/>
          <p:nvPr/>
        </p:nvSpPr>
        <p:spPr>
          <a:xfrm>
            <a:off x="1656594" y="603497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B050"/>
                </a:solidFill>
              </a:rPr>
              <a:t>FM143</a:t>
            </a:r>
            <a:endParaRPr lang="it-IT" sz="1100" b="1" dirty="0">
              <a:solidFill>
                <a:srgbClr val="00B050"/>
              </a:solidFill>
            </a:endParaRPr>
          </a:p>
        </p:txBody>
      </p:sp>
      <p:pic>
        <p:nvPicPr>
          <p:cNvPr id="40" name="Immagine 3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2" t="10497" r="8857" b="11776"/>
          <a:stretch/>
        </p:blipFill>
        <p:spPr>
          <a:xfrm>
            <a:off x="764875" y="1219199"/>
            <a:ext cx="2375140" cy="2260121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65" y="3855528"/>
            <a:ext cx="2907792" cy="2907792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99" y="3860703"/>
            <a:ext cx="2907792" cy="2907792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65" y="910785"/>
            <a:ext cx="2907792" cy="290779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20257" y="1"/>
            <a:ext cx="69928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FF0000"/>
                </a:solidFill>
              </a:rPr>
              <a:t>Filamentation </a:t>
            </a:r>
            <a:r>
              <a:rPr lang="it-IT" sz="1400" b="1" dirty="0" err="1" smtClean="0">
                <a:solidFill>
                  <a:srgbClr val="FF0000"/>
                </a:solidFill>
              </a:rPr>
              <a:t>observation</a:t>
            </a:r>
            <a:r>
              <a:rPr lang="it-IT" sz="1400" b="1" dirty="0" smtClean="0">
                <a:solidFill>
                  <a:srgbClr val="FF0000"/>
                </a:solidFill>
              </a:rPr>
              <a:t> with DAPI and FM 1-43 </a:t>
            </a:r>
            <a:r>
              <a:rPr lang="en-US" sz="1400" b="1" dirty="0">
                <a:solidFill>
                  <a:srgbClr val="FF0000"/>
                </a:solidFill>
              </a:rPr>
              <a:t>from colonies in LB agar to 96 microplate well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 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17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26"/>
          <p:cNvSpPr txBox="1"/>
          <p:nvPr/>
        </p:nvSpPr>
        <p:spPr>
          <a:xfrm>
            <a:off x="3179270" y="739791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70C0"/>
                </a:solidFill>
              </a:rPr>
              <a:t>DAPI</a:t>
            </a:r>
            <a:endParaRPr lang="it-IT" sz="1100" b="1" dirty="0">
              <a:solidFill>
                <a:srgbClr val="0070C0"/>
              </a:solidFill>
            </a:endParaRPr>
          </a:p>
        </p:txBody>
      </p:sp>
      <p:sp>
        <p:nvSpPr>
          <p:cNvPr id="7" name="CasellaDiTesto 28"/>
          <p:cNvSpPr txBox="1"/>
          <p:nvPr/>
        </p:nvSpPr>
        <p:spPr>
          <a:xfrm>
            <a:off x="5370640" y="739791"/>
            <a:ext cx="1872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 smtClean="0"/>
              <a:t>DIC</a:t>
            </a:r>
            <a:endParaRPr lang="it-IT" sz="1100" dirty="0"/>
          </a:p>
        </p:txBody>
      </p:sp>
      <p:sp>
        <p:nvSpPr>
          <p:cNvPr id="10" name="CasellaDiTesto 52"/>
          <p:cNvSpPr txBox="1"/>
          <p:nvPr/>
        </p:nvSpPr>
        <p:spPr>
          <a:xfrm>
            <a:off x="7913076" y="347033"/>
            <a:ext cx="1298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err="1"/>
              <a:t>Objective</a:t>
            </a:r>
            <a:r>
              <a:rPr lang="it-IT" sz="1200" b="1" dirty="0"/>
              <a:t> 63X  </a:t>
            </a:r>
          </a:p>
        </p:txBody>
      </p:sp>
      <p:sp>
        <p:nvSpPr>
          <p:cNvPr id="32" name="CasellaDiTesto 26"/>
          <p:cNvSpPr txBox="1"/>
          <p:nvPr/>
        </p:nvSpPr>
        <p:spPr>
          <a:xfrm>
            <a:off x="1026235" y="794951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B050"/>
                </a:solidFill>
              </a:rPr>
              <a:t>FM143</a:t>
            </a:r>
            <a:endParaRPr lang="it-IT" sz="1100" b="1" dirty="0">
              <a:solidFill>
                <a:srgbClr val="00B050"/>
              </a:solidFill>
            </a:endParaRPr>
          </a:p>
        </p:txBody>
      </p:sp>
      <p:sp>
        <p:nvSpPr>
          <p:cNvPr id="22" name="CasellaDiTesto 28"/>
          <p:cNvSpPr txBox="1"/>
          <p:nvPr/>
        </p:nvSpPr>
        <p:spPr>
          <a:xfrm>
            <a:off x="7491649" y="739791"/>
            <a:ext cx="863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 smtClean="0"/>
              <a:t>merge</a:t>
            </a:r>
            <a:endParaRPr lang="it-IT" sz="1100" dirty="0"/>
          </a:p>
        </p:txBody>
      </p:sp>
      <p:sp>
        <p:nvSpPr>
          <p:cNvPr id="36" name="CasellaDiTesto 28"/>
          <p:cNvSpPr txBox="1"/>
          <p:nvPr/>
        </p:nvSpPr>
        <p:spPr>
          <a:xfrm>
            <a:off x="3706684" y="3759142"/>
            <a:ext cx="18258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 smtClean="0"/>
              <a:t>AIRYSCAN</a:t>
            </a:r>
            <a:endParaRPr lang="it-IT" sz="1100" dirty="0"/>
          </a:p>
        </p:txBody>
      </p:sp>
      <p:sp>
        <p:nvSpPr>
          <p:cNvPr id="39" name="CasellaDiTesto 31"/>
          <p:cNvSpPr txBox="1"/>
          <p:nvPr/>
        </p:nvSpPr>
        <p:spPr>
          <a:xfrm>
            <a:off x="8344080" y="6571912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 smtClean="0"/>
              <a:t>A03Airy</a:t>
            </a:r>
            <a:endParaRPr lang="it-IT" sz="1000" dirty="0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" y="1062026"/>
            <a:ext cx="2196000" cy="219600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20" y="1042503"/>
            <a:ext cx="2196000" cy="21960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39" y="1042503"/>
            <a:ext cx="2196000" cy="2196000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72" y="1049747"/>
            <a:ext cx="2196000" cy="2196000"/>
          </a:xfrm>
          <a:prstGeom prst="rect">
            <a:avLst/>
          </a:prstGeom>
        </p:spPr>
      </p:pic>
      <p:sp>
        <p:nvSpPr>
          <p:cNvPr id="28" name="CasellaDiTesto 31"/>
          <p:cNvSpPr txBox="1"/>
          <p:nvPr/>
        </p:nvSpPr>
        <p:spPr>
          <a:xfrm>
            <a:off x="8482250" y="3245747"/>
            <a:ext cx="506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 smtClean="0"/>
              <a:t>A03z7</a:t>
            </a:r>
            <a:endParaRPr lang="it-IT" sz="1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72" y="4051912"/>
            <a:ext cx="2520000" cy="252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482" y="4051912"/>
            <a:ext cx="2520000" cy="252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71" y="4051912"/>
            <a:ext cx="2520000" cy="2520000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H="1">
            <a:off x="1761959" y="5924550"/>
            <a:ext cx="362116" cy="952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28"/>
          <p:cNvSpPr txBox="1"/>
          <p:nvPr/>
        </p:nvSpPr>
        <p:spPr>
          <a:xfrm>
            <a:off x="2077509" y="5747793"/>
            <a:ext cx="1101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 err="1" smtClean="0">
                <a:solidFill>
                  <a:schemeClr val="bg1"/>
                </a:solidFill>
              </a:rPr>
              <a:t>Bacterial</a:t>
            </a:r>
            <a:r>
              <a:rPr lang="it-IT" sz="1100" dirty="0" smtClean="0">
                <a:solidFill>
                  <a:schemeClr val="bg1"/>
                </a:solidFill>
              </a:rPr>
              <a:t> </a:t>
            </a:r>
            <a:r>
              <a:rPr lang="it-IT" sz="1100" dirty="0" err="1" smtClean="0">
                <a:solidFill>
                  <a:schemeClr val="bg1"/>
                </a:solidFill>
              </a:rPr>
              <a:t>transformation</a:t>
            </a:r>
            <a:r>
              <a:rPr lang="it-IT" sz="1100" dirty="0" smtClean="0">
                <a:solidFill>
                  <a:schemeClr val="bg1"/>
                </a:solidFill>
              </a:rPr>
              <a:t> </a:t>
            </a:r>
            <a:endParaRPr lang="it-IT" sz="1100" dirty="0">
              <a:solidFill>
                <a:schemeClr val="bg1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250" y="47336"/>
            <a:ext cx="701100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28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26"/>
          <p:cNvSpPr txBox="1"/>
          <p:nvPr/>
        </p:nvSpPr>
        <p:spPr>
          <a:xfrm>
            <a:off x="1106440" y="357326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70C0"/>
                </a:solidFill>
              </a:rPr>
              <a:t>DAPI</a:t>
            </a:r>
            <a:endParaRPr lang="it-IT" sz="1100" b="1" dirty="0">
              <a:solidFill>
                <a:srgbClr val="0070C0"/>
              </a:solidFill>
            </a:endParaRPr>
          </a:p>
        </p:txBody>
      </p:sp>
      <p:sp>
        <p:nvSpPr>
          <p:cNvPr id="7" name="CasellaDiTesto 28"/>
          <p:cNvSpPr txBox="1"/>
          <p:nvPr/>
        </p:nvSpPr>
        <p:spPr>
          <a:xfrm>
            <a:off x="3856165" y="341746"/>
            <a:ext cx="1872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 smtClean="0"/>
              <a:t>DIC</a:t>
            </a:r>
            <a:endParaRPr lang="it-IT" sz="1100" dirty="0"/>
          </a:p>
        </p:txBody>
      </p:sp>
      <p:sp>
        <p:nvSpPr>
          <p:cNvPr id="10" name="CasellaDiTesto 52"/>
          <p:cNvSpPr txBox="1"/>
          <p:nvPr/>
        </p:nvSpPr>
        <p:spPr>
          <a:xfrm>
            <a:off x="7923365" y="730319"/>
            <a:ext cx="1298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err="1"/>
              <a:t>Objective</a:t>
            </a:r>
            <a:r>
              <a:rPr lang="it-IT" sz="1200" b="1" dirty="0"/>
              <a:t> 63X  </a:t>
            </a:r>
          </a:p>
        </p:txBody>
      </p:sp>
      <p:sp>
        <p:nvSpPr>
          <p:cNvPr id="22" name="CasellaDiTesto 28"/>
          <p:cNvSpPr txBox="1"/>
          <p:nvPr/>
        </p:nvSpPr>
        <p:spPr>
          <a:xfrm>
            <a:off x="6310549" y="349536"/>
            <a:ext cx="863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 smtClean="0"/>
              <a:t>merge</a:t>
            </a:r>
            <a:endParaRPr lang="it-IT" sz="1100" dirty="0"/>
          </a:p>
        </p:txBody>
      </p:sp>
      <p:sp>
        <p:nvSpPr>
          <p:cNvPr id="39" name="CasellaDiTesto 31"/>
          <p:cNvSpPr txBox="1"/>
          <p:nvPr/>
        </p:nvSpPr>
        <p:spPr>
          <a:xfrm>
            <a:off x="8488054" y="6337605"/>
            <a:ext cx="503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 smtClean="0"/>
              <a:t>B04z2</a:t>
            </a:r>
            <a:endParaRPr lang="it-IT" sz="1000" dirty="0"/>
          </a:p>
        </p:txBody>
      </p:sp>
      <p:sp>
        <p:nvSpPr>
          <p:cNvPr id="28" name="CasellaDiTesto 31"/>
          <p:cNvSpPr txBox="1"/>
          <p:nvPr/>
        </p:nvSpPr>
        <p:spPr>
          <a:xfrm>
            <a:off x="7894816" y="2869346"/>
            <a:ext cx="386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 smtClean="0"/>
              <a:t>B00</a:t>
            </a:r>
            <a:endParaRPr lang="it-IT" sz="10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475" y="618936"/>
            <a:ext cx="2520000" cy="252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6" y="618936"/>
            <a:ext cx="2520000" cy="252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024" y="618936"/>
            <a:ext cx="2520000" cy="2520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88" y="4141605"/>
            <a:ext cx="2196000" cy="21960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923" y="4141605"/>
            <a:ext cx="2196000" cy="21960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878" y="4141605"/>
            <a:ext cx="2196000" cy="2196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2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33" y="4141605"/>
            <a:ext cx="2196000" cy="2196000"/>
          </a:xfrm>
          <a:prstGeom prst="rect">
            <a:avLst/>
          </a:prstGeom>
        </p:spPr>
      </p:pic>
      <p:sp>
        <p:nvSpPr>
          <p:cNvPr id="29" name="CasellaDiTesto 26"/>
          <p:cNvSpPr txBox="1"/>
          <p:nvPr/>
        </p:nvSpPr>
        <p:spPr>
          <a:xfrm>
            <a:off x="3179270" y="3835416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70C0"/>
                </a:solidFill>
              </a:rPr>
              <a:t>DAPI</a:t>
            </a:r>
            <a:endParaRPr lang="it-IT" sz="1100" b="1" dirty="0">
              <a:solidFill>
                <a:srgbClr val="0070C0"/>
              </a:solidFill>
            </a:endParaRPr>
          </a:p>
        </p:txBody>
      </p:sp>
      <p:sp>
        <p:nvSpPr>
          <p:cNvPr id="30" name="CasellaDiTesto 28"/>
          <p:cNvSpPr txBox="1"/>
          <p:nvPr/>
        </p:nvSpPr>
        <p:spPr>
          <a:xfrm>
            <a:off x="5370640" y="3835416"/>
            <a:ext cx="1872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 smtClean="0"/>
              <a:t>DIC</a:t>
            </a:r>
            <a:endParaRPr lang="it-IT" sz="1100" dirty="0"/>
          </a:p>
        </p:txBody>
      </p:sp>
      <p:sp>
        <p:nvSpPr>
          <p:cNvPr id="31" name="CasellaDiTesto 26"/>
          <p:cNvSpPr txBox="1"/>
          <p:nvPr/>
        </p:nvSpPr>
        <p:spPr>
          <a:xfrm>
            <a:off x="1026235" y="3890576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B050"/>
                </a:solidFill>
              </a:rPr>
              <a:t>FM143</a:t>
            </a:r>
            <a:endParaRPr lang="it-IT" sz="1100" b="1" dirty="0">
              <a:solidFill>
                <a:srgbClr val="00B050"/>
              </a:solidFill>
            </a:endParaRPr>
          </a:p>
        </p:txBody>
      </p:sp>
      <p:sp>
        <p:nvSpPr>
          <p:cNvPr id="33" name="CasellaDiTesto 28"/>
          <p:cNvSpPr txBox="1"/>
          <p:nvPr/>
        </p:nvSpPr>
        <p:spPr>
          <a:xfrm>
            <a:off x="7491649" y="3835416"/>
            <a:ext cx="863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 smtClean="0"/>
              <a:t>merge</a:t>
            </a:r>
            <a:endParaRPr lang="it-IT" sz="11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120" y="-32704"/>
            <a:ext cx="701100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96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26"/>
          <p:cNvSpPr txBox="1"/>
          <p:nvPr/>
        </p:nvSpPr>
        <p:spPr>
          <a:xfrm>
            <a:off x="3179270" y="739791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70C0"/>
                </a:solidFill>
              </a:rPr>
              <a:t>DAPI</a:t>
            </a:r>
            <a:endParaRPr lang="it-IT" sz="1100" b="1" dirty="0">
              <a:solidFill>
                <a:srgbClr val="0070C0"/>
              </a:solidFill>
            </a:endParaRPr>
          </a:p>
        </p:txBody>
      </p:sp>
      <p:sp>
        <p:nvSpPr>
          <p:cNvPr id="7" name="CasellaDiTesto 28"/>
          <p:cNvSpPr txBox="1"/>
          <p:nvPr/>
        </p:nvSpPr>
        <p:spPr>
          <a:xfrm>
            <a:off x="5370640" y="739791"/>
            <a:ext cx="1872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 smtClean="0"/>
              <a:t>DIC</a:t>
            </a:r>
            <a:endParaRPr lang="it-IT" sz="1100" dirty="0"/>
          </a:p>
        </p:txBody>
      </p:sp>
      <p:sp>
        <p:nvSpPr>
          <p:cNvPr id="10" name="CasellaDiTesto 52"/>
          <p:cNvSpPr txBox="1"/>
          <p:nvPr/>
        </p:nvSpPr>
        <p:spPr>
          <a:xfrm>
            <a:off x="6593792" y="20636"/>
            <a:ext cx="1298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err="1"/>
              <a:t>Objective</a:t>
            </a:r>
            <a:r>
              <a:rPr lang="it-IT" sz="1200" b="1" dirty="0"/>
              <a:t> 63X  </a:t>
            </a:r>
          </a:p>
        </p:txBody>
      </p:sp>
      <p:sp>
        <p:nvSpPr>
          <p:cNvPr id="58" name="CasellaDiTesto 31"/>
          <p:cNvSpPr txBox="1"/>
          <p:nvPr/>
        </p:nvSpPr>
        <p:spPr>
          <a:xfrm>
            <a:off x="8553777" y="3339381"/>
            <a:ext cx="506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 smtClean="0"/>
              <a:t>A01z3</a:t>
            </a:r>
            <a:endParaRPr lang="it-IT" sz="1000" dirty="0"/>
          </a:p>
        </p:txBody>
      </p:sp>
      <p:sp>
        <p:nvSpPr>
          <p:cNvPr id="32" name="CasellaDiTesto 26"/>
          <p:cNvSpPr txBox="1"/>
          <p:nvPr/>
        </p:nvSpPr>
        <p:spPr>
          <a:xfrm>
            <a:off x="1026235" y="794951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B050"/>
                </a:solidFill>
              </a:rPr>
              <a:t>FM143</a:t>
            </a:r>
            <a:endParaRPr lang="it-IT" sz="1100" b="1" dirty="0">
              <a:solidFill>
                <a:srgbClr val="00B050"/>
              </a:solidFill>
            </a:endParaRPr>
          </a:p>
        </p:txBody>
      </p:sp>
      <p:sp>
        <p:nvSpPr>
          <p:cNvPr id="22" name="CasellaDiTesto 28"/>
          <p:cNvSpPr txBox="1"/>
          <p:nvPr/>
        </p:nvSpPr>
        <p:spPr>
          <a:xfrm>
            <a:off x="7491649" y="739791"/>
            <a:ext cx="863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 smtClean="0"/>
              <a:t>merge</a:t>
            </a:r>
            <a:endParaRPr lang="it-IT" sz="110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7" y="1143381"/>
            <a:ext cx="2196000" cy="21960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67" y="1143381"/>
            <a:ext cx="2196000" cy="2196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87" y="1143381"/>
            <a:ext cx="2196000" cy="21960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06" y="1143381"/>
            <a:ext cx="2196000" cy="2196000"/>
          </a:xfrm>
          <a:prstGeom prst="rect">
            <a:avLst/>
          </a:prstGeom>
        </p:spPr>
      </p:pic>
      <p:sp>
        <p:nvSpPr>
          <p:cNvPr id="34" name="CasellaDiTesto 28"/>
          <p:cNvSpPr txBox="1"/>
          <p:nvPr/>
        </p:nvSpPr>
        <p:spPr>
          <a:xfrm>
            <a:off x="1200314" y="3323992"/>
            <a:ext cx="7067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 smtClean="0"/>
              <a:t>Anche qui le spore hanno una membrana più spessa rispetto ai batteri, sono FM143++ e DAPI++</a:t>
            </a:r>
            <a:endParaRPr lang="it-IT" sz="1100" dirty="0"/>
          </a:p>
        </p:txBody>
      </p:sp>
      <p:cxnSp>
        <p:nvCxnSpPr>
          <p:cNvPr id="35" name="Connettore 2 34"/>
          <p:cNvCxnSpPr/>
          <p:nvPr/>
        </p:nvCxnSpPr>
        <p:spPr>
          <a:xfrm>
            <a:off x="3726323" y="1731329"/>
            <a:ext cx="101805" cy="371810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/>
          <p:nvPr/>
        </p:nvCxnSpPr>
        <p:spPr>
          <a:xfrm>
            <a:off x="1488539" y="1769648"/>
            <a:ext cx="101805" cy="371810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3179270" y="21727"/>
            <a:ext cx="2998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Filaments</a:t>
            </a:r>
            <a:r>
              <a:rPr lang="it-IT" b="1" dirty="0" smtClean="0">
                <a:solidFill>
                  <a:srgbClr val="FF0000"/>
                </a:solidFill>
              </a:rPr>
              <a:t> from water </a:t>
            </a:r>
            <a:r>
              <a:rPr lang="it-IT" b="1" dirty="0" err="1" smtClean="0">
                <a:solidFill>
                  <a:srgbClr val="FF0000"/>
                </a:solidFill>
              </a:rPr>
              <a:t>column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62" y="3904828"/>
            <a:ext cx="2520000" cy="252000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59" y="3904828"/>
            <a:ext cx="2520000" cy="25200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8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262" y="3904828"/>
            <a:ext cx="2520000" cy="2520000"/>
          </a:xfrm>
          <a:prstGeom prst="rect">
            <a:avLst/>
          </a:prstGeom>
        </p:spPr>
      </p:pic>
      <p:sp>
        <p:nvSpPr>
          <p:cNvPr id="36" name="CasellaDiTesto 28"/>
          <p:cNvSpPr txBox="1"/>
          <p:nvPr/>
        </p:nvSpPr>
        <p:spPr>
          <a:xfrm>
            <a:off x="3544759" y="3665719"/>
            <a:ext cx="18258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 smtClean="0"/>
              <a:t>PARTICOLARE AIRYSCAN</a:t>
            </a:r>
            <a:endParaRPr lang="it-IT" sz="1100" dirty="0"/>
          </a:p>
        </p:txBody>
      </p:sp>
      <p:cxnSp>
        <p:nvCxnSpPr>
          <p:cNvPr id="38" name="Connettore 2 37"/>
          <p:cNvCxnSpPr/>
          <p:nvPr/>
        </p:nvCxnSpPr>
        <p:spPr>
          <a:xfrm>
            <a:off x="2498189" y="4497431"/>
            <a:ext cx="101805" cy="371810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1"/>
          <p:cNvSpPr txBox="1"/>
          <p:nvPr/>
        </p:nvSpPr>
        <p:spPr>
          <a:xfrm>
            <a:off x="8014265" y="6448802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 smtClean="0"/>
              <a:t>A02Airy z1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2599521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4"/>
          <p:cNvSpPr txBox="1"/>
          <p:nvPr/>
        </p:nvSpPr>
        <p:spPr>
          <a:xfrm>
            <a:off x="7891120" y="67526"/>
            <a:ext cx="1193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 smtClean="0"/>
              <a:t>#</a:t>
            </a:r>
            <a:r>
              <a:rPr lang="it-IT" sz="1400" b="1" dirty="0" smtClean="0"/>
              <a:t>BATTERI1</a:t>
            </a:r>
            <a:endParaRPr lang="it-IT" sz="1200" b="1" dirty="0"/>
          </a:p>
        </p:txBody>
      </p:sp>
      <p:sp>
        <p:nvSpPr>
          <p:cNvPr id="10" name="CasellaDiTesto 52"/>
          <p:cNvSpPr txBox="1"/>
          <p:nvPr/>
        </p:nvSpPr>
        <p:spPr>
          <a:xfrm>
            <a:off x="6593792" y="20636"/>
            <a:ext cx="1298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err="1"/>
              <a:t>Objective</a:t>
            </a:r>
            <a:r>
              <a:rPr lang="it-IT" sz="1200" b="1" dirty="0"/>
              <a:t> 63X  </a:t>
            </a:r>
          </a:p>
        </p:txBody>
      </p:sp>
      <p:sp>
        <p:nvSpPr>
          <p:cNvPr id="28" name="CasellaDiTesto 31"/>
          <p:cNvSpPr txBox="1"/>
          <p:nvPr/>
        </p:nvSpPr>
        <p:spPr>
          <a:xfrm>
            <a:off x="8517701" y="3142279"/>
            <a:ext cx="503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 smtClean="0"/>
              <a:t>B06z5</a:t>
            </a:r>
            <a:endParaRPr lang="it-IT" sz="1000" dirty="0"/>
          </a:p>
        </p:txBody>
      </p:sp>
      <p:sp>
        <p:nvSpPr>
          <p:cNvPr id="25" name="CasellaDiTesto 26"/>
          <p:cNvSpPr txBox="1"/>
          <p:nvPr/>
        </p:nvSpPr>
        <p:spPr>
          <a:xfrm>
            <a:off x="3169579" y="645184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70C0"/>
                </a:solidFill>
              </a:rPr>
              <a:t>DAPI</a:t>
            </a:r>
            <a:endParaRPr lang="it-IT" sz="1100" b="1" dirty="0">
              <a:solidFill>
                <a:srgbClr val="0070C0"/>
              </a:solidFill>
            </a:endParaRPr>
          </a:p>
        </p:txBody>
      </p:sp>
      <p:sp>
        <p:nvSpPr>
          <p:cNvPr id="26" name="CasellaDiTesto 28"/>
          <p:cNvSpPr txBox="1"/>
          <p:nvPr/>
        </p:nvSpPr>
        <p:spPr>
          <a:xfrm>
            <a:off x="5360949" y="645184"/>
            <a:ext cx="1872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 smtClean="0"/>
              <a:t>DIC</a:t>
            </a:r>
            <a:endParaRPr lang="it-IT" sz="11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1016544" y="700344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B050"/>
                </a:solidFill>
              </a:rPr>
              <a:t>FM143</a:t>
            </a:r>
            <a:endParaRPr lang="it-IT" sz="1100" b="1" dirty="0">
              <a:solidFill>
                <a:srgbClr val="00B050"/>
              </a:solidFill>
            </a:endParaRPr>
          </a:p>
        </p:txBody>
      </p:sp>
      <p:sp>
        <p:nvSpPr>
          <p:cNvPr id="32" name="CasellaDiTesto 28"/>
          <p:cNvSpPr txBox="1"/>
          <p:nvPr/>
        </p:nvSpPr>
        <p:spPr>
          <a:xfrm>
            <a:off x="7481958" y="645184"/>
            <a:ext cx="863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 smtClean="0"/>
              <a:t>merge</a:t>
            </a:r>
            <a:endParaRPr lang="it-IT" sz="1100" dirty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16" y="906794"/>
            <a:ext cx="2196000" cy="219600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5" y="906794"/>
            <a:ext cx="2196000" cy="21960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65" y="906794"/>
            <a:ext cx="2196000" cy="219600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6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61" y="906794"/>
            <a:ext cx="2196000" cy="2196000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405" y="3617558"/>
            <a:ext cx="2907792" cy="2907792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6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5" y="3617558"/>
            <a:ext cx="2907792" cy="2907792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062" y="3617558"/>
            <a:ext cx="2907792" cy="290779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72455" y="20636"/>
            <a:ext cx="3078747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202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751</TotalTime>
  <Words>125</Words>
  <Application>Microsoft Office PowerPoint</Application>
  <PresentationFormat>Presentazione su schermo (4:3)</PresentationFormat>
  <Paragraphs>58</Paragraphs>
  <Slides>6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Spadaro</dc:creator>
  <cp:lastModifiedBy>D'ugo Emilio</cp:lastModifiedBy>
  <cp:revision>67</cp:revision>
  <dcterms:created xsi:type="dcterms:W3CDTF">2018-05-16T15:39:06Z</dcterms:created>
  <dcterms:modified xsi:type="dcterms:W3CDTF">2020-10-13T10:53:07Z</dcterms:modified>
</cp:coreProperties>
</file>