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64" r:id="rId2"/>
    <p:sldId id="259" r:id="rId3"/>
    <p:sldId id="265" r:id="rId4"/>
    <p:sldId id="257" r:id="rId5"/>
    <p:sldId id="263" r:id="rId6"/>
    <p:sldId id="256" r:id="rId7"/>
    <p:sldId id="258" r:id="rId8"/>
    <p:sldId id="261" r:id="rId9"/>
    <p:sldId id="262" r:id="rId10"/>
    <p:sldId id="273" r:id="rId11"/>
    <p:sldId id="266" r:id="rId12"/>
    <p:sldId id="267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267A5-8EF5-43CB-97ED-BE047492A6FF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FDD9E-9E28-4A85-BE41-043367D2D1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7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94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29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66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077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53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913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DD9E-9E28-4A85-BE41-043367D2D11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79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02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74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62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36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55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69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543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2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07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75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1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579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332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12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80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71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29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D644E3A-C6AA-40DE-B569-F110E6E3ECEE}" type="datetimeFigureOut">
              <a:rPr lang="it-IT" smtClean="0"/>
              <a:t>12/10/2020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12739C0-A6E8-4735-A62C-90F0E2B609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128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7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23.tif"/><Relationship Id="rId5" Type="http://schemas.openxmlformats.org/officeDocument/2006/relationships/image" Target="../media/image18.png"/><Relationship Id="rId10" Type="http://schemas.openxmlformats.org/officeDocument/2006/relationships/image" Target="../media/image22.tif"/><Relationship Id="rId4" Type="http://schemas.microsoft.com/office/2007/relationships/hdphoto" Target="../media/hdphoto5.wdp"/><Relationship Id="rId9" Type="http://schemas.openxmlformats.org/officeDocument/2006/relationships/image" Target="../media/image21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image" Target="../media/image29.tif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12" Type="http://schemas.openxmlformats.org/officeDocument/2006/relationships/image" Target="../media/image3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5.wdp"/><Relationship Id="rId9" Type="http://schemas.openxmlformats.org/officeDocument/2006/relationships/image" Target="../media/image3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tif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10" Type="http://schemas.openxmlformats.org/officeDocument/2006/relationships/image" Target="../media/image42.tiff"/><Relationship Id="rId4" Type="http://schemas.openxmlformats.org/officeDocument/2006/relationships/image" Target="../media/image36.tiff"/><Relationship Id="rId9" Type="http://schemas.openxmlformats.org/officeDocument/2006/relationships/image" Target="../media/image4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8282" y="214183"/>
            <a:ext cx="880624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/>
              <a:t>Filamentation</a:t>
            </a:r>
            <a:r>
              <a:rPr lang="en-US" sz="2400" b="1" dirty="0" smtClean="0"/>
              <a:t> process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Bacterial </a:t>
            </a:r>
            <a:r>
              <a:rPr lang="en-US" sz="2400" dirty="0"/>
              <a:t>filaments were collected from the water column of the </a:t>
            </a:r>
            <a:r>
              <a:rPr lang="en-US" sz="2400" dirty="0" smtClean="0"/>
              <a:t>L-MFC (liquid microbial fuel cell) </a:t>
            </a:r>
            <a:r>
              <a:rPr lang="en-US" sz="2400" dirty="0"/>
              <a:t>prototype. The filaments were pelleted at 300 </a:t>
            </a:r>
            <a:r>
              <a:rPr lang="en-US" sz="2400" dirty="0" err="1"/>
              <a:t>rcf</a:t>
            </a:r>
            <a:r>
              <a:rPr lang="en-US" sz="2400" dirty="0"/>
              <a:t> and gently </a:t>
            </a:r>
            <a:r>
              <a:rPr lang="en-US" sz="2400" dirty="0" err="1"/>
              <a:t>resuspended</a:t>
            </a:r>
            <a:r>
              <a:rPr lang="en-US" sz="2400" dirty="0"/>
              <a:t> in M9.  Filaments were smeared on plates with LB agar and incubated at 30 °C for 24 h in </a:t>
            </a:r>
            <a:r>
              <a:rPr lang="en-US" sz="2400" dirty="0" err="1"/>
              <a:t>aerophilic</a:t>
            </a:r>
            <a:r>
              <a:rPr lang="en-US" sz="2400" dirty="0"/>
              <a:t> conditions.</a:t>
            </a:r>
            <a:endParaRPr lang="it-IT" sz="2400" dirty="0"/>
          </a:p>
          <a:p>
            <a:pPr algn="just"/>
            <a:r>
              <a:rPr lang="en-US" sz="2400" dirty="0"/>
              <a:t>To study the bacterial </a:t>
            </a:r>
            <a:r>
              <a:rPr lang="en-US" sz="2400" dirty="0" err="1"/>
              <a:t>filamentation</a:t>
            </a:r>
            <a:r>
              <a:rPr lang="en-US" sz="2400" dirty="0"/>
              <a:t>, single colonies were taken from plates and grown in LB in 15 mL tubes (Falcon) and/or in 96-well microplates incubating in </a:t>
            </a:r>
            <a:r>
              <a:rPr lang="en-US" sz="2400" dirty="0" err="1"/>
              <a:t>microventilation</a:t>
            </a:r>
            <a:r>
              <a:rPr lang="en-US" sz="2400" dirty="0"/>
              <a:t> conditions at 30 °C for 7-10 days at 0 rpm. </a:t>
            </a:r>
            <a:r>
              <a:rPr lang="en-US" sz="2400" dirty="0" smtClean="0"/>
              <a:t>The </a:t>
            </a:r>
            <a:r>
              <a:rPr lang="en-US" sz="2400" dirty="0" err="1" smtClean="0"/>
              <a:t>filamentation</a:t>
            </a:r>
            <a:r>
              <a:rPr lang="en-US" sz="2400" dirty="0" smtClean="0"/>
              <a:t> was photographed </a:t>
            </a:r>
            <a:r>
              <a:rPr lang="en-US" sz="2400" dirty="0"/>
              <a:t>at the beginning of the process in the presence of oxygen (figures page 1) and during the </a:t>
            </a:r>
            <a:r>
              <a:rPr lang="en-US" sz="2400" dirty="0" err="1"/>
              <a:t>filamentation</a:t>
            </a:r>
            <a:r>
              <a:rPr lang="en-US" sz="2400" dirty="0"/>
              <a:t> process under </a:t>
            </a:r>
            <a:r>
              <a:rPr lang="en-US" sz="2400" dirty="0" err="1"/>
              <a:t>microventilation</a:t>
            </a:r>
            <a:r>
              <a:rPr lang="en-US" sz="2400" dirty="0"/>
              <a:t> conditions (hypoxia</a:t>
            </a:r>
            <a:r>
              <a:rPr lang="en-US" sz="2400" dirty="0" smtClean="0"/>
              <a:t>).</a:t>
            </a:r>
          </a:p>
          <a:p>
            <a:pPr algn="just"/>
            <a:endParaRPr lang="en-US" sz="2400" b="1" dirty="0"/>
          </a:p>
          <a:p>
            <a:pPr algn="just"/>
            <a:endParaRPr lang="en-US" sz="2400" b="1" dirty="0"/>
          </a:p>
          <a:p>
            <a:pPr algn="just"/>
            <a:endParaRPr lang="en-US" sz="2400" b="1" dirty="0" smtClean="0"/>
          </a:p>
          <a:p>
            <a:pPr algn="just"/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381933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92" y="1611872"/>
            <a:ext cx="4897312" cy="489731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134544"/>
            <a:ext cx="901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To verify the phospholipid nature of the myelin-like layer, CLSM analysis of filaments was performed with FM1-43, a lipophilic compound usually used for staining of the myelin sheaths of Schwann </a:t>
            </a:r>
            <a:r>
              <a:rPr lang="en-US" dirty="0" smtClean="0"/>
              <a:t>cells. Live-labelled </a:t>
            </a:r>
            <a:r>
              <a:rPr lang="en-US" dirty="0"/>
              <a:t>samples showed an intense annular signal around the spores in the filaments, probably consistent with the multi-lamellar layers.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3341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4801" y="238896"/>
            <a:ext cx="780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Filaments</a:t>
            </a:r>
            <a:r>
              <a:rPr lang="it-IT" dirty="0" smtClean="0"/>
              <a:t> </a:t>
            </a:r>
            <a:r>
              <a:rPr lang="it-IT" dirty="0" err="1" smtClean="0"/>
              <a:t>stained</a:t>
            </a:r>
            <a:r>
              <a:rPr lang="it-IT" dirty="0" smtClean="0"/>
              <a:t> by DAPI and FM-143 (</a:t>
            </a:r>
            <a:r>
              <a:rPr lang="it-IT" dirty="0" err="1" smtClean="0"/>
              <a:t>enriched</a:t>
            </a:r>
            <a:r>
              <a:rPr lang="it-IT" dirty="0" smtClean="0"/>
              <a:t> </a:t>
            </a:r>
            <a:r>
              <a:rPr lang="it-IT" dirty="0" err="1" smtClean="0"/>
              <a:t>filaments</a:t>
            </a:r>
            <a:r>
              <a:rPr lang="it-IT" dirty="0" smtClean="0"/>
              <a:t> from water </a:t>
            </a:r>
            <a:r>
              <a:rPr lang="it-IT" dirty="0" err="1" smtClean="0"/>
              <a:t>column</a:t>
            </a:r>
            <a:r>
              <a:rPr lang="it-IT" dirty="0" smtClean="0"/>
              <a:t>  in </a:t>
            </a:r>
            <a:r>
              <a:rPr lang="it-IT" dirty="0" err="1" smtClean="0"/>
              <a:t>ipoxic</a:t>
            </a:r>
            <a:r>
              <a:rPr lang="it-IT" dirty="0" smtClean="0"/>
              <a:t> </a:t>
            </a:r>
            <a:r>
              <a:rPr lang="it-IT" dirty="0" err="1" smtClean="0"/>
              <a:t>condictions</a:t>
            </a:r>
            <a:r>
              <a:rPr lang="it-IT" dirty="0" smtClean="0"/>
              <a:t> </a:t>
            </a:r>
            <a:r>
              <a:rPr lang="it-IT" dirty="0" err="1" smtClean="0"/>
              <a:t>showed</a:t>
            </a:r>
            <a:r>
              <a:rPr lang="it-IT" dirty="0" smtClean="0"/>
              <a:t> a </a:t>
            </a:r>
            <a:r>
              <a:rPr lang="it-IT" dirty="0" err="1" smtClean="0"/>
              <a:t>prevalence</a:t>
            </a:r>
            <a:r>
              <a:rPr lang="it-IT" dirty="0" smtClean="0"/>
              <a:t> of </a:t>
            </a:r>
            <a:r>
              <a:rPr lang="it-IT" dirty="0" err="1" smtClean="0"/>
              <a:t>anular</a:t>
            </a:r>
            <a:r>
              <a:rPr lang="it-IT" dirty="0"/>
              <a:t> </a:t>
            </a:r>
            <a:r>
              <a:rPr lang="it-IT" dirty="0" err="1" smtClean="0"/>
              <a:t>morphology</a:t>
            </a:r>
            <a:r>
              <a:rPr lang="it-IT" dirty="0" smtClean="0"/>
              <a:t>)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59" y="1162226"/>
            <a:ext cx="2652287" cy="26522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35" y="4044778"/>
            <a:ext cx="2671282" cy="26712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33" y="4044778"/>
            <a:ext cx="2615513" cy="261551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36" y="1162226"/>
            <a:ext cx="2706589" cy="27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7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7" y="3690551"/>
            <a:ext cx="2907792" cy="29077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47" y="360488"/>
            <a:ext cx="2907792" cy="290779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7" y="360488"/>
            <a:ext cx="2907792" cy="29077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18" y="3690551"/>
            <a:ext cx="2806962" cy="28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5"/>
          <p:cNvSpPr txBox="1"/>
          <p:nvPr/>
        </p:nvSpPr>
        <p:spPr>
          <a:xfrm>
            <a:off x="7956767" y="355410"/>
            <a:ext cx="106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/>
              <a:t>Exp </a:t>
            </a:r>
            <a:r>
              <a:rPr lang="it-IT" sz="1000" dirty="0" smtClean="0"/>
              <a:t>20-10-19</a:t>
            </a:r>
          </a:p>
          <a:p>
            <a:r>
              <a:rPr lang="it-IT" sz="1000" b="1" dirty="0" smtClean="0">
                <a:solidFill>
                  <a:srgbClr val="FF0000"/>
                </a:solidFill>
              </a:rPr>
              <a:t>LSM 980 ZEISS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0" name="CasellaDiTesto 52"/>
          <p:cNvSpPr txBox="1"/>
          <p:nvPr/>
        </p:nvSpPr>
        <p:spPr>
          <a:xfrm>
            <a:off x="7989893" y="976522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8" name="CasellaDiTesto 30"/>
          <p:cNvSpPr txBox="1"/>
          <p:nvPr/>
        </p:nvSpPr>
        <p:spPr>
          <a:xfrm>
            <a:off x="109740" y="108229"/>
            <a:ext cx="6604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err="1" smtClean="0"/>
              <a:t>Staining</a:t>
            </a:r>
            <a:r>
              <a:rPr lang="it-IT" sz="1100" b="1" dirty="0" smtClean="0"/>
              <a:t> </a:t>
            </a:r>
            <a:r>
              <a:rPr lang="it-IT" sz="1100" b="1" dirty="0" smtClean="0"/>
              <a:t>Antonella 29-10-19, </a:t>
            </a:r>
            <a:r>
              <a:rPr lang="it-IT" sz="1100" b="1" dirty="0" err="1" smtClean="0"/>
              <a:t>fix</a:t>
            </a:r>
            <a:r>
              <a:rPr lang="it-IT" sz="1100" b="1" dirty="0" smtClean="0"/>
              <a:t> PFA</a:t>
            </a:r>
            <a:endParaRPr lang="it-IT" sz="1100" b="1" dirty="0"/>
          </a:p>
        </p:txBody>
      </p:sp>
      <p:sp>
        <p:nvSpPr>
          <p:cNvPr id="19" name="CasellaDiTesto 26"/>
          <p:cNvSpPr txBox="1"/>
          <p:nvPr/>
        </p:nvSpPr>
        <p:spPr>
          <a:xfrm>
            <a:off x="6442517" y="3720235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20" name="CasellaDiTesto 28"/>
          <p:cNvSpPr txBox="1"/>
          <p:nvPr/>
        </p:nvSpPr>
        <p:spPr>
          <a:xfrm>
            <a:off x="1233216" y="919771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endParaRPr lang="it-IT" sz="1100" b="1" dirty="0">
              <a:solidFill>
                <a:schemeClr val="accent2"/>
              </a:solidFill>
            </a:endParaRPr>
          </a:p>
        </p:txBody>
      </p:sp>
      <p:sp>
        <p:nvSpPr>
          <p:cNvPr id="21" name="CasellaDiTesto 26"/>
          <p:cNvSpPr txBox="1"/>
          <p:nvPr/>
        </p:nvSpPr>
        <p:spPr>
          <a:xfrm>
            <a:off x="3926650" y="892020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23" name="CasellaDiTesto 28"/>
          <p:cNvSpPr txBox="1"/>
          <p:nvPr/>
        </p:nvSpPr>
        <p:spPr>
          <a:xfrm>
            <a:off x="1233216" y="3703301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DIC</a:t>
            </a:r>
            <a:endParaRPr lang="it-IT" sz="1100" b="1" dirty="0"/>
          </a:p>
        </p:txBody>
      </p:sp>
      <p:sp>
        <p:nvSpPr>
          <p:cNvPr id="31" name="CasellaDiTesto 31"/>
          <p:cNvSpPr txBox="1"/>
          <p:nvPr/>
        </p:nvSpPr>
        <p:spPr>
          <a:xfrm>
            <a:off x="8252178" y="608883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/>
              <a:t>1</a:t>
            </a:r>
            <a:endParaRPr lang="it-IT" sz="1400" b="1" dirty="0"/>
          </a:p>
        </p:txBody>
      </p:sp>
      <p:sp>
        <p:nvSpPr>
          <p:cNvPr id="33" name="CasellaDiTesto 28"/>
          <p:cNvSpPr txBox="1"/>
          <p:nvPr/>
        </p:nvSpPr>
        <p:spPr>
          <a:xfrm>
            <a:off x="6228865" y="914324"/>
            <a:ext cx="94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r>
              <a:rPr lang="it-IT" sz="1100" b="1" dirty="0" smtClean="0">
                <a:solidFill>
                  <a:srgbClr val="FF0000"/>
                </a:solidFill>
              </a:rPr>
              <a:t> </a:t>
            </a:r>
            <a:r>
              <a:rPr lang="it-IT" sz="1100" b="1" dirty="0" smtClean="0"/>
              <a:t>+ </a:t>
            </a:r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34" name="CasellaDiTesto 28"/>
          <p:cNvSpPr txBox="1"/>
          <p:nvPr/>
        </p:nvSpPr>
        <p:spPr>
          <a:xfrm>
            <a:off x="3764335" y="3720359"/>
            <a:ext cx="1196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Merge</a:t>
            </a:r>
            <a:endParaRPr lang="it-IT" sz="11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0" y="1182341"/>
            <a:ext cx="2520000" cy="25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80" y="4059432"/>
            <a:ext cx="2520000" cy="252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80" y="1179709"/>
            <a:ext cx="2520000" cy="2520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7" y="4059432"/>
            <a:ext cx="2520000" cy="252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93" y="4059432"/>
            <a:ext cx="2520000" cy="252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523422" y="1253521"/>
            <a:ext cx="25739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dirty="0"/>
              <a:t>The figures show that the bacteria replicate maintaining a typical rod-like morphology during the first hours of </a:t>
            </a:r>
            <a:r>
              <a:rPr lang="en-US" sz="1100" b="1" dirty="0" err="1"/>
              <a:t>microventilation</a:t>
            </a:r>
            <a:r>
              <a:rPr lang="en-US" sz="1100" b="1" dirty="0"/>
              <a:t> incubation when the oxygenation conditions are not yet critical (hypoxia). At this stage </a:t>
            </a:r>
            <a:r>
              <a:rPr lang="en-US" sz="1100" b="1" dirty="0" err="1"/>
              <a:t>Mielyn</a:t>
            </a:r>
            <a:r>
              <a:rPr lang="en-US" sz="1100" b="1" dirty="0"/>
              <a:t> Basic Protein and O4 </a:t>
            </a:r>
            <a:r>
              <a:rPr lang="en-US" sz="1100" b="1" dirty="0" smtClean="0"/>
              <a:t>like proteins do </a:t>
            </a:r>
            <a:r>
              <a:rPr lang="en-US" sz="1100" b="1" dirty="0"/>
              <a:t>not appear to be expressed.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424235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904" y="2010033"/>
            <a:ext cx="85920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On the following pages it is shown that after 48 h in the microplate the appearance of bacterial filaments in which rod-shaped and rounded shapes are aligned (page 2). The rounded shapes seem to express proteins that cross-react with the MBP and O4 typical of the myelin sheets that surround the oligodendrocytes of vertebrates. On page 3 the </a:t>
            </a:r>
            <a:r>
              <a:rPr lang="en-US" dirty="0" err="1"/>
              <a:t>colocalizations</a:t>
            </a:r>
            <a:r>
              <a:rPr lang="en-US" dirty="0"/>
              <a:t> of proteins within the filaments rich in similar myelin structures are </a:t>
            </a:r>
            <a:r>
              <a:rPr lang="en-US" dirty="0" smtClean="0"/>
              <a:t>shown. Similar results </a:t>
            </a:r>
            <a:r>
              <a:rPr lang="en-US" dirty="0"/>
              <a:t>are absent in the filaments that contain rod-shaped forms that represent the internal control of this interesting process (pages 4-7).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CasellaDiTesto 31"/>
          <p:cNvSpPr txBox="1"/>
          <p:nvPr/>
        </p:nvSpPr>
        <p:spPr>
          <a:xfrm>
            <a:off x="8041223" y="646030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/>
              <a:t>2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194224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5"/>
          <p:cNvSpPr txBox="1"/>
          <p:nvPr/>
        </p:nvSpPr>
        <p:spPr>
          <a:xfrm>
            <a:off x="7956767" y="355410"/>
            <a:ext cx="106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/>
              <a:t>Exp </a:t>
            </a:r>
            <a:r>
              <a:rPr lang="it-IT" sz="1000" dirty="0" smtClean="0"/>
              <a:t>20-10-19</a:t>
            </a:r>
          </a:p>
          <a:p>
            <a:r>
              <a:rPr lang="it-IT" sz="1000" b="1" dirty="0" smtClean="0">
                <a:solidFill>
                  <a:srgbClr val="FF0000"/>
                </a:solidFill>
              </a:rPr>
              <a:t>LSM 980 ZEISS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0" name="CasellaDiTesto 52"/>
          <p:cNvSpPr txBox="1"/>
          <p:nvPr/>
        </p:nvSpPr>
        <p:spPr>
          <a:xfrm>
            <a:off x="7899019" y="732631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8" name="CasellaDiTesto 30"/>
          <p:cNvSpPr txBox="1"/>
          <p:nvPr/>
        </p:nvSpPr>
        <p:spPr>
          <a:xfrm>
            <a:off x="109740" y="266824"/>
            <a:ext cx="7153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err="1" smtClean="0"/>
              <a:t>Staining</a:t>
            </a:r>
            <a:r>
              <a:rPr lang="it-IT" sz="1100" b="1" dirty="0" smtClean="0"/>
              <a:t> Antonella 29-10-19, </a:t>
            </a:r>
            <a:r>
              <a:rPr lang="it-IT" sz="1100" b="1" dirty="0" err="1" smtClean="0"/>
              <a:t>fix</a:t>
            </a:r>
            <a:r>
              <a:rPr lang="it-IT" sz="1100" b="1" dirty="0" smtClean="0"/>
              <a:t> PFA</a:t>
            </a:r>
            <a:endParaRPr lang="it-IT" sz="1100" b="1" dirty="0"/>
          </a:p>
        </p:txBody>
      </p:sp>
      <p:sp>
        <p:nvSpPr>
          <p:cNvPr id="51" name="Rettangolo 50"/>
          <p:cNvSpPr/>
          <p:nvPr/>
        </p:nvSpPr>
        <p:spPr>
          <a:xfrm>
            <a:off x="3105442" y="301869"/>
            <a:ext cx="10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filaments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9" name="CasellaDiTesto 26"/>
          <p:cNvSpPr txBox="1"/>
          <p:nvPr/>
        </p:nvSpPr>
        <p:spPr>
          <a:xfrm>
            <a:off x="6442517" y="3720235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20" name="CasellaDiTesto 28"/>
          <p:cNvSpPr txBox="1"/>
          <p:nvPr/>
        </p:nvSpPr>
        <p:spPr>
          <a:xfrm>
            <a:off x="1233216" y="919771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endParaRPr lang="it-IT" sz="1100" b="1" dirty="0">
              <a:solidFill>
                <a:schemeClr val="accent2"/>
              </a:solidFill>
            </a:endParaRPr>
          </a:p>
        </p:txBody>
      </p:sp>
      <p:sp>
        <p:nvSpPr>
          <p:cNvPr id="21" name="CasellaDiTesto 26"/>
          <p:cNvSpPr txBox="1"/>
          <p:nvPr/>
        </p:nvSpPr>
        <p:spPr>
          <a:xfrm>
            <a:off x="3926650" y="892020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23" name="CasellaDiTesto 28"/>
          <p:cNvSpPr txBox="1"/>
          <p:nvPr/>
        </p:nvSpPr>
        <p:spPr>
          <a:xfrm>
            <a:off x="1233216" y="3703301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DIC</a:t>
            </a:r>
            <a:endParaRPr lang="it-IT" sz="1100" b="1" dirty="0"/>
          </a:p>
        </p:txBody>
      </p:sp>
      <p:sp>
        <p:nvSpPr>
          <p:cNvPr id="31" name="CasellaDiTesto 31"/>
          <p:cNvSpPr txBox="1"/>
          <p:nvPr/>
        </p:nvSpPr>
        <p:spPr>
          <a:xfrm>
            <a:off x="8041223" y="646030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/>
              <a:t>2</a:t>
            </a:r>
            <a:endParaRPr lang="it-IT" sz="1400" b="1" dirty="0"/>
          </a:p>
        </p:txBody>
      </p:sp>
      <p:sp>
        <p:nvSpPr>
          <p:cNvPr id="33" name="CasellaDiTesto 28"/>
          <p:cNvSpPr txBox="1"/>
          <p:nvPr/>
        </p:nvSpPr>
        <p:spPr>
          <a:xfrm>
            <a:off x="6228865" y="914324"/>
            <a:ext cx="94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r>
              <a:rPr lang="it-IT" sz="1100" b="1" dirty="0" smtClean="0">
                <a:solidFill>
                  <a:srgbClr val="FF0000"/>
                </a:solidFill>
              </a:rPr>
              <a:t> </a:t>
            </a:r>
            <a:r>
              <a:rPr lang="it-IT" sz="1100" b="1" dirty="0" smtClean="0"/>
              <a:t>+ </a:t>
            </a:r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34" name="CasellaDiTesto 28"/>
          <p:cNvSpPr txBox="1"/>
          <p:nvPr/>
        </p:nvSpPr>
        <p:spPr>
          <a:xfrm>
            <a:off x="3764335" y="3720359"/>
            <a:ext cx="1196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Merge</a:t>
            </a:r>
            <a:endParaRPr lang="it-IT" sz="11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51" y="3976947"/>
            <a:ext cx="2520000" cy="25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1" y="1194598"/>
            <a:ext cx="2520000" cy="2520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51" y="1183301"/>
            <a:ext cx="2520000" cy="252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1" y="3976947"/>
            <a:ext cx="2520000" cy="252000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6" y="1190315"/>
            <a:ext cx="2520000" cy="2520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61" y="3976947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8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5"/>
          <p:cNvSpPr txBox="1"/>
          <p:nvPr/>
        </p:nvSpPr>
        <p:spPr>
          <a:xfrm>
            <a:off x="7956767" y="355410"/>
            <a:ext cx="106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/>
              <a:t>Exp </a:t>
            </a:r>
            <a:r>
              <a:rPr lang="it-IT" sz="1000" dirty="0" smtClean="0"/>
              <a:t>20-10-19</a:t>
            </a:r>
          </a:p>
          <a:p>
            <a:r>
              <a:rPr lang="it-IT" sz="1000" b="1" dirty="0" smtClean="0">
                <a:solidFill>
                  <a:srgbClr val="FF0000"/>
                </a:solidFill>
              </a:rPr>
              <a:t>LSM 980 ZEISS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0" name="CasellaDiTesto 52"/>
          <p:cNvSpPr txBox="1"/>
          <p:nvPr/>
        </p:nvSpPr>
        <p:spPr>
          <a:xfrm>
            <a:off x="7956767" y="798720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8" name="CasellaDiTesto 30"/>
          <p:cNvSpPr txBox="1"/>
          <p:nvPr/>
        </p:nvSpPr>
        <p:spPr>
          <a:xfrm>
            <a:off x="109740" y="266824"/>
            <a:ext cx="2907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err="1" smtClean="0"/>
              <a:t>Staining</a:t>
            </a:r>
            <a:r>
              <a:rPr lang="it-IT" sz="1100" b="1" dirty="0" smtClean="0"/>
              <a:t> Antonella 29-10-19, </a:t>
            </a:r>
            <a:r>
              <a:rPr lang="it-IT" sz="1100" b="1" dirty="0" err="1" smtClean="0"/>
              <a:t>fix</a:t>
            </a:r>
            <a:r>
              <a:rPr lang="it-IT" sz="1100" b="1" dirty="0" smtClean="0"/>
              <a:t> PFA</a:t>
            </a:r>
            <a:endParaRPr lang="it-IT" sz="1100" b="1" dirty="0"/>
          </a:p>
        </p:txBody>
      </p:sp>
      <p:sp>
        <p:nvSpPr>
          <p:cNvPr id="20" name="CasellaDiTesto 28"/>
          <p:cNvSpPr txBox="1"/>
          <p:nvPr/>
        </p:nvSpPr>
        <p:spPr>
          <a:xfrm>
            <a:off x="896522" y="1045129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endParaRPr lang="it-IT" sz="1100" b="1" dirty="0">
              <a:solidFill>
                <a:schemeClr val="accent2"/>
              </a:solidFill>
            </a:endParaRPr>
          </a:p>
        </p:txBody>
      </p:sp>
      <p:sp>
        <p:nvSpPr>
          <p:cNvPr id="21" name="CasellaDiTesto 26"/>
          <p:cNvSpPr txBox="1"/>
          <p:nvPr/>
        </p:nvSpPr>
        <p:spPr>
          <a:xfrm>
            <a:off x="3212326" y="994935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23" name="CasellaDiTesto 28"/>
          <p:cNvSpPr txBox="1"/>
          <p:nvPr/>
        </p:nvSpPr>
        <p:spPr>
          <a:xfrm>
            <a:off x="5230479" y="1023458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DIC</a:t>
            </a:r>
            <a:endParaRPr lang="it-IT" sz="1100" b="1" dirty="0"/>
          </a:p>
        </p:txBody>
      </p:sp>
      <p:sp>
        <p:nvSpPr>
          <p:cNvPr id="33" name="CasellaDiTesto 28"/>
          <p:cNvSpPr txBox="1"/>
          <p:nvPr/>
        </p:nvSpPr>
        <p:spPr>
          <a:xfrm>
            <a:off x="7135287" y="1048372"/>
            <a:ext cx="94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r>
              <a:rPr lang="it-IT" sz="1100" b="1" dirty="0" smtClean="0">
                <a:solidFill>
                  <a:srgbClr val="FF0000"/>
                </a:solidFill>
              </a:rPr>
              <a:t> </a:t>
            </a:r>
            <a:r>
              <a:rPr lang="it-IT" sz="1100" b="1" dirty="0" smtClean="0"/>
              <a:t>+ </a:t>
            </a:r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16" b="22936"/>
          <a:stretch/>
        </p:blipFill>
        <p:spPr>
          <a:xfrm>
            <a:off x="109740" y="1323975"/>
            <a:ext cx="2114621" cy="147066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4" b="23315"/>
          <a:stretch/>
        </p:blipFill>
        <p:spPr>
          <a:xfrm>
            <a:off x="2248084" y="1323975"/>
            <a:ext cx="2114621" cy="145468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 b="22937"/>
          <a:stretch/>
        </p:blipFill>
        <p:spPr>
          <a:xfrm>
            <a:off x="4386428" y="1315889"/>
            <a:ext cx="2114621" cy="147866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23314"/>
          <a:stretch/>
        </p:blipFill>
        <p:spPr>
          <a:xfrm>
            <a:off x="6548495" y="1323975"/>
            <a:ext cx="2114621" cy="147866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1" b="27899"/>
          <a:stretch/>
        </p:blipFill>
        <p:spPr>
          <a:xfrm rot="16200000">
            <a:off x="482635" y="3808580"/>
            <a:ext cx="2700000" cy="1095376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9" b="28691"/>
          <a:stretch/>
        </p:blipFill>
        <p:spPr>
          <a:xfrm rot="16200000">
            <a:off x="2765188" y="3808580"/>
            <a:ext cx="2700000" cy="1095375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9" b="28251"/>
          <a:stretch/>
        </p:blipFill>
        <p:spPr>
          <a:xfrm rot="16200000">
            <a:off x="1633340" y="3808580"/>
            <a:ext cx="2700000" cy="109537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801232" y="595595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3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2182670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5"/>
          <p:cNvSpPr txBox="1"/>
          <p:nvPr/>
        </p:nvSpPr>
        <p:spPr>
          <a:xfrm>
            <a:off x="7956767" y="355410"/>
            <a:ext cx="106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/>
              <a:t>Exp </a:t>
            </a:r>
            <a:r>
              <a:rPr lang="it-IT" sz="1000" dirty="0" smtClean="0"/>
              <a:t>20-10-19</a:t>
            </a:r>
          </a:p>
          <a:p>
            <a:r>
              <a:rPr lang="it-IT" sz="1000" b="1" dirty="0" smtClean="0">
                <a:solidFill>
                  <a:srgbClr val="FF0000"/>
                </a:solidFill>
              </a:rPr>
              <a:t>LSM 980 ZEISS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0" name="CasellaDiTesto 52"/>
          <p:cNvSpPr txBox="1"/>
          <p:nvPr/>
        </p:nvSpPr>
        <p:spPr>
          <a:xfrm>
            <a:off x="7930613" y="953258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8" name="CasellaDiTesto 30"/>
          <p:cNvSpPr txBox="1"/>
          <p:nvPr/>
        </p:nvSpPr>
        <p:spPr>
          <a:xfrm>
            <a:off x="109740" y="266824"/>
            <a:ext cx="7153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err="1" smtClean="0"/>
              <a:t>Staining</a:t>
            </a:r>
            <a:r>
              <a:rPr lang="it-IT" sz="1100" b="1" dirty="0" smtClean="0"/>
              <a:t> Antonella 29-10-19, </a:t>
            </a:r>
            <a:r>
              <a:rPr lang="it-IT" sz="1100" b="1" dirty="0" err="1" smtClean="0"/>
              <a:t>fix</a:t>
            </a:r>
            <a:r>
              <a:rPr lang="it-IT" sz="1100" b="1" dirty="0" smtClean="0"/>
              <a:t> PFA</a:t>
            </a:r>
            <a:endParaRPr lang="it-IT" sz="1100" b="1" dirty="0"/>
          </a:p>
        </p:txBody>
      </p:sp>
      <p:sp>
        <p:nvSpPr>
          <p:cNvPr id="19" name="CasellaDiTesto 26"/>
          <p:cNvSpPr txBox="1"/>
          <p:nvPr/>
        </p:nvSpPr>
        <p:spPr>
          <a:xfrm>
            <a:off x="6442517" y="3720235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20" name="CasellaDiTesto 28"/>
          <p:cNvSpPr txBox="1"/>
          <p:nvPr/>
        </p:nvSpPr>
        <p:spPr>
          <a:xfrm>
            <a:off x="1233216" y="919771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endParaRPr lang="it-IT" sz="1100" b="1" dirty="0">
              <a:solidFill>
                <a:schemeClr val="accent2"/>
              </a:solidFill>
            </a:endParaRPr>
          </a:p>
        </p:txBody>
      </p:sp>
      <p:sp>
        <p:nvSpPr>
          <p:cNvPr id="21" name="CasellaDiTesto 26"/>
          <p:cNvSpPr txBox="1"/>
          <p:nvPr/>
        </p:nvSpPr>
        <p:spPr>
          <a:xfrm>
            <a:off x="3926650" y="892020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23" name="CasellaDiTesto 28"/>
          <p:cNvSpPr txBox="1"/>
          <p:nvPr/>
        </p:nvSpPr>
        <p:spPr>
          <a:xfrm>
            <a:off x="1233216" y="3703301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DIC</a:t>
            </a:r>
            <a:endParaRPr lang="it-IT" sz="11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1" y="1207905"/>
            <a:ext cx="2520000" cy="252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983" y="1207905"/>
            <a:ext cx="2520000" cy="252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53" y="1207905"/>
            <a:ext cx="2520000" cy="252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983" y="3940307"/>
            <a:ext cx="2520000" cy="252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77" y="3940307"/>
            <a:ext cx="2520000" cy="2520000"/>
          </a:xfrm>
          <a:prstGeom prst="rect">
            <a:avLst/>
          </a:prstGeom>
        </p:spPr>
      </p:pic>
      <p:sp>
        <p:nvSpPr>
          <p:cNvPr id="33" name="CasellaDiTesto 28"/>
          <p:cNvSpPr txBox="1"/>
          <p:nvPr/>
        </p:nvSpPr>
        <p:spPr>
          <a:xfrm>
            <a:off x="6228865" y="914324"/>
            <a:ext cx="94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r>
              <a:rPr lang="it-IT" sz="1100" b="1" dirty="0" smtClean="0">
                <a:solidFill>
                  <a:srgbClr val="FF0000"/>
                </a:solidFill>
              </a:rPr>
              <a:t> </a:t>
            </a:r>
            <a:r>
              <a:rPr lang="it-IT" sz="1100" b="1" dirty="0" smtClean="0"/>
              <a:t>+ </a:t>
            </a:r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34" name="CasellaDiTesto 28"/>
          <p:cNvSpPr txBox="1"/>
          <p:nvPr/>
        </p:nvSpPr>
        <p:spPr>
          <a:xfrm>
            <a:off x="3603860" y="3715337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DIC+ </a:t>
            </a:r>
            <a:r>
              <a:rPr lang="it-IT" sz="1100" b="1" dirty="0" err="1" smtClean="0"/>
              <a:t>fluor</a:t>
            </a:r>
            <a:endParaRPr lang="it-IT" sz="1100" b="1" dirty="0"/>
          </a:p>
        </p:txBody>
      </p:sp>
      <p:cxnSp>
        <p:nvCxnSpPr>
          <p:cNvPr id="24" name="Connettore 2 23"/>
          <p:cNvCxnSpPr/>
          <p:nvPr/>
        </p:nvCxnSpPr>
        <p:spPr>
          <a:xfrm flipH="1" flipV="1">
            <a:off x="3731387" y="5619750"/>
            <a:ext cx="390525" cy="1047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1"/>
          <p:cNvSpPr txBox="1"/>
          <p:nvPr/>
        </p:nvSpPr>
        <p:spPr>
          <a:xfrm>
            <a:off x="3603860" y="5762160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 smtClean="0"/>
              <a:t>Negative </a:t>
            </a:r>
            <a:endParaRPr lang="it-IT" sz="1100" dirty="0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6" y="3940307"/>
            <a:ext cx="2520000" cy="2520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397250" y="616374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4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3360017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5"/>
          <p:cNvSpPr txBox="1"/>
          <p:nvPr/>
        </p:nvSpPr>
        <p:spPr>
          <a:xfrm>
            <a:off x="7956767" y="355410"/>
            <a:ext cx="106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/>
              <a:t>Exp </a:t>
            </a:r>
            <a:r>
              <a:rPr lang="it-IT" sz="1000" dirty="0" smtClean="0"/>
              <a:t>20-10-19</a:t>
            </a:r>
          </a:p>
          <a:p>
            <a:r>
              <a:rPr lang="it-IT" sz="1000" b="1" dirty="0" smtClean="0">
                <a:solidFill>
                  <a:srgbClr val="FF0000"/>
                </a:solidFill>
              </a:rPr>
              <a:t>LSM 980 ZEISS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0" name="CasellaDiTesto 52"/>
          <p:cNvSpPr txBox="1"/>
          <p:nvPr/>
        </p:nvSpPr>
        <p:spPr>
          <a:xfrm>
            <a:off x="7956767" y="843981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8" name="CasellaDiTesto 30"/>
          <p:cNvSpPr txBox="1"/>
          <p:nvPr/>
        </p:nvSpPr>
        <p:spPr>
          <a:xfrm>
            <a:off x="109740" y="266824"/>
            <a:ext cx="7153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err="1" smtClean="0"/>
              <a:t>Staining</a:t>
            </a:r>
            <a:r>
              <a:rPr lang="it-IT" sz="1100" b="1" dirty="0" smtClean="0"/>
              <a:t> Antonella 29-10-19, </a:t>
            </a:r>
            <a:r>
              <a:rPr lang="it-IT" sz="1100" b="1" dirty="0" err="1" smtClean="0"/>
              <a:t>fix</a:t>
            </a:r>
            <a:r>
              <a:rPr lang="it-IT" sz="1100" b="1" dirty="0" smtClean="0"/>
              <a:t> PFA</a:t>
            </a:r>
            <a:endParaRPr lang="it-IT" sz="1100" b="1" dirty="0"/>
          </a:p>
        </p:txBody>
      </p:sp>
      <p:sp>
        <p:nvSpPr>
          <p:cNvPr id="19" name="CasellaDiTesto 26"/>
          <p:cNvSpPr txBox="1"/>
          <p:nvPr/>
        </p:nvSpPr>
        <p:spPr>
          <a:xfrm>
            <a:off x="6442517" y="3720235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sp>
        <p:nvSpPr>
          <p:cNvPr id="20" name="CasellaDiTesto 28"/>
          <p:cNvSpPr txBox="1"/>
          <p:nvPr/>
        </p:nvSpPr>
        <p:spPr>
          <a:xfrm>
            <a:off x="1233216" y="919771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endParaRPr lang="it-IT" sz="1100" b="1" dirty="0">
              <a:solidFill>
                <a:schemeClr val="accent2"/>
              </a:solidFill>
            </a:endParaRPr>
          </a:p>
        </p:txBody>
      </p:sp>
      <p:sp>
        <p:nvSpPr>
          <p:cNvPr id="21" name="CasellaDiTesto 26"/>
          <p:cNvSpPr txBox="1"/>
          <p:nvPr/>
        </p:nvSpPr>
        <p:spPr>
          <a:xfrm>
            <a:off x="3926650" y="892020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23" name="CasellaDiTesto 28"/>
          <p:cNvSpPr txBox="1"/>
          <p:nvPr/>
        </p:nvSpPr>
        <p:spPr>
          <a:xfrm>
            <a:off x="1233216" y="3703301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DIC</a:t>
            </a:r>
            <a:endParaRPr lang="it-IT" sz="1100" b="1" dirty="0"/>
          </a:p>
        </p:txBody>
      </p:sp>
      <p:sp>
        <p:nvSpPr>
          <p:cNvPr id="31" name="CasellaDiTesto 31"/>
          <p:cNvSpPr txBox="1"/>
          <p:nvPr/>
        </p:nvSpPr>
        <p:spPr>
          <a:xfrm>
            <a:off x="8252178" y="608883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smtClean="0"/>
              <a:t>5</a:t>
            </a:r>
            <a:endParaRPr lang="it-IT" sz="1400" b="1" dirty="0"/>
          </a:p>
        </p:txBody>
      </p:sp>
      <p:sp>
        <p:nvSpPr>
          <p:cNvPr id="33" name="CasellaDiTesto 28"/>
          <p:cNvSpPr txBox="1"/>
          <p:nvPr/>
        </p:nvSpPr>
        <p:spPr>
          <a:xfrm>
            <a:off x="6228865" y="914324"/>
            <a:ext cx="94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r>
              <a:rPr lang="it-IT" sz="1100" b="1" dirty="0" smtClean="0">
                <a:solidFill>
                  <a:srgbClr val="FF0000"/>
                </a:solidFill>
              </a:rPr>
              <a:t> </a:t>
            </a:r>
            <a:r>
              <a:rPr lang="it-IT" sz="1100" b="1" dirty="0" smtClean="0"/>
              <a:t>+ </a:t>
            </a:r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34" name="CasellaDiTesto 28"/>
          <p:cNvSpPr txBox="1"/>
          <p:nvPr/>
        </p:nvSpPr>
        <p:spPr>
          <a:xfrm>
            <a:off x="3764335" y="3720359"/>
            <a:ext cx="1196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Merge</a:t>
            </a:r>
            <a:endParaRPr lang="it-IT" sz="11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16" b="22936"/>
          <a:stretch/>
        </p:blipFill>
        <p:spPr>
          <a:xfrm>
            <a:off x="397911" y="1343025"/>
            <a:ext cx="2520000" cy="17526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4" b="23315"/>
          <a:stretch/>
        </p:blipFill>
        <p:spPr>
          <a:xfrm>
            <a:off x="2955488" y="1352550"/>
            <a:ext cx="2520000" cy="173355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09" b="22764"/>
          <a:stretch/>
        </p:blipFill>
        <p:spPr>
          <a:xfrm>
            <a:off x="5550379" y="4067174"/>
            <a:ext cx="2520000" cy="1762125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 b="22937"/>
          <a:stretch/>
        </p:blipFill>
        <p:spPr>
          <a:xfrm>
            <a:off x="373985" y="4067175"/>
            <a:ext cx="2520000" cy="1762125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7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16" b="23313"/>
          <a:stretch/>
        </p:blipFill>
        <p:spPr>
          <a:xfrm>
            <a:off x="5513065" y="1343025"/>
            <a:ext cx="2520000" cy="174307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23314"/>
          <a:stretch/>
        </p:blipFill>
        <p:spPr>
          <a:xfrm>
            <a:off x="2948092" y="4067174"/>
            <a:ext cx="2520000" cy="176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3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5"/>
          <p:cNvSpPr txBox="1"/>
          <p:nvPr/>
        </p:nvSpPr>
        <p:spPr>
          <a:xfrm>
            <a:off x="7956767" y="355410"/>
            <a:ext cx="106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/>
              <a:t>Exp </a:t>
            </a:r>
            <a:r>
              <a:rPr lang="it-IT" sz="1000" dirty="0" smtClean="0"/>
              <a:t>20-10-19</a:t>
            </a:r>
          </a:p>
          <a:p>
            <a:r>
              <a:rPr lang="it-IT" sz="1000" b="1" dirty="0" smtClean="0">
                <a:solidFill>
                  <a:srgbClr val="FF0000"/>
                </a:solidFill>
              </a:rPr>
              <a:t>LSM 980 ZEISS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0" name="CasellaDiTesto 52"/>
          <p:cNvSpPr txBox="1"/>
          <p:nvPr/>
        </p:nvSpPr>
        <p:spPr>
          <a:xfrm>
            <a:off x="7899019" y="732631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8" name="CasellaDiTesto 30"/>
          <p:cNvSpPr txBox="1"/>
          <p:nvPr/>
        </p:nvSpPr>
        <p:spPr>
          <a:xfrm>
            <a:off x="22562" y="95344"/>
            <a:ext cx="2634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err="1" smtClean="0"/>
              <a:t>Staining</a:t>
            </a:r>
            <a:r>
              <a:rPr lang="it-IT" sz="1100" b="1" dirty="0" smtClean="0"/>
              <a:t> Antonella 29-10-19, </a:t>
            </a:r>
            <a:r>
              <a:rPr lang="it-IT" sz="1100" b="1" dirty="0" err="1" smtClean="0"/>
              <a:t>fix</a:t>
            </a:r>
            <a:r>
              <a:rPr lang="it-IT" sz="1100" b="1" dirty="0" smtClean="0"/>
              <a:t> PFA</a:t>
            </a:r>
            <a:endParaRPr lang="it-IT" sz="1100" b="1" dirty="0"/>
          </a:p>
        </p:txBody>
      </p:sp>
      <p:sp>
        <p:nvSpPr>
          <p:cNvPr id="20" name="CasellaDiTesto 28"/>
          <p:cNvSpPr txBox="1"/>
          <p:nvPr/>
        </p:nvSpPr>
        <p:spPr>
          <a:xfrm>
            <a:off x="1233216" y="919771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endParaRPr lang="it-IT" sz="1100" b="1" dirty="0">
              <a:solidFill>
                <a:schemeClr val="accent2"/>
              </a:solidFill>
            </a:endParaRPr>
          </a:p>
        </p:txBody>
      </p:sp>
      <p:sp>
        <p:nvSpPr>
          <p:cNvPr id="21" name="CasellaDiTesto 26"/>
          <p:cNvSpPr txBox="1"/>
          <p:nvPr/>
        </p:nvSpPr>
        <p:spPr>
          <a:xfrm>
            <a:off x="3926650" y="892020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23" name="CasellaDiTesto 28"/>
          <p:cNvSpPr txBox="1"/>
          <p:nvPr/>
        </p:nvSpPr>
        <p:spPr>
          <a:xfrm>
            <a:off x="1233216" y="3703301"/>
            <a:ext cx="863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DIC</a:t>
            </a:r>
            <a:endParaRPr lang="it-IT" sz="1100" b="1" dirty="0"/>
          </a:p>
        </p:txBody>
      </p:sp>
      <p:sp>
        <p:nvSpPr>
          <p:cNvPr id="31" name="CasellaDiTesto 31"/>
          <p:cNvSpPr txBox="1"/>
          <p:nvPr/>
        </p:nvSpPr>
        <p:spPr>
          <a:xfrm>
            <a:off x="8488817" y="636345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smtClean="0"/>
              <a:t>6</a:t>
            </a:r>
            <a:endParaRPr lang="it-IT" sz="1400" b="1" dirty="0"/>
          </a:p>
        </p:txBody>
      </p:sp>
      <p:sp>
        <p:nvSpPr>
          <p:cNvPr id="33" name="CasellaDiTesto 28"/>
          <p:cNvSpPr txBox="1"/>
          <p:nvPr/>
        </p:nvSpPr>
        <p:spPr>
          <a:xfrm>
            <a:off x="6228865" y="914324"/>
            <a:ext cx="94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r>
              <a:rPr lang="it-IT" sz="1100" b="1" dirty="0" smtClean="0">
                <a:solidFill>
                  <a:srgbClr val="FF0000"/>
                </a:solidFill>
              </a:rPr>
              <a:t> </a:t>
            </a:r>
            <a:r>
              <a:rPr lang="it-IT" sz="1100" b="1" dirty="0" smtClean="0"/>
              <a:t>+ </a:t>
            </a:r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34" name="CasellaDiTesto 28"/>
          <p:cNvSpPr txBox="1"/>
          <p:nvPr/>
        </p:nvSpPr>
        <p:spPr>
          <a:xfrm>
            <a:off x="3764335" y="3720359"/>
            <a:ext cx="1196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/>
              <a:t>Merge</a:t>
            </a:r>
            <a:endParaRPr lang="it-IT" sz="11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6" y="1173948"/>
            <a:ext cx="2520000" cy="252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67" y="1173948"/>
            <a:ext cx="2520000" cy="25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922" y="3981845"/>
            <a:ext cx="2520000" cy="252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23" y="1173948"/>
            <a:ext cx="2520000" cy="252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0" y="3974264"/>
            <a:ext cx="2520000" cy="252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98" y="3981845"/>
            <a:ext cx="600469" cy="252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08" y="3981845"/>
            <a:ext cx="600469" cy="252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53" y="3981845"/>
            <a:ext cx="600469" cy="2520000"/>
          </a:xfrm>
          <a:prstGeom prst="rect">
            <a:avLst/>
          </a:prstGeom>
        </p:spPr>
      </p:pic>
      <p:sp>
        <p:nvSpPr>
          <p:cNvPr id="24" name="CasellaDiTesto 28"/>
          <p:cNvSpPr txBox="1"/>
          <p:nvPr/>
        </p:nvSpPr>
        <p:spPr>
          <a:xfrm>
            <a:off x="6705652" y="3712654"/>
            <a:ext cx="1196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err="1" smtClean="0"/>
              <a:t>Airyscan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1322021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25"/>
          <p:cNvSpPr txBox="1"/>
          <p:nvPr/>
        </p:nvSpPr>
        <p:spPr>
          <a:xfrm>
            <a:off x="7956767" y="355410"/>
            <a:ext cx="106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/>
              <a:t>Exp </a:t>
            </a:r>
            <a:r>
              <a:rPr lang="it-IT" sz="1000" dirty="0" smtClean="0"/>
              <a:t>20-10-19</a:t>
            </a:r>
          </a:p>
          <a:p>
            <a:r>
              <a:rPr lang="it-IT" sz="1000" b="1" dirty="0" smtClean="0">
                <a:solidFill>
                  <a:srgbClr val="FF0000"/>
                </a:solidFill>
              </a:rPr>
              <a:t>LSM 980 ZEISS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0" name="CasellaDiTesto 52"/>
          <p:cNvSpPr txBox="1"/>
          <p:nvPr/>
        </p:nvSpPr>
        <p:spPr>
          <a:xfrm>
            <a:off x="7899019" y="732631"/>
            <a:ext cx="1298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/>
              <a:t>Objective</a:t>
            </a:r>
            <a:r>
              <a:rPr lang="it-IT" sz="1200" b="1" dirty="0"/>
              <a:t> 63X  </a:t>
            </a:r>
          </a:p>
        </p:txBody>
      </p:sp>
      <p:sp>
        <p:nvSpPr>
          <p:cNvPr id="8" name="CasellaDiTesto 30"/>
          <p:cNvSpPr txBox="1"/>
          <p:nvPr/>
        </p:nvSpPr>
        <p:spPr>
          <a:xfrm>
            <a:off x="22562" y="95344"/>
            <a:ext cx="2634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err="1" smtClean="0"/>
              <a:t>Staining</a:t>
            </a:r>
            <a:r>
              <a:rPr lang="it-IT" sz="1100" b="1" dirty="0" smtClean="0"/>
              <a:t> Antonella 29-10-19, </a:t>
            </a:r>
            <a:r>
              <a:rPr lang="it-IT" sz="1100" b="1" dirty="0" err="1" smtClean="0"/>
              <a:t>fix</a:t>
            </a:r>
            <a:r>
              <a:rPr lang="it-IT" sz="1100" b="1" dirty="0" smtClean="0"/>
              <a:t> PFA</a:t>
            </a:r>
            <a:endParaRPr lang="it-IT" sz="1100" b="1" dirty="0"/>
          </a:p>
        </p:txBody>
      </p:sp>
      <p:sp>
        <p:nvSpPr>
          <p:cNvPr id="20" name="CasellaDiTesto 28"/>
          <p:cNvSpPr txBox="1"/>
          <p:nvPr/>
        </p:nvSpPr>
        <p:spPr>
          <a:xfrm>
            <a:off x="1233216" y="919771"/>
            <a:ext cx="1872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endParaRPr lang="it-IT" sz="1100" b="1" dirty="0">
              <a:solidFill>
                <a:schemeClr val="accent2"/>
              </a:solidFill>
            </a:endParaRPr>
          </a:p>
        </p:txBody>
      </p:sp>
      <p:sp>
        <p:nvSpPr>
          <p:cNvPr id="21" name="CasellaDiTesto 26"/>
          <p:cNvSpPr txBox="1"/>
          <p:nvPr/>
        </p:nvSpPr>
        <p:spPr>
          <a:xfrm>
            <a:off x="3926650" y="892020"/>
            <a:ext cx="735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rgbClr val="00B050"/>
                </a:solidFill>
              </a:rPr>
              <a:t>O4</a:t>
            </a:r>
            <a:endParaRPr lang="it-IT" sz="1100" b="1" dirty="0">
              <a:solidFill>
                <a:srgbClr val="00B050"/>
              </a:solidFill>
            </a:endParaRPr>
          </a:p>
        </p:txBody>
      </p:sp>
      <p:sp>
        <p:nvSpPr>
          <p:cNvPr id="31" name="CasellaDiTesto 31"/>
          <p:cNvSpPr txBox="1"/>
          <p:nvPr/>
        </p:nvSpPr>
        <p:spPr>
          <a:xfrm>
            <a:off x="7956767" y="416501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smtClean="0"/>
              <a:t>7</a:t>
            </a:r>
            <a:endParaRPr lang="it-IT" sz="1400" b="1" dirty="0"/>
          </a:p>
        </p:txBody>
      </p:sp>
      <p:sp>
        <p:nvSpPr>
          <p:cNvPr id="33" name="CasellaDiTesto 28"/>
          <p:cNvSpPr txBox="1"/>
          <p:nvPr/>
        </p:nvSpPr>
        <p:spPr>
          <a:xfrm>
            <a:off x="6342086" y="925142"/>
            <a:ext cx="12017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dirty="0" smtClean="0">
                <a:solidFill>
                  <a:schemeClr val="accent2"/>
                </a:solidFill>
              </a:rPr>
              <a:t>MBP</a:t>
            </a:r>
            <a:r>
              <a:rPr lang="it-IT" sz="1100" b="1" dirty="0" smtClean="0">
                <a:solidFill>
                  <a:srgbClr val="FF0000"/>
                </a:solidFill>
              </a:rPr>
              <a:t> </a:t>
            </a:r>
            <a:r>
              <a:rPr lang="it-IT" sz="1100" b="1" dirty="0" smtClean="0"/>
              <a:t>+ </a:t>
            </a:r>
            <a:r>
              <a:rPr lang="it-IT" sz="1100" b="1" dirty="0" smtClean="0">
                <a:solidFill>
                  <a:srgbClr val="00B050"/>
                </a:solidFill>
              </a:rPr>
              <a:t>O4+ </a:t>
            </a:r>
            <a:r>
              <a:rPr lang="it-IT" sz="1100" b="1" dirty="0" smtClean="0">
                <a:solidFill>
                  <a:srgbClr val="0070C0"/>
                </a:solidFill>
              </a:rPr>
              <a:t>DAPI</a:t>
            </a:r>
            <a:endParaRPr lang="it-IT" sz="1100" b="1" dirty="0">
              <a:solidFill>
                <a:srgbClr val="0070C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4" y="1352274"/>
            <a:ext cx="2700000" cy="2700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08" y="1352274"/>
            <a:ext cx="2700000" cy="270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76" y="1352274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067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TM04033929[[fn=Ardesia]]</Template>
  <TotalTime>844</TotalTime>
  <Words>515</Words>
  <Application>Microsoft Office PowerPoint</Application>
  <PresentationFormat>Presentazione su schermo (4:3)</PresentationFormat>
  <Paragraphs>95</Paragraphs>
  <Slides>12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Calibri</vt:lpstr>
      <vt:lpstr>Calisto MT</vt:lpstr>
      <vt:lpstr>Trebuchet MS</vt:lpstr>
      <vt:lpstr>Wingdings 2</vt:lpstr>
      <vt:lpstr>Ardesia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Spadaro</dc:creator>
  <cp:lastModifiedBy>D'ugo Emilio</cp:lastModifiedBy>
  <cp:revision>93</cp:revision>
  <dcterms:created xsi:type="dcterms:W3CDTF">2018-05-16T15:39:06Z</dcterms:created>
  <dcterms:modified xsi:type="dcterms:W3CDTF">2020-10-12T11:14:55Z</dcterms:modified>
</cp:coreProperties>
</file>