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2"/>
    <p:sldMasterId id="2147483680" r:id="rId3"/>
    <p:sldMasterId id="2147483693" r:id="rId4"/>
    <p:sldMasterId id="2147483705" r:id="rId5"/>
  </p:sldMasterIdLst>
  <p:notesMasterIdLst>
    <p:notesMasterId r:id="rId54"/>
  </p:notesMasterIdLst>
  <p:sldIdLst>
    <p:sldId id="549" r:id="rId6"/>
    <p:sldId id="551" r:id="rId7"/>
    <p:sldId id="555" r:id="rId8"/>
    <p:sldId id="527" r:id="rId9"/>
    <p:sldId id="525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554" r:id="rId18"/>
    <p:sldId id="553" r:id="rId19"/>
    <p:sldId id="526" r:id="rId20"/>
    <p:sldId id="528" r:id="rId21"/>
    <p:sldId id="529" r:id="rId22"/>
    <p:sldId id="271" r:id="rId23"/>
    <p:sldId id="530" r:id="rId24"/>
    <p:sldId id="531" r:id="rId25"/>
    <p:sldId id="532" r:id="rId26"/>
    <p:sldId id="283" r:id="rId27"/>
    <p:sldId id="533" r:id="rId28"/>
    <p:sldId id="534" r:id="rId29"/>
    <p:sldId id="535" r:id="rId30"/>
    <p:sldId id="330" r:id="rId31"/>
    <p:sldId id="331" r:id="rId32"/>
    <p:sldId id="332" r:id="rId33"/>
    <p:sldId id="333" r:id="rId34"/>
    <p:sldId id="563" r:id="rId35"/>
    <p:sldId id="552" r:id="rId36"/>
    <p:sldId id="281" r:id="rId37"/>
    <p:sldId id="336" r:id="rId38"/>
    <p:sldId id="256" r:id="rId39"/>
    <p:sldId id="258" r:id="rId40"/>
    <p:sldId id="260" r:id="rId41"/>
    <p:sldId id="259" r:id="rId42"/>
    <p:sldId id="257" r:id="rId43"/>
    <p:sldId id="262" r:id="rId44"/>
    <p:sldId id="556" r:id="rId45"/>
    <p:sldId id="557" r:id="rId46"/>
    <p:sldId id="558" r:id="rId47"/>
    <p:sldId id="270" r:id="rId48"/>
    <p:sldId id="559" r:id="rId49"/>
    <p:sldId id="560" r:id="rId50"/>
    <p:sldId id="561" r:id="rId51"/>
    <p:sldId id="261" r:id="rId52"/>
    <p:sldId id="562" r:id="rId5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87" d="100"/>
          <a:sy n="87" d="100"/>
        </p:scale>
        <p:origin x="18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9" name="Shape 2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Here is a depth converted multi-channel seismic profile off-shore Argentina. At the continent-ocean transition zone, we see these reflectors that dip toward the ocean, sitting beneath 4 km of post-rift sediments.</a:t>
            </a:r>
          </a:p>
          <a:p>
            <a:r>
              <a:t>	The SDRs wedges generally has a spatial domain of 10s of km wide and several km thick.</a:t>
            </a:r>
          </a:p>
          <a:p>
            <a:r>
              <a:t>	They usually have a concave upward shape and each wedge is thicker at depth.</a:t>
            </a:r>
          </a:p>
          <a:p>
            <a:endParaRPr/>
          </a:p>
          <a:p>
            <a:r>
              <a:t>	Drilling offshore Norway indicates SDRs consist of thin layers of sediments (of couple meters) interbedded within thick piles of lava (of 10s of meters) (Eldholm et al., 1995). </a:t>
            </a:r>
          </a:p>
          <a:p>
            <a:r>
              <a:t>Each bright reflector results from constructive interference btw several layers of adjacent lava flows.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Shape 3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Some people think SDR formation requires large offset faulting. </a:t>
            </a:r>
          </a:p>
          <a:p>
            <a:r>
              <a:rPr dirty="0"/>
              <a:t>however, the mechanics of simultaneous faulting and massive volcanism is unlikely to exist.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4" name="Shape 4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Repetitively, the old dikes move off axis, with the plate and layers of lava flows keep bending, the analytic model can reproduce most features of the observed SDRs.</a:t>
            </a:r>
          </a:p>
          <a:p>
            <a:pPr marL="388055" indent="-388055">
              <a:buSzPct val="100000"/>
              <a:buAutoNum type="arabicPeriod"/>
            </a:pPr>
            <a:r>
              <a:t>concave upward shape</a:t>
            </a:r>
          </a:p>
          <a:p>
            <a:pPr marL="388055" indent="-388055">
              <a:buSzPct val="100000"/>
              <a:buAutoNum type="arabicPeriod"/>
            </a:pPr>
            <a:r>
              <a:t>dip angle increases with depth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2" name="Shape 4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My thesis advisor develop the idea of magmatic loading makes the accommodation space for these large wedge of lava flows </a:t>
            </a:r>
          </a:p>
          <a:p>
            <a:r>
              <a:t>and</a:t>
            </a:r>
          </a:p>
          <a:p>
            <a:r>
              <a:t>first quantitatively described the physical relationship between magmatic loads, plate strength and SDRs geometries.</a:t>
            </a:r>
          </a:p>
          <a:p>
            <a:endParaRPr/>
          </a:p>
          <a:p>
            <a:r>
              <a:t>When a fluid dike opens at the rifting center. it has a density around 2800 kg per meter cube similar to that of the typical continental crust.</a:t>
            </a:r>
          </a:p>
          <a:p>
            <a:r>
              <a:t>As it solidified and accreted to the country rock, it becomes denser and provides a vertical downward load that pulls down the lithosphere.</a:t>
            </a:r>
          </a:p>
          <a:p>
            <a:r>
              <a:t>Meanwhile, erupted lava fills in the deflected surface and further loads the plate.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21"/>
          </p:nvPr>
        </p:nvSpPr>
        <p:spPr>
          <a:xfrm>
            <a:off x="2830512" y="1695449"/>
            <a:ext cx="7334251" cy="48920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578099" y="6257925"/>
            <a:ext cx="7848602" cy="1066801"/>
          </a:xfrm>
          <a:prstGeom prst="rect">
            <a:avLst/>
          </a:prstGeom>
        </p:spPr>
        <p:txBody>
          <a:bodyPr lIns="38100" tIns="38100" rIns="38100" bIns="38100" anchor="b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78099" y="7362825"/>
            <a:ext cx="7848602" cy="847725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>
              <a:spcBef>
                <a:spcPts val="0"/>
              </a:spcBef>
              <a:buSzTx/>
              <a:buNone/>
              <a:defRPr sz="3000"/>
            </a:lvl1pPr>
            <a:lvl2pPr marL="0" indent="228600" algn="ctr">
              <a:spcBef>
                <a:spcPts val="0"/>
              </a:spcBef>
              <a:buSzTx/>
              <a:buNone/>
              <a:defRPr sz="3000"/>
            </a:lvl2pPr>
            <a:lvl3pPr marL="0" indent="457200" algn="ctr">
              <a:spcBef>
                <a:spcPts val="0"/>
              </a:spcBef>
              <a:buSzTx/>
              <a:buNone/>
              <a:defRPr sz="3000"/>
            </a:lvl3pPr>
            <a:lvl4pPr marL="0" indent="685800" algn="ctr">
              <a:spcBef>
                <a:spcPts val="0"/>
              </a:spcBef>
              <a:buSzTx/>
              <a:buNone/>
              <a:defRPr sz="3000"/>
            </a:lvl4pPr>
            <a:lvl5pPr marL="0" indent="914400" algn="ctr">
              <a:spcBef>
                <a:spcPts val="0"/>
              </a:spcBef>
              <a:buSzTx/>
              <a:buNone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3400"/>
            <a:ext cx="314859" cy="317500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1015999" y="1219199"/>
            <a:ext cx="11424051" cy="7620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2339974" y="1552574"/>
            <a:ext cx="8324852" cy="161925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39974" y="3171825"/>
            <a:ext cx="8324852" cy="4714876"/>
          </a:xfrm>
          <a:prstGeom prst="rect">
            <a:avLst/>
          </a:prstGeom>
        </p:spPr>
        <p:txBody>
          <a:bodyPr lIns="38100" tIns="38100" rIns="38100" bIns="38100"/>
          <a:lstStyle>
            <a:lvl1pPr marL="419805" indent="-419805">
              <a:defRPr sz="3400"/>
            </a:lvl1pPr>
            <a:lvl2pPr marL="864305" indent="-419805">
              <a:defRPr sz="3400"/>
            </a:lvl2pPr>
            <a:lvl3pPr marL="1308805" indent="-419805">
              <a:defRPr sz="3400"/>
            </a:lvl3pPr>
            <a:lvl4pPr marL="1753305" indent="-419805">
              <a:defRPr sz="3400"/>
            </a:lvl4pPr>
            <a:lvl5pPr marL="2197805" indent="-419805"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2339974" y="1552574"/>
            <a:ext cx="8324852" cy="161925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39974" y="3171825"/>
            <a:ext cx="8324852" cy="4714876"/>
          </a:xfrm>
          <a:prstGeom prst="rect">
            <a:avLst/>
          </a:prstGeom>
        </p:spPr>
        <p:txBody>
          <a:bodyPr lIns="38100" tIns="38100" rIns="38100" bIns="38100"/>
          <a:lstStyle>
            <a:lvl1pPr marL="419805" indent="-419805">
              <a:defRPr sz="3400"/>
            </a:lvl1pPr>
            <a:lvl2pPr marL="864305" indent="-419805">
              <a:defRPr sz="3400"/>
            </a:lvl2pPr>
            <a:lvl3pPr marL="1308805" indent="-419805">
              <a:defRPr sz="3400"/>
            </a:lvl3pPr>
            <a:lvl4pPr marL="1753305" indent="-419805">
              <a:defRPr sz="3400"/>
            </a:lvl4pPr>
            <a:lvl5pPr marL="2197805" indent="-419805"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2339974" y="1552574"/>
            <a:ext cx="8324852" cy="161925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39974" y="3171825"/>
            <a:ext cx="8324852" cy="4714876"/>
          </a:xfrm>
          <a:prstGeom prst="rect">
            <a:avLst/>
          </a:prstGeom>
        </p:spPr>
        <p:txBody>
          <a:bodyPr lIns="38100" tIns="38100" rIns="38100" bIns="38100"/>
          <a:lstStyle>
            <a:lvl1pPr marL="419805" indent="-419805">
              <a:defRPr sz="3400"/>
            </a:lvl1pPr>
            <a:lvl2pPr marL="864305" indent="-419805">
              <a:defRPr sz="3400"/>
            </a:lvl2pPr>
            <a:lvl3pPr marL="1308805" indent="-419805">
              <a:defRPr sz="3400"/>
            </a:lvl3pPr>
            <a:lvl4pPr marL="1753305" indent="-419805">
              <a:defRPr sz="3400"/>
            </a:lvl4pPr>
            <a:lvl5pPr marL="2197805" indent="-419805"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2339974" y="1552574"/>
            <a:ext cx="8324852" cy="161925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39974" y="3171825"/>
            <a:ext cx="8324852" cy="4714876"/>
          </a:xfrm>
          <a:prstGeom prst="rect">
            <a:avLst/>
          </a:prstGeom>
        </p:spPr>
        <p:txBody>
          <a:bodyPr lIns="38100" tIns="38100" rIns="38100" bIns="38100"/>
          <a:lstStyle>
            <a:lvl1pPr marL="419805" indent="-419805">
              <a:defRPr sz="3400"/>
            </a:lvl1pPr>
            <a:lvl2pPr marL="864305" indent="-419805">
              <a:defRPr sz="3400"/>
            </a:lvl2pPr>
            <a:lvl3pPr marL="1308805" indent="-419805">
              <a:defRPr sz="3400"/>
            </a:lvl3pPr>
            <a:lvl4pPr marL="1753305" indent="-419805">
              <a:defRPr sz="3400"/>
            </a:lvl4pPr>
            <a:lvl5pPr marL="2197805" indent="-419805"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2339974" y="1552574"/>
            <a:ext cx="8324852" cy="161925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39974" y="3171825"/>
            <a:ext cx="8324852" cy="4714876"/>
          </a:xfrm>
          <a:prstGeom prst="rect">
            <a:avLst/>
          </a:prstGeom>
        </p:spPr>
        <p:txBody>
          <a:bodyPr lIns="38100" tIns="38100" rIns="38100" bIns="38100"/>
          <a:lstStyle>
            <a:lvl1pPr marL="419805" indent="-419805">
              <a:defRPr sz="3400"/>
            </a:lvl1pPr>
            <a:lvl2pPr marL="864305" indent="-419805">
              <a:defRPr sz="3400"/>
            </a:lvl2pPr>
            <a:lvl3pPr marL="1308805" indent="-419805">
              <a:defRPr sz="3400"/>
            </a:lvl3pPr>
            <a:lvl4pPr marL="1753305" indent="-419805">
              <a:defRPr sz="3400"/>
            </a:lvl4pPr>
            <a:lvl5pPr marL="2197805" indent="-419805"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2339974" y="1552574"/>
            <a:ext cx="8324852" cy="161925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39974" y="3171825"/>
            <a:ext cx="8324852" cy="4714876"/>
          </a:xfrm>
          <a:prstGeom prst="rect">
            <a:avLst/>
          </a:prstGeom>
        </p:spPr>
        <p:txBody>
          <a:bodyPr lIns="38100" tIns="38100" rIns="38100" bIns="38100"/>
          <a:lstStyle>
            <a:lvl1pPr marL="419805" indent="-419805">
              <a:defRPr sz="3400"/>
            </a:lvl1pPr>
            <a:lvl2pPr marL="864305" indent="-419805">
              <a:defRPr sz="3400"/>
            </a:lvl2pPr>
            <a:lvl3pPr marL="1308805" indent="-419805">
              <a:defRPr sz="3400"/>
            </a:lvl3pPr>
            <a:lvl4pPr marL="1753305" indent="-419805">
              <a:defRPr sz="3400"/>
            </a:lvl4pPr>
            <a:lvl5pPr marL="2197805" indent="-419805"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507999" y="1456266"/>
            <a:ext cx="5919895" cy="1151468"/>
          </a:xfrm>
          <a:prstGeom prst="rect">
            <a:avLst/>
          </a:prstGeom>
        </p:spPr>
        <p:txBody>
          <a:bodyPr lIns="27093" tIns="27093" rIns="27093" bIns="27093"/>
          <a:lstStyle>
            <a:lvl1pPr defTabSz="415431"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1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7999" y="2607733"/>
            <a:ext cx="5919895" cy="3352801"/>
          </a:xfrm>
          <a:prstGeom prst="rect">
            <a:avLst/>
          </a:prstGeom>
        </p:spPr>
        <p:txBody>
          <a:bodyPr lIns="27093" tIns="27093" rIns="27093" bIns="27093"/>
          <a:lstStyle>
            <a:lvl1pPr marL="296333" indent="-296333" defTabSz="415431">
              <a:spcBef>
                <a:spcPts val="2900"/>
              </a:spcBef>
              <a:defRPr sz="2400"/>
            </a:lvl1pPr>
            <a:lvl2pPr marL="740833" indent="-296333" defTabSz="415431">
              <a:spcBef>
                <a:spcPts val="2900"/>
              </a:spcBef>
              <a:defRPr sz="2400"/>
            </a:lvl2pPr>
            <a:lvl3pPr marL="1185333" indent="-296333" defTabSz="415431">
              <a:spcBef>
                <a:spcPts val="2900"/>
              </a:spcBef>
              <a:defRPr sz="2400"/>
            </a:lvl3pPr>
            <a:lvl4pPr marL="1629833" indent="-296333" defTabSz="415431">
              <a:spcBef>
                <a:spcPts val="2900"/>
              </a:spcBef>
              <a:defRPr sz="2400"/>
            </a:lvl4pPr>
            <a:lvl5pPr marL="2074333" indent="-296333" defTabSz="415431">
              <a:spcBef>
                <a:spcPts val="29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346382" y="6153573"/>
            <a:ext cx="236356" cy="231987"/>
          </a:xfrm>
          <a:prstGeom prst="rect">
            <a:avLst/>
          </a:prstGeom>
        </p:spPr>
        <p:txBody>
          <a:bodyPr lIns="27093" tIns="27093" rIns="27093" bIns="27093"/>
          <a:lstStyle>
            <a:lvl1pPr defTabSz="415431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5CD5-E894-6C4D-901E-94D10BC053D3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90866" y="9251950"/>
            <a:ext cx="410369" cy="379591"/>
          </a:xfrm>
        </p:spPr>
        <p:txBody>
          <a:bodyPr/>
          <a:lstStyle/>
          <a:p>
            <a:fld id="{69E911D1-DC21-5D4A-A2A5-66A45A420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6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2578099" y="3638550"/>
            <a:ext cx="7848602" cy="2476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93C3E-D77E-6043-AFEB-B0DDD8C54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E81B51B9-2EE7-C842-A15B-F19379205928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7F0DD-DBC8-3A45-BBC3-031FEB231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46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5823D-71CA-1D4D-908E-4CA3A1D5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D3110FD4-0D59-5440-B180-B71F948153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79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B34C1-5A27-8544-94CD-546ED9B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16DBD9EF-2D9B-7040-991A-479F12FC33D8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113A6-A8D6-8E44-B327-73BADB0F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46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DB383-8589-5A4C-A9DB-5028ED432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F9914F70-B836-EC42-BAAA-7D00D97F72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131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D7A7B-61C6-D049-9AE6-28BD38C4F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18A9E684-13EB-A74F-827E-26F467B38074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B0AF9-BAFF-FE4F-B117-A97BAECB2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46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21092-A6A6-2442-9459-41C6FE19A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A1812280-92B1-C74D-A71C-3E9D963BAE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750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03D95-0B77-184E-A47F-9114CA237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EF1D365A-C31B-4F41-B1D3-76A9E688C0D1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495F4-1287-244F-9BFC-012C239EA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46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C0BAE-6EFE-2D4E-B9B1-636C2523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9F12DDAC-DB25-924D-AC92-2D35640A60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6616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0E0DC8-2C5D-0241-ACF8-C91CC8DEE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BD03767E-A89F-1D44-AB99-FC0E00BFC686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92652D-FCF6-4542-AB03-E6B7F5C71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46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EAEA05-8128-0643-91B8-29FFDC287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B61C9756-9332-1A44-9CF0-0116CCF1E5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760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162AFC-54FE-2842-BA11-89BCB7776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39AD3329-887B-1348-A1AD-395EAEDB8B45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A15F9B-DA69-C44C-8EF3-E0F11B0F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46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5CB09B-779D-C446-A613-FB6F620D7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B5B9DE17-70A5-F045-B4EF-8DF48D0886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183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8F557-69D7-AF4E-8066-67DE9D02A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03771EC4-4FF6-F643-8625-0455A5DBD632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8FB2AE-36E8-9246-8294-039C2DF28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46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950E6-FDA4-CF48-AC4F-A96650C7B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964E5CBC-B852-AE44-968D-9A2B6B09A4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38389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E8F2C-3A98-E640-9D40-FC7286982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B2107512-90E9-DD43-B6E3-AE46E5F4EEFB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50080C-50E6-984F-A147-DDD49E35A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46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2C52C8-78E9-974E-9AB7-D9589AA2E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DB39672C-1421-DD4E-9DA4-777D25A8B9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3704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C18F3F-3B69-6744-ADF4-76F1469B7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F7211F3B-3505-9A4F-BF93-6C05FC8A0138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82ED3-2C34-BE43-A046-874C90268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46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BE7512-5951-9A4C-A034-4B9A0D1F5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EED2FBC4-EE6C-0D46-AD41-5EB885C076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513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4B4CA-255F-204A-B435-B3F9F01E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7BD231A1-A40C-B34F-BD80-FD4428B95D29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E78EF-CBC8-F042-AE05-ECE82187F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46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C5EE0-747E-DB42-944F-E877CC7D1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D71CAFCB-2724-C649-A539-22584F3482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556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3663950" y="1695449"/>
            <a:ext cx="9267826" cy="61785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2339974" y="1695449"/>
            <a:ext cx="4000502" cy="2990851"/>
          </a:xfrm>
          <a:prstGeom prst="rect">
            <a:avLst/>
          </a:prstGeom>
        </p:spPr>
        <p:txBody>
          <a:bodyPr lIns="38100" tIns="38100" rIns="38100" bIns="38100" anchor="b"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39974" y="4791075"/>
            <a:ext cx="4000502" cy="3076576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>
              <a:spcBef>
                <a:spcPts val="0"/>
              </a:spcBef>
              <a:buSzTx/>
              <a:buNone/>
              <a:defRPr sz="3000"/>
            </a:lvl1pPr>
            <a:lvl2pPr marL="0" indent="228600" algn="ctr">
              <a:spcBef>
                <a:spcPts val="0"/>
              </a:spcBef>
              <a:buSzTx/>
              <a:buNone/>
              <a:defRPr sz="3000"/>
            </a:lvl2pPr>
            <a:lvl3pPr marL="0" indent="457200" algn="ctr">
              <a:spcBef>
                <a:spcPts val="0"/>
              </a:spcBef>
              <a:buSzTx/>
              <a:buNone/>
              <a:defRPr sz="3000"/>
            </a:lvl3pPr>
            <a:lvl4pPr marL="0" indent="685800" algn="ctr">
              <a:spcBef>
                <a:spcPts val="0"/>
              </a:spcBef>
              <a:buSzTx/>
              <a:buNone/>
              <a:defRPr sz="3000"/>
            </a:lvl4pPr>
            <a:lvl5pPr marL="0" indent="914400" algn="ctr">
              <a:spcBef>
                <a:spcPts val="0"/>
              </a:spcBef>
              <a:buSzTx/>
              <a:buNone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9C569-244F-524D-B71A-3FAA9A4A6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28496AAD-9826-3F4E-85FA-CBBEEF6C0AC0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696FD-A897-6F41-B6DE-EE34235FE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46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0DCF6-3F68-4649-AB4B-3F6006B80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7BBA9FD7-7AC6-FD46-9F75-912FCD431F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90977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5360" y="3251200"/>
            <a:ext cx="11054080" cy="140885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2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5360" y="4768427"/>
            <a:ext cx="11054080" cy="1733973"/>
          </a:xfrm>
        </p:spPr>
        <p:txBody>
          <a:bodyPr anchor="ctr"/>
          <a:lstStyle>
            <a:lvl1pPr marL="0" indent="0" algn="ctr">
              <a:buFont typeface="Wingdings" pitchFamily="-106" charset="2"/>
              <a:buNone/>
              <a:defRPr i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FAABB4-E6E8-B44C-B683-947A54F38A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75360" y="8886613"/>
            <a:ext cx="2709333" cy="65024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479CF7-5137-7946-A4F2-C0ED9CF88E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6613"/>
            <a:ext cx="4118187" cy="65024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860212-3A96-6F40-A398-AFEAFDB737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107" y="8886613"/>
            <a:ext cx="2709333" cy="650240"/>
          </a:xfrm>
        </p:spPr>
        <p:txBody>
          <a:bodyPr/>
          <a:lstStyle>
            <a:lvl1pPr>
              <a:defRPr/>
            </a:lvl1pPr>
          </a:lstStyle>
          <a:p>
            <a:fld id="{6EDB0B0B-3E05-CD48-BB8E-DE678369AA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991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FFB4E2-8694-3648-A7AB-D9DC72AEF1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17DEAF-A1B1-024C-B3B1-6E343836CE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BBEDA1-6D9E-C442-87B7-5989CF6AE2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FCC6C2-CA55-7F40-83D2-F4724C6C29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277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44"/>
            </a:lvl1pPr>
            <a:lvl2pPr marL="650230" indent="0">
              <a:buNone/>
              <a:defRPr sz="2560"/>
            </a:lvl2pPr>
            <a:lvl3pPr marL="1300460" indent="0">
              <a:buNone/>
              <a:defRPr sz="2276"/>
            </a:lvl3pPr>
            <a:lvl4pPr marL="1950690" indent="0">
              <a:buNone/>
              <a:defRPr sz="1991"/>
            </a:lvl4pPr>
            <a:lvl5pPr marL="2600919" indent="0">
              <a:buNone/>
              <a:defRPr sz="1991"/>
            </a:lvl5pPr>
            <a:lvl6pPr marL="3251149" indent="0">
              <a:buNone/>
              <a:defRPr sz="1991"/>
            </a:lvl6pPr>
            <a:lvl7pPr marL="3901379" indent="0">
              <a:buNone/>
              <a:defRPr sz="1991"/>
            </a:lvl7pPr>
            <a:lvl8pPr marL="4551609" indent="0">
              <a:buNone/>
              <a:defRPr sz="1991"/>
            </a:lvl8pPr>
            <a:lvl9pPr marL="5201839" indent="0">
              <a:buNone/>
              <a:defRPr sz="19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9CE9BA-3795-5740-A5C7-E34C4D41EB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C8C5C9-2A42-B54B-AAE6-178E867CB2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E82CBF-A3E4-434A-B411-2BA0A26746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BEFC35-1D38-0B40-AB8D-DCADB871B4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85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360" y="2600960"/>
            <a:ext cx="5418667" cy="6177280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600960"/>
            <a:ext cx="5418667" cy="6177280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18630A-65B0-5E48-879E-AF0C15D606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168257-D19C-EA4D-8EB4-B0961D7B3D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E6915B-0834-2C42-8704-74F1F319EF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D136A3-87CF-904C-B136-5513CA02DB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9517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35722C5-939B-9342-865D-D4854191CE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EBD5304-9FEF-A64B-B35C-F86D933A1B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E087948-8198-2C49-9C4B-214D18FC2C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C2E199-61AD-BF47-8933-F0ED222FF4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775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5B98420-7441-914B-9DFE-B814176D8E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D19D11D-2F44-7548-A562-DC6B7F43D9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9F87B1-70A9-7F46-B21D-D58F921D69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14FE41-A96A-B547-B878-C019349669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526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F3B82B6-472C-CB41-BA51-90D0760069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89E16E3-9DD7-6141-9142-88F919B6A0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1D2C383-0B40-F64A-B9E1-1E0E24054B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43666F-BCD7-E64F-9CCB-9C32FE2826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74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2CAB2A-919D-CB42-9F4D-C1794D974B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F6A0DB-7C47-ED46-B249-7FD3173937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1C38EC-5AD6-7140-AC69-8780ECDB15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0787C4-9C44-6F4A-A762-21E967025E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376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1A7EE9-B92E-8744-B3FA-20F82D2290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AB6853-31F5-374D-9F22-DC6D618502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C9221E-9D99-C345-9FC1-CFFB0D39F6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6F8BF-4C39-9740-8344-51E7E7D42F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519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2339974" y="1552574"/>
            <a:ext cx="8324852" cy="161925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C4A827-3AEF-3B4D-BA16-8374422E24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E298E4-6347-134F-A48D-4A5ABA3A6E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46DC4C-31D5-6A4A-B037-A872D7182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E114A-FE9A-3D40-998B-6C60BB3A18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27641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5920" y="758613"/>
            <a:ext cx="2763520" cy="801962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360" y="758613"/>
            <a:ext cx="8073813" cy="80196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2C0D2C-454C-1E42-B113-9871A8ABD9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7D3F97-0EE1-B24C-B7A4-CD6F9AAFA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452B5B-3D46-8E4C-B127-841CD870D0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98098A-F284-5E45-BE09-5E1B3F03CB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4755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75360" y="758613"/>
            <a:ext cx="11054080" cy="80196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03AB3B8-2944-A344-871F-13723B09FA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096A8C9-1AB2-0F4D-B686-6365607117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0AD9E6F-BA61-9B4A-922C-1B164144AF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A115C-CFCA-C944-9F9F-6816BBBB56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1528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DD645-ADCB-3440-8B2D-A61E99C34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7CEB124E-515B-9541-BBC5-C8248168FD27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6E23D-8EED-924D-BB55-5A97473B6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46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A4525-0DFD-DB42-8646-8FD6EFEE2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16C4D814-1C2E-6741-B4AC-1C933CC953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14161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CA623-6CAB-8743-BAF6-2045E539F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ECD33879-B42C-C841-82D6-30D2C4781646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BE70D-A447-4E4F-BCB0-AD63C60FD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46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AF183-4257-9F4A-BA10-78A93BCA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FB279CA1-050A-CA47-81C2-94BE8D4EB9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5833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6B89C-5433-3247-9BC0-139DBE6AF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36E5C4BE-677F-E04A-8EB4-36EB9A6FEB82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B597B-D57E-A340-AB05-85FDABFC1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46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90037-B4B3-1D44-BCF3-BD87B88AF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363CACD3-18B2-C84B-9AFC-0BF3630BE8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239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932DC-94D8-C440-86A3-51D68C742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D9A78C0F-D2EB-AF4E-972C-B7BB0971599D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EB12F-8F4E-AE49-92FB-9AF15520A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46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AFEF6F-7F70-3645-8A5A-6C5E8918A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085D94E8-0060-E74E-80A1-B27F51D025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89310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D6932A-2152-BD4F-A4AC-E6EB14765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5354378A-F55F-054C-AE20-0E307970F5D9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2AD061-19FF-F042-BC9F-21ECD5E7B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46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BB7E51-94CD-1C41-9DB5-95FEEB31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3C5BA65E-94AF-A443-B698-BE10384C8B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24260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D7B3CB-BDC5-2540-B816-2A3FDDCAD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B31B3D8B-CCC9-B345-A100-6EF0168865D1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962778-677C-AA4D-A536-D1C1A78DE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46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831D21-A96F-D44F-B7DA-B17FF659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33BE4518-F347-D94A-AA25-26917FFA74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8350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E001D5-0DB3-D546-8653-71580A1C8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5AFF10E7-93F5-704D-AA76-A2D3D9D458DE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89FE71-7092-054B-9E47-CDDE895AB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46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A8C43-00B1-1043-B881-C9D9D49E0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3CFB997E-7BC2-DE40-844C-91521D45A0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534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2339974" y="436072"/>
            <a:ext cx="8324852" cy="161925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39974" y="3171825"/>
            <a:ext cx="8324852" cy="4714876"/>
          </a:xfrm>
          <a:prstGeom prst="rect">
            <a:avLst/>
          </a:prstGeom>
        </p:spPr>
        <p:txBody>
          <a:bodyPr lIns="38100" tIns="38100" rIns="38100" bIns="38100"/>
          <a:lstStyle>
            <a:lvl1pPr marL="419805" indent="-419805">
              <a:defRPr sz="3400"/>
            </a:lvl1pPr>
            <a:lvl2pPr marL="864305" indent="-419805">
              <a:defRPr sz="3400"/>
            </a:lvl2pPr>
            <a:lvl3pPr marL="1308805" indent="-419805">
              <a:defRPr sz="3400"/>
            </a:lvl3pPr>
            <a:lvl4pPr marL="1753305" indent="-419805">
              <a:defRPr sz="3400"/>
            </a:lvl4pPr>
            <a:lvl5pPr marL="2197805" indent="-419805"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33638" y="9337864"/>
            <a:ext cx="314860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BEB45-C434-3A47-AFE2-072AD46B8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940CCDD6-ECA1-474D-87D2-D2364ADD603B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D75D1-61E1-5C45-8676-6438A61FA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46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BFCC2-84DD-3D44-B547-4CEF8F7E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48B1BFDD-78BA-F54B-80A7-8B48383EA3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3971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382186-6B63-D344-AC34-C116B45AE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5EB897DA-0DBF-7C4C-978B-963DF2EDAD60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12E1C-4DA9-5044-8C72-1527818FC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46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988000-C676-3542-A5A4-A7195FDE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8EBA5496-0E77-0845-95A9-82AB659FC4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68425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DA65E-628D-2445-B251-35A2BCFF5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ADC84D2A-58D1-6541-B538-4B6435588B70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40579-A877-6741-8C61-1D7F5AB3A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46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98C92-1320-DE41-BE93-93E28AC08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90B077E6-E7B4-DB4D-A7A1-525E81C5ED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93391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90180-7631-E443-9A22-8F53003D3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2C7E809B-74AF-1945-9AFD-2C1FDD29CF41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22D0A-8D41-6C46-9D53-C4AC8DDAB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46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B8722-16CB-1846-A1C7-349F66851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460" eaLnBrk="0" hangingPunct="0">
              <a:defRPr/>
            </a:lvl1pPr>
          </a:lstStyle>
          <a:p>
            <a:fld id="{6A2F73C6-B957-B249-B6E4-E93F773B30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9693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0562-A16A-5B47-AC35-DEAA3A2C9F6B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95EB-D2B7-5748-AFC5-0D5A6EFF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804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0562-A16A-5B47-AC35-DEAA3A2C9F6B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95EB-D2B7-5748-AFC5-0D5A6EFF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790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0562-A16A-5B47-AC35-DEAA3A2C9F6B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95EB-D2B7-5748-AFC5-0D5A6EFF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884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0562-A16A-5B47-AC35-DEAA3A2C9F6B}" type="datetimeFigureOut">
              <a:rPr lang="en-US" smtClean="0"/>
              <a:t>9/15/20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95EB-D2B7-5748-AFC5-0D5A6EFF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024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0562-A16A-5B47-AC35-DEAA3A2C9F6B}" type="datetimeFigureOut">
              <a:rPr lang="en-US" smtClean="0"/>
              <a:t>9/15/20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95EB-D2B7-5748-AFC5-0D5A6EFF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689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0562-A16A-5B47-AC35-DEAA3A2C9F6B}" type="datetimeFigureOut">
              <a:rPr lang="en-US" smtClean="0"/>
              <a:t>9/15/20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95EB-D2B7-5748-AFC5-0D5A6EFF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97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5026025" y="3171825"/>
            <a:ext cx="7072313" cy="4714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2339974" y="1552574"/>
            <a:ext cx="8324852" cy="161925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39974" y="3171825"/>
            <a:ext cx="4000502" cy="4714876"/>
          </a:xfrm>
          <a:prstGeom prst="rect">
            <a:avLst/>
          </a:prstGeom>
        </p:spPr>
        <p:txBody>
          <a:bodyPr lIns="38100" tIns="38100" rIns="38100" bIns="38100"/>
          <a:lstStyle>
            <a:lvl1pPr marL="318407" indent="-318407">
              <a:spcBef>
                <a:spcPts val="3200"/>
              </a:spcBef>
              <a:defRPr sz="2600"/>
            </a:lvl1pPr>
            <a:lvl2pPr marL="661307" indent="-318407">
              <a:spcBef>
                <a:spcPts val="3200"/>
              </a:spcBef>
              <a:defRPr sz="2600"/>
            </a:lvl2pPr>
            <a:lvl3pPr marL="1004207" indent="-318407">
              <a:spcBef>
                <a:spcPts val="3200"/>
              </a:spcBef>
              <a:defRPr sz="2600"/>
            </a:lvl3pPr>
            <a:lvl4pPr marL="1347107" indent="-318407">
              <a:spcBef>
                <a:spcPts val="3200"/>
              </a:spcBef>
              <a:defRPr sz="2600"/>
            </a:lvl4pPr>
            <a:lvl5pPr marL="1690007" indent="-318407">
              <a:spcBef>
                <a:spcPts val="3200"/>
              </a:spcBef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0562-A16A-5B47-AC35-DEAA3A2C9F6B}" type="datetimeFigureOut">
              <a:rPr lang="en-US" smtClean="0"/>
              <a:t>9/15/20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95EB-D2B7-5748-AFC5-0D5A6EFF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256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0562-A16A-5B47-AC35-DEAA3A2C9F6B}" type="datetimeFigureOut">
              <a:rPr lang="en-US" smtClean="0"/>
              <a:t>9/15/20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95EB-D2B7-5748-AFC5-0D5A6EFF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91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0562-A16A-5B47-AC35-DEAA3A2C9F6B}" type="datetimeFigureOut">
              <a:rPr lang="en-US" smtClean="0"/>
              <a:t>9/15/20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95EB-D2B7-5748-AFC5-0D5A6EFF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087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0562-A16A-5B47-AC35-DEAA3A2C9F6B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95EB-D2B7-5748-AFC5-0D5A6EFF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793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0562-A16A-5B47-AC35-DEAA3A2C9F6B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95EB-D2B7-5748-AFC5-0D5A6EFF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57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39974" y="2171699"/>
            <a:ext cx="8324852" cy="5410202"/>
          </a:xfrm>
          <a:prstGeom prst="rect">
            <a:avLst/>
          </a:prstGeom>
        </p:spPr>
        <p:txBody>
          <a:bodyPr lIns="38100" tIns="38100" rIns="38100" bIns="38100"/>
          <a:lstStyle>
            <a:lvl1pPr marL="419805" indent="-419805">
              <a:defRPr sz="3400"/>
            </a:lvl1pPr>
            <a:lvl2pPr marL="864305" indent="-419805">
              <a:defRPr sz="3400"/>
            </a:lvl2pPr>
            <a:lvl3pPr marL="1308805" indent="-419805">
              <a:defRPr sz="3400"/>
            </a:lvl3pPr>
            <a:lvl4pPr marL="1753305" indent="-419805">
              <a:defRPr sz="3400"/>
            </a:lvl4pPr>
            <a:lvl5pPr marL="2197805" indent="-419805"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6635750" y="4989410"/>
            <a:ext cx="4543426" cy="30305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6502400" y="1884260"/>
            <a:ext cx="4400551" cy="2933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155576" y="1885949"/>
            <a:ext cx="8982077" cy="59880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21"/>
          </p:nvPr>
        </p:nvSpPr>
        <p:spPr>
          <a:xfrm>
            <a:off x="2578099" y="5991225"/>
            <a:ext cx="7848602" cy="406400"/>
          </a:xfrm>
          <a:prstGeom prst="rect">
            <a:avLst/>
          </a:prstGeom>
        </p:spPr>
        <p:txBody>
          <a:bodyPr lIns="38100" tIns="38100" rIns="38100" bIns="38100"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22"/>
          </p:nvPr>
        </p:nvSpPr>
        <p:spPr>
          <a:xfrm>
            <a:off x="2578099" y="4365625"/>
            <a:ext cx="7848602" cy="622301"/>
          </a:xfrm>
          <a:prstGeom prst="rect">
            <a:avLst/>
          </a:prstGeom>
        </p:spPr>
        <p:txBody>
          <a:bodyPr lIns="38100" tIns="38100" rIns="38100" bIns="38100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3175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717" r:id="rId19"/>
  </p:sldLayoutIdLst>
  <p:transition spd="med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Placeholder 1">
            <a:extLst>
              <a:ext uri="{FF2B5EF4-FFF2-40B4-BE49-F238E27FC236}">
                <a16:creationId xmlns:a16="http://schemas.microsoft.com/office/drawing/2014/main" id="{C4A2EA0E-985F-A44D-B0DF-743A661C23A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0240" y="390596"/>
            <a:ext cx="1170432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6627" name="Text Placeholder 2">
            <a:extLst>
              <a:ext uri="{FF2B5EF4-FFF2-40B4-BE49-F238E27FC236}">
                <a16:creationId xmlns:a16="http://schemas.microsoft.com/office/drawing/2014/main" id="{9A080A2C-14DA-3641-93EA-C3877CBA04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0240" y="2275841"/>
            <a:ext cx="11704320" cy="64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D0280-D25A-A949-A89D-0A9CDF2E52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650230" eaLnBrk="1" hangingPunct="1">
              <a:defRPr sz="1707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68167ED-F518-4341-85C9-FEE8766E3CB4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48D28-2282-C84B-89DC-141B9FDA19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50230" eaLnBrk="1" fontAlgn="auto" hangingPunct="1">
              <a:spcBef>
                <a:spcPts val="0"/>
              </a:spcBef>
              <a:spcAft>
                <a:spcPts val="0"/>
              </a:spcAft>
              <a:defRPr sz="1707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B0AE2-F82B-DD4A-9042-A7F98B586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50230" eaLnBrk="1" hangingPunct="1">
              <a:defRPr sz="1707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3B3E9AD-3CEE-C149-BBDB-F6D96141FD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48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650230" rtl="0" eaLnBrk="0" fontAlgn="base" hangingPunct="0">
        <a:spcBef>
          <a:spcPct val="0"/>
        </a:spcBef>
        <a:spcAft>
          <a:spcPct val="0"/>
        </a:spcAft>
        <a:defRPr sz="6258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650230" rtl="0" eaLnBrk="0" fontAlgn="base" hangingPunct="0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650230" rtl="0" eaLnBrk="0" fontAlgn="base" hangingPunct="0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650230" rtl="0" eaLnBrk="0" fontAlgn="base" hangingPunct="0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650230" rtl="0" eaLnBrk="0" fontAlgn="base" hangingPunct="0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650230" algn="ctr" defTabSz="650230" rtl="0" fontAlgn="base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300460" algn="ctr" defTabSz="650230" rtl="0" fontAlgn="base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950690" algn="ctr" defTabSz="650230" rtl="0" fontAlgn="base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600919" algn="ctr" defTabSz="650230" rtl="0" fontAlgn="base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87672" indent="-487672" algn="l" defTabSz="6502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551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056623" indent="-406394" algn="l" defTabSz="6502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982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625575" indent="-325115" algn="l" defTabSz="6502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275804" indent="-325115" algn="l" defTabSz="6502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44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926034" indent="-325115" algn="l" defTabSz="6502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844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3BE1F92-9D4E-C146-BFDE-A78E36EDC7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75360" y="758614"/>
            <a:ext cx="11054080" cy="140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3CEA174-554E-1748-BF75-86E5F1F173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2600960"/>
            <a:ext cx="11054080" cy="617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21252" name="Rectangle 4">
            <a:extLst>
              <a:ext uri="{FF2B5EF4-FFF2-40B4-BE49-F238E27FC236}">
                <a16:creationId xmlns:a16="http://schemas.microsoft.com/office/drawing/2014/main" id="{E7BD8AAE-E2DD-5743-93E9-89E1DEBFC8B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75360" y="8918222"/>
            <a:ext cx="2709333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991"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1253" name="Rectangle 5">
            <a:extLst>
              <a:ext uri="{FF2B5EF4-FFF2-40B4-BE49-F238E27FC236}">
                <a16:creationId xmlns:a16="http://schemas.microsoft.com/office/drawing/2014/main" id="{4BA8E91B-E640-294B-9A8C-90CEFA24F7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307" y="8918222"/>
            <a:ext cx="4118187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991"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1254" name="Rectangle 6">
            <a:extLst>
              <a:ext uri="{FF2B5EF4-FFF2-40B4-BE49-F238E27FC236}">
                <a16:creationId xmlns:a16="http://schemas.microsoft.com/office/drawing/2014/main" id="{137327E6-2B84-9142-AFB7-A8E3E5D304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107" y="8918222"/>
            <a:ext cx="2709333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991">
                <a:latin typeface="Arial" panose="020B0604020202020204" pitchFamily="34" charset="0"/>
              </a:defRPr>
            </a:lvl1pPr>
          </a:lstStyle>
          <a:p>
            <a:fld id="{000275CD-3118-7144-8B66-560E90BD17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7493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Times New Roman" pitchFamily="-106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Times New Roman" pitchFamily="-106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Times New Roman" pitchFamily="-106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Times New Roman" pitchFamily="-106" charset="0"/>
          <a:ea typeface="ＭＳ Ｐゴシック" pitchFamily="-111" charset="-128"/>
          <a:cs typeface="ＭＳ Ｐゴシック" pitchFamily="-111" charset="-128"/>
        </a:defRPr>
      </a:lvl5pPr>
      <a:lvl6pPr marL="65023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Times New Roman" pitchFamily="-106" charset="0"/>
        </a:defRPr>
      </a:lvl6pPr>
      <a:lvl7pPr marL="130046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Times New Roman" pitchFamily="-106" charset="0"/>
        </a:defRPr>
      </a:lvl7pPr>
      <a:lvl8pPr marL="195069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Times New Roman" pitchFamily="-106" charset="0"/>
        </a:defRPr>
      </a:lvl8pPr>
      <a:lvl9pPr marL="2600919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258">
          <a:solidFill>
            <a:schemeClr val="tx2"/>
          </a:solidFill>
          <a:latin typeface="Times New Roman" pitchFamily="-106" charset="0"/>
        </a:defRPr>
      </a:lvl9pPr>
    </p:titleStyle>
    <p:bodyStyle>
      <a:lvl1pPr marL="487672" indent="-487672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sz="4551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1056623" indent="-40639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n"/>
        <a:defRPr sz="3982">
          <a:solidFill>
            <a:schemeClr val="tx1"/>
          </a:solidFill>
          <a:latin typeface="+mn-lt"/>
          <a:ea typeface="ＭＳ Ｐゴシック" pitchFamily="-106" charset="-128"/>
        </a:defRPr>
      </a:lvl2pPr>
      <a:lvl3pPr marL="1625575" indent="-32511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sz="3413">
          <a:solidFill>
            <a:schemeClr val="tx1"/>
          </a:solidFill>
          <a:latin typeface="+mn-lt"/>
          <a:ea typeface="ＭＳ Ｐゴシック" pitchFamily="-106" charset="-128"/>
        </a:defRPr>
      </a:lvl3pPr>
      <a:lvl4pPr marL="2275804" indent="-32511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n"/>
        <a:defRPr sz="2844">
          <a:solidFill>
            <a:schemeClr val="tx1"/>
          </a:solidFill>
          <a:latin typeface="+mn-lt"/>
          <a:ea typeface="ＭＳ Ｐゴシック" pitchFamily="-106" charset="-128"/>
        </a:defRPr>
      </a:lvl4pPr>
      <a:lvl5pPr marL="2926034" indent="-32511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sz="2844">
          <a:solidFill>
            <a:schemeClr val="tx1"/>
          </a:solidFill>
          <a:latin typeface="+mn-lt"/>
          <a:ea typeface="ＭＳ Ｐゴシック" pitchFamily="-106" charset="-128"/>
        </a:defRPr>
      </a:lvl5pPr>
      <a:lvl6pPr marL="3576264" indent="-32511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06" charset="2"/>
        <a:buChar char="l"/>
        <a:defRPr sz="2844">
          <a:solidFill>
            <a:schemeClr val="tx1"/>
          </a:solidFill>
          <a:latin typeface="+mn-lt"/>
          <a:ea typeface="ＭＳ Ｐゴシック" pitchFamily="-106" charset="-128"/>
        </a:defRPr>
      </a:lvl6pPr>
      <a:lvl7pPr marL="4226494" indent="-32511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06" charset="2"/>
        <a:buChar char="l"/>
        <a:defRPr sz="2844">
          <a:solidFill>
            <a:schemeClr val="tx1"/>
          </a:solidFill>
          <a:latin typeface="+mn-lt"/>
          <a:ea typeface="ＭＳ Ｐゴシック" pitchFamily="-106" charset="-128"/>
        </a:defRPr>
      </a:lvl7pPr>
      <a:lvl8pPr marL="4876724" indent="-32511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06" charset="2"/>
        <a:buChar char="l"/>
        <a:defRPr sz="2844">
          <a:solidFill>
            <a:schemeClr val="tx1"/>
          </a:solidFill>
          <a:latin typeface="+mn-lt"/>
          <a:ea typeface="ＭＳ Ｐゴシック" pitchFamily="-106" charset="-128"/>
        </a:defRPr>
      </a:lvl8pPr>
      <a:lvl9pPr marL="5526954" indent="-32511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06" charset="2"/>
        <a:buChar char="l"/>
        <a:defRPr sz="2844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>
            <a:extLst>
              <a:ext uri="{FF2B5EF4-FFF2-40B4-BE49-F238E27FC236}">
                <a16:creationId xmlns:a16="http://schemas.microsoft.com/office/drawing/2014/main" id="{13FF3788-935A-094A-8D94-E163D9CF5DE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0240" y="390596"/>
            <a:ext cx="1170432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Text Placeholder 2">
            <a:extLst>
              <a:ext uri="{FF2B5EF4-FFF2-40B4-BE49-F238E27FC236}">
                <a16:creationId xmlns:a16="http://schemas.microsoft.com/office/drawing/2014/main" id="{ABDFA01E-628F-8242-ADC1-1B8E62D687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0240" y="2275841"/>
            <a:ext cx="11704320" cy="64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1FCBB-4348-FA4A-BD9E-40E98360CE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650230" eaLnBrk="1" hangingPunct="1">
              <a:defRPr sz="1707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5750D92-743B-D144-AFB8-336D0C0CE7C9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6D664-A06F-6942-9910-194D4A687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50230" eaLnBrk="1" fontAlgn="auto" hangingPunct="1">
              <a:spcBef>
                <a:spcPts val="0"/>
              </a:spcBef>
              <a:spcAft>
                <a:spcPts val="0"/>
              </a:spcAft>
              <a:defRPr sz="1707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723C2-6114-AC4F-B01D-76AE0E399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50230" eaLnBrk="1" hangingPunct="1">
              <a:defRPr sz="1707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2479B42-E125-364A-BA30-7515998143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139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650230" rtl="0" eaLnBrk="0" fontAlgn="base" hangingPunct="0">
        <a:spcBef>
          <a:spcPct val="0"/>
        </a:spcBef>
        <a:spcAft>
          <a:spcPct val="0"/>
        </a:spcAft>
        <a:defRPr sz="6258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650230" rtl="0" eaLnBrk="0" fontAlgn="base" hangingPunct="0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650230" rtl="0" eaLnBrk="0" fontAlgn="base" hangingPunct="0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650230" rtl="0" eaLnBrk="0" fontAlgn="base" hangingPunct="0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650230" rtl="0" eaLnBrk="0" fontAlgn="base" hangingPunct="0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650230" algn="ctr" defTabSz="650230" rtl="0" fontAlgn="base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300460" algn="ctr" defTabSz="650230" rtl="0" fontAlgn="base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950690" algn="ctr" defTabSz="650230" rtl="0" fontAlgn="base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600919" algn="ctr" defTabSz="650230" rtl="0" fontAlgn="base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87672" indent="-487672" algn="l" defTabSz="6502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551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056623" indent="-406394" algn="l" defTabSz="6502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982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625575" indent="-325115" algn="l" defTabSz="6502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275804" indent="-325115" algn="l" defTabSz="6502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44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926034" indent="-325115" algn="l" defTabSz="6502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844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50562-A16A-5B47-AC35-DEAA3A2C9F6B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995EB-D2B7-5748-AFC5-0D5A6EFF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3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650230" rtl="0" eaLnBrk="1" latinLnBrk="0" hangingPunct="1"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650230" rtl="0" eaLnBrk="1" latinLnBrk="0" hangingPunct="1">
        <a:spcBef>
          <a:spcPct val="20000"/>
        </a:spcBef>
        <a:buFont typeface="Arial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buFont typeface="Arial"/>
        <a:buChar char="–"/>
        <a:defRPr sz="3982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ct val="20000"/>
        </a:spcBef>
        <a:buFont typeface="Arial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ct val="20000"/>
        </a:spcBef>
        <a:buFont typeface="Arial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ct val="20000"/>
        </a:spcBef>
        <a:buFont typeface="Arial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5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5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5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0253F"/>
            </a:gs>
            <a:gs pos="49001">
              <a:srgbClr val="10253F"/>
            </a:gs>
            <a:gs pos="74001">
              <a:srgbClr val="17375E"/>
            </a:gs>
            <a:gs pos="99001">
              <a:srgbClr val="31859C"/>
            </a:gs>
            <a:gs pos="100000">
              <a:srgbClr val="FFFF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8F4552C7-0AD6-6D40-BE7B-EFA25F9EF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747" y="5201921"/>
            <a:ext cx="12248445" cy="2090702"/>
          </a:xfrm>
        </p:spPr>
        <p:txBody>
          <a:bodyPr/>
          <a:lstStyle/>
          <a:p>
            <a:pPr algn="l" eaLnBrk="1" hangingPunct="1"/>
            <a:br>
              <a:rPr lang="en-US" altLang="en-US" sz="3982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br>
              <a:rPr lang="en-US" altLang="en-US" sz="1422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br>
              <a:rPr lang="en-US" altLang="en-US" sz="1422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n-US" altLang="en-US" sz="3982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1) Seaward Dipping </a:t>
            </a:r>
            <a:br>
              <a:rPr lang="en-US" altLang="en-US" sz="3982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n-US" altLang="en-US" sz="3982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Reflectors (SDRs) </a:t>
            </a:r>
            <a:br>
              <a:rPr lang="en-US" altLang="en-US" sz="3982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n-US" altLang="en-US" sz="3413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Defining feature of volcanic </a:t>
            </a:r>
            <a:br>
              <a:rPr lang="en-US" altLang="en-US" sz="3413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n-US" altLang="en-US" sz="3413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rifted margins</a:t>
            </a:r>
            <a:br>
              <a:rPr lang="en-US" altLang="en-US" sz="3413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br>
              <a:rPr lang="en-US" altLang="en-US" sz="3413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br>
              <a:rPr lang="en-US" altLang="en-US" sz="3413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n-US" altLang="en-US" sz="3982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2) Ice Shelf </a:t>
            </a:r>
            <a:br>
              <a:rPr lang="en-US" altLang="en-US" sz="3982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n-US" altLang="en-US" sz="3982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Basal Crevassing</a:t>
            </a:r>
            <a:br>
              <a:rPr lang="en-US" altLang="en-US" sz="3413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n-US" altLang="en-US" sz="3413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Affects loss of ice sheets</a:t>
            </a:r>
            <a:br>
              <a:rPr lang="en-US" altLang="en-US" sz="3413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n-US" altLang="en-US" sz="3413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and sea level rise</a:t>
            </a:r>
            <a:br>
              <a:rPr lang="en-US" altLang="en-US" sz="3982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br>
              <a:rPr lang="en-US" altLang="en-US" sz="3982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endParaRPr lang="en-US" altLang="en-US" sz="3982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9939" name="Picture 7">
            <a:extLst>
              <a:ext uri="{FF2B5EF4-FFF2-40B4-BE49-F238E27FC236}">
                <a16:creationId xmlns:a16="http://schemas.microsoft.com/office/drawing/2014/main" id="{9C7B9B20-3457-4449-8CB8-AA0C98FEC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414" y="3447628"/>
            <a:ext cx="6813973" cy="283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FD241-ECCB-DE4C-86A3-358BB6C96BBA}"/>
              </a:ext>
            </a:extLst>
          </p:cNvPr>
          <p:cNvSpPr txBox="1"/>
          <p:nvPr/>
        </p:nvSpPr>
        <p:spPr>
          <a:xfrm>
            <a:off x="10193867" y="5651219"/>
            <a:ext cx="2154692" cy="486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defTabSz="650230" hangingPunct="1">
              <a:defRPr/>
            </a:pPr>
            <a:r>
              <a:rPr lang="en-US" sz="2560" kern="1200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Geoffroy</a:t>
            </a:r>
            <a:r>
              <a:rPr lang="en-US" sz="2560" kern="12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, 2005</a:t>
            </a:r>
          </a:p>
        </p:txBody>
      </p:sp>
      <p:sp>
        <p:nvSpPr>
          <p:cNvPr id="39941" name="Text Box 2">
            <a:extLst>
              <a:ext uri="{FF2B5EF4-FFF2-40B4-BE49-F238E27FC236}">
                <a16:creationId xmlns:a16="http://schemas.microsoft.com/office/drawing/2014/main" id="{76485B1A-7A9D-A24E-81D3-B4B060BE0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73" y="54188"/>
            <a:ext cx="13004800" cy="193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indent="-650230" defTabSz="1300460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982" kern="1200">
                <a:solidFill>
                  <a:srgbClr val="FFFF00"/>
                </a:solidFill>
              </a:rPr>
              <a:t>Two Examples of Fluids Affecting Extensional Tectonics: Volcanic Margin Construction </a:t>
            </a:r>
          </a:p>
          <a:p>
            <a:pPr indent="-650230" defTabSz="1300460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982" kern="1200">
                <a:solidFill>
                  <a:srgbClr val="FFFF00"/>
                </a:solidFill>
              </a:rPr>
              <a:t>and Ice Shelf Destruction</a:t>
            </a:r>
            <a:endParaRPr lang="en-US" altLang="en-US" sz="3982" b="1" kern="1200">
              <a:solidFill>
                <a:srgbClr val="FFFF00"/>
              </a:solidFill>
            </a:endParaRPr>
          </a:p>
        </p:txBody>
      </p:sp>
      <p:sp>
        <p:nvSpPr>
          <p:cNvPr id="39942" name="TextBox 1">
            <a:extLst>
              <a:ext uri="{FF2B5EF4-FFF2-40B4-BE49-F238E27FC236}">
                <a16:creationId xmlns:a16="http://schemas.microsoft.com/office/drawing/2014/main" id="{336C2B8D-14A2-914A-BD99-6FF370297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1861" y="2027485"/>
            <a:ext cx="8973932" cy="96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1300460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44" kern="1200">
                <a:solidFill>
                  <a:prstClr val="white"/>
                </a:solidFill>
              </a:rPr>
              <a:t>W. Roger Buck, Xiaochuan Tian and Ching-Yao Lai</a:t>
            </a:r>
          </a:p>
          <a:p>
            <a:pPr defTabSz="1300460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44" kern="1200">
                <a:solidFill>
                  <a:prstClr val="white"/>
                </a:solidFill>
              </a:rPr>
              <a:t>Lamont-Doherty Earth Observatory of Columbia University</a:t>
            </a:r>
          </a:p>
        </p:txBody>
      </p:sp>
      <p:sp>
        <p:nvSpPr>
          <p:cNvPr id="39944" name="TextBox 9">
            <a:extLst>
              <a:ext uri="{FF2B5EF4-FFF2-40B4-BE49-F238E27FC236}">
                <a16:creationId xmlns:a16="http://schemas.microsoft.com/office/drawing/2014/main" id="{EF120A49-5F94-A74E-837A-14F9F295C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587" y="8236374"/>
            <a:ext cx="1931939" cy="96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l" defTabSz="1300460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44" kern="1200">
                <a:solidFill>
                  <a:srgbClr val="FFFFFF"/>
                </a:solidFill>
                <a:latin typeface="Myriad Pro" charset="0"/>
              </a:rPr>
              <a:t>Antarctc </a:t>
            </a:r>
          </a:p>
          <a:p>
            <a:pPr algn="l" defTabSz="1300460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44" kern="1200">
                <a:solidFill>
                  <a:srgbClr val="FFFFFF"/>
                </a:solidFill>
                <a:latin typeface="Myriad Pro" charset="0"/>
              </a:rPr>
              <a:t>Glaciers.org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163A39-7391-9B47-80CC-86CC3A66A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987" y="6586804"/>
            <a:ext cx="5689600" cy="288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99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eaward Dipping Reflectors…"/>
          <p:cNvSpPr txBox="1"/>
          <p:nvPr/>
        </p:nvSpPr>
        <p:spPr>
          <a:xfrm>
            <a:off x="927883" y="1061504"/>
            <a:ext cx="11528425" cy="1447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 sz="4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Seaward Dipping Reflectors </a:t>
            </a:r>
          </a:p>
          <a:p>
            <a:pPr>
              <a:defRPr sz="4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(SDRs)</a:t>
            </a:r>
          </a:p>
        </p:txBody>
      </p:sp>
      <p:pic>
        <p:nvPicPr>
          <p:cNvPr id="278" name="Paton2017_5.pdf" descr="Paton2017_5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2300"/>
            <a:ext cx="12700000" cy="444376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Double-click to edi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eaward Dipping Reflectors…"/>
          <p:cNvSpPr txBox="1"/>
          <p:nvPr/>
        </p:nvSpPr>
        <p:spPr>
          <a:xfrm>
            <a:off x="927883" y="1061504"/>
            <a:ext cx="11528425" cy="1447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 sz="4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Seaward Dipping Reflectors </a:t>
            </a:r>
          </a:p>
          <a:p>
            <a:pPr>
              <a:defRPr sz="4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(SDRs)</a:t>
            </a:r>
          </a:p>
        </p:txBody>
      </p:sp>
      <p:pic>
        <p:nvPicPr>
          <p:cNvPr id="283" name="Paton2017_6.pdf" descr="Paton2017_6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2300"/>
            <a:ext cx="12700000" cy="444376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eaward Dipping Reflectors…"/>
          <p:cNvSpPr txBox="1"/>
          <p:nvPr/>
        </p:nvSpPr>
        <p:spPr>
          <a:xfrm>
            <a:off x="927883" y="1061504"/>
            <a:ext cx="11528425" cy="1447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 sz="4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Seaward Dipping Reflectors </a:t>
            </a:r>
          </a:p>
          <a:p>
            <a:pPr>
              <a:defRPr sz="4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(SDRs)</a:t>
            </a:r>
          </a:p>
        </p:txBody>
      </p:sp>
      <p:pic>
        <p:nvPicPr>
          <p:cNvPr id="287" name="Paton2017_7.pdf" descr="Paton2017_7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62300"/>
            <a:ext cx="12700000" cy="444376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>
            <a:extLst>
              <a:ext uri="{FF2B5EF4-FFF2-40B4-BE49-F238E27FC236}">
                <a16:creationId xmlns:a16="http://schemas.microsoft.com/office/drawing/2014/main" id="{D2B41720-BE70-1043-8891-2CEAD5D2E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7227"/>
            <a:ext cx="13004800" cy="669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1">
            <a:extLst>
              <a:ext uri="{FF2B5EF4-FFF2-40B4-BE49-F238E27FC236}">
                <a16:creationId xmlns:a16="http://schemas.microsoft.com/office/drawing/2014/main" id="{59658339-B3AF-4F43-859A-2AB3A4E4C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414" y="8453121"/>
            <a:ext cx="5161991" cy="70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982">
                <a:solidFill>
                  <a:srgbClr val="FFFFFF"/>
                </a:solidFill>
              </a:rPr>
              <a:t>after Patton et al. (2017)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0DC48A-983B-8A4A-B65C-5506F33CF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16747"/>
            <a:ext cx="13004800" cy="3793067"/>
          </a:xfrm>
          <a:prstGeom prst="rect">
            <a:avLst/>
          </a:prstGeom>
          <a:solidFill>
            <a:srgbClr val="17375E"/>
          </a:solidFill>
          <a:ln w="9525">
            <a:solidFill>
              <a:srgbClr val="10253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4835">
              <a:solidFill>
                <a:schemeClr val="lt1"/>
              </a:solidFill>
            </a:endParaRPr>
          </a:p>
        </p:txBody>
      </p:sp>
      <p:sp>
        <p:nvSpPr>
          <p:cNvPr id="44037" name="Title 2">
            <a:extLst>
              <a:ext uri="{FF2B5EF4-FFF2-40B4-BE49-F238E27FC236}">
                <a16:creationId xmlns:a16="http://schemas.microsoft.com/office/drawing/2014/main" id="{C0C375F4-5A83-9144-89B3-31CFCE73B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360" y="751842"/>
            <a:ext cx="11054080" cy="2090702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The Formation of Volcanic Rifted Margins and SDRs</a:t>
            </a:r>
          </a:p>
        </p:txBody>
      </p:sp>
    </p:spTree>
    <p:extLst>
      <p:ext uri="{BB962C8B-B14F-4D97-AF65-F5344CB8AC3E}">
        <p14:creationId xmlns:p14="http://schemas.microsoft.com/office/powerpoint/2010/main" val="949799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lumerift6b">
            <a:extLst>
              <a:ext uri="{FF2B5EF4-FFF2-40B4-BE49-F238E27FC236}">
                <a16:creationId xmlns:a16="http://schemas.microsoft.com/office/drawing/2014/main" id="{E98FDCD9-C9B7-554F-9903-044DAFF52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218" y="2316480"/>
            <a:ext cx="9372035" cy="570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D4D08A-3FB6-9B42-987A-1EE69B774408}"/>
              </a:ext>
            </a:extLst>
          </p:cNvPr>
          <p:cNvSpPr txBox="1"/>
          <p:nvPr/>
        </p:nvSpPr>
        <p:spPr>
          <a:xfrm>
            <a:off x="320605" y="7642579"/>
            <a:ext cx="13284764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50230" hangingPunct="1">
              <a:defRPr/>
            </a:pPr>
            <a:endParaRPr lang="en-US" sz="3600" dirty="0">
              <a:solidFill>
                <a:srgbClr val="FFFF00"/>
              </a:solidFill>
              <a:latin typeface="Calibri"/>
            </a:endParaRPr>
          </a:p>
          <a:p>
            <a:pPr defTabSz="650230" hangingPunct="1">
              <a:defRPr/>
            </a:pPr>
            <a:r>
              <a:rPr lang="en-US" sz="3600" dirty="0">
                <a:solidFill>
                  <a:srgbClr val="FFFF00"/>
                </a:solidFill>
                <a:latin typeface="Calibri"/>
              </a:rPr>
              <a:t>This seismic reflection profile is off the coast of Greenland</a:t>
            </a:r>
          </a:p>
          <a:p>
            <a:pPr defTabSz="650230" hangingPunct="1">
              <a:defRPr/>
            </a:pPr>
            <a:r>
              <a:rPr lang="en-US" sz="3600" dirty="0">
                <a:solidFill>
                  <a:srgbClr val="FFFF00"/>
                </a:solidFill>
                <a:latin typeface="Calibri"/>
              </a:rPr>
              <a:t>From Hopper et al., (2007)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CB76A-2D5E-3942-A070-6C36DE0E916C}"/>
              </a:ext>
            </a:extLst>
          </p:cNvPr>
          <p:cNvSpPr txBox="1"/>
          <p:nvPr/>
        </p:nvSpPr>
        <p:spPr>
          <a:xfrm>
            <a:off x="961463" y="347698"/>
            <a:ext cx="11402481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50230" hangingPunct="1">
              <a:defRPr/>
            </a:pPr>
            <a:r>
              <a:rPr lang="en-US" sz="3600" dirty="0">
                <a:solidFill>
                  <a:srgbClr val="FFFF00"/>
                </a:solidFill>
                <a:latin typeface="Calibri"/>
              </a:rPr>
              <a:t>Seaward Dipping Reflectors (SDRs)</a:t>
            </a:r>
          </a:p>
          <a:p>
            <a:pPr defTabSz="650230" hangingPunct="1">
              <a:defRPr/>
            </a:pPr>
            <a:r>
              <a:rPr lang="en-US" sz="3600" dirty="0">
                <a:solidFill>
                  <a:srgbClr val="FFFF00"/>
                </a:solidFill>
                <a:latin typeface="Calibri"/>
              </a:rPr>
              <a:t>First found by </a:t>
            </a:r>
            <a:r>
              <a:rPr lang="en-US" sz="3600" dirty="0" err="1">
                <a:solidFill>
                  <a:srgbClr val="FFFF00"/>
                </a:solidFill>
                <a:latin typeface="Calibri"/>
              </a:rPr>
              <a:t>Hinz</a:t>
            </a:r>
            <a:r>
              <a:rPr lang="en-US" sz="3600" dirty="0">
                <a:solidFill>
                  <a:srgbClr val="FFFF00"/>
                </a:solidFill>
                <a:latin typeface="Calibri"/>
              </a:rPr>
              <a:t> (1981), Drilling showed they are volcanic</a:t>
            </a:r>
          </a:p>
          <a:p>
            <a:pPr defTabSz="650230" hangingPunct="1">
              <a:defRPr/>
            </a:pP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424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0253F"/>
            </a:gs>
            <a:gs pos="49001">
              <a:srgbClr val="10253F"/>
            </a:gs>
            <a:gs pos="74001">
              <a:srgbClr val="17375E"/>
            </a:gs>
            <a:gs pos="99001">
              <a:srgbClr val="31859C"/>
            </a:gs>
            <a:gs pos="100000">
              <a:srgbClr val="FFFF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2">
            <a:extLst>
              <a:ext uri="{FF2B5EF4-FFF2-40B4-BE49-F238E27FC236}">
                <a16:creationId xmlns:a16="http://schemas.microsoft.com/office/drawing/2014/main" id="{3F174B52-E97D-1B44-87A5-93320677D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196" y="-6774"/>
            <a:ext cx="12061049" cy="1456267"/>
          </a:xfrm>
        </p:spPr>
        <p:txBody>
          <a:bodyPr/>
          <a:lstStyle/>
          <a:p>
            <a:pPr eaLnBrk="1" hangingPunct="1"/>
            <a:r>
              <a:rPr lang="en-US" altLang="en-US" sz="3982">
                <a:solidFill>
                  <a:srgbClr val="FFFF00"/>
                </a:solidFill>
                <a:ea typeface="ＭＳ Ｐゴシック" panose="020B0600070205080204" pitchFamily="34" charset="-128"/>
              </a:rPr>
              <a:t>The original volcanic loading model for SDRs was based on structures in Iceland</a:t>
            </a:r>
          </a:p>
        </p:txBody>
      </p:sp>
      <p:pic>
        <p:nvPicPr>
          <p:cNvPr id="46083" name="Picture 1">
            <a:extLst>
              <a:ext uri="{FF2B5EF4-FFF2-40B4-BE49-F238E27FC236}">
                <a16:creationId xmlns:a16="http://schemas.microsoft.com/office/drawing/2014/main" id="{32F7F1C4-F535-9345-916F-792CC8507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82" y="1560125"/>
            <a:ext cx="5475112" cy="188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">
            <a:extLst>
              <a:ext uri="{FF2B5EF4-FFF2-40B4-BE49-F238E27FC236}">
                <a16:creationId xmlns:a16="http://schemas.microsoft.com/office/drawing/2014/main" id="{226067E7-8735-6141-BAA6-3F12DAD4A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20455" y="4514427"/>
            <a:ext cx="2018453" cy="824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6">
            <a:extLst>
              <a:ext uri="{FF2B5EF4-FFF2-40B4-BE49-F238E27FC236}">
                <a16:creationId xmlns:a16="http://schemas.microsoft.com/office/drawing/2014/main" id="{C8DF07C9-FDAD-9043-8329-4E27059C5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721" y="1763325"/>
            <a:ext cx="5522524" cy="532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7">
            <a:extLst>
              <a:ext uri="{FF2B5EF4-FFF2-40B4-BE49-F238E27FC236}">
                <a16:creationId xmlns:a16="http://schemas.microsoft.com/office/drawing/2014/main" id="{DE8E666A-C225-0046-A62E-86778A3F2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75" y="3298614"/>
            <a:ext cx="6154702" cy="474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735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0253F"/>
            </a:gs>
            <a:gs pos="49001">
              <a:srgbClr val="10253F"/>
            </a:gs>
            <a:gs pos="74001">
              <a:srgbClr val="17375E"/>
            </a:gs>
            <a:gs pos="99001">
              <a:srgbClr val="31859C"/>
            </a:gs>
            <a:gs pos="100000">
              <a:srgbClr val="FFFF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9A8D1D3A-3EF8-F642-80FF-126DC4581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533" y="0"/>
            <a:ext cx="12259733" cy="1645921"/>
          </a:xfrm>
        </p:spPr>
        <p:txBody>
          <a:bodyPr/>
          <a:lstStyle/>
          <a:p>
            <a:pPr eaLnBrk="1" hangingPunct="1"/>
            <a:r>
              <a:rPr lang="en-US" altLang="en-US" sz="455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Better seismic data seems to indicate that</a:t>
            </a:r>
            <a:br>
              <a:rPr lang="en-US" altLang="en-US" sz="4551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n-US" altLang="en-US" sz="455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SDRs form in “Packages”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A09BF8-2644-324D-845A-5CCA83ADC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74" y="1752036"/>
            <a:ext cx="6635610" cy="4578773"/>
          </a:xfrm>
          <a:prstGeom prst="rect">
            <a:avLst/>
          </a:prstGeom>
          <a:solidFill>
            <a:srgbClr val="FFFF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defTabSz="650230" hangingPunct="1">
              <a:defRPr/>
            </a:pPr>
            <a:endParaRPr lang="en-US" sz="2560" kern="1200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pic>
        <p:nvPicPr>
          <p:cNvPr id="48132" name="Picture 6" descr="westernAusSDR.png">
            <a:extLst>
              <a:ext uri="{FF2B5EF4-FFF2-40B4-BE49-F238E27FC236}">
                <a16:creationId xmlns:a16="http://schemas.microsoft.com/office/drawing/2014/main" id="{8A616797-D1BE-D240-9904-00ECC98CA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925886"/>
            <a:ext cx="6071165" cy="416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7">
            <a:extLst>
              <a:ext uri="{FF2B5EF4-FFF2-40B4-BE49-F238E27FC236}">
                <a16:creationId xmlns:a16="http://schemas.microsoft.com/office/drawing/2014/main" id="{4C18635A-A8FC-BC43-89CC-418A917FB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142" y="1752036"/>
            <a:ext cx="5996658" cy="499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585776-A95E-7245-8658-F0F877FD6958}"/>
              </a:ext>
            </a:extLst>
          </p:cNvPr>
          <p:cNvSpPr txBox="1"/>
          <p:nvPr/>
        </p:nvSpPr>
        <p:spPr>
          <a:xfrm>
            <a:off x="9871004" y="4860997"/>
            <a:ext cx="3352801" cy="5300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defTabSz="650230" hangingPunct="1">
              <a:defRPr/>
            </a:pPr>
            <a:r>
              <a:rPr lang="en-US" sz="2844" kern="1200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Pindell</a:t>
            </a:r>
            <a:r>
              <a:rPr lang="en-US" sz="2844" kern="12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et al., 2014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5A4D69-B843-334E-994F-F4FCB2068295}"/>
              </a:ext>
            </a:extLst>
          </p:cNvPr>
          <p:cNvSpPr txBox="1"/>
          <p:nvPr/>
        </p:nvSpPr>
        <p:spPr>
          <a:xfrm>
            <a:off x="3084124" y="5606064"/>
            <a:ext cx="3352801" cy="5300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defTabSz="650230" hangingPunct="1">
              <a:defRPr/>
            </a:pPr>
            <a:r>
              <a:rPr lang="en-US" sz="2844" kern="1200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Planke</a:t>
            </a:r>
            <a:r>
              <a:rPr lang="en-US" sz="2844" kern="12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et al.,1999</a:t>
            </a:r>
          </a:p>
        </p:txBody>
      </p:sp>
      <p:sp>
        <p:nvSpPr>
          <p:cNvPr id="48136" name="Title 1">
            <a:extLst>
              <a:ext uri="{FF2B5EF4-FFF2-40B4-BE49-F238E27FC236}">
                <a16:creationId xmlns:a16="http://schemas.microsoft.com/office/drawing/2014/main" id="{FB2F42EB-45A9-934E-BA2D-F048F1D930A4}"/>
              </a:ext>
            </a:extLst>
          </p:cNvPr>
          <p:cNvSpPr txBox="1">
            <a:spLocks/>
          </p:cNvSpPr>
          <p:nvPr/>
        </p:nvSpPr>
        <p:spPr bwMode="auto">
          <a:xfrm>
            <a:off x="340926" y="6714632"/>
            <a:ext cx="12663875" cy="209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65023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413" kern="1200">
                <a:solidFill>
                  <a:srgbClr val="FFFF00"/>
                </a:solidFill>
                <a:latin typeface="Calibri" panose="020F0502020204030204" pitchFamily="34" charset="0"/>
              </a:rPr>
              <a:t>Simple explanation is that volcanic flows fill in fault-bounded basins</a:t>
            </a:r>
          </a:p>
          <a:p>
            <a:pPr defTabSz="65023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413" kern="120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defTabSz="65023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982" kern="1200">
                <a:solidFill>
                  <a:srgbClr val="FFFF00"/>
                </a:solidFill>
                <a:latin typeface="Calibri" panose="020F0502020204030204" pitchFamily="34" charset="0"/>
              </a:rPr>
              <a:t>So, is volcanism secondary to tectonic extension?</a:t>
            </a:r>
          </a:p>
        </p:txBody>
      </p:sp>
    </p:spTree>
    <p:extLst>
      <p:ext uri="{BB962C8B-B14F-4D97-AF65-F5344CB8AC3E}">
        <p14:creationId xmlns:p14="http://schemas.microsoft.com/office/powerpoint/2010/main" val="1864835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0253F"/>
            </a:gs>
            <a:gs pos="49001">
              <a:srgbClr val="10253F"/>
            </a:gs>
            <a:gs pos="74001">
              <a:srgbClr val="17375E"/>
            </a:gs>
            <a:gs pos="99001">
              <a:srgbClr val="31859C"/>
            </a:gs>
            <a:gs pos="100000">
              <a:srgbClr val="FFFF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2">
            <a:extLst>
              <a:ext uri="{FF2B5EF4-FFF2-40B4-BE49-F238E27FC236}">
                <a16:creationId xmlns:a16="http://schemas.microsoft.com/office/drawing/2014/main" id="{0563010B-0DDA-604A-A948-47E022CF7E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360" y="85796"/>
            <a:ext cx="11054080" cy="844409"/>
          </a:xfrm>
        </p:spPr>
        <p:txBody>
          <a:bodyPr/>
          <a:lstStyle/>
          <a:p>
            <a:pPr eaLnBrk="1" hangingPunct="1"/>
            <a:r>
              <a:rPr lang="en-US" altLang="en-US" sz="3982">
                <a:solidFill>
                  <a:srgbClr val="FFFF00"/>
                </a:solidFill>
                <a:ea typeface="ＭＳ Ｐゴシック" panose="020B0600070205080204" pitchFamily="34" charset="-128"/>
              </a:rPr>
              <a:t>Asymmetry of SDRs is clear for the South Atlantic </a:t>
            </a:r>
          </a:p>
        </p:txBody>
      </p:sp>
      <p:pic>
        <p:nvPicPr>
          <p:cNvPr id="49155" name="Picture 6">
            <a:extLst>
              <a:ext uri="{FF2B5EF4-FFF2-40B4-BE49-F238E27FC236}">
                <a16:creationId xmlns:a16="http://schemas.microsoft.com/office/drawing/2014/main" id="{12AAB9F1-9A75-7F40-957F-7CBEA5815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8" y="959557"/>
            <a:ext cx="6838808" cy="450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7">
            <a:extLst>
              <a:ext uri="{FF2B5EF4-FFF2-40B4-BE49-F238E27FC236}">
                <a16:creationId xmlns:a16="http://schemas.microsoft.com/office/drawing/2014/main" id="{E8AD48A9-9F8C-F84E-BA45-B932DD1E0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3" y="5197404"/>
            <a:ext cx="10351910" cy="434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A662E4-6242-1D41-B620-FB21669FF267}"/>
              </a:ext>
            </a:extLst>
          </p:cNvPr>
          <p:cNvSpPr txBox="1"/>
          <p:nvPr/>
        </p:nvSpPr>
        <p:spPr>
          <a:xfrm>
            <a:off x="8617939" y="4402667"/>
            <a:ext cx="2620589" cy="6175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defTabSz="650230" hangingPunct="1">
              <a:defRPr/>
            </a:pPr>
            <a:r>
              <a:rPr lang="en-US" sz="3413" kern="1200" dirty="0" err="1">
                <a:solidFill>
                  <a:srgbClr val="FFFF00"/>
                </a:solidFill>
                <a:latin typeface="Calibri"/>
                <a:ea typeface="ＭＳ Ｐゴシック" panose="020B0600070205080204" pitchFamily="34" charset="-128"/>
              </a:rPr>
              <a:t>Franke</a:t>
            </a:r>
            <a:r>
              <a:rPr lang="en-US" sz="3413" kern="1200" dirty="0">
                <a:solidFill>
                  <a:srgbClr val="FFFF00"/>
                </a:solidFill>
                <a:latin typeface="Calibri"/>
                <a:ea typeface="ＭＳ Ｐゴシック" panose="020B0600070205080204" pitchFamily="34" charset="-128"/>
              </a:rPr>
              <a:t> (2013)</a:t>
            </a:r>
          </a:p>
        </p:txBody>
      </p:sp>
    </p:spTree>
    <p:extLst>
      <p:ext uri="{BB962C8B-B14F-4D97-AF65-F5344CB8AC3E}">
        <p14:creationId xmlns:p14="http://schemas.microsoft.com/office/powerpoint/2010/main" val="3810503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Large offset faulting hypothesis"/>
          <p:cNvSpPr txBox="1">
            <a:spLocks noGrp="1"/>
          </p:cNvSpPr>
          <p:nvPr>
            <p:ph type="title"/>
          </p:nvPr>
        </p:nvSpPr>
        <p:spPr>
          <a:xfrm>
            <a:off x="1582942" y="593397"/>
            <a:ext cx="9838916" cy="89774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15468">
              <a:defRPr sz="4212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F</a:t>
            </a:r>
            <a:r>
              <a:rPr dirty="0"/>
              <a:t>aulting </a:t>
            </a:r>
            <a:r>
              <a:rPr lang="en-US" dirty="0"/>
              <a:t>suggested to explain asymmetry</a:t>
            </a:r>
            <a:endParaRPr dirty="0"/>
          </a:p>
        </p:txBody>
      </p:sp>
      <p:sp>
        <p:nvSpPr>
          <p:cNvPr id="298" name="Double-click to edi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63" y="2235405"/>
            <a:ext cx="12645903" cy="5785044"/>
          </a:xfrm>
          <a:prstGeom prst="rect">
            <a:avLst/>
          </a:prstGeom>
          <a:ln w="3175">
            <a:miter lim="400000"/>
          </a:ln>
        </p:spPr>
      </p:pic>
      <p:sp>
        <p:nvSpPr>
          <p:cNvPr id="301" name="[Geoffroy et al., 2015]"/>
          <p:cNvSpPr txBox="1"/>
          <p:nvPr/>
        </p:nvSpPr>
        <p:spPr>
          <a:xfrm>
            <a:off x="8384430" y="7187076"/>
            <a:ext cx="3781172" cy="533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000"/>
            </a:lvl1pPr>
          </a:lstStyle>
          <a:p>
            <a:r>
              <a:t>[Geoffroy et al., 2015]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0253F"/>
            </a:gs>
            <a:gs pos="49001">
              <a:srgbClr val="10253F"/>
            </a:gs>
            <a:gs pos="74001">
              <a:srgbClr val="17375E"/>
            </a:gs>
            <a:gs pos="99001">
              <a:srgbClr val="31859C"/>
            </a:gs>
            <a:gs pos="100000">
              <a:srgbClr val="FFFF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2D50CB10-49CD-A647-A3BE-C0D2EEAB4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623" y="302542"/>
            <a:ext cx="11054080" cy="3215076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altLang="en-US" sz="3982">
                <a:solidFill>
                  <a:srgbClr val="FFFF00"/>
                </a:solidFill>
                <a:ea typeface="ＭＳ Ｐゴシック" panose="020B0600070205080204" pitchFamily="34" charset="-128"/>
              </a:rPr>
              <a:t>Problems with faults and SDR formation:</a:t>
            </a:r>
            <a:br>
              <a:rPr lang="en-US" altLang="en-US" sz="3982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br>
              <a:rPr lang="en-US" altLang="en-US" sz="3982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n-US" altLang="en-US" sz="3982">
                <a:solidFill>
                  <a:srgbClr val="FFFF00"/>
                </a:solidFill>
                <a:ea typeface="ＭＳ Ｐゴシック" panose="020B0600070205080204" pitchFamily="34" charset="-128"/>
              </a:rPr>
              <a:t>1. Abundant magma should make stresses too small for faulting</a:t>
            </a:r>
            <a:br>
              <a:rPr lang="en-US" altLang="en-US" sz="3982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br>
              <a:rPr lang="en-US" altLang="en-US" sz="3982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n-US" altLang="en-US" sz="3982">
                <a:solidFill>
                  <a:srgbClr val="FFFF00"/>
                </a:solidFill>
                <a:ea typeface="ＭＳ Ｐゴシック" panose="020B0600070205080204" pitchFamily="34" charset="-128"/>
              </a:rPr>
              <a:t>2. Putative faults dip the wrong way</a:t>
            </a:r>
          </a:p>
        </p:txBody>
      </p:sp>
      <p:pic>
        <p:nvPicPr>
          <p:cNvPr id="50179" name="Picture 3">
            <a:extLst>
              <a:ext uri="{FF2B5EF4-FFF2-40B4-BE49-F238E27FC236}">
                <a16:creationId xmlns:a16="http://schemas.microsoft.com/office/drawing/2014/main" id="{D7047B4E-4AAC-EF48-B7C3-E458B57D8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12" y="3991752"/>
            <a:ext cx="12045244" cy="501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968D74-845F-C447-AF1E-3E443119B133}"/>
              </a:ext>
            </a:extLst>
          </p:cNvPr>
          <p:cNvSpPr txBox="1"/>
          <p:nvPr/>
        </p:nvSpPr>
        <p:spPr>
          <a:xfrm>
            <a:off x="9236569" y="8164125"/>
            <a:ext cx="2805512" cy="6175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defTabSz="650230" hangingPunct="1">
              <a:defRPr/>
            </a:pPr>
            <a:r>
              <a:rPr lang="en-US" sz="3413" kern="1200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Geoffroy</a:t>
            </a:r>
            <a:r>
              <a:rPr lang="en-US" sz="3413" kern="12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, 2005</a:t>
            </a:r>
          </a:p>
        </p:txBody>
      </p:sp>
    </p:spTree>
    <p:extLst>
      <p:ext uri="{BB962C8B-B14F-4D97-AF65-F5344CB8AC3E}">
        <p14:creationId xmlns:p14="http://schemas.microsoft.com/office/powerpoint/2010/main" val="3743954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C8D40238-D1A5-AC47-AB4E-17C5EE7E4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782" y="-36124"/>
            <a:ext cx="11054080" cy="2090702"/>
          </a:xfrm>
        </p:spPr>
        <p:txBody>
          <a:bodyPr/>
          <a:lstStyle/>
          <a:p>
            <a:r>
              <a:rPr lang="en-US" altLang="en-US" sz="3982">
                <a:solidFill>
                  <a:srgbClr val="FFFF00"/>
                </a:solidFill>
                <a:ea typeface="ＭＳ Ｐゴシック" panose="020B0600070205080204" pitchFamily="34" charset="-128"/>
              </a:rPr>
              <a:t>Dating of Large Igneous Provinces (LIPs) shows that they form just before most major rifting events</a:t>
            </a:r>
          </a:p>
        </p:txBody>
      </p:sp>
      <p:sp>
        <p:nvSpPr>
          <p:cNvPr id="40962" name="TextBox 4">
            <a:extLst>
              <a:ext uri="{FF2B5EF4-FFF2-40B4-BE49-F238E27FC236}">
                <a16:creationId xmlns:a16="http://schemas.microsoft.com/office/drawing/2014/main" id="{878497BF-09F0-3A48-BD4D-B47961662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859" y="8927254"/>
            <a:ext cx="10778631" cy="61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l" defTabSz="1300460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413" kern="1200">
                <a:solidFill>
                  <a:srgbClr val="FFFF00"/>
                </a:solidFill>
              </a:rPr>
              <a:t>After White and McKenzie (1989); Courtillot et al., 1999</a:t>
            </a:r>
          </a:p>
        </p:txBody>
      </p:sp>
      <p:pic>
        <p:nvPicPr>
          <p:cNvPr id="40963" name="Picture 5">
            <a:extLst>
              <a:ext uri="{FF2B5EF4-FFF2-40B4-BE49-F238E27FC236}">
                <a16:creationId xmlns:a16="http://schemas.microsoft.com/office/drawing/2014/main" id="{EBA62432-0736-A64F-A3C0-FA9F936AB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44" y="2022970"/>
            <a:ext cx="12239414" cy="68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187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0253F"/>
            </a:gs>
            <a:gs pos="49001">
              <a:srgbClr val="10253F"/>
            </a:gs>
            <a:gs pos="74001">
              <a:srgbClr val="17375E"/>
            </a:gs>
            <a:gs pos="99001">
              <a:srgbClr val="31859C"/>
            </a:gs>
            <a:gs pos="100000">
              <a:srgbClr val="FFFF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30240E-FAF5-864D-9923-4BFC4D1ED4F0}"/>
              </a:ext>
            </a:extLst>
          </p:cNvPr>
          <p:cNvSpPr txBox="1"/>
          <p:nvPr/>
        </p:nvSpPr>
        <p:spPr>
          <a:xfrm>
            <a:off x="7439379" y="8708250"/>
            <a:ext cx="5218095" cy="9677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defTabSz="650230" hangingPunct="1">
              <a:defRPr/>
            </a:pPr>
            <a:r>
              <a:rPr lang="en-US" sz="2844" kern="1200" dirty="0">
                <a:solidFill>
                  <a:srgbClr val="FFFF00"/>
                </a:solidFill>
                <a:latin typeface="Calibri"/>
                <a:ea typeface="ＭＳ Ｐゴシック" panose="020B0600070205080204" pitchFamily="34" charset="-128"/>
              </a:rPr>
              <a:t>Analytic thin-plate flexure model</a:t>
            </a:r>
          </a:p>
          <a:p>
            <a:pPr algn="l" defTabSz="650230" hangingPunct="1">
              <a:defRPr/>
            </a:pPr>
            <a:r>
              <a:rPr lang="en-US" sz="2844" kern="1200" dirty="0">
                <a:solidFill>
                  <a:srgbClr val="FFFF00"/>
                </a:solidFill>
                <a:latin typeface="Calibri"/>
                <a:ea typeface="ＭＳ Ｐゴシック" panose="020B0600070205080204" pitchFamily="34" charset="-128"/>
              </a:rPr>
              <a:t>					Buck (2017)</a:t>
            </a:r>
          </a:p>
        </p:txBody>
      </p:sp>
      <p:pic>
        <p:nvPicPr>
          <p:cNvPr id="51203" name="Picture 4">
            <a:extLst>
              <a:ext uri="{FF2B5EF4-FFF2-40B4-BE49-F238E27FC236}">
                <a16:creationId xmlns:a16="http://schemas.microsoft.com/office/drawing/2014/main" id="{57E30CB5-BDBA-9446-8C45-24AFB3A94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8" y="1390792"/>
            <a:ext cx="6547556" cy="631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5CFCEE-FB32-BE42-9264-C97BD1862F31}"/>
              </a:ext>
            </a:extLst>
          </p:cNvPr>
          <p:cNvSpPr txBox="1"/>
          <p:nvPr/>
        </p:nvSpPr>
        <p:spPr>
          <a:xfrm>
            <a:off x="907627" y="7890935"/>
            <a:ext cx="4686860" cy="53001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defTabSz="650230" hangingPunct="1">
              <a:defRPr/>
            </a:pPr>
            <a:r>
              <a:rPr lang="en-US" sz="2844" kern="1200" dirty="0" err="1">
                <a:solidFill>
                  <a:srgbClr val="FFFF00"/>
                </a:solidFill>
                <a:latin typeface="Calibri"/>
                <a:ea typeface="ＭＳ Ｐゴシック" panose="020B0600070205080204" pitchFamily="34" charset="-128"/>
              </a:rPr>
              <a:t>Bodvarsson</a:t>
            </a:r>
            <a:r>
              <a:rPr lang="en-US" sz="2844" kern="1200" dirty="0">
                <a:solidFill>
                  <a:srgbClr val="FFFF00"/>
                </a:solidFill>
                <a:latin typeface="Calibri"/>
                <a:ea typeface="ＭＳ Ｐゴシック" panose="020B0600070205080204" pitchFamily="34" charset="-128"/>
              </a:rPr>
              <a:t> and Walker (1964)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BB6BA4-5A8C-8B4C-BC64-482CA99A6E80}"/>
              </a:ext>
            </a:extLst>
          </p:cNvPr>
          <p:cNvSpPr txBox="1"/>
          <p:nvPr/>
        </p:nvSpPr>
        <p:spPr>
          <a:xfrm>
            <a:off x="0" y="237068"/>
            <a:ext cx="13083710" cy="6175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l" defTabSz="65023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413" kern="1200">
                <a:solidFill>
                  <a:srgbClr val="FFFF00"/>
                </a:solidFill>
                <a:latin typeface="Calibri" panose="020F0502020204030204" pitchFamily="34" charset="0"/>
              </a:rPr>
              <a:t>To treat SDR asymmetries and “packages” we need a quantitative model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BC28D5-1BDF-5B45-8C51-87A8C9C92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5511" y="1174045"/>
            <a:ext cx="5238044" cy="75342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650230" hangingPunct="1">
              <a:defRPr/>
            </a:pPr>
            <a:endParaRPr lang="en-US" sz="2560" kern="1200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pic>
        <p:nvPicPr>
          <p:cNvPr id="51207" name="Picture 8" descr="NewSDRFig2.png">
            <a:extLst>
              <a:ext uri="{FF2B5EF4-FFF2-40B4-BE49-F238E27FC236}">
                <a16:creationId xmlns:a16="http://schemas.microsoft.com/office/drawing/2014/main" id="{7AA11D2A-6A11-8E40-90B1-0C99A0793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268" y="1237262"/>
            <a:ext cx="4969368" cy="72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428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0253F"/>
            </a:gs>
            <a:gs pos="49001">
              <a:srgbClr val="10253F"/>
            </a:gs>
            <a:gs pos="74001">
              <a:srgbClr val="17375E"/>
            </a:gs>
            <a:gs pos="99001">
              <a:srgbClr val="31859C"/>
            </a:gs>
            <a:gs pos="100000">
              <a:srgbClr val="FFFF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2">
            <a:extLst>
              <a:ext uri="{FF2B5EF4-FFF2-40B4-BE49-F238E27FC236}">
                <a16:creationId xmlns:a16="http://schemas.microsoft.com/office/drawing/2014/main" id="{91847924-0BC8-5C44-926F-DA4ACD94D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253" y="-146756"/>
            <a:ext cx="11054080" cy="1223717"/>
          </a:xfrm>
        </p:spPr>
        <p:txBody>
          <a:bodyPr/>
          <a:lstStyle/>
          <a:p>
            <a:pPr eaLnBrk="1" hangingPunct="1"/>
            <a:r>
              <a:rPr lang="en-US" altLang="en-US" sz="5120">
                <a:solidFill>
                  <a:srgbClr val="FFFF00"/>
                </a:solidFill>
                <a:ea typeface="ＭＳ Ｐゴシック" panose="020B0600070205080204" pitchFamily="34" charset="-128"/>
              </a:rPr>
              <a:t>Equations for Volcanic flexure</a:t>
            </a:r>
          </a:p>
        </p:txBody>
      </p:sp>
      <p:pic>
        <p:nvPicPr>
          <p:cNvPr id="52227" name="Picture 3">
            <a:extLst>
              <a:ext uri="{FF2B5EF4-FFF2-40B4-BE49-F238E27FC236}">
                <a16:creationId xmlns:a16="http://schemas.microsoft.com/office/drawing/2014/main" id="{285654BE-07B9-ED4A-AD0B-B67B59FDD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51" y="1135664"/>
            <a:ext cx="7062329" cy="302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>
            <a:extLst>
              <a:ext uri="{FF2B5EF4-FFF2-40B4-BE49-F238E27FC236}">
                <a16:creationId xmlns:a16="http://schemas.microsoft.com/office/drawing/2014/main" id="{B8FCC5F4-D097-9144-9A68-0E83D531E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51" y="5486400"/>
            <a:ext cx="8922738" cy="104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>
            <a:extLst>
              <a:ext uri="{FF2B5EF4-FFF2-40B4-BE49-F238E27FC236}">
                <a16:creationId xmlns:a16="http://schemas.microsoft.com/office/drawing/2014/main" id="{BE1AF6D8-19DC-594C-BE1E-461522600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787" y="1420143"/>
            <a:ext cx="3847253" cy="75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>
            <a:extLst>
              <a:ext uri="{FF2B5EF4-FFF2-40B4-BE49-F238E27FC236}">
                <a16:creationId xmlns:a16="http://schemas.microsoft.com/office/drawing/2014/main" id="{155F49C4-6E8A-3943-A561-C00CEDF115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436" y="2585156"/>
            <a:ext cx="5310293" cy="79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7">
            <a:extLst>
              <a:ext uri="{FF2B5EF4-FFF2-40B4-BE49-F238E27FC236}">
                <a16:creationId xmlns:a16="http://schemas.microsoft.com/office/drawing/2014/main" id="{74D2DC69-ACC6-E34A-B7E6-D5D2CC0AB7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7529689"/>
            <a:ext cx="13004800" cy="193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1554FC-609A-5F40-A5A8-E5074384F470}"/>
              </a:ext>
            </a:extLst>
          </p:cNvPr>
          <p:cNvSpPr txBox="1"/>
          <p:nvPr/>
        </p:nvSpPr>
        <p:spPr>
          <a:xfrm>
            <a:off x="130952" y="4660054"/>
            <a:ext cx="7179851" cy="7051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defTabSz="650230" hangingPunct="1">
              <a:defRPr/>
            </a:pPr>
            <a:r>
              <a:rPr lang="en-US" sz="3982" kern="1200" dirty="0">
                <a:solidFill>
                  <a:srgbClr val="FFFF00"/>
                </a:solidFill>
                <a:latin typeface="Calibri"/>
                <a:ea typeface="ＭＳ Ｐゴシック" panose="020B0600070205080204" pitchFamily="34" charset="-128"/>
              </a:rPr>
              <a:t>Position of the flow-dike interface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AC8387-3458-054B-AC3B-58CBDA59A5C3}"/>
              </a:ext>
            </a:extLst>
          </p:cNvPr>
          <p:cNvSpPr txBox="1"/>
          <p:nvPr/>
        </p:nvSpPr>
        <p:spPr>
          <a:xfrm>
            <a:off x="230293" y="6771077"/>
            <a:ext cx="11547520" cy="7051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defTabSz="650230" hangingPunct="1">
              <a:defRPr/>
            </a:pPr>
            <a:r>
              <a:rPr lang="en-US" sz="3982" kern="1200" dirty="0">
                <a:solidFill>
                  <a:srgbClr val="FFFF00"/>
                </a:solidFill>
                <a:latin typeface="Calibri"/>
                <a:ea typeface="ＭＳ Ｐゴシック" panose="020B0600070205080204" pitchFamily="34" charset="-128"/>
              </a:rPr>
              <a:t>Position of the surface of flows now Xo away from axis </a:t>
            </a:r>
          </a:p>
        </p:txBody>
      </p:sp>
    </p:spTree>
    <p:extLst>
      <p:ext uri="{BB962C8B-B14F-4D97-AF65-F5344CB8AC3E}">
        <p14:creationId xmlns:p14="http://schemas.microsoft.com/office/powerpoint/2010/main" val="3587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11" y="118948"/>
            <a:ext cx="6212599" cy="1783324"/>
          </a:xfrm>
          <a:prstGeom prst="rect">
            <a:avLst/>
          </a:prstGeom>
          <a:ln w="3175">
            <a:miter lim="400000"/>
          </a:ln>
        </p:spPr>
      </p:pic>
      <p:pic>
        <p:nvPicPr>
          <p:cNvPr id="41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75" y="3041786"/>
            <a:ext cx="6178115" cy="1850967"/>
          </a:xfrm>
          <a:prstGeom prst="rect">
            <a:avLst/>
          </a:prstGeom>
          <a:ln w="3175">
            <a:miter lim="400000"/>
          </a:ln>
        </p:spPr>
      </p:pic>
      <p:sp>
        <p:nvSpPr>
          <p:cNvPr id="419" name="dikes"/>
          <p:cNvSpPr txBox="1"/>
          <p:nvPr/>
        </p:nvSpPr>
        <p:spPr>
          <a:xfrm>
            <a:off x="1278639" y="4008583"/>
            <a:ext cx="1582549" cy="4462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 dirty="0"/>
              <a:t>dikes</a:t>
            </a:r>
          </a:p>
        </p:txBody>
      </p:sp>
      <p:sp>
        <p:nvSpPr>
          <p:cNvPr id="420" name="lava flows"/>
          <p:cNvSpPr txBox="1"/>
          <p:nvPr/>
        </p:nvSpPr>
        <p:spPr>
          <a:xfrm>
            <a:off x="1352382" y="3170709"/>
            <a:ext cx="2174286" cy="4462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 dirty="0"/>
              <a:t>lava flows</a:t>
            </a:r>
          </a:p>
        </p:txBody>
      </p:sp>
      <p:pic>
        <p:nvPicPr>
          <p:cNvPr id="15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F2B02A1C-B3FF-B542-8886-0D35EDD3A409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3775585" y="2925091"/>
            <a:ext cx="1430595" cy="868991"/>
          </a:xfrm>
          <a:prstGeom prst="rect">
            <a:avLst/>
          </a:prstGeom>
          <a:effectLst>
            <a:outerShdw blurRad="25400" rotWithShape="0">
              <a:srgbClr val="000000"/>
            </a:outerShdw>
          </a:effectLst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E4B1BE9A-6DF6-4440-A548-4711C1706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7676" y="5612897"/>
            <a:ext cx="6212599" cy="3730333"/>
          </a:xfrm>
          <a:prstGeom prst="rect">
            <a:avLst/>
          </a:prstGeom>
          <a:ln w="3175">
            <a:miter lim="400000"/>
          </a:ln>
        </p:spPr>
      </p:pic>
      <p:pic>
        <p:nvPicPr>
          <p:cNvPr id="17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F719BEEB-522B-C749-B78B-DD099B2D9FBD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571166" y="6528214"/>
            <a:ext cx="2888622" cy="1637270"/>
          </a:xfrm>
          <a:prstGeom prst="rect">
            <a:avLst/>
          </a:prstGeom>
          <a:effectLst>
            <a:outerShdw blurRad="25400" rotWithShape="0">
              <a:srgbClr val="000000"/>
            </a:outerShdw>
          </a:effectLst>
        </p:spPr>
      </p:pic>
      <p:sp>
        <p:nvSpPr>
          <p:cNvPr id="421" name="Arrow"/>
          <p:cNvSpPr/>
          <p:nvPr/>
        </p:nvSpPr>
        <p:spPr>
          <a:xfrm rot="5400000">
            <a:off x="2918853" y="4866548"/>
            <a:ext cx="2730496" cy="592836"/>
          </a:xfrm>
          <a:prstGeom prst="rightArrow">
            <a:avLst>
              <a:gd name="adj1" fmla="val 32000"/>
              <a:gd name="adj2" fmla="val 87008"/>
            </a:avLst>
          </a:prstGeom>
          <a:blipFill>
            <a:blip r:embed="rId8"/>
          </a:blip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0253F"/>
            </a:gs>
            <a:gs pos="49001">
              <a:srgbClr val="10253F"/>
            </a:gs>
            <a:gs pos="74001">
              <a:srgbClr val="17375E"/>
            </a:gs>
            <a:gs pos="99001">
              <a:srgbClr val="31859C"/>
            </a:gs>
            <a:gs pos="100000">
              <a:srgbClr val="FFFF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2">
            <a:extLst>
              <a:ext uri="{FF2B5EF4-FFF2-40B4-BE49-F238E27FC236}">
                <a16:creationId xmlns:a16="http://schemas.microsoft.com/office/drawing/2014/main" id="{40DF9458-2378-B04C-BE07-72EEF44ECF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5975" y="465103"/>
            <a:ext cx="6016977" cy="159625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Ridge/Rift Jumps</a:t>
            </a:r>
          </a:p>
        </p:txBody>
      </p:sp>
      <p:pic>
        <p:nvPicPr>
          <p:cNvPr id="53251" name="Picture 1">
            <a:extLst>
              <a:ext uri="{FF2B5EF4-FFF2-40B4-BE49-F238E27FC236}">
                <a16:creationId xmlns:a16="http://schemas.microsoft.com/office/drawing/2014/main" id="{4A029B36-C8B1-DF42-977F-C25458FDE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1" y="379307"/>
            <a:ext cx="5341902" cy="552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3">
            <a:extLst>
              <a:ext uri="{FF2B5EF4-FFF2-40B4-BE49-F238E27FC236}">
                <a16:creationId xmlns:a16="http://schemas.microsoft.com/office/drawing/2014/main" id="{30A6FB97-EF94-AB41-B420-3E4A6D770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43" y="5908605"/>
            <a:ext cx="11397262" cy="348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404CC5-8CDD-274D-A4AE-A2EF5E9D58A1}"/>
              </a:ext>
            </a:extLst>
          </p:cNvPr>
          <p:cNvSpPr txBox="1"/>
          <p:nvPr/>
        </p:nvSpPr>
        <p:spPr>
          <a:xfrm>
            <a:off x="1194366" y="8566010"/>
            <a:ext cx="3342775" cy="486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defTabSz="650230" hangingPunct="1">
              <a:defRPr/>
            </a:pPr>
            <a:r>
              <a:rPr lang="en-US" sz="2560" kern="1200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Mittlestadt</a:t>
            </a:r>
            <a:r>
              <a:rPr lang="en-US" sz="2560" kern="12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et al. (2008)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C5627C-0C25-F248-B4FA-F3FF387876E9}"/>
              </a:ext>
            </a:extLst>
          </p:cNvPr>
          <p:cNvSpPr txBox="1"/>
          <p:nvPr/>
        </p:nvSpPr>
        <p:spPr>
          <a:xfrm>
            <a:off x="6518205" y="1785903"/>
            <a:ext cx="5247076" cy="376878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defTabSz="650230" hangingPunct="1">
              <a:defRPr/>
            </a:pPr>
            <a:r>
              <a:rPr lang="en-US" sz="3413" kern="1200" dirty="0">
                <a:solidFill>
                  <a:srgbClr val="FFFF00"/>
                </a:solidFill>
                <a:latin typeface="Calibri"/>
                <a:ea typeface="ＭＳ Ｐゴシック" panose="020B0600070205080204" pitchFamily="34" charset="-128"/>
              </a:rPr>
              <a:t>Occur on Iceland and  on Mid-ocean ridges- </a:t>
            </a:r>
          </a:p>
          <a:p>
            <a:pPr algn="l" defTabSz="650230" hangingPunct="1">
              <a:defRPr/>
            </a:pPr>
            <a:r>
              <a:rPr lang="en-US" sz="3413" kern="1200" dirty="0">
                <a:solidFill>
                  <a:srgbClr val="FFFF00"/>
                </a:solidFill>
                <a:latin typeface="Calibri"/>
                <a:ea typeface="ＭＳ Ｐゴシック" panose="020B0600070205080204" pitchFamily="34" charset="-128"/>
              </a:rPr>
              <a:t>Causes:</a:t>
            </a:r>
          </a:p>
          <a:p>
            <a:pPr algn="l" defTabSz="650230" hangingPunct="1">
              <a:defRPr/>
            </a:pPr>
            <a:r>
              <a:rPr lang="en-US" sz="3413" kern="1200" dirty="0">
                <a:solidFill>
                  <a:srgbClr val="FFFF00"/>
                </a:solidFill>
                <a:latin typeface="Calibri"/>
                <a:ea typeface="ＭＳ Ｐゴシック" panose="020B0600070205080204" pitchFamily="34" charset="-128"/>
              </a:rPr>
              <a:t>-Jump to have ridge over plume</a:t>
            </a:r>
          </a:p>
          <a:p>
            <a:pPr algn="l" defTabSz="650230" hangingPunct="1">
              <a:defRPr/>
            </a:pPr>
            <a:r>
              <a:rPr lang="en-US" sz="3413" kern="1200" dirty="0">
                <a:solidFill>
                  <a:srgbClr val="FFFF00"/>
                </a:solidFill>
                <a:latin typeface="Calibri"/>
                <a:ea typeface="ＭＳ Ｐゴシック" panose="020B0600070205080204" pitchFamily="34" charset="-128"/>
              </a:rPr>
              <a:t>-Jump due to plate reorganization (poles shift)</a:t>
            </a:r>
          </a:p>
        </p:txBody>
      </p:sp>
    </p:spTree>
    <p:extLst>
      <p:ext uri="{BB962C8B-B14F-4D97-AF65-F5344CB8AC3E}">
        <p14:creationId xmlns:p14="http://schemas.microsoft.com/office/powerpoint/2010/main" val="2142224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0253F"/>
            </a:gs>
            <a:gs pos="49001">
              <a:srgbClr val="10253F"/>
            </a:gs>
            <a:gs pos="74001">
              <a:srgbClr val="17375E"/>
            </a:gs>
            <a:gs pos="99001">
              <a:srgbClr val="31859C"/>
            </a:gs>
            <a:gs pos="100000">
              <a:srgbClr val="FFFF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E5A86B12-557C-4C4F-B983-60487083D5D6}"/>
              </a:ext>
            </a:extLst>
          </p:cNvPr>
          <p:cNvSpPr txBox="1">
            <a:spLocks/>
          </p:cNvSpPr>
          <p:nvPr/>
        </p:nvSpPr>
        <p:spPr bwMode="auto">
          <a:xfrm>
            <a:off x="1384019" y="117405"/>
            <a:ext cx="9421706" cy="112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65023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982" kern="1200">
                <a:solidFill>
                  <a:srgbClr val="FFFF00"/>
                </a:solidFill>
                <a:latin typeface="Calibri" panose="020F0502020204030204" pitchFamily="34" charset="0"/>
              </a:rPr>
              <a:t>Volcanic Flexure with Jumps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0BFA1C-D513-4748-9F81-8AF928273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3" y="1580445"/>
            <a:ext cx="12966417" cy="7658382"/>
          </a:xfrm>
          <a:prstGeom prst="rect">
            <a:avLst/>
          </a:prstGeom>
          <a:solidFill>
            <a:schemeClr val="bg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defTabSz="650230" hangingPunct="1">
              <a:defRPr/>
            </a:pPr>
            <a:endParaRPr lang="en-US" sz="2560" kern="1200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pic>
        <p:nvPicPr>
          <p:cNvPr id="54276" name="Picture 6" descr="FigVolFlexJump2.png">
            <a:extLst>
              <a:ext uri="{FF2B5EF4-FFF2-40B4-BE49-F238E27FC236}">
                <a16:creationId xmlns:a16="http://schemas.microsoft.com/office/drawing/2014/main" id="{5612BBE5-CD2F-BE44-92CD-C74D885E5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3" y="-1045351"/>
            <a:ext cx="10767342" cy="975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984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FB6B924-EBCF-4545-B273-5570CBC7F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556" y="715716"/>
            <a:ext cx="12248445" cy="8597618"/>
          </a:xfrm>
          <a:prstGeom prst="rect">
            <a:avLst/>
          </a:prstGeom>
          <a:solidFill>
            <a:srgbClr val="FFFF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defTabSz="650230" hangingPunct="1">
              <a:defRPr/>
            </a:pPr>
            <a:endParaRPr lang="en-US" sz="256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5299" name="Picture 1">
            <a:extLst>
              <a:ext uri="{FF2B5EF4-FFF2-40B4-BE49-F238E27FC236}">
                <a16:creationId xmlns:a16="http://schemas.microsoft.com/office/drawing/2014/main" id="{22A3EF61-8528-5546-99E6-51136A84E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87"/>
            <a:ext cx="13004800" cy="962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3">
            <a:extLst>
              <a:ext uri="{FF2B5EF4-FFF2-40B4-BE49-F238E27FC236}">
                <a16:creationId xmlns:a16="http://schemas.microsoft.com/office/drawing/2014/main" id="{58D2F1A4-DAD0-F545-AFB5-869630B40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2010" y="9092061"/>
            <a:ext cx="2247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dirty="0"/>
              <a:t>Buck (2017)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624783E9-1DB5-1F41-BB34-B1869D1E9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8380" y="4584412"/>
            <a:ext cx="33313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dirty="0"/>
              <a:t>Becker et a. (2016)</a:t>
            </a:r>
          </a:p>
        </p:txBody>
      </p:sp>
    </p:spTree>
    <p:extLst>
      <p:ext uri="{BB962C8B-B14F-4D97-AF65-F5344CB8AC3E}">
        <p14:creationId xmlns:p14="http://schemas.microsoft.com/office/powerpoint/2010/main" val="3795891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Dry Quartz"/>
          <p:cNvSpPr txBox="1"/>
          <p:nvPr/>
        </p:nvSpPr>
        <p:spPr>
          <a:xfrm>
            <a:off x="5287964" y="-14134"/>
            <a:ext cx="2296395" cy="5969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Dry Quartz</a:t>
            </a:r>
          </a:p>
        </p:txBody>
      </p:sp>
      <p:grpSp>
        <p:nvGrpSpPr>
          <p:cNvPr id="1358" name="Group"/>
          <p:cNvGrpSpPr/>
          <p:nvPr/>
        </p:nvGrpSpPr>
        <p:grpSpPr>
          <a:xfrm>
            <a:off x="432306" y="-599013"/>
            <a:ext cx="12887835" cy="5588626"/>
            <a:chOff x="0" y="0"/>
            <a:chExt cx="12887833" cy="5588624"/>
          </a:xfrm>
        </p:grpSpPr>
        <p:pic>
          <p:nvPicPr>
            <p:cNvPr id="1356" name="Image" descr="Imag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139729"/>
              <a:ext cx="12887834" cy="444889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357" name="Rectangle"/>
            <p:cNvSpPr/>
            <p:nvPr/>
          </p:nvSpPr>
          <p:spPr>
            <a:xfrm>
              <a:off x="2138666" y="0"/>
              <a:ext cx="1304026" cy="1370864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359" name="Elasto-Visco-Plastic (EVP) Rheology"/>
          <p:cNvSpPr txBox="1">
            <a:spLocks noGrp="1"/>
          </p:cNvSpPr>
          <p:nvPr>
            <p:ph type="title"/>
          </p:nvPr>
        </p:nvSpPr>
        <p:spPr>
          <a:xfrm>
            <a:off x="952500" y="4620607"/>
            <a:ext cx="11099800" cy="1703229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3600"/>
            </a:lvl1pPr>
          </a:lstStyle>
          <a:p>
            <a:r>
              <a:t>Elasto-Visco-Plastic (EVP) Rheology</a:t>
            </a:r>
          </a:p>
        </p:txBody>
      </p:sp>
      <p:pic>
        <p:nvPicPr>
          <p:cNvPr id="136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57" y="6764399"/>
            <a:ext cx="11822486" cy="935052"/>
          </a:xfrm>
          <a:prstGeom prst="rect">
            <a:avLst/>
          </a:prstGeom>
          <a:ln w="3175">
            <a:miter lim="400000"/>
          </a:ln>
        </p:spPr>
      </p:pic>
      <p:pic>
        <p:nvPicPr>
          <p:cNvPr id="136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200" y="5960600"/>
            <a:ext cx="4887844" cy="734226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F38069-8223-6241-B6EE-BC805D2D98B8}"/>
              </a:ext>
            </a:extLst>
          </p:cNvPr>
          <p:cNvSpPr txBox="1"/>
          <p:nvPr/>
        </p:nvSpPr>
        <p:spPr>
          <a:xfrm>
            <a:off x="8346713" y="8612720"/>
            <a:ext cx="4267195" cy="60016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Ti</a:t>
            </a:r>
            <a:r>
              <a:rPr kumimoji="0" lang="en-US" sz="3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an and Buck (2019)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Double-click to edi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1365" name="Dry Quartz"/>
          <p:cNvSpPr txBox="1"/>
          <p:nvPr/>
        </p:nvSpPr>
        <p:spPr>
          <a:xfrm>
            <a:off x="5287964" y="-14134"/>
            <a:ext cx="2296395" cy="5969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Dry Quartz</a:t>
            </a:r>
          </a:p>
        </p:txBody>
      </p:sp>
      <p:sp>
        <p:nvSpPr>
          <p:cNvPr id="1366" name="Rounded Rectangle"/>
          <p:cNvSpPr/>
          <p:nvPr/>
        </p:nvSpPr>
        <p:spPr>
          <a:xfrm>
            <a:off x="-291167" y="-32296"/>
            <a:ext cx="1270001" cy="9818192"/>
          </a:xfrm>
          <a:prstGeom prst="roundRect">
            <a:avLst>
              <a:gd name="adj" fmla="val 15000"/>
            </a:avLst>
          </a:prstGeom>
          <a:solidFill>
            <a:srgbClr val="000000"/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7" name="Rounded Rectangle"/>
          <p:cNvSpPr/>
          <p:nvPr/>
        </p:nvSpPr>
        <p:spPr>
          <a:xfrm>
            <a:off x="12056067" y="-32296"/>
            <a:ext cx="1270001" cy="9818192"/>
          </a:xfrm>
          <a:prstGeom prst="roundRect">
            <a:avLst>
              <a:gd name="adj" fmla="val 15000"/>
            </a:avLst>
          </a:prstGeom>
          <a:solidFill>
            <a:srgbClr val="000000"/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8" name="Rounded Rectangle"/>
          <p:cNvSpPr/>
          <p:nvPr/>
        </p:nvSpPr>
        <p:spPr>
          <a:xfrm>
            <a:off x="11041053" y="2103371"/>
            <a:ext cx="1270001" cy="499146"/>
          </a:xfrm>
          <a:prstGeom prst="roundRect">
            <a:avLst>
              <a:gd name="adj" fmla="val 38165"/>
            </a:avLst>
          </a:prstGeom>
          <a:solidFill>
            <a:srgbClr val="000000"/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9" name="Rounded Rectangle"/>
          <p:cNvSpPr/>
          <p:nvPr/>
        </p:nvSpPr>
        <p:spPr>
          <a:xfrm>
            <a:off x="11041053" y="-125861"/>
            <a:ext cx="1270001" cy="499146"/>
          </a:xfrm>
          <a:prstGeom prst="roundRect">
            <a:avLst>
              <a:gd name="adj" fmla="val 38165"/>
            </a:avLst>
          </a:prstGeom>
          <a:solidFill>
            <a:srgbClr val="000000"/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70" name="Rounded Rectangle"/>
          <p:cNvSpPr/>
          <p:nvPr/>
        </p:nvSpPr>
        <p:spPr>
          <a:xfrm>
            <a:off x="373222" y="-63012"/>
            <a:ext cx="1270001" cy="596901"/>
          </a:xfrm>
          <a:prstGeom prst="roundRect">
            <a:avLst>
              <a:gd name="adj" fmla="val 31915"/>
            </a:avLst>
          </a:prstGeom>
          <a:solidFill>
            <a:srgbClr val="000000"/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71" name="Rounded Rectangle"/>
          <p:cNvSpPr/>
          <p:nvPr/>
        </p:nvSpPr>
        <p:spPr>
          <a:xfrm>
            <a:off x="737672" y="2170070"/>
            <a:ext cx="1270001" cy="596901"/>
          </a:xfrm>
          <a:prstGeom prst="roundRect">
            <a:avLst>
              <a:gd name="adj" fmla="val 31915"/>
            </a:avLst>
          </a:prstGeom>
          <a:solidFill>
            <a:srgbClr val="000000"/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72" name="Rounded Rectangle"/>
          <p:cNvSpPr/>
          <p:nvPr/>
        </p:nvSpPr>
        <p:spPr>
          <a:xfrm>
            <a:off x="7301999" y="3061"/>
            <a:ext cx="3954510" cy="317501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73" name="Rounded Rectangle"/>
          <p:cNvSpPr/>
          <p:nvPr/>
        </p:nvSpPr>
        <p:spPr>
          <a:xfrm>
            <a:off x="2163161" y="-9639"/>
            <a:ext cx="3590059" cy="317501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74" name="Rounded Rectangle"/>
          <p:cNvSpPr/>
          <p:nvPr/>
        </p:nvSpPr>
        <p:spPr>
          <a:xfrm>
            <a:off x="4707459" y="-135215"/>
            <a:ext cx="3954510" cy="317501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75" name="BC900_qtz_20180112-HD-3.mp4" descr="BC900_qtz_20180112-HD-3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05465" y="1301"/>
            <a:ext cx="17335107" cy="9750998"/>
          </a:xfrm>
          <a:prstGeom prst="rect">
            <a:avLst/>
          </a:prstGeom>
          <a:ln w="12700">
            <a:miter lim="400000"/>
          </a:ln>
        </p:spPr>
      </p:pic>
      <p:sp>
        <p:nvSpPr>
          <p:cNvPr id="1376" name="Rectangle"/>
          <p:cNvSpPr/>
          <p:nvPr/>
        </p:nvSpPr>
        <p:spPr>
          <a:xfrm>
            <a:off x="9872720" y="-264637"/>
            <a:ext cx="3365250" cy="10050533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53585F"/>
              </a:gs>
            </a:gsLst>
            <a:lin ang="5400000"/>
          </a:gra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77" name="Plastic Strain"/>
          <p:cNvSpPr txBox="1"/>
          <p:nvPr/>
        </p:nvSpPr>
        <p:spPr>
          <a:xfrm>
            <a:off x="10000752" y="913516"/>
            <a:ext cx="2824759" cy="5969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Plastic Strain</a:t>
            </a:r>
          </a:p>
        </p:txBody>
      </p:sp>
      <p:sp>
        <p:nvSpPr>
          <p:cNvPr id="1378" name="Phase"/>
          <p:cNvSpPr txBox="1"/>
          <p:nvPr/>
        </p:nvSpPr>
        <p:spPr>
          <a:xfrm>
            <a:off x="10001784" y="2416262"/>
            <a:ext cx="1361109" cy="5969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Phase</a:t>
            </a:r>
          </a:p>
        </p:txBody>
      </p:sp>
      <p:sp>
        <p:nvSpPr>
          <p:cNvPr id="1379" name="Density"/>
          <p:cNvSpPr txBox="1"/>
          <p:nvPr/>
        </p:nvSpPr>
        <p:spPr>
          <a:xfrm>
            <a:off x="10018410" y="3850433"/>
            <a:ext cx="1648694" cy="5969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Density</a:t>
            </a:r>
          </a:p>
        </p:txBody>
      </p:sp>
      <p:sp>
        <p:nvSpPr>
          <p:cNvPr id="1380" name="Stress"/>
          <p:cNvSpPr txBox="1"/>
          <p:nvPr/>
        </p:nvSpPr>
        <p:spPr>
          <a:xfrm>
            <a:off x="10087367" y="5305712"/>
            <a:ext cx="1409180" cy="5969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Stress</a:t>
            </a:r>
          </a:p>
        </p:txBody>
      </p:sp>
      <p:sp>
        <p:nvSpPr>
          <p:cNvPr id="1381" name="Temperature"/>
          <p:cNvSpPr txBox="1"/>
          <p:nvPr/>
        </p:nvSpPr>
        <p:spPr>
          <a:xfrm>
            <a:off x="10025960" y="6760990"/>
            <a:ext cx="2672743" cy="5969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Temperature</a:t>
            </a:r>
          </a:p>
        </p:txBody>
      </p:sp>
      <p:sp>
        <p:nvSpPr>
          <p:cNvPr id="1382" name="Viscosity"/>
          <p:cNvSpPr txBox="1"/>
          <p:nvPr/>
        </p:nvSpPr>
        <p:spPr>
          <a:xfrm>
            <a:off x="10040099" y="8195162"/>
            <a:ext cx="1977394" cy="5969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Viscosity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86" fill="hold"/>
                                        <p:tgtEl>
                                          <p:spTgt spid="13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37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5" name="Image" descr="Image"/>
          <p:cNvPicPr>
            <a:picLocks noChangeAspect="1"/>
          </p:cNvPicPr>
          <p:nvPr/>
        </p:nvPicPr>
        <p:blipFill>
          <a:blip r:embed="rId2"/>
          <a:srcRect b="77307"/>
          <a:stretch>
            <a:fillRect/>
          </a:stretch>
        </p:blipFill>
        <p:spPr>
          <a:xfrm>
            <a:off x="215900" y="2596840"/>
            <a:ext cx="12572824" cy="1962788"/>
          </a:xfrm>
          <a:prstGeom prst="rect">
            <a:avLst/>
          </a:prstGeom>
          <a:ln w="3175">
            <a:miter lim="400000"/>
          </a:ln>
        </p:spPr>
      </p:pic>
      <p:pic>
        <p:nvPicPr>
          <p:cNvPr id="138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68" y="4940576"/>
            <a:ext cx="11691664" cy="4136670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1391" name="Group"/>
          <p:cNvGrpSpPr/>
          <p:nvPr/>
        </p:nvGrpSpPr>
        <p:grpSpPr>
          <a:xfrm>
            <a:off x="3766266" y="470340"/>
            <a:ext cx="7110147" cy="1255274"/>
            <a:chOff x="0" y="0"/>
            <a:chExt cx="7110145" cy="1255272"/>
          </a:xfrm>
        </p:grpSpPr>
        <p:grpSp>
          <p:nvGrpSpPr>
            <p:cNvPr id="1389" name="Group"/>
            <p:cNvGrpSpPr/>
            <p:nvPr/>
          </p:nvGrpSpPr>
          <p:grpSpPr>
            <a:xfrm>
              <a:off x="0" y="0"/>
              <a:ext cx="7110146" cy="1014074"/>
              <a:chOff x="0" y="0"/>
              <a:chExt cx="7110145" cy="1014073"/>
            </a:xfrm>
          </p:grpSpPr>
          <p:pic>
            <p:nvPicPr>
              <p:cNvPr id="1387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7036431" cy="1014074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sp>
            <p:nvSpPr>
              <p:cNvPr id="1388" name="Oval"/>
              <p:cNvSpPr/>
              <p:nvPr/>
            </p:nvSpPr>
            <p:spPr>
              <a:xfrm>
                <a:off x="6662273" y="491354"/>
                <a:ext cx="447873" cy="435145"/>
              </a:xfrm>
              <a:prstGeom prst="ellipse">
                <a:avLst/>
              </a:pr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2200"/>
                </a:pPr>
                <a:endParaRPr/>
              </a:p>
            </p:txBody>
          </p:sp>
        </p:grpSp>
        <p:sp>
          <p:nvSpPr>
            <p:cNvPr id="1390" name="s"/>
            <p:cNvSpPr txBox="1"/>
            <p:nvPr/>
          </p:nvSpPr>
          <p:spPr>
            <a:xfrm>
              <a:off x="6574318" y="371274"/>
              <a:ext cx="461915" cy="88399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56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</a:t>
              </a:r>
            </a:p>
          </p:txBody>
        </p:sp>
      </p:grpSp>
      <p:grpSp>
        <p:nvGrpSpPr>
          <p:cNvPr id="1396" name="Group"/>
          <p:cNvGrpSpPr/>
          <p:nvPr/>
        </p:nvGrpSpPr>
        <p:grpSpPr>
          <a:xfrm>
            <a:off x="608531" y="135850"/>
            <a:ext cx="12136003" cy="1149782"/>
            <a:chOff x="-123456" y="-25400"/>
            <a:chExt cx="12136001" cy="1149780"/>
          </a:xfrm>
        </p:grpSpPr>
        <p:sp>
          <p:nvSpPr>
            <p:cNvPr id="1392" name="Line"/>
            <p:cNvSpPr/>
            <p:nvPr/>
          </p:nvSpPr>
          <p:spPr>
            <a:xfrm>
              <a:off x="83709" y="138432"/>
              <a:ext cx="11866871" cy="1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  <p:pic>
          <p:nvPicPr>
            <p:cNvPr id="1393" name="Line Line" descr="Line Lin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-505690" y="487781"/>
              <a:ext cx="1011380" cy="246915"/>
            </a:xfrm>
            <a:prstGeom prst="rect">
              <a:avLst/>
            </a:prstGeom>
            <a:effectLst/>
          </p:spPr>
        </p:pic>
        <p:pic>
          <p:nvPicPr>
            <p:cNvPr id="1397" name="Connection Line" descr="Connection Lin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41" y="-25401"/>
              <a:ext cx="11990804" cy="1149782"/>
            </a:xfrm>
            <a:prstGeom prst="rect">
              <a:avLst/>
            </a:prstGeom>
            <a:effectLst/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24C3B2D-5CBC-5B4B-A82B-482A2B1AF9B1}"/>
              </a:ext>
            </a:extLst>
          </p:cNvPr>
          <p:cNvSpPr txBox="1"/>
          <p:nvPr/>
        </p:nvSpPr>
        <p:spPr>
          <a:xfrm>
            <a:off x="9643275" y="9171475"/>
            <a:ext cx="3039294" cy="44627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Ti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an and Buck (2019)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84" y="5159212"/>
            <a:ext cx="10928011" cy="4018689"/>
          </a:xfrm>
          <a:prstGeom prst="rect">
            <a:avLst/>
          </a:prstGeom>
          <a:ln w="3175">
            <a:miter lim="400000"/>
          </a:ln>
        </p:spPr>
      </p:pic>
      <p:pic>
        <p:nvPicPr>
          <p:cNvPr id="1402" name="Image" descr="Image"/>
          <p:cNvPicPr>
            <a:picLocks noChangeAspect="1"/>
          </p:cNvPicPr>
          <p:nvPr/>
        </p:nvPicPr>
        <p:blipFill>
          <a:blip r:embed="rId3"/>
          <a:srcRect t="70594"/>
          <a:stretch>
            <a:fillRect/>
          </a:stretch>
        </p:blipFill>
        <p:spPr>
          <a:xfrm>
            <a:off x="413940" y="2474737"/>
            <a:ext cx="12176785" cy="2463387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1411" name="Group"/>
          <p:cNvGrpSpPr/>
          <p:nvPr/>
        </p:nvGrpSpPr>
        <p:grpSpPr>
          <a:xfrm>
            <a:off x="653173" y="573360"/>
            <a:ext cx="12248722" cy="1345917"/>
            <a:chOff x="-25400" y="-25399"/>
            <a:chExt cx="12248721" cy="1345915"/>
          </a:xfrm>
        </p:grpSpPr>
        <p:pic>
          <p:nvPicPr>
            <p:cNvPr id="1415" name="Connection Line" descr="Connection Lin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7801" y="177798"/>
              <a:ext cx="11842323" cy="939516"/>
            </a:xfrm>
            <a:prstGeom prst="rect">
              <a:avLst/>
            </a:prstGeom>
            <a:effectLst/>
          </p:spPr>
        </p:pic>
        <p:grpSp>
          <p:nvGrpSpPr>
            <p:cNvPr id="1410" name="Group"/>
            <p:cNvGrpSpPr/>
            <p:nvPr/>
          </p:nvGrpSpPr>
          <p:grpSpPr>
            <a:xfrm>
              <a:off x="-25400" y="-25400"/>
              <a:ext cx="12248722" cy="1345916"/>
              <a:chOff x="-25400" y="-25400"/>
              <a:chExt cx="12248721" cy="1345915"/>
            </a:xfrm>
          </p:grpSpPr>
          <p:pic>
            <p:nvPicPr>
              <p:cNvPr id="1417" name="Connection Line" descr="Connection Line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5400" y="-25401"/>
                <a:ext cx="11842322" cy="939517"/>
              </a:xfrm>
              <a:prstGeom prst="rect">
                <a:avLst/>
              </a:prstGeom>
              <a:effectLst/>
            </p:spPr>
          </p:pic>
          <p:pic>
            <p:nvPicPr>
              <p:cNvPr id="1419" name="Connection Line" descr="Connection Line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33" y="42333"/>
                <a:ext cx="11842322" cy="939516"/>
              </a:xfrm>
              <a:prstGeom prst="rect">
                <a:avLst/>
              </a:prstGeom>
              <a:effectLst/>
            </p:spPr>
          </p:pic>
          <p:pic>
            <p:nvPicPr>
              <p:cNvPr id="1421" name="Connection Line" descr="Connection Line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066" y="110066"/>
                <a:ext cx="11842323" cy="939517"/>
              </a:xfrm>
              <a:prstGeom prst="rect">
                <a:avLst/>
              </a:prstGeom>
              <a:effectLst/>
            </p:spPr>
          </p:pic>
          <p:pic>
            <p:nvPicPr>
              <p:cNvPr id="1423" name="Connection Line" descr="Connection Line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5533" y="245533"/>
                <a:ext cx="11842322" cy="939516"/>
              </a:xfrm>
              <a:prstGeom prst="rect">
                <a:avLst/>
              </a:prstGeom>
              <a:effectLst/>
            </p:spPr>
          </p:pic>
          <p:pic>
            <p:nvPicPr>
              <p:cNvPr id="1425" name="Connection Line" descr="Connection Line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3266" y="313266"/>
                <a:ext cx="11842322" cy="939517"/>
              </a:xfrm>
              <a:prstGeom prst="rect">
                <a:avLst/>
              </a:prstGeom>
              <a:effectLst/>
            </p:spPr>
          </p:pic>
          <p:pic>
            <p:nvPicPr>
              <p:cNvPr id="1427" name="Connection Line" descr="Connection Line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000" y="380999"/>
                <a:ext cx="11842322" cy="939517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1412" name="Line"/>
          <p:cNvSpPr/>
          <p:nvPr/>
        </p:nvSpPr>
        <p:spPr>
          <a:xfrm>
            <a:off x="844098" y="575206"/>
            <a:ext cx="11866871" cy="1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38100" tIns="38100" rIns="38100" bIns="38100" anchor="ctr"/>
          <a:lstStyle/>
          <a:p>
            <a:pPr>
              <a:defRPr sz="2200"/>
            </a:pPr>
            <a:endParaRPr/>
          </a:p>
        </p:txBody>
      </p:sp>
      <p:pic>
        <p:nvPicPr>
          <p:cNvPr id="1413" name="Line Line" descr="Line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98612" y="924157"/>
            <a:ext cx="1123556" cy="2469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AEB427-CBD1-0942-90D3-4433F7F05ABA}"/>
              </a:ext>
            </a:extLst>
          </p:cNvPr>
          <p:cNvSpPr txBox="1"/>
          <p:nvPr/>
        </p:nvSpPr>
        <p:spPr>
          <a:xfrm>
            <a:off x="9862603" y="9112508"/>
            <a:ext cx="3039294" cy="44627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Ti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an and Buck (2019)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1AA36617-0894-2143-9B44-17E31D4BC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782" y="-36124"/>
            <a:ext cx="11054080" cy="2090702"/>
          </a:xfrm>
        </p:spPr>
        <p:txBody>
          <a:bodyPr/>
          <a:lstStyle/>
          <a:p>
            <a:r>
              <a:rPr lang="en-US" altLang="en-US" sz="3982">
                <a:solidFill>
                  <a:srgbClr val="FFFF00"/>
                </a:solidFill>
                <a:ea typeface="ＭＳ Ｐゴシック" panose="020B0600070205080204" pitchFamily="34" charset="-128"/>
              </a:rPr>
              <a:t>Dating of Large Igneous Provinces (LIPs) shows that they form just before most major rifting events</a:t>
            </a:r>
          </a:p>
        </p:txBody>
      </p:sp>
      <p:pic>
        <p:nvPicPr>
          <p:cNvPr id="41986" name="Picture 6">
            <a:extLst>
              <a:ext uri="{FF2B5EF4-FFF2-40B4-BE49-F238E27FC236}">
                <a16:creationId xmlns:a16="http://schemas.microsoft.com/office/drawing/2014/main" id="{1A294E7E-6F20-7946-AAC9-8B8466862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3973"/>
            <a:ext cx="13004800" cy="768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D26703-F4FD-C948-8787-FB09805C8F1E}"/>
              </a:ext>
            </a:extLst>
          </p:cNvPr>
          <p:cNvSpPr txBox="1"/>
          <p:nvPr/>
        </p:nvSpPr>
        <p:spPr>
          <a:xfrm>
            <a:off x="205454" y="8865146"/>
            <a:ext cx="374814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Baets</a:t>
            </a:r>
            <a:r>
              <a:rPr lang="en-US" dirty="0">
                <a:solidFill>
                  <a:srgbClr val="FFC000"/>
                </a:solidFill>
              </a:rPr>
              <a:t> et al. (2016)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CFBBF2-1687-5A49-B053-9F1C128387E3}"/>
              </a:ext>
            </a:extLst>
          </p:cNvPr>
          <p:cNvSpPr txBox="1"/>
          <p:nvPr/>
        </p:nvSpPr>
        <p:spPr>
          <a:xfrm>
            <a:off x="8446764" y="8822269"/>
            <a:ext cx="399019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Franke et al. (2014)</a:t>
            </a:r>
          </a:p>
        </p:txBody>
      </p:sp>
    </p:spTree>
    <p:extLst>
      <p:ext uri="{BB962C8B-B14F-4D97-AF65-F5344CB8AC3E}">
        <p14:creationId xmlns:p14="http://schemas.microsoft.com/office/powerpoint/2010/main" val="516700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7227"/>
            <a:ext cx="13004800" cy="6716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68DB76-FE0D-9B4C-8BFE-325A7E314E0C}"/>
              </a:ext>
            </a:extLst>
          </p:cNvPr>
          <p:cNvSpPr txBox="1"/>
          <p:nvPr/>
        </p:nvSpPr>
        <p:spPr>
          <a:xfrm>
            <a:off x="9862603" y="9112508"/>
            <a:ext cx="3039294" cy="44627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Ti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an and Buck (2019)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BB7858-3AF3-644C-8E55-CB2BDA56646B}"/>
              </a:ext>
            </a:extLst>
          </p:cNvPr>
          <p:cNvSpPr txBox="1"/>
          <p:nvPr/>
        </p:nvSpPr>
        <p:spPr>
          <a:xfrm>
            <a:off x="1248935" y="376674"/>
            <a:ext cx="10834696" cy="112338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Sufficiently High Quality Data for Only 2 Rifted Margins,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But results fit advanced models</a:t>
            </a:r>
            <a:r>
              <a:rPr kumimoji="0" lang="en-US" sz="3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9853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0253F"/>
            </a:gs>
            <a:gs pos="49001">
              <a:srgbClr val="10253F"/>
            </a:gs>
            <a:gs pos="74001">
              <a:srgbClr val="17375E"/>
            </a:gs>
            <a:gs pos="99001">
              <a:srgbClr val="31859C"/>
            </a:gs>
            <a:gs pos="100000">
              <a:srgbClr val="FFFF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2840E8-15B2-BB4F-8FE5-26EDF3011000}"/>
              </a:ext>
            </a:extLst>
          </p:cNvPr>
          <p:cNvSpPr txBox="1"/>
          <p:nvPr/>
        </p:nvSpPr>
        <p:spPr>
          <a:xfrm>
            <a:off x="288996" y="2600960"/>
            <a:ext cx="12679680" cy="42942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defTabSz="650230" hangingPunct="1">
              <a:defRPr/>
            </a:pPr>
            <a:r>
              <a:rPr lang="en-US" sz="4551" kern="1200" dirty="0">
                <a:solidFill>
                  <a:srgbClr val="FFFF00"/>
                </a:solidFill>
                <a:latin typeface="Calibri"/>
                <a:ea typeface="ＭＳ Ｐゴシック" panose="020B0600070205080204" pitchFamily="34" charset="-128"/>
              </a:rPr>
              <a:t>Illustrate how Rift jumps can produce  SDR packages across conjugate volcanic margins?</a:t>
            </a:r>
          </a:p>
          <a:p>
            <a:pPr algn="l" defTabSz="650230" hangingPunct="1">
              <a:defRPr/>
            </a:pPr>
            <a:endParaRPr lang="en-US" sz="4551" kern="1200" dirty="0">
              <a:solidFill>
                <a:srgbClr val="FFFF00"/>
              </a:solidFill>
              <a:latin typeface="Calibri"/>
              <a:ea typeface="ＭＳ Ｐゴシック" panose="020B0600070205080204" pitchFamily="34" charset="-128"/>
            </a:endParaRPr>
          </a:p>
          <a:p>
            <a:pPr algn="l" defTabSz="650230" hangingPunct="1">
              <a:defRPr/>
            </a:pPr>
            <a:endParaRPr lang="en-US" sz="4551" kern="1200" dirty="0">
              <a:solidFill>
                <a:srgbClr val="FFFF00"/>
              </a:solidFill>
              <a:latin typeface="Calibri"/>
              <a:ea typeface="ＭＳ Ｐゴシック" panose="020B0600070205080204" pitchFamily="34" charset="-128"/>
            </a:endParaRPr>
          </a:p>
          <a:p>
            <a:pPr algn="l" defTabSz="650230" hangingPunct="1">
              <a:defRPr/>
            </a:pPr>
            <a:r>
              <a:rPr lang="en-US" sz="4551" kern="1200" dirty="0">
                <a:solidFill>
                  <a:srgbClr val="FFFF00"/>
                </a:solidFill>
                <a:latin typeface="Calibri"/>
                <a:ea typeface="ＭＳ Ｐゴシック" panose="020B0600070205080204" pitchFamily="34" charset="-128"/>
              </a:rPr>
              <a:t>Give Insight into intrusion versus extrusion of magma at volcanic margins?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D5BBED-14C7-EC48-9D62-138CD4371FCB}"/>
              </a:ext>
            </a:extLst>
          </p:cNvPr>
          <p:cNvSpPr txBox="1"/>
          <p:nvPr/>
        </p:nvSpPr>
        <p:spPr>
          <a:xfrm>
            <a:off x="541867" y="1083734"/>
            <a:ext cx="6086923" cy="9678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defTabSz="650230" hangingPunct="1">
              <a:defRPr/>
            </a:pPr>
            <a:r>
              <a:rPr lang="en-US" sz="5689" kern="1200" dirty="0">
                <a:solidFill>
                  <a:srgbClr val="FFFF00"/>
                </a:solidFill>
                <a:latin typeface="Calibri"/>
                <a:ea typeface="ＭＳ Ｐゴシック" panose="020B0600070205080204" pitchFamily="34" charset="-128"/>
              </a:rPr>
              <a:t>Can Analog Models:</a:t>
            </a:r>
          </a:p>
        </p:txBody>
      </p:sp>
    </p:spTree>
    <p:extLst>
      <p:ext uri="{BB962C8B-B14F-4D97-AF65-F5344CB8AC3E}">
        <p14:creationId xmlns:p14="http://schemas.microsoft.com/office/powerpoint/2010/main" val="1501280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60831">
              <a:defRPr sz="7487"/>
            </a:pPr>
            <a:endParaRPr/>
          </a:p>
        </p:txBody>
      </p:sp>
      <p:sp>
        <p:nvSpPr>
          <p:cNvPr id="391" name="Double-click to edi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pic>
        <p:nvPicPr>
          <p:cNvPr id="39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71" y="78179"/>
            <a:ext cx="10932858" cy="3065288"/>
          </a:xfrm>
          <a:prstGeom prst="rect">
            <a:avLst/>
          </a:prstGeom>
          <a:ln w="3175">
            <a:miter lim="400000"/>
          </a:ln>
        </p:spPr>
      </p:pic>
      <p:sp>
        <p:nvSpPr>
          <p:cNvPr id="394" name="2800…"/>
          <p:cNvSpPr txBox="1"/>
          <p:nvPr/>
        </p:nvSpPr>
        <p:spPr>
          <a:xfrm>
            <a:off x="6571036" y="-39399"/>
            <a:ext cx="7182753" cy="2082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 sz="66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2800 </a:t>
            </a:r>
          </a:p>
          <a:p>
            <a:pPr>
              <a:defRPr sz="66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kg/m^3</a:t>
            </a:r>
          </a:p>
        </p:txBody>
      </p:sp>
      <p:pic>
        <p:nvPicPr>
          <p:cNvPr id="39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422" y="3293268"/>
            <a:ext cx="10959956" cy="3102151"/>
          </a:xfrm>
          <a:prstGeom prst="rect">
            <a:avLst/>
          </a:prstGeom>
          <a:ln w="3175">
            <a:miter lim="400000"/>
          </a:ln>
        </p:spPr>
      </p:pic>
      <p:sp>
        <p:nvSpPr>
          <p:cNvPr id="396" name="3000…"/>
          <p:cNvSpPr txBox="1"/>
          <p:nvPr/>
        </p:nvSpPr>
        <p:spPr>
          <a:xfrm>
            <a:off x="6571036" y="3271571"/>
            <a:ext cx="7182753" cy="2082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 sz="66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3000 </a:t>
            </a:r>
          </a:p>
          <a:p>
            <a:pPr>
              <a:defRPr sz="66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kg/m^3</a:t>
            </a:r>
          </a:p>
        </p:txBody>
      </p:sp>
      <p:pic>
        <p:nvPicPr>
          <p:cNvPr id="39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203" y="6517021"/>
            <a:ext cx="10977194" cy="3121686"/>
          </a:xfrm>
          <a:prstGeom prst="rect">
            <a:avLst/>
          </a:prstGeom>
          <a:ln w="3175">
            <a:miter lim="400000"/>
          </a:ln>
        </p:spPr>
      </p:pic>
      <p:sp>
        <p:nvSpPr>
          <p:cNvPr id="398" name="[Buck, 2017]"/>
          <p:cNvSpPr txBox="1"/>
          <p:nvPr/>
        </p:nvSpPr>
        <p:spPr>
          <a:xfrm>
            <a:off x="9533387" y="9003203"/>
            <a:ext cx="2270126" cy="533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000"/>
            </a:lvl1pPr>
          </a:lstStyle>
          <a:p>
            <a:r>
              <a:t>[Buck, 2017]</a:t>
            </a:r>
          </a:p>
        </p:txBody>
      </p:sp>
      <p:sp>
        <p:nvSpPr>
          <p:cNvPr id="399" name="2800…"/>
          <p:cNvSpPr txBox="1"/>
          <p:nvPr/>
        </p:nvSpPr>
        <p:spPr>
          <a:xfrm>
            <a:off x="6740169" y="6688622"/>
            <a:ext cx="7182752" cy="1752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 sz="5500" b="1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2800 </a:t>
            </a:r>
          </a:p>
          <a:p>
            <a:pPr>
              <a:defRPr sz="5500" b="1">
                <a:solidFill>
                  <a:schemeClr val="accent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kg/m^3</a:t>
            </a:r>
          </a:p>
        </p:txBody>
      </p:sp>
      <p:sp>
        <p:nvSpPr>
          <p:cNvPr id="400" name="lava"/>
          <p:cNvSpPr txBox="1"/>
          <p:nvPr/>
        </p:nvSpPr>
        <p:spPr>
          <a:xfrm>
            <a:off x="6063146" y="6523522"/>
            <a:ext cx="929308" cy="5969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lava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1739BF-57CD-3441-8D0E-FAEA14247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066" y="2803832"/>
            <a:ext cx="5219700" cy="355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1AF8F-0E87-DD43-BF28-5252DD6CC103}"/>
              </a:ext>
            </a:extLst>
          </p:cNvPr>
          <p:cNvSpPr txBox="1"/>
          <p:nvPr/>
        </p:nvSpPr>
        <p:spPr>
          <a:xfrm>
            <a:off x="503281" y="434170"/>
            <a:ext cx="11501906" cy="216982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Fluid in gelatin models are used extensively for simulating magma intrusion.  Here is one that relies on </a:t>
            </a:r>
            <a:r>
              <a:rPr kumimoji="0" lang="en-US" sz="3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Light"/>
              </a:rPr>
              <a:t>strength contrasts</a:t>
            </a:r>
            <a:r>
              <a:rPr kumimoji="0" lang="en-US" sz="3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to have an ascending dike turn in into a sill.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A46EB9-E2CD-6F46-B9E2-0288EC0406AB}"/>
              </a:ext>
            </a:extLst>
          </p:cNvPr>
          <p:cNvSpPr txBox="1"/>
          <p:nvPr/>
        </p:nvSpPr>
        <p:spPr>
          <a:xfrm>
            <a:off x="765362" y="6559669"/>
            <a:ext cx="10605643" cy="164660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Could models be built to have an </a:t>
            </a:r>
            <a:r>
              <a:rPr kumimoji="0" lang="en-US" sz="3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Helvetica Light"/>
              </a:rPr>
              <a:t>evolution of density </a:t>
            </a:r>
            <a:r>
              <a:rPr kumimoji="0" lang="en-US" sz="3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that could affect the transition of sill formation to extrusion?  </a:t>
            </a:r>
          </a:p>
        </p:txBody>
      </p:sp>
    </p:spTree>
    <p:extLst>
      <p:ext uri="{BB962C8B-B14F-4D97-AF65-F5344CB8AC3E}">
        <p14:creationId xmlns:p14="http://schemas.microsoft.com/office/powerpoint/2010/main" val="420049259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272" y="1"/>
            <a:ext cx="10594190" cy="1777392"/>
          </a:xfrm>
        </p:spPr>
        <p:txBody>
          <a:bodyPr>
            <a:normAutofit/>
          </a:bodyPr>
          <a:lstStyle/>
          <a:p>
            <a:r>
              <a:rPr lang="en-US" sz="4551" dirty="0"/>
              <a:t>Ice Shelf Extension is an Analog for Lithospheric Extensional Processes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88167" y="6658011"/>
            <a:ext cx="4944236" cy="225639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Ice Shelves Can Rift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943" y="5988401"/>
            <a:ext cx="5225001" cy="292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1827" y="2034844"/>
            <a:ext cx="6191270" cy="3845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63" y="2034843"/>
            <a:ext cx="6068907" cy="270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65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612" y="1729931"/>
            <a:ext cx="6843189" cy="469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487180" y="6661330"/>
            <a:ext cx="5770671" cy="1777392"/>
          </a:xfrm>
          <a:prstGeom prst="rect">
            <a:avLst/>
          </a:prstGeom>
        </p:spPr>
        <p:txBody>
          <a:bodyPr vert="horz" lIns="130048" tIns="65024" rIns="130048" bIns="65024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50230"/>
            <a:r>
              <a:rPr lang="en-US" sz="3413" dirty="0">
                <a:solidFill>
                  <a:prstClr val="black"/>
                </a:solidFill>
                <a:latin typeface="Calibri"/>
              </a:rPr>
              <a:t>Ice Shelf form multiple basins</a:t>
            </a:r>
          </a:p>
          <a:p>
            <a:pPr algn="l" defTabSz="650230"/>
            <a:r>
              <a:rPr lang="en-US" sz="3413" dirty="0">
                <a:solidFill>
                  <a:prstClr val="black"/>
                </a:solidFill>
                <a:latin typeface="Calibri"/>
              </a:rPr>
              <a:t>Underlain by basal crevasses.</a:t>
            </a:r>
          </a:p>
          <a:p>
            <a:pPr algn="l" defTabSz="650230"/>
            <a:r>
              <a:rPr lang="en-US" sz="3413" dirty="0">
                <a:solidFill>
                  <a:prstClr val="black"/>
                </a:solidFill>
                <a:latin typeface="Calibri"/>
              </a:rPr>
              <a:t>Pattern as for wide rifts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25" y="2040755"/>
            <a:ext cx="7028285" cy="61597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0424" y="494172"/>
            <a:ext cx="8769997" cy="617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  <a:latin typeface="Calibri"/>
              </a:rPr>
              <a:t>Basal crevasses can control shelf breakup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7808" y="8438722"/>
            <a:ext cx="2712730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50230" hangingPunct="1"/>
            <a:r>
              <a:rPr lang="en-US" sz="2560" kern="1200" dirty="0">
                <a:solidFill>
                  <a:prstClr val="black"/>
                </a:solidFill>
                <a:latin typeface="Calibri"/>
              </a:rPr>
              <a:t>Logan et al (2013)  </a:t>
            </a:r>
          </a:p>
        </p:txBody>
      </p:sp>
    </p:spTree>
    <p:extLst>
      <p:ext uri="{BB962C8B-B14F-4D97-AF65-F5344CB8AC3E}">
        <p14:creationId xmlns:p14="http://schemas.microsoft.com/office/powerpoint/2010/main" val="18574255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032"/>
            <a:ext cx="5419961" cy="5600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31" y="3882013"/>
            <a:ext cx="13004800" cy="59349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431" y="252759"/>
            <a:ext cx="8525369" cy="650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517" y="1315005"/>
            <a:ext cx="5472853" cy="4515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67855" y="2972367"/>
            <a:ext cx="4633704" cy="705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hangingPunct="1"/>
            <a:r>
              <a:rPr lang="en-US" sz="3982" kern="1200" dirty="0">
                <a:solidFill>
                  <a:prstClr val="black"/>
                </a:solidFill>
                <a:latin typeface="Calibri"/>
              </a:rPr>
              <a:t>Ice Penetrating Radar</a:t>
            </a:r>
          </a:p>
        </p:txBody>
      </p:sp>
    </p:spTree>
    <p:extLst>
      <p:ext uri="{BB962C8B-B14F-4D97-AF65-F5344CB8AC3E}">
        <p14:creationId xmlns:p14="http://schemas.microsoft.com/office/powerpoint/2010/main" val="36662363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77031"/>
            <a:ext cx="6913441" cy="8458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089" y="3268608"/>
            <a:ext cx="8007711" cy="57424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19749" y="1860789"/>
            <a:ext cx="4633704" cy="705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hangingPunct="1"/>
            <a:r>
              <a:rPr lang="en-US" sz="3982" kern="1200" dirty="0">
                <a:solidFill>
                  <a:prstClr val="black"/>
                </a:solidFill>
                <a:latin typeface="Calibri"/>
              </a:rPr>
              <a:t>Ice Penetrating Radar</a:t>
            </a:r>
          </a:p>
        </p:txBody>
      </p:sp>
    </p:spTree>
    <p:extLst>
      <p:ext uri="{BB962C8B-B14F-4D97-AF65-F5344CB8AC3E}">
        <p14:creationId xmlns:p14="http://schemas.microsoft.com/office/powerpoint/2010/main" val="10761597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8687"/>
            <a:ext cx="13004799" cy="93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388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2178" y="3644504"/>
            <a:ext cx="9103360" cy="249258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67" y="737195"/>
            <a:ext cx="12336137" cy="3994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" y="4731494"/>
            <a:ext cx="3901440" cy="1426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615" y="6256664"/>
            <a:ext cx="8850489" cy="16617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779" y="7918389"/>
            <a:ext cx="2564836" cy="1300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0595" y="8020609"/>
            <a:ext cx="4082062" cy="119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18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0253F"/>
            </a:gs>
            <a:gs pos="49001">
              <a:srgbClr val="10253F"/>
            </a:gs>
            <a:gs pos="74001">
              <a:srgbClr val="17375E"/>
            </a:gs>
            <a:gs pos="99001">
              <a:srgbClr val="31859C"/>
            </a:gs>
            <a:gs pos="100000">
              <a:srgbClr val="FFFF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8684C390-A2EF-764E-9FD2-B9B1B45D6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623" y="1"/>
            <a:ext cx="11054080" cy="2090702"/>
          </a:xfrm>
        </p:spPr>
        <p:txBody>
          <a:bodyPr/>
          <a:lstStyle/>
          <a:p>
            <a:pPr eaLnBrk="1" hangingPunct="1"/>
            <a:r>
              <a:rPr lang="en-US" altLang="en-US" sz="455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Most Rifted Margins May Be Volcanic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5301C-4B64-724C-B244-CB0551B797BF}"/>
              </a:ext>
            </a:extLst>
          </p:cNvPr>
          <p:cNvSpPr txBox="1"/>
          <p:nvPr/>
        </p:nvSpPr>
        <p:spPr>
          <a:xfrm>
            <a:off x="8333459" y="7683219"/>
            <a:ext cx="4368799" cy="7051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defTabSz="650230" hangingPunct="1">
              <a:defRPr/>
            </a:pPr>
            <a:r>
              <a:rPr lang="en-US" sz="3982" kern="1200" dirty="0" err="1">
                <a:solidFill>
                  <a:srgbClr val="FFFF00"/>
                </a:solidFill>
                <a:latin typeface="Calibri"/>
                <a:ea typeface="ＭＳ Ｐゴシック" panose="020B0600070205080204" pitchFamily="34" charset="-128"/>
              </a:rPr>
              <a:t>Geoffroy</a:t>
            </a:r>
            <a:r>
              <a:rPr lang="en-US" sz="3982" kern="1200" dirty="0">
                <a:solidFill>
                  <a:srgbClr val="FFFF00"/>
                </a:solidFill>
                <a:latin typeface="Calibri"/>
                <a:ea typeface="ＭＳ Ｐゴシック" panose="020B0600070205080204" pitchFamily="34" charset="-128"/>
              </a:rPr>
              <a:t>, 2005</a:t>
            </a:r>
          </a:p>
        </p:txBody>
      </p:sp>
      <p:pic>
        <p:nvPicPr>
          <p:cNvPr id="47108" name="Picture 2">
            <a:extLst>
              <a:ext uri="{FF2B5EF4-FFF2-40B4-BE49-F238E27FC236}">
                <a16:creationId xmlns:a16="http://schemas.microsoft.com/office/drawing/2014/main" id="{6A6B873C-BC95-8946-A1FD-B14F1547B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23" y="1772356"/>
            <a:ext cx="11469511" cy="71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CDC835-3E57-B145-BFE8-D3AA3CD2CDF6}"/>
              </a:ext>
            </a:extLst>
          </p:cNvPr>
          <p:cNvSpPr txBox="1"/>
          <p:nvPr/>
        </p:nvSpPr>
        <p:spPr>
          <a:xfrm>
            <a:off x="8832427" y="8931769"/>
            <a:ext cx="3744167" cy="6175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defTabSz="650230" hangingPunct="1">
              <a:defRPr/>
            </a:pPr>
            <a:r>
              <a:rPr lang="en-US" sz="3413" kern="1200" dirty="0" err="1">
                <a:solidFill>
                  <a:srgbClr val="FFFF00"/>
                </a:solidFill>
                <a:latin typeface="Calibri"/>
                <a:ea typeface="ＭＳ Ｐゴシック" panose="020B0600070205080204" pitchFamily="34" charset="-128"/>
              </a:rPr>
              <a:t>Menzies</a:t>
            </a:r>
            <a:r>
              <a:rPr lang="en-US" sz="3413" kern="1200" dirty="0">
                <a:solidFill>
                  <a:srgbClr val="FFFF00"/>
                </a:solidFill>
                <a:latin typeface="Calibri"/>
                <a:ea typeface="ＭＳ Ｐゴシック" panose="020B0600070205080204" pitchFamily="34" charset="-128"/>
              </a:rPr>
              <a:t> et al., 2002</a:t>
            </a:r>
          </a:p>
        </p:txBody>
      </p:sp>
    </p:spTree>
    <p:extLst>
      <p:ext uri="{BB962C8B-B14F-4D97-AF65-F5344CB8AC3E}">
        <p14:creationId xmlns:p14="http://schemas.microsoft.com/office/powerpoint/2010/main" val="6450048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484" y="4973496"/>
            <a:ext cx="9064597" cy="38871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3924"/>
            <a:ext cx="13004800" cy="2612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60" y="100955"/>
            <a:ext cx="4443307" cy="1426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400" y="100955"/>
            <a:ext cx="5635413" cy="148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042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D4166-ABD7-3F4D-B5E1-1B6136FCA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19" y="1503181"/>
            <a:ext cx="12259581" cy="6628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D7679B-2867-D54E-8AB5-F7B5CBD378D5}"/>
              </a:ext>
            </a:extLst>
          </p:cNvPr>
          <p:cNvSpPr txBox="1"/>
          <p:nvPr/>
        </p:nvSpPr>
        <p:spPr>
          <a:xfrm>
            <a:off x="263019" y="440191"/>
            <a:ext cx="12393777" cy="573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hangingPunct="1"/>
            <a:r>
              <a:rPr lang="en-US" sz="3129" kern="1200" dirty="0">
                <a:solidFill>
                  <a:prstClr val="black"/>
                </a:solidFill>
                <a:latin typeface="Calibri"/>
              </a:rPr>
              <a:t>Previous treatments of basal crevasses do not fully account for free surface</a:t>
            </a:r>
          </a:p>
        </p:txBody>
      </p:sp>
    </p:spTree>
    <p:extLst>
      <p:ext uri="{BB962C8B-B14F-4D97-AF65-F5344CB8AC3E}">
        <p14:creationId xmlns:p14="http://schemas.microsoft.com/office/powerpoint/2010/main" val="11155117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22" y="5177542"/>
            <a:ext cx="6315045" cy="1841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13" y="6916587"/>
            <a:ext cx="5193795" cy="11702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84" y="8422931"/>
            <a:ext cx="4754227" cy="13041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529" y="6749261"/>
            <a:ext cx="5732557" cy="14591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11613" y="690521"/>
            <a:ext cx="9924383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  <a:latin typeface="Times New Roman"/>
                <a:cs typeface="Times New Roman"/>
              </a:rPr>
              <a:t>Thin Plate Flexure Analysis of Basal Crevasse Opening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5096" y="1271319"/>
            <a:ext cx="5940004" cy="408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120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931" y="1008906"/>
            <a:ext cx="13317392" cy="88548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38931" y="-39700"/>
            <a:ext cx="13416627" cy="1580911"/>
          </a:xfrm>
          <a:prstGeom prst="rect">
            <a:avLst/>
          </a:prstGeom>
          <a:solidFill>
            <a:srgbClr val="2708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107" y="12791"/>
            <a:ext cx="11394334" cy="115832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551" dirty="0">
                <a:solidFill>
                  <a:srgbClr val="FFFF00"/>
                </a:solidFill>
              </a:rPr>
              <a:t>Numerical Basal Crevasse Models</a:t>
            </a:r>
          </a:p>
        </p:txBody>
      </p:sp>
    </p:spTree>
    <p:extLst>
      <p:ext uri="{BB962C8B-B14F-4D97-AF65-F5344CB8AC3E}">
        <p14:creationId xmlns:p14="http://schemas.microsoft.com/office/powerpoint/2010/main" val="3647740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931" y="1008906"/>
            <a:ext cx="13317392" cy="88548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38931" y="-39700"/>
            <a:ext cx="13416627" cy="1580911"/>
          </a:xfrm>
          <a:prstGeom prst="rect">
            <a:avLst/>
          </a:prstGeom>
          <a:solidFill>
            <a:srgbClr val="2708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56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107" y="12791"/>
            <a:ext cx="11394334" cy="115832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551" dirty="0">
                <a:solidFill>
                  <a:srgbClr val="FFFF00"/>
                </a:solidFill>
              </a:rPr>
              <a:t>Numerical Basal Crevasse Models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19084" y="1551880"/>
            <a:ext cx="6670288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hangingPunct="1"/>
            <a:r>
              <a:rPr lang="en-US" sz="3413" kern="1200" dirty="0">
                <a:solidFill>
                  <a:srgbClr val="FFFF00"/>
                </a:solidFill>
                <a:latin typeface="Calibri"/>
              </a:rPr>
              <a:t>Stress Change ~ Flexural Wavelength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99235" y="5705906"/>
            <a:ext cx="5905271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hangingPunct="1"/>
            <a:r>
              <a:rPr lang="en-US" sz="3413" kern="1200" dirty="0">
                <a:solidFill>
                  <a:srgbClr val="FFFF00"/>
                </a:solidFill>
                <a:latin typeface="Calibri"/>
              </a:rPr>
              <a:t>Stress Change ~ Crevasse Height</a:t>
            </a:r>
          </a:p>
        </p:txBody>
      </p:sp>
    </p:spTree>
    <p:extLst>
      <p:ext uri="{BB962C8B-B14F-4D97-AF65-F5344CB8AC3E}">
        <p14:creationId xmlns:p14="http://schemas.microsoft.com/office/powerpoint/2010/main" val="15246689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seCrevasse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67" y="-389035"/>
            <a:ext cx="7536873" cy="9753600"/>
          </a:xfrm>
          <a:prstGeom prst="rect">
            <a:avLst/>
          </a:prstGeom>
        </p:spPr>
      </p:pic>
      <p:pic>
        <p:nvPicPr>
          <p:cNvPr id="5" name="Picture 4" descr="BaseCrevasseW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63" y="-137478"/>
            <a:ext cx="7821412" cy="101218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348" y="505389"/>
            <a:ext cx="12445843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hangingPunct="1"/>
            <a:r>
              <a:rPr lang="en-US" sz="3413" kern="1200" dirty="0">
                <a:solidFill>
                  <a:prstClr val="black"/>
                </a:solidFill>
                <a:latin typeface="Calibri"/>
              </a:rPr>
              <a:t>Comparison of Numerical Models with Flexure and Previous Analyses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8989" y="8197887"/>
            <a:ext cx="10447732" cy="88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hangingPunct="1"/>
            <a:r>
              <a:rPr lang="en-US" sz="2560" kern="1200" dirty="0">
                <a:solidFill>
                  <a:prstClr val="black"/>
                </a:solidFill>
                <a:latin typeface="Calibri"/>
              </a:rPr>
              <a:t>Nye (1955) Ignore the stress change on crevasse opening</a:t>
            </a:r>
          </a:p>
          <a:p>
            <a:pPr algn="l" defTabSz="650230" hangingPunct="1"/>
            <a:r>
              <a:rPr lang="en-US" sz="2560" kern="1200" dirty="0" err="1">
                <a:solidFill>
                  <a:prstClr val="black"/>
                </a:solidFill>
                <a:latin typeface="Calibri"/>
              </a:rPr>
              <a:t>Weertman</a:t>
            </a:r>
            <a:r>
              <a:rPr lang="en-US" sz="2560" kern="1200" dirty="0">
                <a:solidFill>
                  <a:prstClr val="black"/>
                </a:solidFill>
                <a:latin typeface="Calibri"/>
              </a:rPr>
              <a:t> (1973) accounted for such stress change, but for elastic half-space</a:t>
            </a:r>
          </a:p>
        </p:txBody>
      </p:sp>
    </p:spTree>
    <p:extLst>
      <p:ext uri="{BB962C8B-B14F-4D97-AF65-F5344CB8AC3E}">
        <p14:creationId xmlns:p14="http://schemas.microsoft.com/office/powerpoint/2010/main" val="22049744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0222" y="1055266"/>
            <a:ext cx="11651266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hangingPunct="1"/>
            <a:r>
              <a:rPr lang="en-US" sz="2560" kern="1200" dirty="0">
                <a:solidFill>
                  <a:prstClr val="black"/>
                </a:solidFill>
                <a:latin typeface="Calibri"/>
              </a:rPr>
              <a:t>Comparison of Analytic and Numerical Estimates of Maximum Basal Crevasse Opening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90" y="2342312"/>
            <a:ext cx="5133800" cy="3526618"/>
          </a:xfrm>
          <a:prstGeom prst="rect">
            <a:avLst/>
          </a:prstGeom>
        </p:spPr>
      </p:pic>
      <p:pic>
        <p:nvPicPr>
          <p:cNvPr id="4" name="Picture 3" descr="BaseCrevasseW_BigE_vary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092" y="162349"/>
            <a:ext cx="8220708" cy="10638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5CF6E6-B7FF-D842-9371-A00DE1B63AC5}"/>
              </a:ext>
            </a:extLst>
          </p:cNvPr>
          <p:cNvSpPr txBox="1"/>
          <p:nvPr/>
        </p:nvSpPr>
        <p:spPr>
          <a:xfrm>
            <a:off x="2852190" y="505330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MAX</a:t>
            </a:r>
          </a:p>
        </p:txBody>
      </p:sp>
    </p:spTree>
    <p:extLst>
      <p:ext uri="{BB962C8B-B14F-4D97-AF65-F5344CB8AC3E}">
        <p14:creationId xmlns:p14="http://schemas.microsoft.com/office/powerpoint/2010/main" val="2285075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682" y="-165854"/>
            <a:ext cx="11054080" cy="2090702"/>
          </a:xfrm>
        </p:spPr>
        <p:txBody>
          <a:bodyPr>
            <a:normAutofit/>
          </a:bodyPr>
          <a:lstStyle/>
          <a:p>
            <a:r>
              <a:rPr lang="en-US" sz="3982" dirty="0"/>
              <a:t>Why is basal crevasse width important?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6790" y="1924847"/>
            <a:ext cx="5542148" cy="3672741"/>
          </a:xfrm>
          <a:prstGeom prst="rect">
            <a:avLst/>
          </a:prstGeom>
        </p:spPr>
        <p:txBody>
          <a:bodyPr vert="horz" lIns="130048" tIns="65024" rIns="130048" bIns="65024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50230"/>
            <a:r>
              <a:rPr lang="en-US" sz="3413" dirty="0">
                <a:solidFill>
                  <a:prstClr val="black"/>
                </a:solidFill>
                <a:latin typeface="Calibri"/>
              </a:rPr>
              <a:t>Freezing time</a:t>
            </a:r>
          </a:p>
          <a:p>
            <a:pPr algn="l" defTabSz="650230"/>
            <a:r>
              <a:rPr lang="en-US" sz="3413" dirty="0">
                <a:solidFill>
                  <a:prstClr val="black"/>
                </a:solidFill>
                <a:latin typeface="Calibri"/>
              </a:rPr>
              <a:t>depends on the square of crevasse width.</a:t>
            </a:r>
          </a:p>
          <a:p>
            <a:pPr algn="l" defTabSz="650230"/>
            <a:endParaRPr lang="en-US" sz="3413" dirty="0">
              <a:solidFill>
                <a:prstClr val="black"/>
              </a:solidFill>
              <a:latin typeface="Calibri"/>
            </a:endParaRPr>
          </a:p>
          <a:p>
            <a:pPr algn="l" defTabSz="650230"/>
            <a:r>
              <a:rPr lang="en-US" sz="3413" dirty="0">
                <a:solidFill>
                  <a:prstClr val="black"/>
                </a:solidFill>
                <a:latin typeface="Calibri"/>
              </a:rPr>
              <a:t>So, a 10 times wider crevasse</a:t>
            </a:r>
          </a:p>
          <a:p>
            <a:pPr algn="l" defTabSz="650230"/>
            <a:r>
              <a:rPr lang="en-US" sz="3413" dirty="0">
                <a:solidFill>
                  <a:prstClr val="black"/>
                </a:solidFill>
                <a:latin typeface="Calibri"/>
              </a:rPr>
              <a:t>takes 100 times longer to freeze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102" y="1924847"/>
            <a:ext cx="6844245" cy="705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198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402" y="1"/>
            <a:ext cx="11054080" cy="2090702"/>
          </a:xfrm>
        </p:spPr>
        <p:txBody>
          <a:bodyPr>
            <a:normAutofit/>
          </a:bodyPr>
          <a:lstStyle/>
          <a:p>
            <a:pPr algn="l"/>
            <a:r>
              <a:rPr lang="en-US" sz="5120" dirty="0"/>
              <a:t>Can analog models give insight into breakup of ice shelves?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2AFECD-8B3E-9C41-B516-EC1E21C24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305" y="1811906"/>
            <a:ext cx="7259608" cy="80160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4E948F-E33A-0741-A5CD-2C9D1E3B2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43" y="3287730"/>
            <a:ext cx="5394076" cy="39533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9C02C8-AF15-5447-91E5-7BB0A16FC903}"/>
              </a:ext>
            </a:extLst>
          </p:cNvPr>
          <p:cNvSpPr/>
          <p:nvPr/>
        </p:nvSpPr>
        <p:spPr>
          <a:xfrm>
            <a:off x="289651" y="7241045"/>
            <a:ext cx="2632775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50230" hangingPunct="1"/>
            <a:r>
              <a:rPr lang="en-US" sz="1991" kern="1200" dirty="0">
                <a:solidFill>
                  <a:prstClr val="black"/>
                </a:solidFill>
                <a:latin typeface="Calibri"/>
              </a:rPr>
              <a:t>Logan et al (2013)  </a:t>
            </a:r>
          </a:p>
        </p:txBody>
      </p:sp>
    </p:spTree>
    <p:extLst>
      <p:ext uri="{BB962C8B-B14F-4D97-AF65-F5344CB8AC3E}">
        <p14:creationId xmlns:p14="http://schemas.microsoft.com/office/powerpoint/2010/main" val="3407743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>
            <a:extLst>
              <a:ext uri="{FF2B5EF4-FFF2-40B4-BE49-F238E27FC236}">
                <a16:creationId xmlns:a16="http://schemas.microsoft.com/office/drawing/2014/main" id="{C5D9A8DC-A43D-D645-A399-01BA7B00B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7226"/>
            <a:ext cx="13004800" cy="671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1">
            <a:extLst>
              <a:ext uri="{FF2B5EF4-FFF2-40B4-BE49-F238E27FC236}">
                <a16:creationId xmlns:a16="http://schemas.microsoft.com/office/drawing/2014/main" id="{59CEF4D8-C367-0F45-AB3D-4E8B9B271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3352" y="8453121"/>
            <a:ext cx="4099199" cy="70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982">
                <a:solidFill>
                  <a:srgbClr val="FFFFFF"/>
                </a:solidFill>
              </a:rPr>
              <a:t>Patton et al. (2017)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EE38B6-27CE-5448-89F5-CEC00E58E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16747"/>
            <a:ext cx="13004800" cy="3793067"/>
          </a:xfrm>
          <a:prstGeom prst="rect">
            <a:avLst/>
          </a:prstGeom>
          <a:solidFill>
            <a:srgbClr val="17375E"/>
          </a:solidFill>
          <a:ln w="9525">
            <a:solidFill>
              <a:srgbClr val="10253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4835">
              <a:solidFill>
                <a:schemeClr val="lt1"/>
              </a:solidFill>
            </a:endParaRPr>
          </a:p>
        </p:txBody>
      </p:sp>
      <p:sp>
        <p:nvSpPr>
          <p:cNvPr id="43013" name="Title 2">
            <a:extLst>
              <a:ext uri="{FF2B5EF4-FFF2-40B4-BE49-F238E27FC236}">
                <a16:creationId xmlns:a16="http://schemas.microsoft.com/office/drawing/2014/main" id="{6F103A2B-F604-BE45-9EDF-3D99C873D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360" y="751842"/>
            <a:ext cx="11054080" cy="2090702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The Formation of Volcanic Rifted Margins and SDRs</a:t>
            </a:r>
          </a:p>
        </p:txBody>
      </p:sp>
    </p:spTree>
    <p:extLst>
      <p:ext uri="{BB962C8B-B14F-4D97-AF65-F5344CB8AC3E}">
        <p14:creationId xmlns:p14="http://schemas.microsoft.com/office/powerpoint/2010/main" val="2373337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Double-click to edi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8" name="Paton2017_1.pdf" descr="Paton2017_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2300"/>
            <a:ext cx="12700000" cy="4443763"/>
          </a:xfrm>
          <a:prstGeom prst="rect">
            <a:avLst/>
          </a:prstGeom>
          <a:ln w="3175">
            <a:miter lim="400000"/>
          </a:ln>
        </p:spPr>
      </p:pic>
      <p:sp>
        <p:nvSpPr>
          <p:cNvPr id="259" name="Seaward Dipping Reflectors…"/>
          <p:cNvSpPr txBox="1"/>
          <p:nvPr/>
        </p:nvSpPr>
        <p:spPr>
          <a:xfrm>
            <a:off x="927883" y="1061504"/>
            <a:ext cx="11528425" cy="1447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 sz="4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Seaward Dipping Reflectors </a:t>
            </a:r>
          </a:p>
          <a:p>
            <a:pPr>
              <a:defRPr sz="4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(SDRs)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Double-click to edi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3" name="Paton2017_2.pdf" descr="Paton2017_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2300"/>
            <a:ext cx="12700000" cy="4443763"/>
          </a:xfrm>
          <a:prstGeom prst="rect">
            <a:avLst/>
          </a:prstGeom>
          <a:ln w="3175">
            <a:miter lim="400000"/>
          </a:ln>
        </p:spPr>
      </p:pic>
      <p:sp>
        <p:nvSpPr>
          <p:cNvPr id="264" name="Seaward Dipping Reflectors…"/>
          <p:cNvSpPr txBox="1"/>
          <p:nvPr/>
        </p:nvSpPr>
        <p:spPr>
          <a:xfrm>
            <a:off x="927883" y="1061504"/>
            <a:ext cx="11528425" cy="1447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 sz="4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Seaward Dipping Reflectors </a:t>
            </a:r>
          </a:p>
          <a:p>
            <a:pPr>
              <a:defRPr sz="4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(SDRs)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Double-click to edi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8" name="Paton2017_3.pdf" descr="Paton2017_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2300"/>
            <a:ext cx="12700000" cy="4443763"/>
          </a:xfrm>
          <a:prstGeom prst="rect">
            <a:avLst/>
          </a:prstGeom>
          <a:ln w="3175">
            <a:miter lim="400000"/>
          </a:ln>
        </p:spPr>
      </p:pic>
      <p:sp>
        <p:nvSpPr>
          <p:cNvPr id="269" name="Seaward Dipping Reflectors…"/>
          <p:cNvSpPr txBox="1"/>
          <p:nvPr/>
        </p:nvSpPr>
        <p:spPr>
          <a:xfrm>
            <a:off x="927883" y="1061504"/>
            <a:ext cx="11528425" cy="1447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 sz="4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Seaward Dipping Reflectors </a:t>
            </a:r>
          </a:p>
          <a:p>
            <a:pPr>
              <a:defRPr sz="4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(SDRs)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Double-click to edi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3" name="Seaward Dipping Reflectors…"/>
          <p:cNvSpPr txBox="1"/>
          <p:nvPr/>
        </p:nvSpPr>
        <p:spPr>
          <a:xfrm>
            <a:off x="927883" y="1061504"/>
            <a:ext cx="11528425" cy="1447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 sz="4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Seaward Dipping Reflectors </a:t>
            </a:r>
          </a:p>
          <a:p>
            <a:pPr>
              <a:defRPr sz="4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(SDRs)</a:t>
            </a:r>
          </a:p>
        </p:txBody>
      </p:sp>
      <p:pic>
        <p:nvPicPr>
          <p:cNvPr id="274" name="Paton2017_4.pdf" descr="Paton2017_4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2300"/>
            <a:ext cx="12700000" cy="444376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alm">
  <a:themeElements>
    <a:clrScheme name="Calm 1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C88500"/>
      </a:accent1>
      <a:accent2>
        <a:srgbClr val="966400"/>
      </a:accent2>
      <a:accent3>
        <a:srgbClr val="AAAAB8"/>
      </a:accent3>
      <a:accent4>
        <a:srgbClr val="DADADA"/>
      </a:accent4>
      <a:accent5>
        <a:srgbClr val="E0C2AA"/>
      </a:accent5>
      <a:accent6>
        <a:srgbClr val="875A00"/>
      </a:accent6>
      <a:hlink>
        <a:srgbClr val="FAA700"/>
      </a:hlink>
      <a:folHlink>
        <a:srgbClr val="FFDA91"/>
      </a:folHlink>
    </a:clrScheme>
    <a:fontScheme name="Calm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</a:objectDefaults>
  <a:extraClrSchemeLst>
    <a:extraClrScheme>
      <a:clrScheme name="Calm 1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C88500"/>
        </a:accent1>
        <a:accent2>
          <a:srgbClr val="966400"/>
        </a:accent2>
        <a:accent3>
          <a:srgbClr val="AAAAB8"/>
        </a:accent3>
        <a:accent4>
          <a:srgbClr val="DADADA"/>
        </a:accent4>
        <a:accent5>
          <a:srgbClr val="E0C2AA"/>
        </a:accent5>
        <a:accent6>
          <a:srgbClr val="875A00"/>
        </a:accent6>
        <a:hlink>
          <a:srgbClr val="FAA700"/>
        </a:hlink>
        <a:folHlink>
          <a:srgbClr val="FFDA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1122</Words>
  <Application>Microsoft Macintosh PowerPoint</Application>
  <PresentationFormat>Custom</PresentationFormat>
  <Paragraphs>150</Paragraphs>
  <Slides>48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48</vt:i4>
      </vt:variant>
    </vt:vector>
  </HeadingPairs>
  <TitlesOfParts>
    <vt:vector size="62" baseType="lpstr">
      <vt:lpstr>Arial</vt:lpstr>
      <vt:lpstr>Calibri</vt:lpstr>
      <vt:lpstr>Helvetica</vt:lpstr>
      <vt:lpstr>Helvetica Light</vt:lpstr>
      <vt:lpstr>Helvetica Neue</vt:lpstr>
      <vt:lpstr>Myriad Pro</vt:lpstr>
      <vt:lpstr>Times</vt:lpstr>
      <vt:lpstr>Times New Roman</vt:lpstr>
      <vt:lpstr>Wingdings</vt:lpstr>
      <vt:lpstr>White</vt:lpstr>
      <vt:lpstr>1_Office Theme</vt:lpstr>
      <vt:lpstr>Calm</vt:lpstr>
      <vt:lpstr>Office Theme</vt:lpstr>
      <vt:lpstr>2_Office Theme</vt:lpstr>
      <vt:lpstr>   1) Seaward Dipping  Reflectors (SDRs)  Defining feature of volcanic  rifted margins   2) Ice Shelf  Basal Crevassing Affects loss of ice sheets and sea level rise  </vt:lpstr>
      <vt:lpstr>Dating of Large Igneous Provinces (LIPs) shows that they form just before most major rifting events</vt:lpstr>
      <vt:lpstr>Dating of Large Igneous Provinces (LIPs) shows that they form just before most major rifting events</vt:lpstr>
      <vt:lpstr>Most Rifted Margins May Be Volcanic</vt:lpstr>
      <vt:lpstr>The Formation of Volcanic Rifted Margins and SDRs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Formation of Volcanic Rifted Margins and SDRs</vt:lpstr>
      <vt:lpstr>PowerPoint Presentation</vt:lpstr>
      <vt:lpstr>The original volcanic loading model for SDRs was based on structures in Iceland</vt:lpstr>
      <vt:lpstr>Better seismic data seems to indicate that SDRs form in “Packages”</vt:lpstr>
      <vt:lpstr>Asymmetry of SDRs is clear for the South Atlantic </vt:lpstr>
      <vt:lpstr>Faulting suggested to explain asymmetry</vt:lpstr>
      <vt:lpstr>Problems with faults and SDR formation:  1. Abundant magma should make stresses too small for faulting  2. Putative faults dip the wrong way</vt:lpstr>
      <vt:lpstr>PowerPoint Presentation</vt:lpstr>
      <vt:lpstr>Equations for Volcanic flexure</vt:lpstr>
      <vt:lpstr>PowerPoint Presentation</vt:lpstr>
      <vt:lpstr>Ridge/Rift Jumps</vt:lpstr>
      <vt:lpstr>PowerPoint Presentation</vt:lpstr>
      <vt:lpstr>PowerPoint Presentation</vt:lpstr>
      <vt:lpstr>Elasto-Visco-Plastic (EVP) Rheology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Ice Shelf Extension is an Analog for Lithospheric Extensional Processes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Numerical Basal Crevasse Models</vt:lpstr>
      <vt:lpstr>Numerical Basal Crevasse Models</vt:lpstr>
      <vt:lpstr>PowerPoint Presentation</vt:lpstr>
      <vt:lpstr>PowerPoint Presentation</vt:lpstr>
      <vt:lpstr>Why is basal crevasse width important?</vt:lpstr>
      <vt:lpstr>Can analog models give insight into breakup of ice shelves?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Roger Buck</cp:lastModifiedBy>
  <cp:revision>13</cp:revision>
  <dcterms:modified xsi:type="dcterms:W3CDTF">2020-09-15T17:27:27Z</dcterms:modified>
</cp:coreProperties>
</file>