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snapToObjects="1">
      <p:cViewPr varScale="1">
        <p:scale>
          <a:sx n="77" d="100"/>
          <a:sy n="77" d="100"/>
        </p:scale>
        <p:origin x="171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penscience-utrecht.co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How? </a:t>
            </a:r>
          </a:p>
          <a:p>
            <a:r>
              <a:t>Insight in ‘how science works’ &amp; develop skills</a:t>
            </a:r>
          </a:p>
          <a:p>
            <a:r>
              <a:t>To identify relevant skills, we need to take a step back: what is science (is psychology a science)? How do we do science (the academic system)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If two studies that show contradicting effects differ in methodological set-up, it may inform us under what conditions our predictions are valid. This leads to better theories. If the set-up is identical, (at least) one of them must be false.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r>
              <a:t>We observe samples, and generalise to populations. We rely on statistical inferences to warrant the generalisation. Typically, we rely on p &lt; 0.05. What does this mean?</a:t>
            </a:r>
          </a:p>
          <a:p>
            <a:endParaRPr/>
          </a:p>
          <a:p>
            <a:r>
              <a:t>I ask student what they think the PPV (in %) actually is in practice. 95%, 50% or 5%. The most accurate estimate of the PPV is ~50% now.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prstGeom prst="rect">
            <a:avLst/>
          </a:prstGeom>
        </p:spPr>
        <p:txBody>
          <a:bodyPr/>
          <a:lstStyle/>
          <a:p>
            <a:endParaRPr/>
          </a:p>
        </p:txBody>
      </p:sp>
      <p:sp>
        <p:nvSpPr>
          <p:cNvPr id="666" name="Shape 666"/>
          <p:cNvSpPr>
            <a:spLocks noGrp="1"/>
          </p:cNvSpPr>
          <p:nvPr>
            <p:ph type="body" sz="quarter" idx="1"/>
          </p:nvPr>
        </p:nvSpPr>
        <p:spPr>
          <a:prstGeom prst="rect">
            <a:avLst/>
          </a:prstGeom>
        </p:spPr>
        <p:txBody>
          <a:bodyPr/>
          <a:lstStyle/>
          <a:p>
            <a:r>
              <a:t>Each square represents 10 studies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a:spLocks noGrp="1" noRot="1" noChangeAspect="1"/>
          </p:cNvSpPr>
          <p:nvPr>
            <p:ph type="sldImg"/>
          </p:nvPr>
        </p:nvSpPr>
        <p:spPr>
          <a:prstGeom prst="rect">
            <a:avLst/>
          </a:prstGeom>
        </p:spPr>
        <p:txBody>
          <a:bodyPr/>
          <a:lstStyle/>
          <a:p>
            <a:endParaRPr/>
          </a:p>
        </p:txBody>
      </p:sp>
      <p:sp>
        <p:nvSpPr>
          <p:cNvPr id="772" name="Shape 772"/>
          <p:cNvSpPr>
            <a:spLocks noGrp="1"/>
          </p:cNvSpPr>
          <p:nvPr>
            <p:ph type="body" sz="quarter" idx="1"/>
          </p:nvPr>
        </p:nvSpPr>
        <p:spPr>
          <a:prstGeom prst="rect">
            <a:avLst/>
          </a:prstGeom>
        </p:spPr>
        <p:txBody>
          <a:bodyPr/>
          <a:lstStyle/>
          <a:p>
            <a:r>
              <a:t>How many of the hypotheses (H1) that we come up with are true in the population? We do not know this number (that’s why we do science). It is not 0%, but also not 100%. It differs per study. Let’s say it is on average 60% (later, we’ll see how this number effects the PPV)</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noRot="1" noChangeAspect="1"/>
          </p:cNvSpPr>
          <p:nvPr>
            <p:ph type="sldImg"/>
          </p:nvPr>
        </p:nvSpPr>
        <p:spPr>
          <a:prstGeom prst="rect">
            <a:avLst/>
          </a:prstGeom>
        </p:spPr>
        <p:txBody>
          <a:bodyPr/>
          <a:lstStyle/>
          <a:p>
            <a:endParaRPr/>
          </a:p>
        </p:txBody>
      </p:sp>
      <p:sp>
        <p:nvSpPr>
          <p:cNvPr id="881" name="Shape 881"/>
          <p:cNvSpPr>
            <a:spLocks noGrp="1"/>
          </p:cNvSpPr>
          <p:nvPr>
            <p:ph type="body" sz="quarter" idx="1"/>
          </p:nvPr>
        </p:nvSpPr>
        <p:spPr>
          <a:prstGeom prst="rect">
            <a:avLst/>
          </a:prstGeom>
        </p:spPr>
        <p:txBody>
          <a:bodyPr/>
          <a:lstStyle/>
          <a:p>
            <a:r>
              <a:t>With 80% power, we detect 480 TRUE POSITIVES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prstGeom prst="rect">
            <a:avLst/>
          </a:prstGeom>
        </p:spPr>
        <p:txBody>
          <a:bodyPr/>
          <a:lstStyle/>
          <a:p>
            <a:endParaRPr/>
          </a:p>
        </p:txBody>
      </p:sp>
      <p:sp>
        <p:nvSpPr>
          <p:cNvPr id="993" name="Shape 993"/>
          <p:cNvSpPr>
            <a:spLocks noGrp="1"/>
          </p:cNvSpPr>
          <p:nvPr>
            <p:ph type="body" sz="quarter" idx="1"/>
          </p:nvPr>
        </p:nvSpPr>
        <p:spPr>
          <a:prstGeom prst="rect">
            <a:avLst/>
          </a:prstGeom>
        </p:spPr>
        <p:txBody>
          <a:bodyPr/>
          <a:lstStyle/>
          <a:p>
            <a:r>
              <a:t>In edition to the 480 TRUE POSITIVES, we also find 20 FALSE POSITIVES (because alpha = 0.05). Assuming only results that are statistically significant end up in literature, we have 500 published studies. The results of the remaining 500 studies go in the file drawer/the waste bin.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r>
              <a:t>The PPV is the ratio of TRUE POSITIVES over TOTAL AMOUNT OF PUBLISHED PAPERS.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a:spLocks noGrp="1" noRot="1" noChangeAspect="1"/>
          </p:cNvSpPr>
          <p:nvPr>
            <p:ph type="sldImg"/>
          </p:nvPr>
        </p:nvSpPr>
        <p:spPr>
          <a:prstGeom prst="rect">
            <a:avLst/>
          </a:prstGeom>
        </p:spPr>
        <p:txBody>
          <a:bodyPr/>
          <a:lstStyle/>
          <a:p>
            <a:endParaRPr/>
          </a:p>
        </p:txBody>
      </p:sp>
      <p:sp>
        <p:nvSpPr>
          <p:cNvPr id="1014" name="Shape 1014"/>
          <p:cNvSpPr>
            <a:spLocks noGrp="1"/>
          </p:cNvSpPr>
          <p:nvPr>
            <p:ph type="body" sz="quarter" idx="1"/>
          </p:nvPr>
        </p:nvSpPr>
        <p:spPr>
          <a:prstGeom prst="rect">
            <a:avLst/>
          </a:prstGeom>
        </p:spPr>
        <p:txBody>
          <a:bodyPr/>
          <a:lstStyle/>
          <a:p>
            <a:r>
              <a:t>It’s almost Halloween, so we need a pumpkin in the presentation.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noRot="1" noChangeAspect="1"/>
          </p:cNvSpPr>
          <p:nvPr>
            <p:ph type="sldImg"/>
          </p:nvPr>
        </p:nvSpPr>
        <p:spPr>
          <a:prstGeom prst="rect">
            <a:avLst/>
          </a:prstGeom>
        </p:spPr>
        <p:txBody>
          <a:bodyPr/>
          <a:lstStyle/>
          <a:p>
            <a:endParaRPr/>
          </a:p>
        </p:txBody>
      </p:sp>
      <p:sp>
        <p:nvSpPr>
          <p:cNvPr id="1118" name="Shape 1118"/>
          <p:cNvSpPr>
            <a:spLocks noGrp="1"/>
          </p:cNvSpPr>
          <p:nvPr>
            <p:ph type="body" sz="quarter" idx="1"/>
          </p:nvPr>
        </p:nvSpPr>
        <p:spPr>
          <a:prstGeom prst="rect">
            <a:avLst/>
          </a:prstGeom>
        </p:spPr>
        <p:txBody>
          <a:bodyPr/>
          <a:lstStyle/>
          <a:p>
            <a:r>
              <a:t>Each square represents 10 studies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Shape 1223"/>
          <p:cNvSpPr>
            <a:spLocks noGrp="1" noRot="1" noChangeAspect="1"/>
          </p:cNvSpPr>
          <p:nvPr>
            <p:ph type="sldImg"/>
          </p:nvPr>
        </p:nvSpPr>
        <p:spPr>
          <a:prstGeom prst="rect">
            <a:avLst/>
          </a:prstGeom>
        </p:spPr>
        <p:txBody>
          <a:bodyPr/>
          <a:lstStyle/>
          <a:p>
            <a:endParaRPr/>
          </a:p>
        </p:txBody>
      </p:sp>
      <p:sp>
        <p:nvSpPr>
          <p:cNvPr id="1224" name="Shape 1224"/>
          <p:cNvSpPr>
            <a:spLocks noGrp="1"/>
          </p:cNvSpPr>
          <p:nvPr>
            <p:ph type="body" sz="quarter" idx="1"/>
          </p:nvPr>
        </p:nvSpPr>
        <p:spPr>
          <a:prstGeom prst="rect">
            <a:avLst/>
          </a:prstGeom>
        </p:spPr>
        <p:txBody>
          <a:bodyPr/>
          <a:lstStyle/>
          <a:p>
            <a:r>
              <a:t>Let’s say, we test more unlikely hypotheses, because they will give us more interesting findings (more publicity)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First session: 30 minutes intro, 90 minutes working</a:t>
            </a:r>
          </a:p>
          <a:p>
            <a:r>
              <a:t>Second session: 60 minutes student presentations, 60 minutes OS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Shape 1332"/>
          <p:cNvSpPr>
            <a:spLocks noGrp="1" noRot="1" noChangeAspect="1"/>
          </p:cNvSpPr>
          <p:nvPr>
            <p:ph type="sldImg"/>
          </p:nvPr>
        </p:nvSpPr>
        <p:spPr>
          <a:prstGeom prst="rect">
            <a:avLst/>
          </a:prstGeom>
        </p:spPr>
        <p:txBody>
          <a:bodyPr/>
          <a:lstStyle/>
          <a:p>
            <a:endParaRPr/>
          </a:p>
        </p:txBody>
      </p:sp>
      <p:sp>
        <p:nvSpPr>
          <p:cNvPr id="1333" name="Shape 1333"/>
          <p:cNvSpPr>
            <a:spLocks noGrp="1"/>
          </p:cNvSpPr>
          <p:nvPr>
            <p:ph type="body" sz="quarter" idx="1"/>
          </p:nvPr>
        </p:nvSpPr>
        <p:spPr>
          <a:prstGeom prst="rect">
            <a:avLst/>
          </a:prstGeom>
        </p:spPr>
        <p:txBody>
          <a:bodyPr/>
          <a:lstStyle/>
          <a:p>
            <a:r>
              <a:t>Say, we didn’t properly think about power and determined sample-size on heuristics. Especially, when we are investigating small effects, power might actually be low (more on this: next workgroup).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hape 1456"/>
          <p:cNvSpPr>
            <a:spLocks noGrp="1" noRot="1" noChangeAspect="1"/>
          </p:cNvSpPr>
          <p:nvPr>
            <p:ph type="sldImg"/>
          </p:nvPr>
        </p:nvSpPr>
        <p:spPr>
          <a:prstGeom prst="rect">
            <a:avLst/>
          </a:prstGeom>
        </p:spPr>
        <p:txBody>
          <a:bodyPr/>
          <a:lstStyle/>
          <a:p>
            <a:endParaRPr/>
          </a:p>
        </p:txBody>
      </p:sp>
      <p:sp>
        <p:nvSpPr>
          <p:cNvPr id="1457" name="Shape 1457"/>
          <p:cNvSpPr>
            <a:spLocks noGrp="1"/>
          </p:cNvSpPr>
          <p:nvPr>
            <p:ph type="body" sz="quarter" idx="1"/>
          </p:nvPr>
        </p:nvSpPr>
        <p:spPr>
          <a:prstGeom prst="rect">
            <a:avLst/>
          </a:prstGeom>
        </p:spPr>
        <p:txBody>
          <a:bodyPr/>
          <a:lstStyle/>
          <a:p>
            <a:r>
              <a:t>Idem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Shape 1581"/>
          <p:cNvSpPr>
            <a:spLocks noGrp="1" noRot="1" noChangeAspect="1"/>
          </p:cNvSpPr>
          <p:nvPr>
            <p:ph type="sldImg"/>
          </p:nvPr>
        </p:nvSpPr>
        <p:spPr>
          <a:prstGeom prst="rect">
            <a:avLst/>
          </a:prstGeom>
        </p:spPr>
        <p:txBody>
          <a:bodyPr/>
          <a:lstStyle/>
          <a:p>
            <a:endParaRPr/>
          </a:p>
        </p:txBody>
      </p:sp>
      <p:sp>
        <p:nvSpPr>
          <p:cNvPr id="1582" name="Shape 1582"/>
          <p:cNvSpPr>
            <a:spLocks noGrp="1"/>
          </p:cNvSpPr>
          <p:nvPr>
            <p:ph type="body" sz="quarter" idx="1"/>
          </p:nvPr>
        </p:nvSpPr>
        <p:spPr>
          <a:prstGeom prst="rect">
            <a:avLst/>
          </a:prstGeom>
        </p:spPr>
        <p:txBody>
          <a:bodyPr/>
          <a:lstStyle/>
          <a:p>
            <a:r>
              <a:t>P-hacking and other ‘questionable research practices’ can turn a nonsignificant results into a significant result. This means that papers the normally would end up in the wastebin, now end up in literature. This produced additional FALSE POSITIVES (and ironically also some additional TRUE POSITIVES).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Shape 1631"/>
          <p:cNvSpPr>
            <a:spLocks noGrp="1" noRot="1" noChangeAspect="1"/>
          </p:cNvSpPr>
          <p:nvPr>
            <p:ph type="sldImg"/>
          </p:nvPr>
        </p:nvSpPr>
        <p:spPr>
          <a:prstGeom prst="rect">
            <a:avLst/>
          </a:prstGeom>
        </p:spPr>
        <p:txBody>
          <a:bodyPr/>
          <a:lstStyle/>
          <a:p>
            <a:endParaRPr/>
          </a:p>
        </p:txBody>
      </p:sp>
      <p:sp>
        <p:nvSpPr>
          <p:cNvPr id="1632" name="Shape 1632"/>
          <p:cNvSpPr>
            <a:spLocks noGrp="1"/>
          </p:cNvSpPr>
          <p:nvPr>
            <p:ph type="body" sz="quarter" idx="1"/>
          </p:nvPr>
        </p:nvSpPr>
        <p:spPr>
          <a:prstGeom prst="rect">
            <a:avLst/>
          </a:prstGeom>
        </p:spPr>
        <p:txBody>
          <a:bodyPr/>
          <a:lstStyle/>
          <a:p>
            <a:r>
              <a:t>Assignment: try and find a combination of parameters that you deems realistic that gives you a PPV of ~50%. </a:t>
            </a:r>
          </a:p>
          <a:p>
            <a:r>
              <a:t>One thing that you need to add is the % of p-hacked studies. That is: the % of studies that initially did not yield a significant effect, but by flexibly using researchers degrees of freedom (changes in analyses) were turned into significant results. In other words, studies that entered the literature, that would otherwise end up in the waste-bin. </a:t>
            </a:r>
            <a:r>
              <a:rPr b="1"/>
              <a:t>NOTE: p-hacking does not equal fraud</a:t>
            </a:r>
            <a:r>
              <a:t>. It is often done with the best intentions or because of ignorance.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5" name="Shape 1645"/>
          <p:cNvSpPr>
            <a:spLocks noGrp="1" noRot="1" noChangeAspect="1"/>
          </p:cNvSpPr>
          <p:nvPr>
            <p:ph type="sldImg"/>
          </p:nvPr>
        </p:nvSpPr>
        <p:spPr>
          <a:prstGeom prst="rect">
            <a:avLst/>
          </a:prstGeom>
        </p:spPr>
        <p:txBody>
          <a:bodyPr/>
          <a:lstStyle/>
          <a:p>
            <a:endParaRPr/>
          </a:p>
        </p:txBody>
      </p:sp>
      <p:sp>
        <p:nvSpPr>
          <p:cNvPr id="1646" name="Shape 1646"/>
          <p:cNvSpPr>
            <a:spLocks noGrp="1"/>
          </p:cNvSpPr>
          <p:nvPr>
            <p:ph type="body" sz="quarter" idx="1"/>
          </p:nvPr>
        </p:nvSpPr>
        <p:spPr>
          <a:prstGeom prst="rect">
            <a:avLst/>
          </a:prstGeom>
        </p:spPr>
        <p:txBody>
          <a:bodyPr/>
          <a:lstStyle/>
          <a:p>
            <a:r>
              <a:t>https://80000hours.org/psychology-replication-quiz/</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 name="Shape 1665"/>
          <p:cNvSpPr>
            <a:spLocks noGrp="1" noRot="1" noChangeAspect="1"/>
          </p:cNvSpPr>
          <p:nvPr>
            <p:ph type="sldImg"/>
          </p:nvPr>
        </p:nvSpPr>
        <p:spPr>
          <a:prstGeom prst="rect">
            <a:avLst/>
          </a:prstGeom>
        </p:spPr>
        <p:txBody>
          <a:bodyPr/>
          <a:lstStyle/>
          <a:p>
            <a:endParaRPr/>
          </a:p>
        </p:txBody>
      </p:sp>
      <p:sp>
        <p:nvSpPr>
          <p:cNvPr id="1666" name="Shape 1666"/>
          <p:cNvSpPr>
            <a:spLocks noGrp="1"/>
          </p:cNvSpPr>
          <p:nvPr>
            <p:ph type="body" sz="quarter" idx="1"/>
          </p:nvPr>
        </p:nvSpPr>
        <p:spPr>
          <a:prstGeom prst="rect">
            <a:avLst/>
          </a:prstGeom>
        </p:spPr>
        <p:txBody>
          <a:bodyPr/>
          <a:lstStyle/>
          <a:p>
            <a:r>
              <a:t>Lecture (2 x 45minutes)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 name="Shape 1684"/>
          <p:cNvSpPr>
            <a:spLocks noGrp="1" noRot="1" noChangeAspect="1"/>
          </p:cNvSpPr>
          <p:nvPr>
            <p:ph type="sldImg"/>
          </p:nvPr>
        </p:nvSpPr>
        <p:spPr>
          <a:prstGeom prst="rect">
            <a:avLst/>
          </a:prstGeom>
        </p:spPr>
        <p:txBody>
          <a:bodyPr/>
          <a:lstStyle/>
          <a:p>
            <a:endParaRPr/>
          </a:p>
        </p:txBody>
      </p:sp>
      <p:sp>
        <p:nvSpPr>
          <p:cNvPr id="1685" name="Shape 1685"/>
          <p:cNvSpPr>
            <a:spLocks noGrp="1"/>
          </p:cNvSpPr>
          <p:nvPr>
            <p:ph type="body" sz="quarter" idx="1"/>
          </p:nvPr>
        </p:nvSpPr>
        <p:spPr>
          <a:prstGeom prst="rect">
            <a:avLst/>
          </a:prstGeom>
        </p:spPr>
        <p:txBody>
          <a:bodyPr/>
          <a:lstStyle/>
          <a:p>
            <a:r>
              <a:t>N = 14 (7 participants per group)</a:t>
            </a:r>
          </a:p>
          <a:p>
            <a:r>
              <a:t>Based on d = 1.67</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Shape 1693"/>
          <p:cNvSpPr>
            <a:spLocks noGrp="1" noRot="1" noChangeAspect="1"/>
          </p:cNvSpPr>
          <p:nvPr>
            <p:ph type="sldImg"/>
          </p:nvPr>
        </p:nvSpPr>
        <p:spPr>
          <a:prstGeom prst="rect">
            <a:avLst/>
          </a:prstGeom>
        </p:spPr>
        <p:txBody>
          <a:bodyPr/>
          <a:lstStyle/>
          <a:p>
            <a:endParaRPr/>
          </a:p>
        </p:txBody>
      </p:sp>
      <p:sp>
        <p:nvSpPr>
          <p:cNvPr id="1694" name="Shape 1694"/>
          <p:cNvSpPr>
            <a:spLocks noGrp="1"/>
          </p:cNvSpPr>
          <p:nvPr>
            <p:ph type="body" sz="quarter" idx="1"/>
          </p:nvPr>
        </p:nvSpPr>
        <p:spPr>
          <a:prstGeom prst="rect">
            <a:avLst/>
          </a:prstGeom>
        </p:spPr>
        <p:txBody>
          <a:bodyPr/>
          <a:lstStyle/>
          <a:p>
            <a:r>
              <a:t>Total N = ~700.000 (based on 0.1 point difference per group, d = 0.0067)</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 name="Shape 1752"/>
          <p:cNvSpPr>
            <a:spLocks noGrp="1" noRot="1" noChangeAspect="1"/>
          </p:cNvSpPr>
          <p:nvPr>
            <p:ph type="sldImg"/>
          </p:nvPr>
        </p:nvSpPr>
        <p:spPr>
          <a:prstGeom prst="rect">
            <a:avLst/>
          </a:prstGeom>
        </p:spPr>
        <p:txBody>
          <a:bodyPr/>
          <a:lstStyle/>
          <a:p>
            <a:endParaRPr/>
          </a:p>
        </p:txBody>
      </p:sp>
      <p:sp>
        <p:nvSpPr>
          <p:cNvPr id="1753" name="Shape 1753"/>
          <p:cNvSpPr>
            <a:spLocks noGrp="1"/>
          </p:cNvSpPr>
          <p:nvPr>
            <p:ph type="body" sz="quarter" idx="1"/>
          </p:nvPr>
        </p:nvSpPr>
        <p:spPr>
          <a:prstGeom prst="rect">
            <a:avLst/>
          </a:prstGeom>
        </p:spPr>
        <p:txBody>
          <a:bodyPr/>
          <a:lstStyle/>
          <a:p>
            <a:r>
              <a:t>d = 0.4</a:t>
            </a:r>
          </a:p>
          <a:p>
            <a:r>
              <a:t>200 (100 + 100)</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 name="Shape 1774"/>
          <p:cNvSpPr>
            <a:spLocks noGrp="1" noRot="1" noChangeAspect="1"/>
          </p:cNvSpPr>
          <p:nvPr>
            <p:ph type="sldImg"/>
          </p:nvPr>
        </p:nvSpPr>
        <p:spPr>
          <a:prstGeom prst="rect">
            <a:avLst/>
          </a:prstGeom>
        </p:spPr>
        <p:txBody>
          <a:bodyPr/>
          <a:lstStyle/>
          <a:p>
            <a:endParaRPr/>
          </a:p>
        </p:txBody>
      </p:sp>
      <p:sp>
        <p:nvSpPr>
          <p:cNvPr id="1775" name="Shape 1775"/>
          <p:cNvSpPr>
            <a:spLocks noGrp="1"/>
          </p:cNvSpPr>
          <p:nvPr>
            <p:ph type="body" sz="quarter" idx="1"/>
          </p:nvPr>
        </p:nvSpPr>
        <p:spPr>
          <a:prstGeom prst="rect">
            <a:avLst/>
          </a:prstGeom>
        </p:spPr>
        <p:txBody>
          <a:bodyPr/>
          <a:lstStyle/>
          <a:p>
            <a:r>
              <a:t>Here you can stress the added value of within subject designs versus between subject designs: the power of within subject designs is typically much higher with the same amount of participants.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Start: ask students what they want to do after graduation. Do they know how to get there? Do they know alternatives? </a:t>
            </a:r>
          </a:p>
          <a:p>
            <a:endParaRPr/>
          </a:p>
          <a:p>
            <a:r>
              <a:t>Don’t stress out: you can always change your path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 name="Shape 1792"/>
          <p:cNvSpPr>
            <a:spLocks noGrp="1" noRot="1" noChangeAspect="1"/>
          </p:cNvSpPr>
          <p:nvPr>
            <p:ph type="sldImg"/>
          </p:nvPr>
        </p:nvSpPr>
        <p:spPr>
          <a:prstGeom prst="rect">
            <a:avLst/>
          </a:prstGeom>
        </p:spPr>
        <p:txBody>
          <a:bodyPr/>
          <a:lstStyle/>
          <a:p>
            <a:endParaRPr/>
          </a:p>
        </p:txBody>
      </p:sp>
      <p:sp>
        <p:nvSpPr>
          <p:cNvPr id="1793" name="Shape 1793"/>
          <p:cNvSpPr>
            <a:spLocks noGrp="1"/>
          </p:cNvSpPr>
          <p:nvPr>
            <p:ph type="body" sz="quarter" idx="1"/>
          </p:nvPr>
        </p:nvSpPr>
        <p:spPr>
          <a:prstGeom prst="rect">
            <a:avLst/>
          </a:prstGeom>
        </p:spPr>
        <p:txBody>
          <a:bodyPr/>
          <a:lstStyle/>
          <a:p>
            <a:r>
              <a:t>You can stress were that you need to perform separate power analyses from main effects and interactions effects. Make sure that you have enough participants to have enough power for ‘the weakest link’ in your design (e.g. the interaction effect). You need more participants for the interaction effect as the interaction has more degrees of freedom: in a 3 x 4 design, the interaction has (3-1) * (4-1) = 6 degrees of freedom (compared to the (3-1)=2 and (4-1)=3 degrees of freedom of the two main effects, respectively.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In my experience, the slides with the various topics (4th slide) can take up a lot of time if students know very little about Open Science. It is important to spend as much time here as needed, to get everyone on the same page. If pressed for time, you can choose to either discuss Open Acces or Open Data in-depth (and skip the other).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t>Why I’m in Science </a:t>
            </a:r>
          </a:p>
          <a:p>
            <a:r>
              <a:t>fundament of society</a:t>
            </a:r>
          </a:p>
          <a:p>
            <a:r>
              <a:t>should be effective and efficient</a:t>
            </a:r>
          </a:p>
          <a:p>
            <a:r>
              <a:t>discover and communicate relevant and reliable knowledge</a:t>
            </a:r>
          </a:p>
          <a:p>
            <a:r>
              <a:t>…and so so in an effective and efficient manner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t>The Open Research Cycle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My priorities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r>
              <a:t>These are our previous workshops (to get a feel for the topics). In 2019-2020 will will organise 7 Open Science symposia (on for each faculty). More info at </a:t>
            </a:r>
            <a:r>
              <a:rPr u="sng">
                <a:hlinkClick r:id="rId3"/>
              </a:rPr>
              <a:t>www.openscience-utrecht.com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r>
              <a:t>Science is standing on the shoulders of giants. We build on knowledge acquired by others. Can we trust this knowledge to be robust?</a:t>
            </a:r>
          </a:p>
          <a:p>
            <a:r>
              <a:t>Science is theory building, based on observations in samples, which we generalise to populations.</a:t>
            </a:r>
          </a:p>
          <a:p>
            <a:r>
              <a:t>How can we estimate whether an generalisation holds?</a:t>
            </a:r>
          </a:p>
          <a:p>
            <a:r>
              <a:t>CONTENT: </a:t>
            </a:r>
          </a:p>
          <a:p>
            <a:pPr marL="294105" indent="-294105">
              <a:buClr>
                <a:srgbClr val="5C86B9"/>
              </a:buClr>
              <a:buSzPct val="70000"/>
              <a:buFont typeface="Zapf Dingbats"/>
              <a:buChar char="-"/>
            </a:pPr>
            <a:r>
              <a:t>lecture on PVV (30-45 minutes)</a:t>
            </a:r>
          </a:p>
          <a:p>
            <a:pPr marL="294105" indent="-294105">
              <a:buClr>
                <a:srgbClr val="5C86B9"/>
              </a:buClr>
              <a:buSzPct val="70000"/>
              <a:buFont typeface="Zapf Dingbats"/>
              <a:buChar char="-"/>
            </a:pPr>
            <a:r>
              <a:t>Assignment I (PVV) (20 minutes + 5 minutes discussion)</a:t>
            </a:r>
          </a:p>
          <a:p>
            <a:pPr marL="294105" indent="-294105">
              <a:buClr>
                <a:srgbClr val="5C86B9"/>
              </a:buClr>
              <a:buSzPct val="70000"/>
              <a:buFont typeface="Zapf Dingbats"/>
              <a:buChar char="-"/>
            </a:pPr>
            <a:r>
              <a:t>Assignment II (predict replication) 20 minutes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Date"/>
          <p:cNvSpPr txBox="1">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16" name="Title Text"/>
          <p:cNvSpPr txBox="1">
            <a:spLocks noGrp="1"/>
          </p:cNvSpPr>
          <p:nvPr>
            <p:ph type="title"/>
          </p:nvPr>
        </p:nvSpPr>
        <p:spPr>
          <a:xfrm>
            <a:off x="355600" y="5905500"/>
            <a:ext cx="12293600" cy="2108200"/>
          </a:xfrm>
          <a:prstGeom prst="rect">
            <a:avLst/>
          </a:prstGeom>
        </p:spPr>
        <p:txBody>
          <a:bodyPr anchor="b"/>
          <a:lstStyle/>
          <a:p>
            <a:r>
              <a:t>Title Text</a:t>
            </a:r>
          </a:p>
        </p:txBody>
      </p:sp>
      <p:sp>
        <p:nvSpPr>
          <p:cNvPr id="17"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Type a quote here.”"/>
          <p:cNvSpPr txBox="1">
            <a:spLocks noGrp="1"/>
          </p:cNvSpPr>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r>
              <a:t>“Type a quote here.” </a:t>
            </a:r>
          </a:p>
        </p:txBody>
      </p:sp>
      <p:sp>
        <p:nvSpPr>
          <p:cNvPr id="108" name="–Johnny Appleseed"/>
          <p:cNvSpPr txBox="1">
            <a:spLocks noGrp="1"/>
          </p:cNvSpPr>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–Johnny Appleseed</a:t>
            </a:r>
          </a:p>
        </p:txBody>
      </p:sp>
      <p:sp>
        <p:nvSpPr>
          <p:cNvPr id="109"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342900" y="0"/>
            <a:ext cx="13655989" cy="9753600"/>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222222"/>
        </a:solidFill>
        <a:effectLst/>
      </p:bgPr>
    </p:bg>
    <p:spTree>
      <p:nvGrpSpPr>
        <p:cNvPr id="1" name=""/>
        <p:cNvGrpSpPr/>
        <p:nvPr/>
      </p:nvGrpSpPr>
      <p:grpSpPr>
        <a:xfrm>
          <a:off x="0" y="0"/>
          <a:ext cx="0" cy="0"/>
          <a:chOff x="0" y="0"/>
          <a:chExt cx="0" cy="0"/>
        </a:xfrm>
      </p:grpSpPr>
      <p:sp>
        <p:nvSpPr>
          <p:cNvPr id="131" name="Line"/>
          <p:cNvSpPr/>
          <p:nvPr/>
        </p:nvSpPr>
        <p:spPr>
          <a:xfrm flipV="1">
            <a:off x="406399" y="5824870"/>
            <a:ext cx="12192001" cy="198"/>
          </a:xfrm>
          <a:prstGeom prst="line">
            <a:avLst/>
          </a:prstGeom>
          <a:ln w="25400">
            <a:solidFill>
              <a:srgbClr val="A6AAA9"/>
            </a:solidFill>
            <a:miter lim="400000"/>
          </a:ln>
        </p:spPr>
        <p:txBody>
          <a:bodyPr lIns="27093" tIns="27093" rIns="27093" bIns="27093" anchor="ctr"/>
          <a:lstStyle/>
          <a:p>
            <a:pPr algn="l" defTabSz="325120">
              <a:defRPr sz="800">
                <a:solidFill>
                  <a:srgbClr val="000000"/>
                </a:solidFill>
                <a:latin typeface="Helvetica"/>
                <a:ea typeface="Helvetica"/>
                <a:cs typeface="Helvetica"/>
                <a:sym typeface="Helvetica"/>
              </a:defRPr>
            </a:pPr>
            <a:endParaRPr/>
          </a:p>
        </p:txBody>
      </p:sp>
      <p:sp>
        <p:nvSpPr>
          <p:cNvPr id="132" name="Title Text"/>
          <p:cNvSpPr txBox="1">
            <a:spLocks noGrp="1"/>
          </p:cNvSpPr>
          <p:nvPr>
            <p:ph type="title"/>
          </p:nvPr>
        </p:nvSpPr>
        <p:spPr>
          <a:xfrm>
            <a:off x="406399" y="6041813"/>
            <a:ext cx="12192002" cy="2032001"/>
          </a:xfrm>
          <a:prstGeom prst="rect">
            <a:avLst/>
          </a:prstGeom>
        </p:spPr>
        <p:txBody>
          <a:bodyPr lIns="27093" tIns="27093" rIns="27093" bIns="27093" anchor="t"/>
          <a:lstStyle>
            <a:lvl1pPr defTabSz="587022">
              <a:lnSpc>
                <a:spcPct val="80000"/>
              </a:lnSpc>
              <a:defRPr sz="21400" cap="all" spc="0">
                <a:solidFill>
                  <a:srgbClr val="34A5DA"/>
                </a:solidFill>
                <a:latin typeface="DIN Condensed"/>
                <a:ea typeface="DIN Condensed"/>
                <a:cs typeface="DIN Condensed"/>
                <a:sym typeface="DIN Condensed"/>
              </a:defRPr>
            </a:lvl1pPr>
          </a:lstStyle>
          <a:p>
            <a:r>
              <a:t>Title Text</a:t>
            </a:r>
          </a:p>
        </p:txBody>
      </p:sp>
      <p:sp>
        <p:nvSpPr>
          <p:cNvPr id="133" name="Body Level One…"/>
          <p:cNvSpPr txBox="1">
            <a:spLocks noGrp="1"/>
          </p:cNvSpPr>
          <p:nvPr>
            <p:ph type="body" sz="quarter" idx="1"/>
          </p:nvPr>
        </p:nvSpPr>
        <p:spPr>
          <a:xfrm>
            <a:off x="406399" y="4416213"/>
            <a:ext cx="12192002" cy="1354668"/>
          </a:xfrm>
          <a:prstGeom prst="rect">
            <a:avLst/>
          </a:prstGeom>
        </p:spPr>
        <p:txBody>
          <a:bodyPr lIns="27093" tIns="27093" rIns="27093" bIns="27093" anchor="b"/>
          <a:lstStyle>
            <a:lvl1pPr marL="0" indent="0" defTabSz="587022">
              <a:lnSpc>
                <a:spcPct val="80000"/>
              </a:lnSpc>
              <a:spcBef>
                <a:spcPts val="2200"/>
              </a:spcBef>
              <a:buClrTx/>
              <a:buSzTx/>
              <a:buFontTx/>
              <a:buNone/>
              <a:defRPr sz="5400" cap="all">
                <a:solidFill>
                  <a:srgbClr val="A6AAA9"/>
                </a:solidFill>
                <a:latin typeface="DIN Alternate"/>
                <a:ea typeface="DIN Alternate"/>
                <a:cs typeface="DIN Alternate"/>
                <a:sym typeface="DIN Alternate"/>
              </a:defRPr>
            </a:lvl1pPr>
            <a:lvl2pPr marL="0" indent="228600" defTabSz="587022">
              <a:lnSpc>
                <a:spcPct val="80000"/>
              </a:lnSpc>
              <a:spcBef>
                <a:spcPts val="2200"/>
              </a:spcBef>
              <a:buClrTx/>
              <a:buSzTx/>
              <a:buFontTx/>
              <a:buNone/>
              <a:defRPr sz="5400" cap="all">
                <a:solidFill>
                  <a:srgbClr val="A6AAA9"/>
                </a:solidFill>
                <a:latin typeface="DIN Alternate"/>
                <a:ea typeface="DIN Alternate"/>
                <a:cs typeface="DIN Alternate"/>
                <a:sym typeface="DIN Alternate"/>
              </a:defRPr>
            </a:lvl2pPr>
            <a:lvl3pPr marL="0" indent="457200" defTabSz="587022">
              <a:lnSpc>
                <a:spcPct val="80000"/>
              </a:lnSpc>
              <a:spcBef>
                <a:spcPts val="2200"/>
              </a:spcBef>
              <a:buClrTx/>
              <a:buSzTx/>
              <a:buFontTx/>
              <a:buNone/>
              <a:defRPr sz="5400" cap="all">
                <a:solidFill>
                  <a:srgbClr val="A6AAA9"/>
                </a:solidFill>
                <a:latin typeface="DIN Alternate"/>
                <a:ea typeface="DIN Alternate"/>
                <a:cs typeface="DIN Alternate"/>
                <a:sym typeface="DIN Alternate"/>
              </a:defRPr>
            </a:lvl3pPr>
            <a:lvl4pPr marL="0" indent="685800" defTabSz="587022">
              <a:lnSpc>
                <a:spcPct val="80000"/>
              </a:lnSpc>
              <a:spcBef>
                <a:spcPts val="2200"/>
              </a:spcBef>
              <a:buClrTx/>
              <a:buSzTx/>
              <a:buFontTx/>
              <a:buNone/>
              <a:defRPr sz="5400" cap="all">
                <a:solidFill>
                  <a:srgbClr val="A6AAA9"/>
                </a:solidFill>
                <a:latin typeface="DIN Alternate"/>
                <a:ea typeface="DIN Alternate"/>
                <a:cs typeface="DIN Alternate"/>
                <a:sym typeface="DIN Alternate"/>
              </a:defRPr>
            </a:lvl4pPr>
            <a:lvl5pPr marL="0" indent="914400" defTabSz="587022">
              <a:lnSpc>
                <a:spcPct val="80000"/>
              </a:lnSpc>
              <a:spcBef>
                <a:spcPts val="22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2235927" y="1544319"/>
            <a:ext cx="359484" cy="409788"/>
          </a:xfrm>
          <a:prstGeom prst="rect">
            <a:avLst/>
          </a:prstGeom>
        </p:spPr>
        <p:txBody>
          <a:bodyPr lIns="27093" tIns="27093" rIns="27093" bIns="27093" anchor="t"/>
          <a:lstStyle>
            <a:lvl1pPr algn="r" defTabSz="587022">
              <a:lnSpc>
                <a:spcPct val="80000"/>
              </a:lnSpc>
              <a:defRPr sz="24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222222"/>
        </a:solidFill>
        <a:effectLst/>
      </p:bgPr>
    </p:bg>
    <p:spTree>
      <p:nvGrpSpPr>
        <p:cNvPr id="1" name=""/>
        <p:cNvGrpSpPr/>
        <p:nvPr/>
      </p:nvGrpSpPr>
      <p:grpSpPr>
        <a:xfrm>
          <a:off x="0" y="0"/>
          <a:ext cx="0" cy="0"/>
          <a:chOff x="0" y="0"/>
          <a:chExt cx="0" cy="0"/>
        </a:xfrm>
      </p:grpSpPr>
      <p:sp>
        <p:nvSpPr>
          <p:cNvPr id="141" name="Line"/>
          <p:cNvSpPr/>
          <p:nvPr/>
        </p:nvSpPr>
        <p:spPr>
          <a:xfrm flipV="1">
            <a:off x="406399" y="1964070"/>
            <a:ext cx="12192001" cy="197"/>
          </a:xfrm>
          <a:prstGeom prst="line">
            <a:avLst/>
          </a:prstGeom>
          <a:ln w="12700">
            <a:solidFill>
              <a:srgbClr val="A6AAA9"/>
            </a:solidFill>
            <a:miter lim="400000"/>
          </a:ln>
        </p:spPr>
        <p:txBody>
          <a:bodyPr lIns="27093" tIns="27093" rIns="27093" bIns="27093" anchor="ctr"/>
          <a:lstStyle/>
          <a:p>
            <a:pPr algn="l" defTabSz="325120">
              <a:defRPr sz="800">
                <a:solidFill>
                  <a:srgbClr val="000000"/>
                </a:solidFill>
                <a:latin typeface="Helvetica"/>
                <a:ea typeface="Helvetica"/>
                <a:cs typeface="Helvetica"/>
                <a:sym typeface="Helvetica"/>
              </a:defRPr>
            </a:pPr>
            <a:endParaRPr/>
          </a:p>
        </p:txBody>
      </p:sp>
      <p:sp>
        <p:nvSpPr>
          <p:cNvPr id="142" name="Text"/>
          <p:cNvSpPr txBox="1">
            <a:spLocks noGrp="1"/>
          </p:cNvSpPr>
          <p:nvPr>
            <p:ph type="body" sz="quarter" idx="13"/>
          </p:nvPr>
        </p:nvSpPr>
        <p:spPr>
          <a:xfrm>
            <a:off x="406399" y="1486746"/>
            <a:ext cx="11176002" cy="409788"/>
          </a:xfrm>
          <a:prstGeom prst="rect">
            <a:avLst/>
          </a:prstGeom>
        </p:spPr>
        <p:txBody>
          <a:bodyPr lIns="27093" tIns="27093" rIns="27093" bIns="27093" anchor="b">
            <a:spAutoFit/>
          </a:bodyPr>
          <a:lstStyle>
            <a:lvl1pPr marL="0" indent="0" defTabSz="460586">
              <a:lnSpc>
                <a:spcPct val="80000"/>
              </a:lnSpc>
              <a:spcBef>
                <a:spcPts val="0"/>
              </a:spcBef>
              <a:buClrTx/>
              <a:buSzTx/>
              <a:buFontTx/>
              <a:buNone/>
              <a:defRPr sz="2400" cap="all" spc="120">
                <a:solidFill>
                  <a:srgbClr val="838787"/>
                </a:solidFill>
                <a:latin typeface="DIN Alternate"/>
                <a:ea typeface="DIN Alternate"/>
                <a:cs typeface="DIN Alternate"/>
                <a:sym typeface="DIN Alternate"/>
              </a:defRPr>
            </a:lvl1pPr>
          </a:lstStyle>
          <a:p>
            <a:r>
              <a:t>Text</a:t>
            </a:r>
          </a:p>
        </p:txBody>
      </p:sp>
      <p:sp>
        <p:nvSpPr>
          <p:cNvPr id="143" name="Title Text"/>
          <p:cNvSpPr txBox="1">
            <a:spLocks noGrp="1"/>
          </p:cNvSpPr>
          <p:nvPr>
            <p:ph type="title"/>
          </p:nvPr>
        </p:nvSpPr>
        <p:spPr>
          <a:xfrm>
            <a:off x="406399" y="2370666"/>
            <a:ext cx="12192002" cy="541868"/>
          </a:xfrm>
          <a:prstGeom prst="rect">
            <a:avLst/>
          </a:prstGeom>
        </p:spPr>
        <p:txBody>
          <a:bodyPr lIns="27093" tIns="27093" rIns="27093" bIns="27093" anchor="t"/>
          <a:lstStyle>
            <a:lvl1pPr defTabSz="587022">
              <a:lnSpc>
                <a:spcPct val="80000"/>
              </a:lnSpc>
              <a:spcBef>
                <a:spcPts val="2700"/>
              </a:spcBef>
              <a:defRPr sz="6000" cap="all" spc="0">
                <a:solidFill>
                  <a:srgbClr val="34A5DA"/>
                </a:solidFill>
                <a:latin typeface="DIN Condensed"/>
                <a:ea typeface="DIN Condensed"/>
                <a:cs typeface="DIN Condensed"/>
                <a:sym typeface="DIN Condensed"/>
              </a:defRPr>
            </a:lvl1pPr>
          </a:lstStyle>
          <a:p>
            <a:r>
              <a:t>Title Text</a:t>
            </a:r>
          </a:p>
        </p:txBody>
      </p:sp>
      <p:sp>
        <p:nvSpPr>
          <p:cNvPr id="144" name="Body Level One…"/>
          <p:cNvSpPr txBox="1">
            <a:spLocks noGrp="1"/>
          </p:cNvSpPr>
          <p:nvPr>
            <p:ph type="body" idx="1"/>
          </p:nvPr>
        </p:nvSpPr>
        <p:spPr>
          <a:xfrm>
            <a:off x="406399" y="3278293"/>
            <a:ext cx="12192002" cy="4578774"/>
          </a:xfrm>
          <a:prstGeom prst="rect">
            <a:avLst/>
          </a:prstGeom>
        </p:spPr>
        <p:txBody>
          <a:bodyPr lIns="27093" tIns="27093" rIns="27093" bIns="27093" anchor="t"/>
          <a:lstStyle>
            <a:lvl1pPr marL="449791" indent="-449791" defTabSz="587022">
              <a:spcBef>
                <a:spcPts val="27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1pPr>
            <a:lvl2pPr marL="1084791" indent="-449791" defTabSz="587022">
              <a:spcBef>
                <a:spcPts val="27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2pPr>
            <a:lvl3pPr marL="1719791" indent="-449791" defTabSz="587022">
              <a:spcBef>
                <a:spcPts val="27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3pPr>
            <a:lvl4pPr marL="2354791" indent="-449791" defTabSz="587022">
              <a:spcBef>
                <a:spcPts val="27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4pPr>
            <a:lvl5pPr marL="2989791" indent="-449791" defTabSz="587022">
              <a:spcBef>
                <a:spcPts val="27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2234036" y="1544319"/>
            <a:ext cx="359483" cy="409788"/>
          </a:xfrm>
          <a:prstGeom prst="rect">
            <a:avLst/>
          </a:prstGeom>
        </p:spPr>
        <p:txBody>
          <a:bodyPr lIns="27093" tIns="27093" rIns="27093" bIns="27093" anchor="t"/>
          <a:lstStyle>
            <a:lvl1pPr algn="r" defTabSz="587022">
              <a:lnSpc>
                <a:spcPct val="80000"/>
              </a:lnSpc>
              <a:defRPr sz="24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222222"/>
        </a:solidFill>
        <a:effectLst/>
      </p:bgPr>
    </p:bg>
    <p:spTree>
      <p:nvGrpSpPr>
        <p:cNvPr id="1" name=""/>
        <p:cNvGrpSpPr/>
        <p:nvPr/>
      </p:nvGrpSpPr>
      <p:grpSpPr>
        <a:xfrm>
          <a:off x="0" y="0"/>
          <a:ext cx="0" cy="0"/>
          <a:chOff x="0" y="0"/>
          <a:chExt cx="0" cy="0"/>
        </a:xfrm>
      </p:grpSpPr>
      <p:sp>
        <p:nvSpPr>
          <p:cNvPr id="152" name="Line"/>
          <p:cNvSpPr/>
          <p:nvPr/>
        </p:nvSpPr>
        <p:spPr>
          <a:xfrm flipV="1">
            <a:off x="406399" y="1964070"/>
            <a:ext cx="12192001" cy="197"/>
          </a:xfrm>
          <a:prstGeom prst="line">
            <a:avLst/>
          </a:prstGeom>
          <a:ln w="12700">
            <a:solidFill>
              <a:srgbClr val="A6AAA9"/>
            </a:solidFill>
            <a:miter lim="400000"/>
          </a:ln>
        </p:spPr>
        <p:txBody>
          <a:bodyPr lIns="27093" tIns="27093" rIns="27093" bIns="27093" anchor="ctr"/>
          <a:lstStyle/>
          <a:p>
            <a:pPr algn="l" defTabSz="325120">
              <a:defRPr sz="800">
                <a:solidFill>
                  <a:srgbClr val="000000"/>
                </a:solidFill>
                <a:latin typeface="Helvetica"/>
                <a:ea typeface="Helvetica"/>
                <a:cs typeface="Helvetica"/>
                <a:sym typeface="Helvetica"/>
              </a:defRPr>
            </a:pPr>
            <a:endParaRPr/>
          </a:p>
        </p:txBody>
      </p:sp>
      <p:sp>
        <p:nvSpPr>
          <p:cNvPr id="153" name="Callout"/>
          <p:cNvSpPr/>
          <p:nvPr/>
        </p:nvSpPr>
        <p:spPr>
          <a:xfrm>
            <a:off x="467359" y="2987039"/>
            <a:ext cx="12070161" cy="3902473"/>
          </a:xfrm>
          <a:custGeom>
            <a:avLst/>
            <a:gdLst/>
            <a:ahLst/>
            <a:cxnLst>
              <a:cxn ang="0">
                <a:pos x="wd2" y="hd2"/>
              </a:cxn>
              <a:cxn ang="5400000">
                <a:pos x="wd2" y="hd2"/>
              </a:cxn>
              <a:cxn ang="10800000">
                <a:pos x="wd2" y="hd2"/>
              </a:cxn>
              <a:cxn ang="16200000">
                <a:pos x="wd2" y="hd2"/>
              </a:cxn>
            </a:cxnLst>
            <a:rect l="0" t="0" r="r" b="b"/>
            <a:pathLst>
              <a:path w="21600" h="21600" extrusionOk="0">
                <a:moveTo>
                  <a:pt x="119" y="0"/>
                </a:moveTo>
                <a:cubicBezTo>
                  <a:pt x="54" y="0"/>
                  <a:pt x="0" y="165"/>
                  <a:pt x="0" y="369"/>
                </a:cubicBezTo>
                <a:lnTo>
                  <a:pt x="0" y="19015"/>
                </a:lnTo>
                <a:cubicBezTo>
                  <a:pt x="0" y="19218"/>
                  <a:pt x="54" y="19381"/>
                  <a:pt x="119" y="19381"/>
                </a:cubicBezTo>
                <a:lnTo>
                  <a:pt x="18186" y="19381"/>
                </a:lnTo>
                <a:lnTo>
                  <a:pt x="18716" y="21600"/>
                </a:lnTo>
                <a:lnTo>
                  <a:pt x="19247" y="19381"/>
                </a:lnTo>
                <a:lnTo>
                  <a:pt x="21481" y="19381"/>
                </a:lnTo>
                <a:cubicBezTo>
                  <a:pt x="21546" y="19381"/>
                  <a:pt x="21600" y="19218"/>
                  <a:pt x="21600" y="19015"/>
                </a:cubicBezTo>
                <a:lnTo>
                  <a:pt x="21600" y="369"/>
                </a:lnTo>
                <a:cubicBezTo>
                  <a:pt x="21600" y="165"/>
                  <a:pt x="21546" y="0"/>
                  <a:pt x="21481" y="0"/>
                </a:cubicBezTo>
                <a:lnTo>
                  <a:pt x="119" y="0"/>
                </a:lnTo>
                <a:close/>
              </a:path>
            </a:pathLst>
          </a:custGeom>
          <a:solidFill>
            <a:srgbClr val="34A5DA"/>
          </a:solidFill>
          <a:ln w="12700">
            <a:miter lim="400000"/>
          </a:ln>
        </p:spPr>
        <p:txBody>
          <a:bodyPr lIns="27093" tIns="27093" rIns="27093" bIns="27093" anchor="ctr"/>
          <a:lstStyle/>
          <a:p>
            <a:pPr defTabSz="587022">
              <a:lnSpc>
                <a:spcPct val="80000"/>
              </a:lnSpc>
              <a:defRPr sz="2800" cap="all">
                <a:solidFill>
                  <a:srgbClr val="FFFFFF"/>
                </a:solidFill>
                <a:latin typeface="DIN Condensed"/>
                <a:ea typeface="DIN Condensed"/>
                <a:cs typeface="DIN Condensed"/>
                <a:sym typeface="DIN Condensed"/>
              </a:defRPr>
            </a:pPr>
            <a:endParaRPr/>
          </a:p>
        </p:txBody>
      </p:sp>
      <p:sp>
        <p:nvSpPr>
          <p:cNvPr id="154" name="Type a quote here."/>
          <p:cNvSpPr txBox="1">
            <a:spLocks noGrp="1"/>
          </p:cNvSpPr>
          <p:nvPr>
            <p:ph type="body" sz="quarter" idx="13"/>
          </p:nvPr>
        </p:nvSpPr>
        <p:spPr>
          <a:xfrm>
            <a:off x="894079" y="3400213"/>
            <a:ext cx="11230189" cy="1250531"/>
          </a:xfrm>
          <a:prstGeom prst="rect">
            <a:avLst/>
          </a:prstGeom>
        </p:spPr>
        <p:txBody>
          <a:bodyPr lIns="27093" tIns="27093" rIns="27093" bIns="27093" anchor="t">
            <a:spAutoFit/>
          </a:bodyPr>
          <a:lstStyle>
            <a:lvl1pPr marL="0" indent="0" defTabSz="587022">
              <a:lnSpc>
                <a:spcPct val="80000"/>
              </a:lnSpc>
              <a:spcBef>
                <a:spcPts val="0"/>
              </a:spcBef>
              <a:buClrTx/>
              <a:buSzTx/>
              <a:buFontTx/>
              <a:buNone/>
              <a:defRPr sz="9400" cap="all">
                <a:solidFill>
                  <a:srgbClr val="FFFFFF"/>
                </a:solidFill>
                <a:latin typeface="DIN Condensed"/>
                <a:ea typeface="DIN Condensed"/>
                <a:cs typeface="DIN Condensed"/>
                <a:sym typeface="DIN Condensed"/>
              </a:defRPr>
            </a:lvl1pPr>
          </a:lstStyle>
          <a:p>
            <a:r>
              <a:t>Type a quote here.</a:t>
            </a:r>
          </a:p>
        </p:txBody>
      </p:sp>
      <p:sp>
        <p:nvSpPr>
          <p:cNvPr id="155" name="Johnny Appleseed"/>
          <p:cNvSpPr txBox="1">
            <a:spLocks noGrp="1"/>
          </p:cNvSpPr>
          <p:nvPr>
            <p:ph type="body" sz="quarter" idx="14"/>
          </p:nvPr>
        </p:nvSpPr>
        <p:spPr>
          <a:xfrm>
            <a:off x="406399" y="6974839"/>
            <a:ext cx="12192002" cy="816190"/>
          </a:xfrm>
          <a:prstGeom prst="rect">
            <a:avLst/>
          </a:prstGeom>
        </p:spPr>
        <p:txBody>
          <a:bodyPr lIns="27093" tIns="27093" rIns="27093" bIns="27093">
            <a:spAutoFit/>
          </a:bodyPr>
          <a:lstStyle>
            <a:lvl1pPr marL="0" indent="0" algn="r" defTabSz="587022">
              <a:lnSpc>
                <a:spcPct val="80000"/>
              </a:lnSpc>
              <a:spcBef>
                <a:spcPts val="0"/>
              </a:spcBef>
              <a:buClrTx/>
              <a:buSzTx/>
              <a:buFontTx/>
              <a:buNone/>
              <a:defRPr sz="6000">
                <a:solidFill>
                  <a:srgbClr val="838787"/>
                </a:solidFill>
                <a:latin typeface="DIN Condensed"/>
                <a:ea typeface="DIN Condensed"/>
                <a:cs typeface="DIN Condensed"/>
                <a:sym typeface="DIN Condensed"/>
              </a:defRPr>
            </a:lvl1pPr>
          </a:lstStyle>
          <a:p>
            <a:r>
              <a:t>Johnny Appleseed</a:t>
            </a:r>
          </a:p>
        </p:txBody>
      </p:sp>
      <p:sp>
        <p:nvSpPr>
          <p:cNvPr id="156" name="Text"/>
          <p:cNvSpPr txBox="1">
            <a:spLocks noGrp="1"/>
          </p:cNvSpPr>
          <p:nvPr>
            <p:ph type="body" sz="quarter" idx="15"/>
          </p:nvPr>
        </p:nvSpPr>
        <p:spPr>
          <a:xfrm>
            <a:off x="406399" y="1486746"/>
            <a:ext cx="11176002" cy="409788"/>
          </a:xfrm>
          <a:prstGeom prst="rect">
            <a:avLst/>
          </a:prstGeom>
        </p:spPr>
        <p:txBody>
          <a:bodyPr lIns="27093" tIns="27093" rIns="27093" bIns="27093" anchor="b">
            <a:spAutoFit/>
          </a:bodyPr>
          <a:lstStyle>
            <a:lvl1pPr marL="0" indent="0" defTabSz="460586">
              <a:lnSpc>
                <a:spcPct val="80000"/>
              </a:lnSpc>
              <a:spcBef>
                <a:spcPts val="0"/>
              </a:spcBef>
              <a:buClrTx/>
              <a:buSzTx/>
              <a:buFontTx/>
              <a:buNone/>
              <a:defRPr sz="2400" cap="all" spc="120">
                <a:solidFill>
                  <a:srgbClr val="838787"/>
                </a:solidFill>
                <a:latin typeface="DIN Alternate"/>
                <a:ea typeface="DIN Alternate"/>
                <a:cs typeface="DIN Alternate"/>
                <a:sym typeface="DIN Alternate"/>
              </a:defRPr>
            </a:lvl1pPr>
          </a:lstStyle>
          <a:p>
            <a:r>
              <a:t>Text</a:t>
            </a:r>
          </a:p>
        </p:txBody>
      </p:sp>
      <p:sp>
        <p:nvSpPr>
          <p:cNvPr id="157" name="Slide Number"/>
          <p:cNvSpPr txBox="1">
            <a:spLocks noGrp="1"/>
          </p:cNvSpPr>
          <p:nvPr>
            <p:ph type="sldNum" sz="quarter" idx="2"/>
          </p:nvPr>
        </p:nvSpPr>
        <p:spPr>
          <a:xfrm>
            <a:off x="12234036" y="1544319"/>
            <a:ext cx="359483" cy="409788"/>
          </a:xfrm>
          <a:prstGeom prst="rect">
            <a:avLst/>
          </a:prstGeom>
        </p:spPr>
        <p:txBody>
          <a:bodyPr lIns="27093" tIns="27093" rIns="27093" bIns="27093" anchor="t"/>
          <a:lstStyle>
            <a:lvl1pPr algn="r" defTabSz="587022">
              <a:lnSpc>
                <a:spcPct val="80000"/>
              </a:lnSpc>
              <a:defRPr sz="24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222222"/>
        </a:solidFill>
        <a:effectLst/>
      </p:bgPr>
    </p:bg>
    <p:spTree>
      <p:nvGrpSpPr>
        <p:cNvPr id="1" name=""/>
        <p:cNvGrpSpPr/>
        <p:nvPr/>
      </p:nvGrpSpPr>
      <p:grpSpPr>
        <a:xfrm>
          <a:off x="0" y="0"/>
          <a:ext cx="0" cy="0"/>
          <a:chOff x="0" y="0"/>
          <a:chExt cx="0" cy="0"/>
        </a:xfrm>
      </p:grpSpPr>
      <p:sp>
        <p:nvSpPr>
          <p:cNvPr id="164" name="Line"/>
          <p:cNvSpPr/>
          <p:nvPr/>
        </p:nvSpPr>
        <p:spPr>
          <a:xfrm flipV="1">
            <a:off x="406399" y="1964070"/>
            <a:ext cx="12192001" cy="197"/>
          </a:xfrm>
          <a:prstGeom prst="line">
            <a:avLst/>
          </a:prstGeom>
          <a:ln w="12700">
            <a:solidFill>
              <a:srgbClr val="A6AAA9"/>
            </a:solidFill>
            <a:miter lim="400000"/>
          </a:ln>
        </p:spPr>
        <p:txBody>
          <a:bodyPr lIns="27093" tIns="27093" rIns="27093" bIns="27093" anchor="ctr"/>
          <a:lstStyle/>
          <a:p>
            <a:pPr algn="l" defTabSz="325120">
              <a:defRPr sz="800">
                <a:solidFill>
                  <a:srgbClr val="000000"/>
                </a:solidFill>
                <a:latin typeface="Helvetica"/>
                <a:ea typeface="Helvetica"/>
                <a:cs typeface="Helvetica"/>
                <a:sym typeface="Helvetica"/>
              </a:defRPr>
            </a:pPr>
            <a:endParaRPr/>
          </a:p>
        </p:txBody>
      </p:sp>
      <p:sp>
        <p:nvSpPr>
          <p:cNvPr id="165" name="Text"/>
          <p:cNvSpPr txBox="1">
            <a:spLocks noGrp="1"/>
          </p:cNvSpPr>
          <p:nvPr>
            <p:ph type="body" sz="quarter" idx="13"/>
          </p:nvPr>
        </p:nvSpPr>
        <p:spPr>
          <a:xfrm>
            <a:off x="406399" y="1486746"/>
            <a:ext cx="11176002" cy="409788"/>
          </a:xfrm>
          <a:prstGeom prst="rect">
            <a:avLst/>
          </a:prstGeom>
        </p:spPr>
        <p:txBody>
          <a:bodyPr lIns="27093" tIns="27093" rIns="27093" bIns="27093" anchor="b">
            <a:spAutoFit/>
          </a:bodyPr>
          <a:lstStyle>
            <a:lvl1pPr marL="0" indent="0" defTabSz="460586">
              <a:lnSpc>
                <a:spcPct val="80000"/>
              </a:lnSpc>
              <a:spcBef>
                <a:spcPts val="0"/>
              </a:spcBef>
              <a:buClrTx/>
              <a:buSzTx/>
              <a:buFontTx/>
              <a:buNone/>
              <a:defRPr sz="2400" cap="all" spc="120">
                <a:solidFill>
                  <a:srgbClr val="838787"/>
                </a:solidFill>
                <a:latin typeface="DIN Alternate"/>
                <a:ea typeface="DIN Alternate"/>
                <a:cs typeface="DIN Alternate"/>
                <a:sym typeface="DIN Alternate"/>
              </a:defRPr>
            </a:lvl1pPr>
          </a:lstStyle>
          <a:p>
            <a:r>
              <a:t>Text</a:t>
            </a:r>
          </a:p>
        </p:txBody>
      </p:sp>
      <p:sp>
        <p:nvSpPr>
          <p:cNvPr id="166" name="Body Level One…"/>
          <p:cNvSpPr txBox="1">
            <a:spLocks noGrp="1"/>
          </p:cNvSpPr>
          <p:nvPr>
            <p:ph type="body" idx="1"/>
          </p:nvPr>
        </p:nvSpPr>
        <p:spPr>
          <a:xfrm>
            <a:off x="406399" y="3278293"/>
            <a:ext cx="12192002" cy="4578774"/>
          </a:xfrm>
          <a:prstGeom prst="rect">
            <a:avLst/>
          </a:prstGeom>
        </p:spPr>
        <p:txBody>
          <a:bodyPr lIns="27093" tIns="27093" rIns="27093" bIns="27093" anchor="t"/>
          <a:lstStyle>
            <a:lvl1pPr marL="449791" indent="-449791" defTabSz="587022">
              <a:spcBef>
                <a:spcPts val="2700"/>
              </a:spcBef>
              <a:buClr>
                <a:srgbClr val="34A5DA"/>
              </a:buClr>
              <a:buSzPct val="125000"/>
              <a:buFont typeface="Avenir Next"/>
              <a:buChar char="▸"/>
              <a:defRPr sz="3400">
                <a:solidFill>
                  <a:srgbClr val="838787"/>
                </a:solidFill>
                <a:latin typeface="Avenir Next Medium"/>
                <a:ea typeface="Avenir Next Medium"/>
                <a:cs typeface="Avenir Next Medium"/>
                <a:sym typeface="Avenir Next Medium"/>
              </a:defRPr>
            </a:lvl1pPr>
            <a:lvl2pPr marL="1084791" indent="-449791" defTabSz="587022">
              <a:spcBef>
                <a:spcPts val="2700"/>
              </a:spcBef>
              <a:buClr>
                <a:srgbClr val="34A5DA"/>
              </a:buClr>
              <a:buSzPct val="125000"/>
              <a:buFont typeface="Avenir Next"/>
              <a:buChar char="▸"/>
              <a:defRPr sz="3400">
                <a:solidFill>
                  <a:srgbClr val="838787"/>
                </a:solidFill>
                <a:latin typeface="Avenir Next Medium"/>
                <a:ea typeface="Avenir Next Medium"/>
                <a:cs typeface="Avenir Next Medium"/>
                <a:sym typeface="Avenir Next Medium"/>
              </a:defRPr>
            </a:lvl2pPr>
            <a:lvl3pPr marL="1719791" indent="-449791" defTabSz="587022">
              <a:spcBef>
                <a:spcPts val="2700"/>
              </a:spcBef>
              <a:buClr>
                <a:srgbClr val="34A5DA"/>
              </a:buClr>
              <a:buSzPct val="125000"/>
              <a:buFont typeface="Avenir Next"/>
              <a:buChar char="▸"/>
              <a:defRPr sz="3400">
                <a:solidFill>
                  <a:srgbClr val="838787"/>
                </a:solidFill>
                <a:latin typeface="Avenir Next Medium"/>
                <a:ea typeface="Avenir Next Medium"/>
                <a:cs typeface="Avenir Next Medium"/>
                <a:sym typeface="Avenir Next Medium"/>
              </a:defRPr>
            </a:lvl3pPr>
            <a:lvl4pPr marL="2354791" indent="-449791" defTabSz="587022">
              <a:spcBef>
                <a:spcPts val="2700"/>
              </a:spcBef>
              <a:buClr>
                <a:srgbClr val="34A5DA"/>
              </a:buClr>
              <a:buSzPct val="125000"/>
              <a:buFont typeface="Avenir Next"/>
              <a:buChar char="▸"/>
              <a:defRPr sz="3400">
                <a:solidFill>
                  <a:srgbClr val="838787"/>
                </a:solidFill>
                <a:latin typeface="Avenir Next Medium"/>
                <a:ea typeface="Avenir Next Medium"/>
                <a:cs typeface="Avenir Next Medium"/>
                <a:sym typeface="Avenir Next Medium"/>
              </a:defRPr>
            </a:lvl4pPr>
            <a:lvl5pPr marL="2989791" indent="-449791" defTabSz="587022">
              <a:spcBef>
                <a:spcPts val="2700"/>
              </a:spcBef>
              <a:buClr>
                <a:srgbClr val="34A5DA"/>
              </a:buClr>
              <a:buSzPct val="125000"/>
              <a:buFont typeface="Avenir Next"/>
              <a:buChar char="▸"/>
              <a:defRPr sz="3400">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2234036" y="1544319"/>
            <a:ext cx="359483" cy="409788"/>
          </a:xfrm>
          <a:prstGeom prst="rect">
            <a:avLst/>
          </a:prstGeom>
        </p:spPr>
        <p:txBody>
          <a:bodyPr lIns="27093" tIns="27093" rIns="27093" bIns="27093" anchor="t"/>
          <a:lstStyle>
            <a:lvl1pPr algn="r" defTabSz="587022">
              <a:lnSpc>
                <a:spcPct val="80000"/>
              </a:lnSpc>
              <a:defRPr sz="24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Date"/>
          <p:cNvSpPr txBox="1">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28" name="108352003_2880x2057.jpeg"/>
          <p:cNvSpPr>
            <a:spLocks noGrp="1"/>
          </p:cNvSpPr>
          <p:nvPr>
            <p:ph type="pic" idx="14"/>
          </p:nvPr>
        </p:nvSpPr>
        <p:spPr>
          <a:xfrm>
            <a:off x="368300" y="-406400"/>
            <a:ext cx="12269052" cy="8763000"/>
          </a:xfrm>
          <a:prstGeom prst="rect">
            <a:avLst/>
          </a:prstGeom>
        </p:spPr>
        <p:txBody>
          <a:bodyPr lIns="91439" tIns="45719" rIns="91439" bIns="45719" anchor="t">
            <a:noAutofit/>
          </a:bodyPr>
          <a:lstStyle/>
          <a:p>
            <a:endParaRPr/>
          </a:p>
        </p:txBody>
      </p:sp>
      <p:sp>
        <p:nvSpPr>
          <p:cNvPr id="29" name="Title Text"/>
          <p:cNvSpPr txBox="1">
            <a:spLocks noGrp="1"/>
          </p:cNvSpPr>
          <p:nvPr>
            <p:ph type="title"/>
          </p:nvPr>
        </p:nvSpPr>
        <p:spPr>
          <a:xfrm>
            <a:off x="355600" y="6908800"/>
            <a:ext cx="12293600" cy="1104900"/>
          </a:xfrm>
          <a:prstGeom prst="rect">
            <a:avLst/>
          </a:prstGeom>
        </p:spPr>
        <p:txBody>
          <a:bodyPr anchor="b"/>
          <a:lstStyle/>
          <a:p>
            <a:r>
              <a:t>Title Text</a:t>
            </a:r>
          </a:p>
        </p:txBody>
      </p:sp>
      <p:sp>
        <p:nvSpPr>
          <p:cNvPr id="30"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 name="Title Text"/>
          <p:cNvSpPr txBox="1">
            <a:spLocks noGrp="1"/>
          </p:cNvSpPr>
          <p:nvPr>
            <p:ph type="title"/>
          </p:nvPr>
        </p:nvSpPr>
        <p:spPr>
          <a:xfrm>
            <a:off x="355600" y="2628900"/>
            <a:ext cx="12293600" cy="2108200"/>
          </a:xfrm>
          <a:prstGeom prst="rect">
            <a:avLst/>
          </a:prstGeom>
        </p:spPr>
        <p:txBody>
          <a:bodyPr anchor="b"/>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108177208_1914x1620.jpeg"/>
          <p:cNvSpPr>
            <a:spLocks noGrp="1"/>
          </p:cNvSpPr>
          <p:nvPr>
            <p:ph type="pic" idx="13"/>
          </p:nvPr>
        </p:nvSpPr>
        <p:spPr>
          <a:xfrm>
            <a:off x="3987800" y="0"/>
            <a:ext cx="11523699" cy="9753600"/>
          </a:xfrm>
          <a:prstGeom prst="rect">
            <a:avLst/>
          </a:prstGeom>
        </p:spPr>
        <p:txBody>
          <a:bodyPr lIns="91439" tIns="45719" rIns="91439" bIns="45719" anchor="t">
            <a:noAutofit/>
          </a:bodyPr>
          <a:lstStyle/>
          <a:p>
            <a:endParaRPr/>
          </a:p>
        </p:txBody>
      </p:sp>
      <p:sp>
        <p:nvSpPr>
          <p:cNvPr id="51" name="Title Text"/>
          <p:cNvSpPr txBox="1">
            <a:spLocks noGrp="1"/>
          </p:cNvSpPr>
          <p:nvPr>
            <p:ph type="title"/>
          </p:nvPr>
        </p:nvSpPr>
        <p:spPr>
          <a:xfrm>
            <a:off x="355600" y="1930400"/>
            <a:ext cx="5816600" cy="3238500"/>
          </a:xfrm>
          <a:prstGeom prst="rect">
            <a:avLst/>
          </a:prstGeom>
        </p:spPr>
        <p:txBody>
          <a:bodyPr anchor="b"/>
          <a:lstStyle/>
          <a:p>
            <a:r>
              <a:t>Title Text</a:t>
            </a:r>
          </a:p>
        </p:txBody>
      </p:sp>
      <p:sp>
        <p:nvSpPr>
          <p:cNvPr id="52" name="Body Level One…"/>
          <p:cNvSpPr txBox="1">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9" name="117356722_2160x1620.jpeg"/>
          <p:cNvSpPr>
            <a:spLocks noGrp="1"/>
          </p:cNvSpPr>
          <p:nvPr>
            <p:ph type="pic" idx="13"/>
          </p:nvPr>
        </p:nvSpPr>
        <p:spPr>
          <a:xfrm>
            <a:off x="3035300" y="0"/>
            <a:ext cx="13004800" cy="9753600"/>
          </a:xfrm>
          <a:prstGeom prst="rect">
            <a:avLst/>
          </a:prstGeom>
        </p:spPr>
        <p:txBody>
          <a:bodyPr lIns="91439" tIns="45719" rIns="91439" bIns="45719" anchor="t">
            <a:noAutofit/>
          </a:bodyPr>
          <a:lstStyle/>
          <a:p>
            <a:endParaRPr/>
          </a:p>
        </p:txBody>
      </p:sp>
      <p:sp>
        <p:nvSpPr>
          <p:cNvPr id="80" name="Title Text"/>
          <p:cNvSpPr txBox="1">
            <a:spLocks noGrp="1"/>
          </p:cNvSpPr>
          <p:nvPr>
            <p:ph type="title"/>
          </p:nvPr>
        </p:nvSpPr>
        <p:spPr>
          <a:xfrm>
            <a:off x="355600" y="444500"/>
            <a:ext cx="5816600" cy="2044700"/>
          </a:xfrm>
          <a:prstGeom prst="rect">
            <a:avLst/>
          </a:prstGeom>
        </p:spPr>
        <p:txBody>
          <a:bodyPr/>
          <a:lstStyle/>
          <a:p>
            <a:r>
              <a:t>Title Text</a:t>
            </a:r>
          </a:p>
        </p:txBody>
      </p:sp>
      <p:sp>
        <p:nvSpPr>
          <p:cNvPr id="81" name="Body Level One…"/>
          <p:cNvSpPr txBox="1">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502400" y="4406900"/>
            <a:ext cx="6121401" cy="5176888"/>
          </a:xfrm>
          <a:prstGeom prst="rect">
            <a:avLst/>
          </a:prstGeom>
        </p:spPr>
        <p:txBody>
          <a:bodyPr lIns="91439" tIns="45719" rIns="91439" bIns="45719" anchor="t">
            <a:noAutofit/>
          </a:bodyPr>
          <a:lstStyle/>
          <a:p>
            <a:endParaRPr/>
          </a:p>
        </p:txBody>
      </p:sp>
      <p:sp>
        <p:nvSpPr>
          <p:cNvPr id="98" name="Image"/>
          <p:cNvSpPr>
            <a:spLocks noGrp="1"/>
          </p:cNvSpPr>
          <p:nvPr>
            <p:ph type="pic" sz="half" idx="14"/>
          </p:nvPr>
        </p:nvSpPr>
        <p:spPr>
          <a:xfrm>
            <a:off x="6502400" y="431762"/>
            <a:ext cx="6121401" cy="4368801"/>
          </a:xfrm>
          <a:prstGeom prst="rect">
            <a:avLst/>
          </a:prstGeom>
        </p:spPr>
        <p:txBody>
          <a:bodyPr lIns="91439" tIns="45719" rIns="91439" bIns="45719" anchor="t">
            <a:noAutofit/>
          </a:bodyPr>
          <a:lstStyle/>
          <a:p>
            <a:endParaRPr/>
          </a:p>
        </p:txBody>
      </p:sp>
      <p:sp>
        <p:nvSpPr>
          <p:cNvPr id="99" name="Image"/>
          <p:cNvSpPr>
            <a:spLocks noGrp="1"/>
          </p:cNvSpPr>
          <p:nvPr>
            <p:ph type="pic" idx="15"/>
          </p:nvPr>
        </p:nvSpPr>
        <p:spPr>
          <a:xfrm>
            <a:off x="-3187700" y="444500"/>
            <a:ext cx="11633200" cy="8724900"/>
          </a:xfrm>
          <a:prstGeom prst="rect">
            <a:avLst/>
          </a:prstGeom>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1pPr>
      <a:lvl2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2pPr>
      <a:lvl3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3pPr>
      <a:lvl4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4pPr>
      <a:lvl5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5pPr>
      <a:lvl6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6pPr>
      <a:lvl7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7pPr>
      <a:lvl8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8pPr>
      <a:lvl9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1pPr>
      <a:lvl2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2pPr>
      <a:lvl3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3pPr>
      <a:lvl4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4pPr>
      <a:lvl5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5pPr>
      <a:lvl6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6pPr>
      <a:lvl7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7pPr>
      <a:lvl8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8pPr>
      <a:lvl9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Albert_Einstein_in_popular_culture" TargetMode="External"/><Relationship Id="rId2" Type="http://schemas.openxmlformats.org/officeDocument/2006/relationships/hyperlink" Target="mailto:l.brinkman@uu.nl" TargetMode="External"/><Relationship Id="rId1" Type="http://schemas.openxmlformats.org/officeDocument/2006/relationships/slideLayout" Target="../slideLayouts/slideLayout1.xml"/><Relationship Id="rId5" Type="http://schemas.openxmlformats.org/officeDocument/2006/relationships/image" Target="../media/image4.tif"/><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hyperlink" Target="https://www.scienceguide.nl/wp-content/uploads/2018/07/Feiten_en_Cijfers_Academische_Carrieres_2013.pdf"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image" Target="../media/image122.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doi.org/10.3389/fpsyg.2013.00863"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tif"/><Relationship Id="rId5" Type="http://schemas.openxmlformats.org/officeDocument/2006/relationships/hyperlink" Target="mailto:l.brinkman@uu.nl" TargetMode="External"/><Relationship Id="rId4" Type="http://schemas.openxmlformats.org/officeDocument/2006/relationships/image" Target="../media/image3.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tif"/><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23.tif"/></Relationships>
</file>

<file path=ppt/slides/_rels/slide26.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tif"/><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Open_access#/media/File:Open_Access_logo_PLoS_white.svg"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image" Target="../media/image46.tif"/><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tif"/></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3.tif"/><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hyperlink" Target="http://blog.thehyve.nl/blog/fair-data-archive-cost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libereurope.eu/blog/2018/07/13/fairdataconsultation/" TargetMode="External"/><Relationship Id="rId2" Type="http://schemas.openxmlformats.org/officeDocument/2006/relationships/image" Target="../media/image64.ti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tif"/><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osf.io/tgvhy/" TargetMode="Externa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mailto:l.brinkman@uu.nl" TargetMode="External"/><Relationship Id="rId5" Type="http://schemas.openxmlformats.org/officeDocument/2006/relationships/image" Target="../media/image3.tif"/><Relationship Id="rId4" Type="http://schemas.openxmlformats.org/officeDocument/2006/relationships/hyperlink" Target="http://www.pixabay.co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hyperlink" Target="https://elifesciences.org/labs/ad58f08d/introducing-elife-s-first-computationally-reproducible-article" TargetMode="External"/><Relationship Id="rId1" Type="http://schemas.openxmlformats.org/officeDocument/2006/relationships/slideLayout" Target="../slideLayouts/slideLayout6.xml"/><Relationship Id="rId4" Type="http://schemas.openxmlformats.org/officeDocument/2006/relationships/image" Target="../media/image80.tif"/></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2.tif"/><Relationship Id="rId4" Type="http://schemas.openxmlformats.org/officeDocument/2006/relationships/hyperlink" Target="https://osf.io/wfc6u/"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hyperlink" Target="http://www.openscience-utrecht.com" TargetMode="External"/><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2" Type="http://schemas.openxmlformats.org/officeDocument/2006/relationships/image" Target="../media/image92.tif"/><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4.ti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mailto:l.brinkman@uu.nl" TargetMode="External"/><Relationship Id="rId5" Type="http://schemas.openxmlformats.org/officeDocument/2006/relationships/image" Target="../media/image3.tif"/><Relationship Id="rId4" Type="http://schemas.openxmlformats.org/officeDocument/2006/relationships/hyperlink" Target="https://pixabay.com/nl/strand-het-leven-spaarders-houten-67778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5.ti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1.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pixabay.com/nl/halloween-pompoen-donkere-1702677/"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1.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96.png"/><Relationship Id="rId9" Type="http://schemas.openxmlformats.org/officeDocument/2006/relationships/image" Target="../media/image97.png"/></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 Id="rId5" Type="http://schemas.openxmlformats.org/officeDocument/2006/relationships/image" Target="../media/image105.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rathenau.nl/nl/wetenschap-cijfers/wetenschappers/personeel-aan-de-universiteiten/academische-carriere-van" TargetMode="External"/><Relationship Id="rId1" Type="http://schemas.openxmlformats.org/officeDocument/2006/relationships/slideLayout" Target="../slideLayouts/slideLayout6.xml"/><Relationship Id="rId4" Type="http://schemas.openxmlformats.org/officeDocument/2006/relationships/hyperlink" Target="http://www.vsnu.nl/files/documenten/CAO/Salarisschalen%20per%201%20feb%202019.pdf"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hinyapps.org/apps/PPV/"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eprints.lse.ac.uk/65159/" TargetMode="External"/><Relationship Id="rId7" Type="http://schemas.openxmlformats.org/officeDocument/2006/relationships/hyperlink" Target="https://thenounproject.com/search/?q=waste&amp;i=1313984" TargetMode="External"/><Relationship Id="rId2" Type="http://schemas.openxmlformats.org/officeDocument/2006/relationships/hyperlink" Target="http://doi.org/10.1371/journal.pmed.0020124" TargetMode="Externa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hyperlink" Target="https://thenounproject.com/search/?q=manuscript&amp;i=425239" TargetMode="Externa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4.ti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mailto:l.brinkman@uu.nl" TargetMode="External"/><Relationship Id="rId5" Type="http://schemas.openxmlformats.org/officeDocument/2006/relationships/image" Target="../media/image3.tif"/><Relationship Id="rId4" Type="http://schemas.openxmlformats.org/officeDocument/2006/relationships/hyperlink" Target="https://pixabay.com/nl/bingo-geluk-game-spelen-plezier-1044718/"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hyperlink" Target="https://en.wikipedia.org/wiki/Effect_size#Cohen's_d" TargetMode="External"/><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6.png"/></Relationships>
</file>

<file path=ppt/slides/_rels/slide9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by: Loek Brinkman      l.brinkman@uu.nl      Twitter: @LoekBrinkman"/>
          <p:cNvSpPr txBox="1">
            <a:spLocks noGrp="1"/>
          </p:cNvSpPr>
          <p:nvPr>
            <p:ph type="body" idx="13"/>
          </p:nvPr>
        </p:nvSpPr>
        <p:spPr>
          <a:prstGeom prst="rect">
            <a:avLst/>
          </a:prstGeom>
        </p:spPr>
        <p:txBody>
          <a:bodyPr/>
          <a:lstStyle/>
          <a:p>
            <a:r>
              <a:t>by: Loek Brinkman      </a:t>
            </a:r>
            <a:r>
              <a:rPr u="sng">
                <a:hlinkClick r:id="rId2"/>
              </a:rPr>
              <a:t>l.brinkman@uu.nl</a:t>
            </a:r>
            <a:r>
              <a:t>      Twitter: @LoekBrinkman </a:t>
            </a:r>
          </a:p>
        </p:txBody>
      </p:sp>
      <p:sp>
        <p:nvSpPr>
          <p:cNvPr id="177" name="Toolkit for a Successful Researcher"/>
          <p:cNvSpPr txBox="1">
            <a:spLocks noGrp="1"/>
          </p:cNvSpPr>
          <p:nvPr>
            <p:ph type="ctrTitle"/>
          </p:nvPr>
        </p:nvSpPr>
        <p:spPr>
          <a:prstGeom prst="rect">
            <a:avLst/>
          </a:prstGeom>
        </p:spPr>
        <p:txBody>
          <a:bodyPr/>
          <a:lstStyle>
            <a:lvl1pPr defTabSz="578358">
              <a:defRPr sz="6336" spc="-126"/>
            </a:lvl1pPr>
          </a:lstStyle>
          <a:p>
            <a:r>
              <a:t>Toolkit for a Successful Researcher</a:t>
            </a:r>
          </a:p>
        </p:txBody>
      </p:sp>
      <p:sp>
        <p:nvSpPr>
          <p:cNvPr id="178" name="Modular course for academic research masters"/>
          <p:cNvSpPr txBox="1">
            <a:spLocks noGrp="1"/>
          </p:cNvSpPr>
          <p:nvPr>
            <p:ph type="subTitle" sz="quarter" idx="1"/>
          </p:nvPr>
        </p:nvSpPr>
        <p:spPr>
          <a:prstGeom prst="rect">
            <a:avLst/>
          </a:prstGeom>
        </p:spPr>
        <p:txBody>
          <a:bodyPr/>
          <a:lstStyle/>
          <a:p>
            <a:r>
              <a:t>Modular course for academic research masters</a:t>
            </a:r>
          </a:p>
        </p:txBody>
      </p:sp>
      <p:sp>
        <p:nvSpPr>
          <p:cNvPr id="180" name="Image: Wikipedia"/>
          <p:cNvSpPr txBox="1"/>
          <p:nvPr/>
        </p:nvSpPr>
        <p:spPr>
          <a:xfrm>
            <a:off x="10731331" y="8999346"/>
            <a:ext cx="210066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pPr>
            <a:r>
              <a:t>Image: </a:t>
            </a:r>
            <a:r>
              <a:rPr u="sng">
                <a:hlinkClick r:id="rId3"/>
              </a:rPr>
              <a:t>Wikipedia</a:t>
            </a:r>
          </a:p>
        </p:txBody>
      </p:sp>
      <p:pic>
        <p:nvPicPr>
          <p:cNvPr id="181" name="Image" descr="Image"/>
          <p:cNvPicPr>
            <a:picLocks noChangeAspect="1"/>
          </p:cNvPicPr>
          <p:nvPr/>
        </p:nvPicPr>
        <p:blipFill>
          <a:blip r:embed="rId4"/>
          <a:stretch>
            <a:fillRect/>
          </a:stretch>
        </p:blipFill>
        <p:spPr>
          <a:xfrm>
            <a:off x="8972112" y="107950"/>
            <a:ext cx="3899338" cy="1364285"/>
          </a:xfrm>
          <a:prstGeom prst="rect">
            <a:avLst/>
          </a:prstGeom>
          <a:ln w="12700">
            <a:miter lim="400000"/>
          </a:ln>
        </p:spPr>
      </p:pic>
      <p:pic>
        <p:nvPicPr>
          <p:cNvPr id="182" name="Image" descr="Image"/>
          <p:cNvPicPr>
            <a:picLocks noChangeAspect="1"/>
          </p:cNvPicPr>
          <p:nvPr/>
        </p:nvPicPr>
        <p:blipFill>
          <a:blip r:embed="rId5"/>
          <a:stretch>
            <a:fillRect/>
          </a:stretch>
        </p:blipFill>
        <p:spPr>
          <a:xfrm>
            <a:off x="277406" y="116510"/>
            <a:ext cx="2407088" cy="240708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stretch>
            <a:fillRect/>
          </a:stretch>
        </p:blipFill>
        <p:spPr>
          <a:xfrm>
            <a:off x="-8653" y="0"/>
            <a:ext cx="7444534" cy="9753601"/>
          </a:xfrm>
          <a:prstGeom prst="rect">
            <a:avLst/>
          </a:prstGeom>
          <a:ln w="25400">
            <a:miter lim="400000"/>
          </a:ln>
          <a:effectLst>
            <a:outerShdw blurRad="254000" dist="127000" dir="5400000" rotWithShape="0">
              <a:srgbClr val="000000">
                <a:alpha val="70000"/>
              </a:srgbClr>
            </a:outerShdw>
          </a:effectLst>
        </p:spPr>
      </p:pic>
      <p:sp>
        <p:nvSpPr>
          <p:cNvPr id="252" name="https://www.scienceguide.nl/wp-content/uploads/2018/07/Feiten_en_Cijfers_Academische_Carrieres_2013.pdf"/>
          <p:cNvSpPr txBox="1"/>
          <p:nvPr/>
        </p:nvSpPr>
        <p:spPr>
          <a:xfrm>
            <a:off x="5988275" y="275054"/>
            <a:ext cx="6914258"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u="sng">
                <a:solidFill>
                  <a:srgbClr val="0000EE"/>
                </a:solidFill>
                <a:latin typeface="Times"/>
                <a:ea typeface="Times"/>
                <a:cs typeface="Times"/>
                <a:sym typeface="Times"/>
                <a:hlinkClick r:id="rId3"/>
              </a:defRPr>
            </a:lvl1pPr>
          </a:lstStyle>
          <a:p>
            <a:r>
              <a:rPr>
                <a:hlinkClick r:id="rId3"/>
              </a:rPr>
              <a:t>https://www.scienceguide.nl/wp-content/uploads/2018/07/Feiten_en_Cijfers_Academische_Carrieres_2013.pdf</a:t>
            </a:r>
          </a:p>
        </p:txBody>
      </p:sp>
      <p:sp>
        <p:nvSpPr>
          <p:cNvPr id="253" name="60% leaves academia after PhD"/>
          <p:cNvSpPr txBox="1"/>
          <p:nvPr/>
        </p:nvSpPr>
        <p:spPr>
          <a:xfrm>
            <a:off x="7532910" y="7530689"/>
            <a:ext cx="536384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60% leaves academia after PhD</a:t>
            </a:r>
          </a:p>
        </p:txBody>
      </p:sp>
      <p:sp>
        <p:nvSpPr>
          <p:cNvPr id="254" name="&lt;10% gets a permanent position"/>
          <p:cNvSpPr txBox="1"/>
          <p:nvPr/>
        </p:nvSpPr>
        <p:spPr>
          <a:xfrm>
            <a:off x="7259019" y="5714403"/>
            <a:ext cx="55111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&lt;10% gets a permanent position</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imulation approach"/>
          <p:cNvSpPr txBox="1">
            <a:spLocks noGrp="1"/>
          </p:cNvSpPr>
          <p:nvPr>
            <p:ph type="title"/>
          </p:nvPr>
        </p:nvSpPr>
        <p:spPr>
          <a:prstGeom prst="rect">
            <a:avLst/>
          </a:prstGeom>
        </p:spPr>
        <p:txBody>
          <a:bodyPr/>
          <a:lstStyle/>
          <a:p>
            <a:r>
              <a:t>Simulation approach</a:t>
            </a:r>
          </a:p>
        </p:txBody>
      </p:sp>
      <p:pic>
        <p:nvPicPr>
          <p:cNvPr id="1756" name="Image" descr="Image"/>
          <p:cNvPicPr>
            <a:picLocks noChangeAspect="1"/>
          </p:cNvPicPr>
          <p:nvPr/>
        </p:nvPicPr>
        <p:blipFill>
          <a:blip r:embed="rId2"/>
          <a:stretch>
            <a:fillRect/>
          </a:stretch>
        </p:blipFill>
        <p:spPr>
          <a:xfrm>
            <a:off x="2963865" y="3262750"/>
            <a:ext cx="7077070" cy="57681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imulation approach"/>
          <p:cNvSpPr txBox="1">
            <a:spLocks noGrp="1"/>
          </p:cNvSpPr>
          <p:nvPr>
            <p:ph type="title"/>
          </p:nvPr>
        </p:nvSpPr>
        <p:spPr>
          <a:prstGeom prst="rect">
            <a:avLst/>
          </a:prstGeom>
        </p:spPr>
        <p:txBody>
          <a:bodyPr/>
          <a:lstStyle/>
          <a:p>
            <a:r>
              <a:t>Simulation approach</a:t>
            </a:r>
          </a:p>
        </p:txBody>
      </p:sp>
      <p:sp>
        <p:nvSpPr>
          <p:cNvPr id="1759" name="Estimate the distributions of your DVs in the population…"/>
          <p:cNvSpPr txBox="1">
            <a:spLocks noGrp="1"/>
          </p:cNvSpPr>
          <p:nvPr>
            <p:ph type="body" idx="1"/>
          </p:nvPr>
        </p:nvSpPr>
        <p:spPr>
          <a:prstGeom prst="rect">
            <a:avLst/>
          </a:prstGeom>
        </p:spPr>
        <p:txBody>
          <a:bodyPr/>
          <a:lstStyle/>
          <a:p>
            <a:pPr marL="314959" indent="-314959" defTabSz="362204">
              <a:spcBef>
                <a:spcPts val="2600"/>
              </a:spcBef>
              <a:defRPr sz="2356"/>
            </a:pPr>
            <a:r>
              <a:t>Estimate the distributions of your DVs in the </a:t>
            </a:r>
            <a:r>
              <a:rPr i="1"/>
              <a:t>population</a:t>
            </a:r>
          </a:p>
          <a:p>
            <a:pPr marL="393700" indent="-393700" defTabSz="362204">
              <a:spcBef>
                <a:spcPts val="2600"/>
              </a:spcBef>
              <a:buClrTx/>
              <a:buSzPct val="100000"/>
              <a:buFontTx/>
              <a:buAutoNum type="arabicPeriod"/>
              <a:defRPr sz="2356"/>
            </a:pPr>
            <a:r>
              <a:t>Choose a sample size (e.g. n = 5)</a:t>
            </a:r>
          </a:p>
          <a:p>
            <a:pPr marL="393700" indent="-393700" defTabSz="362204">
              <a:spcBef>
                <a:spcPts val="2600"/>
              </a:spcBef>
              <a:buClrTx/>
              <a:buSzPct val="100000"/>
              <a:buFontTx/>
              <a:buAutoNum type="arabicPeriod"/>
              <a:defRPr sz="2356"/>
            </a:pPr>
            <a:r>
              <a:t>draw a random sample of size n from the estimated populations</a:t>
            </a:r>
          </a:p>
          <a:p>
            <a:pPr marL="393700" indent="-393700" defTabSz="362204">
              <a:spcBef>
                <a:spcPts val="2600"/>
              </a:spcBef>
              <a:buClrTx/>
              <a:buSzPct val="100000"/>
              <a:buFontTx/>
              <a:buAutoNum type="arabicPeriod"/>
              <a:defRPr sz="2356"/>
            </a:pPr>
            <a:r>
              <a:t>Perform your test (</a:t>
            </a:r>
            <a:r>
              <a:rPr u="sng"/>
              <a:t>works for any test!</a:t>
            </a:r>
            <a:r>
              <a:t>). Significant? YES/NO</a:t>
            </a:r>
          </a:p>
          <a:p>
            <a:pPr marL="393700" indent="-393700" defTabSz="362204">
              <a:spcBef>
                <a:spcPts val="2600"/>
              </a:spcBef>
              <a:buClrTx/>
              <a:buSzPct val="100000"/>
              <a:buFontTx/>
              <a:buAutoNum type="arabicPeriod"/>
              <a:defRPr sz="2356"/>
            </a:pPr>
            <a:r>
              <a:t>Repeat step 2 &amp; 3 many times (10.000). </a:t>
            </a:r>
          </a:p>
          <a:p>
            <a:pPr marL="393700" indent="-393700" defTabSz="362204">
              <a:spcBef>
                <a:spcPts val="2600"/>
              </a:spcBef>
              <a:buClrTx/>
              <a:buSzPct val="100000"/>
              <a:buFontTx/>
              <a:buAutoNum type="arabicPeriod"/>
              <a:defRPr sz="2356"/>
            </a:pPr>
            <a:r>
              <a:t>Compute ratio YES/NO (this is power!)</a:t>
            </a:r>
          </a:p>
          <a:p>
            <a:pPr marL="393700" indent="-393700" defTabSz="362204">
              <a:spcBef>
                <a:spcPts val="2600"/>
              </a:spcBef>
              <a:buClrTx/>
              <a:buSzPct val="100000"/>
              <a:buFontTx/>
              <a:buAutoNum type="arabicPeriod"/>
              <a:defRPr sz="2356"/>
            </a:pPr>
            <a:r>
              <a:t>Increase the sample size (e.g. n = 10)</a:t>
            </a:r>
          </a:p>
          <a:p>
            <a:pPr marL="393700" indent="-393700" defTabSz="362204">
              <a:spcBef>
                <a:spcPts val="2600"/>
              </a:spcBef>
              <a:buClrTx/>
              <a:buSzPct val="100000"/>
              <a:buFontTx/>
              <a:buAutoNum type="arabicPeriod"/>
              <a:defRPr sz="2356"/>
            </a:pPr>
            <a:r>
              <a:t>Repeat steps 3, 4, 5, 6 for each sample size </a:t>
            </a:r>
          </a:p>
          <a:p>
            <a:pPr marL="314959" indent="-314959" defTabSz="362204">
              <a:spcBef>
                <a:spcPts val="2600"/>
              </a:spcBef>
              <a:defRPr sz="2356"/>
            </a:pPr>
            <a:r>
              <a:t>Output:</a:t>
            </a:r>
          </a:p>
        </p:txBody>
      </p:sp>
      <p:graphicFrame>
        <p:nvGraphicFramePr>
          <p:cNvPr id="1760" name="Table"/>
          <p:cNvGraphicFramePr/>
          <p:nvPr/>
        </p:nvGraphicFramePr>
        <p:xfrm>
          <a:off x="1993900" y="8782050"/>
          <a:ext cx="6146800" cy="6324600"/>
        </p:xfrm>
        <a:graphic>
          <a:graphicData uri="http://schemas.openxmlformats.org/drawingml/2006/table">
            <a:tbl>
              <a:tblPr>
                <a:tableStyleId>{4C3C2611-4C71-4FC5-86AE-919BDF0F9419}</a:tableStyleId>
              </a:tblPr>
              <a:tblGrid>
                <a:gridCol w="1763098">
                  <a:extLst>
                    <a:ext uri="{9D8B030D-6E8A-4147-A177-3AD203B41FA5}">
                      <a16:colId xmlns:a16="http://schemas.microsoft.com/office/drawing/2014/main" val="20000"/>
                    </a:ext>
                  </a:extLst>
                </a:gridCol>
                <a:gridCol w="415882">
                  <a:extLst>
                    <a:ext uri="{9D8B030D-6E8A-4147-A177-3AD203B41FA5}">
                      <a16:colId xmlns:a16="http://schemas.microsoft.com/office/drawing/2014/main" val="20001"/>
                    </a:ext>
                  </a:extLst>
                </a:gridCol>
                <a:gridCol w="330200">
                  <a:extLst>
                    <a:ext uri="{9D8B030D-6E8A-4147-A177-3AD203B41FA5}">
                      <a16:colId xmlns:a16="http://schemas.microsoft.com/office/drawing/2014/main" val="20002"/>
                    </a:ext>
                  </a:extLst>
                </a:gridCol>
                <a:gridCol w="330200">
                  <a:extLst>
                    <a:ext uri="{9D8B030D-6E8A-4147-A177-3AD203B41FA5}">
                      <a16:colId xmlns:a16="http://schemas.microsoft.com/office/drawing/2014/main" val="20003"/>
                    </a:ext>
                  </a:extLst>
                </a:gridCol>
                <a:gridCol w="330200">
                  <a:extLst>
                    <a:ext uri="{9D8B030D-6E8A-4147-A177-3AD203B41FA5}">
                      <a16:colId xmlns:a16="http://schemas.microsoft.com/office/drawing/2014/main" val="20004"/>
                    </a:ext>
                  </a:extLst>
                </a:gridCol>
                <a:gridCol w="330200">
                  <a:extLst>
                    <a:ext uri="{9D8B030D-6E8A-4147-A177-3AD203B41FA5}">
                      <a16:colId xmlns:a16="http://schemas.microsoft.com/office/drawing/2014/main" val="20005"/>
                    </a:ext>
                  </a:extLst>
                </a:gridCol>
                <a:gridCol w="330200">
                  <a:extLst>
                    <a:ext uri="{9D8B030D-6E8A-4147-A177-3AD203B41FA5}">
                      <a16:colId xmlns:a16="http://schemas.microsoft.com/office/drawing/2014/main" val="20006"/>
                    </a:ext>
                  </a:extLst>
                </a:gridCol>
              </a:tblGrid>
              <a:tr h="406400">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Sample size</a:t>
                      </a:r>
                    </a:p>
                  </a:txBody>
                  <a:tcPr marL="50800" marR="50800" marT="50800" marB="50800" anchor="ctr" horzOverflow="overflow"/>
                </a:tc>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5</a:t>
                      </a:r>
                    </a:p>
                  </a:txBody>
                  <a:tcPr marL="50800" marR="50800" marT="50800" marB="50800" anchor="ctr" horzOverflow="overflow"/>
                </a:tc>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10</a:t>
                      </a:r>
                    </a:p>
                  </a:txBody>
                  <a:tcPr marL="50800" marR="50800" marT="50800" marB="50800" anchor="ctr" horzOverflow="overflow"/>
                </a:tc>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15</a:t>
                      </a:r>
                    </a:p>
                  </a:txBody>
                  <a:tcPr marL="50800" marR="50800" marT="50800" marB="50800" anchor="ctr" horzOverflow="overflow"/>
                </a:tc>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20</a:t>
                      </a:r>
                    </a:p>
                  </a:txBody>
                  <a:tcPr marL="50800" marR="50800" marT="50800" marB="50800" anchor="ctr" horzOverflow="overflow"/>
                </a:tc>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25</a:t>
                      </a:r>
                    </a:p>
                  </a:txBody>
                  <a:tcPr marL="50800" marR="50800" marT="50800" marB="50800" anchor="ctr" horzOverflow="overflow"/>
                </a:tc>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a:t>
                      </a:r>
                    </a:p>
                  </a:txBody>
                  <a:tcPr marL="50800" marR="50800" marT="50800" marB="50800" anchor="ctr" horzOverflow="overflow"/>
                </a:tc>
                <a:extLst>
                  <a:ext uri="{0D108BD9-81ED-4DB2-BD59-A6C34878D82A}">
                    <a16:rowId xmlns:a16="http://schemas.microsoft.com/office/drawing/2014/main" val="10000"/>
                  </a:ext>
                </a:extLst>
              </a:tr>
              <a:tr h="406400">
                <a:tc>
                  <a:txBody>
                    <a:bodyPr/>
                    <a:lstStyle/>
                    <a:p>
                      <a:pPr defTabSz="457200">
                        <a:defRPr sz="1800">
                          <a:solidFill>
                            <a:srgbClr val="000000"/>
                          </a:solidFill>
                        </a:defRPr>
                      </a:pPr>
                      <a:r>
                        <a:rPr sz="1700" b="1">
                          <a:solidFill>
                            <a:srgbClr val="6D6A67"/>
                          </a:solidFill>
                          <a:effectLst>
                            <a:outerShdw blurRad="25400" dist="12700" dir="5280000" rotWithShape="0">
                              <a:srgbClr val="FFFFFF"/>
                            </a:outerShdw>
                          </a:effectLst>
                        </a:rPr>
                        <a:t>Ratio </a:t>
                      </a:r>
                    </a:p>
                  </a:txBody>
                  <a:tcPr marL="50800" marR="50800" marT="50800" marB="50800" anchor="ctr" horzOverflow="overflow"/>
                </a:tc>
                <a:tc>
                  <a:txBody>
                    <a:bodyPr/>
                    <a:lstStyle/>
                    <a:p>
                      <a:pPr defTabSz="457200">
                        <a:defRPr sz="1800">
                          <a:solidFill>
                            <a:srgbClr val="000000"/>
                          </a:solidFill>
                        </a:defRPr>
                      </a:pPr>
                      <a:r>
                        <a:rPr sz="1700">
                          <a:solidFill>
                            <a:srgbClr val="6D6A67"/>
                          </a:solidFill>
                          <a:effectLst>
                            <a:outerShdw blurRad="25400" dist="12700" dir="5280000" rotWithShape="0">
                              <a:srgbClr val="FFFFFF"/>
                            </a:outerShdw>
                          </a:effectLst>
                        </a:rPr>
                        <a:t>.1</a:t>
                      </a:r>
                    </a:p>
                  </a:txBody>
                  <a:tcPr marL="50800" marR="50800" marT="50800" marB="50800" anchor="ctr" horzOverflow="overflow"/>
                </a:tc>
                <a:tc>
                  <a:txBody>
                    <a:bodyPr/>
                    <a:lstStyle/>
                    <a:p>
                      <a:pPr defTabSz="457200">
                        <a:defRPr sz="1800">
                          <a:solidFill>
                            <a:srgbClr val="000000"/>
                          </a:solidFill>
                        </a:defRPr>
                      </a:pPr>
                      <a:r>
                        <a:rPr sz="1700">
                          <a:solidFill>
                            <a:srgbClr val="6D6A67"/>
                          </a:solidFill>
                          <a:effectLst>
                            <a:outerShdw blurRad="25400" dist="12700" dir="5280000" rotWithShape="0">
                              <a:srgbClr val="FFFFFF"/>
                            </a:outerShdw>
                          </a:effectLst>
                        </a:rPr>
                        <a:t>.2</a:t>
                      </a:r>
                    </a:p>
                  </a:txBody>
                  <a:tcPr marL="50800" marR="50800" marT="50800" marB="50800" anchor="ctr" horzOverflow="overflow"/>
                </a:tc>
                <a:tc>
                  <a:txBody>
                    <a:bodyPr/>
                    <a:lstStyle/>
                    <a:p>
                      <a:pPr defTabSz="457200">
                        <a:defRPr sz="1800">
                          <a:solidFill>
                            <a:srgbClr val="000000"/>
                          </a:solidFill>
                        </a:defRPr>
                      </a:pPr>
                      <a:r>
                        <a:rPr sz="1700">
                          <a:solidFill>
                            <a:srgbClr val="6D6A67"/>
                          </a:solidFill>
                          <a:effectLst>
                            <a:outerShdw blurRad="25400" dist="12700" dir="5280000" rotWithShape="0">
                              <a:srgbClr val="FFFFFF"/>
                            </a:outerShdw>
                          </a:effectLst>
                        </a:rPr>
                        <a:t>.3</a:t>
                      </a:r>
                    </a:p>
                  </a:txBody>
                  <a:tcPr marL="50800" marR="50800" marT="50800" marB="50800" anchor="ctr" horzOverflow="overflow"/>
                </a:tc>
                <a:tc>
                  <a:txBody>
                    <a:bodyPr/>
                    <a:lstStyle/>
                    <a:p>
                      <a:pPr defTabSz="457200">
                        <a:defRPr sz="1800">
                          <a:solidFill>
                            <a:srgbClr val="000000"/>
                          </a:solidFill>
                        </a:defRPr>
                      </a:pPr>
                      <a:r>
                        <a:rPr sz="1700">
                          <a:solidFill>
                            <a:srgbClr val="6D6A67"/>
                          </a:solidFill>
                          <a:effectLst>
                            <a:outerShdw blurRad="25400" dist="12700" dir="5280000" rotWithShape="0">
                              <a:srgbClr val="FFFFFF"/>
                            </a:outerShdw>
                          </a:effectLst>
                        </a:rPr>
                        <a:t>.4</a:t>
                      </a:r>
                    </a:p>
                  </a:txBody>
                  <a:tcPr marL="50800" marR="50800" marT="50800" marB="50800" anchor="ctr" horzOverflow="overflow"/>
                </a:tc>
                <a:tc>
                  <a:txBody>
                    <a:bodyPr/>
                    <a:lstStyle/>
                    <a:p>
                      <a:pPr defTabSz="457200">
                        <a:defRPr sz="1800">
                          <a:solidFill>
                            <a:srgbClr val="000000"/>
                          </a:solidFill>
                        </a:defRPr>
                      </a:pPr>
                      <a:r>
                        <a:rPr sz="1700">
                          <a:solidFill>
                            <a:srgbClr val="6D6A67"/>
                          </a:solidFill>
                          <a:effectLst>
                            <a:outerShdw blurRad="25400" dist="12700" dir="5280000" rotWithShape="0">
                              <a:srgbClr val="FFFFFF"/>
                            </a:outerShdw>
                          </a:effectLst>
                        </a:rPr>
                        <a:t>.5</a:t>
                      </a:r>
                    </a:p>
                  </a:txBody>
                  <a:tcPr marL="50800" marR="50800" marT="50800" marB="50800" anchor="ctr" horzOverflow="overflow"/>
                </a:tc>
                <a:tc>
                  <a:txBody>
                    <a:bodyPr/>
                    <a:lstStyle/>
                    <a:p>
                      <a:pPr defTabSz="457200">
                        <a:defRPr sz="1800">
                          <a:solidFill>
                            <a:srgbClr val="000000"/>
                          </a:solidFill>
                        </a:defRPr>
                      </a:pPr>
                      <a:r>
                        <a:rPr sz="1700">
                          <a:solidFill>
                            <a:srgbClr val="6D6A67"/>
                          </a:solidFill>
                          <a:effectLst>
                            <a:outerShdw blurRad="25400" dist="12700" dir="5280000" rotWithShape="0">
                              <a:srgbClr val="FFFFFF"/>
                            </a:outerShdw>
                          </a:effectLst>
                        </a:rPr>
                        <a:t>…</a:t>
                      </a:r>
                    </a:p>
                  </a:txBody>
                  <a:tcPr marL="50800" marR="50800" marT="50800" marB="50800" anchor="ctr" horzOverflow="overflow"/>
                </a:tc>
                <a:extLst>
                  <a:ext uri="{0D108BD9-81ED-4DB2-BD59-A6C34878D82A}">
                    <a16:rowId xmlns:a16="http://schemas.microsoft.com/office/drawing/2014/main" val="10001"/>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5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5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5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75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75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75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759">
                                            <p:txEl>
                                              <p:pRg st="8" end="8"/>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2" nodeType="afterEffect">
                                  <p:stCondLst>
                                    <p:cond delay="0"/>
                                  </p:stCondLst>
                                  <p:iterate>
                                    <p:tmAbs val="0"/>
                                  </p:iterate>
                                  <p:childTnLst>
                                    <p:set>
                                      <p:cBhvr>
                                        <p:cTn id="43" fill="hold"/>
                                        <p:tgtEl>
                                          <p:spTgt spid="1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 grpId="1" build="p" bldLvl="5" animBg="1" advAuto="0"/>
      <p:bldP spid="1760" grpId="2"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 name="Download the example-code"/>
          <p:cNvSpPr txBox="1">
            <a:spLocks noGrp="1"/>
          </p:cNvSpPr>
          <p:nvPr>
            <p:ph type="title"/>
          </p:nvPr>
        </p:nvSpPr>
        <p:spPr>
          <a:prstGeom prst="rect">
            <a:avLst/>
          </a:prstGeom>
        </p:spPr>
        <p:txBody>
          <a:bodyPr/>
          <a:lstStyle/>
          <a:p>
            <a:r>
              <a:t>Download the example-code</a:t>
            </a:r>
          </a:p>
        </p:txBody>
      </p:sp>
      <p:sp>
        <p:nvSpPr>
          <p:cNvPr id="1763" name="https://github.com/LoekBrinkman/code-for-toolkit-T4SS"/>
          <p:cNvSpPr txBox="1">
            <a:spLocks noGrp="1"/>
          </p:cNvSpPr>
          <p:nvPr>
            <p:ph type="body" idx="1"/>
          </p:nvPr>
        </p:nvSpPr>
        <p:spPr>
          <a:prstGeom prst="rect">
            <a:avLst/>
          </a:prstGeom>
        </p:spPr>
        <p:txBody>
          <a:bodyPr/>
          <a:lstStyle/>
          <a:p>
            <a:r>
              <a:t>https://github.com/LoekBrinkman/code-for-toolkit-T4SS</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5" name="Image" descr="Image"/>
          <p:cNvPicPr>
            <a:picLocks noChangeAspect="1"/>
          </p:cNvPicPr>
          <p:nvPr/>
        </p:nvPicPr>
        <p:blipFill>
          <a:blip r:embed="rId2"/>
          <a:stretch>
            <a:fillRect/>
          </a:stretch>
        </p:blipFill>
        <p:spPr>
          <a:xfrm>
            <a:off x="101081" y="176721"/>
            <a:ext cx="7486424" cy="6064951"/>
          </a:xfrm>
          <a:prstGeom prst="rect">
            <a:avLst/>
          </a:prstGeom>
          <a:ln w="12700">
            <a:miter lim="400000"/>
          </a:ln>
        </p:spPr>
      </p:pic>
      <p:sp>
        <p:nvSpPr>
          <p:cNvPr id="1766" name="G*Power"/>
          <p:cNvSpPr txBox="1"/>
          <p:nvPr/>
        </p:nvSpPr>
        <p:spPr>
          <a:xfrm>
            <a:off x="5158429" y="489338"/>
            <a:ext cx="2389362"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b="1"/>
            </a:lvl1pPr>
          </a:lstStyle>
          <a:p>
            <a:r>
              <a:t>G*Power</a:t>
            </a:r>
          </a:p>
        </p:txBody>
      </p:sp>
      <p:pic>
        <p:nvPicPr>
          <p:cNvPr id="1767" name="Image" descr="Image"/>
          <p:cNvPicPr>
            <a:picLocks noChangeAspect="1"/>
          </p:cNvPicPr>
          <p:nvPr/>
        </p:nvPicPr>
        <p:blipFill>
          <a:blip r:embed="rId3"/>
          <a:stretch>
            <a:fillRect/>
          </a:stretch>
        </p:blipFill>
        <p:spPr>
          <a:xfrm>
            <a:off x="131406" y="6695102"/>
            <a:ext cx="8407401" cy="2438401"/>
          </a:xfrm>
          <a:prstGeom prst="rect">
            <a:avLst/>
          </a:prstGeom>
          <a:ln w="12700">
            <a:miter lim="400000"/>
          </a:ln>
        </p:spPr>
      </p:pic>
      <p:sp>
        <p:nvSpPr>
          <p:cNvPr id="1768" name="pwr package"/>
          <p:cNvSpPr txBox="1"/>
          <p:nvPr/>
        </p:nvSpPr>
        <p:spPr>
          <a:xfrm>
            <a:off x="4748212" y="7644363"/>
            <a:ext cx="3254376"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300" b="1"/>
            </a:pPr>
            <a:r>
              <a:rPr i="1"/>
              <a:t>pwr</a:t>
            </a:r>
            <a:r>
              <a:t> package</a:t>
            </a:r>
          </a:p>
        </p:txBody>
      </p:sp>
      <p:pic>
        <p:nvPicPr>
          <p:cNvPr id="1769" name="Image" descr="Image"/>
          <p:cNvPicPr>
            <a:picLocks noChangeAspect="1"/>
          </p:cNvPicPr>
          <p:nvPr/>
        </p:nvPicPr>
        <p:blipFill>
          <a:blip r:embed="rId4"/>
          <a:stretch>
            <a:fillRect/>
          </a:stretch>
        </p:blipFill>
        <p:spPr>
          <a:xfrm>
            <a:off x="7801428" y="185624"/>
            <a:ext cx="4916284" cy="4006971"/>
          </a:xfrm>
          <a:prstGeom prst="rect">
            <a:avLst/>
          </a:prstGeom>
          <a:ln w="12700">
            <a:miter lim="400000"/>
          </a:ln>
        </p:spPr>
      </p:pic>
      <p:sp>
        <p:nvSpPr>
          <p:cNvPr id="1770" name="Simulation"/>
          <p:cNvSpPr txBox="1"/>
          <p:nvPr/>
        </p:nvSpPr>
        <p:spPr>
          <a:xfrm>
            <a:off x="9699756" y="2580950"/>
            <a:ext cx="290479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b="1"/>
            </a:lvl1pPr>
          </a:lstStyle>
          <a:p>
            <a:r>
              <a:t>Simulation</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 name="Assignment 2"/>
          <p:cNvSpPr txBox="1">
            <a:spLocks noGrp="1"/>
          </p:cNvSpPr>
          <p:nvPr>
            <p:ph type="title"/>
          </p:nvPr>
        </p:nvSpPr>
        <p:spPr>
          <a:prstGeom prst="rect">
            <a:avLst/>
          </a:prstGeom>
        </p:spPr>
        <p:txBody>
          <a:bodyPr/>
          <a:lstStyle/>
          <a:p>
            <a:r>
              <a:t>Assignment 2</a:t>
            </a:r>
          </a:p>
        </p:txBody>
      </p:sp>
      <p:sp>
        <p:nvSpPr>
          <p:cNvPr id="1773" name="Do average grades change after taking this toolkit?…"/>
          <p:cNvSpPr txBox="1">
            <a:spLocks noGrp="1"/>
          </p:cNvSpPr>
          <p:nvPr>
            <p:ph type="body" idx="1"/>
          </p:nvPr>
        </p:nvSpPr>
        <p:spPr>
          <a:prstGeom prst="rect">
            <a:avLst/>
          </a:prstGeom>
        </p:spPr>
        <p:txBody>
          <a:bodyPr/>
          <a:lstStyle/>
          <a:p>
            <a:pPr marL="441959" indent="-441959" defTabSz="508254">
              <a:spcBef>
                <a:spcPts val="3600"/>
              </a:spcBef>
              <a:defRPr sz="3306"/>
            </a:pPr>
            <a:r>
              <a:t>Do average grades change after taking this toolkit?</a:t>
            </a:r>
          </a:p>
          <a:p>
            <a:pPr marL="883919" lvl="1" indent="-441959" defTabSz="508254">
              <a:spcBef>
                <a:spcPts val="3600"/>
              </a:spcBef>
              <a:defRPr sz="3306"/>
            </a:pPr>
            <a:r>
              <a:t>pre: mean = 7.1</a:t>
            </a:r>
          </a:p>
          <a:p>
            <a:pPr marL="883919" lvl="1" indent="-441959" defTabSz="508254">
              <a:spcBef>
                <a:spcPts val="3600"/>
              </a:spcBef>
              <a:defRPr sz="3306"/>
            </a:pPr>
            <a:r>
              <a:t>post: mean = 7.3</a:t>
            </a:r>
          </a:p>
          <a:p>
            <a:pPr marL="883919" lvl="1" indent="-441959" defTabSz="508254">
              <a:spcBef>
                <a:spcPts val="3600"/>
              </a:spcBef>
              <a:defRPr sz="3306"/>
            </a:pPr>
            <a:r>
              <a:t>SD </a:t>
            </a:r>
            <a:r>
              <a:rPr i="1"/>
              <a:t>of difference</a:t>
            </a:r>
            <a:r>
              <a:t> = 0.5</a:t>
            </a:r>
          </a:p>
          <a:p>
            <a:pPr marL="441959" indent="-441959" defTabSz="508254">
              <a:spcBef>
                <a:spcPts val="3600"/>
              </a:spcBef>
              <a:defRPr sz="3306"/>
            </a:pPr>
            <a:r>
              <a:t>Determine the </a:t>
            </a:r>
            <a:r>
              <a:rPr b="1"/>
              <a:t>sample size</a:t>
            </a:r>
            <a:r>
              <a:t> for a study with 80% power and an alpha of 0.05.</a:t>
            </a:r>
          </a:p>
          <a:p>
            <a:pPr marL="883919" lvl="1" indent="-441959" defTabSz="508254">
              <a:spcBef>
                <a:spcPts val="3600"/>
              </a:spcBef>
              <a:defRPr sz="3306"/>
            </a:pPr>
            <a:r>
              <a:t>Using: 1. G*Power; 2. </a:t>
            </a:r>
            <a:r>
              <a:rPr i="1"/>
              <a:t>pwr</a:t>
            </a:r>
            <a:r>
              <a:t> package </a:t>
            </a:r>
            <a:r>
              <a:rPr i="1"/>
              <a:t>(R)</a:t>
            </a:r>
            <a:r>
              <a:t>; 3. simulations </a:t>
            </a:r>
            <a:r>
              <a:rPr i="1"/>
              <a:t>(R)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7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7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7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3" grpId="1" build="p" bldLvl="5"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7" name="Image" descr="Image"/>
          <p:cNvPicPr>
            <a:picLocks noChangeAspect="1"/>
          </p:cNvPicPr>
          <p:nvPr/>
        </p:nvPicPr>
        <p:blipFill>
          <a:blip r:embed="rId2"/>
          <a:stretch>
            <a:fillRect/>
          </a:stretch>
        </p:blipFill>
        <p:spPr>
          <a:xfrm>
            <a:off x="37970" y="55724"/>
            <a:ext cx="6845357" cy="5315551"/>
          </a:xfrm>
          <a:prstGeom prst="rect">
            <a:avLst/>
          </a:prstGeom>
          <a:ln w="12700">
            <a:miter lim="400000"/>
          </a:ln>
        </p:spPr>
      </p:pic>
      <p:pic>
        <p:nvPicPr>
          <p:cNvPr id="1778" name="Image" descr="Image"/>
          <p:cNvPicPr>
            <a:picLocks noChangeAspect="1"/>
          </p:cNvPicPr>
          <p:nvPr/>
        </p:nvPicPr>
        <p:blipFill>
          <a:blip r:embed="rId3"/>
          <a:stretch>
            <a:fillRect/>
          </a:stretch>
        </p:blipFill>
        <p:spPr>
          <a:xfrm>
            <a:off x="114947" y="6163776"/>
            <a:ext cx="7632701" cy="2501901"/>
          </a:xfrm>
          <a:prstGeom prst="rect">
            <a:avLst/>
          </a:prstGeom>
          <a:ln w="12700">
            <a:miter lim="400000"/>
          </a:ln>
        </p:spPr>
      </p:pic>
      <p:pic>
        <p:nvPicPr>
          <p:cNvPr id="1779" name="Image" descr="Image"/>
          <p:cNvPicPr>
            <a:picLocks noChangeAspect="1"/>
          </p:cNvPicPr>
          <p:nvPr/>
        </p:nvPicPr>
        <p:blipFill>
          <a:blip r:embed="rId4"/>
          <a:stretch>
            <a:fillRect/>
          </a:stretch>
        </p:blipFill>
        <p:spPr>
          <a:xfrm>
            <a:off x="7211397" y="101340"/>
            <a:ext cx="5779643" cy="4674883"/>
          </a:xfrm>
          <a:prstGeom prst="rect">
            <a:avLst/>
          </a:prstGeom>
          <a:ln w="12700">
            <a:miter lim="400000"/>
          </a:ln>
        </p:spPr>
      </p:pic>
      <p:sp>
        <p:nvSpPr>
          <p:cNvPr id="1780" name="G*Power"/>
          <p:cNvSpPr txBox="1"/>
          <p:nvPr/>
        </p:nvSpPr>
        <p:spPr>
          <a:xfrm>
            <a:off x="4528094" y="306873"/>
            <a:ext cx="2389363"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b="1"/>
            </a:lvl1pPr>
          </a:lstStyle>
          <a:p>
            <a:r>
              <a:t>G*Power</a:t>
            </a:r>
          </a:p>
        </p:txBody>
      </p:sp>
      <p:sp>
        <p:nvSpPr>
          <p:cNvPr id="1781" name="pwr package"/>
          <p:cNvSpPr txBox="1"/>
          <p:nvPr/>
        </p:nvSpPr>
        <p:spPr>
          <a:xfrm>
            <a:off x="4283755" y="7395547"/>
            <a:ext cx="3254376"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300" b="1"/>
            </a:pPr>
            <a:r>
              <a:rPr i="1"/>
              <a:t>pwr</a:t>
            </a:r>
            <a:r>
              <a:t> package</a:t>
            </a:r>
          </a:p>
        </p:txBody>
      </p:sp>
      <p:sp>
        <p:nvSpPr>
          <p:cNvPr id="1782" name="Simulation"/>
          <p:cNvSpPr txBox="1"/>
          <p:nvPr/>
        </p:nvSpPr>
        <p:spPr>
          <a:xfrm>
            <a:off x="9849046" y="2697065"/>
            <a:ext cx="290479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b="1"/>
            </a:lvl1pPr>
          </a:lstStyle>
          <a:p>
            <a:r>
              <a:t>Simulation</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 name="Assignment 3"/>
          <p:cNvSpPr txBox="1">
            <a:spLocks noGrp="1"/>
          </p:cNvSpPr>
          <p:nvPr>
            <p:ph type="title"/>
          </p:nvPr>
        </p:nvSpPr>
        <p:spPr>
          <a:prstGeom prst="rect">
            <a:avLst/>
          </a:prstGeom>
        </p:spPr>
        <p:txBody>
          <a:bodyPr/>
          <a:lstStyle/>
          <a:p>
            <a:r>
              <a:t>Assignment 3</a:t>
            </a:r>
          </a:p>
        </p:txBody>
      </p:sp>
      <p:sp>
        <p:nvSpPr>
          <p:cNvPr id="1785" name="Grades of students from [UU, UVA, RU] who [love, like, dislike, hate] statistics…"/>
          <p:cNvSpPr txBox="1">
            <a:spLocks noGrp="1"/>
          </p:cNvSpPr>
          <p:nvPr>
            <p:ph type="body" idx="1"/>
          </p:nvPr>
        </p:nvSpPr>
        <p:spPr>
          <a:prstGeom prst="rect">
            <a:avLst/>
          </a:prstGeom>
        </p:spPr>
        <p:txBody>
          <a:bodyPr/>
          <a:lstStyle/>
          <a:p>
            <a:pPr marL="441959" indent="-441959" defTabSz="508254">
              <a:spcBef>
                <a:spcPts val="3600"/>
              </a:spcBef>
              <a:defRPr sz="3306"/>
            </a:pPr>
            <a:r>
              <a:t>Grades of students from [UU, UVA, RU] who [love, like, dislike, hate] statistics</a:t>
            </a:r>
          </a:p>
          <a:p>
            <a:pPr marL="441959" indent="-441959" defTabSz="508254">
              <a:spcBef>
                <a:spcPts val="3600"/>
              </a:spcBef>
              <a:defRPr sz="3306"/>
            </a:pPr>
            <a:r>
              <a:t>3 x 4 ANOVA </a:t>
            </a:r>
          </a:p>
          <a:p>
            <a:pPr marL="883919" lvl="1" indent="-441959" defTabSz="508254">
              <a:spcBef>
                <a:spcPts val="3600"/>
              </a:spcBef>
              <a:defRPr sz="3306"/>
            </a:pPr>
            <a:r>
              <a:t>a. Main effect of liking</a:t>
            </a:r>
          </a:p>
          <a:p>
            <a:pPr marL="1325880" lvl="2" indent="-441959" defTabSz="508254">
              <a:spcBef>
                <a:spcPts val="3600"/>
              </a:spcBef>
              <a:defRPr sz="3306"/>
            </a:pPr>
            <a:r>
              <a:t>partial eta-squared = 0.2, df = 3</a:t>
            </a:r>
          </a:p>
          <a:p>
            <a:pPr marL="883919" lvl="1" indent="-441959" defTabSz="508254">
              <a:spcBef>
                <a:spcPts val="3600"/>
              </a:spcBef>
              <a:defRPr sz="3306"/>
            </a:pPr>
            <a:r>
              <a:t>b. Interaction of university x liking</a:t>
            </a:r>
          </a:p>
          <a:p>
            <a:pPr marL="1325880" lvl="2" indent="-441959" defTabSz="508254">
              <a:spcBef>
                <a:spcPts val="3600"/>
              </a:spcBef>
              <a:defRPr sz="3306"/>
            </a:pPr>
            <a:r>
              <a:t>partial eta-squared = 0.2, df = 6</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7" name="Image" descr="Image"/>
          <p:cNvPicPr>
            <a:picLocks noChangeAspect="1"/>
          </p:cNvPicPr>
          <p:nvPr/>
        </p:nvPicPr>
        <p:blipFill>
          <a:blip r:embed="rId2"/>
          <a:stretch>
            <a:fillRect/>
          </a:stretch>
        </p:blipFill>
        <p:spPr>
          <a:xfrm>
            <a:off x="0" y="2382934"/>
            <a:ext cx="7892121" cy="5764949"/>
          </a:xfrm>
          <a:prstGeom prst="rect">
            <a:avLst/>
          </a:prstGeom>
          <a:ln w="12700">
            <a:miter lim="400000"/>
          </a:ln>
        </p:spPr>
      </p:pic>
      <p:sp>
        <p:nvSpPr>
          <p:cNvPr id="1788" name="3a: main effect of ‘liking’"/>
          <p:cNvSpPr txBox="1">
            <a:spLocks noGrp="1"/>
          </p:cNvSpPr>
          <p:nvPr>
            <p:ph type="title" idx="4294967295"/>
          </p:nvPr>
        </p:nvSpPr>
        <p:spPr>
          <a:xfrm>
            <a:off x="-25400" y="-444500"/>
            <a:ext cx="13369471" cy="2044700"/>
          </a:xfrm>
          <a:prstGeom prst="rect">
            <a:avLst/>
          </a:prstGeom>
        </p:spPr>
        <p:txBody>
          <a:bodyPr/>
          <a:lstStyle/>
          <a:p>
            <a:r>
              <a:t>3a: main effect of ‘liking’</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 name="3b: interaction of ‘liking’ and university’"/>
          <p:cNvSpPr txBox="1">
            <a:spLocks noGrp="1"/>
          </p:cNvSpPr>
          <p:nvPr>
            <p:ph type="title" idx="4294967295"/>
          </p:nvPr>
        </p:nvSpPr>
        <p:spPr>
          <a:xfrm>
            <a:off x="-25400" y="-444500"/>
            <a:ext cx="13369471" cy="2044700"/>
          </a:xfrm>
          <a:prstGeom prst="rect">
            <a:avLst/>
          </a:prstGeom>
        </p:spPr>
        <p:txBody>
          <a:bodyPr/>
          <a:lstStyle>
            <a:lvl1pPr>
              <a:defRPr sz="6000" spc="-119"/>
            </a:lvl1pPr>
          </a:lstStyle>
          <a:p>
            <a:r>
              <a:t>3b: interaction of ‘liking’ and university’</a:t>
            </a:r>
          </a:p>
        </p:txBody>
      </p:sp>
      <p:pic>
        <p:nvPicPr>
          <p:cNvPr id="1791" name="Image" descr="Image"/>
          <p:cNvPicPr>
            <a:picLocks noChangeAspect="1"/>
          </p:cNvPicPr>
          <p:nvPr/>
        </p:nvPicPr>
        <p:blipFill>
          <a:blip r:embed="rId3"/>
          <a:stretch>
            <a:fillRect/>
          </a:stretch>
        </p:blipFill>
        <p:spPr>
          <a:xfrm>
            <a:off x="66351" y="1657358"/>
            <a:ext cx="8607377" cy="6327722"/>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 name="Effect-size measures:  Common Language effect size"/>
          <p:cNvSpPr txBox="1">
            <a:spLocks noGrp="1"/>
          </p:cNvSpPr>
          <p:nvPr>
            <p:ph type="title"/>
          </p:nvPr>
        </p:nvSpPr>
        <p:spPr>
          <a:prstGeom prst="rect">
            <a:avLst/>
          </a:prstGeom>
        </p:spPr>
        <p:txBody>
          <a:bodyPr/>
          <a:lstStyle/>
          <a:p>
            <a:pPr defTabSz="560831">
              <a:defRPr sz="6144" spc="-122"/>
            </a:pPr>
            <a:r>
              <a:t>Effect-size measures: </a:t>
            </a:r>
            <a:br/>
            <a:r>
              <a:t>Common Language effect size</a:t>
            </a:r>
          </a:p>
        </p:txBody>
      </p:sp>
      <p:sp>
        <p:nvSpPr>
          <p:cNvPr id="1796" name="1000 blind dates (man + woman)…"/>
          <p:cNvSpPr txBox="1">
            <a:spLocks noGrp="1"/>
          </p:cNvSpPr>
          <p:nvPr>
            <p:ph type="body" sz="half" idx="1"/>
          </p:nvPr>
        </p:nvSpPr>
        <p:spPr>
          <a:xfrm>
            <a:off x="355600" y="2644515"/>
            <a:ext cx="12293600" cy="3743585"/>
          </a:xfrm>
          <a:prstGeom prst="rect">
            <a:avLst/>
          </a:prstGeom>
        </p:spPr>
        <p:txBody>
          <a:bodyPr/>
          <a:lstStyle/>
          <a:p>
            <a:r>
              <a:t>1000 blind dates (man + woman)</a:t>
            </a:r>
          </a:p>
          <a:p>
            <a:pPr lvl="1"/>
            <a:r>
              <a:t>Man taller: 89% </a:t>
            </a:r>
          </a:p>
          <a:p>
            <a:pPr lvl="1"/>
            <a:r>
              <a:t>Man lower IQ: 50.05%</a:t>
            </a:r>
          </a:p>
        </p:txBody>
      </p:sp>
      <p:grpSp>
        <p:nvGrpSpPr>
          <p:cNvPr id="1799" name="Group"/>
          <p:cNvGrpSpPr/>
          <p:nvPr/>
        </p:nvGrpSpPr>
        <p:grpSpPr>
          <a:xfrm>
            <a:off x="261992" y="6155142"/>
            <a:ext cx="5913923" cy="3528389"/>
            <a:chOff x="0" y="10705"/>
            <a:chExt cx="5913921" cy="3528387"/>
          </a:xfrm>
        </p:grpSpPr>
        <p:sp>
          <p:nvSpPr>
            <p:cNvPr id="1797" name="Rectangle"/>
            <p:cNvSpPr/>
            <p:nvPr/>
          </p:nvSpPr>
          <p:spPr>
            <a:xfrm>
              <a:off x="0" y="10705"/>
              <a:ext cx="5913922" cy="352838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1798" name="Image" descr="Image"/>
            <p:cNvPicPr>
              <a:picLocks noChangeAspect="1"/>
            </p:cNvPicPr>
            <p:nvPr/>
          </p:nvPicPr>
          <p:blipFill>
            <a:blip r:embed="rId2"/>
            <a:srcRect l="3865"/>
            <a:stretch>
              <a:fillRect/>
            </a:stretch>
          </p:blipFill>
          <p:spPr>
            <a:xfrm>
              <a:off x="21916" y="215130"/>
              <a:ext cx="5739877" cy="3323044"/>
            </a:xfrm>
            <a:prstGeom prst="rect">
              <a:avLst/>
            </a:prstGeom>
            <a:ln w="12700" cap="flat">
              <a:noFill/>
              <a:miter lim="400000"/>
            </a:ln>
            <a:effectLst/>
          </p:spPr>
        </p:pic>
      </p:grpSp>
      <p:pic>
        <p:nvPicPr>
          <p:cNvPr id="1800" name="Image" descr="Image"/>
          <p:cNvPicPr>
            <a:picLocks noChangeAspect="1"/>
          </p:cNvPicPr>
          <p:nvPr/>
        </p:nvPicPr>
        <p:blipFill>
          <a:blip r:embed="rId3"/>
          <a:srcRect/>
          <a:stretch>
            <a:fillRect/>
          </a:stretch>
        </p:blipFill>
        <p:spPr>
          <a:xfrm>
            <a:off x="6452100" y="6155142"/>
            <a:ext cx="6198938" cy="352014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ake-home message"/>
          <p:cNvSpPr txBox="1">
            <a:spLocks noGrp="1"/>
          </p:cNvSpPr>
          <p:nvPr>
            <p:ph type="title"/>
          </p:nvPr>
        </p:nvSpPr>
        <p:spPr>
          <a:prstGeom prst="rect">
            <a:avLst/>
          </a:prstGeom>
        </p:spPr>
        <p:txBody>
          <a:bodyPr/>
          <a:lstStyle/>
          <a:p>
            <a:r>
              <a:t>Take-home message </a:t>
            </a:r>
          </a:p>
        </p:txBody>
      </p:sp>
      <p:sp>
        <p:nvSpPr>
          <p:cNvPr id="257" name="A PhD is a prerequisite for a career in academia…"/>
          <p:cNvSpPr txBox="1">
            <a:spLocks noGrp="1"/>
          </p:cNvSpPr>
          <p:nvPr>
            <p:ph type="body" idx="1"/>
          </p:nvPr>
        </p:nvSpPr>
        <p:spPr>
          <a:prstGeom prst="rect">
            <a:avLst/>
          </a:prstGeom>
        </p:spPr>
        <p:txBody>
          <a:bodyPr/>
          <a:lstStyle/>
          <a:p>
            <a:r>
              <a:t>A PhD is a prerequisite for a career in academia</a:t>
            </a:r>
          </a:p>
          <a:p>
            <a:r>
              <a:t>A PhD is more likely a first step in another career path</a:t>
            </a:r>
          </a:p>
          <a:p>
            <a:pPr lvl="1"/>
            <a:r>
              <a:t>Which is fine!</a:t>
            </a:r>
          </a:p>
          <a:p>
            <a:pPr lvl="1"/>
            <a:r>
              <a:t>Work on your transferable skills</a:t>
            </a:r>
          </a:p>
          <a:p>
            <a:pPr lvl="1"/>
            <a:r>
              <a:t>Actively search for opportunities (e.g. collaborations) outside academia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5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5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1" build="p" bldLvl="5"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 name="Wrap-up"/>
          <p:cNvSpPr txBox="1">
            <a:spLocks noGrp="1"/>
          </p:cNvSpPr>
          <p:nvPr>
            <p:ph type="title"/>
          </p:nvPr>
        </p:nvSpPr>
        <p:spPr>
          <a:prstGeom prst="rect">
            <a:avLst/>
          </a:prstGeom>
        </p:spPr>
        <p:txBody>
          <a:bodyPr/>
          <a:lstStyle/>
          <a:p>
            <a:r>
              <a:t>Wrap-up</a:t>
            </a:r>
          </a:p>
        </p:txBody>
      </p:sp>
      <p:sp>
        <p:nvSpPr>
          <p:cNvPr id="1803" name="Always perform power analyses…"/>
          <p:cNvSpPr txBox="1">
            <a:spLocks noGrp="1"/>
          </p:cNvSpPr>
          <p:nvPr>
            <p:ph type="body" idx="1"/>
          </p:nvPr>
        </p:nvSpPr>
        <p:spPr>
          <a:prstGeom prst="rect">
            <a:avLst/>
          </a:prstGeom>
        </p:spPr>
        <p:txBody>
          <a:bodyPr/>
          <a:lstStyle/>
          <a:p>
            <a:r>
              <a:rPr i="1"/>
              <a:t>Always</a:t>
            </a:r>
            <a:r>
              <a:t> perform power analyses </a:t>
            </a:r>
          </a:p>
          <a:p>
            <a:pPr lvl="1"/>
            <a:r>
              <a:t>Any way you like…</a:t>
            </a:r>
          </a:p>
          <a:p>
            <a:r>
              <a:t>Let’s care about effect-sizes (not significance)</a:t>
            </a:r>
          </a:p>
          <a:p>
            <a:pPr lvl="1"/>
            <a:r>
              <a:rPr i="1"/>
              <a:t>Always</a:t>
            </a:r>
            <a:r>
              <a:t> report effect-sizes (including CI)</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 name="Acknowledgements"/>
          <p:cNvSpPr txBox="1">
            <a:spLocks noGrp="1"/>
          </p:cNvSpPr>
          <p:nvPr>
            <p:ph type="title"/>
          </p:nvPr>
        </p:nvSpPr>
        <p:spPr>
          <a:prstGeom prst="rect">
            <a:avLst/>
          </a:prstGeom>
        </p:spPr>
        <p:txBody>
          <a:bodyPr/>
          <a:lstStyle/>
          <a:p>
            <a:r>
              <a:t>Acknowledgements</a:t>
            </a:r>
          </a:p>
        </p:txBody>
      </p:sp>
      <p:sp>
        <p:nvSpPr>
          <p:cNvPr id="1806" name="Lakens, D. (2013) Calcucating and reporting effect sizes to facilitate cumulative science: a practical primer for t-tests and ANOVAs Front. Psychol. https://doi.org/10.3389/fpsyg.2013.00863"/>
          <p:cNvSpPr txBox="1">
            <a:spLocks noGrp="1"/>
          </p:cNvSpPr>
          <p:nvPr>
            <p:ph type="body" sz="half" idx="1"/>
          </p:nvPr>
        </p:nvSpPr>
        <p:spPr>
          <a:xfrm>
            <a:off x="355600" y="2984500"/>
            <a:ext cx="12293600" cy="3490823"/>
          </a:xfrm>
          <a:prstGeom prst="rect">
            <a:avLst/>
          </a:prstGeom>
        </p:spPr>
        <p:txBody>
          <a:bodyPr/>
          <a:lstStyle/>
          <a:p>
            <a:r>
              <a:t>Lakens, D. (2013) Calcucating and reporting effect sizes to facilitate cumulative science: a practical primer for t-tests and ANOVAs </a:t>
            </a:r>
            <a:r>
              <a:rPr i="1"/>
              <a:t>Front. Psychol. </a:t>
            </a:r>
            <a:r>
              <a:rPr u="sng">
                <a:hlinkClick r:id="rId2"/>
              </a:rPr>
              <a:t>https://doi.org/10.3389/fpsyg.2013.00863</a:t>
            </a:r>
          </a:p>
        </p:txBody>
      </p:sp>
      <p:pic>
        <p:nvPicPr>
          <p:cNvPr id="1807" name="noun_Brain_218736.png" descr="noun_Brain_218736.png"/>
          <p:cNvPicPr>
            <a:picLocks noChangeAspect="1"/>
          </p:cNvPicPr>
          <p:nvPr/>
        </p:nvPicPr>
        <p:blipFill>
          <a:blip r:embed="rId3"/>
          <a:stretch>
            <a:fillRect/>
          </a:stretch>
        </p:blipFill>
        <p:spPr>
          <a:xfrm>
            <a:off x="9919592" y="6837146"/>
            <a:ext cx="3072351" cy="307235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Academic career: how are you evaluated?"/>
          <p:cNvSpPr txBox="1">
            <a:spLocks noGrp="1"/>
          </p:cNvSpPr>
          <p:nvPr>
            <p:ph type="title"/>
          </p:nvPr>
        </p:nvSpPr>
        <p:spPr>
          <a:prstGeom prst="rect">
            <a:avLst/>
          </a:prstGeom>
        </p:spPr>
        <p:txBody>
          <a:bodyPr/>
          <a:lstStyle>
            <a:lvl1pPr defTabSz="560831">
              <a:defRPr sz="6144" spc="-122"/>
            </a:lvl1pPr>
          </a:lstStyle>
          <a:p>
            <a:r>
              <a:t>Academic career: how are you evaluated?</a:t>
            </a:r>
          </a:p>
        </p:txBody>
      </p:sp>
      <p:sp>
        <p:nvSpPr>
          <p:cNvPr id="260" name="Publications (publish or perish!)…"/>
          <p:cNvSpPr txBox="1">
            <a:spLocks noGrp="1"/>
          </p:cNvSpPr>
          <p:nvPr>
            <p:ph type="body" idx="1"/>
          </p:nvPr>
        </p:nvSpPr>
        <p:spPr>
          <a:prstGeom prst="rect">
            <a:avLst/>
          </a:prstGeom>
        </p:spPr>
        <p:txBody>
          <a:bodyPr/>
          <a:lstStyle/>
          <a:p>
            <a:pPr marL="259079" indent="-259079" defTabSz="297941">
              <a:spcBef>
                <a:spcPts val="2100"/>
              </a:spcBef>
              <a:defRPr sz="1937"/>
            </a:pPr>
            <a:r>
              <a:t>Publications (publish or perish!)</a:t>
            </a:r>
          </a:p>
          <a:p>
            <a:pPr marL="518159" lvl="1" indent="-259079" defTabSz="297941">
              <a:spcBef>
                <a:spcPts val="2100"/>
              </a:spcBef>
              <a:defRPr sz="1937"/>
            </a:pPr>
            <a:r>
              <a:t>Citations</a:t>
            </a:r>
          </a:p>
          <a:p>
            <a:pPr marL="518159" lvl="1" indent="-259079" defTabSz="297941">
              <a:spcBef>
                <a:spcPts val="2100"/>
              </a:spcBef>
              <a:defRPr sz="1937"/>
            </a:pPr>
            <a:r>
              <a:t>“Impact factors”, but see DORA</a:t>
            </a:r>
          </a:p>
          <a:p>
            <a:pPr marL="259079" indent="-259079" defTabSz="297941">
              <a:spcBef>
                <a:spcPts val="2100"/>
              </a:spcBef>
              <a:defRPr sz="1937"/>
            </a:pPr>
            <a:r>
              <a:t>Grants </a:t>
            </a:r>
          </a:p>
          <a:p>
            <a:pPr marL="518159" lvl="1" indent="-259079" defTabSz="297941">
              <a:spcBef>
                <a:spcPts val="2100"/>
              </a:spcBef>
              <a:defRPr sz="1937"/>
            </a:pPr>
            <a:r>
              <a:t>Early career: Veni, Rubicon, Madam Curie</a:t>
            </a:r>
          </a:p>
          <a:p>
            <a:pPr marL="518159" lvl="1" indent="-259079" defTabSz="297941">
              <a:spcBef>
                <a:spcPts val="2100"/>
              </a:spcBef>
              <a:defRPr sz="1937"/>
            </a:pPr>
            <a:r>
              <a:t>Mid career: Vidi, Horizon Europe  </a:t>
            </a:r>
          </a:p>
          <a:p>
            <a:pPr marL="518159" lvl="1" indent="-259079" defTabSz="297941">
              <a:spcBef>
                <a:spcPts val="2100"/>
              </a:spcBef>
              <a:defRPr sz="1937"/>
            </a:pPr>
            <a:r>
              <a:t>Late career: Vici, Gravitation,  </a:t>
            </a:r>
          </a:p>
          <a:p>
            <a:pPr marL="259079" indent="-259079" defTabSz="297941">
              <a:spcBef>
                <a:spcPts val="2100"/>
              </a:spcBef>
              <a:defRPr sz="1937"/>
            </a:pPr>
            <a:r>
              <a:t>Teaching</a:t>
            </a:r>
          </a:p>
          <a:p>
            <a:pPr marL="259079" indent="-259079" defTabSz="297941">
              <a:spcBef>
                <a:spcPts val="2100"/>
              </a:spcBef>
              <a:defRPr sz="1937"/>
            </a:pPr>
            <a:r>
              <a:t>Validation</a:t>
            </a:r>
          </a:p>
          <a:p>
            <a:pPr marL="518159" lvl="1" indent="-259079" defTabSz="297941">
              <a:spcBef>
                <a:spcPts val="2100"/>
              </a:spcBef>
              <a:defRPr sz="1937"/>
            </a:pPr>
            <a:r>
              <a:t>Impact</a:t>
            </a:r>
          </a:p>
          <a:p>
            <a:pPr marL="518159" lvl="1" indent="-259079" defTabSz="297941">
              <a:spcBef>
                <a:spcPts val="2100"/>
              </a:spcBef>
              <a:defRPr sz="1937"/>
            </a:pPr>
            <a:r>
              <a:t>Outreach</a:t>
            </a:r>
          </a:p>
        </p:txBody>
      </p:sp>
      <p:pic>
        <p:nvPicPr>
          <p:cNvPr id="261" name="Image" descr="Image"/>
          <p:cNvPicPr>
            <a:picLocks noChangeAspect="1"/>
          </p:cNvPicPr>
          <p:nvPr/>
        </p:nvPicPr>
        <p:blipFill>
          <a:blip r:embed="rId2"/>
          <a:stretch>
            <a:fillRect/>
          </a:stretch>
        </p:blipFill>
        <p:spPr>
          <a:xfrm>
            <a:off x="4956830" y="3522574"/>
            <a:ext cx="2932448" cy="101119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Other jobs at the university"/>
          <p:cNvSpPr txBox="1">
            <a:spLocks noGrp="1"/>
          </p:cNvSpPr>
          <p:nvPr>
            <p:ph type="title"/>
          </p:nvPr>
        </p:nvSpPr>
        <p:spPr>
          <a:prstGeom prst="rect">
            <a:avLst/>
          </a:prstGeom>
        </p:spPr>
        <p:txBody>
          <a:bodyPr/>
          <a:lstStyle/>
          <a:p>
            <a:r>
              <a:t>Other jobs at the university</a:t>
            </a:r>
          </a:p>
        </p:txBody>
      </p:sp>
      <p:sp>
        <p:nvSpPr>
          <p:cNvPr id="264" name="Support staff (e.g. library, RSO)"/>
          <p:cNvSpPr txBox="1">
            <a:spLocks noGrp="1"/>
          </p:cNvSpPr>
          <p:nvPr>
            <p:ph type="body" idx="1"/>
          </p:nvPr>
        </p:nvSpPr>
        <p:spPr>
          <a:prstGeom prst="rect">
            <a:avLst/>
          </a:prstGeom>
        </p:spPr>
        <p:txBody>
          <a:bodyPr/>
          <a:lstStyle/>
          <a:p>
            <a:r>
              <a:t>Support staff (e.g. library, RSO)</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Jobs outside academica"/>
          <p:cNvSpPr txBox="1">
            <a:spLocks noGrp="1"/>
          </p:cNvSpPr>
          <p:nvPr>
            <p:ph type="title"/>
          </p:nvPr>
        </p:nvSpPr>
        <p:spPr>
          <a:prstGeom prst="rect">
            <a:avLst/>
          </a:prstGeom>
        </p:spPr>
        <p:txBody>
          <a:bodyPr/>
          <a:lstStyle/>
          <a:p>
            <a:r>
              <a:t>Jobs outside academica</a:t>
            </a:r>
          </a:p>
        </p:txBody>
      </p:sp>
      <p:sp>
        <p:nvSpPr>
          <p:cNvPr id="267" name="Commercial research (food and pharma)…"/>
          <p:cNvSpPr txBox="1">
            <a:spLocks noGrp="1"/>
          </p:cNvSpPr>
          <p:nvPr>
            <p:ph type="body" idx="1"/>
          </p:nvPr>
        </p:nvSpPr>
        <p:spPr>
          <a:prstGeom prst="rect">
            <a:avLst/>
          </a:prstGeom>
        </p:spPr>
        <p:txBody>
          <a:bodyPr/>
          <a:lstStyle/>
          <a:p>
            <a:pPr marL="487679" indent="-487679" defTabSz="560831">
              <a:spcBef>
                <a:spcPts val="4000"/>
              </a:spcBef>
              <a:defRPr sz="3648"/>
            </a:pPr>
            <a:r>
              <a:t>Commercial research (food and pharma)</a:t>
            </a:r>
          </a:p>
          <a:p>
            <a:pPr marL="487679" indent="-487679" defTabSz="560831">
              <a:spcBef>
                <a:spcPts val="4000"/>
              </a:spcBef>
              <a:defRPr sz="3648"/>
            </a:pPr>
            <a:r>
              <a:t>Science journalism</a:t>
            </a:r>
          </a:p>
          <a:p>
            <a:pPr marL="487679" indent="-487679" defTabSz="560831">
              <a:spcBef>
                <a:spcPts val="4000"/>
              </a:spcBef>
              <a:defRPr sz="3648"/>
            </a:pPr>
            <a:r>
              <a:t>Government (ministry OCW)</a:t>
            </a:r>
          </a:p>
          <a:p>
            <a:pPr marL="487679" indent="-487679" defTabSz="560831">
              <a:spcBef>
                <a:spcPts val="4000"/>
              </a:spcBef>
              <a:defRPr sz="3648"/>
            </a:pPr>
            <a:r>
              <a:t>Data Scientist</a:t>
            </a:r>
          </a:p>
          <a:p>
            <a:pPr marL="487679" indent="-487679" defTabSz="560831">
              <a:spcBef>
                <a:spcPts val="4000"/>
              </a:spcBef>
              <a:defRPr sz="3648"/>
            </a:pPr>
            <a:r>
              <a:t>…</a:t>
            </a:r>
          </a:p>
          <a:p>
            <a:pPr marL="487679" indent="-487679" defTabSz="560831">
              <a:spcBef>
                <a:spcPts val="4000"/>
              </a:spcBef>
              <a:defRPr sz="3648"/>
            </a:pPr>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What’s your PhD worth  outside academia"/>
          <p:cNvSpPr txBox="1">
            <a:spLocks noGrp="1"/>
          </p:cNvSpPr>
          <p:nvPr>
            <p:ph type="title"/>
          </p:nvPr>
        </p:nvSpPr>
        <p:spPr>
          <a:prstGeom prst="rect">
            <a:avLst/>
          </a:prstGeom>
        </p:spPr>
        <p:txBody>
          <a:bodyPr/>
          <a:lstStyle/>
          <a:p>
            <a:pPr defTabSz="560831">
              <a:defRPr sz="6144" spc="-122"/>
            </a:pPr>
            <a:r>
              <a:t>What’s your PhD worth </a:t>
            </a:r>
            <a:br/>
            <a:r>
              <a:t>outside academia</a:t>
            </a:r>
          </a:p>
        </p:txBody>
      </p:sp>
      <p:sp>
        <p:nvSpPr>
          <p:cNvPr id="270" name="Skills…"/>
          <p:cNvSpPr txBox="1">
            <a:spLocks noGrp="1"/>
          </p:cNvSpPr>
          <p:nvPr>
            <p:ph type="body" idx="1"/>
          </p:nvPr>
        </p:nvSpPr>
        <p:spPr>
          <a:xfrm>
            <a:off x="355600" y="2984500"/>
            <a:ext cx="11246409" cy="6324600"/>
          </a:xfrm>
          <a:prstGeom prst="rect">
            <a:avLst/>
          </a:prstGeom>
        </p:spPr>
        <p:txBody>
          <a:bodyPr/>
          <a:lstStyle/>
          <a:p>
            <a:pPr marL="279400" indent="-279400" defTabSz="321310">
              <a:spcBef>
                <a:spcPts val="2300"/>
              </a:spcBef>
              <a:defRPr sz="2090"/>
            </a:pPr>
            <a:r>
              <a:t>Skills</a:t>
            </a:r>
          </a:p>
          <a:p>
            <a:pPr marL="558800" lvl="1" indent="-279400" defTabSz="321310">
              <a:spcBef>
                <a:spcPts val="2300"/>
              </a:spcBef>
              <a:defRPr sz="2090"/>
            </a:pPr>
            <a:r>
              <a:t>Project management</a:t>
            </a:r>
          </a:p>
          <a:p>
            <a:pPr marL="558800" lvl="1" indent="-279400" defTabSz="321310">
              <a:spcBef>
                <a:spcPts val="2300"/>
              </a:spcBef>
              <a:defRPr sz="2090"/>
            </a:pPr>
            <a:r>
              <a:t>Analytical thinking</a:t>
            </a:r>
          </a:p>
          <a:p>
            <a:pPr marL="558800" lvl="1" indent="-279400" defTabSz="321310">
              <a:spcBef>
                <a:spcPts val="2300"/>
              </a:spcBef>
              <a:defRPr sz="2090"/>
            </a:pPr>
            <a:r>
              <a:t>Interpreting scientific literature</a:t>
            </a:r>
          </a:p>
          <a:p>
            <a:pPr marL="558800" lvl="1" indent="-279400" defTabSz="321310">
              <a:spcBef>
                <a:spcPts val="2300"/>
              </a:spcBef>
              <a:defRPr sz="2090"/>
            </a:pPr>
            <a:r>
              <a:t>Statistics</a:t>
            </a:r>
          </a:p>
          <a:p>
            <a:pPr marL="558800" lvl="1" indent="-279400" defTabSz="321310">
              <a:spcBef>
                <a:spcPts val="2300"/>
              </a:spcBef>
              <a:defRPr sz="2090"/>
            </a:pPr>
            <a:r>
              <a:t>Data Science</a:t>
            </a:r>
          </a:p>
          <a:p>
            <a:pPr marL="558800" lvl="1" indent="-279400" defTabSz="321310">
              <a:spcBef>
                <a:spcPts val="2300"/>
              </a:spcBef>
              <a:defRPr sz="2090"/>
            </a:pPr>
            <a:r>
              <a:t>Independent worker</a:t>
            </a:r>
          </a:p>
          <a:p>
            <a:pPr marL="558800" lvl="1" indent="-279400" defTabSz="321310">
              <a:spcBef>
                <a:spcPts val="2300"/>
              </a:spcBef>
              <a:defRPr sz="2090"/>
            </a:pPr>
            <a:r>
              <a:t>Network</a:t>
            </a:r>
          </a:p>
          <a:p>
            <a:pPr marL="279400" indent="-279400" defTabSz="321310">
              <a:spcBef>
                <a:spcPts val="2300"/>
              </a:spcBef>
              <a:defRPr sz="2090"/>
            </a:pPr>
            <a:r>
              <a:t>But you do need to sell it!</a:t>
            </a:r>
          </a:p>
          <a:p>
            <a:pPr marL="279400" indent="-279400" defTabSz="321310">
              <a:spcBef>
                <a:spcPts val="2300"/>
              </a:spcBef>
              <a:defRPr sz="2090"/>
            </a:pPr>
            <a:r>
              <a:t>Consider boosting relevant skills during your PhD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Career training"/>
          <p:cNvSpPr txBox="1">
            <a:spLocks noGrp="1"/>
          </p:cNvSpPr>
          <p:nvPr>
            <p:ph type="title"/>
          </p:nvPr>
        </p:nvSpPr>
        <p:spPr>
          <a:prstGeom prst="rect">
            <a:avLst/>
          </a:prstGeom>
        </p:spPr>
        <p:txBody>
          <a:bodyPr/>
          <a:lstStyle/>
          <a:p>
            <a:r>
              <a:t>Career training</a:t>
            </a:r>
          </a:p>
        </p:txBody>
      </p:sp>
      <p:sp>
        <p:nvSpPr>
          <p:cNvPr id="273" name="Finding positions / grants…"/>
          <p:cNvSpPr txBox="1">
            <a:spLocks noGrp="1"/>
          </p:cNvSpPr>
          <p:nvPr>
            <p:ph type="body" sz="half" idx="1"/>
          </p:nvPr>
        </p:nvSpPr>
        <p:spPr>
          <a:xfrm>
            <a:off x="355600" y="2984500"/>
            <a:ext cx="5799672" cy="6324600"/>
          </a:xfrm>
          <a:prstGeom prst="rect">
            <a:avLst/>
          </a:prstGeom>
        </p:spPr>
        <p:txBody>
          <a:bodyPr/>
          <a:lstStyle/>
          <a:p>
            <a:r>
              <a:t>Finding positions / grants</a:t>
            </a:r>
          </a:p>
          <a:p>
            <a:r>
              <a:t>Pimp your resume</a:t>
            </a:r>
          </a:p>
          <a:p>
            <a:r>
              <a:t>Effectively work with LinkedIn</a:t>
            </a:r>
          </a:p>
          <a:p>
            <a:r>
              <a:t>Practice job interviews</a:t>
            </a:r>
          </a:p>
        </p:txBody>
      </p:sp>
      <p:pic>
        <p:nvPicPr>
          <p:cNvPr id="274" name="Image" descr="Image"/>
          <p:cNvPicPr>
            <a:picLocks noChangeAspect="1"/>
          </p:cNvPicPr>
          <p:nvPr/>
        </p:nvPicPr>
        <p:blipFill>
          <a:blip r:embed="rId2"/>
          <a:stretch>
            <a:fillRect/>
          </a:stretch>
        </p:blipFill>
        <p:spPr>
          <a:xfrm>
            <a:off x="6507525" y="2736850"/>
            <a:ext cx="6347251" cy="427990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Loek’s career"/>
          <p:cNvSpPr txBox="1">
            <a:spLocks noGrp="1"/>
          </p:cNvSpPr>
          <p:nvPr>
            <p:ph type="title"/>
          </p:nvPr>
        </p:nvSpPr>
        <p:spPr>
          <a:prstGeom prst="rect">
            <a:avLst/>
          </a:prstGeom>
        </p:spPr>
        <p:txBody>
          <a:bodyPr/>
          <a:lstStyle/>
          <a:p>
            <a:r>
              <a:t>Loek’s career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Hans’ career"/>
          <p:cNvSpPr txBox="1">
            <a:spLocks noGrp="1"/>
          </p:cNvSpPr>
          <p:nvPr>
            <p:ph type="title"/>
          </p:nvPr>
        </p:nvSpPr>
        <p:spPr>
          <a:prstGeom prst="rect">
            <a:avLst/>
          </a:prstGeom>
        </p:spPr>
        <p:txBody>
          <a:bodyPr/>
          <a:lstStyle/>
          <a:p>
            <a:r>
              <a:t>Hans’ career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Workshop"/>
          <p:cNvSpPr txBox="1">
            <a:spLocks noGrp="1"/>
          </p:cNvSpPr>
          <p:nvPr>
            <p:ph type="title"/>
          </p:nvPr>
        </p:nvSpPr>
        <p:spPr>
          <a:prstGeom prst="rect">
            <a:avLst/>
          </a:prstGeom>
        </p:spPr>
        <p:txBody>
          <a:bodyPr/>
          <a:lstStyle/>
          <a:p>
            <a:r>
              <a:t>Workshop</a:t>
            </a:r>
          </a:p>
        </p:txBody>
      </p:sp>
      <p:sp>
        <p:nvSpPr>
          <p:cNvPr id="281" name="How to get a PhD position…"/>
          <p:cNvSpPr txBox="1">
            <a:spLocks noGrp="1"/>
          </p:cNvSpPr>
          <p:nvPr>
            <p:ph type="body" idx="1"/>
          </p:nvPr>
        </p:nvSpPr>
        <p:spPr>
          <a:prstGeom prst="rect">
            <a:avLst/>
          </a:prstGeom>
        </p:spPr>
        <p:txBody>
          <a:bodyPr/>
          <a:lstStyle/>
          <a:p>
            <a:pPr marL="469900" indent="-469900" defTabSz="432308">
              <a:spcBef>
                <a:spcPts val="3100"/>
              </a:spcBef>
              <a:buClrTx/>
              <a:buSzPct val="100000"/>
              <a:buFontTx/>
              <a:buAutoNum type="arabicPeriod"/>
              <a:defRPr sz="2812"/>
            </a:pPr>
            <a:r>
              <a:t>How to get a PhD position</a:t>
            </a:r>
          </a:p>
          <a:p>
            <a:pPr marL="939800" lvl="1" indent="-469900" defTabSz="432308">
              <a:spcBef>
                <a:spcPts val="3100"/>
              </a:spcBef>
              <a:buClrTx/>
              <a:buSzPct val="100000"/>
              <a:buFontTx/>
              <a:buAutoNum type="alphaLcPeriod"/>
              <a:defRPr sz="2812"/>
            </a:pPr>
            <a:r>
              <a:t>Find vacancies (academic transfer, university website)</a:t>
            </a:r>
          </a:p>
          <a:p>
            <a:pPr marL="939800" lvl="1" indent="-469900" defTabSz="432308">
              <a:spcBef>
                <a:spcPts val="3100"/>
              </a:spcBef>
              <a:buClrTx/>
              <a:buSzPct val="100000"/>
              <a:buFontTx/>
              <a:buAutoNum type="alphaLcPeriod"/>
              <a:defRPr sz="2812"/>
            </a:pPr>
            <a:r>
              <a:t>Grant opportunities for PhD positions</a:t>
            </a:r>
          </a:p>
          <a:p>
            <a:pPr marL="939800" lvl="1" indent="-469900" defTabSz="432308">
              <a:spcBef>
                <a:spcPts val="3100"/>
              </a:spcBef>
              <a:buClrTx/>
              <a:buSzPct val="100000"/>
              <a:buFontTx/>
              <a:buAutoNum type="alphaLcPeriod"/>
              <a:defRPr sz="2812"/>
            </a:pPr>
            <a:r>
              <a:t>Talk to a PhD student! (What do they do, how did they get there, what do they (dis)like?)</a:t>
            </a:r>
          </a:p>
          <a:p>
            <a:pPr marL="469900" indent="-469900" defTabSz="432308">
              <a:spcBef>
                <a:spcPts val="3100"/>
              </a:spcBef>
              <a:buClrTx/>
              <a:buSzPct val="100000"/>
              <a:buFontTx/>
              <a:buAutoNum type="arabicPeriod"/>
              <a:defRPr sz="2812"/>
            </a:pPr>
            <a:r>
              <a:t>How to make a career in academia</a:t>
            </a:r>
          </a:p>
          <a:p>
            <a:pPr marL="939800" lvl="1" indent="-469900" defTabSz="432308">
              <a:spcBef>
                <a:spcPts val="3100"/>
              </a:spcBef>
              <a:buClrTx/>
              <a:buSzPct val="100000"/>
              <a:buFontTx/>
              <a:buAutoNum type="arabicPeriod"/>
              <a:defRPr sz="2812"/>
            </a:pPr>
            <a:r>
              <a:t>DORA, scienceguide VSNU, NPOS, UU-OSP &amp; interview professor(s)</a:t>
            </a:r>
          </a:p>
          <a:p>
            <a:pPr marL="469900" indent="-469900" defTabSz="432308">
              <a:spcBef>
                <a:spcPts val="3100"/>
              </a:spcBef>
              <a:buClrTx/>
              <a:buSzPct val="100000"/>
              <a:buFontTx/>
              <a:buAutoNum type="arabicPeriod"/>
              <a:defRPr sz="2812"/>
            </a:pPr>
            <a:r>
              <a:t>Career paths outside academia</a:t>
            </a:r>
          </a:p>
        </p:txBody>
      </p:sp>
      <p:sp>
        <p:nvSpPr>
          <p:cNvPr id="282" name="http://tinyurl.com/SHP-career"/>
          <p:cNvSpPr txBox="1"/>
          <p:nvPr/>
        </p:nvSpPr>
        <p:spPr>
          <a:xfrm>
            <a:off x="5719629" y="1255104"/>
            <a:ext cx="546299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http://tinyurl.com/SHP-career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What is a Successful Researcher?"/>
          <p:cNvSpPr txBox="1">
            <a:spLocks noGrp="1"/>
          </p:cNvSpPr>
          <p:nvPr>
            <p:ph type="title"/>
          </p:nvPr>
        </p:nvSpPr>
        <p:spPr>
          <a:prstGeom prst="rect">
            <a:avLst/>
          </a:prstGeom>
        </p:spPr>
        <p:txBody>
          <a:bodyPr/>
          <a:lstStyle/>
          <a:p>
            <a:r>
              <a:t>What is a Successful Researcher?</a:t>
            </a:r>
          </a:p>
        </p:txBody>
      </p:sp>
      <p:sp>
        <p:nvSpPr>
          <p:cNvPr id="185" name="Contributes knowledge  to society…"/>
          <p:cNvSpPr txBox="1">
            <a:spLocks noGrp="1"/>
          </p:cNvSpPr>
          <p:nvPr>
            <p:ph type="body" idx="1"/>
          </p:nvPr>
        </p:nvSpPr>
        <p:spPr>
          <a:prstGeom prst="rect">
            <a:avLst/>
          </a:prstGeom>
        </p:spPr>
        <p:txBody>
          <a:bodyPr/>
          <a:lstStyle/>
          <a:p>
            <a:pPr lvl="1"/>
            <a:r>
              <a:t>Contributes knowledge </a:t>
            </a:r>
            <a:br/>
            <a:r>
              <a:t>to society</a:t>
            </a:r>
          </a:p>
          <a:p>
            <a:pPr lvl="1"/>
            <a:r>
              <a:t>Makes a career </a:t>
            </a:r>
          </a:p>
        </p:txBody>
      </p:sp>
      <p:pic>
        <p:nvPicPr>
          <p:cNvPr id="186" name="Image" descr="Image"/>
          <p:cNvPicPr>
            <a:picLocks noChangeAspect="1"/>
          </p:cNvPicPr>
          <p:nvPr/>
        </p:nvPicPr>
        <p:blipFill>
          <a:blip r:embed="rId2"/>
          <a:stretch>
            <a:fillRect/>
          </a:stretch>
        </p:blipFill>
        <p:spPr>
          <a:xfrm>
            <a:off x="8277556" y="3319391"/>
            <a:ext cx="4312283" cy="5370752"/>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Workshop"/>
          <p:cNvSpPr txBox="1">
            <a:spLocks noGrp="1"/>
          </p:cNvSpPr>
          <p:nvPr>
            <p:ph type="title"/>
          </p:nvPr>
        </p:nvSpPr>
        <p:spPr>
          <a:prstGeom prst="rect">
            <a:avLst/>
          </a:prstGeom>
        </p:spPr>
        <p:txBody>
          <a:bodyPr/>
          <a:lstStyle/>
          <a:p>
            <a:r>
              <a:t>Workshop</a:t>
            </a:r>
          </a:p>
        </p:txBody>
      </p:sp>
      <p:sp>
        <p:nvSpPr>
          <p:cNvPr id="285" name="Prepare your slides…"/>
          <p:cNvSpPr txBox="1">
            <a:spLocks noGrp="1"/>
          </p:cNvSpPr>
          <p:nvPr>
            <p:ph type="body" idx="1"/>
          </p:nvPr>
        </p:nvSpPr>
        <p:spPr>
          <a:prstGeom prst="rect">
            <a:avLst/>
          </a:prstGeom>
        </p:spPr>
        <p:txBody>
          <a:bodyPr/>
          <a:lstStyle/>
          <a:p>
            <a:r>
              <a:t>Prepare your slides</a:t>
            </a:r>
          </a:p>
          <a:p>
            <a:r>
              <a:t>Give a 1 minute pitch at the end of this class</a:t>
            </a:r>
          </a:p>
          <a:p>
            <a:r>
              <a:t>For Friday: prepare a 10 minute presentation</a:t>
            </a:r>
          </a:p>
        </p:txBody>
      </p:sp>
      <p:sp>
        <p:nvSpPr>
          <p:cNvPr id="286" name="http://tinyurl.com/SHP-career"/>
          <p:cNvSpPr txBox="1"/>
          <p:nvPr/>
        </p:nvSpPr>
        <p:spPr>
          <a:xfrm>
            <a:off x="6090493" y="1155700"/>
            <a:ext cx="546299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http://tinyurl.com/SHP-career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lay-stone-1237457_1920.jpg" descr="play-stone-1237457_1920.jpg"/>
          <p:cNvPicPr>
            <a:picLocks noGrp="1" noChangeAspect="1"/>
          </p:cNvPicPr>
          <p:nvPr>
            <p:ph type="pic" idx="13"/>
          </p:nvPr>
        </p:nvPicPr>
        <p:blipFill>
          <a:blip r:embed="rId3"/>
          <a:srcRect l="31567" r="23988"/>
          <a:stretch>
            <a:fillRect/>
          </a:stretch>
        </p:blipFill>
        <p:spPr>
          <a:xfrm>
            <a:off x="6502400" y="0"/>
            <a:ext cx="6502400" cy="9753600"/>
          </a:xfrm>
          <a:prstGeom prst="rect">
            <a:avLst/>
          </a:prstGeom>
          <a:ln w="25400"/>
          <a:effectLst>
            <a:outerShdw blurRad="254000" dist="127000" dir="5400000" rotWithShape="0">
              <a:srgbClr val="000000">
                <a:alpha val="70000"/>
              </a:srgbClr>
            </a:outerShdw>
          </a:effectLst>
        </p:spPr>
      </p:pic>
      <p:sp>
        <p:nvSpPr>
          <p:cNvPr id="289" name="Open Science"/>
          <p:cNvSpPr txBox="1">
            <a:spLocks noGrp="1"/>
          </p:cNvSpPr>
          <p:nvPr>
            <p:ph type="title"/>
          </p:nvPr>
        </p:nvSpPr>
        <p:spPr>
          <a:prstGeom prst="rect">
            <a:avLst/>
          </a:prstGeom>
        </p:spPr>
        <p:txBody>
          <a:bodyPr/>
          <a:lstStyle/>
          <a:p>
            <a:r>
              <a:t>Open Science</a:t>
            </a:r>
          </a:p>
        </p:txBody>
      </p:sp>
      <p:sp>
        <p:nvSpPr>
          <p:cNvPr id="290" name="“Times they are a changin’” - Bob Dylan"/>
          <p:cNvSpPr txBox="1">
            <a:spLocks noGrp="1"/>
          </p:cNvSpPr>
          <p:nvPr>
            <p:ph type="body" sz="quarter" idx="1"/>
          </p:nvPr>
        </p:nvSpPr>
        <p:spPr>
          <a:prstGeom prst="rect">
            <a:avLst/>
          </a:prstGeom>
        </p:spPr>
        <p:txBody>
          <a:bodyPr/>
          <a:lstStyle/>
          <a:p>
            <a:r>
              <a:t>“Times they are a changin’” </a:t>
            </a:r>
            <a:r>
              <a:rPr i="1"/>
              <a:t>- Bob Dylan</a:t>
            </a:r>
          </a:p>
        </p:txBody>
      </p:sp>
      <p:sp>
        <p:nvSpPr>
          <p:cNvPr id="291" name="Image: Pixabay"/>
          <p:cNvSpPr txBox="1"/>
          <p:nvPr/>
        </p:nvSpPr>
        <p:spPr>
          <a:xfrm>
            <a:off x="11812807" y="9420158"/>
            <a:ext cx="114687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Image: Pixabay</a:t>
            </a:r>
          </a:p>
        </p:txBody>
      </p:sp>
      <p:pic>
        <p:nvPicPr>
          <p:cNvPr id="292" name="Image" descr="Image"/>
          <p:cNvPicPr>
            <a:picLocks noChangeAspect="1"/>
          </p:cNvPicPr>
          <p:nvPr/>
        </p:nvPicPr>
        <p:blipFill>
          <a:blip r:embed="rId4"/>
          <a:stretch>
            <a:fillRect/>
          </a:stretch>
        </p:blipFill>
        <p:spPr>
          <a:xfrm>
            <a:off x="9055334" y="7864225"/>
            <a:ext cx="3899338" cy="1364286"/>
          </a:xfrm>
          <a:prstGeom prst="rect">
            <a:avLst/>
          </a:prstGeom>
          <a:ln w="12700">
            <a:miter lim="400000"/>
          </a:ln>
        </p:spPr>
      </p:pic>
      <p:sp>
        <p:nvSpPr>
          <p:cNvPr id="293" name="by: Loek Brinkman       l.brinkman@uu.nl       Twitter: @LoekBrinkman"/>
          <p:cNvSpPr txBox="1"/>
          <p:nvPr/>
        </p:nvSpPr>
        <p:spPr>
          <a:xfrm>
            <a:off x="3246" y="8553322"/>
            <a:ext cx="733533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800" i="1">
                <a:solidFill>
                  <a:srgbClr val="5C86B9"/>
                </a:solidFill>
              </a:defRPr>
            </a:pPr>
            <a:r>
              <a:t>by: Loek Brinkman      </a:t>
            </a:r>
            <a:br/>
            <a:r>
              <a:rPr u="sng">
                <a:hlinkClick r:id="rId5"/>
              </a:rPr>
              <a:t>l.brinkman@uu.nl</a:t>
            </a:r>
            <a:r>
              <a:t>      </a:t>
            </a:r>
            <a:br/>
            <a:r>
              <a:t>Twitter: @LoekBrinkman </a:t>
            </a:r>
          </a:p>
        </p:txBody>
      </p:sp>
      <p:pic>
        <p:nvPicPr>
          <p:cNvPr id="294" name="Image" descr="Image"/>
          <p:cNvPicPr>
            <a:picLocks noChangeAspect="1"/>
          </p:cNvPicPr>
          <p:nvPr/>
        </p:nvPicPr>
        <p:blipFill>
          <a:blip r:embed="rId6"/>
          <a:stretch>
            <a:fillRect/>
          </a:stretch>
        </p:blipFill>
        <p:spPr>
          <a:xfrm>
            <a:off x="277406" y="116510"/>
            <a:ext cx="2407088" cy="240708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Open Science"/>
          <p:cNvSpPr txBox="1">
            <a:spLocks noGrp="1"/>
          </p:cNvSpPr>
          <p:nvPr>
            <p:ph type="body" idx="13"/>
          </p:nvPr>
        </p:nvSpPr>
        <p:spPr>
          <a:xfrm>
            <a:off x="1270000" y="4140200"/>
            <a:ext cx="10464800" cy="939801"/>
          </a:xfrm>
          <a:prstGeom prst="rect">
            <a:avLst/>
          </a:prstGeom>
        </p:spPr>
        <p:txBody>
          <a:bodyPr/>
          <a:lstStyle>
            <a:lvl1pPr>
              <a:defRPr sz="5000"/>
            </a:lvl1pPr>
          </a:lstStyle>
          <a:p>
            <a:r>
              <a:t>Open Science</a:t>
            </a:r>
          </a:p>
        </p:txBody>
      </p:sp>
      <p:sp>
        <p:nvSpPr>
          <p:cNvPr id="299" name="What comes to mind?"/>
          <p:cNvSpPr txBox="1">
            <a:spLocks noGrp="1"/>
          </p:cNvSpPr>
          <p:nvPr>
            <p:ph type="body" idx="14"/>
          </p:nvPr>
        </p:nvSpPr>
        <p:spPr>
          <a:prstGeom prst="rect">
            <a:avLst/>
          </a:prstGeom>
        </p:spPr>
        <p:txBody>
          <a:bodyPr/>
          <a:lstStyle/>
          <a:p>
            <a:r>
              <a:t>What comes to mind?</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Open Science"/>
          <p:cNvSpPr txBox="1">
            <a:spLocks noGrp="1"/>
          </p:cNvSpPr>
          <p:nvPr>
            <p:ph type="title"/>
          </p:nvPr>
        </p:nvSpPr>
        <p:spPr>
          <a:prstGeom prst="rect">
            <a:avLst/>
          </a:prstGeom>
        </p:spPr>
        <p:txBody>
          <a:bodyPr/>
          <a:lstStyle/>
          <a:p>
            <a:r>
              <a:t>Open Science</a:t>
            </a:r>
          </a:p>
        </p:txBody>
      </p:sp>
      <p:sp>
        <p:nvSpPr>
          <p:cNvPr id="302" name="My definition:…"/>
          <p:cNvSpPr txBox="1">
            <a:spLocks noGrp="1"/>
          </p:cNvSpPr>
          <p:nvPr>
            <p:ph type="body" idx="1"/>
          </p:nvPr>
        </p:nvSpPr>
        <p:spPr>
          <a:xfrm>
            <a:off x="355600" y="2934399"/>
            <a:ext cx="12293600" cy="6839843"/>
          </a:xfrm>
          <a:prstGeom prst="rect">
            <a:avLst/>
          </a:prstGeom>
        </p:spPr>
        <p:txBody>
          <a:bodyPr/>
          <a:lstStyle/>
          <a:p>
            <a:pPr marL="309880" indent="-309880" defTabSz="356362">
              <a:spcBef>
                <a:spcPts val="2500"/>
              </a:spcBef>
              <a:defRPr sz="2318"/>
            </a:pPr>
            <a:r>
              <a:t>My definition:</a:t>
            </a:r>
          </a:p>
          <a:p>
            <a:pPr marL="619760" lvl="1" indent="-309880" defTabSz="356362">
              <a:spcBef>
                <a:spcPts val="2500"/>
              </a:spcBef>
              <a:defRPr sz="2318"/>
            </a:pPr>
            <a:r>
              <a:t>The </a:t>
            </a:r>
            <a:r>
              <a:rPr u="sng"/>
              <a:t>stance</a:t>
            </a:r>
            <a:r>
              <a:t> that the core values of science are:  </a:t>
            </a:r>
          </a:p>
          <a:p>
            <a:pPr marL="619760" lvl="1" indent="-309880" defTabSz="356362">
              <a:spcBef>
                <a:spcPts val="2500"/>
              </a:spcBef>
              <a:defRPr sz="2318"/>
            </a:pPr>
            <a:endParaRPr/>
          </a:p>
          <a:p>
            <a:pPr marL="619760" lvl="1" indent="-309880" defTabSz="356362">
              <a:spcBef>
                <a:spcPts val="2500"/>
              </a:spcBef>
              <a:defRPr sz="2318"/>
            </a:pPr>
            <a:endParaRPr/>
          </a:p>
          <a:p>
            <a:pPr marL="619760" lvl="1" indent="-309880" defTabSz="356362">
              <a:spcBef>
                <a:spcPts val="2500"/>
              </a:spcBef>
              <a:defRPr sz="2318"/>
            </a:pPr>
            <a:endParaRPr/>
          </a:p>
          <a:p>
            <a:pPr marL="619760" lvl="1" indent="-309880" defTabSz="356362">
              <a:spcBef>
                <a:spcPts val="2500"/>
              </a:spcBef>
              <a:defRPr sz="2318"/>
            </a:pPr>
            <a:endParaRPr/>
          </a:p>
          <a:p>
            <a:pPr marL="309880" indent="-309880" defTabSz="356362">
              <a:spcBef>
                <a:spcPts val="2500"/>
              </a:spcBef>
              <a:defRPr sz="2318"/>
            </a:pPr>
            <a:r>
              <a:t> Set of </a:t>
            </a:r>
            <a:r>
              <a:rPr u="sng"/>
              <a:t>practices</a:t>
            </a:r>
            <a:r>
              <a:t> </a:t>
            </a:r>
          </a:p>
          <a:p>
            <a:pPr marL="619760" lvl="1" indent="-309880" defTabSz="356362">
              <a:spcBef>
                <a:spcPts val="2500"/>
              </a:spcBef>
              <a:defRPr sz="2318"/>
            </a:pPr>
            <a:r>
              <a:t>Such as open acces, open data, open code</a:t>
            </a:r>
          </a:p>
          <a:p>
            <a:pPr marL="309880" indent="-309880" defTabSz="356362">
              <a:spcBef>
                <a:spcPts val="2500"/>
              </a:spcBef>
              <a:defRPr sz="2318"/>
            </a:pPr>
            <a:r>
              <a:t>A </a:t>
            </a:r>
            <a:r>
              <a:rPr u="sng"/>
              <a:t>movement</a:t>
            </a:r>
            <a:r>
              <a:t> </a:t>
            </a:r>
          </a:p>
          <a:p>
            <a:pPr marL="619760" lvl="1" indent="-309880" defTabSz="356362">
              <a:spcBef>
                <a:spcPts val="2500"/>
              </a:spcBef>
              <a:defRPr sz="2318"/>
            </a:pPr>
            <a:r>
              <a:t>Changing the way we do research</a:t>
            </a:r>
          </a:p>
        </p:txBody>
      </p:sp>
      <p:grpSp>
        <p:nvGrpSpPr>
          <p:cNvPr id="307" name="Group"/>
          <p:cNvGrpSpPr/>
          <p:nvPr/>
        </p:nvGrpSpPr>
        <p:grpSpPr>
          <a:xfrm>
            <a:off x="1028156" y="4422841"/>
            <a:ext cx="11075488" cy="1869462"/>
            <a:chOff x="0" y="0"/>
            <a:chExt cx="11075487" cy="1869461"/>
          </a:xfrm>
        </p:grpSpPr>
        <p:sp>
          <p:nvSpPr>
            <p:cNvPr id="303" name="Accessibility"/>
            <p:cNvSpPr/>
            <p:nvPr/>
          </p:nvSpPr>
          <p:spPr>
            <a:xfrm>
              <a:off x="0" y="0"/>
              <a:ext cx="2607917" cy="1869462"/>
            </a:xfrm>
            <a:prstGeom prst="roundRect">
              <a:avLst>
                <a:gd name="adj" fmla="val 15000"/>
              </a:avLst>
            </a:prstGeom>
            <a:blipFill rotWithShape="1">
              <a:blip r:embed="rId3"/>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solidFill>
                    <a:srgbClr val="FFFFFF"/>
                  </a:solidFill>
                </a:defRPr>
              </a:lvl1pPr>
            </a:lstStyle>
            <a:p>
              <a:r>
                <a:t>Accessibility</a:t>
              </a:r>
            </a:p>
          </p:txBody>
        </p:sp>
        <p:sp>
          <p:nvSpPr>
            <p:cNvPr id="304" name="Transparency"/>
            <p:cNvSpPr/>
            <p:nvPr/>
          </p:nvSpPr>
          <p:spPr>
            <a:xfrm>
              <a:off x="2822523" y="0"/>
              <a:ext cx="2607918" cy="1869462"/>
            </a:xfrm>
            <a:prstGeom prst="roundRect">
              <a:avLst>
                <a:gd name="adj" fmla="val 15000"/>
              </a:avLst>
            </a:prstGeom>
            <a:blipFill rotWithShape="1">
              <a:blip r:embed="rId3"/>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solidFill>
                    <a:srgbClr val="FFFFFF"/>
                  </a:solidFill>
                </a:defRPr>
              </a:lvl1pPr>
            </a:lstStyle>
            <a:p>
              <a:r>
                <a:t>Transparency</a:t>
              </a:r>
            </a:p>
          </p:txBody>
        </p:sp>
        <p:sp>
          <p:nvSpPr>
            <p:cNvPr id="305" name="Reliability"/>
            <p:cNvSpPr/>
            <p:nvPr/>
          </p:nvSpPr>
          <p:spPr>
            <a:xfrm>
              <a:off x="5645046" y="0"/>
              <a:ext cx="2607918" cy="1869462"/>
            </a:xfrm>
            <a:prstGeom prst="roundRect">
              <a:avLst>
                <a:gd name="adj" fmla="val 15000"/>
              </a:avLst>
            </a:prstGeom>
            <a:blipFill rotWithShape="1">
              <a:blip r:embed="rId3"/>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solidFill>
                    <a:srgbClr val="FFFFFF"/>
                  </a:solidFill>
                </a:defRPr>
              </a:lvl1pPr>
            </a:lstStyle>
            <a:p>
              <a:r>
                <a:t>Reliability</a:t>
              </a:r>
            </a:p>
          </p:txBody>
        </p:sp>
        <p:sp>
          <p:nvSpPr>
            <p:cNvPr id="306" name="Cooperation and inclusivity"/>
            <p:cNvSpPr/>
            <p:nvPr/>
          </p:nvSpPr>
          <p:spPr>
            <a:xfrm>
              <a:off x="8467570" y="0"/>
              <a:ext cx="2607918" cy="1869462"/>
            </a:xfrm>
            <a:prstGeom prst="roundRect">
              <a:avLst>
                <a:gd name="adj" fmla="val 15000"/>
              </a:avLst>
            </a:prstGeom>
            <a:blipFill rotWithShape="1">
              <a:blip r:embed="rId3"/>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solidFill>
                    <a:srgbClr val="FFFFFF"/>
                  </a:solidFill>
                </a:defRPr>
              </a:lvl1pPr>
            </a:lstStyle>
            <a:p>
              <a:r>
                <a:t>Cooperation and inclusivity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02">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30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0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302">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302">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30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0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0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0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0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1" build="p" bldLvl="5" animBg="1" advAuto="0"/>
      <p:bldP spid="307"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age" descr="Image"/>
          <p:cNvPicPr>
            <a:picLocks noChangeAspect="1"/>
          </p:cNvPicPr>
          <p:nvPr/>
        </p:nvPicPr>
        <p:blipFill>
          <a:blip r:embed="rId2"/>
          <a:stretch>
            <a:fillRect/>
          </a:stretch>
        </p:blipFill>
        <p:spPr>
          <a:xfrm>
            <a:off x="625541" y="1781138"/>
            <a:ext cx="12115801" cy="7073901"/>
          </a:xfrm>
          <a:prstGeom prst="rect">
            <a:avLst/>
          </a:prstGeom>
          <a:ln w="25400">
            <a:miter lim="400000"/>
          </a:ln>
          <a:effectLst>
            <a:outerShdw blurRad="254000" dist="127000" dir="5400000" rotWithShape="0">
              <a:srgbClr val="000000">
                <a:alpha val="70000"/>
              </a:srgbClr>
            </a:outerShdw>
          </a:effectLst>
        </p:spPr>
      </p:pic>
      <p:pic>
        <p:nvPicPr>
          <p:cNvPr id="312" name="Image" descr="Image"/>
          <p:cNvPicPr>
            <a:picLocks noChangeAspect="1"/>
          </p:cNvPicPr>
          <p:nvPr/>
        </p:nvPicPr>
        <p:blipFill>
          <a:blip r:embed="rId3"/>
          <a:stretch>
            <a:fillRect/>
          </a:stretch>
        </p:blipFill>
        <p:spPr>
          <a:xfrm>
            <a:off x="9283891" y="99596"/>
            <a:ext cx="3444279" cy="143940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mage" descr="Image"/>
          <p:cNvPicPr>
            <a:picLocks noChangeAspect="1"/>
          </p:cNvPicPr>
          <p:nvPr/>
        </p:nvPicPr>
        <p:blipFill>
          <a:blip r:embed="rId3"/>
          <a:stretch>
            <a:fillRect/>
          </a:stretch>
        </p:blipFill>
        <p:spPr>
          <a:xfrm>
            <a:off x="946484" y="675912"/>
            <a:ext cx="9094006" cy="8522590"/>
          </a:xfrm>
          <a:prstGeom prst="rect">
            <a:avLst/>
          </a:prstGeom>
          <a:ln w="12700">
            <a:miter lim="400000"/>
          </a:ln>
        </p:spPr>
      </p:pic>
      <p:sp>
        <p:nvSpPr>
          <p:cNvPr id="315" name="Image: Centre for Open Science"/>
          <p:cNvSpPr txBox="1"/>
          <p:nvPr/>
        </p:nvSpPr>
        <p:spPr>
          <a:xfrm>
            <a:off x="7132154" y="8853905"/>
            <a:ext cx="2943524"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600"/>
            </a:lvl1pPr>
          </a:lstStyle>
          <a:p>
            <a:r>
              <a:t>Image: Centre for Open Science</a:t>
            </a:r>
          </a:p>
        </p:txBody>
      </p:sp>
      <p:sp>
        <p:nvSpPr>
          <p:cNvPr id="316" name="Incentives &amp; rewards"/>
          <p:cNvSpPr txBox="1"/>
          <p:nvPr/>
        </p:nvSpPr>
        <p:spPr>
          <a:xfrm>
            <a:off x="3647701" y="4647652"/>
            <a:ext cx="3691571"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Incentives &amp; rewards</a:t>
            </a:r>
          </a:p>
        </p:txBody>
      </p:sp>
      <p:sp>
        <p:nvSpPr>
          <p:cNvPr id="317" name="FAIR data"/>
          <p:cNvSpPr txBox="1"/>
          <p:nvPr/>
        </p:nvSpPr>
        <p:spPr>
          <a:xfrm>
            <a:off x="3155029" y="8177651"/>
            <a:ext cx="1810570" cy="609601"/>
          </a:xfrm>
          <a:prstGeom prst="rect">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FAIR data</a:t>
            </a:r>
          </a:p>
        </p:txBody>
      </p:sp>
      <p:sp>
        <p:nvSpPr>
          <p:cNvPr id="318" name="Preregistration"/>
          <p:cNvSpPr txBox="1"/>
          <p:nvPr/>
        </p:nvSpPr>
        <p:spPr>
          <a:xfrm>
            <a:off x="7835872" y="7346377"/>
            <a:ext cx="2611450" cy="609601"/>
          </a:xfrm>
          <a:prstGeom prst="rect">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Preregistration</a:t>
            </a:r>
          </a:p>
        </p:txBody>
      </p:sp>
      <p:sp>
        <p:nvSpPr>
          <p:cNvPr id="319" name="Open Data"/>
          <p:cNvSpPr txBox="1"/>
          <p:nvPr/>
        </p:nvSpPr>
        <p:spPr>
          <a:xfrm>
            <a:off x="2790719" y="8983578"/>
            <a:ext cx="1942468" cy="609601"/>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Data</a:t>
            </a:r>
          </a:p>
        </p:txBody>
      </p:sp>
      <p:sp>
        <p:nvSpPr>
          <p:cNvPr id="320" name="Open Code"/>
          <p:cNvSpPr txBox="1"/>
          <p:nvPr/>
        </p:nvSpPr>
        <p:spPr>
          <a:xfrm>
            <a:off x="984407" y="7953061"/>
            <a:ext cx="2035673" cy="609601"/>
          </a:xfrm>
          <a:prstGeom prst="rect">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Code</a:t>
            </a:r>
          </a:p>
        </p:txBody>
      </p:sp>
      <p:sp>
        <p:nvSpPr>
          <p:cNvPr id="321" name="Open Science Badges"/>
          <p:cNvSpPr txBox="1"/>
          <p:nvPr/>
        </p:nvSpPr>
        <p:spPr>
          <a:xfrm>
            <a:off x="3798557" y="311726"/>
            <a:ext cx="3685246" cy="609601"/>
          </a:xfrm>
          <a:prstGeom prst="rect">
            <a:avLst/>
          </a:prstGeom>
          <a:blipFill>
            <a:blip r:embed="rId7"/>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Science Badges</a:t>
            </a:r>
          </a:p>
        </p:txBody>
      </p:sp>
      <p:sp>
        <p:nvSpPr>
          <p:cNvPr id="322" name="Open Materials"/>
          <p:cNvSpPr txBox="1"/>
          <p:nvPr/>
        </p:nvSpPr>
        <p:spPr>
          <a:xfrm>
            <a:off x="-60333" y="8855242"/>
            <a:ext cx="2724188" cy="609601"/>
          </a:xfrm>
          <a:prstGeom prst="rect">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Materials</a:t>
            </a:r>
          </a:p>
        </p:txBody>
      </p:sp>
      <p:sp>
        <p:nvSpPr>
          <p:cNvPr id="323" name="Open Software"/>
          <p:cNvSpPr txBox="1"/>
          <p:nvPr/>
        </p:nvSpPr>
        <p:spPr>
          <a:xfrm>
            <a:off x="10793549" y="-870819"/>
            <a:ext cx="2636008" cy="609601"/>
          </a:xfrm>
          <a:prstGeom prst="rect">
            <a:avLst/>
          </a:prstGeom>
          <a:blipFill>
            <a:blip r:embed="rId7"/>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Software</a:t>
            </a:r>
          </a:p>
        </p:txBody>
      </p:sp>
      <p:sp>
        <p:nvSpPr>
          <p:cNvPr id="324" name="Open Peer-Review"/>
          <p:cNvSpPr txBox="1"/>
          <p:nvPr/>
        </p:nvSpPr>
        <p:spPr>
          <a:xfrm>
            <a:off x="748635" y="1025202"/>
            <a:ext cx="3271503" cy="609601"/>
          </a:xfrm>
          <a:prstGeom prst="rect">
            <a:avLst/>
          </a:prstGeom>
          <a:blipFill>
            <a:blip r:embed="rId7"/>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Peer-Review</a:t>
            </a:r>
          </a:p>
        </p:txBody>
      </p:sp>
      <p:grpSp>
        <p:nvGrpSpPr>
          <p:cNvPr id="330" name="Group"/>
          <p:cNvGrpSpPr/>
          <p:nvPr/>
        </p:nvGrpSpPr>
        <p:grpSpPr>
          <a:xfrm>
            <a:off x="9679383" y="133915"/>
            <a:ext cx="3354647" cy="3647864"/>
            <a:chOff x="0" y="0"/>
            <a:chExt cx="3354645" cy="3647862"/>
          </a:xfrm>
        </p:grpSpPr>
        <p:sp>
          <p:nvSpPr>
            <p:cNvPr id="325" name="Open assessment"/>
            <p:cNvSpPr txBox="1"/>
            <p:nvPr/>
          </p:nvSpPr>
          <p:spPr>
            <a:xfrm>
              <a:off x="0" y="3038262"/>
              <a:ext cx="3026123" cy="609601"/>
            </a:xfrm>
            <a:prstGeom prst="rect">
              <a:avLst/>
            </a:prstGeom>
            <a:blipFill rotWithShape="1">
              <a:blip r:embed="rId8"/>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Open assessment</a:t>
              </a:r>
            </a:p>
          </p:txBody>
        </p:sp>
        <p:sp>
          <p:nvSpPr>
            <p:cNvPr id="326" name="Open Education"/>
            <p:cNvSpPr txBox="1"/>
            <p:nvPr/>
          </p:nvSpPr>
          <p:spPr>
            <a:xfrm>
              <a:off x="82041" y="0"/>
              <a:ext cx="2862040" cy="609601"/>
            </a:xfrm>
            <a:prstGeom prst="rect">
              <a:avLst/>
            </a:prstGeom>
            <a:blipFill rotWithShape="1">
              <a:blip r:embed="rId8"/>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Open Education</a:t>
              </a:r>
            </a:p>
          </p:txBody>
        </p:sp>
        <p:sp>
          <p:nvSpPr>
            <p:cNvPr id="327" name="Citizen Science"/>
            <p:cNvSpPr txBox="1"/>
            <p:nvPr/>
          </p:nvSpPr>
          <p:spPr>
            <a:xfrm>
              <a:off x="56581" y="772358"/>
              <a:ext cx="2656286" cy="609601"/>
            </a:xfrm>
            <a:prstGeom prst="rect">
              <a:avLst/>
            </a:prstGeom>
            <a:blipFill rotWithShape="1">
              <a:blip r:embed="rId8"/>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Citizen Science</a:t>
              </a:r>
            </a:p>
          </p:txBody>
        </p:sp>
        <p:sp>
          <p:nvSpPr>
            <p:cNvPr id="328" name="Replication studies"/>
            <p:cNvSpPr txBox="1"/>
            <p:nvPr/>
          </p:nvSpPr>
          <p:spPr>
            <a:xfrm>
              <a:off x="29750" y="2291489"/>
              <a:ext cx="3324896" cy="609601"/>
            </a:xfrm>
            <a:prstGeom prst="rect">
              <a:avLst/>
            </a:prstGeom>
            <a:blipFill rotWithShape="1">
              <a:blip r:embed="rId8"/>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Replication studies</a:t>
              </a:r>
            </a:p>
          </p:txBody>
        </p:sp>
        <p:sp>
          <p:nvSpPr>
            <p:cNvPr id="329" name="Meta Science"/>
            <p:cNvSpPr txBox="1"/>
            <p:nvPr/>
          </p:nvSpPr>
          <p:spPr>
            <a:xfrm>
              <a:off x="51009" y="1544716"/>
              <a:ext cx="2303004" cy="609601"/>
            </a:xfrm>
            <a:prstGeom prst="rect">
              <a:avLst/>
            </a:prstGeom>
            <a:blipFill rotWithShape="1">
              <a:blip r:embed="rId8"/>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Meta Science</a:t>
              </a:r>
            </a:p>
          </p:txBody>
        </p:sp>
      </p:grpSp>
      <p:sp>
        <p:nvSpPr>
          <p:cNvPr id="331" name="Team Science"/>
          <p:cNvSpPr txBox="1"/>
          <p:nvPr/>
        </p:nvSpPr>
        <p:spPr>
          <a:xfrm>
            <a:off x="4316870" y="3823783"/>
            <a:ext cx="2353234"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Team Science</a:t>
            </a:r>
          </a:p>
        </p:txBody>
      </p:sp>
      <p:sp>
        <p:nvSpPr>
          <p:cNvPr id="332" name="Registered Reports"/>
          <p:cNvSpPr txBox="1"/>
          <p:nvPr/>
        </p:nvSpPr>
        <p:spPr>
          <a:xfrm>
            <a:off x="7800485" y="8177651"/>
            <a:ext cx="3306850" cy="609601"/>
          </a:xfrm>
          <a:prstGeom prst="rect">
            <a:avLst/>
          </a:prstGeom>
          <a:blipFill>
            <a:blip r:embed="rId7"/>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Registered Reports</a:t>
            </a:r>
          </a:p>
        </p:txBody>
      </p:sp>
      <p:sp>
        <p:nvSpPr>
          <p:cNvPr id="333" name="Open Access"/>
          <p:cNvSpPr txBox="1"/>
          <p:nvPr/>
        </p:nvSpPr>
        <p:spPr>
          <a:xfrm>
            <a:off x="4856267" y="1025202"/>
            <a:ext cx="2268402" cy="609601"/>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Access</a:t>
            </a:r>
          </a:p>
        </p:txBody>
      </p:sp>
      <p:sp>
        <p:nvSpPr>
          <p:cNvPr id="334" name="Preprints"/>
          <p:cNvSpPr txBox="1"/>
          <p:nvPr/>
        </p:nvSpPr>
        <p:spPr>
          <a:xfrm>
            <a:off x="4926751" y="2067754"/>
            <a:ext cx="1668624" cy="609601"/>
          </a:xfrm>
          <a:prstGeom prst="rect">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Preprints</a:t>
            </a:r>
          </a:p>
        </p:txBody>
      </p:sp>
      <p:pic>
        <p:nvPicPr>
          <p:cNvPr id="335" name="Image" descr="Image"/>
          <p:cNvPicPr>
            <a:picLocks noChangeAspect="1"/>
          </p:cNvPicPr>
          <p:nvPr/>
        </p:nvPicPr>
        <p:blipFill>
          <a:blip r:embed="rId9"/>
          <a:stretch>
            <a:fillRect/>
          </a:stretch>
        </p:blipFill>
        <p:spPr>
          <a:xfrm>
            <a:off x="7586129" y="298166"/>
            <a:ext cx="2035673" cy="1650017"/>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3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1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32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31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3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8" nodeType="clickEffect">
                                  <p:stCondLst>
                                    <p:cond delay="0"/>
                                  </p:stCondLst>
                                  <p:iterate>
                                    <p:tmAbs val="0"/>
                                  </p:iterate>
                                  <p:childTnLst>
                                    <p:set>
                                      <p:cBhvr>
                                        <p:cTn id="29" fill="hold"/>
                                        <p:tgtEl>
                                          <p:spTgt spid="32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9" nodeType="afterEffect">
                                  <p:stCondLst>
                                    <p:cond delay="0"/>
                                  </p:stCondLst>
                                  <p:iterate>
                                    <p:tmAbs val="0"/>
                                  </p:iterate>
                                  <p:childTnLst>
                                    <p:set>
                                      <p:cBhvr>
                                        <p:cTn id="32" fill="hold"/>
                                        <p:tgtEl>
                                          <p:spTgt spid="324"/>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0" nodeType="afterEffect">
                                  <p:stCondLst>
                                    <p:cond delay="0"/>
                                  </p:stCondLst>
                                  <p:iterate>
                                    <p:tmAbs val="0"/>
                                  </p:iterate>
                                  <p:childTnLst>
                                    <p:set>
                                      <p:cBhvr>
                                        <p:cTn id="35" fill="hold"/>
                                        <p:tgtEl>
                                          <p:spTgt spid="33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3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2" nodeType="clickEffect">
                                  <p:stCondLst>
                                    <p:cond delay="0"/>
                                  </p:stCondLst>
                                  <p:iterate>
                                    <p:tmAbs val="0"/>
                                  </p:iterate>
                                  <p:childTnLst>
                                    <p:set>
                                      <p:cBhvr>
                                        <p:cTn id="42" fill="hold"/>
                                        <p:tgtEl>
                                          <p:spTgt spid="316"/>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3" nodeType="afterEffect">
                                  <p:stCondLst>
                                    <p:cond delay="0"/>
                                  </p:stCondLst>
                                  <p:iterate>
                                    <p:tmAbs val="0"/>
                                  </p:iterate>
                                  <p:childTnLst>
                                    <p:set>
                                      <p:cBhvr>
                                        <p:cTn id="45" fill="hold"/>
                                        <p:tgtEl>
                                          <p:spTgt spid="3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4" nodeType="clickEffect">
                                  <p:stCondLst>
                                    <p:cond delay="0"/>
                                  </p:stCondLst>
                                  <p:iterate>
                                    <p:tmAbs val="0"/>
                                  </p:iterate>
                                  <p:childTnLst>
                                    <p:set>
                                      <p:cBhvr>
                                        <p:cTn id="49" fill="hold"/>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2" animBg="1" advAuto="0"/>
      <p:bldP spid="317" grpId="6" animBg="1" advAuto="0"/>
      <p:bldP spid="318" grpId="4" animBg="1" advAuto="0"/>
      <p:bldP spid="319" grpId="2" animBg="1" advAuto="0"/>
      <p:bldP spid="320" grpId="5" animBg="1" advAuto="0"/>
      <p:bldP spid="321" grpId="8" animBg="1" advAuto="0"/>
      <p:bldP spid="322" grpId="7" animBg="1" advAuto="0"/>
      <p:bldP spid="324" grpId="9" animBg="1" advAuto="0"/>
      <p:bldP spid="330" grpId="14" animBg="1" advAuto="0"/>
      <p:bldP spid="331" grpId="13" animBg="1" advAuto="0"/>
      <p:bldP spid="332" grpId="10" animBg="1" advAuto="0"/>
      <p:bldP spid="333" grpId="1" animBg="1" advAuto="0"/>
      <p:bldP spid="334" grpId="3" animBg="1" advAuto="0"/>
      <p:bldP spid="335" grpId="1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Image" descr="Image"/>
          <p:cNvPicPr>
            <a:picLocks noChangeAspect="1"/>
          </p:cNvPicPr>
          <p:nvPr/>
        </p:nvPicPr>
        <p:blipFill>
          <a:blip r:embed="rId3"/>
          <a:stretch>
            <a:fillRect/>
          </a:stretch>
        </p:blipFill>
        <p:spPr>
          <a:xfrm>
            <a:off x="946484" y="675912"/>
            <a:ext cx="9094006" cy="8522590"/>
          </a:xfrm>
          <a:prstGeom prst="rect">
            <a:avLst/>
          </a:prstGeom>
          <a:ln w="12700">
            <a:miter lim="400000"/>
          </a:ln>
        </p:spPr>
      </p:pic>
      <p:sp>
        <p:nvSpPr>
          <p:cNvPr id="340" name="Image: Centre for Open Science"/>
          <p:cNvSpPr txBox="1"/>
          <p:nvPr/>
        </p:nvSpPr>
        <p:spPr>
          <a:xfrm>
            <a:off x="7132154" y="8853905"/>
            <a:ext cx="2943524"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600"/>
            </a:lvl1pPr>
          </a:lstStyle>
          <a:p>
            <a:r>
              <a:t>Image: Centre for Open Science</a:t>
            </a:r>
          </a:p>
        </p:txBody>
      </p:sp>
      <p:sp>
        <p:nvSpPr>
          <p:cNvPr id="341" name="Incentives &amp; rewards"/>
          <p:cNvSpPr txBox="1"/>
          <p:nvPr/>
        </p:nvSpPr>
        <p:spPr>
          <a:xfrm>
            <a:off x="3647701" y="4647652"/>
            <a:ext cx="3691571"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Incentives &amp; rewards</a:t>
            </a:r>
          </a:p>
        </p:txBody>
      </p:sp>
      <p:sp>
        <p:nvSpPr>
          <p:cNvPr id="342" name="FAIR data"/>
          <p:cNvSpPr txBox="1"/>
          <p:nvPr/>
        </p:nvSpPr>
        <p:spPr>
          <a:xfrm>
            <a:off x="3155029" y="8177651"/>
            <a:ext cx="1810570"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FAIR data</a:t>
            </a:r>
          </a:p>
        </p:txBody>
      </p:sp>
      <p:sp>
        <p:nvSpPr>
          <p:cNvPr id="343" name="Preregistration"/>
          <p:cNvSpPr txBox="1"/>
          <p:nvPr/>
        </p:nvSpPr>
        <p:spPr>
          <a:xfrm>
            <a:off x="7835872" y="7346377"/>
            <a:ext cx="2611450"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Preregistration</a:t>
            </a:r>
          </a:p>
        </p:txBody>
      </p:sp>
      <p:sp>
        <p:nvSpPr>
          <p:cNvPr id="344" name="Open Data"/>
          <p:cNvSpPr txBox="1"/>
          <p:nvPr/>
        </p:nvSpPr>
        <p:spPr>
          <a:xfrm>
            <a:off x="2790719" y="8983578"/>
            <a:ext cx="1942468"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Data</a:t>
            </a:r>
          </a:p>
        </p:txBody>
      </p:sp>
      <p:sp>
        <p:nvSpPr>
          <p:cNvPr id="345" name="Open Code"/>
          <p:cNvSpPr txBox="1"/>
          <p:nvPr/>
        </p:nvSpPr>
        <p:spPr>
          <a:xfrm>
            <a:off x="984407" y="7953061"/>
            <a:ext cx="2035673"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Code</a:t>
            </a:r>
          </a:p>
        </p:txBody>
      </p:sp>
      <p:sp>
        <p:nvSpPr>
          <p:cNvPr id="346" name="Open Science Badges"/>
          <p:cNvSpPr txBox="1"/>
          <p:nvPr/>
        </p:nvSpPr>
        <p:spPr>
          <a:xfrm>
            <a:off x="3798557" y="311726"/>
            <a:ext cx="3685246"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Science Badges</a:t>
            </a:r>
          </a:p>
        </p:txBody>
      </p:sp>
      <p:sp>
        <p:nvSpPr>
          <p:cNvPr id="347" name="Open Materials"/>
          <p:cNvSpPr txBox="1"/>
          <p:nvPr/>
        </p:nvSpPr>
        <p:spPr>
          <a:xfrm>
            <a:off x="-60333" y="8855242"/>
            <a:ext cx="2724188"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Materials</a:t>
            </a:r>
          </a:p>
        </p:txBody>
      </p:sp>
      <p:sp>
        <p:nvSpPr>
          <p:cNvPr id="348" name="Open Software"/>
          <p:cNvSpPr txBox="1"/>
          <p:nvPr/>
        </p:nvSpPr>
        <p:spPr>
          <a:xfrm>
            <a:off x="10793549" y="-870819"/>
            <a:ext cx="2636008" cy="609601"/>
          </a:xfrm>
          <a:prstGeom prst="rect">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Software</a:t>
            </a:r>
          </a:p>
        </p:txBody>
      </p:sp>
      <p:sp>
        <p:nvSpPr>
          <p:cNvPr id="349" name="Open Peer-Review"/>
          <p:cNvSpPr txBox="1"/>
          <p:nvPr/>
        </p:nvSpPr>
        <p:spPr>
          <a:xfrm>
            <a:off x="748635" y="1025202"/>
            <a:ext cx="3271503" cy="609601"/>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Peer-Review</a:t>
            </a:r>
          </a:p>
        </p:txBody>
      </p:sp>
      <p:sp>
        <p:nvSpPr>
          <p:cNvPr id="350" name="Open assessment"/>
          <p:cNvSpPr txBox="1"/>
          <p:nvPr/>
        </p:nvSpPr>
        <p:spPr>
          <a:xfrm>
            <a:off x="9679383" y="3172178"/>
            <a:ext cx="3026123" cy="609601"/>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assessment</a:t>
            </a:r>
          </a:p>
        </p:txBody>
      </p:sp>
      <p:sp>
        <p:nvSpPr>
          <p:cNvPr id="351" name="Open Education"/>
          <p:cNvSpPr txBox="1"/>
          <p:nvPr/>
        </p:nvSpPr>
        <p:spPr>
          <a:xfrm>
            <a:off x="9761425" y="133915"/>
            <a:ext cx="2862040" cy="609601"/>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Education</a:t>
            </a:r>
          </a:p>
        </p:txBody>
      </p:sp>
      <p:sp>
        <p:nvSpPr>
          <p:cNvPr id="352" name="Citizen Science"/>
          <p:cNvSpPr txBox="1"/>
          <p:nvPr/>
        </p:nvSpPr>
        <p:spPr>
          <a:xfrm>
            <a:off x="9735965" y="906274"/>
            <a:ext cx="2656285" cy="609601"/>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Citizen Science</a:t>
            </a:r>
          </a:p>
        </p:txBody>
      </p:sp>
      <p:sp>
        <p:nvSpPr>
          <p:cNvPr id="353" name="Replication studies"/>
          <p:cNvSpPr txBox="1"/>
          <p:nvPr/>
        </p:nvSpPr>
        <p:spPr>
          <a:xfrm>
            <a:off x="9709134" y="2425405"/>
            <a:ext cx="3324896"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Replication studies</a:t>
            </a:r>
          </a:p>
        </p:txBody>
      </p:sp>
      <p:sp>
        <p:nvSpPr>
          <p:cNvPr id="354" name="Meta Science"/>
          <p:cNvSpPr txBox="1"/>
          <p:nvPr/>
        </p:nvSpPr>
        <p:spPr>
          <a:xfrm>
            <a:off x="9730392" y="1678632"/>
            <a:ext cx="2303005"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Meta Science</a:t>
            </a:r>
          </a:p>
        </p:txBody>
      </p:sp>
      <p:sp>
        <p:nvSpPr>
          <p:cNvPr id="355" name="Team Science"/>
          <p:cNvSpPr txBox="1"/>
          <p:nvPr/>
        </p:nvSpPr>
        <p:spPr>
          <a:xfrm>
            <a:off x="4316870" y="3823783"/>
            <a:ext cx="2353234"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Team Science</a:t>
            </a:r>
          </a:p>
        </p:txBody>
      </p:sp>
      <p:sp>
        <p:nvSpPr>
          <p:cNvPr id="356" name="Registered Reports"/>
          <p:cNvSpPr txBox="1"/>
          <p:nvPr/>
        </p:nvSpPr>
        <p:spPr>
          <a:xfrm>
            <a:off x="7800485" y="8177651"/>
            <a:ext cx="3306850"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Registered Reports</a:t>
            </a:r>
          </a:p>
        </p:txBody>
      </p:sp>
      <p:sp>
        <p:nvSpPr>
          <p:cNvPr id="357" name="Open Access"/>
          <p:cNvSpPr txBox="1"/>
          <p:nvPr/>
        </p:nvSpPr>
        <p:spPr>
          <a:xfrm>
            <a:off x="4856267" y="1025202"/>
            <a:ext cx="2268402" cy="609601"/>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Open Access</a:t>
            </a:r>
          </a:p>
        </p:txBody>
      </p:sp>
      <p:sp>
        <p:nvSpPr>
          <p:cNvPr id="358" name="Preprints"/>
          <p:cNvSpPr txBox="1"/>
          <p:nvPr/>
        </p:nvSpPr>
        <p:spPr>
          <a:xfrm>
            <a:off x="4926751" y="2067754"/>
            <a:ext cx="1668624" cy="609601"/>
          </a:xfrm>
          <a:prstGeom prst="rect">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Preprints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Open Science is booming!"/>
          <p:cNvSpPr txBox="1">
            <a:spLocks noGrp="1"/>
          </p:cNvSpPr>
          <p:nvPr>
            <p:ph type="title"/>
          </p:nvPr>
        </p:nvSpPr>
        <p:spPr>
          <a:prstGeom prst="rect">
            <a:avLst/>
          </a:prstGeom>
        </p:spPr>
        <p:txBody>
          <a:bodyPr/>
          <a:lstStyle/>
          <a:p>
            <a:r>
              <a:t>Open Science is booming!</a:t>
            </a:r>
          </a:p>
        </p:txBody>
      </p:sp>
      <p:pic>
        <p:nvPicPr>
          <p:cNvPr id="363" name="Image" descr="Image"/>
          <p:cNvPicPr>
            <a:picLocks noChangeAspect="1"/>
          </p:cNvPicPr>
          <p:nvPr/>
        </p:nvPicPr>
        <p:blipFill>
          <a:blip r:embed="rId2"/>
          <a:stretch>
            <a:fillRect/>
          </a:stretch>
        </p:blipFill>
        <p:spPr>
          <a:xfrm>
            <a:off x="101612" y="2091973"/>
            <a:ext cx="6641404" cy="3896849"/>
          </a:xfrm>
          <a:prstGeom prst="rect">
            <a:avLst/>
          </a:prstGeom>
          <a:ln w="25400">
            <a:miter lim="400000"/>
          </a:ln>
          <a:effectLst>
            <a:outerShdw blurRad="254000" dist="127000" dir="5400000" rotWithShape="0">
              <a:srgbClr val="000000">
                <a:alpha val="70000"/>
              </a:srgbClr>
            </a:outerShdw>
          </a:effectLst>
        </p:spPr>
      </p:pic>
      <p:grpSp>
        <p:nvGrpSpPr>
          <p:cNvPr id="366" name="Group"/>
          <p:cNvGrpSpPr/>
          <p:nvPr/>
        </p:nvGrpSpPr>
        <p:grpSpPr>
          <a:xfrm>
            <a:off x="134045" y="5996547"/>
            <a:ext cx="9311729" cy="3600222"/>
            <a:chOff x="0" y="0"/>
            <a:chExt cx="9311727" cy="3600220"/>
          </a:xfrm>
        </p:grpSpPr>
        <p:pic>
          <p:nvPicPr>
            <p:cNvPr id="364" name="Image" descr="Image"/>
            <p:cNvPicPr>
              <a:picLocks noChangeAspect="1"/>
            </p:cNvPicPr>
            <p:nvPr/>
          </p:nvPicPr>
          <p:blipFill>
            <a:blip r:embed="rId3"/>
            <a:srcRect t="51335"/>
            <a:stretch>
              <a:fillRect/>
            </a:stretch>
          </p:blipFill>
          <p:spPr>
            <a:xfrm>
              <a:off x="0" y="2334139"/>
              <a:ext cx="9311728" cy="1266082"/>
            </a:xfrm>
            <a:prstGeom prst="rect">
              <a:avLst/>
            </a:prstGeom>
            <a:ln w="25400" cap="flat">
              <a:noFill/>
              <a:miter lim="400000"/>
            </a:ln>
            <a:effectLst>
              <a:outerShdw blurRad="254000" dist="127000" dir="5400000" rotWithShape="0">
                <a:srgbClr val="000000">
                  <a:alpha val="70000"/>
                </a:srgbClr>
              </a:outerShdw>
            </a:effectLst>
          </p:spPr>
        </p:pic>
        <p:pic>
          <p:nvPicPr>
            <p:cNvPr id="365" name="Image" descr="Image"/>
            <p:cNvPicPr>
              <a:picLocks noChangeAspect="1"/>
            </p:cNvPicPr>
            <p:nvPr/>
          </p:nvPicPr>
          <p:blipFill>
            <a:blip r:embed="rId4"/>
            <a:srcRect t="36267"/>
            <a:stretch>
              <a:fillRect/>
            </a:stretch>
          </p:blipFill>
          <p:spPr>
            <a:xfrm>
              <a:off x="1488422" y="0"/>
              <a:ext cx="4640222" cy="2326595"/>
            </a:xfrm>
            <a:prstGeom prst="rect">
              <a:avLst/>
            </a:prstGeom>
            <a:ln w="25400" cap="flat">
              <a:noFill/>
              <a:miter lim="400000"/>
            </a:ln>
            <a:effectLst>
              <a:outerShdw blurRad="254000" dist="127000" dir="5400000" rotWithShape="0">
                <a:srgbClr val="000000">
                  <a:alpha val="70000"/>
                </a:srgbClr>
              </a:outerShdw>
            </a:effectLst>
          </p:spPr>
        </p:pic>
      </p:grpSp>
      <p:grpSp>
        <p:nvGrpSpPr>
          <p:cNvPr id="369" name="Group"/>
          <p:cNvGrpSpPr/>
          <p:nvPr/>
        </p:nvGrpSpPr>
        <p:grpSpPr>
          <a:xfrm>
            <a:off x="7764745" y="2092684"/>
            <a:ext cx="5061923" cy="7156710"/>
            <a:chOff x="0" y="0"/>
            <a:chExt cx="5061922" cy="7156709"/>
          </a:xfrm>
        </p:grpSpPr>
        <p:pic>
          <p:nvPicPr>
            <p:cNvPr id="367" name="Image" descr="Image"/>
            <p:cNvPicPr>
              <a:picLocks noChangeAspect="1"/>
            </p:cNvPicPr>
            <p:nvPr/>
          </p:nvPicPr>
          <p:blipFill>
            <a:blip r:embed="rId5"/>
            <a:stretch>
              <a:fillRect/>
            </a:stretch>
          </p:blipFill>
          <p:spPr>
            <a:xfrm>
              <a:off x="14004" y="2219139"/>
              <a:ext cx="5033914" cy="4937571"/>
            </a:xfrm>
            <a:prstGeom prst="rect">
              <a:avLst/>
            </a:prstGeom>
            <a:ln w="25400" cap="flat">
              <a:noFill/>
              <a:miter lim="400000"/>
            </a:ln>
            <a:effectLst>
              <a:outerShdw blurRad="254000" dist="127000" dir="5400000" rotWithShape="0">
                <a:srgbClr val="000000">
                  <a:alpha val="70000"/>
                </a:srgbClr>
              </a:outerShdw>
            </a:effectLst>
          </p:spPr>
        </p:pic>
        <p:pic>
          <p:nvPicPr>
            <p:cNvPr id="368" name="Image" descr="Image"/>
            <p:cNvPicPr>
              <a:picLocks noChangeAspect="1"/>
            </p:cNvPicPr>
            <p:nvPr/>
          </p:nvPicPr>
          <p:blipFill>
            <a:blip r:embed="rId6"/>
            <a:stretch>
              <a:fillRect/>
            </a:stretch>
          </p:blipFill>
          <p:spPr>
            <a:xfrm>
              <a:off x="0" y="0"/>
              <a:ext cx="5061923" cy="1997325"/>
            </a:xfrm>
            <a:prstGeom prst="rect">
              <a:avLst/>
            </a:prstGeom>
            <a:ln w="25400" cap="flat">
              <a:noFill/>
              <a:miter lim="400000"/>
            </a:ln>
            <a:effectLst>
              <a:outerShdw blurRad="254000" dist="127000" dir="5400000" rotWithShape="0">
                <a:srgbClr val="000000">
                  <a:alpha val="70000"/>
                </a:srgbClr>
              </a:outerShdw>
            </a:effectLst>
          </p:spPr>
        </p:pic>
      </p:grpSp>
      <p:pic>
        <p:nvPicPr>
          <p:cNvPr id="370" name="Image" descr="Image"/>
          <p:cNvPicPr>
            <a:picLocks noChangeAspect="1"/>
          </p:cNvPicPr>
          <p:nvPr/>
        </p:nvPicPr>
        <p:blipFill>
          <a:blip r:embed="rId7"/>
          <a:srcRect l="2404" t="20366" r="3694" b="5155"/>
          <a:stretch>
            <a:fillRect/>
          </a:stretch>
        </p:blipFill>
        <p:spPr>
          <a:xfrm>
            <a:off x="5881708" y="5861738"/>
            <a:ext cx="6964482" cy="3197036"/>
          </a:xfrm>
          <a:prstGeom prst="rect">
            <a:avLst/>
          </a:prstGeom>
          <a:ln w="25400">
            <a:miter lim="400000"/>
          </a:ln>
          <a:effectLst>
            <a:outerShdw blurRad="254000" dist="127000" dir="5400000" rotWithShape="0">
              <a:srgbClr val="000000">
                <a:alpha val="70000"/>
              </a:srgbClr>
            </a:outerShdw>
          </a:effectLst>
        </p:spPr>
      </p:pic>
      <p:pic>
        <p:nvPicPr>
          <p:cNvPr id="371" name="Image" descr="Image"/>
          <p:cNvPicPr>
            <a:picLocks noChangeAspect="1"/>
          </p:cNvPicPr>
          <p:nvPr/>
        </p:nvPicPr>
        <p:blipFill>
          <a:blip r:embed="rId8"/>
          <a:stretch>
            <a:fillRect/>
          </a:stretch>
        </p:blipFill>
        <p:spPr>
          <a:xfrm>
            <a:off x="3768231" y="3171923"/>
            <a:ext cx="6190433" cy="4715788"/>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5" nodeType="clickEffect">
                                  <p:stCondLst>
                                    <p:cond delay="0"/>
                                  </p:stCondLst>
                                  <p:iterate>
                                    <p:tmAbs val="0"/>
                                  </p:iterate>
                                  <p:childTnLst>
                                    <p:set>
                                      <p:cBhvr>
                                        <p:cTn id="22" fill="hold"/>
                                        <p:tgtEl>
                                          <p:spTgt spid="371"/>
                                        </p:tgtEl>
                                        <p:attrNameLst>
                                          <p:attrName>style.visibility</p:attrName>
                                        </p:attrNameLst>
                                      </p:cBhvr>
                                      <p:to>
                                        <p:strVal val="visible"/>
                                      </p:to>
                                    </p:set>
                                    <p:anim calcmode="lin" valueType="num">
                                      <p:cBhvr>
                                        <p:cTn id="23" dur="1500" fill="hold"/>
                                        <p:tgtEl>
                                          <p:spTgt spid="371"/>
                                        </p:tgtEl>
                                        <p:attrNameLst>
                                          <p:attrName>ppt_x</p:attrName>
                                        </p:attrNameLst>
                                      </p:cBhvr>
                                      <p:tavLst>
                                        <p:tav tm="0">
                                          <p:val>
                                            <p:strVal val="#ppt_x"/>
                                          </p:val>
                                        </p:tav>
                                        <p:tav tm="100000">
                                          <p:val>
                                            <p:strVal val="#ppt_x"/>
                                          </p:val>
                                        </p:tav>
                                      </p:tavLst>
                                    </p:anim>
                                    <p:anim calcmode="lin" valueType="num">
                                      <p:cBhvr>
                                        <p:cTn id="24" dur="1500" fill="hold"/>
                                        <p:tgtEl>
                                          <p:spTgt spid="3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1" animBg="1" advAuto="0"/>
      <p:bldP spid="366" grpId="2" animBg="1" advAuto="0"/>
      <p:bldP spid="369" grpId="3" animBg="1" advAuto="0"/>
      <p:bldP spid="370" grpId="4" animBg="1" advAuto="0"/>
      <p:bldP spid="371" grpId="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Image" descr="Image"/>
          <p:cNvPicPr>
            <a:picLocks noChangeAspect="1"/>
          </p:cNvPicPr>
          <p:nvPr/>
        </p:nvPicPr>
        <p:blipFill>
          <a:blip r:embed="rId2"/>
          <a:stretch>
            <a:fillRect/>
          </a:stretch>
        </p:blipFill>
        <p:spPr>
          <a:xfrm>
            <a:off x="6991636" y="238121"/>
            <a:ext cx="5793702" cy="1565640"/>
          </a:xfrm>
          <a:prstGeom prst="rect">
            <a:avLst/>
          </a:prstGeom>
          <a:ln w="25400">
            <a:miter lim="400000"/>
          </a:ln>
          <a:effectLst>
            <a:outerShdw blurRad="254000" dist="127000" dir="5400000" rotWithShape="0">
              <a:srgbClr val="000000">
                <a:alpha val="70000"/>
              </a:srgbClr>
            </a:outerShdw>
          </a:effectLst>
        </p:spPr>
      </p:pic>
      <p:pic>
        <p:nvPicPr>
          <p:cNvPr id="374" name="Image" descr="Image"/>
          <p:cNvPicPr>
            <a:picLocks noChangeAspect="1"/>
          </p:cNvPicPr>
          <p:nvPr/>
        </p:nvPicPr>
        <p:blipFill>
          <a:blip r:embed="rId3"/>
          <a:stretch>
            <a:fillRect/>
          </a:stretch>
        </p:blipFill>
        <p:spPr>
          <a:xfrm>
            <a:off x="107906" y="140018"/>
            <a:ext cx="5023243" cy="3615532"/>
          </a:xfrm>
          <a:prstGeom prst="rect">
            <a:avLst/>
          </a:prstGeom>
          <a:ln w="25400">
            <a:miter lim="400000"/>
          </a:ln>
          <a:effectLst>
            <a:outerShdw blurRad="254000" dist="127000" dir="5400000" rotWithShape="0">
              <a:srgbClr val="000000">
                <a:alpha val="70000"/>
              </a:srgbClr>
            </a:outerShdw>
          </a:effectLst>
        </p:spPr>
      </p:pic>
      <p:pic>
        <p:nvPicPr>
          <p:cNvPr id="375" name="Image" descr="Image"/>
          <p:cNvPicPr>
            <a:picLocks noChangeAspect="1"/>
          </p:cNvPicPr>
          <p:nvPr/>
        </p:nvPicPr>
        <p:blipFill>
          <a:blip r:embed="rId4"/>
          <a:stretch>
            <a:fillRect/>
          </a:stretch>
        </p:blipFill>
        <p:spPr>
          <a:xfrm>
            <a:off x="4003623" y="738774"/>
            <a:ext cx="4521201" cy="8877301"/>
          </a:xfrm>
          <a:prstGeom prst="rect">
            <a:avLst/>
          </a:prstGeom>
          <a:ln w="25400">
            <a:miter lim="400000"/>
          </a:ln>
          <a:effectLst>
            <a:outerShdw blurRad="254000" dist="127000" dir="5400000" rotWithShape="0">
              <a:srgbClr val="000000">
                <a:alpha val="70000"/>
              </a:srgbClr>
            </a:outerShdw>
          </a:effectLst>
        </p:spPr>
      </p:pic>
      <p:pic>
        <p:nvPicPr>
          <p:cNvPr id="376" name="Image" descr="Image"/>
          <p:cNvPicPr>
            <a:picLocks noChangeAspect="1"/>
          </p:cNvPicPr>
          <p:nvPr/>
        </p:nvPicPr>
        <p:blipFill>
          <a:blip r:embed="rId5"/>
          <a:stretch>
            <a:fillRect/>
          </a:stretch>
        </p:blipFill>
        <p:spPr>
          <a:xfrm>
            <a:off x="119084" y="3846360"/>
            <a:ext cx="3632398" cy="5634412"/>
          </a:xfrm>
          <a:prstGeom prst="rect">
            <a:avLst/>
          </a:prstGeom>
          <a:ln w="25400">
            <a:miter lim="400000"/>
          </a:ln>
          <a:effectLst>
            <a:outerShdw blurRad="254000" dist="127000" dir="5400000" rotWithShape="0">
              <a:srgbClr val="000000">
                <a:alpha val="70000"/>
              </a:srgbClr>
            </a:outerShdw>
          </a:effectLst>
        </p:spPr>
      </p:pic>
      <p:pic>
        <p:nvPicPr>
          <p:cNvPr id="377" name="Image" descr="Image"/>
          <p:cNvPicPr>
            <a:picLocks noChangeAspect="1"/>
          </p:cNvPicPr>
          <p:nvPr/>
        </p:nvPicPr>
        <p:blipFill>
          <a:blip r:embed="rId6"/>
          <a:stretch>
            <a:fillRect/>
          </a:stretch>
        </p:blipFill>
        <p:spPr>
          <a:xfrm>
            <a:off x="6991636" y="2050232"/>
            <a:ext cx="5793702" cy="2718318"/>
          </a:xfrm>
          <a:prstGeom prst="rect">
            <a:avLst/>
          </a:prstGeom>
          <a:ln w="25400">
            <a:miter lim="400000"/>
          </a:ln>
          <a:effectLst>
            <a:outerShdw blurRad="254000" dist="127000" dir="5400000" rotWithShape="0">
              <a:srgbClr val="000000">
                <a:alpha val="70000"/>
              </a:srgbClr>
            </a:outerShdw>
          </a:effectLst>
        </p:spPr>
      </p:pic>
      <p:pic>
        <p:nvPicPr>
          <p:cNvPr id="378" name="Image" descr="Image"/>
          <p:cNvPicPr>
            <a:picLocks noChangeAspect="1"/>
          </p:cNvPicPr>
          <p:nvPr/>
        </p:nvPicPr>
        <p:blipFill>
          <a:blip r:embed="rId7"/>
          <a:stretch>
            <a:fillRect/>
          </a:stretch>
        </p:blipFill>
        <p:spPr>
          <a:xfrm>
            <a:off x="9388860" y="5015021"/>
            <a:ext cx="3390124" cy="4641242"/>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1" animBg="1" advAuto="0"/>
      <p:bldP spid="374" grpId="2" animBg="1" advAuto="0"/>
      <p:bldP spid="375" grpId="4" animBg="1" advAuto="0"/>
      <p:bldP spid="376" grpId="3" animBg="1" advAuto="0"/>
      <p:bldP spid="377" grpId="5" animBg="1" advAuto="0"/>
      <p:bldP spid="378" grpId="6"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Image" descr="Image"/>
          <p:cNvPicPr>
            <a:picLocks noChangeAspect="1"/>
          </p:cNvPicPr>
          <p:nvPr/>
        </p:nvPicPr>
        <p:blipFill>
          <a:blip r:embed="rId2"/>
          <a:stretch>
            <a:fillRect/>
          </a:stretch>
        </p:blipFill>
        <p:spPr>
          <a:xfrm>
            <a:off x="317446" y="84442"/>
            <a:ext cx="7098283" cy="3454401"/>
          </a:xfrm>
          <a:prstGeom prst="rect">
            <a:avLst/>
          </a:prstGeom>
          <a:ln w="25400">
            <a:miter lim="400000"/>
          </a:ln>
          <a:effectLst>
            <a:outerShdw blurRad="254000" dist="127000" dir="5400000" rotWithShape="0">
              <a:srgbClr val="000000">
                <a:alpha val="70000"/>
              </a:srgbClr>
            </a:outerShdw>
          </a:effectLst>
        </p:spPr>
      </p:pic>
      <p:graphicFrame>
        <p:nvGraphicFramePr>
          <p:cNvPr id="381" name="Table"/>
          <p:cNvGraphicFramePr/>
          <p:nvPr/>
        </p:nvGraphicFramePr>
        <p:xfrm>
          <a:off x="309604" y="3645682"/>
          <a:ext cx="10451307" cy="5913293"/>
        </p:xfrm>
        <a:graphic>
          <a:graphicData uri="http://schemas.openxmlformats.org/drawingml/2006/table">
            <a:tbl>
              <a:tblPr firstRow="1" firstCol="1">
                <a:tableStyleId>{4C3C2611-4C71-4FC5-86AE-919BDF0F9419}</a:tableStyleId>
              </a:tblPr>
              <a:tblGrid>
                <a:gridCol w="3560010">
                  <a:extLst>
                    <a:ext uri="{9D8B030D-6E8A-4147-A177-3AD203B41FA5}">
                      <a16:colId xmlns:a16="http://schemas.microsoft.com/office/drawing/2014/main" val="20000"/>
                    </a:ext>
                  </a:extLst>
                </a:gridCol>
                <a:gridCol w="8825581">
                  <a:extLst>
                    <a:ext uri="{9D8B030D-6E8A-4147-A177-3AD203B41FA5}">
                      <a16:colId xmlns:a16="http://schemas.microsoft.com/office/drawing/2014/main" val="20001"/>
                    </a:ext>
                  </a:extLst>
                </a:gridCol>
              </a:tblGrid>
              <a:tr h="983431">
                <a:tc>
                  <a:txBody>
                    <a:bodyPr/>
                    <a:lstStyle/>
                    <a:p>
                      <a:pPr defTabSz="914400">
                        <a:tabLst>
                          <a:tab pos="914400" algn="l"/>
                        </a:tabLst>
                        <a:defRPr sz="2500" b="1">
                          <a:effectLst>
                            <a:outerShdw blurRad="25400" dist="12700" dir="5400000" rotWithShape="0">
                              <a:srgbClr val="000000">
                                <a:alpha val="50000"/>
                              </a:srgbClr>
                            </a:outerShdw>
                          </a:effectLst>
                        </a:defRPr>
                      </a:pPr>
                      <a:endParaRPr/>
                    </a:p>
                  </a:txBody>
                  <a:tcPr marL="50800" marR="50800" marT="50800" marB="50800" anchor="ctr" horzOverflow="overflow">
                    <a:lnL w="12700">
                      <a:solidFill>
                        <a:srgbClr val="7695B6"/>
                      </a:solidFill>
                      <a:miter lim="400000"/>
                    </a:lnL>
                    <a:blipFill rotWithShape="1">
                      <a:blip r:embed="rId3"/>
                      <a:srcRect/>
                      <a:tile tx="0" ty="0" sx="100000" sy="100000" flip="none" algn="tl"/>
                    </a:blipFill>
                  </a:tcPr>
                </a:tc>
                <a:tc>
                  <a:txBody>
                    <a:bodyPr/>
                    <a:lstStyle/>
                    <a:p>
                      <a:pPr defTabSz="914400">
                        <a:tabLst>
                          <a:tab pos="914400" algn="l"/>
                        </a:tabLst>
                        <a:defRPr sz="1800">
                          <a:solidFill>
                            <a:srgbClr val="000000"/>
                          </a:solidFill>
                        </a:defRPr>
                      </a:pPr>
                      <a:r>
                        <a:rPr sz="2500" b="1">
                          <a:solidFill>
                            <a:srgbClr val="F6F4EF"/>
                          </a:solidFill>
                          <a:effectLst>
                            <a:outerShdw blurRad="25400" dist="12700" dir="5400000" rotWithShape="0">
                              <a:srgbClr val="000000">
                                <a:alpha val="50000"/>
                              </a:srgbClr>
                            </a:outerShdw>
                          </a:effectLst>
                        </a:rPr>
                        <a:t>Goals 2021</a:t>
                      </a:r>
                    </a:p>
                  </a:txBody>
                  <a:tcPr marL="50800" marR="50800" marT="50800" marB="50800" anchor="ctr" horzOverflow="overflow">
                    <a:lnR w="12700">
                      <a:solidFill>
                        <a:srgbClr val="7695B6"/>
                      </a:solidFill>
                      <a:miter lim="400000"/>
                    </a:lnR>
                    <a:blipFill rotWithShape="1">
                      <a:blip r:embed="rId3"/>
                      <a:srcRect/>
                      <a:tile tx="0" ty="0" sx="100000" sy="100000" flip="none" algn="tl"/>
                    </a:blipFill>
                  </a:tcPr>
                </a:tc>
                <a:extLst>
                  <a:ext uri="{0D108BD9-81ED-4DB2-BD59-A6C34878D82A}">
                    <a16:rowId xmlns:a16="http://schemas.microsoft.com/office/drawing/2014/main" val="10000"/>
                  </a:ext>
                </a:extLst>
              </a:tr>
              <a:tr h="983431">
                <a:tc>
                  <a:txBody>
                    <a:bodyPr/>
                    <a:lstStyle/>
                    <a:p>
                      <a:pPr defTabSz="914400">
                        <a:tabLst>
                          <a:tab pos="914400" algn="l"/>
                        </a:tabLst>
                        <a:defRPr sz="1800">
                          <a:solidFill>
                            <a:srgbClr val="000000"/>
                          </a:solidFill>
                        </a:defRPr>
                      </a:pPr>
                      <a:r>
                        <a:rPr sz="2500" b="1">
                          <a:solidFill>
                            <a:srgbClr val="F6F4EF"/>
                          </a:solidFill>
                          <a:effectLst>
                            <a:outerShdw blurRad="25400" dist="12700" dir="5400000" rotWithShape="0">
                              <a:srgbClr val="000000">
                                <a:alpha val="50000"/>
                              </a:srgbClr>
                            </a:outerShdw>
                          </a:effectLst>
                        </a:rPr>
                        <a:t>Open Access</a:t>
                      </a:r>
                    </a:p>
                  </a:txBody>
                  <a:tcPr marL="50800" marR="50800" marT="50800" marB="50800" anchor="ctr" horzOverflow="overflow">
                    <a:blipFill rotWithShape="1">
                      <a:blip r:embed="rId4"/>
                      <a:srcRect/>
                      <a:tile tx="0" ty="0" sx="100000" sy="100000" flip="none" algn="tl"/>
                    </a:blipFill>
                  </a:tcPr>
                </a:tc>
                <a:tc>
                  <a:txBody>
                    <a:bodyPr/>
                    <a:lstStyle/>
                    <a:p>
                      <a:pPr defTabSz="457200">
                        <a:defRPr sz="1800">
                          <a:solidFill>
                            <a:srgbClr val="000000"/>
                          </a:solidFill>
                        </a:defRPr>
                      </a:pPr>
                      <a:r>
                        <a:rPr sz="2500" b="1">
                          <a:solidFill>
                            <a:srgbClr val="6D6A67"/>
                          </a:solidFill>
                          <a:effectLst>
                            <a:outerShdw blurRad="25400" dist="12700" dir="5280000" rotWithShape="0">
                              <a:srgbClr val="FFFFFF"/>
                            </a:outerShdw>
                          </a:effectLst>
                        </a:rPr>
                        <a:t>100% Open Access</a:t>
                      </a:r>
                    </a:p>
                  </a:txBody>
                  <a:tcPr marL="50800" marR="50800" marT="50800" marB="50800" anchor="ctr" horzOverflow="overflow"/>
                </a:tc>
                <a:extLst>
                  <a:ext uri="{0D108BD9-81ED-4DB2-BD59-A6C34878D82A}">
                    <a16:rowId xmlns:a16="http://schemas.microsoft.com/office/drawing/2014/main" val="10001"/>
                  </a:ext>
                </a:extLst>
              </a:tr>
              <a:tr h="983431">
                <a:tc>
                  <a:txBody>
                    <a:bodyPr/>
                    <a:lstStyle/>
                    <a:p>
                      <a:pPr defTabSz="914400">
                        <a:tabLst>
                          <a:tab pos="914400" algn="l"/>
                        </a:tabLst>
                        <a:defRPr sz="1800">
                          <a:solidFill>
                            <a:srgbClr val="000000"/>
                          </a:solidFill>
                        </a:defRPr>
                      </a:pPr>
                      <a:r>
                        <a:rPr sz="2500" b="1">
                          <a:solidFill>
                            <a:srgbClr val="F6F4EF"/>
                          </a:solidFill>
                          <a:effectLst>
                            <a:outerShdw blurRad="25400" dist="12700" dir="5400000" rotWithShape="0">
                              <a:srgbClr val="000000">
                                <a:alpha val="50000"/>
                              </a:srgbClr>
                            </a:outerShdw>
                          </a:effectLst>
                        </a:rPr>
                        <a:t>FAIR &amp; Open Data</a:t>
                      </a:r>
                    </a:p>
                  </a:txBody>
                  <a:tcPr marL="50800" marR="50800" marT="50800" marB="50800" anchor="ctr" horzOverflow="overflow">
                    <a:blipFill rotWithShape="1">
                      <a:blip r:embed="rId4"/>
                      <a:srcRect/>
                      <a:tile tx="0" ty="0" sx="100000" sy="100000" flip="none" algn="tl"/>
                    </a:blipFill>
                  </a:tcPr>
                </a:tc>
                <a:tc>
                  <a:txBody>
                    <a:bodyPr/>
                    <a:lstStyle/>
                    <a:p>
                      <a:pPr defTabSz="457200">
                        <a:defRPr sz="1800">
                          <a:solidFill>
                            <a:srgbClr val="000000"/>
                          </a:solidFill>
                        </a:defRPr>
                      </a:pPr>
                      <a:r>
                        <a:rPr sz="2500" b="1">
                          <a:solidFill>
                            <a:srgbClr val="6D6A67"/>
                          </a:solidFill>
                          <a:effectLst>
                            <a:outerShdw blurRad="25400" dist="12700" dir="5280000" rotWithShape="0">
                              <a:srgbClr val="FFFFFF"/>
                            </a:outerShdw>
                          </a:effectLst>
                        </a:rPr>
                        <a:t>As FAIR as possible,  open where viable</a:t>
                      </a:r>
                    </a:p>
                  </a:txBody>
                  <a:tcPr marL="50800" marR="50800" marT="50800" marB="50800" anchor="ctr" horzOverflow="overflow"/>
                </a:tc>
                <a:extLst>
                  <a:ext uri="{0D108BD9-81ED-4DB2-BD59-A6C34878D82A}">
                    <a16:rowId xmlns:a16="http://schemas.microsoft.com/office/drawing/2014/main" val="10002"/>
                  </a:ext>
                </a:extLst>
              </a:tr>
              <a:tr h="983431">
                <a:tc>
                  <a:txBody>
                    <a:bodyPr/>
                    <a:lstStyle/>
                    <a:p>
                      <a:pPr defTabSz="914400">
                        <a:tabLst>
                          <a:tab pos="914400" algn="l"/>
                        </a:tabLst>
                        <a:defRPr sz="1800">
                          <a:solidFill>
                            <a:srgbClr val="000000"/>
                          </a:solidFill>
                        </a:defRPr>
                      </a:pPr>
                      <a:r>
                        <a:rPr sz="2500" b="1">
                          <a:solidFill>
                            <a:srgbClr val="F6F4EF"/>
                          </a:solidFill>
                          <a:effectLst>
                            <a:outerShdw blurRad="25400" dist="12700" dir="5400000" rotWithShape="0">
                              <a:srgbClr val="000000">
                                <a:alpha val="50000"/>
                              </a:srgbClr>
                            </a:outerShdw>
                          </a:effectLst>
                        </a:rPr>
                        <a:t>Open Code and Software</a:t>
                      </a:r>
                    </a:p>
                  </a:txBody>
                  <a:tcPr marL="50800" marR="50800" marT="50800" marB="50800" anchor="ctr" horzOverflow="overflow">
                    <a:blipFill rotWithShape="1">
                      <a:blip r:embed="rId4"/>
                      <a:srcRect/>
                      <a:tile tx="0" ty="0" sx="100000" sy="100000" flip="none" algn="tl"/>
                    </a:blipFill>
                  </a:tcPr>
                </a:tc>
                <a:tc>
                  <a:txBody>
                    <a:bodyPr/>
                    <a:lstStyle/>
                    <a:p>
                      <a:pPr defTabSz="457200">
                        <a:defRPr sz="1800">
                          <a:solidFill>
                            <a:srgbClr val="000000"/>
                          </a:solidFill>
                        </a:defRPr>
                      </a:pPr>
                      <a:r>
                        <a:rPr sz="2500" b="1">
                          <a:solidFill>
                            <a:srgbClr val="6D6A67"/>
                          </a:solidFill>
                          <a:effectLst>
                            <a:outerShdw blurRad="25400" dist="12700" dir="5280000" rotWithShape="0">
                              <a:srgbClr val="FFFFFF"/>
                            </a:outerShdw>
                          </a:effectLst>
                        </a:rPr>
                        <a:t>Share code and software
Use free en open software where possible</a:t>
                      </a:r>
                    </a:p>
                  </a:txBody>
                  <a:tcPr marL="50800" marR="50800" marT="50800" marB="50800" anchor="ctr" horzOverflow="overflow"/>
                </a:tc>
                <a:extLst>
                  <a:ext uri="{0D108BD9-81ED-4DB2-BD59-A6C34878D82A}">
                    <a16:rowId xmlns:a16="http://schemas.microsoft.com/office/drawing/2014/main" val="10003"/>
                  </a:ext>
                </a:extLst>
              </a:tr>
              <a:tr h="983431">
                <a:tc>
                  <a:txBody>
                    <a:bodyPr/>
                    <a:lstStyle/>
                    <a:p>
                      <a:pPr defTabSz="914400">
                        <a:tabLst>
                          <a:tab pos="914400" algn="l"/>
                        </a:tabLst>
                        <a:defRPr sz="1800">
                          <a:solidFill>
                            <a:srgbClr val="000000"/>
                          </a:solidFill>
                        </a:defRPr>
                      </a:pPr>
                      <a:r>
                        <a:rPr sz="2500" b="1">
                          <a:solidFill>
                            <a:srgbClr val="F6F4EF"/>
                          </a:solidFill>
                          <a:effectLst>
                            <a:outerShdw blurRad="25400" dist="12700" dir="5400000" rotWithShape="0">
                              <a:srgbClr val="000000">
                                <a:alpha val="50000"/>
                              </a:srgbClr>
                            </a:outerShdw>
                          </a:effectLst>
                        </a:rPr>
                        <a:t>Outreach and public engagement</a:t>
                      </a:r>
                    </a:p>
                  </a:txBody>
                  <a:tcPr marL="50800" marR="50800" marT="50800" marB="50800" anchor="ctr" horzOverflow="overflow">
                    <a:blipFill rotWithShape="1">
                      <a:blip r:embed="rId4"/>
                      <a:srcRect/>
                      <a:tile tx="0" ty="0" sx="100000" sy="100000" flip="none" algn="tl"/>
                    </a:blipFill>
                  </a:tcPr>
                </a:tc>
                <a:tc>
                  <a:txBody>
                    <a:bodyPr/>
                    <a:lstStyle/>
                    <a:p>
                      <a:pPr defTabSz="457200">
                        <a:defRPr sz="1800">
                          <a:solidFill>
                            <a:srgbClr val="000000"/>
                          </a:solidFill>
                        </a:defRPr>
                      </a:pPr>
                      <a:r>
                        <a:rPr sz="2500" b="1">
                          <a:solidFill>
                            <a:srgbClr val="6D6A67"/>
                          </a:solidFill>
                          <a:effectLst>
                            <a:outerShdw blurRad="25400" dist="12700" dir="5280000" rotWithShape="0">
                              <a:srgbClr val="FFFFFF"/>
                            </a:outerShdw>
                          </a:effectLst>
                        </a:rPr>
                        <a:t>Increase societal participation
Career diversity (societal impact, entrepreneurship)
</a:t>
                      </a:r>
                    </a:p>
                  </a:txBody>
                  <a:tcPr marL="50800" marR="50800" marT="50800" marB="50800" anchor="ctr" horzOverflow="overflow"/>
                </a:tc>
                <a:extLst>
                  <a:ext uri="{0D108BD9-81ED-4DB2-BD59-A6C34878D82A}">
                    <a16:rowId xmlns:a16="http://schemas.microsoft.com/office/drawing/2014/main" val="10004"/>
                  </a:ext>
                </a:extLst>
              </a:tr>
              <a:tr h="983431">
                <a:tc>
                  <a:txBody>
                    <a:bodyPr/>
                    <a:lstStyle/>
                    <a:p>
                      <a:pPr defTabSz="914400">
                        <a:tabLst>
                          <a:tab pos="914400" algn="l"/>
                        </a:tabLst>
                        <a:defRPr sz="1800">
                          <a:solidFill>
                            <a:srgbClr val="000000"/>
                          </a:solidFill>
                        </a:defRPr>
                      </a:pPr>
                      <a:r>
                        <a:rPr sz="2500" b="1">
                          <a:solidFill>
                            <a:srgbClr val="F6F4EF"/>
                          </a:solidFill>
                          <a:effectLst>
                            <a:outerShdw blurRad="25400" dist="12700" dir="5400000" rotWithShape="0">
                              <a:srgbClr val="000000">
                                <a:alpha val="50000"/>
                              </a:srgbClr>
                            </a:outerShdw>
                          </a:effectLst>
                        </a:rPr>
                        <a:t>Rewards and incentives</a:t>
                      </a:r>
                    </a:p>
                  </a:txBody>
                  <a:tcPr marL="50800" marR="50800" marT="50800" marB="50800" anchor="ctr" horzOverflow="overflow">
                    <a:lnB w="12700">
                      <a:solidFill>
                        <a:srgbClr val="7695B6"/>
                      </a:solidFill>
                      <a:miter lim="400000"/>
                    </a:lnB>
                    <a:blipFill rotWithShape="1">
                      <a:blip r:embed="rId4"/>
                      <a:srcRect/>
                      <a:tile tx="0" ty="0" sx="100000" sy="100000" flip="none" algn="tl"/>
                    </a:blipFill>
                  </a:tcPr>
                </a:tc>
                <a:tc>
                  <a:txBody>
                    <a:bodyPr/>
                    <a:lstStyle/>
                    <a:p>
                      <a:pPr defTabSz="457200">
                        <a:defRPr sz="1800">
                          <a:solidFill>
                            <a:srgbClr val="000000"/>
                          </a:solidFill>
                        </a:defRPr>
                      </a:pPr>
                      <a:r>
                        <a:rPr sz="2500" b="1">
                          <a:solidFill>
                            <a:srgbClr val="6D6A67"/>
                          </a:solidFill>
                          <a:effectLst>
                            <a:outerShdw blurRad="25400" dist="12700" dir="5280000" rotWithShape="0">
                              <a:srgbClr val="FFFFFF"/>
                            </a:outerShdw>
                          </a:effectLst>
                        </a:rPr>
                        <a:t>Include openness characteristics and consider all  types of output for tenure and promotion</a:t>
                      </a:r>
                    </a:p>
                  </a:txBody>
                  <a:tcPr marL="50800" marR="50800" marT="50800" marB="50800" anchor="ctr" horzOverflow="overflow"/>
                </a:tc>
                <a:extLst>
                  <a:ext uri="{0D108BD9-81ED-4DB2-BD59-A6C34878D82A}">
                    <a16:rowId xmlns:a16="http://schemas.microsoft.com/office/drawing/2014/main" val="10005"/>
                  </a:ext>
                </a:extLst>
              </a:tr>
            </a:tbl>
          </a:graphicData>
        </a:graphic>
      </p:graphicFrame>
      <p:sp>
        <p:nvSpPr>
          <p:cNvPr id="382" name="“as open as possible,  as closed as necessary”"/>
          <p:cNvSpPr txBox="1"/>
          <p:nvPr/>
        </p:nvSpPr>
        <p:spPr>
          <a:xfrm>
            <a:off x="8128462" y="1252842"/>
            <a:ext cx="4176937" cy="1117601"/>
          </a:xfrm>
          <a:prstGeom prst="rect">
            <a:avLst/>
          </a:prstGeom>
          <a:blipFill>
            <a:blip r:embed="rId3"/>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FFFFFF"/>
                </a:solidFill>
              </a:defRPr>
            </a:pPr>
            <a:r>
              <a:t>“as open as possible, </a:t>
            </a:r>
            <a:br/>
            <a:r>
              <a:t>as closed as necessary”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animBg="1" advAuto="0"/>
      <p:bldP spid="381" grpId="3" animBg="1" advAuto="0"/>
      <p:bldP spid="382"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oolkit for a Successful Researcher"/>
          <p:cNvSpPr txBox="1">
            <a:spLocks noGrp="1"/>
          </p:cNvSpPr>
          <p:nvPr>
            <p:ph type="title"/>
          </p:nvPr>
        </p:nvSpPr>
        <p:spPr>
          <a:prstGeom prst="rect">
            <a:avLst/>
          </a:prstGeom>
        </p:spPr>
        <p:txBody>
          <a:bodyPr/>
          <a:lstStyle>
            <a:lvl1pPr defTabSz="578358">
              <a:defRPr sz="6336" spc="-126"/>
            </a:lvl1pPr>
          </a:lstStyle>
          <a:p>
            <a:r>
              <a:t>Toolkit for a Successful Researcher</a:t>
            </a:r>
          </a:p>
        </p:txBody>
      </p:sp>
      <p:sp>
        <p:nvSpPr>
          <p:cNvPr id="189" name="Your career  within and outside academia"/>
          <p:cNvSpPr/>
          <p:nvPr/>
        </p:nvSpPr>
        <p:spPr>
          <a:xfrm>
            <a:off x="394892" y="3383199"/>
            <a:ext cx="5049696" cy="2044701"/>
          </a:xfrm>
          <a:prstGeom prst="roundRect">
            <a:avLst>
              <a:gd name="adj" fmla="val 11305"/>
            </a:avLst>
          </a:prstGeom>
          <a:blipFill>
            <a:blip r:embed="rId3"/>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a:solidFill>
                  <a:srgbClr val="FFFFFF"/>
                </a:solidFill>
              </a:defRPr>
            </a:pPr>
            <a:r>
              <a:t>Your career </a:t>
            </a:r>
            <a:br/>
            <a:r>
              <a:t>within and outside academia</a:t>
            </a:r>
          </a:p>
        </p:txBody>
      </p:sp>
      <p:sp>
        <p:nvSpPr>
          <p:cNvPr id="190" name="Power analysis"/>
          <p:cNvSpPr/>
          <p:nvPr/>
        </p:nvSpPr>
        <p:spPr>
          <a:xfrm>
            <a:off x="434702" y="5611298"/>
            <a:ext cx="2516072" cy="1663413"/>
          </a:xfrm>
          <a:prstGeom prst="roundRect">
            <a:avLst>
              <a:gd name="adj" fmla="val 13896"/>
            </a:avLst>
          </a:prstGeom>
          <a:blipFill>
            <a:blip r:embed="rId3"/>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Power analysis</a:t>
            </a:r>
          </a:p>
        </p:txBody>
      </p:sp>
      <p:sp>
        <p:nvSpPr>
          <p:cNvPr id="191" name="Rethinking statistics"/>
          <p:cNvSpPr/>
          <p:nvPr/>
        </p:nvSpPr>
        <p:spPr>
          <a:xfrm>
            <a:off x="6492938" y="3365937"/>
            <a:ext cx="2689745" cy="1540978"/>
          </a:xfrm>
          <a:prstGeom prst="roundRect">
            <a:avLst>
              <a:gd name="adj" fmla="val 15000"/>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Rethinking statistics</a:t>
            </a:r>
          </a:p>
        </p:txBody>
      </p:sp>
      <p:sp>
        <p:nvSpPr>
          <p:cNvPr id="192" name="Data science in R"/>
          <p:cNvSpPr/>
          <p:nvPr/>
        </p:nvSpPr>
        <p:spPr>
          <a:xfrm>
            <a:off x="9575526" y="3365937"/>
            <a:ext cx="3169909" cy="1540978"/>
          </a:xfrm>
          <a:prstGeom prst="roundRect">
            <a:avLst>
              <a:gd name="adj" fmla="val 15000"/>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Data science in R</a:t>
            </a:r>
          </a:p>
        </p:txBody>
      </p:sp>
      <p:sp>
        <p:nvSpPr>
          <p:cNvPr id="193" name="Evaluating literature:…"/>
          <p:cNvSpPr/>
          <p:nvPr/>
        </p:nvSpPr>
        <p:spPr>
          <a:xfrm>
            <a:off x="382036" y="7458109"/>
            <a:ext cx="5049697" cy="1540977"/>
          </a:xfrm>
          <a:prstGeom prst="roundRect">
            <a:avLst>
              <a:gd name="adj" fmla="val 15000"/>
            </a:avLst>
          </a:prstGeom>
          <a:blipFill>
            <a:blip r:embed="rId3"/>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a:solidFill>
                  <a:srgbClr val="FFFFFF"/>
                </a:solidFill>
              </a:defRPr>
            </a:pPr>
            <a:r>
              <a:t>Evaluating literature: </a:t>
            </a:r>
          </a:p>
          <a:p>
            <a:pPr>
              <a:defRPr>
                <a:solidFill>
                  <a:srgbClr val="FFFFFF"/>
                </a:solidFill>
              </a:defRPr>
            </a:pPr>
            <a:r>
              <a:t>strength of evidence</a:t>
            </a:r>
          </a:p>
        </p:txBody>
      </p:sp>
      <p:sp>
        <p:nvSpPr>
          <p:cNvPr id="194" name="Writing papers &amp; proposals?"/>
          <p:cNvSpPr/>
          <p:nvPr/>
        </p:nvSpPr>
        <p:spPr>
          <a:xfrm>
            <a:off x="9135291" y="7458109"/>
            <a:ext cx="3784212" cy="1540977"/>
          </a:xfrm>
          <a:prstGeom prst="roundRect">
            <a:avLst>
              <a:gd name="adj" fmla="val 15000"/>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Writing papers &amp; proposals?</a:t>
            </a:r>
          </a:p>
        </p:txBody>
      </p:sp>
      <p:sp>
        <p:nvSpPr>
          <p:cNvPr id="195" name="Open Science"/>
          <p:cNvSpPr/>
          <p:nvPr/>
        </p:nvSpPr>
        <p:spPr>
          <a:xfrm>
            <a:off x="3086729" y="5611298"/>
            <a:ext cx="2368237" cy="1663413"/>
          </a:xfrm>
          <a:prstGeom prst="roundRect">
            <a:avLst>
              <a:gd name="adj" fmla="val 10406"/>
            </a:avLst>
          </a:prstGeom>
          <a:blipFill>
            <a:blip r:embed="rId3"/>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Open Science</a:t>
            </a:r>
          </a:p>
        </p:txBody>
      </p:sp>
      <p:sp>
        <p:nvSpPr>
          <p:cNvPr id="196" name="Data management?"/>
          <p:cNvSpPr/>
          <p:nvPr/>
        </p:nvSpPr>
        <p:spPr>
          <a:xfrm>
            <a:off x="5829401" y="7505513"/>
            <a:ext cx="3169909" cy="1446169"/>
          </a:xfrm>
          <a:prstGeom prst="roundRect">
            <a:avLst>
              <a:gd name="adj" fmla="val 14288"/>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Data management?</a:t>
            </a:r>
          </a:p>
        </p:txBody>
      </p:sp>
      <p:sp>
        <p:nvSpPr>
          <p:cNvPr id="197" name="Ethics?"/>
          <p:cNvSpPr/>
          <p:nvPr/>
        </p:nvSpPr>
        <p:spPr>
          <a:xfrm>
            <a:off x="7317841" y="6289892"/>
            <a:ext cx="3169909" cy="1446169"/>
          </a:xfrm>
          <a:prstGeom prst="roundRect">
            <a:avLst>
              <a:gd name="adj" fmla="val 14288"/>
            </a:avLst>
          </a:prstGeom>
          <a:blipFill>
            <a:blip r:embed="rId5"/>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Ethics?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 descr="Image"/>
          <p:cNvPicPr>
            <a:picLocks noChangeAspect="1"/>
          </p:cNvPicPr>
          <p:nvPr/>
        </p:nvPicPr>
        <p:blipFill>
          <a:blip r:embed="rId2"/>
          <a:stretch>
            <a:fillRect/>
          </a:stretch>
        </p:blipFill>
        <p:spPr>
          <a:xfrm>
            <a:off x="5503052" y="6356135"/>
            <a:ext cx="6868408" cy="2951038"/>
          </a:xfrm>
          <a:prstGeom prst="rect">
            <a:avLst/>
          </a:prstGeom>
          <a:ln w="12700">
            <a:miter lim="400000"/>
          </a:ln>
        </p:spPr>
      </p:pic>
      <p:pic>
        <p:nvPicPr>
          <p:cNvPr id="385" name="Image" descr="Image"/>
          <p:cNvPicPr>
            <a:picLocks noChangeAspect="1"/>
          </p:cNvPicPr>
          <p:nvPr/>
        </p:nvPicPr>
        <p:blipFill>
          <a:blip r:embed="rId3"/>
          <a:stretch>
            <a:fillRect/>
          </a:stretch>
        </p:blipFill>
        <p:spPr>
          <a:xfrm>
            <a:off x="317446" y="84442"/>
            <a:ext cx="7098283" cy="3454401"/>
          </a:xfrm>
          <a:prstGeom prst="rect">
            <a:avLst/>
          </a:prstGeom>
          <a:ln w="25400">
            <a:miter lim="400000"/>
          </a:ln>
          <a:effectLst>
            <a:outerShdw blurRad="254000" dist="127000" dir="5400000" rotWithShape="0">
              <a:srgbClr val="000000">
                <a:alpha val="70000"/>
              </a:srgbClr>
            </a:outerShdw>
          </a:effectLst>
        </p:spPr>
      </p:pic>
      <p:grpSp>
        <p:nvGrpSpPr>
          <p:cNvPr id="389" name="Group"/>
          <p:cNvGrpSpPr/>
          <p:nvPr/>
        </p:nvGrpSpPr>
        <p:grpSpPr>
          <a:xfrm>
            <a:off x="3059789" y="3472257"/>
            <a:ext cx="8011480" cy="2260789"/>
            <a:chOff x="0" y="0"/>
            <a:chExt cx="8011478" cy="2260787"/>
          </a:xfrm>
        </p:grpSpPr>
        <p:pic>
          <p:nvPicPr>
            <p:cNvPr id="386" name="Image" descr="Image"/>
            <p:cNvPicPr>
              <a:picLocks noChangeAspect="1"/>
            </p:cNvPicPr>
            <p:nvPr/>
          </p:nvPicPr>
          <p:blipFill>
            <a:blip r:embed="rId4"/>
            <a:srcRect t="23390"/>
            <a:stretch>
              <a:fillRect/>
            </a:stretch>
          </p:blipFill>
          <p:spPr>
            <a:xfrm>
              <a:off x="0" y="0"/>
              <a:ext cx="8011479" cy="2260788"/>
            </a:xfrm>
            <a:prstGeom prst="rect">
              <a:avLst/>
            </a:prstGeom>
            <a:ln w="25400" cap="flat">
              <a:noFill/>
              <a:miter lim="400000"/>
            </a:ln>
            <a:effectLst>
              <a:outerShdw blurRad="254000" dist="127000" dir="5400000" rotWithShape="0">
                <a:srgbClr val="000000">
                  <a:alpha val="70000"/>
                </a:srgbClr>
              </a:outerShdw>
            </a:effectLst>
          </p:spPr>
        </p:pic>
        <p:pic>
          <p:nvPicPr>
            <p:cNvPr id="387" name="Rounded Rectangle" descr="Rounded Rectangle"/>
            <p:cNvPicPr>
              <a:picLocks/>
            </p:cNvPicPr>
            <p:nvPr/>
          </p:nvPicPr>
          <p:blipFill>
            <a:blip r:embed="rId5"/>
            <a:stretch>
              <a:fillRect/>
            </a:stretch>
          </p:blipFill>
          <p:spPr>
            <a:xfrm>
              <a:off x="1982137" y="414093"/>
              <a:ext cx="4285824" cy="469685"/>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2" nodeType="clickEffect">
                                  <p:stCondLst>
                                    <p:cond delay="0"/>
                                  </p:stCondLst>
                                  <p:iterate>
                                    <p:tmAbs val="0"/>
                                  </p:iterate>
                                  <p:childTnLst>
                                    <p:set>
                                      <p:cBhvr>
                                        <p:cTn id="10" fill="hold"/>
                                        <p:tgtEl>
                                          <p:spTgt spid="384"/>
                                        </p:tgtEl>
                                        <p:attrNameLst>
                                          <p:attrName>style.visibility</p:attrName>
                                        </p:attrNameLst>
                                      </p:cBhvr>
                                      <p:to>
                                        <p:strVal val="visible"/>
                                      </p:to>
                                    </p:set>
                                    <p:anim calcmode="lin" valueType="num">
                                      <p:cBhvr>
                                        <p:cTn id="11" dur="1500" fill="hold"/>
                                        <p:tgtEl>
                                          <p:spTgt spid="384"/>
                                        </p:tgtEl>
                                        <p:attrNameLst>
                                          <p:attrName>ppt_w</p:attrName>
                                        </p:attrNameLst>
                                      </p:cBhvr>
                                      <p:tavLst>
                                        <p:tav tm="0">
                                          <p:val>
                                            <p:strVal val="4*#ppt_w"/>
                                          </p:val>
                                        </p:tav>
                                        <p:tav tm="100000">
                                          <p:val>
                                            <p:strVal val="#ppt_w"/>
                                          </p:val>
                                        </p:tav>
                                      </p:tavLst>
                                    </p:anim>
                                    <p:anim calcmode="lin" valueType="num">
                                      <p:cBhvr>
                                        <p:cTn id="12" dur="1500" fill="hold"/>
                                        <p:tgtEl>
                                          <p:spTgt spid="38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2" animBg="1" advAuto="0"/>
      <p:bldP spid="389"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How open do you want to be?"/>
          <p:cNvSpPr txBox="1">
            <a:spLocks noGrp="1"/>
          </p:cNvSpPr>
          <p:nvPr>
            <p:ph type="body" idx="13"/>
          </p:nvPr>
        </p:nvSpPr>
        <p:spPr>
          <a:xfrm>
            <a:off x="1270000" y="3441700"/>
            <a:ext cx="10464800" cy="1066800"/>
          </a:xfrm>
          <a:prstGeom prst="rect">
            <a:avLst/>
          </a:prstGeom>
        </p:spPr>
        <p:txBody>
          <a:bodyPr/>
          <a:lstStyle/>
          <a:p>
            <a:pPr>
              <a:defRPr sz="5700"/>
            </a:pPr>
            <a:r>
              <a:t>How open do </a:t>
            </a:r>
            <a:r>
              <a:rPr u="sng"/>
              <a:t>you</a:t>
            </a:r>
            <a:r>
              <a:t> want to be?</a:t>
            </a:r>
          </a:p>
        </p:txBody>
      </p:sp>
      <p:sp>
        <p:nvSpPr>
          <p:cNvPr id="392" name="Under what conditions?"/>
          <p:cNvSpPr txBox="1"/>
          <p:nvPr/>
        </p:nvSpPr>
        <p:spPr>
          <a:xfrm>
            <a:off x="1270000" y="6020086"/>
            <a:ext cx="10464800"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3800"/>
              </a:spcBef>
              <a:defRPr sz="5700">
                <a:solidFill>
                  <a:srgbClr val="000000"/>
                </a:solidFill>
              </a:defRPr>
            </a:lvl1pPr>
          </a:lstStyle>
          <a:p>
            <a:r>
              <a:t>Under what conditions?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oday:"/>
          <p:cNvSpPr txBox="1">
            <a:spLocks noGrp="1"/>
          </p:cNvSpPr>
          <p:nvPr>
            <p:ph type="title"/>
          </p:nvPr>
        </p:nvSpPr>
        <p:spPr>
          <a:prstGeom prst="rect">
            <a:avLst/>
          </a:prstGeom>
        </p:spPr>
        <p:txBody>
          <a:bodyPr/>
          <a:lstStyle/>
          <a:p>
            <a:r>
              <a:t>Today:</a:t>
            </a:r>
          </a:p>
        </p:txBody>
      </p:sp>
      <p:sp>
        <p:nvSpPr>
          <p:cNvPr id="395" name="PlanS (Open Access)…"/>
          <p:cNvSpPr txBox="1">
            <a:spLocks noGrp="1"/>
          </p:cNvSpPr>
          <p:nvPr>
            <p:ph type="body" idx="1"/>
          </p:nvPr>
        </p:nvSpPr>
        <p:spPr>
          <a:prstGeom prst="rect">
            <a:avLst/>
          </a:prstGeom>
        </p:spPr>
        <p:txBody>
          <a:bodyPr/>
          <a:lstStyle/>
          <a:p>
            <a:pPr marL="487679" indent="-487679" defTabSz="560831">
              <a:spcBef>
                <a:spcPts val="4000"/>
              </a:spcBef>
              <a:defRPr sz="3648"/>
            </a:pPr>
            <a:r>
              <a:t>PlanS (Open Access)</a:t>
            </a:r>
          </a:p>
          <a:p>
            <a:pPr marL="487679" indent="-487679" defTabSz="560831">
              <a:spcBef>
                <a:spcPts val="4000"/>
              </a:spcBef>
              <a:defRPr sz="3648"/>
            </a:pPr>
            <a:r>
              <a:t>Open and Fair data</a:t>
            </a:r>
          </a:p>
          <a:p>
            <a:pPr marL="487679" indent="-487679" defTabSz="560831">
              <a:spcBef>
                <a:spcPts val="4000"/>
              </a:spcBef>
              <a:defRPr sz="3648"/>
            </a:pPr>
            <a:r>
              <a:t>Team Science</a:t>
            </a:r>
          </a:p>
          <a:p>
            <a:pPr marL="487679" indent="-487679" defTabSz="560831">
              <a:spcBef>
                <a:spcPts val="4000"/>
              </a:spcBef>
              <a:defRPr sz="3648"/>
            </a:pPr>
            <a:r>
              <a:t>Reproducible coding</a:t>
            </a:r>
          </a:p>
          <a:p>
            <a:pPr marL="487679" indent="-487679" defTabSz="560831">
              <a:spcBef>
                <a:spcPts val="4000"/>
              </a:spcBef>
              <a:defRPr sz="3648"/>
            </a:pPr>
            <a:r>
              <a:t>Privacy</a:t>
            </a:r>
          </a:p>
          <a:p>
            <a:pPr marL="487679" indent="-487679" defTabSz="560831">
              <a:spcBef>
                <a:spcPts val="4000"/>
              </a:spcBef>
              <a:defRPr sz="3648"/>
            </a:pPr>
            <a:r>
              <a:t>Open Science Community Utrecht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Image" descr="Image"/>
          <p:cNvPicPr>
            <a:picLocks noGrp="1" noChangeAspect="1"/>
          </p:cNvPicPr>
          <p:nvPr>
            <p:ph type="pic" idx="13"/>
          </p:nvPr>
        </p:nvPicPr>
        <p:blipFill>
          <a:blip r:embed="rId2"/>
          <a:srcRect t="2080" b="2080"/>
          <a:stretch>
            <a:fillRect/>
          </a:stretch>
        </p:blipFill>
        <p:spPr>
          <a:xfrm>
            <a:off x="6502400" y="0"/>
            <a:ext cx="6502400" cy="9753600"/>
          </a:xfrm>
          <a:prstGeom prst="rect">
            <a:avLst/>
          </a:prstGeom>
          <a:ln w="25400"/>
          <a:effectLst>
            <a:outerShdw blurRad="254000" dist="127000" dir="5400000" rotWithShape="0">
              <a:srgbClr val="000000">
                <a:alpha val="70000"/>
              </a:srgbClr>
            </a:outerShdw>
          </a:effectLst>
        </p:spPr>
      </p:pic>
      <p:sp>
        <p:nvSpPr>
          <p:cNvPr id="398" name="Open Access…"/>
          <p:cNvSpPr txBox="1">
            <a:spLocks noGrp="1"/>
          </p:cNvSpPr>
          <p:nvPr>
            <p:ph type="title"/>
          </p:nvPr>
        </p:nvSpPr>
        <p:spPr>
          <a:prstGeom prst="rect">
            <a:avLst/>
          </a:prstGeom>
        </p:spPr>
        <p:txBody>
          <a:bodyPr/>
          <a:lstStyle/>
          <a:p>
            <a:r>
              <a:t>Open Access </a:t>
            </a:r>
          </a:p>
          <a:p>
            <a:r>
              <a:t>and PlanS</a:t>
            </a:r>
          </a:p>
        </p:txBody>
      </p:sp>
      <p:sp>
        <p:nvSpPr>
          <p:cNvPr id="399" name="Body"/>
          <p:cNvSpPr txBox="1">
            <a:spLocks noGrp="1"/>
          </p:cNvSpPr>
          <p:nvPr>
            <p:ph type="body" sz="quarter" idx="1"/>
          </p:nvPr>
        </p:nvSpPr>
        <p:spPr>
          <a:prstGeom prst="rect">
            <a:avLst/>
          </a:prstGeom>
        </p:spPr>
        <p:txBody>
          <a:bodyPr/>
          <a:lstStyle/>
          <a:p>
            <a:endParaRPr/>
          </a:p>
        </p:txBody>
      </p:sp>
      <p:sp>
        <p:nvSpPr>
          <p:cNvPr id="400" name="Materials reused from Jeroen Bosman, Bianca Kramer  &amp; Barbara Vreede (Utrecht University Library)"/>
          <p:cNvSpPr txBox="1"/>
          <p:nvPr/>
        </p:nvSpPr>
        <p:spPr>
          <a:xfrm>
            <a:off x="135502" y="9017000"/>
            <a:ext cx="4973142"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600"/>
            </a:pPr>
            <a:r>
              <a:t>Materials reused from Jeroen Bosman, Bianca Kramer </a:t>
            </a:r>
            <a:br/>
            <a:r>
              <a:t>&amp; Barbara Vreede (Utrecht University Library)</a:t>
            </a:r>
          </a:p>
        </p:txBody>
      </p:sp>
      <p:sp>
        <p:nvSpPr>
          <p:cNvPr id="401" name="Image: Wikipedia"/>
          <p:cNvSpPr txBox="1"/>
          <p:nvPr/>
        </p:nvSpPr>
        <p:spPr>
          <a:xfrm>
            <a:off x="10667267" y="9213849"/>
            <a:ext cx="229929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200"/>
            </a:pPr>
            <a:r>
              <a:t>Image: </a:t>
            </a:r>
            <a:r>
              <a:rPr u="sng">
                <a:hlinkClick r:id="rId3"/>
              </a:rPr>
              <a:t>Wikipedia</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traditional_publishing-2.jpg" descr="traditional_publishing-2.jpg"/>
          <p:cNvPicPr>
            <a:picLocks noChangeAspect="1"/>
          </p:cNvPicPr>
          <p:nvPr/>
        </p:nvPicPr>
        <p:blipFill>
          <a:blip r:embed="rId2"/>
          <a:stretch>
            <a:fillRect/>
          </a:stretch>
        </p:blipFill>
        <p:spPr>
          <a:xfrm>
            <a:off x="-1" y="375138"/>
            <a:ext cx="13004801" cy="9003324"/>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gold_oa.jpg" descr="gold_oa.jpg"/>
          <p:cNvPicPr>
            <a:picLocks noChangeAspect="1"/>
          </p:cNvPicPr>
          <p:nvPr/>
        </p:nvPicPr>
        <p:blipFill>
          <a:blip r:embed="rId2"/>
          <a:stretch>
            <a:fillRect/>
          </a:stretch>
        </p:blipFill>
        <p:spPr>
          <a:xfrm>
            <a:off x="-1" y="375138"/>
            <a:ext cx="13004801" cy="9003324"/>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green_oa.jpg" descr="green_oa.jpg"/>
          <p:cNvPicPr>
            <a:picLocks noChangeAspect="1"/>
          </p:cNvPicPr>
          <p:nvPr/>
        </p:nvPicPr>
        <p:blipFill>
          <a:blip r:embed="rId2"/>
          <a:stretch>
            <a:fillRect/>
          </a:stretch>
        </p:blipFill>
        <p:spPr>
          <a:xfrm>
            <a:off x="-1" y="375138"/>
            <a:ext cx="13004801" cy="900332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Different routes of Open Access"/>
          <p:cNvSpPr txBox="1">
            <a:spLocks noGrp="1"/>
          </p:cNvSpPr>
          <p:nvPr>
            <p:ph type="title"/>
          </p:nvPr>
        </p:nvSpPr>
        <p:spPr>
          <a:prstGeom prst="rect">
            <a:avLst/>
          </a:prstGeom>
        </p:spPr>
        <p:txBody>
          <a:bodyPr/>
          <a:lstStyle/>
          <a:p>
            <a:r>
              <a:t>Different routes of Open Access</a:t>
            </a:r>
          </a:p>
        </p:txBody>
      </p:sp>
      <p:graphicFrame>
        <p:nvGraphicFramePr>
          <p:cNvPr id="410" name="Table"/>
          <p:cNvGraphicFramePr/>
          <p:nvPr/>
        </p:nvGraphicFramePr>
        <p:xfrm>
          <a:off x="546949" y="3484669"/>
          <a:ext cx="12306301" cy="4525861"/>
        </p:xfrm>
        <a:graphic>
          <a:graphicData uri="http://schemas.openxmlformats.org/drawingml/2006/table">
            <a:tbl>
              <a:tblPr>
                <a:tableStyleId>{4C3C2611-4C71-4FC5-86AE-919BDF0F9419}</a:tableStyleId>
              </a:tblPr>
              <a:tblGrid>
                <a:gridCol w="2638519">
                  <a:extLst>
                    <a:ext uri="{9D8B030D-6E8A-4147-A177-3AD203B41FA5}">
                      <a16:colId xmlns:a16="http://schemas.microsoft.com/office/drawing/2014/main" val="20000"/>
                    </a:ext>
                  </a:extLst>
                </a:gridCol>
                <a:gridCol w="2452116">
                  <a:extLst>
                    <a:ext uri="{9D8B030D-6E8A-4147-A177-3AD203B41FA5}">
                      <a16:colId xmlns:a16="http://schemas.microsoft.com/office/drawing/2014/main" val="20001"/>
                    </a:ext>
                  </a:extLst>
                </a:gridCol>
                <a:gridCol w="2586931">
                  <a:extLst>
                    <a:ext uri="{9D8B030D-6E8A-4147-A177-3AD203B41FA5}">
                      <a16:colId xmlns:a16="http://schemas.microsoft.com/office/drawing/2014/main" val="20002"/>
                    </a:ext>
                  </a:extLst>
                </a:gridCol>
                <a:gridCol w="2292540">
                  <a:extLst>
                    <a:ext uri="{9D8B030D-6E8A-4147-A177-3AD203B41FA5}">
                      <a16:colId xmlns:a16="http://schemas.microsoft.com/office/drawing/2014/main" val="20003"/>
                    </a:ext>
                  </a:extLst>
                </a:gridCol>
                <a:gridCol w="2323492">
                  <a:extLst>
                    <a:ext uri="{9D8B030D-6E8A-4147-A177-3AD203B41FA5}">
                      <a16:colId xmlns:a16="http://schemas.microsoft.com/office/drawing/2014/main" val="20004"/>
                    </a:ext>
                  </a:extLst>
                </a:gridCol>
              </a:tblGrid>
              <a:tr h="564145">
                <a:tc>
                  <a:txBody>
                    <a:bodyPr/>
                    <a:lstStyle/>
                    <a:p>
                      <a:pPr defTabSz="457200">
                        <a:defRPr sz="3000">
                          <a:effectLst>
                            <a:outerShdw blurRad="25400" dist="12700" dir="5280000" rotWithShape="0">
                              <a:srgbClr val="FFFFFF"/>
                            </a:outerShdw>
                          </a:effectLst>
                        </a:defRPr>
                      </a:pPr>
                      <a:endParaRP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50800">
                      <a:solidFill>
                        <a:srgbClr val="FFFFFF"/>
                      </a:solidFill>
                      <a:miter lim="400000"/>
                    </a:lnB>
                    <a:solidFill>
                      <a:srgbClr val="D8D8D8"/>
                    </a:solidFill>
                  </a:tcPr>
                </a:tc>
                <a:tc>
                  <a:txBody>
                    <a:bodyPr/>
                    <a:lstStyle/>
                    <a:p>
                      <a:pPr algn="l" defTabSz="457200">
                        <a:lnSpc>
                          <a:spcPts val="4500"/>
                        </a:lnSpc>
                        <a:defRPr sz="1866" b="1">
                          <a:solidFill>
                            <a:srgbClr val="000000"/>
                          </a:solidFill>
                          <a:effectLst>
                            <a:outerShdw blurRad="25400" dist="12700" dir="5280000" rotWithShape="0">
                              <a:srgbClr val="FFFFFF"/>
                            </a:outerShdw>
                          </a:effectLst>
                          <a:latin typeface="Helvetica"/>
                          <a:ea typeface="Helvetica"/>
                          <a:cs typeface="Helvetica"/>
                          <a:sym typeface="Helvetica"/>
                        </a:defRPr>
                      </a:pPr>
                      <a:r>
                        <a:t>gold</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50800">
                      <a:solidFill>
                        <a:srgbClr val="FFFFFF"/>
                      </a:solidFill>
                      <a:miter lim="400000"/>
                    </a:lnB>
                    <a:solidFill>
                      <a:srgbClr val="D8D8D8"/>
                    </a:solidFill>
                  </a:tcPr>
                </a:tc>
                <a:tc>
                  <a:txBody>
                    <a:bodyPr/>
                    <a:lstStyle/>
                    <a:p>
                      <a:pPr algn="l" defTabSz="457200">
                        <a:lnSpc>
                          <a:spcPts val="4500"/>
                        </a:lnSpc>
                        <a:defRPr sz="1866" b="1">
                          <a:solidFill>
                            <a:srgbClr val="000000"/>
                          </a:solidFill>
                          <a:effectLst>
                            <a:outerShdw blurRad="25400" dist="12700" dir="5280000" rotWithShape="0">
                              <a:srgbClr val="FFFFFF"/>
                            </a:outerShdw>
                          </a:effectLst>
                          <a:latin typeface="Helvetica"/>
                          <a:ea typeface="Helvetica"/>
                          <a:cs typeface="Helvetica"/>
                          <a:sym typeface="Helvetica"/>
                        </a:defRPr>
                      </a:pPr>
                      <a:r>
                        <a:t>hybrid-gold</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50800">
                      <a:solidFill>
                        <a:srgbClr val="FFFFFF"/>
                      </a:solidFill>
                      <a:miter lim="400000"/>
                    </a:lnB>
                    <a:solidFill>
                      <a:srgbClr val="D8D8D8"/>
                    </a:solidFill>
                  </a:tcPr>
                </a:tc>
                <a:tc>
                  <a:txBody>
                    <a:bodyPr/>
                    <a:lstStyle/>
                    <a:p>
                      <a:pPr algn="l" defTabSz="457200">
                        <a:lnSpc>
                          <a:spcPts val="4500"/>
                        </a:lnSpc>
                        <a:defRPr sz="1866" b="1">
                          <a:solidFill>
                            <a:srgbClr val="000000"/>
                          </a:solidFill>
                          <a:effectLst>
                            <a:outerShdw blurRad="25400" dist="12700" dir="5280000" rotWithShape="0">
                              <a:srgbClr val="FFFFFF"/>
                            </a:outerShdw>
                          </a:effectLst>
                          <a:latin typeface="Helvetica"/>
                          <a:ea typeface="Helvetica"/>
                          <a:cs typeface="Helvetica"/>
                          <a:sym typeface="Helvetica"/>
                        </a:defRPr>
                      </a:pPr>
                      <a:r>
                        <a:t>green</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50800">
                      <a:solidFill>
                        <a:srgbClr val="FFFFFF"/>
                      </a:solidFill>
                      <a:miter lim="400000"/>
                    </a:lnB>
                    <a:solidFill>
                      <a:srgbClr val="D8D8D8"/>
                    </a:solidFill>
                  </a:tcPr>
                </a:tc>
                <a:tc>
                  <a:txBody>
                    <a:bodyPr/>
                    <a:lstStyle/>
                    <a:p>
                      <a:pPr algn="l" defTabSz="457200">
                        <a:lnSpc>
                          <a:spcPts val="4500"/>
                        </a:lnSpc>
                        <a:defRPr sz="1866" b="1">
                          <a:solidFill>
                            <a:srgbClr val="000000"/>
                          </a:solidFill>
                          <a:effectLst>
                            <a:outerShdw blurRad="25400" dist="12700" dir="5280000" rotWithShape="0">
                              <a:srgbClr val="FFFFFF"/>
                            </a:outerShdw>
                          </a:effectLst>
                          <a:latin typeface="Helvetica"/>
                          <a:ea typeface="Helvetica"/>
                          <a:cs typeface="Helvetica"/>
                          <a:sym typeface="Helvetica"/>
                        </a:defRPr>
                      </a:pPr>
                      <a:r>
                        <a:t>preprint</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50800">
                      <a:solidFill>
                        <a:srgbClr val="FFFFFF"/>
                      </a:solidFill>
                      <a:miter lim="400000"/>
                    </a:lnB>
                    <a:solidFill>
                      <a:srgbClr val="D8D8D8"/>
                    </a:solidFill>
                  </a:tcPr>
                </a:tc>
                <a:extLst>
                  <a:ext uri="{0D108BD9-81ED-4DB2-BD59-A6C34878D82A}">
                    <a16:rowId xmlns:a16="http://schemas.microsoft.com/office/drawing/2014/main" val="10000"/>
                  </a:ext>
                </a:extLst>
              </a:tr>
              <a:tr h="564145">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Who provides access?</a:t>
                      </a:r>
                    </a:p>
                  </a:txBody>
                  <a:tcPr anchor="ctr" horzOverflow="overflow">
                    <a:lnL w="12700">
                      <a:solidFill>
                        <a:srgbClr val="FFFFFF"/>
                      </a:solidFill>
                      <a:miter lim="400000"/>
                    </a:lnL>
                    <a:lnR w="12700">
                      <a:solidFill>
                        <a:srgbClr val="FFFFFF"/>
                      </a:solidFill>
                      <a:miter lim="400000"/>
                    </a:lnR>
                    <a:lnT w="50800">
                      <a:solidFill>
                        <a:srgbClr val="FFFFFF"/>
                      </a:solidFill>
                      <a:miter lim="400000"/>
                    </a:lnT>
                    <a:lnB w="12700">
                      <a:solidFill>
                        <a:srgbClr val="FFFFFF"/>
                      </a:solidFill>
                      <a:miter lim="400000"/>
                    </a:lnB>
                    <a:solidFill>
                      <a:srgbClr val="F2F2F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publisher</a:t>
                      </a:r>
                    </a:p>
                  </a:txBody>
                  <a:tcPr anchor="ctr" horzOverflow="overflow">
                    <a:lnL w="12700">
                      <a:solidFill>
                        <a:srgbClr val="FFFFFF"/>
                      </a:solidFill>
                      <a:miter lim="400000"/>
                    </a:lnL>
                    <a:lnR w="12700">
                      <a:solidFill>
                        <a:srgbClr val="FFFFFF"/>
                      </a:solidFill>
                      <a:miter lim="400000"/>
                    </a:lnR>
                    <a:lnT w="50800">
                      <a:solidFill>
                        <a:srgbClr val="FFFFFF"/>
                      </a:solidFill>
                      <a:miter lim="400000"/>
                    </a:lnT>
                    <a:lnB w="12700">
                      <a:solidFill>
                        <a:srgbClr val="FFFFFF"/>
                      </a:solidFill>
                      <a:miter lim="400000"/>
                    </a:lnB>
                    <a:solidFill>
                      <a:srgbClr val="F1C23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publisher</a:t>
                      </a:r>
                    </a:p>
                  </a:txBody>
                  <a:tcPr anchor="ctr" horzOverflow="overflow">
                    <a:lnL w="12700">
                      <a:solidFill>
                        <a:srgbClr val="FFFFFF"/>
                      </a:solidFill>
                      <a:miter lim="400000"/>
                    </a:lnL>
                    <a:lnR w="12700">
                      <a:solidFill>
                        <a:srgbClr val="FFFFFF"/>
                      </a:solidFill>
                      <a:miter lim="400000"/>
                    </a:lnR>
                    <a:lnT w="50800">
                      <a:solidFill>
                        <a:srgbClr val="FFFFFF"/>
                      </a:solidFill>
                      <a:miter lim="400000"/>
                    </a:lnT>
                    <a:lnB w="12700">
                      <a:solidFill>
                        <a:srgbClr val="FFFFFF"/>
                      </a:solidFill>
                      <a:miter lim="400000"/>
                    </a:lnB>
                    <a:solidFill>
                      <a:srgbClr val="FF990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author</a:t>
                      </a:r>
                    </a:p>
                  </a:txBody>
                  <a:tcPr anchor="ctr" horzOverflow="overflow">
                    <a:lnL w="12700">
                      <a:solidFill>
                        <a:srgbClr val="FFFFFF"/>
                      </a:solidFill>
                      <a:miter lim="400000"/>
                    </a:lnL>
                    <a:lnR w="12700">
                      <a:solidFill>
                        <a:srgbClr val="FFFFFF"/>
                      </a:solidFill>
                      <a:miter lim="400000"/>
                    </a:lnR>
                    <a:lnT w="50800">
                      <a:solidFill>
                        <a:srgbClr val="FFFFFF"/>
                      </a:solidFill>
                      <a:miter lim="400000"/>
                    </a:lnT>
                    <a:lnB w="12700">
                      <a:solidFill>
                        <a:srgbClr val="FFFFFF"/>
                      </a:solidFill>
                      <a:miter lim="400000"/>
                    </a:lnB>
                    <a:solidFill>
                      <a:srgbClr val="92D05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author</a:t>
                      </a:r>
                    </a:p>
                  </a:txBody>
                  <a:tcPr anchor="ctr" horzOverflow="overflow">
                    <a:lnL w="12700">
                      <a:solidFill>
                        <a:srgbClr val="FFFFFF"/>
                      </a:solidFill>
                      <a:miter lim="400000"/>
                    </a:lnL>
                    <a:lnR w="12700">
                      <a:solidFill>
                        <a:srgbClr val="FFFFFF"/>
                      </a:solidFill>
                      <a:miter lim="400000"/>
                    </a:lnR>
                    <a:lnT w="50800">
                      <a:solidFill>
                        <a:srgbClr val="FFFFFF"/>
                      </a:solidFill>
                      <a:miter lim="400000"/>
                    </a:lnT>
                    <a:lnB w="12700">
                      <a:solidFill>
                        <a:srgbClr val="FFFFFF"/>
                      </a:solidFill>
                      <a:miter lim="400000"/>
                    </a:lnB>
                    <a:solidFill>
                      <a:srgbClr val="BFBFBF"/>
                    </a:solidFill>
                  </a:tcPr>
                </a:tc>
                <a:extLst>
                  <a:ext uri="{0D108BD9-81ED-4DB2-BD59-A6C34878D82A}">
                    <a16:rowId xmlns:a16="http://schemas.microsoft.com/office/drawing/2014/main" val="10001"/>
                  </a:ext>
                </a:extLst>
              </a:tr>
              <a:tr h="564145">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Where?</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2F2F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~10K journals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1C23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almost all subscription journals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90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institutional repository</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92D05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preprint archives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BFBFBF"/>
                    </a:solidFill>
                  </a:tcPr>
                </a:tc>
                <a:extLst>
                  <a:ext uri="{0D108BD9-81ED-4DB2-BD59-A6C34878D82A}">
                    <a16:rowId xmlns:a16="http://schemas.microsoft.com/office/drawing/2014/main" val="10002"/>
                  </a:ext>
                </a:extLst>
              </a:tr>
              <a:tr h="564145">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When?</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2F2F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Upon publication</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1C23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Upon publication</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90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After embargo</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92D05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Around submission</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BFBFBF"/>
                    </a:solidFill>
                  </a:tcPr>
                </a:tc>
                <a:extLst>
                  <a:ext uri="{0D108BD9-81ED-4DB2-BD59-A6C34878D82A}">
                    <a16:rowId xmlns:a16="http://schemas.microsoft.com/office/drawing/2014/main" val="10003"/>
                  </a:ext>
                </a:extLst>
              </a:tr>
              <a:tr h="564145">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How much does it cost?</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2F2F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~0-4000 $ (diamond/platinum if free)</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1C23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~1000-6000 $</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90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free</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92D05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free</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BFBFBF"/>
                    </a:solidFill>
                  </a:tcPr>
                </a:tc>
                <a:extLst>
                  <a:ext uri="{0D108BD9-81ED-4DB2-BD59-A6C34878D82A}">
                    <a16:rowId xmlns:a16="http://schemas.microsoft.com/office/drawing/2014/main" val="10004"/>
                  </a:ext>
                </a:extLst>
              </a:tr>
              <a:tr h="564145">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Who pays?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2F2F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you / </a:t>
                      </a:r>
                      <a:br/>
                      <a:r>
                        <a:t>UU OA fund 50%</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1C23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you / VSNU big deals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90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n/a</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92D05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n/a</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BFBFBF"/>
                    </a:solidFill>
                  </a:tcPr>
                </a:tc>
                <a:extLst>
                  <a:ext uri="{0D108BD9-81ED-4DB2-BD59-A6C34878D82A}">
                    <a16:rowId xmlns:a16="http://schemas.microsoft.com/office/drawing/2014/main" val="10005"/>
                  </a:ext>
                </a:extLst>
              </a:tr>
              <a:tr h="564145">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Does it fulfill funder requirements?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2F2F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always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1C23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currently yes, but unsure in future</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90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depends on embargo period</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92D05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usually not</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BFBFBF"/>
                    </a:solidFill>
                  </a:tcPr>
                </a:tc>
                <a:extLst>
                  <a:ext uri="{0D108BD9-81ED-4DB2-BD59-A6C34878D82A}">
                    <a16:rowId xmlns:a16="http://schemas.microsoft.com/office/drawing/2014/main" val="10006"/>
                  </a:ext>
                </a:extLst>
              </a:tr>
              <a:tr h="564145">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Who has copyright?</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2F2F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author, with limited CC license options</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1C232"/>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author, with exclusive rights for publisher</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90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publisher</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92D050"/>
                    </a:solidFill>
                  </a:tcPr>
                </a:tc>
                <a:tc>
                  <a:txBody>
                    <a:bodyPr/>
                    <a:lstStyle/>
                    <a:p>
                      <a:pPr algn="l" defTabSz="457200">
                        <a:lnSpc>
                          <a:spcPts val="4100"/>
                        </a:lnSpc>
                        <a:defRPr sz="1733">
                          <a:solidFill>
                            <a:srgbClr val="000000"/>
                          </a:solidFill>
                          <a:effectLst>
                            <a:outerShdw blurRad="25400" dist="12700" dir="5280000" rotWithShape="0">
                              <a:srgbClr val="FFFFFF"/>
                            </a:outerShdw>
                          </a:effectLst>
                          <a:latin typeface="Helvetica"/>
                          <a:ea typeface="Helvetica"/>
                          <a:cs typeface="Helvetica"/>
                          <a:sym typeface="Helvetica"/>
                        </a:defRPr>
                      </a:pPr>
                      <a:r>
                        <a:t>author, with CC licence of choice</a:t>
                      </a:r>
                    </a:p>
                  </a:txBody>
                  <a:tcPr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BFBFBF"/>
                    </a:solidFill>
                  </a:tcPr>
                </a:tc>
                <a:extLst>
                  <a:ext uri="{0D108BD9-81ED-4DB2-BD59-A6C34878D82A}">
                    <a16:rowId xmlns:a16="http://schemas.microsoft.com/office/drawing/2014/main" val="10007"/>
                  </a:ext>
                </a:extLst>
              </a:tr>
            </a:tbl>
          </a:graphicData>
        </a:graphic>
      </p:graphicFrame>
      <p:sp>
        <p:nvSpPr>
          <p:cNvPr id="411" name="Slide adopted from Jeroen Bosman, Bianca Kramer. Modified by Barbara Vreede"/>
          <p:cNvSpPr txBox="1"/>
          <p:nvPr/>
        </p:nvSpPr>
        <p:spPr>
          <a:xfrm>
            <a:off x="1930542" y="9219298"/>
            <a:ext cx="952641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vl1pPr>
          </a:lstStyle>
          <a:p>
            <a:r>
              <a:t>Slide adopted from Jeroen Bosman, Bianca Kramer. Modified by Barbara Vreede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How to get access?"/>
          <p:cNvSpPr txBox="1">
            <a:spLocks noGrp="1"/>
          </p:cNvSpPr>
          <p:nvPr>
            <p:ph type="title"/>
          </p:nvPr>
        </p:nvSpPr>
        <p:spPr>
          <a:prstGeom prst="rect">
            <a:avLst/>
          </a:prstGeom>
        </p:spPr>
        <p:txBody>
          <a:bodyPr/>
          <a:lstStyle/>
          <a:p>
            <a:r>
              <a:t>How to get access?</a:t>
            </a:r>
          </a:p>
        </p:txBody>
      </p:sp>
      <p:pic>
        <p:nvPicPr>
          <p:cNvPr id="414" name="Image" descr="Image"/>
          <p:cNvPicPr>
            <a:picLocks noChangeAspect="1"/>
          </p:cNvPicPr>
          <p:nvPr/>
        </p:nvPicPr>
        <p:blipFill>
          <a:blip r:embed="rId2"/>
          <a:srcRect t="14184" b="14184"/>
          <a:stretch>
            <a:fillRect/>
          </a:stretch>
        </p:blipFill>
        <p:spPr>
          <a:xfrm>
            <a:off x="1116846" y="3469911"/>
            <a:ext cx="4132640" cy="1480126"/>
          </a:xfrm>
          <a:prstGeom prst="rect">
            <a:avLst/>
          </a:prstGeom>
          <a:ln w="25400">
            <a:miter lim="400000"/>
          </a:ln>
          <a:effectLst>
            <a:outerShdw blurRad="254000" dist="127000" dir="5400000" rotWithShape="0">
              <a:srgbClr val="000000">
                <a:alpha val="70000"/>
              </a:srgbClr>
            </a:outerShdw>
          </a:effectLst>
        </p:spPr>
      </p:pic>
      <p:pic>
        <p:nvPicPr>
          <p:cNvPr id="415" name="Image" descr="Image"/>
          <p:cNvPicPr>
            <a:picLocks noChangeAspect="1"/>
          </p:cNvPicPr>
          <p:nvPr/>
        </p:nvPicPr>
        <p:blipFill>
          <a:blip r:embed="rId3"/>
          <a:stretch>
            <a:fillRect/>
          </a:stretch>
        </p:blipFill>
        <p:spPr>
          <a:xfrm>
            <a:off x="-11947" y="5138454"/>
            <a:ext cx="8867720" cy="4283923"/>
          </a:xfrm>
          <a:prstGeom prst="rect">
            <a:avLst/>
          </a:prstGeom>
          <a:ln w="12700">
            <a:miter lim="400000"/>
          </a:ln>
        </p:spPr>
      </p:pic>
      <p:pic>
        <p:nvPicPr>
          <p:cNvPr id="416" name="Image" descr="Image"/>
          <p:cNvPicPr>
            <a:picLocks noChangeAspect="1"/>
          </p:cNvPicPr>
          <p:nvPr/>
        </p:nvPicPr>
        <p:blipFill>
          <a:blip r:embed="rId4"/>
          <a:stretch>
            <a:fillRect/>
          </a:stretch>
        </p:blipFill>
        <p:spPr>
          <a:xfrm>
            <a:off x="6441915" y="2867845"/>
            <a:ext cx="6192553" cy="2684080"/>
          </a:xfrm>
          <a:prstGeom prst="rect">
            <a:avLst/>
          </a:prstGeom>
          <a:ln w="25400">
            <a:miter lim="400000"/>
          </a:ln>
          <a:effectLst>
            <a:outerShdw blurRad="254000" dist="127000" dir="5400000" rotWithShape="0">
              <a:srgbClr val="000000">
                <a:alpha val="70000"/>
              </a:srgbClr>
            </a:outerShdw>
          </a:effectLst>
        </p:spPr>
      </p:pic>
      <p:pic>
        <p:nvPicPr>
          <p:cNvPr id="417" name="jail-983153_640.png" descr="jail-983153_640.png"/>
          <p:cNvPicPr>
            <a:picLocks noChangeAspect="1"/>
          </p:cNvPicPr>
          <p:nvPr/>
        </p:nvPicPr>
        <p:blipFill>
          <a:blip r:embed="rId5"/>
          <a:stretch>
            <a:fillRect/>
          </a:stretch>
        </p:blipFill>
        <p:spPr>
          <a:xfrm>
            <a:off x="8231687" y="6147687"/>
            <a:ext cx="3172113" cy="2929249"/>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 animBg="1" advAuto="0"/>
      <p:bldP spid="415" grpId="2" animBg="1" advAuto="0"/>
      <p:bldP spid="416" grpId="3" animBg="1" advAuto="0"/>
      <p:bldP spid="417" grpId="4"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age" descr="Image"/>
          <p:cNvPicPr>
            <a:picLocks noChangeAspect="1"/>
          </p:cNvPicPr>
          <p:nvPr/>
        </p:nvPicPr>
        <p:blipFill>
          <a:blip r:embed="rId2"/>
          <a:stretch>
            <a:fillRect/>
          </a:stretch>
        </p:blipFill>
        <p:spPr>
          <a:xfrm>
            <a:off x="1667266" y="319935"/>
            <a:ext cx="10071101" cy="4597401"/>
          </a:xfrm>
          <a:prstGeom prst="rect">
            <a:avLst/>
          </a:prstGeom>
          <a:ln w="25400">
            <a:miter lim="400000"/>
          </a:ln>
          <a:effectLst>
            <a:outerShdw blurRad="254000" dist="127000" dir="5400000" rotWithShape="0">
              <a:srgbClr val="000000">
                <a:alpha val="70000"/>
              </a:srgbClr>
            </a:outerShdw>
          </a:effectLst>
        </p:spPr>
      </p:pic>
      <p:pic>
        <p:nvPicPr>
          <p:cNvPr id="420" name="Image" descr="Image"/>
          <p:cNvPicPr>
            <a:picLocks noChangeAspect="1"/>
          </p:cNvPicPr>
          <p:nvPr/>
        </p:nvPicPr>
        <p:blipFill>
          <a:blip r:embed="rId3"/>
          <a:stretch>
            <a:fillRect/>
          </a:stretch>
        </p:blipFill>
        <p:spPr>
          <a:xfrm>
            <a:off x="0" y="5407019"/>
            <a:ext cx="13004801" cy="4217195"/>
          </a:xfrm>
          <a:prstGeom prst="rect">
            <a:avLst/>
          </a:prstGeom>
          <a:ln w="25400">
            <a:miter lim="400000"/>
          </a:ln>
          <a:effectLst>
            <a:outerShdw blurRad="254000" dist="127000" dir="5400000" rotWithShape="0">
              <a:srgbClr val="000000">
                <a:alpha val="70000"/>
              </a:srgbClr>
            </a:outerShdw>
          </a:effectLst>
        </p:spPr>
      </p:pic>
      <p:grpSp>
        <p:nvGrpSpPr>
          <p:cNvPr id="423" name="Image"/>
          <p:cNvGrpSpPr/>
          <p:nvPr/>
        </p:nvGrpSpPr>
        <p:grpSpPr>
          <a:xfrm>
            <a:off x="125876" y="3927936"/>
            <a:ext cx="12753048" cy="1447801"/>
            <a:chOff x="0" y="0"/>
            <a:chExt cx="12753046" cy="1447800"/>
          </a:xfrm>
        </p:grpSpPr>
        <p:pic>
          <p:nvPicPr>
            <p:cNvPr id="422" name="Image" descr="Image"/>
            <p:cNvPicPr>
              <a:picLocks noChangeAspect="1"/>
            </p:cNvPicPr>
            <p:nvPr/>
          </p:nvPicPr>
          <p:blipFill>
            <a:blip r:embed="rId4"/>
            <a:srcRect l="2587" r="1301"/>
            <a:stretch>
              <a:fillRect/>
            </a:stretch>
          </p:blipFill>
          <p:spPr>
            <a:xfrm>
              <a:off x="127000" y="88900"/>
              <a:ext cx="12499047" cy="1117600"/>
            </a:xfrm>
            <a:prstGeom prst="rect">
              <a:avLst/>
            </a:prstGeom>
            <a:ln>
              <a:noFill/>
            </a:ln>
            <a:effectLst/>
          </p:spPr>
        </p:pic>
        <p:pic>
          <p:nvPicPr>
            <p:cNvPr id="421" name="Image" descr="Image"/>
            <p:cNvPicPr>
              <a:picLocks/>
            </p:cNvPicPr>
            <p:nvPr/>
          </p:nvPicPr>
          <p:blipFill>
            <a:blip r:embed="rId5"/>
            <a:stretch>
              <a:fillRect/>
            </a:stretch>
          </p:blipFill>
          <p:spPr>
            <a:xfrm>
              <a:off x="0" y="0"/>
              <a:ext cx="12753047" cy="1447800"/>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 name="Table"/>
          <p:cNvGraphicFramePr/>
          <p:nvPr/>
        </p:nvGraphicFramePr>
        <p:xfrm>
          <a:off x="213832" y="2329649"/>
          <a:ext cx="12293601" cy="4493480"/>
        </p:xfrm>
        <a:graphic>
          <a:graphicData uri="http://schemas.openxmlformats.org/drawingml/2006/table">
            <a:tbl>
              <a:tblPr>
                <a:tableStyleId>{4C3C2611-4C71-4FC5-86AE-919BDF0F9419}</a:tableStyleId>
              </a:tblPr>
              <a:tblGrid>
                <a:gridCol w="6140450">
                  <a:extLst>
                    <a:ext uri="{9D8B030D-6E8A-4147-A177-3AD203B41FA5}">
                      <a16:colId xmlns:a16="http://schemas.microsoft.com/office/drawing/2014/main" val="20000"/>
                    </a:ext>
                  </a:extLst>
                </a:gridCol>
                <a:gridCol w="6436685">
                  <a:extLst>
                    <a:ext uri="{9D8B030D-6E8A-4147-A177-3AD203B41FA5}">
                      <a16:colId xmlns:a16="http://schemas.microsoft.com/office/drawing/2014/main" val="20001"/>
                    </a:ext>
                  </a:extLst>
                </a:gridCol>
              </a:tblGrid>
              <a:tr h="2240389">
                <a:tc>
                  <a:txBody>
                    <a:bodyPr/>
                    <a:lstStyle/>
                    <a:p>
                      <a:pPr algn="l" defTabSz="457200">
                        <a:defRPr sz="3000">
                          <a:effectLst>
                            <a:outerShdw blurRad="25400" dist="12700" dir="5280000" rotWithShape="0">
                              <a:srgbClr val="FFFFFF"/>
                            </a:outerShdw>
                          </a:effectLst>
                        </a:defRPr>
                      </a:pPr>
                      <a:r>
                        <a:t>1.</a:t>
                      </a:r>
                    </a:p>
                    <a:p>
                      <a:pPr algn="l" defTabSz="457200">
                        <a:defRPr sz="3000">
                          <a:effectLst>
                            <a:outerShdw blurRad="25400" dist="12700" dir="5280000" rotWithShape="0">
                              <a:srgbClr val="FFFFFF"/>
                            </a:outerShdw>
                          </a:effectLst>
                        </a:defRPr>
                      </a:pPr>
                      <a:r>
                        <a:t>2.</a:t>
                      </a:r>
                    </a:p>
                    <a:p>
                      <a:pPr algn="l" defTabSz="457200">
                        <a:defRPr sz="3000">
                          <a:effectLst>
                            <a:outerShdw blurRad="25400" dist="12700" dir="5280000" rotWithShape="0">
                              <a:srgbClr val="FFFFFF"/>
                            </a:outerShdw>
                          </a:effectLst>
                        </a:defRPr>
                      </a:pPr>
                      <a:r>
                        <a:t>3. </a:t>
                      </a:r>
                      <a:r>
                        <a:rPr i="1"/>
                        <a:t>Rethinking statistics</a:t>
                      </a:r>
                    </a:p>
                    <a:p>
                      <a:pPr algn="l" defTabSz="457200">
                        <a:defRPr sz="3000">
                          <a:effectLst>
                            <a:outerShdw blurRad="25400" dist="12700" dir="5280000" rotWithShape="0">
                              <a:srgbClr val="FFFFFF"/>
                            </a:outerShdw>
                          </a:effectLst>
                        </a:defRPr>
                      </a:pPr>
                      <a:r>
                        <a:t>4.</a:t>
                      </a:r>
                    </a:p>
                  </a:txBody>
                  <a:tcPr marL="50800" marR="50800" marT="50800" marB="50800" anchor="ctr" horzOverflow="overflow"/>
                </a:tc>
                <a:tc>
                  <a:txBody>
                    <a:bodyPr/>
                    <a:lstStyle/>
                    <a:p>
                      <a:pPr algn="l" defTabSz="457200">
                        <a:defRPr sz="3000">
                          <a:effectLst>
                            <a:outerShdw blurRad="25400" dist="12700" dir="5280000" rotWithShape="0">
                              <a:srgbClr val="FFFFFF"/>
                            </a:outerShdw>
                          </a:effectLst>
                        </a:defRPr>
                      </a:pPr>
                      <a:r>
                        <a:t>5.</a:t>
                      </a:r>
                    </a:p>
                    <a:p>
                      <a:pPr algn="l" defTabSz="457200">
                        <a:defRPr sz="3000">
                          <a:effectLst>
                            <a:outerShdw blurRad="25400" dist="12700" dir="5280000" rotWithShape="0">
                              <a:srgbClr val="FFFFFF"/>
                            </a:outerShdw>
                          </a:effectLst>
                        </a:defRPr>
                      </a:pPr>
                      <a:r>
                        <a:t>6.</a:t>
                      </a:r>
                    </a:p>
                    <a:p>
                      <a:pPr algn="l" defTabSz="457200">
                        <a:defRPr sz="3000">
                          <a:effectLst>
                            <a:outerShdw blurRad="25400" dist="12700" dir="5280000" rotWithShape="0">
                              <a:srgbClr val="FFFFFF"/>
                            </a:outerShdw>
                          </a:effectLst>
                        </a:defRPr>
                      </a:pPr>
                      <a:r>
                        <a:t>7. </a:t>
                      </a:r>
                      <a:r>
                        <a:rPr i="1"/>
                        <a:t>Reproducible Data Science in R</a:t>
                      </a:r>
                    </a:p>
                    <a:p>
                      <a:pPr algn="l" defTabSz="457200">
                        <a:defRPr sz="3000">
                          <a:effectLst>
                            <a:outerShdw blurRad="25400" dist="12700" dir="5280000" rotWithShape="0">
                              <a:srgbClr val="FFFFFF"/>
                            </a:outerShdw>
                          </a:effectLst>
                        </a:defRPr>
                      </a:pPr>
                      <a:r>
                        <a:t>8. </a:t>
                      </a:r>
                      <a:r>
                        <a:rPr b="1" i="1"/>
                        <a:t>Your career</a:t>
                      </a:r>
                      <a:r>
                        <a:rPr i="1"/>
                        <a:t> </a:t>
                      </a:r>
                      <a:r>
                        <a:rPr b="1" i="1"/>
                        <a:t>/</a:t>
                      </a:r>
                      <a:r>
                        <a:rPr i="1"/>
                        <a:t> </a:t>
                      </a:r>
                      <a:r>
                        <a:rPr b="1" i="1"/>
                        <a:t>Open Science</a:t>
                      </a:r>
                    </a:p>
                  </a:txBody>
                  <a:tcPr marL="50800" marR="50800" marT="50800" marB="50800" anchor="ctr" horzOverflow="overflow"/>
                </a:tc>
                <a:extLst>
                  <a:ext uri="{0D108BD9-81ED-4DB2-BD59-A6C34878D82A}">
                    <a16:rowId xmlns:a16="http://schemas.microsoft.com/office/drawing/2014/main" val="10000"/>
                  </a:ext>
                </a:extLst>
              </a:tr>
              <a:tr h="2240389">
                <a:tc>
                  <a:txBody>
                    <a:bodyPr/>
                    <a:lstStyle/>
                    <a:p>
                      <a:pPr algn="l" defTabSz="457200">
                        <a:defRPr sz="3000">
                          <a:effectLst>
                            <a:outerShdw blurRad="25400" dist="12700" dir="5280000" rotWithShape="0">
                              <a:srgbClr val="FFFFFF"/>
                            </a:outerShdw>
                          </a:effectLst>
                        </a:defRPr>
                      </a:pPr>
                      <a:r>
                        <a:t>9. </a:t>
                      </a:r>
                      <a:r>
                        <a:rPr i="1"/>
                        <a:t>Academic writing?</a:t>
                      </a:r>
                    </a:p>
                    <a:p>
                      <a:pPr algn="l" defTabSz="457200">
                        <a:defRPr sz="3000">
                          <a:effectLst>
                            <a:outerShdw blurRad="25400" dist="12700" dir="5280000" rotWithShape="0">
                              <a:srgbClr val="FFFFFF"/>
                            </a:outerShdw>
                          </a:effectLst>
                        </a:defRPr>
                      </a:pPr>
                      <a:r>
                        <a:t>10.</a:t>
                      </a:r>
                    </a:p>
                    <a:p>
                      <a:pPr algn="l" defTabSz="457200">
                        <a:defRPr sz="3000">
                          <a:effectLst>
                            <a:outerShdw blurRad="25400" dist="12700" dir="5280000" rotWithShape="0">
                              <a:srgbClr val="FFFFFF"/>
                            </a:outerShdw>
                          </a:effectLst>
                        </a:defRPr>
                      </a:pPr>
                      <a:r>
                        <a:t>11. </a:t>
                      </a:r>
                      <a:r>
                        <a:rPr b="1" i="1"/>
                        <a:t>Eval. Literature / Power analys.</a:t>
                      </a:r>
                    </a:p>
                  </a:txBody>
                  <a:tcPr marL="50800" marR="50800" marT="50800" marB="50800" anchor="ctr" horzOverflow="overflow"/>
                </a:tc>
                <a:tc>
                  <a:txBody>
                    <a:bodyPr/>
                    <a:lstStyle/>
                    <a:p>
                      <a:pPr algn="l" defTabSz="457200">
                        <a:defRPr sz="3000">
                          <a:effectLst>
                            <a:outerShdw blurRad="25400" dist="12700" dir="5280000" rotWithShape="0">
                              <a:srgbClr val="FFFFFF"/>
                            </a:outerShdw>
                          </a:effectLst>
                        </a:defRPr>
                      </a:pPr>
                      <a:r>
                        <a:t>12. </a:t>
                      </a:r>
                      <a:r>
                        <a:rPr i="1"/>
                        <a:t>Academic writing?</a:t>
                      </a:r>
                    </a:p>
                    <a:p>
                      <a:pPr algn="l" defTabSz="457200">
                        <a:defRPr sz="3000">
                          <a:effectLst>
                            <a:outerShdw blurRad="25400" dist="12700" dir="5280000" rotWithShape="0">
                              <a:srgbClr val="FFFFFF"/>
                            </a:outerShdw>
                          </a:effectLst>
                        </a:defRPr>
                      </a:pPr>
                      <a:r>
                        <a:t>13.</a:t>
                      </a:r>
                    </a:p>
                  </a:txBody>
                  <a:tcPr marL="50800" marR="50800" marT="50800" marB="50800" anchor="ctr" horzOverflow="overflow"/>
                </a:tc>
                <a:extLst>
                  <a:ext uri="{0D108BD9-81ED-4DB2-BD59-A6C34878D82A}">
                    <a16:rowId xmlns:a16="http://schemas.microsoft.com/office/drawing/2014/main" val="10001"/>
                  </a:ext>
                </a:extLst>
              </a:tr>
            </a:tbl>
          </a:graphicData>
        </a:graphic>
      </p:graphicFrame>
      <p:sp>
        <p:nvSpPr>
          <p:cNvPr id="202" name="Integration in the SHP master program"/>
          <p:cNvSpPr txBox="1"/>
          <p:nvPr/>
        </p:nvSpPr>
        <p:spPr>
          <a:xfrm>
            <a:off x="2710374" y="883663"/>
            <a:ext cx="6682459"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Integration in the SHP master program</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Image" descr="Image"/>
          <p:cNvPicPr>
            <a:picLocks noChangeAspect="1"/>
          </p:cNvPicPr>
          <p:nvPr/>
        </p:nvPicPr>
        <p:blipFill>
          <a:blip r:embed="rId2"/>
          <a:stretch>
            <a:fillRect/>
          </a:stretch>
        </p:blipFill>
        <p:spPr>
          <a:xfrm>
            <a:off x="1667266" y="319935"/>
            <a:ext cx="10071101" cy="4597401"/>
          </a:xfrm>
          <a:prstGeom prst="rect">
            <a:avLst/>
          </a:prstGeom>
          <a:ln w="25400">
            <a:miter lim="400000"/>
          </a:ln>
          <a:effectLst>
            <a:outerShdw blurRad="254000" dist="127000" dir="5400000" rotWithShape="0">
              <a:srgbClr val="000000">
                <a:alpha val="70000"/>
              </a:srgbClr>
            </a:outerShdw>
          </a:effectLst>
        </p:spPr>
      </p:pic>
      <p:pic>
        <p:nvPicPr>
          <p:cNvPr id="426" name="Image" descr="Image"/>
          <p:cNvPicPr>
            <a:picLocks noChangeAspect="1"/>
          </p:cNvPicPr>
          <p:nvPr/>
        </p:nvPicPr>
        <p:blipFill>
          <a:blip r:embed="rId3"/>
          <a:stretch>
            <a:fillRect/>
          </a:stretch>
        </p:blipFill>
        <p:spPr>
          <a:xfrm>
            <a:off x="167658" y="6365809"/>
            <a:ext cx="5684005" cy="1741177"/>
          </a:xfrm>
          <a:prstGeom prst="rect">
            <a:avLst/>
          </a:prstGeom>
          <a:ln w="25400">
            <a:miter lim="400000"/>
          </a:ln>
          <a:effectLst>
            <a:outerShdw blurRad="254000" dist="127000" dir="5400000" rotWithShape="0">
              <a:srgbClr val="000000">
                <a:alpha val="70000"/>
              </a:srgbClr>
            </a:outerShdw>
          </a:effectLst>
        </p:spPr>
      </p:pic>
      <p:sp>
        <p:nvSpPr>
          <p:cNvPr id="427" name="Kill the ‘subscription fee’ model"/>
          <p:cNvSpPr/>
          <p:nvPr/>
        </p:nvSpPr>
        <p:spPr>
          <a:xfrm>
            <a:off x="2444662" y="2401270"/>
            <a:ext cx="7590426" cy="1533700"/>
          </a:xfrm>
          <a:prstGeom prst="roundRect">
            <a:avLst>
              <a:gd name="adj" fmla="val 15000"/>
            </a:avLst>
          </a:prstGeom>
          <a:blipFill>
            <a:blip r:embed="rId4"/>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Kill the ‘subscription fee’ model</a:t>
            </a:r>
          </a:p>
        </p:txBody>
      </p:sp>
      <p:pic>
        <p:nvPicPr>
          <p:cNvPr id="428" name="Image" descr="Image"/>
          <p:cNvPicPr>
            <a:picLocks noChangeAspect="1"/>
          </p:cNvPicPr>
          <p:nvPr/>
        </p:nvPicPr>
        <p:blipFill>
          <a:blip r:embed="rId5"/>
          <a:stretch>
            <a:fillRect/>
          </a:stretch>
        </p:blipFill>
        <p:spPr>
          <a:xfrm>
            <a:off x="6041079" y="5794845"/>
            <a:ext cx="6636228" cy="3280712"/>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1" animBg="1" advAuto="0"/>
      <p:bldP spid="428"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2" name="Group"/>
          <p:cNvGrpSpPr/>
          <p:nvPr/>
        </p:nvGrpSpPr>
        <p:grpSpPr>
          <a:xfrm>
            <a:off x="561530" y="1203175"/>
            <a:ext cx="11881740" cy="8378465"/>
            <a:chOff x="0" y="0"/>
            <a:chExt cx="11881739" cy="8378463"/>
          </a:xfrm>
        </p:grpSpPr>
        <p:pic>
          <p:nvPicPr>
            <p:cNvPr id="430" name="Image" descr="Image"/>
            <p:cNvPicPr>
              <a:picLocks noChangeAspect="1"/>
            </p:cNvPicPr>
            <p:nvPr/>
          </p:nvPicPr>
          <p:blipFill>
            <a:blip r:embed="rId2"/>
            <a:stretch>
              <a:fillRect/>
            </a:stretch>
          </p:blipFill>
          <p:spPr>
            <a:xfrm>
              <a:off x="0" y="0"/>
              <a:ext cx="11881740" cy="4661596"/>
            </a:xfrm>
            <a:prstGeom prst="rect">
              <a:avLst/>
            </a:prstGeom>
            <a:ln w="12700" cap="flat">
              <a:noFill/>
              <a:miter lim="400000"/>
            </a:ln>
            <a:effectLst/>
          </p:spPr>
        </p:pic>
        <p:pic>
          <p:nvPicPr>
            <p:cNvPr id="431" name="Image" descr="Image"/>
            <p:cNvPicPr>
              <a:picLocks noChangeAspect="1"/>
            </p:cNvPicPr>
            <p:nvPr/>
          </p:nvPicPr>
          <p:blipFill>
            <a:blip r:embed="rId3"/>
            <a:stretch>
              <a:fillRect/>
            </a:stretch>
          </p:blipFill>
          <p:spPr>
            <a:xfrm>
              <a:off x="0" y="4666631"/>
              <a:ext cx="11881740" cy="3711833"/>
            </a:xfrm>
            <a:prstGeom prst="rect">
              <a:avLst/>
            </a:prstGeom>
            <a:ln w="12700" cap="flat">
              <a:noFill/>
              <a:miter lim="400000"/>
            </a:ln>
            <a:effectLst/>
          </p:spPr>
        </p:pic>
      </p:grpSp>
      <p:pic>
        <p:nvPicPr>
          <p:cNvPr id="433" name="Rounded Rectangle" descr="Rounded Rectangle"/>
          <p:cNvPicPr>
            <a:picLocks/>
          </p:cNvPicPr>
          <p:nvPr/>
        </p:nvPicPr>
        <p:blipFill>
          <a:blip r:embed="rId4"/>
          <a:stretch>
            <a:fillRect/>
          </a:stretch>
        </p:blipFill>
        <p:spPr>
          <a:xfrm>
            <a:off x="838895" y="1221983"/>
            <a:ext cx="5595762" cy="725231"/>
          </a:xfrm>
          <a:prstGeom prst="rect">
            <a:avLst/>
          </a:prstGeom>
        </p:spPr>
      </p:pic>
      <p:pic>
        <p:nvPicPr>
          <p:cNvPr id="435" name="Rounded Rectangle" descr="Rounded Rectangle"/>
          <p:cNvPicPr>
            <a:picLocks/>
          </p:cNvPicPr>
          <p:nvPr/>
        </p:nvPicPr>
        <p:blipFill>
          <a:blip r:embed="rId5"/>
          <a:stretch>
            <a:fillRect/>
          </a:stretch>
        </p:blipFill>
        <p:spPr>
          <a:xfrm>
            <a:off x="6661063" y="4193783"/>
            <a:ext cx="5595761" cy="821213"/>
          </a:xfrm>
          <a:prstGeom prst="rect">
            <a:avLst/>
          </a:prstGeom>
        </p:spPr>
      </p:pic>
      <p:pic>
        <p:nvPicPr>
          <p:cNvPr id="437" name="Rounded Rectangle" descr="Rounded Rectangle"/>
          <p:cNvPicPr>
            <a:picLocks/>
          </p:cNvPicPr>
          <p:nvPr/>
        </p:nvPicPr>
        <p:blipFill>
          <a:blip r:embed="rId6"/>
          <a:stretch>
            <a:fillRect/>
          </a:stretch>
        </p:blipFill>
        <p:spPr>
          <a:xfrm>
            <a:off x="537732" y="6091203"/>
            <a:ext cx="5595761" cy="966183"/>
          </a:xfrm>
          <a:prstGeom prst="rect">
            <a:avLst/>
          </a:prstGeom>
        </p:spPr>
      </p:pic>
      <p:pic>
        <p:nvPicPr>
          <p:cNvPr id="439" name="Rounded Rectangle" descr="Rounded Rectangle"/>
          <p:cNvPicPr>
            <a:picLocks/>
          </p:cNvPicPr>
          <p:nvPr/>
        </p:nvPicPr>
        <p:blipFill>
          <a:blip r:embed="rId7"/>
          <a:stretch>
            <a:fillRect/>
          </a:stretch>
        </p:blipFill>
        <p:spPr>
          <a:xfrm>
            <a:off x="6661063" y="6962276"/>
            <a:ext cx="5595761" cy="105469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 animBg="1" advAuto="0"/>
      <p:bldP spid="435" grpId="2" animBg="1" advAuto="0"/>
      <p:bldP spid="437" grpId="3" animBg="1" advAuto="0"/>
      <p:bldP spid="439" grpId="4"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Rectangle"/>
          <p:cNvSpPr/>
          <p:nvPr/>
        </p:nvSpPr>
        <p:spPr>
          <a:xfrm>
            <a:off x="6459621" y="-10695"/>
            <a:ext cx="6587958" cy="9753601"/>
          </a:xfrm>
          <a:prstGeom prst="rect">
            <a:avLst/>
          </a:prstGeom>
          <a:blipFill>
            <a:blip r:embed="rId2"/>
          </a:blipFill>
          <a:ln w="12700">
            <a:miter lim="400000"/>
          </a:ln>
          <a:effectLst>
            <a:outerShdw blurRad="254000" dist="127000" dir="5400000" rotWithShape="0">
              <a:srgbClr val="000000">
                <a:alpha val="70000"/>
              </a:srgbClr>
            </a:outerShdw>
          </a:effectLst>
        </p:spPr>
        <p:txBody>
          <a:bodyPr lIns="50800" tIns="50800" rIns="50800" bIns="50800" anchor="ctr"/>
          <a:lstStyle/>
          <a:p>
            <a:pPr>
              <a:defRPr>
                <a:solidFill>
                  <a:srgbClr val="FFFFFF"/>
                </a:solidFill>
              </a:defRPr>
            </a:pPr>
            <a:endParaRPr/>
          </a:p>
        </p:txBody>
      </p:sp>
      <p:pic>
        <p:nvPicPr>
          <p:cNvPr id="443" name="Image" descr="Image"/>
          <p:cNvPicPr>
            <a:picLocks noGrp="1" noChangeAspect="1"/>
          </p:cNvPicPr>
          <p:nvPr>
            <p:ph type="pic" idx="13"/>
          </p:nvPr>
        </p:nvPicPr>
        <p:blipFill>
          <a:blip r:embed="rId3"/>
          <a:srcRect l="10832" r="10832"/>
          <a:stretch>
            <a:fillRect/>
          </a:stretch>
        </p:blipFill>
        <p:spPr>
          <a:xfrm>
            <a:off x="6502400" y="1763988"/>
            <a:ext cx="6502400" cy="6225624"/>
          </a:xfrm>
          <a:prstGeom prst="rect">
            <a:avLst/>
          </a:prstGeom>
        </p:spPr>
      </p:pic>
      <p:sp>
        <p:nvSpPr>
          <p:cNvPr id="444" name="Open and FAIR data"/>
          <p:cNvSpPr txBox="1">
            <a:spLocks noGrp="1"/>
          </p:cNvSpPr>
          <p:nvPr>
            <p:ph type="title"/>
          </p:nvPr>
        </p:nvSpPr>
        <p:spPr>
          <a:prstGeom prst="rect">
            <a:avLst/>
          </a:prstGeom>
        </p:spPr>
        <p:txBody>
          <a:bodyPr/>
          <a:lstStyle/>
          <a:p>
            <a:r>
              <a:t>Open and FAIR data</a:t>
            </a:r>
          </a:p>
        </p:txBody>
      </p:sp>
      <p:sp>
        <p:nvSpPr>
          <p:cNvPr id="445" name="Body"/>
          <p:cNvSpPr txBox="1">
            <a:spLocks noGrp="1"/>
          </p:cNvSpPr>
          <p:nvPr>
            <p:ph type="body" sz="quarter" idx="1"/>
          </p:nvPr>
        </p:nvSpPr>
        <p:spPr>
          <a:prstGeom prst="rect">
            <a:avLst/>
          </a:prstGeom>
        </p:spPr>
        <p:txBody>
          <a:bodyPr/>
          <a:lstStyle/>
          <a:p>
            <a:endParaRPr/>
          </a:p>
        </p:txBody>
      </p:sp>
      <p:sp>
        <p:nvSpPr>
          <p:cNvPr id="446" name="Source: The Hyve"/>
          <p:cNvSpPr txBox="1"/>
          <p:nvPr/>
        </p:nvSpPr>
        <p:spPr>
          <a:xfrm>
            <a:off x="10883756" y="9248942"/>
            <a:ext cx="2103141"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pPr>
            <a:r>
              <a:t>Source: </a:t>
            </a:r>
            <a:r>
              <a:rPr u="sng">
                <a:hlinkClick r:id="rId4"/>
              </a:rPr>
              <a:t>The Hyve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age" descr="Image"/>
          <p:cNvPicPr>
            <a:picLocks noChangeAspect="1"/>
          </p:cNvPicPr>
          <p:nvPr/>
        </p:nvPicPr>
        <p:blipFill>
          <a:blip r:embed="rId2"/>
          <a:stretch>
            <a:fillRect/>
          </a:stretch>
        </p:blipFill>
        <p:spPr>
          <a:xfrm>
            <a:off x="152400" y="6350"/>
            <a:ext cx="12700000" cy="9436100"/>
          </a:xfrm>
          <a:prstGeom prst="rect">
            <a:avLst/>
          </a:prstGeom>
          <a:ln w="12700">
            <a:miter lim="400000"/>
          </a:ln>
        </p:spPr>
      </p:pic>
      <p:sp>
        <p:nvSpPr>
          <p:cNvPr id="449" name="Source: LIBER Europe"/>
          <p:cNvSpPr txBox="1"/>
          <p:nvPr/>
        </p:nvSpPr>
        <p:spPr>
          <a:xfrm>
            <a:off x="10282004" y="9374605"/>
            <a:ext cx="259811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pPr>
            <a:r>
              <a:t>Source: </a:t>
            </a:r>
            <a:r>
              <a:rPr u="sng">
                <a:hlinkClick r:id="rId3"/>
              </a:rPr>
              <a:t>LIBER Europe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 name="Image"/>
          <p:cNvGrpSpPr/>
          <p:nvPr/>
        </p:nvGrpSpPr>
        <p:grpSpPr>
          <a:xfrm>
            <a:off x="1371600" y="768350"/>
            <a:ext cx="10261600" cy="8369300"/>
            <a:chOff x="0" y="0"/>
            <a:chExt cx="10261600" cy="8369300"/>
          </a:xfrm>
        </p:grpSpPr>
        <p:pic>
          <p:nvPicPr>
            <p:cNvPr id="452" name="Image" descr="Image"/>
            <p:cNvPicPr>
              <a:picLocks noChangeAspect="1"/>
            </p:cNvPicPr>
            <p:nvPr/>
          </p:nvPicPr>
          <p:blipFill>
            <a:blip r:embed="rId2"/>
            <a:stretch>
              <a:fillRect/>
            </a:stretch>
          </p:blipFill>
          <p:spPr>
            <a:xfrm>
              <a:off x="127000" y="88900"/>
              <a:ext cx="10007600" cy="8039100"/>
            </a:xfrm>
            <a:prstGeom prst="rect">
              <a:avLst/>
            </a:prstGeom>
            <a:ln>
              <a:noFill/>
            </a:ln>
            <a:effectLst/>
          </p:spPr>
        </p:pic>
        <p:pic>
          <p:nvPicPr>
            <p:cNvPr id="451" name="Image" descr="Image"/>
            <p:cNvPicPr>
              <a:picLocks/>
            </p:cNvPicPr>
            <p:nvPr/>
          </p:nvPicPr>
          <p:blipFill>
            <a:blip r:embed="rId3"/>
            <a:stretch>
              <a:fillRect/>
            </a:stretch>
          </p:blipFill>
          <p:spPr>
            <a:xfrm>
              <a:off x="0" y="0"/>
              <a:ext cx="10261600" cy="8369300"/>
            </a:xfrm>
            <a:prstGeom prst="rect">
              <a:avLst/>
            </a:prstGeom>
            <a:effectLst/>
          </p:spPr>
        </p:pic>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Optional assignment"/>
          <p:cNvSpPr txBox="1">
            <a:spLocks noGrp="1"/>
          </p:cNvSpPr>
          <p:nvPr>
            <p:ph type="title"/>
          </p:nvPr>
        </p:nvSpPr>
        <p:spPr>
          <a:prstGeom prst="rect">
            <a:avLst/>
          </a:prstGeom>
        </p:spPr>
        <p:txBody>
          <a:bodyPr/>
          <a:lstStyle/>
          <a:p>
            <a:r>
              <a:t>Optional assignment</a:t>
            </a:r>
          </a:p>
        </p:txBody>
      </p:sp>
      <p:sp>
        <p:nvSpPr>
          <p:cNvPr id="456" name="Split the group in four, each group has one topic:…"/>
          <p:cNvSpPr txBox="1">
            <a:spLocks noGrp="1"/>
          </p:cNvSpPr>
          <p:nvPr>
            <p:ph type="body" idx="1"/>
          </p:nvPr>
        </p:nvSpPr>
        <p:spPr>
          <a:prstGeom prst="rect">
            <a:avLst/>
          </a:prstGeom>
        </p:spPr>
        <p:txBody>
          <a:bodyPr/>
          <a:lstStyle/>
          <a:p>
            <a:r>
              <a:t>Split the group in four, each group has one topic:</a:t>
            </a:r>
          </a:p>
          <a:p>
            <a:pPr lvl="1"/>
            <a:r>
              <a:t>Findable, Accessible, Interoperable, Reusable</a:t>
            </a:r>
          </a:p>
          <a:p>
            <a:r>
              <a:t>Read the sections of the FAIRytale regarding your topic (30-45 minutes)</a:t>
            </a:r>
          </a:p>
          <a:p>
            <a:r>
              <a:t>Present to fellow students (4x 5 minutes)</a:t>
            </a:r>
          </a:p>
        </p:txBody>
      </p:sp>
      <p:grpSp>
        <p:nvGrpSpPr>
          <p:cNvPr id="459" name="Image"/>
          <p:cNvGrpSpPr/>
          <p:nvPr/>
        </p:nvGrpSpPr>
        <p:grpSpPr>
          <a:xfrm>
            <a:off x="9586698" y="69599"/>
            <a:ext cx="3305915" cy="2781802"/>
            <a:chOff x="0" y="0"/>
            <a:chExt cx="3305913" cy="2781800"/>
          </a:xfrm>
        </p:grpSpPr>
        <p:pic>
          <p:nvPicPr>
            <p:cNvPr id="458" name="Image" descr="Image"/>
            <p:cNvPicPr>
              <a:picLocks noChangeAspect="1"/>
            </p:cNvPicPr>
            <p:nvPr/>
          </p:nvPicPr>
          <p:blipFill>
            <a:blip r:embed="rId2"/>
            <a:stretch>
              <a:fillRect/>
            </a:stretch>
          </p:blipFill>
          <p:spPr>
            <a:xfrm>
              <a:off x="127000" y="88900"/>
              <a:ext cx="3051914" cy="2451601"/>
            </a:xfrm>
            <a:prstGeom prst="rect">
              <a:avLst/>
            </a:prstGeom>
            <a:ln>
              <a:noFill/>
            </a:ln>
            <a:effectLst/>
          </p:spPr>
        </p:pic>
        <p:pic>
          <p:nvPicPr>
            <p:cNvPr id="457" name="Image" descr="Image"/>
            <p:cNvPicPr>
              <a:picLocks/>
            </p:cNvPicPr>
            <p:nvPr/>
          </p:nvPicPr>
          <p:blipFill>
            <a:blip r:embed="rId3"/>
            <a:stretch>
              <a:fillRect/>
            </a:stretch>
          </p:blipFill>
          <p:spPr>
            <a:xfrm>
              <a:off x="-1" y="0"/>
              <a:ext cx="3305915" cy="2781801"/>
            </a:xfrm>
            <a:prstGeom prst="rect">
              <a:avLst/>
            </a:prstGeom>
            <a:effectLst/>
          </p:spPr>
        </p:pic>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Where to share data"/>
          <p:cNvSpPr txBox="1">
            <a:spLocks noGrp="1"/>
          </p:cNvSpPr>
          <p:nvPr>
            <p:ph type="title"/>
          </p:nvPr>
        </p:nvSpPr>
        <p:spPr>
          <a:prstGeom prst="rect">
            <a:avLst/>
          </a:prstGeom>
        </p:spPr>
        <p:txBody>
          <a:bodyPr/>
          <a:lstStyle/>
          <a:p>
            <a:r>
              <a:t>Where to share data</a:t>
            </a:r>
          </a:p>
        </p:txBody>
      </p:sp>
      <p:sp>
        <p:nvSpPr>
          <p:cNvPr id="462" name="YODA…"/>
          <p:cNvSpPr txBox="1">
            <a:spLocks noGrp="1"/>
          </p:cNvSpPr>
          <p:nvPr>
            <p:ph type="body" idx="1"/>
          </p:nvPr>
        </p:nvSpPr>
        <p:spPr>
          <a:prstGeom prst="rect">
            <a:avLst/>
          </a:prstGeom>
        </p:spPr>
        <p:txBody>
          <a:bodyPr/>
          <a:lstStyle/>
          <a:p>
            <a:r>
              <a:t>YODA</a:t>
            </a:r>
          </a:p>
          <a:p>
            <a:r>
              <a:t>DataverseNL</a:t>
            </a:r>
          </a:p>
          <a:p>
            <a:r>
              <a:t>Open Science Framework</a:t>
            </a:r>
          </a:p>
          <a:p>
            <a:r>
              <a:t>European Open Science Cloud</a:t>
            </a:r>
          </a:p>
        </p:txBody>
      </p:sp>
      <p:pic>
        <p:nvPicPr>
          <p:cNvPr id="463" name="Image" descr="Image"/>
          <p:cNvPicPr>
            <a:picLocks noChangeAspect="1"/>
          </p:cNvPicPr>
          <p:nvPr/>
        </p:nvPicPr>
        <p:blipFill>
          <a:blip r:embed="rId2"/>
          <a:srcRect t="8562"/>
          <a:stretch>
            <a:fillRect/>
          </a:stretch>
        </p:blipFill>
        <p:spPr>
          <a:xfrm>
            <a:off x="2708776" y="2660649"/>
            <a:ext cx="4850020" cy="2358667"/>
          </a:xfrm>
          <a:prstGeom prst="rect">
            <a:avLst/>
          </a:prstGeom>
          <a:ln w="25400">
            <a:miter lim="400000"/>
          </a:ln>
          <a:effectLst>
            <a:outerShdw blurRad="254000" dist="127000" dir="5400000" rotWithShape="0">
              <a:srgbClr val="000000">
                <a:alpha val="70000"/>
              </a:srgbClr>
            </a:outerShdw>
          </a:effectLst>
        </p:spPr>
      </p:pic>
      <p:pic>
        <p:nvPicPr>
          <p:cNvPr id="464" name="Image" descr="Image"/>
          <p:cNvPicPr>
            <a:picLocks noChangeAspect="1"/>
          </p:cNvPicPr>
          <p:nvPr/>
        </p:nvPicPr>
        <p:blipFill>
          <a:blip r:embed="rId3"/>
          <a:srcRect r="29017"/>
          <a:stretch>
            <a:fillRect/>
          </a:stretch>
        </p:blipFill>
        <p:spPr>
          <a:xfrm>
            <a:off x="4196754" y="3817063"/>
            <a:ext cx="5337437" cy="2358653"/>
          </a:xfrm>
          <a:prstGeom prst="rect">
            <a:avLst/>
          </a:prstGeom>
          <a:ln w="25400">
            <a:miter lim="400000"/>
          </a:ln>
          <a:effectLst>
            <a:outerShdw blurRad="254000" dist="127000" dir="5400000" rotWithShape="0">
              <a:srgbClr val="000000">
                <a:alpha val="70000"/>
              </a:srgbClr>
            </a:outerShdw>
          </a:effectLst>
        </p:spPr>
      </p:pic>
      <p:pic>
        <p:nvPicPr>
          <p:cNvPr id="465" name="Image" descr="Image"/>
          <p:cNvPicPr>
            <a:picLocks noChangeAspect="1"/>
          </p:cNvPicPr>
          <p:nvPr/>
        </p:nvPicPr>
        <p:blipFill>
          <a:blip r:embed="rId4"/>
          <a:stretch>
            <a:fillRect/>
          </a:stretch>
        </p:blipFill>
        <p:spPr>
          <a:xfrm>
            <a:off x="7031121" y="4913744"/>
            <a:ext cx="4711171" cy="2466112"/>
          </a:xfrm>
          <a:prstGeom prst="rect">
            <a:avLst/>
          </a:prstGeom>
          <a:ln w="25400">
            <a:miter lim="400000"/>
          </a:ln>
          <a:effectLst>
            <a:outerShdw blurRad="254000" dist="127000" dir="5400000" rotWithShape="0">
              <a:srgbClr val="000000">
                <a:alpha val="70000"/>
              </a:srgbClr>
            </a:outerShdw>
          </a:effectLst>
        </p:spPr>
      </p:pic>
      <p:pic>
        <p:nvPicPr>
          <p:cNvPr id="466" name="Image" descr="Image"/>
          <p:cNvPicPr>
            <a:picLocks noChangeAspect="1"/>
          </p:cNvPicPr>
          <p:nvPr/>
        </p:nvPicPr>
        <p:blipFill>
          <a:blip r:embed="rId5"/>
          <a:stretch>
            <a:fillRect/>
          </a:stretch>
        </p:blipFill>
        <p:spPr>
          <a:xfrm>
            <a:off x="6845968" y="7503555"/>
            <a:ext cx="6103583" cy="2044701"/>
          </a:xfrm>
          <a:prstGeom prst="rect">
            <a:avLst/>
          </a:prstGeom>
          <a:ln w="12700">
            <a:miter lim="400000"/>
          </a:ln>
        </p:spPr>
      </p:pic>
      <p:sp>
        <p:nvSpPr>
          <p:cNvPr id="467" name="https://osf.io/tgvhy/"/>
          <p:cNvSpPr txBox="1"/>
          <p:nvPr/>
        </p:nvSpPr>
        <p:spPr>
          <a:xfrm>
            <a:off x="9595935" y="7027305"/>
            <a:ext cx="2127648"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600">
                <a:solidFill>
                  <a:srgbClr val="FFFFFF"/>
                </a:solidFill>
              </a:defRPr>
            </a:lvl1pPr>
          </a:lstStyle>
          <a:p>
            <a:r>
              <a:t>https://osf.io/tgvhy/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62">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62">
                                            <p:txEl>
                                              <p:pRg st="2" end="2"/>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4" nodeType="afterEffect">
                                  <p:stCondLst>
                                    <p:cond delay="0"/>
                                  </p:stCondLst>
                                  <p:iterate>
                                    <p:tmAbs val="0"/>
                                  </p:iterate>
                                  <p:childTnLst>
                                    <p:set>
                                      <p:cBhvr>
                                        <p:cTn id="25" fill="hold"/>
                                        <p:tgtEl>
                                          <p:spTgt spid="46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5" nodeType="clickEffect">
                                  <p:stCondLst>
                                    <p:cond delay="0"/>
                                  </p:stCondLst>
                                  <p:iterate>
                                    <p:tmAbs val="0"/>
                                  </p:iterate>
                                  <p:childTnLst>
                                    <p:set>
                                      <p:cBhvr>
                                        <p:cTn id="29" fill="hold"/>
                                        <p:tgtEl>
                                          <p:spTgt spid="46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462">
                                            <p:txEl>
                                              <p:pRg st="3" end="3"/>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6" nodeType="afterEffect">
                                  <p:stCondLst>
                                    <p:cond delay="0"/>
                                  </p:stCondLst>
                                  <p:iterate>
                                    <p:tmAbs val="0"/>
                                  </p:iterate>
                                  <p:childTnLst>
                                    <p:set>
                                      <p:cBhvr>
                                        <p:cTn id="36" fill="hold"/>
                                        <p:tgtEl>
                                          <p:spTgt spid="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1" build="p" bldLvl="5" animBg="1" advAuto="0"/>
      <p:bldP spid="463" grpId="2" animBg="1" advAuto="0"/>
      <p:bldP spid="464" grpId="3" animBg="1" advAuto="0"/>
      <p:bldP spid="465" grpId="4" animBg="1" advAuto="0"/>
      <p:bldP spid="466" grpId="6" animBg="1" advAuto="0"/>
      <p:bldP spid="467" grpId="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The Open Science Framework"/>
          <p:cNvSpPr txBox="1">
            <a:spLocks noGrp="1"/>
          </p:cNvSpPr>
          <p:nvPr>
            <p:ph type="title"/>
          </p:nvPr>
        </p:nvSpPr>
        <p:spPr>
          <a:prstGeom prst="rect">
            <a:avLst/>
          </a:prstGeom>
        </p:spPr>
        <p:txBody>
          <a:bodyPr/>
          <a:lstStyle/>
          <a:p>
            <a:r>
              <a:t>The Open Science Framework</a:t>
            </a:r>
          </a:p>
        </p:txBody>
      </p:sp>
      <p:pic>
        <p:nvPicPr>
          <p:cNvPr id="470" name="Image" descr="Image"/>
          <p:cNvPicPr>
            <a:picLocks noChangeAspect="1"/>
          </p:cNvPicPr>
          <p:nvPr/>
        </p:nvPicPr>
        <p:blipFill>
          <a:blip r:embed="rId2"/>
          <a:stretch>
            <a:fillRect/>
          </a:stretch>
        </p:blipFill>
        <p:spPr>
          <a:xfrm>
            <a:off x="308562" y="2855086"/>
            <a:ext cx="12293601" cy="6456464"/>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The Open Science Framework"/>
          <p:cNvSpPr txBox="1">
            <a:spLocks noGrp="1"/>
          </p:cNvSpPr>
          <p:nvPr>
            <p:ph type="title"/>
          </p:nvPr>
        </p:nvSpPr>
        <p:spPr>
          <a:prstGeom prst="rect">
            <a:avLst/>
          </a:prstGeom>
        </p:spPr>
        <p:txBody>
          <a:bodyPr/>
          <a:lstStyle/>
          <a:p>
            <a:r>
              <a:t>The Open Science Framework</a:t>
            </a:r>
          </a:p>
        </p:txBody>
      </p:sp>
      <p:grpSp>
        <p:nvGrpSpPr>
          <p:cNvPr id="476" name="Group"/>
          <p:cNvGrpSpPr/>
          <p:nvPr/>
        </p:nvGrpSpPr>
        <p:grpSpPr>
          <a:xfrm>
            <a:off x="6501129" y="2942082"/>
            <a:ext cx="5324473" cy="5822268"/>
            <a:chOff x="0" y="0"/>
            <a:chExt cx="5324471" cy="5822267"/>
          </a:xfrm>
        </p:grpSpPr>
        <p:sp>
          <p:nvSpPr>
            <p:cNvPr id="473" name="https://osf.io/tgvhy/"/>
            <p:cNvSpPr txBox="1"/>
            <p:nvPr/>
          </p:nvSpPr>
          <p:spPr>
            <a:xfrm>
              <a:off x="1117915" y="518159"/>
              <a:ext cx="2810118"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ts val="4600"/>
                </a:lnSpc>
                <a:defRPr sz="2700" u="sng">
                  <a:solidFill>
                    <a:srgbClr val="0000EE"/>
                  </a:solidFill>
                  <a:latin typeface="Times"/>
                  <a:ea typeface="Times"/>
                  <a:cs typeface="Times"/>
                  <a:sym typeface="Times"/>
                  <a:hlinkClick r:id="rId2"/>
                </a:defRPr>
              </a:lvl1pPr>
            </a:lstStyle>
            <a:p>
              <a:r>
                <a:rPr>
                  <a:hlinkClick r:id="rId2"/>
                </a:rPr>
                <a:t>https://osf.io/tgvhy/</a:t>
              </a:r>
            </a:p>
          </p:txBody>
        </p:sp>
        <p:sp>
          <p:nvSpPr>
            <p:cNvPr id="474" name="Our custom workshop:"/>
            <p:cNvSpPr txBox="1"/>
            <p:nvPr/>
          </p:nvSpPr>
          <p:spPr>
            <a:xfrm>
              <a:off x="606044" y="0"/>
              <a:ext cx="4112383"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Our custom workshop: </a:t>
              </a:r>
            </a:p>
          </p:txBody>
        </p:sp>
        <p:pic>
          <p:nvPicPr>
            <p:cNvPr id="475" name="Image" descr="Image"/>
            <p:cNvPicPr>
              <a:picLocks noChangeAspect="1"/>
            </p:cNvPicPr>
            <p:nvPr/>
          </p:nvPicPr>
          <p:blipFill>
            <a:blip r:embed="rId3"/>
            <a:stretch>
              <a:fillRect/>
            </a:stretch>
          </p:blipFill>
          <p:spPr>
            <a:xfrm>
              <a:off x="0" y="1345564"/>
              <a:ext cx="5324472" cy="4476704"/>
            </a:xfrm>
            <a:prstGeom prst="rect">
              <a:avLst/>
            </a:prstGeom>
            <a:ln w="25400" cap="flat">
              <a:noFill/>
              <a:miter lim="400000"/>
            </a:ln>
            <a:effectLst>
              <a:outerShdw blurRad="254000" dist="127000" dir="5400000" rotWithShape="0">
                <a:srgbClr val="000000">
                  <a:alpha val="70000"/>
                </a:srgbClr>
              </a:outerShdw>
            </a:effectLst>
          </p:spPr>
        </p:pic>
      </p:grpSp>
      <p:grpSp>
        <p:nvGrpSpPr>
          <p:cNvPr id="479" name="Group"/>
          <p:cNvGrpSpPr/>
          <p:nvPr/>
        </p:nvGrpSpPr>
        <p:grpSpPr>
          <a:xfrm>
            <a:off x="731519" y="3214038"/>
            <a:ext cx="4985452" cy="4172371"/>
            <a:chOff x="0" y="0"/>
            <a:chExt cx="4985450" cy="4172369"/>
          </a:xfrm>
        </p:grpSpPr>
        <p:pic>
          <p:nvPicPr>
            <p:cNvPr id="477" name="Image" descr="Image"/>
            <p:cNvPicPr>
              <a:picLocks noChangeAspect="1"/>
            </p:cNvPicPr>
            <p:nvPr/>
          </p:nvPicPr>
          <p:blipFill>
            <a:blip r:embed="rId4"/>
            <a:stretch>
              <a:fillRect/>
            </a:stretch>
          </p:blipFill>
          <p:spPr>
            <a:xfrm>
              <a:off x="0" y="1334438"/>
              <a:ext cx="4985451" cy="2837932"/>
            </a:xfrm>
            <a:prstGeom prst="rect">
              <a:avLst/>
            </a:prstGeom>
            <a:ln w="25400" cap="flat">
              <a:noFill/>
              <a:miter lim="400000"/>
            </a:ln>
            <a:effectLst>
              <a:outerShdw blurRad="254000" dist="127000" dir="5400000" rotWithShape="0">
                <a:srgbClr val="000000">
                  <a:alpha val="70000"/>
                </a:srgbClr>
              </a:outerShdw>
            </a:effectLst>
          </p:spPr>
        </p:pic>
        <p:sp>
          <p:nvSpPr>
            <p:cNvPr id="478" name="Webinars"/>
            <p:cNvSpPr txBox="1"/>
            <p:nvPr/>
          </p:nvSpPr>
          <p:spPr>
            <a:xfrm>
              <a:off x="1648367" y="0"/>
              <a:ext cx="1688717"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Webinars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2" animBg="1" advAuto="0"/>
      <p:bldP spid="479"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How to share data"/>
          <p:cNvSpPr txBox="1">
            <a:spLocks noGrp="1"/>
          </p:cNvSpPr>
          <p:nvPr>
            <p:ph type="title"/>
          </p:nvPr>
        </p:nvSpPr>
        <p:spPr>
          <a:prstGeom prst="rect">
            <a:avLst/>
          </a:prstGeom>
        </p:spPr>
        <p:txBody>
          <a:bodyPr/>
          <a:lstStyle/>
          <a:p>
            <a:r>
              <a:t>How to share data</a:t>
            </a:r>
          </a:p>
        </p:txBody>
      </p:sp>
      <p:pic>
        <p:nvPicPr>
          <p:cNvPr id="482" name="Image" descr="Image"/>
          <p:cNvPicPr>
            <a:picLocks noChangeAspect="1"/>
          </p:cNvPicPr>
          <p:nvPr/>
        </p:nvPicPr>
        <p:blipFill>
          <a:blip r:embed="rId2"/>
          <a:stretch>
            <a:fillRect/>
          </a:stretch>
        </p:blipFill>
        <p:spPr>
          <a:xfrm>
            <a:off x="407869" y="2235326"/>
            <a:ext cx="12189062" cy="3633377"/>
          </a:xfrm>
          <a:prstGeom prst="rect">
            <a:avLst/>
          </a:prstGeom>
          <a:ln w="25400">
            <a:miter lim="400000"/>
          </a:ln>
          <a:effectLst>
            <a:outerShdw blurRad="254000" dist="127000" dir="5400000" rotWithShape="0">
              <a:srgbClr val="000000">
                <a:alpha val="70000"/>
              </a:srgbClr>
            </a:outerShdw>
          </a:effectLst>
        </p:spPr>
      </p:pic>
      <p:pic>
        <p:nvPicPr>
          <p:cNvPr id="483" name="Image" descr="Image"/>
          <p:cNvPicPr>
            <a:picLocks noChangeAspect="1"/>
          </p:cNvPicPr>
          <p:nvPr/>
        </p:nvPicPr>
        <p:blipFill>
          <a:blip r:embed="rId3"/>
          <a:stretch>
            <a:fillRect/>
          </a:stretch>
        </p:blipFill>
        <p:spPr>
          <a:xfrm>
            <a:off x="3680994" y="6236664"/>
            <a:ext cx="3128512" cy="3236391"/>
          </a:xfrm>
          <a:prstGeom prst="rect">
            <a:avLst/>
          </a:prstGeom>
          <a:ln w="25400">
            <a:miter lim="400000"/>
          </a:ln>
          <a:effectLst>
            <a:outerShdw blurRad="254000" dist="127000" dir="5400000" rotWithShape="0">
              <a:srgbClr val="000000">
                <a:alpha val="70000"/>
              </a:srgbClr>
            </a:outerShdw>
          </a:effectLst>
        </p:spPr>
      </p:pic>
      <p:pic>
        <p:nvPicPr>
          <p:cNvPr id="484" name="Image" descr="Image"/>
          <p:cNvPicPr>
            <a:picLocks noChangeAspect="1"/>
          </p:cNvPicPr>
          <p:nvPr/>
        </p:nvPicPr>
        <p:blipFill>
          <a:blip r:embed="rId4"/>
          <a:stretch>
            <a:fillRect/>
          </a:stretch>
        </p:blipFill>
        <p:spPr>
          <a:xfrm>
            <a:off x="386347" y="6208594"/>
            <a:ext cx="2875040" cy="3003773"/>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2" animBg="1" advAuto="0"/>
      <p:bldP spid="48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suit-2991514_1280.jpg" descr="suit-2991514_1280.jpg"/>
          <p:cNvPicPr>
            <a:picLocks noGrp="1" noChangeAspect="1"/>
          </p:cNvPicPr>
          <p:nvPr>
            <p:ph type="pic" idx="13"/>
          </p:nvPr>
        </p:nvPicPr>
        <p:blipFill>
          <a:blip r:embed="rId3"/>
          <a:srcRect l="27786" r="27786"/>
          <a:stretch>
            <a:fillRect/>
          </a:stretch>
        </p:blipFill>
        <p:spPr>
          <a:xfrm>
            <a:off x="6502400" y="0"/>
            <a:ext cx="6502400" cy="9753600"/>
          </a:xfrm>
          <a:prstGeom prst="rect">
            <a:avLst/>
          </a:prstGeom>
          <a:ln w="25400"/>
          <a:effectLst>
            <a:outerShdw blurRad="254000" dist="127000" dir="5400000" rotWithShape="0">
              <a:srgbClr val="000000">
                <a:alpha val="70000"/>
              </a:srgbClr>
            </a:outerShdw>
          </a:effectLst>
        </p:spPr>
      </p:pic>
      <p:sp>
        <p:nvSpPr>
          <p:cNvPr id="205" name="Your career"/>
          <p:cNvSpPr txBox="1">
            <a:spLocks noGrp="1"/>
          </p:cNvSpPr>
          <p:nvPr>
            <p:ph type="title"/>
          </p:nvPr>
        </p:nvSpPr>
        <p:spPr>
          <a:prstGeom prst="rect">
            <a:avLst/>
          </a:prstGeom>
        </p:spPr>
        <p:txBody>
          <a:bodyPr/>
          <a:lstStyle/>
          <a:p>
            <a:r>
              <a:t>Your career </a:t>
            </a:r>
          </a:p>
        </p:txBody>
      </p:sp>
      <p:sp>
        <p:nvSpPr>
          <p:cNvPr id="206" name="within or outside academia"/>
          <p:cNvSpPr txBox="1">
            <a:spLocks noGrp="1"/>
          </p:cNvSpPr>
          <p:nvPr>
            <p:ph type="body" sz="quarter" idx="1"/>
          </p:nvPr>
        </p:nvSpPr>
        <p:spPr>
          <a:prstGeom prst="rect">
            <a:avLst/>
          </a:prstGeom>
        </p:spPr>
        <p:txBody>
          <a:bodyPr/>
          <a:lstStyle/>
          <a:p>
            <a:r>
              <a:t>within or outside academia</a:t>
            </a:r>
          </a:p>
        </p:txBody>
      </p:sp>
      <p:sp>
        <p:nvSpPr>
          <p:cNvPr id="207" name="Image: Pixabay"/>
          <p:cNvSpPr txBox="1"/>
          <p:nvPr/>
        </p:nvSpPr>
        <p:spPr>
          <a:xfrm>
            <a:off x="6619185" y="9386213"/>
            <a:ext cx="1146870"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u="sng">
                <a:hlinkClick r:id="rId4"/>
              </a:defRPr>
            </a:lvl1pPr>
          </a:lstStyle>
          <a:p>
            <a:pPr>
              <a:defRPr u="none"/>
            </a:pPr>
            <a:r>
              <a:rPr u="sng">
                <a:hlinkClick r:id="rId4"/>
              </a:rPr>
              <a:t>Image: Pixabay</a:t>
            </a:r>
          </a:p>
        </p:txBody>
      </p:sp>
      <p:pic>
        <p:nvPicPr>
          <p:cNvPr id="208" name="Image" descr="Image"/>
          <p:cNvPicPr>
            <a:picLocks noChangeAspect="1"/>
          </p:cNvPicPr>
          <p:nvPr/>
        </p:nvPicPr>
        <p:blipFill>
          <a:blip r:embed="rId5"/>
          <a:stretch>
            <a:fillRect/>
          </a:stretch>
        </p:blipFill>
        <p:spPr>
          <a:xfrm>
            <a:off x="8972112" y="107950"/>
            <a:ext cx="3899338" cy="1364285"/>
          </a:xfrm>
          <a:prstGeom prst="rect">
            <a:avLst/>
          </a:prstGeom>
          <a:ln w="12700">
            <a:miter lim="400000"/>
          </a:ln>
        </p:spPr>
      </p:pic>
      <p:sp>
        <p:nvSpPr>
          <p:cNvPr id="209" name="by: Loek Brinkman       l.brinkman@uu.nl       Twitter: @LoekBrinkman"/>
          <p:cNvSpPr txBox="1"/>
          <p:nvPr/>
        </p:nvSpPr>
        <p:spPr>
          <a:xfrm>
            <a:off x="3246" y="8553322"/>
            <a:ext cx="733533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800" i="1">
                <a:solidFill>
                  <a:srgbClr val="5C86B9"/>
                </a:solidFill>
              </a:defRPr>
            </a:pPr>
            <a:r>
              <a:t>by: Loek Brinkman      </a:t>
            </a:r>
            <a:br/>
            <a:r>
              <a:rPr u="sng">
                <a:hlinkClick r:id="rId6"/>
              </a:rPr>
              <a:t>l.brinkman@uu.nl</a:t>
            </a:r>
            <a:r>
              <a:t>      </a:t>
            </a:r>
            <a:br/>
            <a:r>
              <a:t>Twitter: @LoekBrinkman </a:t>
            </a:r>
          </a:p>
        </p:txBody>
      </p:sp>
      <p:pic>
        <p:nvPicPr>
          <p:cNvPr id="210" name="Image" descr="Image"/>
          <p:cNvPicPr>
            <a:picLocks noChangeAspect="1"/>
          </p:cNvPicPr>
          <p:nvPr/>
        </p:nvPicPr>
        <p:blipFill>
          <a:blip r:embed="rId7"/>
          <a:stretch>
            <a:fillRect/>
          </a:stretch>
        </p:blipFill>
        <p:spPr>
          <a:xfrm>
            <a:off x="277406" y="116510"/>
            <a:ext cx="2407088" cy="2407088"/>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Image" descr="Image"/>
          <p:cNvPicPr>
            <a:picLocks noChangeAspect="1"/>
          </p:cNvPicPr>
          <p:nvPr/>
        </p:nvPicPr>
        <p:blipFill>
          <a:blip r:embed="rId2"/>
          <a:stretch>
            <a:fillRect/>
          </a:stretch>
        </p:blipFill>
        <p:spPr>
          <a:xfrm>
            <a:off x="1050109" y="2324295"/>
            <a:ext cx="10904582" cy="6714016"/>
          </a:xfrm>
          <a:prstGeom prst="rect">
            <a:avLst/>
          </a:prstGeom>
          <a:ln w="25400">
            <a:miter lim="400000"/>
          </a:ln>
          <a:effectLst>
            <a:outerShdw blurRad="254000" dist="127000" dir="5400000" rotWithShape="0">
              <a:srgbClr val="000000">
                <a:alpha val="70000"/>
              </a:srgbClr>
            </a:outerShdw>
          </a:effectLst>
        </p:spPr>
      </p:pic>
      <p:sp>
        <p:nvSpPr>
          <p:cNvPr id="487" name="Data Management Plan"/>
          <p:cNvSpPr txBox="1">
            <a:spLocks noGrp="1"/>
          </p:cNvSpPr>
          <p:nvPr>
            <p:ph type="title" idx="4294967295"/>
          </p:nvPr>
        </p:nvSpPr>
        <p:spPr>
          <a:prstGeom prst="rect">
            <a:avLst/>
          </a:prstGeom>
        </p:spPr>
        <p:txBody>
          <a:bodyPr/>
          <a:lstStyle/>
          <a:p>
            <a:r>
              <a:t>Data Management Plan</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Reproducible coding"/>
          <p:cNvSpPr txBox="1">
            <a:spLocks noGrp="1"/>
          </p:cNvSpPr>
          <p:nvPr>
            <p:ph type="title"/>
          </p:nvPr>
        </p:nvSpPr>
        <p:spPr>
          <a:prstGeom prst="rect">
            <a:avLst/>
          </a:prstGeom>
        </p:spPr>
        <p:txBody>
          <a:bodyPr/>
          <a:lstStyle/>
          <a:p>
            <a:r>
              <a:t>Reproducible coding</a:t>
            </a:r>
          </a:p>
        </p:txBody>
      </p:sp>
      <p:sp>
        <p:nvSpPr>
          <p:cNvPr id="490" name="RMarkdown…"/>
          <p:cNvSpPr txBox="1">
            <a:spLocks noGrp="1"/>
          </p:cNvSpPr>
          <p:nvPr>
            <p:ph type="body" sz="quarter" idx="1"/>
          </p:nvPr>
        </p:nvSpPr>
        <p:spPr>
          <a:xfrm>
            <a:off x="355600" y="2984500"/>
            <a:ext cx="4977448" cy="4519296"/>
          </a:xfrm>
          <a:prstGeom prst="rect">
            <a:avLst/>
          </a:prstGeom>
        </p:spPr>
        <p:txBody>
          <a:bodyPr/>
          <a:lstStyle/>
          <a:p>
            <a:pPr marL="381000" indent="-381000" defTabSz="438150">
              <a:spcBef>
                <a:spcPts val="3100"/>
              </a:spcBef>
              <a:defRPr sz="2850"/>
            </a:pPr>
            <a:r>
              <a:t>RMarkdown</a:t>
            </a:r>
          </a:p>
          <a:p>
            <a:pPr marL="381000" indent="-381000" defTabSz="438150">
              <a:spcBef>
                <a:spcPts val="3100"/>
              </a:spcBef>
              <a:defRPr sz="2850"/>
            </a:pPr>
            <a:r>
              <a:t>Github</a:t>
            </a:r>
          </a:p>
          <a:p>
            <a:pPr marL="762000" lvl="1" indent="-381000" defTabSz="438150">
              <a:spcBef>
                <a:spcPts val="3100"/>
              </a:spcBef>
              <a:defRPr sz="2850"/>
            </a:pPr>
            <a:r>
              <a:t>Version control</a:t>
            </a:r>
          </a:p>
          <a:p>
            <a:pPr marL="762000" lvl="1" indent="-381000" defTabSz="438150">
              <a:spcBef>
                <a:spcPts val="3100"/>
              </a:spcBef>
              <a:defRPr sz="2850"/>
            </a:pPr>
            <a:r>
              <a:t>Sharing and collaborating</a:t>
            </a:r>
          </a:p>
          <a:p>
            <a:pPr marL="762000" lvl="1" indent="-381000" defTabSz="438150">
              <a:spcBef>
                <a:spcPts val="3100"/>
              </a:spcBef>
              <a:defRPr sz="2850"/>
            </a:pPr>
            <a:r>
              <a:t>CV!</a:t>
            </a:r>
          </a:p>
        </p:txBody>
      </p:sp>
      <p:sp>
        <p:nvSpPr>
          <p:cNvPr id="491" name="https://elifesciences.org/labs/ad58f08d/introducing-elife-s-first-computationally-reproducible-article"/>
          <p:cNvSpPr txBox="1"/>
          <p:nvPr/>
        </p:nvSpPr>
        <p:spPr>
          <a:xfrm>
            <a:off x="619551" y="8239759"/>
            <a:ext cx="1028769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3800"/>
              </a:lnSpc>
              <a:defRPr sz="2000" u="sng">
                <a:solidFill>
                  <a:srgbClr val="0000EE"/>
                </a:solidFill>
                <a:latin typeface="Times"/>
                <a:ea typeface="Times"/>
                <a:cs typeface="Times"/>
                <a:sym typeface="Times"/>
                <a:hlinkClick r:id="rId2"/>
              </a:defRPr>
            </a:lvl1pPr>
          </a:lstStyle>
          <a:p>
            <a:r>
              <a:rPr>
                <a:hlinkClick r:id="rId2"/>
              </a:rPr>
              <a:t>https://elifesciences.org/labs/ad58f08d/introducing-elife-s-first-computationally-reproducible-article</a:t>
            </a:r>
          </a:p>
        </p:txBody>
      </p:sp>
      <p:pic>
        <p:nvPicPr>
          <p:cNvPr id="492" name="Image" descr="Image"/>
          <p:cNvPicPr>
            <a:picLocks noChangeAspect="1"/>
          </p:cNvPicPr>
          <p:nvPr/>
        </p:nvPicPr>
        <p:blipFill>
          <a:blip r:embed="rId3"/>
          <a:stretch>
            <a:fillRect/>
          </a:stretch>
        </p:blipFill>
        <p:spPr>
          <a:xfrm>
            <a:off x="5106633" y="2743326"/>
            <a:ext cx="2316273" cy="2611248"/>
          </a:xfrm>
          <a:prstGeom prst="rect">
            <a:avLst/>
          </a:prstGeom>
          <a:ln w="25400">
            <a:miter lim="400000"/>
          </a:ln>
          <a:effectLst>
            <a:outerShdw blurRad="254000" dist="127000" dir="5400000" rotWithShape="0">
              <a:srgbClr val="000000">
                <a:alpha val="70000"/>
              </a:srgbClr>
            </a:outerShdw>
          </a:effectLst>
        </p:spPr>
      </p:pic>
      <p:pic>
        <p:nvPicPr>
          <p:cNvPr id="493" name="Image" descr="Image"/>
          <p:cNvPicPr>
            <a:picLocks noChangeAspect="1"/>
          </p:cNvPicPr>
          <p:nvPr/>
        </p:nvPicPr>
        <p:blipFill>
          <a:blip r:embed="rId4"/>
          <a:stretch>
            <a:fillRect/>
          </a:stretch>
        </p:blipFill>
        <p:spPr>
          <a:xfrm>
            <a:off x="4156569" y="4627943"/>
            <a:ext cx="2306321" cy="230632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9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9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90">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4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9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49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49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4" nodeType="clickEffect">
                                  <p:stCondLst>
                                    <p:cond delay="0"/>
                                  </p:stCondLst>
                                  <p:iterate>
                                    <p:tmAbs val="0"/>
                                  </p:iterate>
                                  <p:childTnLst>
                                    <p:set>
                                      <p:cBhvr>
                                        <p:cTn id="34" fill="hold"/>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1" build="p" bldLvl="5" animBg="1" advAuto="0"/>
      <p:bldP spid="491" grpId="4" animBg="1" advAuto="0"/>
      <p:bldP spid="492" grpId="2" animBg="1" advAuto="0"/>
      <p:bldP spid="493"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eam Science"/>
          <p:cNvSpPr txBox="1">
            <a:spLocks noGrp="1"/>
          </p:cNvSpPr>
          <p:nvPr>
            <p:ph type="title"/>
          </p:nvPr>
        </p:nvSpPr>
        <p:spPr>
          <a:prstGeom prst="rect">
            <a:avLst/>
          </a:prstGeom>
        </p:spPr>
        <p:txBody>
          <a:bodyPr/>
          <a:lstStyle/>
          <a:p>
            <a:r>
              <a:t>Team Science</a:t>
            </a:r>
          </a:p>
        </p:txBody>
      </p:sp>
      <p:sp>
        <p:nvSpPr>
          <p:cNvPr id="496" name="PsychScience Accelerator…"/>
          <p:cNvSpPr txBox="1">
            <a:spLocks noGrp="1"/>
          </p:cNvSpPr>
          <p:nvPr>
            <p:ph type="body" idx="1"/>
          </p:nvPr>
        </p:nvSpPr>
        <p:spPr>
          <a:xfrm>
            <a:off x="254000" y="2984500"/>
            <a:ext cx="12293600" cy="6324600"/>
          </a:xfrm>
          <a:prstGeom prst="rect">
            <a:avLst/>
          </a:prstGeom>
        </p:spPr>
        <p:txBody>
          <a:bodyPr/>
          <a:lstStyle/>
          <a:p>
            <a:r>
              <a:t>PsychScience Accelerator</a:t>
            </a:r>
          </a:p>
          <a:p>
            <a:r>
              <a:t>Collaborative Replications and Education Project</a:t>
            </a:r>
          </a:p>
        </p:txBody>
      </p:sp>
      <p:pic>
        <p:nvPicPr>
          <p:cNvPr id="497" name="Image" descr="Image"/>
          <p:cNvPicPr>
            <a:picLocks noChangeAspect="1"/>
          </p:cNvPicPr>
          <p:nvPr/>
        </p:nvPicPr>
        <p:blipFill>
          <a:blip r:embed="rId2"/>
          <a:stretch>
            <a:fillRect/>
          </a:stretch>
        </p:blipFill>
        <p:spPr>
          <a:xfrm>
            <a:off x="6684009" y="2993389"/>
            <a:ext cx="3578033" cy="2546671"/>
          </a:xfrm>
          <a:prstGeom prst="rect">
            <a:avLst/>
          </a:prstGeom>
          <a:ln w="25400">
            <a:miter lim="400000"/>
          </a:ln>
          <a:effectLst>
            <a:outerShdw blurRad="254000" dist="127000" dir="5400000" rotWithShape="0">
              <a:srgbClr val="000000">
                <a:alpha val="70000"/>
              </a:srgbClr>
            </a:outerShdw>
          </a:effectLst>
        </p:spPr>
      </p:pic>
      <p:sp>
        <p:nvSpPr>
          <p:cNvPr id="498" name="https://osf.io/wfc6u/"/>
          <p:cNvSpPr txBox="1"/>
          <p:nvPr/>
        </p:nvSpPr>
        <p:spPr>
          <a:xfrm>
            <a:off x="903638" y="7853680"/>
            <a:ext cx="3938254" cy="6096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solidFill>
                  <a:srgbClr val="FFFFFF"/>
                </a:solidFill>
                <a:hlinkClick r:id="rId4"/>
              </a:defRPr>
            </a:lvl1pPr>
          </a:lstStyle>
          <a:p>
            <a:pPr>
              <a:defRPr u="none"/>
            </a:pPr>
            <a:r>
              <a:rPr u="sng">
                <a:hlinkClick r:id="rId4"/>
              </a:rPr>
              <a:t>https://osf.io/wfc6u/</a:t>
            </a:r>
          </a:p>
        </p:txBody>
      </p:sp>
      <p:pic>
        <p:nvPicPr>
          <p:cNvPr id="499" name="Image" descr="Image"/>
          <p:cNvPicPr>
            <a:picLocks noChangeAspect="1"/>
          </p:cNvPicPr>
          <p:nvPr/>
        </p:nvPicPr>
        <p:blipFill>
          <a:blip r:embed="rId5"/>
          <a:stretch>
            <a:fillRect/>
          </a:stretch>
        </p:blipFill>
        <p:spPr>
          <a:xfrm>
            <a:off x="9298940" y="3558540"/>
            <a:ext cx="4277334" cy="320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9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9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96">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49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4" nodeType="afterEffect">
                                  <p:stCondLst>
                                    <p:cond delay="0"/>
                                  </p:stCondLst>
                                  <p:iterate>
                                    <p:tmAbs val="0"/>
                                  </p:iterate>
                                  <p:childTnLst>
                                    <p:set>
                                      <p:cBhvr>
                                        <p:cTn id="21" fill="hold"/>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1" build="p" bldLvl="5" animBg="1" advAuto="0"/>
      <p:bldP spid="497" grpId="2" animBg="1" advAuto="0"/>
      <p:bldP spid="498" grpId="4" animBg="1" advAuto="0"/>
      <p:bldP spid="499" grpId="3"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Open Science &amp; privacy"/>
          <p:cNvSpPr txBox="1">
            <a:spLocks noGrp="1"/>
          </p:cNvSpPr>
          <p:nvPr>
            <p:ph type="title"/>
          </p:nvPr>
        </p:nvSpPr>
        <p:spPr>
          <a:prstGeom prst="rect">
            <a:avLst/>
          </a:prstGeom>
        </p:spPr>
        <p:txBody>
          <a:bodyPr/>
          <a:lstStyle/>
          <a:p>
            <a:r>
              <a:t>Open Science &amp; privacy</a:t>
            </a:r>
          </a:p>
        </p:txBody>
      </p:sp>
      <p:sp>
        <p:nvSpPr>
          <p:cNvPr id="502" name="New privacy law:…"/>
          <p:cNvSpPr txBox="1">
            <a:spLocks noGrp="1"/>
          </p:cNvSpPr>
          <p:nvPr>
            <p:ph type="body" idx="1"/>
          </p:nvPr>
        </p:nvSpPr>
        <p:spPr>
          <a:prstGeom prst="rect">
            <a:avLst/>
          </a:prstGeom>
        </p:spPr>
        <p:txBody>
          <a:bodyPr/>
          <a:lstStyle/>
          <a:p>
            <a:pPr marL="487679" indent="-487679" defTabSz="560831">
              <a:spcBef>
                <a:spcPts val="4000"/>
              </a:spcBef>
              <a:defRPr sz="3648"/>
            </a:pPr>
            <a:r>
              <a:t>New privacy law: </a:t>
            </a:r>
          </a:p>
          <a:p>
            <a:pPr marL="975359" lvl="1" indent="-487679" defTabSz="560831">
              <a:spcBef>
                <a:spcPts val="4000"/>
              </a:spcBef>
              <a:defRPr sz="3648"/>
            </a:pPr>
            <a:r>
              <a:t>General Data Protection Regulation (GDPR)</a:t>
            </a:r>
          </a:p>
          <a:p>
            <a:pPr marL="975359" lvl="1" indent="-487679" defTabSz="560831">
              <a:spcBef>
                <a:spcPts val="4000"/>
              </a:spcBef>
              <a:defRPr sz="3648"/>
            </a:pPr>
            <a:r>
              <a:t>Algemene verordening gegevensbescherming  (AVG)</a:t>
            </a:r>
          </a:p>
          <a:p>
            <a:pPr marL="487679" indent="-487679" defTabSz="560831">
              <a:spcBef>
                <a:spcPts val="4000"/>
              </a:spcBef>
              <a:defRPr sz="3648"/>
            </a:pPr>
            <a:r>
              <a:t>UU: “As open as possible, as closed as necessary”</a:t>
            </a:r>
          </a:p>
          <a:p>
            <a:pPr marL="487679" indent="-487679" defTabSz="560831">
              <a:spcBef>
                <a:spcPts val="4000"/>
              </a:spcBef>
              <a:defRPr sz="3648"/>
            </a:pPr>
            <a:r>
              <a:t>Informed consent: ask permission to share data</a:t>
            </a:r>
          </a:p>
          <a:p>
            <a:pPr marL="487679" indent="-487679" defTabSz="560831">
              <a:spcBef>
                <a:spcPts val="4000"/>
              </a:spcBef>
              <a:defRPr sz="3648"/>
            </a:pPr>
            <a:r>
              <a:rPr b="1" u="sng"/>
              <a:t>Always</a:t>
            </a:r>
            <a:r>
              <a:t> check whether/what you are allowed to share!</a:t>
            </a:r>
          </a:p>
        </p:txBody>
      </p:sp>
      <p:pic>
        <p:nvPicPr>
          <p:cNvPr id="503" name="gdpr-4095257_1280.jpg" descr="gdpr-4095257_1280.jpg"/>
          <p:cNvPicPr>
            <a:picLocks noChangeAspect="1"/>
          </p:cNvPicPr>
          <p:nvPr/>
        </p:nvPicPr>
        <p:blipFill>
          <a:blip r:embed="rId2"/>
          <a:stretch>
            <a:fillRect/>
          </a:stretch>
        </p:blipFill>
        <p:spPr>
          <a:xfrm>
            <a:off x="9468527" y="338728"/>
            <a:ext cx="2865069" cy="190930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50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5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1"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AvdK_20180618_OSCUlaunch copy.jpeg" descr="AvdK_20180618_OSCUlaunch copy.jpeg"/>
          <p:cNvPicPr>
            <a:picLocks noGrp="1" noChangeAspect="1"/>
          </p:cNvPicPr>
          <p:nvPr>
            <p:ph type="pic" idx="13"/>
          </p:nvPr>
        </p:nvPicPr>
        <p:blipFill>
          <a:blip r:embed="rId2"/>
          <a:srcRect l="39777" t="6928" r="23930" b="6928"/>
          <a:stretch>
            <a:fillRect/>
          </a:stretch>
        </p:blipFill>
        <p:spPr>
          <a:xfrm>
            <a:off x="6502400" y="0"/>
            <a:ext cx="6502400" cy="9753600"/>
          </a:xfrm>
          <a:prstGeom prst="rect">
            <a:avLst/>
          </a:prstGeom>
          <a:ln w="25400"/>
          <a:effectLst>
            <a:outerShdw blurRad="254000" dist="127000" dir="5400000" rotWithShape="0">
              <a:srgbClr val="000000">
                <a:alpha val="70000"/>
              </a:srgbClr>
            </a:outerShdw>
          </a:effectLst>
        </p:spPr>
      </p:pic>
      <p:sp>
        <p:nvSpPr>
          <p:cNvPr id="506" name="Body"/>
          <p:cNvSpPr txBox="1">
            <a:spLocks noGrp="1"/>
          </p:cNvSpPr>
          <p:nvPr>
            <p:ph type="body" sz="quarter" idx="1"/>
          </p:nvPr>
        </p:nvSpPr>
        <p:spPr>
          <a:prstGeom prst="rect">
            <a:avLst/>
          </a:prstGeom>
        </p:spPr>
        <p:txBody>
          <a:bodyPr/>
          <a:lstStyle/>
          <a:p>
            <a:endParaRPr/>
          </a:p>
        </p:txBody>
      </p:sp>
      <p:pic>
        <p:nvPicPr>
          <p:cNvPr id="507" name="Image" descr="Image"/>
          <p:cNvPicPr>
            <a:picLocks noChangeAspect="1"/>
          </p:cNvPicPr>
          <p:nvPr/>
        </p:nvPicPr>
        <p:blipFill>
          <a:blip r:embed="rId3"/>
          <a:stretch>
            <a:fillRect/>
          </a:stretch>
        </p:blipFill>
        <p:spPr>
          <a:xfrm>
            <a:off x="63500" y="2298017"/>
            <a:ext cx="6375400" cy="2740100"/>
          </a:xfrm>
          <a:prstGeom prst="rect">
            <a:avLst/>
          </a:prstGeom>
          <a:ln w="12700">
            <a:miter lim="400000"/>
          </a:ln>
        </p:spPr>
      </p:pic>
      <p:sp>
        <p:nvSpPr>
          <p:cNvPr id="508" name="Photo by Annemiek van der Kuil"/>
          <p:cNvSpPr txBox="1"/>
          <p:nvPr/>
        </p:nvSpPr>
        <p:spPr>
          <a:xfrm>
            <a:off x="9410880" y="9383628"/>
            <a:ext cx="363718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a:solidFill>
                  <a:srgbClr val="FFFFFF"/>
                </a:solidFill>
              </a:defRPr>
            </a:lvl1pPr>
          </a:lstStyle>
          <a:p>
            <a:r>
              <a:t>Photo by Annemiek van der Kuil</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Open Science Community Utrecht"/>
          <p:cNvSpPr txBox="1">
            <a:spLocks noGrp="1"/>
          </p:cNvSpPr>
          <p:nvPr>
            <p:ph type="title"/>
          </p:nvPr>
        </p:nvSpPr>
        <p:spPr>
          <a:prstGeom prst="rect">
            <a:avLst/>
          </a:prstGeom>
        </p:spPr>
        <p:txBody>
          <a:bodyPr/>
          <a:lstStyle>
            <a:lvl1pPr defTabSz="578358">
              <a:defRPr sz="6336" spc="-126"/>
            </a:lvl1pPr>
          </a:lstStyle>
          <a:p>
            <a:r>
              <a:t>Open Science Community Utrecht</a:t>
            </a:r>
          </a:p>
        </p:txBody>
      </p:sp>
      <p:sp>
        <p:nvSpPr>
          <p:cNvPr id="511" name="140+ members (six faculties)…"/>
          <p:cNvSpPr txBox="1">
            <a:spLocks noGrp="1"/>
          </p:cNvSpPr>
          <p:nvPr>
            <p:ph type="body" idx="1"/>
          </p:nvPr>
        </p:nvSpPr>
        <p:spPr>
          <a:prstGeom prst="rect">
            <a:avLst/>
          </a:prstGeom>
        </p:spPr>
        <p:txBody>
          <a:bodyPr/>
          <a:lstStyle/>
          <a:p>
            <a:pPr marL="406400" indent="-406400" defTabSz="467359">
              <a:spcBef>
                <a:spcPts val="3300"/>
              </a:spcBef>
              <a:defRPr sz="3040"/>
            </a:pPr>
            <a:r>
              <a:t>140+ members (six faculties)</a:t>
            </a:r>
          </a:p>
          <a:p>
            <a:pPr marL="406400" indent="-406400" defTabSz="467359">
              <a:spcBef>
                <a:spcPts val="3300"/>
              </a:spcBef>
              <a:defRPr sz="3040"/>
            </a:pPr>
            <a:r>
              <a:t>Workshops and cafés</a:t>
            </a:r>
          </a:p>
          <a:p>
            <a:pPr marL="406400" indent="-406400" defTabSz="467359">
              <a:spcBef>
                <a:spcPts val="3300"/>
              </a:spcBef>
              <a:defRPr sz="3040"/>
            </a:pPr>
            <a:r>
              <a:t>Many universities are following suit</a:t>
            </a:r>
          </a:p>
          <a:p>
            <a:pPr marL="406400" indent="-406400" defTabSz="467359">
              <a:spcBef>
                <a:spcPts val="3300"/>
              </a:spcBef>
              <a:defRPr sz="3040"/>
            </a:pPr>
            <a:r>
              <a:t>Join us to:</a:t>
            </a:r>
          </a:p>
          <a:p>
            <a:pPr marL="812800" lvl="1" indent="-406400" defTabSz="467359">
              <a:spcBef>
                <a:spcPts val="3300"/>
              </a:spcBef>
              <a:defRPr sz="3040"/>
            </a:pPr>
            <a:r>
              <a:t>Learn OS skills</a:t>
            </a:r>
          </a:p>
          <a:p>
            <a:pPr marL="812800" lvl="1" indent="-406400" defTabSz="467359">
              <a:spcBef>
                <a:spcPts val="3300"/>
              </a:spcBef>
              <a:defRPr sz="3040"/>
            </a:pPr>
            <a:r>
              <a:t>Meet colleagues and support staff</a:t>
            </a:r>
          </a:p>
          <a:p>
            <a:pPr marL="812800" lvl="1" indent="-406400" defTabSz="467359">
              <a:spcBef>
                <a:spcPts val="3300"/>
              </a:spcBef>
              <a:defRPr sz="3040"/>
            </a:pPr>
            <a:r>
              <a:t>Shape the way we do research</a:t>
            </a:r>
          </a:p>
        </p:txBody>
      </p:sp>
      <p:pic>
        <p:nvPicPr>
          <p:cNvPr id="512" name="pic.jpg" descr="pic.jpg"/>
          <p:cNvPicPr>
            <a:picLocks noChangeAspect="1"/>
          </p:cNvPicPr>
          <p:nvPr/>
        </p:nvPicPr>
        <p:blipFill>
          <a:blip r:embed="rId2"/>
          <a:srcRect t="23589"/>
          <a:stretch>
            <a:fillRect/>
          </a:stretch>
        </p:blipFill>
        <p:spPr>
          <a:xfrm>
            <a:off x="6311385" y="2721785"/>
            <a:ext cx="3647378" cy="2090248"/>
          </a:xfrm>
          <a:prstGeom prst="rect">
            <a:avLst/>
          </a:prstGeom>
          <a:ln w="25400">
            <a:miter lim="400000"/>
          </a:ln>
          <a:effectLst>
            <a:outerShdw blurRad="254000" dist="127000" dir="5400000" rotWithShape="0">
              <a:srgbClr val="000000">
                <a:alpha val="70000"/>
              </a:srgbClr>
            </a:outerShdw>
          </a:effectLst>
        </p:spPr>
      </p:pic>
      <p:pic>
        <p:nvPicPr>
          <p:cNvPr id="513" name="3e46e3daf7be560711db3c94bacc07c5.jpeg" descr="3e46e3daf7be560711db3c94bacc07c5.jpeg"/>
          <p:cNvPicPr>
            <a:picLocks noChangeAspect="1"/>
          </p:cNvPicPr>
          <p:nvPr/>
        </p:nvPicPr>
        <p:blipFill>
          <a:blip r:embed="rId3"/>
          <a:srcRect l="4809" t="35521" r="17173"/>
          <a:stretch>
            <a:fillRect/>
          </a:stretch>
        </p:blipFill>
        <p:spPr>
          <a:xfrm>
            <a:off x="7200236" y="4006882"/>
            <a:ext cx="4346023" cy="2396448"/>
          </a:xfrm>
          <a:prstGeom prst="rect">
            <a:avLst/>
          </a:prstGeom>
          <a:ln w="25400">
            <a:miter lim="400000"/>
          </a:ln>
          <a:effectLst>
            <a:outerShdw blurRad="254000" dist="127000" dir="5400000" rotWithShape="0">
              <a:srgbClr val="000000">
                <a:alpha val="70000"/>
              </a:srgbClr>
            </a:outerShdw>
          </a:effectLst>
        </p:spPr>
      </p:pic>
      <p:grpSp>
        <p:nvGrpSpPr>
          <p:cNvPr id="516" name="Group"/>
          <p:cNvGrpSpPr/>
          <p:nvPr/>
        </p:nvGrpSpPr>
        <p:grpSpPr>
          <a:xfrm>
            <a:off x="7972069" y="6402214"/>
            <a:ext cx="4904027" cy="2117562"/>
            <a:chOff x="0" y="0"/>
            <a:chExt cx="4904025" cy="2117561"/>
          </a:xfrm>
        </p:grpSpPr>
        <p:pic>
          <p:nvPicPr>
            <p:cNvPr id="514" name="OSCU logo olymp.jpeg" descr="OSCU logo olymp.jpeg"/>
            <p:cNvPicPr>
              <a:picLocks noChangeAspect="1"/>
            </p:cNvPicPr>
            <p:nvPr/>
          </p:nvPicPr>
          <p:blipFill>
            <a:blip r:embed="rId4"/>
            <a:srcRect t="21978" b="46750"/>
            <a:stretch>
              <a:fillRect/>
            </a:stretch>
          </p:blipFill>
          <p:spPr>
            <a:xfrm>
              <a:off x="0" y="0"/>
              <a:ext cx="4904026" cy="2044757"/>
            </a:xfrm>
            <a:prstGeom prst="rect">
              <a:avLst/>
            </a:prstGeom>
            <a:ln w="25400" cap="flat">
              <a:noFill/>
              <a:miter lim="400000"/>
            </a:ln>
            <a:effectLst>
              <a:outerShdw blurRad="254000" dist="127000" dir="5400000" rotWithShape="0">
                <a:srgbClr val="000000">
                  <a:alpha val="70000"/>
                </a:srgbClr>
              </a:outerShdw>
            </a:effectLst>
          </p:spPr>
        </p:pic>
        <p:sp>
          <p:nvSpPr>
            <p:cNvPr id="515" name="CC-BY Verbeeldingskr8"/>
            <p:cNvSpPr txBox="1"/>
            <p:nvPr/>
          </p:nvSpPr>
          <p:spPr>
            <a:xfrm>
              <a:off x="2754427" y="1774661"/>
              <a:ext cx="2107668" cy="342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CC-BY Verbeeldingskr8</a:t>
              </a:r>
            </a:p>
          </p:txBody>
        </p:sp>
      </p:grpSp>
      <p:sp>
        <p:nvSpPr>
          <p:cNvPr id="517" name="Photo’s by Manuel Oliveira and Laura Dijkhuizen"/>
          <p:cNvSpPr txBox="1"/>
          <p:nvPr/>
        </p:nvSpPr>
        <p:spPr>
          <a:xfrm>
            <a:off x="9206947" y="9375941"/>
            <a:ext cx="376431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
                <a:solidFill>
                  <a:schemeClr val="accent6">
                    <a:satOff val="-2567"/>
                    <a:lumOff val="7437"/>
                  </a:schemeClr>
                </a:solidFill>
              </a:defRPr>
            </a:lvl1pPr>
          </a:lstStyle>
          <a:p>
            <a:r>
              <a:t>Photo’s by Manuel Oliveira and Laura Dijkhuizen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1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5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5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511">
                                            <p:txEl>
                                              <p:pRg st="2" end="2"/>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4" nodeType="afterEffect">
                                  <p:stCondLst>
                                    <p:cond delay="0"/>
                                  </p:stCondLst>
                                  <p:iterate>
                                    <p:tmAbs val="0"/>
                                  </p:iterate>
                                  <p:childTnLst>
                                    <p:set>
                                      <p:cBhvr>
                                        <p:cTn id="25" fill="hold"/>
                                        <p:tgtEl>
                                          <p:spTgt spid="5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511">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511">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511">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iterate>
                                    <p:tmAbs val="0"/>
                                  </p:iterate>
                                  <p:childTnLst>
                                    <p:set>
                                      <p:cBhvr>
                                        <p:cTn id="41" fill="hold"/>
                                        <p:tgtEl>
                                          <p:spTgt spid="5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1" build="p" bldLvl="5" animBg="1" advAuto="0"/>
      <p:bldP spid="512" grpId="2" animBg="1" advAuto="0"/>
      <p:bldP spid="513" grpId="3" animBg="1" advAuto="0"/>
      <p:bldP spid="516" grpId="4"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Image" descr="Image"/>
          <p:cNvPicPr>
            <a:picLocks noChangeAspect="1"/>
          </p:cNvPicPr>
          <p:nvPr/>
        </p:nvPicPr>
        <p:blipFill>
          <a:blip r:embed="rId3"/>
          <a:srcRect t="1427"/>
          <a:stretch>
            <a:fillRect/>
          </a:stretch>
        </p:blipFill>
        <p:spPr>
          <a:xfrm>
            <a:off x="825500" y="1243447"/>
            <a:ext cx="11353800" cy="7373503"/>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Image" descr="Image"/>
          <p:cNvPicPr>
            <a:picLocks noChangeAspect="1"/>
          </p:cNvPicPr>
          <p:nvPr/>
        </p:nvPicPr>
        <p:blipFill>
          <a:blip r:embed="rId2"/>
          <a:stretch>
            <a:fillRect/>
          </a:stretch>
        </p:blipFill>
        <p:spPr>
          <a:xfrm>
            <a:off x="612534" y="426"/>
            <a:ext cx="10937687" cy="4986682"/>
          </a:xfrm>
          <a:prstGeom prst="rect">
            <a:avLst/>
          </a:prstGeom>
          <a:ln w="12700">
            <a:miter lim="400000"/>
          </a:ln>
        </p:spPr>
      </p:pic>
      <p:pic>
        <p:nvPicPr>
          <p:cNvPr id="524" name="Image" descr="Image"/>
          <p:cNvPicPr>
            <a:picLocks noChangeAspect="1"/>
          </p:cNvPicPr>
          <p:nvPr/>
        </p:nvPicPr>
        <p:blipFill>
          <a:blip r:embed="rId3"/>
          <a:stretch>
            <a:fillRect/>
          </a:stretch>
        </p:blipFill>
        <p:spPr>
          <a:xfrm>
            <a:off x="613948" y="2310463"/>
            <a:ext cx="8951524" cy="7060861"/>
          </a:xfrm>
          <a:prstGeom prst="rect">
            <a:avLst/>
          </a:prstGeom>
          <a:ln w="12700">
            <a:miter lim="400000"/>
          </a:ln>
        </p:spPr>
      </p:pic>
      <p:grpSp>
        <p:nvGrpSpPr>
          <p:cNvPr id="527" name="Group"/>
          <p:cNvGrpSpPr/>
          <p:nvPr/>
        </p:nvGrpSpPr>
        <p:grpSpPr>
          <a:xfrm>
            <a:off x="4871774" y="755127"/>
            <a:ext cx="4710330" cy="2817623"/>
            <a:chOff x="0" y="0"/>
            <a:chExt cx="4710328" cy="2817621"/>
          </a:xfrm>
        </p:grpSpPr>
        <p:pic>
          <p:nvPicPr>
            <p:cNvPr id="525" name="Image" descr="Image"/>
            <p:cNvPicPr>
              <a:picLocks noChangeAspect="1"/>
            </p:cNvPicPr>
            <p:nvPr/>
          </p:nvPicPr>
          <p:blipFill>
            <a:blip r:embed="rId2"/>
            <a:srcRect l="65798" t="18226" r="17993" b="71413"/>
            <a:stretch>
              <a:fillRect/>
            </a:stretch>
          </p:blipFill>
          <p:spPr>
            <a:xfrm>
              <a:off x="2937593" y="154217"/>
              <a:ext cx="1772736" cy="516607"/>
            </a:xfrm>
            <a:prstGeom prst="rect">
              <a:avLst/>
            </a:prstGeom>
            <a:ln w="12700" cap="flat">
              <a:noFill/>
              <a:miter lim="400000"/>
            </a:ln>
            <a:effectLst/>
          </p:spPr>
        </p:pic>
        <p:sp>
          <p:nvSpPr>
            <p:cNvPr id="526" name="Arrow"/>
            <p:cNvSpPr/>
            <p:nvPr/>
          </p:nvSpPr>
          <p:spPr>
            <a:xfrm rot="19437695">
              <a:off x="82343" y="773811"/>
              <a:ext cx="3043665" cy="1270001"/>
            </a:xfrm>
            <a:prstGeom prst="rightArrow">
              <a:avLst>
                <a:gd name="adj1" fmla="val 34195"/>
                <a:gd name="adj2" fmla="val 74009"/>
              </a:avLst>
            </a:prstGeom>
            <a:blipFill rotWithShape="1">
              <a:blip r:embed="rId4"/>
              <a:srcRect/>
              <a:tile tx="0" ty="0" sx="100000" sy="100000" flip="none" algn="tl"/>
            </a:blipFill>
            <a:ln w="635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endParaRPr/>
            </a:p>
          </p:txBody>
        </p:sp>
      </p:grpSp>
      <p:sp>
        <p:nvSpPr>
          <p:cNvPr id="528" name="www.openscience-utrecht.com…"/>
          <p:cNvSpPr txBox="1"/>
          <p:nvPr/>
        </p:nvSpPr>
        <p:spPr>
          <a:xfrm>
            <a:off x="3943839" y="8036559"/>
            <a:ext cx="5392677"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u="sng">
                <a:hlinkClick r:id="rId5"/>
              </a:rPr>
              <a:t>www.openscience-utrecht.com</a:t>
            </a:r>
          </a:p>
          <a:p>
            <a:r>
              <a:t>Twitter: @OpenSciUtrecht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6000" fill="hold" grpId="2" nodeType="clickEffect">
                                  <p:stCondLst>
                                    <p:cond delay="0"/>
                                  </p:stCondLst>
                                  <p:childTnLst>
                                    <p:animRot by="300000">
                                      <p:cBhvr>
                                        <p:cTn id="10" dur="50" fill="hold">
                                          <p:stCondLst>
                                            <p:cond delay="0"/>
                                          </p:stCondLst>
                                        </p:cTn>
                                        <p:tgtEl>
                                          <p:spTgt spid="527"/>
                                        </p:tgtEl>
                                        <p:attrNameLst>
                                          <p:attrName>r</p:attrName>
                                        </p:attrNameLst>
                                      </p:cBhvr>
                                    </p:animRot>
                                    <p:animRot by="-600000">
                                      <p:cBhvr>
                                        <p:cTn id="11" dur="100" fill="hold">
                                          <p:stCondLst>
                                            <p:cond delay="100"/>
                                          </p:stCondLst>
                                        </p:cTn>
                                        <p:tgtEl>
                                          <p:spTgt spid="527"/>
                                        </p:tgtEl>
                                        <p:attrNameLst>
                                          <p:attrName>r</p:attrName>
                                        </p:attrNameLst>
                                      </p:cBhvr>
                                    </p:animRot>
                                    <p:animRot by="600000">
                                      <p:cBhvr>
                                        <p:cTn id="12" dur="100" fill="hold">
                                          <p:stCondLst>
                                            <p:cond delay="200"/>
                                          </p:stCondLst>
                                        </p:cTn>
                                        <p:tgtEl>
                                          <p:spTgt spid="527"/>
                                        </p:tgtEl>
                                        <p:attrNameLst>
                                          <p:attrName>r</p:attrName>
                                        </p:attrNameLst>
                                      </p:cBhvr>
                                    </p:animRot>
                                    <p:animRot by="-600000">
                                      <p:cBhvr>
                                        <p:cTn id="13" dur="100" fill="hold">
                                          <p:stCondLst>
                                            <p:cond delay="300"/>
                                          </p:stCondLst>
                                        </p:cTn>
                                        <p:tgtEl>
                                          <p:spTgt spid="527"/>
                                        </p:tgtEl>
                                        <p:attrNameLst>
                                          <p:attrName>r</p:attrName>
                                        </p:attrNameLst>
                                      </p:cBhvr>
                                    </p:animRot>
                                    <p:animRot by="300000">
                                      <p:cBhvr>
                                        <p:cTn id="14" dur="100" fill="hold">
                                          <p:stCondLst>
                                            <p:cond delay="400"/>
                                          </p:stCondLst>
                                        </p:cTn>
                                        <p:tgtEl>
                                          <p:spTgt spid="5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1" animBg="1" advAuto="0"/>
      <p:bldP spid="527" grpId="2"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Dutch OS communities"/>
          <p:cNvSpPr txBox="1">
            <a:spLocks noGrp="1"/>
          </p:cNvSpPr>
          <p:nvPr>
            <p:ph type="title"/>
          </p:nvPr>
        </p:nvSpPr>
        <p:spPr>
          <a:prstGeom prst="rect">
            <a:avLst/>
          </a:prstGeom>
        </p:spPr>
        <p:txBody>
          <a:bodyPr/>
          <a:lstStyle/>
          <a:p>
            <a:r>
              <a:t>Dutch OS communities</a:t>
            </a:r>
          </a:p>
        </p:txBody>
      </p:sp>
      <p:pic>
        <p:nvPicPr>
          <p:cNvPr id="531" name="Image" descr="Image"/>
          <p:cNvPicPr>
            <a:picLocks noChangeAspect="1"/>
          </p:cNvPicPr>
          <p:nvPr/>
        </p:nvPicPr>
        <p:blipFill>
          <a:blip r:embed="rId2"/>
          <a:stretch>
            <a:fillRect/>
          </a:stretch>
        </p:blipFill>
        <p:spPr>
          <a:xfrm>
            <a:off x="2203031" y="2833167"/>
            <a:ext cx="8598738" cy="662726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beach-677785_1920.jpg" descr="beach-677785_1920.jpg"/>
          <p:cNvPicPr>
            <a:picLocks noGrp="1" noChangeAspect="1"/>
          </p:cNvPicPr>
          <p:nvPr>
            <p:ph type="pic" idx="13"/>
          </p:nvPr>
        </p:nvPicPr>
        <p:blipFill>
          <a:blip r:embed="rId3"/>
          <a:srcRect l="14852" r="40702"/>
          <a:stretch>
            <a:fillRect/>
          </a:stretch>
        </p:blipFill>
        <p:spPr>
          <a:xfrm>
            <a:off x="6502399" y="0"/>
            <a:ext cx="6502401" cy="9753600"/>
          </a:xfrm>
          <a:prstGeom prst="rect">
            <a:avLst/>
          </a:prstGeom>
        </p:spPr>
      </p:pic>
      <p:sp>
        <p:nvSpPr>
          <p:cNvPr id="534" name="Evaluating strength of evidence in literature"/>
          <p:cNvSpPr txBox="1">
            <a:spLocks noGrp="1"/>
          </p:cNvSpPr>
          <p:nvPr>
            <p:ph type="title"/>
          </p:nvPr>
        </p:nvSpPr>
        <p:spPr>
          <a:prstGeom prst="rect">
            <a:avLst/>
          </a:prstGeom>
        </p:spPr>
        <p:txBody>
          <a:bodyPr/>
          <a:lstStyle>
            <a:lvl1pPr defTabSz="484886">
              <a:defRPr sz="5312" spc="-106"/>
            </a:lvl1pPr>
          </a:lstStyle>
          <a:p>
            <a:r>
              <a:t>Evaluating strength of evidence in literature</a:t>
            </a:r>
          </a:p>
        </p:txBody>
      </p:sp>
      <p:sp>
        <p:nvSpPr>
          <p:cNvPr id="535" name="a meta-science perspective"/>
          <p:cNvSpPr txBox="1">
            <a:spLocks noGrp="1"/>
          </p:cNvSpPr>
          <p:nvPr>
            <p:ph type="body" sz="quarter" idx="1"/>
          </p:nvPr>
        </p:nvSpPr>
        <p:spPr>
          <a:prstGeom prst="rect">
            <a:avLst/>
          </a:prstGeom>
        </p:spPr>
        <p:txBody>
          <a:bodyPr/>
          <a:lstStyle/>
          <a:p>
            <a:r>
              <a:t>a meta-science perspective</a:t>
            </a:r>
          </a:p>
        </p:txBody>
      </p:sp>
      <p:sp>
        <p:nvSpPr>
          <p:cNvPr id="536" name="image: pixabay"/>
          <p:cNvSpPr txBox="1"/>
          <p:nvPr/>
        </p:nvSpPr>
        <p:spPr>
          <a:xfrm>
            <a:off x="11131286" y="9288365"/>
            <a:ext cx="182284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solidFill>
                  <a:srgbClr val="C0C0C0"/>
                </a:solidFill>
              </a:defRPr>
            </a:pPr>
            <a:r>
              <a:t>image: </a:t>
            </a:r>
            <a:r>
              <a:rPr u="sng">
                <a:hlinkClick r:id="rId4"/>
              </a:rPr>
              <a:t>pixabay</a:t>
            </a:r>
          </a:p>
        </p:txBody>
      </p:sp>
      <p:pic>
        <p:nvPicPr>
          <p:cNvPr id="537" name="Image" descr="Image"/>
          <p:cNvPicPr>
            <a:picLocks noChangeAspect="1"/>
          </p:cNvPicPr>
          <p:nvPr/>
        </p:nvPicPr>
        <p:blipFill>
          <a:blip r:embed="rId5"/>
          <a:stretch>
            <a:fillRect/>
          </a:stretch>
        </p:blipFill>
        <p:spPr>
          <a:xfrm>
            <a:off x="9022045" y="191171"/>
            <a:ext cx="3899339" cy="1364286"/>
          </a:xfrm>
          <a:prstGeom prst="rect">
            <a:avLst/>
          </a:prstGeom>
          <a:ln w="12700">
            <a:miter lim="400000"/>
          </a:ln>
        </p:spPr>
      </p:pic>
      <p:sp>
        <p:nvSpPr>
          <p:cNvPr id="538" name="by: Loek Brinkman       l.brinkman@uu.nl       Twitter: @LoekBrinkman"/>
          <p:cNvSpPr txBox="1"/>
          <p:nvPr/>
        </p:nvSpPr>
        <p:spPr>
          <a:xfrm>
            <a:off x="3246" y="8553322"/>
            <a:ext cx="733533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800" i="1">
                <a:solidFill>
                  <a:srgbClr val="5C86B9"/>
                </a:solidFill>
              </a:defRPr>
            </a:pPr>
            <a:r>
              <a:t>by: Loek Brinkman      </a:t>
            </a:r>
            <a:br/>
            <a:r>
              <a:rPr u="sng">
                <a:hlinkClick r:id="rId6"/>
              </a:rPr>
              <a:t>l.brinkman@uu.nl</a:t>
            </a:r>
            <a:r>
              <a:t>      </a:t>
            </a:r>
            <a:br/>
            <a:r>
              <a:t>Twitter: @LoekBrinkman </a:t>
            </a:r>
          </a:p>
        </p:txBody>
      </p:sp>
      <p:pic>
        <p:nvPicPr>
          <p:cNvPr id="539" name="Image" descr="Image"/>
          <p:cNvPicPr>
            <a:picLocks noChangeAspect="1"/>
          </p:cNvPicPr>
          <p:nvPr/>
        </p:nvPicPr>
        <p:blipFill>
          <a:blip r:embed="rId7"/>
          <a:stretch>
            <a:fillRect/>
          </a:stretch>
        </p:blipFill>
        <p:spPr>
          <a:xfrm>
            <a:off x="277406" y="116510"/>
            <a:ext cx="2407088" cy="240708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What do you want to do, MSc?"/>
          <p:cNvSpPr txBox="1">
            <a:spLocks noGrp="1"/>
          </p:cNvSpPr>
          <p:nvPr>
            <p:ph type="title"/>
          </p:nvPr>
        </p:nvSpPr>
        <p:spPr>
          <a:prstGeom prst="rect">
            <a:avLst/>
          </a:prstGeom>
        </p:spPr>
        <p:txBody>
          <a:bodyPr/>
          <a:lstStyle/>
          <a:p>
            <a:r>
              <a:t>What do </a:t>
            </a:r>
            <a:r>
              <a:rPr u="sng"/>
              <a:t>you</a:t>
            </a:r>
            <a:r>
              <a:t> want to do, MSc?</a:t>
            </a:r>
          </a:p>
        </p:txBody>
      </p:sp>
      <p:pic>
        <p:nvPicPr>
          <p:cNvPr id="215" name="doors-1767563_640.jpg" descr="doors-1767563_640.jpg"/>
          <p:cNvPicPr>
            <a:picLocks noChangeAspect="1"/>
          </p:cNvPicPr>
          <p:nvPr/>
        </p:nvPicPr>
        <p:blipFill>
          <a:blip r:embed="rId3"/>
          <a:stretch>
            <a:fillRect/>
          </a:stretch>
        </p:blipFill>
        <p:spPr>
          <a:xfrm>
            <a:off x="2438400" y="3073064"/>
            <a:ext cx="8128000" cy="4330701"/>
          </a:xfrm>
          <a:prstGeom prst="rect">
            <a:avLst/>
          </a:prstGeom>
          <a:ln w="25400">
            <a:miter lim="400000"/>
          </a:ln>
          <a:effectLst>
            <a:outerShdw blurRad="254000" dist="127000" dir="5400000" rotWithShape="0">
              <a:srgbClr val="000000">
                <a:alpha val="70000"/>
              </a:srgbClr>
            </a:outerShdw>
          </a:effectLst>
        </p:spPr>
      </p:pic>
      <p:sp>
        <p:nvSpPr>
          <p:cNvPr id="216" name="PhD?"/>
          <p:cNvSpPr txBox="1"/>
          <p:nvPr/>
        </p:nvSpPr>
        <p:spPr>
          <a:xfrm>
            <a:off x="335238" y="3404902"/>
            <a:ext cx="1030152"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PhD?</a:t>
            </a:r>
          </a:p>
        </p:txBody>
      </p:sp>
      <p:sp>
        <p:nvSpPr>
          <p:cNvPr id="217" name="Data Scientist?"/>
          <p:cNvSpPr txBox="1"/>
          <p:nvPr/>
        </p:nvSpPr>
        <p:spPr>
          <a:xfrm>
            <a:off x="9489128" y="8839468"/>
            <a:ext cx="258391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Data Scientist?</a:t>
            </a:r>
          </a:p>
        </p:txBody>
      </p:sp>
      <p:sp>
        <p:nvSpPr>
          <p:cNvPr id="218" name="Politics?"/>
          <p:cNvSpPr txBox="1"/>
          <p:nvPr/>
        </p:nvSpPr>
        <p:spPr>
          <a:xfrm>
            <a:off x="3341904" y="9108726"/>
            <a:ext cx="1509007"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Politics?</a:t>
            </a:r>
          </a:p>
        </p:txBody>
      </p:sp>
      <p:sp>
        <p:nvSpPr>
          <p:cNvPr id="219" name="Teacher?"/>
          <p:cNvSpPr txBox="1"/>
          <p:nvPr/>
        </p:nvSpPr>
        <p:spPr>
          <a:xfrm>
            <a:off x="11094332" y="5108026"/>
            <a:ext cx="157877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Teacher?</a:t>
            </a:r>
          </a:p>
        </p:txBody>
      </p:sp>
      <p:sp>
        <p:nvSpPr>
          <p:cNvPr id="220" name="Industry?"/>
          <p:cNvSpPr txBox="1"/>
          <p:nvPr/>
        </p:nvSpPr>
        <p:spPr>
          <a:xfrm>
            <a:off x="384245" y="6124876"/>
            <a:ext cx="174415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Industry?</a:t>
            </a:r>
          </a:p>
        </p:txBody>
      </p:sp>
      <p:sp>
        <p:nvSpPr>
          <p:cNvPr id="221" name="Pharma?"/>
          <p:cNvSpPr txBox="1"/>
          <p:nvPr/>
        </p:nvSpPr>
        <p:spPr>
          <a:xfrm>
            <a:off x="4259154" y="7854349"/>
            <a:ext cx="160314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Pharma?</a:t>
            </a:r>
          </a:p>
        </p:txBody>
      </p:sp>
      <p:sp>
        <p:nvSpPr>
          <p:cNvPr id="222" name="Ministry?"/>
          <p:cNvSpPr txBox="1"/>
          <p:nvPr/>
        </p:nvSpPr>
        <p:spPr>
          <a:xfrm>
            <a:off x="6871746" y="8096020"/>
            <a:ext cx="173541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Ministry?</a:t>
            </a:r>
          </a:p>
        </p:txBody>
      </p:sp>
      <p:sp>
        <p:nvSpPr>
          <p:cNvPr id="223" name="Research support?"/>
          <p:cNvSpPr txBox="1"/>
          <p:nvPr/>
        </p:nvSpPr>
        <p:spPr>
          <a:xfrm>
            <a:off x="9336162" y="7879711"/>
            <a:ext cx="321681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Research support?</a:t>
            </a:r>
          </a:p>
        </p:txBody>
      </p:sp>
      <p:sp>
        <p:nvSpPr>
          <p:cNvPr id="224" name="Entrepreneur?"/>
          <p:cNvSpPr txBox="1"/>
          <p:nvPr/>
        </p:nvSpPr>
        <p:spPr>
          <a:xfrm>
            <a:off x="721410" y="8167041"/>
            <a:ext cx="252829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Entrepreneur?</a:t>
            </a:r>
          </a:p>
        </p:txBody>
      </p:sp>
      <p:sp>
        <p:nvSpPr>
          <p:cNvPr id="225" name="Policy?"/>
          <p:cNvSpPr txBox="1"/>
          <p:nvPr/>
        </p:nvSpPr>
        <p:spPr>
          <a:xfrm>
            <a:off x="6008189" y="8844851"/>
            <a:ext cx="132427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Policy?</a:t>
            </a:r>
          </a:p>
        </p:txBody>
      </p:sp>
      <p:grpSp>
        <p:nvGrpSpPr>
          <p:cNvPr id="228" name="Group"/>
          <p:cNvGrpSpPr/>
          <p:nvPr/>
        </p:nvGrpSpPr>
        <p:grpSpPr>
          <a:xfrm>
            <a:off x="2356048" y="3036167"/>
            <a:ext cx="8292578" cy="4584027"/>
            <a:chOff x="0" y="0"/>
            <a:chExt cx="8292577" cy="4584026"/>
          </a:xfrm>
        </p:grpSpPr>
        <p:pic>
          <p:nvPicPr>
            <p:cNvPr id="226" name="arrows-1738067_1280.jpg" descr="arrows-1738067_1280.jpg"/>
            <p:cNvPicPr>
              <a:picLocks noChangeAspect="1"/>
            </p:cNvPicPr>
            <p:nvPr/>
          </p:nvPicPr>
          <p:blipFill>
            <a:blip r:embed="rId4"/>
            <a:srcRect l="1484" t="3186"/>
            <a:stretch>
              <a:fillRect/>
            </a:stretch>
          </p:blipFill>
          <p:spPr>
            <a:xfrm>
              <a:off x="0" y="0"/>
              <a:ext cx="8292578" cy="4584026"/>
            </a:xfrm>
            <a:prstGeom prst="rect">
              <a:avLst/>
            </a:prstGeom>
            <a:ln w="25400" cap="flat">
              <a:noFill/>
              <a:miter lim="400000"/>
            </a:ln>
            <a:effectLst>
              <a:outerShdw blurRad="254000" dist="127000" dir="5400000" rotWithShape="0">
                <a:srgbClr val="000000">
                  <a:alpha val="70000"/>
                </a:srgbClr>
              </a:outerShdw>
            </a:effectLst>
          </p:spPr>
        </p:pic>
        <p:sp>
          <p:nvSpPr>
            <p:cNvPr id="227" name="In reality"/>
            <p:cNvSpPr txBox="1"/>
            <p:nvPr/>
          </p:nvSpPr>
          <p:spPr>
            <a:xfrm>
              <a:off x="2499280" y="1726281"/>
              <a:ext cx="3629994" cy="1193801"/>
            </a:xfrm>
            <a:prstGeom prst="rect">
              <a:avLst/>
            </a:prstGeom>
            <a:blipFill rotWithShape="1">
              <a:blip r:embed="rId5"/>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600" b="1">
                  <a:solidFill>
                    <a:srgbClr val="FFFFFF"/>
                  </a:solidFill>
                </a:defRPr>
              </a:lvl1pPr>
            </a:lstStyle>
            <a:p>
              <a:r>
                <a:t>In reality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2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2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22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21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8" nodeType="afterEffect">
                                  <p:stCondLst>
                                    <p:cond delay="0"/>
                                  </p:stCondLst>
                                  <p:iterate>
                                    <p:tmAbs val="0"/>
                                  </p:iterate>
                                  <p:childTnLst>
                                    <p:set>
                                      <p:cBhvr>
                                        <p:cTn id="28" fill="hold"/>
                                        <p:tgtEl>
                                          <p:spTgt spid="22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9" nodeType="afterEffect">
                                  <p:stCondLst>
                                    <p:cond delay="0"/>
                                  </p:stCondLst>
                                  <p:iterate>
                                    <p:tmAbs val="0"/>
                                  </p:iterate>
                                  <p:childTnLst>
                                    <p:set>
                                      <p:cBhvr>
                                        <p:cTn id="31" fill="hold"/>
                                        <p:tgtEl>
                                          <p:spTgt spid="21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10" nodeType="afterEffect">
                                  <p:stCondLst>
                                    <p:cond delay="0"/>
                                  </p:stCondLst>
                                  <p:iterate>
                                    <p:tmAbs val="0"/>
                                  </p:iterate>
                                  <p:childTnLst>
                                    <p:set>
                                      <p:cBhvr>
                                        <p:cTn id="34" fill="hold"/>
                                        <p:tgtEl>
                                          <p:spTgt spid="2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11" nodeType="clickEffect">
                                  <p:stCondLst>
                                    <p:cond delay="0"/>
                                  </p:stCondLst>
                                  <p:iterate>
                                    <p:tmAbs val="0"/>
                                  </p:iterate>
                                  <p:childTnLst>
                                    <p:set>
                                      <p:cBhvr>
                                        <p:cTn id="38" fill="hold"/>
                                        <p:tgtEl>
                                          <p:spTgt spid="228"/>
                                        </p:tgtEl>
                                        <p:attrNameLst>
                                          <p:attrName>style.visibility</p:attrName>
                                        </p:attrNameLst>
                                      </p:cBhvr>
                                      <p:to>
                                        <p:strVal val="visible"/>
                                      </p:to>
                                    </p:set>
                                    <p:animEffect transition="in" filter="wipe(down)">
                                      <p:cBhvr>
                                        <p:cTn id="39" dur="2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P spid="217" grpId="7" animBg="1" advAuto="0"/>
      <p:bldP spid="218" grpId="9" animBg="1" advAuto="0"/>
      <p:bldP spid="219" grpId="2" animBg="1" advAuto="0"/>
      <p:bldP spid="220" grpId="3" animBg="1" advAuto="0"/>
      <p:bldP spid="221" grpId="4" animBg="1" advAuto="0"/>
      <p:bldP spid="222" grpId="6" animBg="1" advAuto="0"/>
      <p:bldP spid="223" grpId="5" animBg="1" advAuto="0"/>
      <p:bldP spid="224" grpId="10" animBg="1" advAuto="0"/>
      <p:bldP spid="225" grpId="8" animBg="1" advAuto="0"/>
      <p:bldP spid="228" grpId="1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Problem: contradicting evidence"/>
          <p:cNvSpPr txBox="1">
            <a:spLocks noGrp="1"/>
          </p:cNvSpPr>
          <p:nvPr>
            <p:ph type="title"/>
          </p:nvPr>
        </p:nvSpPr>
        <p:spPr>
          <a:prstGeom prst="rect">
            <a:avLst/>
          </a:prstGeom>
        </p:spPr>
        <p:txBody>
          <a:bodyPr/>
          <a:lstStyle/>
          <a:p>
            <a:r>
              <a:t>Problem: contradicting evidence</a:t>
            </a:r>
          </a:p>
        </p:txBody>
      </p:sp>
      <p:pic>
        <p:nvPicPr>
          <p:cNvPr id="544" name="Image" descr="Image"/>
          <p:cNvPicPr>
            <a:picLocks noChangeAspect="1"/>
          </p:cNvPicPr>
          <p:nvPr/>
        </p:nvPicPr>
        <p:blipFill>
          <a:blip r:embed="rId3"/>
          <a:stretch>
            <a:fillRect/>
          </a:stretch>
        </p:blipFill>
        <p:spPr>
          <a:xfrm>
            <a:off x="2777725" y="2660650"/>
            <a:ext cx="7659963" cy="6532416"/>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Evaluating papers:  Type of evidence"/>
          <p:cNvSpPr txBox="1">
            <a:spLocks noGrp="1"/>
          </p:cNvSpPr>
          <p:nvPr>
            <p:ph type="title"/>
          </p:nvPr>
        </p:nvSpPr>
        <p:spPr>
          <a:prstGeom prst="rect">
            <a:avLst/>
          </a:prstGeom>
        </p:spPr>
        <p:txBody>
          <a:bodyPr/>
          <a:lstStyle/>
          <a:p>
            <a:pPr defTabSz="554990">
              <a:defRPr sz="6080" spc="-121"/>
            </a:pPr>
            <a:r>
              <a:t>Evaluating papers: </a:t>
            </a:r>
            <a:br/>
            <a:r>
              <a:rPr i="1"/>
              <a:t>Type</a:t>
            </a:r>
            <a:r>
              <a:t> of evidence</a:t>
            </a:r>
          </a:p>
        </p:txBody>
      </p:sp>
      <p:sp>
        <p:nvSpPr>
          <p:cNvPr id="549" name="Text"/>
          <p:cNvSpPr txBox="1"/>
          <p:nvPr/>
        </p:nvSpPr>
        <p:spPr>
          <a:xfrm>
            <a:off x="1260669" y="2785693"/>
            <a:ext cx="1270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2800"/>
              </a:lnSpc>
              <a:defRPr sz="1200">
                <a:solidFill>
                  <a:srgbClr val="000000"/>
                </a:solidFill>
                <a:latin typeface="Times"/>
                <a:ea typeface="Times"/>
                <a:cs typeface="Times"/>
                <a:sym typeface="Times"/>
              </a:defRPr>
            </a:pPr>
            <a:endParaRPr/>
          </a:p>
        </p:txBody>
      </p:sp>
      <p:pic>
        <p:nvPicPr>
          <p:cNvPr id="550" name="Image" descr="Image"/>
          <p:cNvPicPr>
            <a:picLocks noChangeAspect="1"/>
          </p:cNvPicPr>
          <p:nvPr/>
        </p:nvPicPr>
        <p:blipFill>
          <a:blip r:embed="rId2"/>
          <a:stretch>
            <a:fillRect/>
          </a:stretch>
        </p:blipFill>
        <p:spPr>
          <a:xfrm>
            <a:off x="1362504" y="2743326"/>
            <a:ext cx="10622869" cy="6430493"/>
          </a:xfrm>
          <a:prstGeom prst="rect">
            <a:avLst/>
          </a:prstGeom>
          <a:ln w="12700">
            <a:miter lim="400000"/>
          </a:ln>
        </p:spPr>
      </p:pic>
      <p:grpSp>
        <p:nvGrpSpPr>
          <p:cNvPr id="553" name="Group"/>
          <p:cNvGrpSpPr/>
          <p:nvPr/>
        </p:nvGrpSpPr>
        <p:grpSpPr>
          <a:xfrm>
            <a:off x="38292" y="4254500"/>
            <a:ext cx="3784408" cy="609601"/>
            <a:chOff x="0" y="0"/>
            <a:chExt cx="3784407" cy="609600"/>
          </a:xfrm>
        </p:grpSpPr>
        <p:sp>
          <p:nvSpPr>
            <p:cNvPr id="551" name="Body of evidence"/>
            <p:cNvSpPr txBox="1"/>
            <p:nvPr/>
          </p:nvSpPr>
          <p:spPr>
            <a:xfrm>
              <a:off x="-1" y="0"/>
              <a:ext cx="3022217"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Body of evidence</a:t>
              </a:r>
            </a:p>
          </p:txBody>
        </p:sp>
        <p:sp>
          <p:nvSpPr>
            <p:cNvPr id="552" name="Line"/>
            <p:cNvSpPr/>
            <p:nvPr/>
          </p:nvSpPr>
          <p:spPr>
            <a:xfrm>
              <a:off x="3071570" y="381000"/>
              <a:ext cx="712838" cy="0"/>
            </a:xfrm>
            <a:prstGeom prst="line">
              <a:avLst/>
            </a:prstGeom>
            <a:noFill/>
            <a:ln w="76200" cap="flat">
              <a:solidFill>
                <a:schemeClr val="accent1">
                  <a:hueOff val="109193"/>
                  <a:satOff val="-4874"/>
                  <a:lumOff val="12971"/>
                </a:schemeClr>
              </a:solidFill>
              <a:prstDash val="solid"/>
              <a:miter lim="400000"/>
              <a:tailEnd type="triangle" w="med" len="med"/>
            </a:ln>
            <a:effectLst/>
          </p:spPr>
          <p:txBody>
            <a:bodyPr wrap="square" lIns="50800" tIns="50800" rIns="50800" bIns="50800" numCol="1" anchor="ctr">
              <a:noAutofit/>
            </a:bodyPr>
            <a:lstStyle/>
            <a:p>
              <a:pPr>
                <a:defRPr>
                  <a:solidFill>
                    <a:srgbClr val="202020"/>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1" animBg="1" advAuto="0"/>
      <p:bldP spid="553" grpId="2"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Evaluating papers:  Strength of evidence"/>
          <p:cNvSpPr txBox="1">
            <a:spLocks noGrp="1"/>
          </p:cNvSpPr>
          <p:nvPr>
            <p:ph type="title"/>
          </p:nvPr>
        </p:nvSpPr>
        <p:spPr>
          <a:prstGeom prst="rect">
            <a:avLst/>
          </a:prstGeom>
        </p:spPr>
        <p:txBody>
          <a:bodyPr/>
          <a:lstStyle/>
          <a:p>
            <a:pPr defTabSz="554990">
              <a:defRPr sz="6080" spc="-121"/>
            </a:pPr>
            <a:r>
              <a:t>Evaluating papers: </a:t>
            </a:r>
            <a:br/>
            <a:r>
              <a:rPr i="1"/>
              <a:t>Strength</a:t>
            </a:r>
            <a:r>
              <a:t> of evidence</a:t>
            </a:r>
          </a:p>
        </p:txBody>
      </p:sp>
      <p:sp>
        <p:nvSpPr>
          <p:cNvPr id="556" name="Statistical inference…"/>
          <p:cNvSpPr txBox="1">
            <a:spLocks noGrp="1"/>
          </p:cNvSpPr>
          <p:nvPr>
            <p:ph type="body" idx="1"/>
          </p:nvPr>
        </p:nvSpPr>
        <p:spPr>
          <a:prstGeom prst="rect">
            <a:avLst/>
          </a:prstGeom>
        </p:spPr>
        <p:txBody>
          <a:bodyPr/>
          <a:lstStyle/>
          <a:p>
            <a:pPr marL="360679" indent="-360679" defTabSz="414781">
              <a:spcBef>
                <a:spcPts val="2900"/>
              </a:spcBef>
              <a:defRPr sz="2698"/>
            </a:pPr>
            <a:r>
              <a:t>Statistical inference</a:t>
            </a:r>
          </a:p>
          <a:p>
            <a:pPr marL="721359" lvl="1" indent="-360679" defTabSz="414781">
              <a:spcBef>
                <a:spcPts val="2900"/>
              </a:spcBef>
              <a:defRPr sz="2698"/>
            </a:pPr>
            <a:r>
              <a:t>What can we infer from p &lt; 0.05?</a:t>
            </a:r>
          </a:p>
          <a:p>
            <a:pPr marL="360679" indent="-360679" defTabSz="414781">
              <a:spcBef>
                <a:spcPts val="2900"/>
              </a:spcBef>
              <a:defRPr sz="2698"/>
            </a:pPr>
            <a:r>
              <a:t>So, 95% chance observation in sample generalises to population</a:t>
            </a:r>
          </a:p>
          <a:p>
            <a:pPr marL="721359" lvl="1" indent="-360679" defTabSz="414781">
              <a:spcBef>
                <a:spcPts val="2900"/>
              </a:spcBef>
              <a:defRPr sz="2698"/>
            </a:pPr>
            <a:r>
              <a:t>Replications —&gt; same results (depending on power)</a:t>
            </a:r>
          </a:p>
          <a:p>
            <a:pPr marL="721359" lvl="1" indent="-360679" defTabSz="414781">
              <a:spcBef>
                <a:spcPts val="2900"/>
              </a:spcBef>
              <a:defRPr sz="2698"/>
            </a:pPr>
            <a:r>
              <a:t>Positive Predictive Value (PPV)</a:t>
            </a:r>
          </a:p>
          <a:p>
            <a:pPr marL="1082039" lvl="2" indent="-360679" defTabSz="414781">
              <a:spcBef>
                <a:spcPts val="2900"/>
              </a:spcBef>
              <a:defRPr sz="2698"/>
            </a:pPr>
            <a:r>
              <a:t>Given a significant finding, what is the chance the finding is true?</a:t>
            </a:r>
          </a:p>
          <a:p>
            <a:pPr marL="1082039" lvl="2" indent="-360679" defTabSz="414781">
              <a:spcBef>
                <a:spcPts val="2900"/>
              </a:spcBef>
              <a:defRPr sz="2698"/>
            </a:pPr>
            <a:r>
              <a:t>PPV = ???         (A = 95%, B = 50%, C = 5%)</a:t>
            </a:r>
          </a:p>
          <a:p>
            <a:pPr marL="1082039" lvl="2" indent="-360679" defTabSz="414781">
              <a:spcBef>
                <a:spcPts val="2900"/>
              </a:spcBef>
              <a:defRPr sz="2698"/>
            </a:pPr>
            <a:r>
              <a:t>What determines PPV?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55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55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55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5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1" build="p" bldLvl="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Determinants of PPV"/>
          <p:cNvSpPr txBox="1">
            <a:spLocks noGrp="1"/>
          </p:cNvSpPr>
          <p:nvPr>
            <p:ph type="title"/>
          </p:nvPr>
        </p:nvSpPr>
        <p:spPr>
          <a:prstGeom prst="rect">
            <a:avLst/>
          </a:prstGeom>
        </p:spPr>
        <p:txBody>
          <a:bodyPr/>
          <a:lstStyle/>
          <a:p>
            <a:r>
              <a:t>Determinants of PPV</a:t>
            </a:r>
          </a:p>
        </p:txBody>
      </p:sp>
      <p:sp>
        <p:nvSpPr>
          <p:cNvPr id="561" name="A prior chance of hypothesis…"/>
          <p:cNvSpPr txBox="1">
            <a:spLocks noGrp="1"/>
          </p:cNvSpPr>
          <p:nvPr>
            <p:ph type="body" idx="1"/>
          </p:nvPr>
        </p:nvSpPr>
        <p:spPr>
          <a:prstGeom prst="rect">
            <a:avLst/>
          </a:prstGeom>
        </p:spPr>
        <p:txBody>
          <a:bodyPr/>
          <a:lstStyle/>
          <a:p>
            <a:pPr marL="635000" indent="-635000">
              <a:buClrTx/>
              <a:buSzPct val="100000"/>
              <a:buFontTx/>
              <a:buAutoNum type="arabicPeriod"/>
            </a:pPr>
            <a:r>
              <a:t>A prior chance of hypothesis</a:t>
            </a:r>
          </a:p>
          <a:p>
            <a:pPr marL="635000" indent="-635000">
              <a:buClrTx/>
              <a:buSzPct val="100000"/>
              <a:buFontTx/>
              <a:buAutoNum type="arabicPeriod"/>
            </a:pPr>
            <a:r>
              <a:t>Power (80%)</a:t>
            </a:r>
          </a:p>
          <a:p>
            <a:pPr marL="635000" indent="-635000">
              <a:buClrTx/>
              <a:buSzPct val="100000"/>
              <a:buFontTx/>
              <a:buAutoNum type="arabicPeriod"/>
            </a:pPr>
            <a:r>
              <a:t>Alpha-level (0.05)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64"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65"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66"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67"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68"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69"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0"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1"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2"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3"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4"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5" name="Square"/>
          <p:cNvSpPr/>
          <p:nvPr/>
        </p:nvSpPr>
        <p:spPr>
          <a:xfrm>
            <a:off x="498097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6" name="Square"/>
          <p:cNvSpPr/>
          <p:nvPr/>
        </p:nvSpPr>
        <p:spPr>
          <a:xfrm>
            <a:off x="545242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7" name="Square"/>
          <p:cNvSpPr/>
          <p:nvPr/>
        </p:nvSpPr>
        <p:spPr>
          <a:xfrm>
            <a:off x="592388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8" name="Square"/>
          <p:cNvSpPr/>
          <p:nvPr/>
        </p:nvSpPr>
        <p:spPr>
          <a:xfrm>
            <a:off x="639533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79" name="Square"/>
          <p:cNvSpPr/>
          <p:nvPr/>
        </p:nvSpPr>
        <p:spPr>
          <a:xfrm>
            <a:off x="686679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0" name="Square"/>
          <p:cNvSpPr/>
          <p:nvPr/>
        </p:nvSpPr>
        <p:spPr>
          <a:xfrm>
            <a:off x="7338247"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1" name="Square"/>
          <p:cNvSpPr/>
          <p:nvPr/>
        </p:nvSpPr>
        <p:spPr>
          <a:xfrm>
            <a:off x="7810933"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2" name="Square"/>
          <p:cNvSpPr/>
          <p:nvPr/>
        </p:nvSpPr>
        <p:spPr>
          <a:xfrm>
            <a:off x="8293857"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3" name="Square"/>
          <p:cNvSpPr/>
          <p:nvPr/>
        </p:nvSpPr>
        <p:spPr>
          <a:xfrm>
            <a:off x="4038061"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4" name="Square"/>
          <p:cNvSpPr/>
          <p:nvPr/>
        </p:nvSpPr>
        <p:spPr>
          <a:xfrm>
            <a:off x="450951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5" name="Square"/>
          <p:cNvSpPr/>
          <p:nvPr/>
        </p:nvSpPr>
        <p:spPr>
          <a:xfrm>
            <a:off x="498097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6" name="Square"/>
          <p:cNvSpPr/>
          <p:nvPr/>
        </p:nvSpPr>
        <p:spPr>
          <a:xfrm>
            <a:off x="545242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7" name="Square"/>
          <p:cNvSpPr/>
          <p:nvPr/>
        </p:nvSpPr>
        <p:spPr>
          <a:xfrm>
            <a:off x="592388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8" name="Square"/>
          <p:cNvSpPr/>
          <p:nvPr/>
        </p:nvSpPr>
        <p:spPr>
          <a:xfrm>
            <a:off x="639533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89" name="Square"/>
          <p:cNvSpPr/>
          <p:nvPr/>
        </p:nvSpPr>
        <p:spPr>
          <a:xfrm>
            <a:off x="686679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0" name="Square"/>
          <p:cNvSpPr/>
          <p:nvPr/>
        </p:nvSpPr>
        <p:spPr>
          <a:xfrm>
            <a:off x="7338247"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1" name="Square"/>
          <p:cNvSpPr/>
          <p:nvPr/>
        </p:nvSpPr>
        <p:spPr>
          <a:xfrm>
            <a:off x="7810933"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2" name="Square"/>
          <p:cNvSpPr/>
          <p:nvPr/>
        </p:nvSpPr>
        <p:spPr>
          <a:xfrm>
            <a:off x="8293857"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3" name="Square"/>
          <p:cNvSpPr/>
          <p:nvPr/>
        </p:nvSpPr>
        <p:spPr>
          <a:xfrm>
            <a:off x="4032359" y="3919067"/>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4" name="Square"/>
          <p:cNvSpPr/>
          <p:nvPr/>
        </p:nvSpPr>
        <p:spPr>
          <a:xfrm>
            <a:off x="450381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5" name="Square"/>
          <p:cNvSpPr/>
          <p:nvPr/>
        </p:nvSpPr>
        <p:spPr>
          <a:xfrm>
            <a:off x="497526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6" name="Square"/>
          <p:cNvSpPr/>
          <p:nvPr/>
        </p:nvSpPr>
        <p:spPr>
          <a:xfrm>
            <a:off x="544672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7" name="Square"/>
          <p:cNvSpPr/>
          <p:nvPr/>
        </p:nvSpPr>
        <p:spPr>
          <a:xfrm>
            <a:off x="591817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8" name="Square"/>
          <p:cNvSpPr/>
          <p:nvPr/>
        </p:nvSpPr>
        <p:spPr>
          <a:xfrm>
            <a:off x="638963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599" name="Square"/>
          <p:cNvSpPr/>
          <p:nvPr/>
        </p:nvSpPr>
        <p:spPr>
          <a:xfrm>
            <a:off x="686108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0" name="Square"/>
          <p:cNvSpPr/>
          <p:nvPr/>
        </p:nvSpPr>
        <p:spPr>
          <a:xfrm>
            <a:off x="733254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1" name="Square"/>
          <p:cNvSpPr/>
          <p:nvPr/>
        </p:nvSpPr>
        <p:spPr>
          <a:xfrm>
            <a:off x="7805231"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2" name="Square"/>
          <p:cNvSpPr/>
          <p:nvPr/>
        </p:nvSpPr>
        <p:spPr>
          <a:xfrm>
            <a:off x="828815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3" name="Square"/>
          <p:cNvSpPr/>
          <p:nvPr/>
        </p:nvSpPr>
        <p:spPr>
          <a:xfrm>
            <a:off x="4026657" y="4410998"/>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4" name="Square"/>
          <p:cNvSpPr/>
          <p:nvPr/>
        </p:nvSpPr>
        <p:spPr>
          <a:xfrm>
            <a:off x="449811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5" name="Square"/>
          <p:cNvSpPr/>
          <p:nvPr/>
        </p:nvSpPr>
        <p:spPr>
          <a:xfrm>
            <a:off x="496956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6" name="Square"/>
          <p:cNvSpPr/>
          <p:nvPr/>
        </p:nvSpPr>
        <p:spPr>
          <a:xfrm>
            <a:off x="544102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7" name="Square"/>
          <p:cNvSpPr/>
          <p:nvPr/>
        </p:nvSpPr>
        <p:spPr>
          <a:xfrm>
            <a:off x="591247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8" name="Square"/>
          <p:cNvSpPr/>
          <p:nvPr/>
        </p:nvSpPr>
        <p:spPr>
          <a:xfrm>
            <a:off x="638393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09" name="Square"/>
          <p:cNvSpPr/>
          <p:nvPr/>
        </p:nvSpPr>
        <p:spPr>
          <a:xfrm>
            <a:off x="685538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0" name="Square"/>
          <p:cNvSpPr/>
          <p:nvPr/>
        </p:nvSpPr>
        <p:spPr>
          <a:xfrm>
            <a:off x="732684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1" name="Square"/>
          <p:cNvSpPr/>
          <p:nvPr/>
        </p:nvSpPr>
        <p:spPr>
          <a:xfrm>
            <a:off x="7799529"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2" name="Square"/>
          <p:cNvSpPr/>
          <p:nvPr/>
        </p:nvSpPr>
        <p:spPr>
          <a:xfrm>
            <a:off x="828245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3" name="Square"/>
          <p:cNvSpPr/>
          <p:nvPr/>
        </p:nvSpPr>
        <p:spPr>
          <a:xfrm>
            <a:off x="4021473"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4" name="Square"/>
          <p:cNvSpPr/>
          <p:nvPr/>
        </p:nvSpPr>
        <p:spPr>
          <a:xfrm>
            <a:off x="4492928"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5" name="Square"/>
          <p:cNvSpPr/>
          <p:nvPr/>
        </p:nvSpPr>
        <p:spPr>
          <a:xfrm>
            <a:off x="4964383"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6" name="Square"/>
          <p:cNvSpPr/>
          <p:nvPr/>
        </p:nvSpPr>
        <p:spPr>
          <a:xfrm>
            <a:off x="5435838"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7" name="Square"/>
          <p:cNvSpPr/>
          <p:nvPr/>
        </p:nvSpPr>
        <p:spPr>
          <a:xfrm>
            <a:off x="5907294"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8" name="Square"/>
          <p:cNvSpPr/>
          <p:nvPr/>
        </p:nvSpPr>
        <p:spPr>
          <a:xfrm>
            <a:off x="6378749"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19" name="Square"/>
          <p:cNvSpPr/>
          <p:nvPr/>
        </p:nvSpPr>
        <p:spPr>
          <a:xfrm>
            <a:off x="6850204"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0" name="Square"/>
          <p:cNvSpPr/>
          <p:nvPr/>
        </p:nvSpPr>
        <p:spPr>
          <a:xfrm>
            <a:off x="7321659"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1" name="Square"/>
          <p:cNvSpPr/>
          <p:nvPr/>
        </p:nvSpPr>
        <p:spPr>
          <a:xfrm>
            <a:off x="7794345"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2" name="Square"/>
          <p:cNvSpPr/>
          <p:nvPr/>
        </p:nvSpPr>
        <p:spPr>
          <a:xfrm>
            <a:off x="8277269"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3" name="Square"/>
          <p:cNvSpPr/>
          <p:nvPr/>
        </p:nvSpPr>
        <p:spPr>
          <a:xfrm>
            <a:off x="4015771"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4" name="Square"/>
          <p:cNvSpPr/>
          <p:nvPr/>
        </p:nvSpPr>
        <p:spPr>
          <a:xfrm>
            <a:off x="4487226"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5" name="Square"/>
          <p:cNvSpPr/>
          <p:nvPr/>
        </p:nvSpPr>
        <p:spPr>
          <a:xfrm>
            <a:off x="4958681"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6" name="Square"/>
          <p:cNvSpPr/>
          <p:nvPr/>
        </p:nvSpPr>
        <p:spPr>
          <a:xfrm>
            <a:off x="5430136"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7" name="Square"/>
          <p:cNvSpPr/>
          <p:nvPr/>
        </p:nvSpPr>
        <p:spPr>
          <a:xfrm>
            <a:off x="5901592" y="5394859"/>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8" name="Square"/>
          <p:cNvSpPr/>
          <p:nvPr/>
        </p:nvSpPr>
        <p:spPr>
          <a:xfrm>
            <a:off x="6373047" y="5394859"/>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29" name="Square"/>
          <p:cNvSpPr/>
          <p:nvPr/>
        </p:nvSpPr>
        <p:spPr>
          <a:xfrm>
            <a:off x="6844502"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0" name="Square"/>
          <p:cNvSpPr/>
          <p:nvPr/>
        </p:nvSpPr>
        <p:spPr>
          <a:xfrm>
            <a:off x="7315957" y="5394859"/>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1" name="Square"/>
          <p:cNvSpPr/>
          <p:nvPr/>
        </p:nvSpPr>
        <p:spPr>
          <a:xfrm>
            <a:off x="7788643"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2" name="Square"/>
          <p:cNvSpPr/>
          <p:nvPr/>
        </p:nvSpPr>
        <p:spPr>
          <a:xfrm>
            <a:off x="8271567"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3" name="Square"/>
          <p:cNvSpPr/>
          <p:nvPr/>
        </p:nvSpPr>
        <p:spPr>
          <a:xfrm>
            <a:off x="4015771"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4" name="Square"/>
          <p:cNvSpPr/>
          <p:nvPr/>
        </p:nvSpPr>
        <p:spPr>
          <a:xfrm>
            <a:off x="4487226"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5" name="Square"/>
          <p:cNvSpPr/>
          <p:nvPr/>
        </p:nvSpPr>
        <p:spPr>
          <a:xfrm>
            <a:off x="4958681"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6" name="Square"/>
          <p:cNvSpPr/>
          <p:nvPr/>
        </p:nvSpPr>
        <p:spPr>
          <a:xfrm>
            <a:off x="5430136"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7" name="Square"/>
          <p:cNvSpPr/>
          <p:nvPr/>
        </p:nvSpPr>
        <p:spPr>
          <a:xfrm>
            <a:off x="5901592" y="5886790"/>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8" name="Square"/>
          <p:cNvSpPr/>
          <p:nvPr/>
        </p:nvSpPr>
        <p:spPr>
          <a:xfrm>
            <a:off x="6373047" y="5886790"/>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39" name="Square"/>
          <p:cNvSpPr/>
          <p:nvPr/>
        </p:nvSpPr>
        <p:spPr>
          <a:xfrm>
            <a:off x="6844502"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0" name="Square"/>
          <p:cNvSpPr/>
          <p:nvPr/>
        </p:nvSpPr>
        <p:spPr>
          <a:xfrm>
            <a:off x="7315957" y="5886790"/>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1" name="Square"/>
          <p:cNvSpPr/>
          <p:nvPr/>
        </p:nvSpPr>
        <p:spPr>
          <a:xfrm>
            <a:off x="7788643"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2" name="Square"/>
          <p:cNvSpPr/>
          <p:nvPr/>
        </p:nvSpPr>
        <p:spPr>
          <a:xfrm>
            <a:off x="8271567"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3" name="Square"/>
          <p:cNvSpPr/>
          <p:nvPr/>
        </p:nvSpPr>
        <p:spPr>
          <a:xfrm>
            <a:off x="4010069"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4" name="Square"/>
          <p:cNvSpPr/>
          <p:nvPr/>
        </p:nvSpPr>
        <p:spPr>
          <a:xfrm>
            <a:off x="4481524"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5" name="Square"/>
          <p:cNvSpPr/>
          <p:nvPr/>
        </p:nvSpPr>
        <p:spPr>
          <a:xfrm>
            <a:off x="4952979"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6" name="Square"/>
          <p:cNvSpPr/>
          <p:nvPr/>
        </p:nvSpPr>
        <p:spPr>
          <a:xfrm>
            <a:off x="5424434"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7" name="Square"/>
          <p:cNvSpPr/>
          <p:nvPr/>
        </p:nvSpPr>
        <p:spPr>
          <a:xfrm>
            <a:off x="5895890" y="6378720"/>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8" name="Square"/>
          <p:cNvSpPr/>
          <p:nvPr/>
        </p:nvSpPr>
        <p:spPr>
          <a:xfrm>
            <a:off x="6367345" y="6378720"/>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49" name="Square"/>
          <p:cNvSpPr/>
          <p:nvPr/>
        </p:nvSpPr>
        <p:spPr>
          <a:xfrm>
            <a:off x="6838800"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0" name="Square"/>
          <p:cNvSpPr/>
          <p:nvPr/>
        </p:nvSpPr>
        <p:spPr>
          <a:xfrm>
            <a:off x="7310255"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1" name="Square"/>
          <p:cNvSpPr/>
          <p:nvPr/>
        </p:nvSpPr>
        <p:spPr>
          <a:xfrm>
            <a:off x="7782941"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2" name="Square"/>
          <p:cNvSpPr/>
          <p:nvPr/>
        </p:nvSpPr>
        <p:spPr>
          <a:xfrm>
            <a:off x="8265866" y="6378720"/>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3" name="Square"/>
          <p:cNvSpPr/>
          <p:nvPr/>
        </p:nvSpPr>
        <p:spPr>
          <a:xfrm>
            <a:off x="4004367"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4" name="Square"/>
          <p:cNvSpPr/>
          <p:nvPr/>
        </p:nvSpPr>
        <p:spPr>
          <a:xfrm>
            <a:off x="4475822"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5" name="Square"/>
          <p:cNvSpPr/>
          <p:nvPr/>
        </p:nvSpPr>
        <p:spPr>
          <a:xfrm>
            <a:off x="4947277"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6" name="Square"/>
          <p:cNvSpPr/>
          <p:nvPr/>
        </p:nvSpPr>
        <p:spPr>
          <a:xfrm>
            <a:off x="5418732"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7" name="Square"/>
          <p:cNvSpPr/>
          <p:nvPr/>
        </p:nvSpPr>
        <p:spPr>
          <a:xfrm>
            <a:off x="5890188"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8" name="Square"/>
          <p:cNvSpPr/>
          <p:nvPr/>
        </p:nvSpPr>
        <p:spPr>
          <a:xfrm>
            <a:off x="6361643"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59" name="Square"/>
          <p:cNvSpPr/>
          <p:nvPr/>
        </p:nvSpPr>
        <p:spPr>
          <a:xfrm>
            <a:off x="6833098"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60" name="Square"/>
          <p:cNvSpPr/>
          <p:nvPr/>
        </p:nvSpPr>
        <p:spPr>
          <a:xfrm>
            <a:off x="7304553"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61" name="Square"/>
          <p:cNvSpPr/>
          <p:nvPr/>
        </p:nvSpPr>
        <p:spPr>
          <a:xfrm>
            <a:off x="7777240"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62" name="Square"/>
          <p:cNvSpPr/>
          <p:nvPr/>
        </p:nvSpPr>
        <p:spPr>
          <a:xfrm>
            <a:off x="8260164"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63" name="We start with 1000 studies…"/>
          <p:cNvSpPr txBox="1"/>
          <p:nvPr/>
        </p:nvSpPr>
        <p:spPr>
          <a:xfrm>
            <a:off x="4054605" y="1289486"/>
            <a:ext cx="489559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We start with 1000 studies…</a:t>
            </a:r>
          </a:p>
        </p:txBody>
      </p:sp>
      <p:sp>
        <p:nvSpPr>
          <p:cNvPr id="664" name="*each square represents 10 studies"/>
          <p:cNvSpPr txBox="1"/>
          <p:nvPr/>
        </p:nvSpPr>
        <p:spPr>
          <a:xfrm>
            <a:off x="6941540" y="8999402"/>
            <a:ext cx="5846044"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*each square represents 10 studies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69"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0"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1"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2"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3"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4"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5"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6"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7"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8"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79"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0" name="Square"/>
          <p:cNvSpPr/>
          <p:nvPr/>
        </p:nvSpPr>
        <p:spPr>
          <a:xfrm>
            <a:off x="498097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1" name="Square"/>
          <p:cNvSpPr/>
          <p:nvPr/>
        </p:nvSpPr>
        <p:spPr>
          <a:xfrm>
            <a:off x="545242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2" name="Square"/>
          <p:cNvSpPr/>
          <p:nvPr/>
        </p:nvSpPr>
        <p:spPr>
          <a:xfrm>
            <a:off x="592388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3" name="Square"/>
          <p:cNvSpPr/>
          <p:nvPr/>
        </p:nvSpPr>
        <p:spPr>
          <a:xfrm>
            <a:off x="639533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4" name="Square"/>
          <p:cNvSpPr/>
          <p:nvPr/>
        </p:nvSpPr>
        <p:spPr>
          <a:xfrm>
            <a:off x="686679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5" name="Square"/>
          <p:cNvSpPr/>
          <p:nvPr/>
        </p:nvSpPr>
        <p:spPr>
          <a:xfrm>
            <a:off x="7338247"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6" name="Square"/>
          <p:cNvSpPr/>
          <p:nvPr/>
        </p:nvSpPr>
        <p:spPr>
          <a:xfrm>
            <a:off x="7810933"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7" name="Square"/>
          <p:cNvSpPr/>
          <p:nvPr/>
        </p:nvSpPr>
        <p:spPr>
          <a:xfrm>
            <a:off x="8293857"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8" name="Square"/>
          <p:cNvSpPr/>
          <p:nvPr/>
        </p:nvSpPr>
        <p:spPr>
          <a:xfrm>
            <a:off x="4038061"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89" name="Square"/>
          <p:cNvSpPr/>
          <p:nvPr/>
        </p:nvSpPr>
        <p:spPr>
          <a:xfrm>
            <a:off x="450951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0" name="Square"/>
          <p:cNvSpPr/>
          <p:nvPr/>
        </p:nvSpPr>
        <p:spPr>
          <a:xfrm>
            <a:off x="498097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1" name="Square"/>
          <p:cNvSpPr/>
          <p:nvPr/>
        </p:nvSpPr>
        <p:spPr>
          <a:xfrm>
            <a:off x="545242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2" name="Square"/>
          <p:cNvSpPr/>
          <p:nvPr/>
        </p:nvSpPr>
        <p:spPr>
          <a:xfrm>
            <a:off x="592388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3" name="Square"/>
          <p:cNvSpPr/>
          <p:nvPr/>
        </p:nvSpPr>
        <p:spPr>
          <a:xfrm>
            <a:off x="639533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4" name="Square"/>
          <p:cNvSpPr/>
          <p:nvPr/>
        </p:nvSpPr>
        <p:spPr>
          <a:xfrm>
            <a:off x="686679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5" name="Square"/>
          <p:cNvSpPr/>
          <p:nvPr/>
        </p:nvSpPr>
        <p:spPr>
          <a:xfrm>
            <a:off x="7338247"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6" name="Square"/>
          <p:cNvSpPr/>
          <p:nvPr/>
        </p:nvSpPr>
        <p:spPr>
          <a:xfrm>
            <a:off x="7810933"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7" name="Square"/>
          <p:cNvSpPr/>
          <p:nvPr/>
        </p:nvSpPr>
        <p:spPr>
          <a:xfrm>
            <a:off x="8293857"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8" name="Square"/>
          <p:cNvSpPr/>
          <p:nvPr/>
        </p:nvSpPr>
        <p:spPr>
          <a:xfrm>
            <a:off x="4032359" y="3919067"/>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699" name="Square"/>
          <p:cNvSpPr/>
          <p:nvPr/>
        </p:nvSpPr>
        <p:spPr>
          <a:xfrm>
            <a:off x="450381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0" name="Square"/>
          <p:cNvSpPr/>
          <p:nvPr/>
        </p:nvSpPr>
        <p:spPr>
          <a:xfrm>
            <a:off x="497526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1" name="Square"/>
          <p:cNvSpPr/>
          <p:nvPr/>
        </p:nvSpPr>
        <p:spPr>
          <a:xfrm>
            <a:off x="544672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2" name="Square"/>
          <p:cNvSpPr/>
          <p:nvPr/>
        </p:nvSpPr>
        <p:spPr>
          <a:xfrm>
            <a:off x="591817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3" name="Square"/>
          <p:cNvSpPr/>
          <p:nvPr/>
        </p:nvSpPr>
        <p:spPr>
          <a:xfrm>
            <a:off x="638963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4" name="Square"/>
          <p:cNvSpPr/>
          <p:nvPr/>
        </p:nvSpPr>
        <p:spPr>
          <a:xfrm>
            <a:off x="686108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5" name="Square"/>
          <p:cNvSpPr/>
          <p:nvPr/>
        </p:nvSpPr>
        <p:spPr>
          <a:xfrm>
            <a:off x="733254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6" name="Square"/>
          <p:cNvSpPr/>
          <p:nvPr/>
        </p:nvSpPr>
        <p:spPr>
          <a:xfrm>
            <a:off x="7805231"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7" name="Square"/>
          <p:cNvSpPr/>
          <p:nvPr/>
        </p:nvSpPr>
        <p:spPr>
          <a:xfrm>
            <a:off x="828815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8" name="Square"/>
          <p:cNvSpPr/>
          <p:nvPr/>
        </p:nvSpPr>
        <p:spPr>
          <a:xfrm>
            <a:off x="4026657" y="4410998"/>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09" name="Square"/>
          <p:cNvSpPr/>
          <p:nvPr/>
        </p:nvSpPr>
        <p:spPr>
          <a:xfrm>
            <a:off x="449811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0" name="Square"/>
          <p:cNvSpPr/>
          <p:nvPr/>
        </p:nvSpPr>
        <p:spPr>
          <a:xfrm>
            <a:off x="496956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1" name="Square"/>
          <p:cNvSpPr/>
          <p:nvPr/>
        </p:nvSpPr>
        <p:spPr>
          <a:xfrm>
            <a:off x="544102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2" name="Square"/>
          <p:cNvSpPr/>
          <p:nvPr/>
        </p:nvSpPr>
        <p:spPr>
          <a:xfrm>
            <a:off x="591247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3" name="Square"/>
          <p:cNvSpPr/>
          <p:nvPr/>
        </p:nvSpPr>
        <p:spPr>
          <a:xfrm>
            <a:off x="638393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4" name="Square"/>
          <p:cNvSpPr/>
          <p:nvPr/>
        </p:nvSpPr>
        <p:spPr>
          <a:xfrm>
            <a:off x="685538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5" name="Square"/>
          <p:cNvSpPr/>
          <p:nvPr/>
        </p:nvSpPr>
        <p:spPr>
          <a:xfrm>
            <a:off x="732684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6" name="Square"/>
          <p:cNvSpPr/>
          <p:nvPr/>
        </p:nvSpPr>
        <p:spPr>
          <a:xfrm>
            <a:off x="7799529"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7" name="Square"/>
          <p:cNvSpPr/>
          <p:nvPr/>
        </p:nvSpPr>
        <p:spPr>
          <a:xfrm>
            <a:off x="828245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8" name="Square"/>
          <p:cNvSpPr/>
          <p:nvPr/>
        </p:nvSpPr>
        <p:spPr>
          <a:xfrm>
            <a:off x="4021473"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19" name="Square"/>
          <p:cNvSpPr/>
          <p:nvPr/>
        </p:nvSpPr>
        <p:spPr>
          <a:xfrm>
            <a:off x="4492928"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0" name="Square"/>
          <p:cNvSpPr/>
          <p:nvPr/>
        </p:nvSpPr>
        <p:spPr>
          <a:xfrm>
            <a:off x="4964383"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1" name="Square"/>
          <p:cNvSpPr/>
          <p:nvPr/>
        </p:nvSpPr>
        <p:spPr>
          <a:xfrm>
            <a:off x="5435838"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2" name="Square"/>
          <p:cNvSpPr/>
          <p:nvPr/>
        </p:nvSpPr>
        <p:spPr>
          <a:xfrm>
            <a:off x="5907294"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3" name="Square"/>
          <p:cNvSpPr/>
          <p:nvPr/>
        </p:nvSpPr>
        <p:spPr>
          <a:xfrm>
            <a:off x="6378749"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4" name="Square"/>
          <p:cNvSpPr/>
          <p:nvPr/>
        </p:nvSpPr>
        <p:spPr>
          <a:xfrm>
            <a:off x="6850204"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5" name="Square"/>
          <p:cNvSpPr/>
          <p:nvPr/>
        </p:nvSpPr>
        <p:spPr>
          <a:xfrm>
            <a:off x="7321659"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6" name="Square"/>
          <p:cNvSpPr/>
          <p:nvPr/>
        </p:nvSpPr>
        <p:spPr>
          <a:xfrm>
            <a:off x="7794345"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7" name="Square"/>
          <p:cNvSpPr/>
          <p:nvPr/>
        </p:nvSpPr>
        <p:spPr>
          <a:xfrm>
            <a:off x="8277269"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28" name="Square"/>
          <p:cNvSpPr/>
          <p:nvPr/>
        </p:nvSpPr>
        <p:spPr>
          <a:xfrm>
            <a:off x="4015771"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29" name="Square"/>
          <p:cNvSpPr/>
          <p:nvPr/>
        </p:nvSpPr>
        <p:spPr>
          <a:xfrm>
            <a:off x="4487226"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0" name="Square"/>
          <p:cNvSpPr/>
          <p:nvPr/>
        </p:nvSpPr>
        <p:spPr>
          <a:xfrm>
            <a:off x="4958681"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1" name="Square"/>
          <p:cNvSpPr/>
          <p:nvPr/>
        </p:nvSpPr>
        <p:spPr>
          <a:xfrm>
            <a:off x="5430136"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2" name="Square"/>
          <p:cNvSpPr/>
          <p:nvPr/>
        </p:nvSpPr>
        <p:spPr>
          <a:xfrm>
            <a:off x="5901592" y="5394859"/>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3" name="Square"/>
          <p:cNvSpPr/>
          <p:nvPr/>
        </p:nvSpPr>
        <p:spPr>
          <a:xfrm>
            <a:off x="6373047" y="5394859"/>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4" name="Square"/>
          <p:cNvSpPr/>
          <p:nvPr/>
        </p:nvSpPr>
        <p:spPr>
          <a:xfrm>
            <a:off x="6844502"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5" name="Square"/>
          <p:cNvSpPr/>
          <p:nvPr/>
        </p:nvSpPr>
        <p:spPr>
          <a:xfrm>
            <a:off x="7315957" y="5394859"/>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6" name="Square"/>
          <p:cNvSpPr/>
          <p:nvPr/>
        </p:nvSpPr>
        <p:spPr>
          <a:xfrm>
            <a:off x="7788643"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7" name="Square"/>
          <p:cNvSpPr/>
          <p:nvPr/>
        </p:nvSpPr>
        <p:spPr>
          <a:xfrm>
            <a:off x="8271567"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8" name="Square"/>
          <p:cNvSpPr/>
          <p:nvPr/>
        </p:nvSpPr>
        <p:spPr>
          <a:xfrm>
            <a:off x="4015771"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39" name="Square"/>
          <p:cNvSpPr/>
          <p:nvPr/>
        </p:nvSpPr>
        <p:spPr>
          <a:xfrm>
            <a:off x="4487226"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0" name="Square"/>
          <p:cNvSpPr/>
          <p:nvPr/>
        </p:nvSpPr>
        <p:spPr>
          <a:xfrm>
            <a:off x="4958681"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1" name="Square"/>
          <p:cNvSpPr/>
          <p:nvPr/>
        </p:nvSpPr>
        <p:spPr>
          <a:xfrm>
            <a:off x="5430136"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2" name="Square"/>
          <p:cNvSpPr/>
          <p:nvPr/>
        </p:nvSpPr>
        <p:spPr>
          <a:xfrm>
            <a:off x="5901592" y="5886790"/>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3" name="Square"/>
          <p:cNvSpPr/>
          <p:nvPr/>
        </p:nvSpPr>
        <p:spPr>
          <a:xfrm>
            <a:off x="6373047" y="5886790"/>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4" name="Square"/>
          <p:cNvSpPr/>
          <p:nvPr/>
        </p:nvSpPr>
        <p:spPr>
          <a:xfrm>
            <a:off x="6844502"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5" name="Square"/>
          <p:cNvSpPr/>
          <p:nvPr/>
        </p:nvSpPr>
        <p:spPr>
          <a:xfrm>
            <a:off x="7315957" y="5886790"/>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6" name="Square"/>
          <p:cNvSpPr/>
          <p:nvPr/>
        </p:nvSpPr>
        <p:spPr>
          <a:xfrm>
            <a:off x="7788643"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7" name="Square"/>
          <p:cNvSpPr/>
          <p:nvPr/>
        </p:nvSpPr>
        <p:spPr>
          <a:xfrm>
            <a:off x="8271567"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8" name="Square"/>
          <p:cNvSpPr/>
          <p:nvPr/>
        </p:nvSpPr>
        <p:spPr>
          <a:xfrm>
            <a:off x="4010069"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49" name="Square"/>
          <p:cNvSpPr/>
          <p:nvPr/>
        </p:nvSpPr>
        <p:spPr>
          <a:xfrm>
            <a:off x="4481524"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0" name="Square"/>
          <p:cNvSpPr/>
          <p:nvPr/>
        </p:nvSpPr>
        <p:spPr>
          <a:xfrm>
            <a:off x="4952979"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1" name="Square"/>
          <p:cNvSpPr/>
          <p:nvPr/>
        </p:nvSpPr>
        <p:spPr>
          <a:xfrm>
            <a:off x="5424434"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2" name="Square"/>
          <p:cNvSpPr/>
          <p:nvPr/>
        </p:nvSpPr>
        <p:spPr>
          <a:xfrm>
            <a:off x="5895890" y="6378720"/>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3" name="Square"/>
          <p:cNvSpPr/>
          <p:nvPr/>
        </p:nvSpPr>
        <p:spPr>
          <a:xfrm>
            <a:off x="6367345" y="6378720"/>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4" name="Square"/>
          <p:cNvSpPr/>
          <p:nvPr/>
        </p:nvSpPr>
        <p:spPr>
          <a:xfrm>
            <a:off x="6838800"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5" name="Square"/>
          <p:cNvSpPr/>
          <p:nvPr/>
        </p:nvSpPr>
        <p:spPr>
          <a:xfrm>
            <a:off x="7310255"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6" name="Square"/>
          <p:cNvSpPr/>
          <p:nvPr/>
        </p:nvSpPr>
        <p:spPr>
          <a:xfrm>
            <a:off x="7782941"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7" name="Square"/>
          <p:cNvSpPr/>
          <p:nvPr/>
        </p:nvSpPr>
        <p:spPr>
          <a:xfrm>
            <a:off x="8265866" y="6378720"/>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8" name="Square"/>
          <p:cNvSpPr/>
          <p:nvPr/>
        </p:nvSpPr>
        <p:spPr>
          <a:xfrm>
            <a:off x="4004367"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59" name="Square"/>
          <p:cNvSpPr/>
          <p:nvPr/>
        </p:nvSpPr>
        <p:spPr>
          <a:xfrm>
            <a:off x="4475822"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0" name="Square"/>
          <p:cNvSpPr/>
          <p:nvPr/>
        </p:nvSpPr>
        <p:spPr>
          <a:xfrm>
            <a:off x="4947277"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1" name="Square"/>
          <p:cNvSpPr/>
          <p:nvPr/>
        </p:nvSpPr>
        <p:spPr>
          <a:xfrm>
            <a:off x="5418732"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2" name="Square"/>
          <p:cNvSpPr/>
          <p:nvPr/>
        </p:nvSpPr>
        <p:spPr>
          <a:xfrm>
            <a:off x="5890188"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3" name="Square"/>
          <p:cNvSpPr/>
          <p:nvPr/>
        </p:nvSpPr>
        <p:spPr>
          <a:xfrm>
            <a:off x="6361643"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4" name="Square"/>
          <p:cNvSpPr/>
          <p:nvPr/>
        </p:nvSpPr>
        <p:spPr>
          <a:xfrm>
            <a:off x="6833098"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5" name="Square"/>
          <p:cNvSpPr/>
          <p:nvPr/>
        </p:nvSpPr>
        <p:spPr>
          <a:xfrm>
            <a:off x="7304553"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6" name="Square"/>
          <p:cNvSpPr/>
          <p:nvPr/>
        </p:nvSpPr>
        <p:spPr>
          <a:xfrm>
            <a:off x="7777240"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7" name="Square"/>
          <p:cNvSpPr/>
          <p:nvPr/>
        </p:nvSpPr>
        <p:spPr>
          <a:xfrm>
            <a:off x="8260164"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768" name="1. Let’s say, 60% of our hypotheses are correct (600 studies)"/>
          <p:cNvSpPr txBox="1"/>
          <p:nvPr/>
        </p:nvSpPr>
        <p:spPr>
          <a:xfrm>
            <a:off x="1574541" y="1289487"/>
            <a:ext cx="1009266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 Let’s say, 60% of our hypotheses are correct (600 studies) </a:t>
            </a:r>
          </a:p>
        </p:txBody>
      </p:sp>
      <p:sp>
        <p:nvSpPr>
          <p:cNvPr id="769" name="Hypothesis…"/>
          <p:cNvSpPr txBox="1"/>
          <p:nvPr/>
        </p:nvSpPr>
        <p:spPr>
          <a:xfrm>
            <a:off x="1496915" y="3156203"/>
            <a:ext cx="2293889"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D0B058"/>
                </a:solidFill>
              </a:defRPr>
            </a:pPr>
            <a:r>
              <a:t>Hypothesis </a:t>
            </a:r>
          </a:p>
          <a:p>
            <a:pPr>
              <a:defRPr b="1">
                <a:solidFill>
                  <a:srgbClr val="D0B058"/>
                </a:solidFill>
              </a:defRPr>
            </a:pPr>
            <a:r>
              <a:t>correct</a:t>
            </a:r>
          </a:p>
        </p:txBody>
      </p:sp>
      <p:sp>
        <p:nvSpPr>
          <p:cNvPr id="770" name="Hypothesis…"/>
          <p:cNvSpPr txBox="1"/>
          <p:nvPr/>
        </p:nvSpPr>
        <p:spPr>
          <a:xfrm>
            <a:off x="1496915" y="5564786"/>
            <a:ext cx="2293889"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6487AE"/>
                </a:solidFill>
              </a:defRPr>
            </a:pPr>
            <a:r>
              <a:t>Hypothesis </a:t>
            </a:r>
          </a:p>
          <a:p>
            <a:pPr>
              <a:defRPr b="1">
                <a:solidFill>
                  <a:srgbClr val="6487AE"/>
                </a:solidFill>
              </a:defRPr>
            </a:pPr>
            <a:r>
              <a:t>incorrect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75"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76"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77"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78"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79"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0"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1"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2"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3"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4"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5"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6" name="Square"/>
          <p:cNvSpPr/>
          <p:nvPr/>
        </p:nvSpPr>
        <p:spPr>
          <a:xfrm>
            <a:off x="498097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7" name="Square"/>
          <p:cNvSpPr/>
          <p:nvPr/>
        </p:nvSpPr>
        <p:spPr>
          <a:xfrm>
            <a:off x="545242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8" name="Square"/>
          <p:cNvSpPr/>
          <p:nvPr/>
        </p:nvSpPr>
        <p:spPr>
          <a:xfrm>
            <a:off x="592388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89" name="Square"/>
          <p:cNvSpPr/>
          <p:nvPr/>
        </p:nvSpPr>
        <p:spPr>
          <a:xfrm>
            <a:off x="639533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0" name="Square"/>
          <p:cNvSpPr/>
          <p:nvPr/>
        </p:nvSpPr>
        <p:spPr>
          <a:xfrm>
            <a:off x="686679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1" name="Square"/>
          <p:cNvSpPr/>
          <p:nvPr/>
        </p:nvSpPr>
        <p:spPr>
          <a:xfrm>
            <a:off x="7338247"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2" name="Square"/>
          <p:cNvSpPr/>
          <p:nvPr/>
        </p:nvSpPr>
        <p:spPr>
          <a:xfrm>
            <a:off x="7810933"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3" name="Square"/>
          <p:cNvSpPr/>
          <p:nvPr/>
        </p:nvSpPr>
        <p:spPr>
          <a:xfrm>
            <a:off x="8293857"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4" name="Square"/>
          <p:cNvSpPr/>
          <p:nvPr/>
        </p:nvSpPr>
        <p:spPr>
          <a:xfrm>
            <a:off x="4038061"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5" name="Square"/>
          <p:cNvSpPr/>
          <p:nvPr/>
        </p:nvSpPr>
        <p:spPr>
          <a:xfrm>
            <a:off x="450951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6" name="Square"/>
          <p:cNvSpPr/>
          <p:nvPr/>
        </p:nvSpPr>
        <p:spPr>
          <a:xfrm>
            <a:off x="498097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7" name="Square"/>
          <p:cNvSpPr/>
          <p:nvPr/>
        </p:nvSpPr>
        <p:spPr>
          <a:xfrm>
            <a:off x="545242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8" name="Square"/>
          <p:cNvSpPr/>
          <p:nvPr/>
        </p:nvSpPr>
        <p:spPr>
          <a:xfrm>
            <a:off x="592388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799" name="Square"/>
          <p:cNvSpPr/>
          <p:nvPr/>
        </p:nvSpPr>
        <p:spPr>
          <a:xfrm>
            <a:off x="639533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0" name="Square"/>
          <p:cNvSpPr/>
          <p:nvPr/>
        </p:nvSpPr>
        <p:spPr>
          <a:xfrm>
            <a:off x="686679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1" name="Square"/>
          <p:cNvSpPr/>
          <p:nvPr/>
        </p:nvSpPr>
        <p:spPr>
          <a:xfrm>
            <a:off x="7338247"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2" name="Square"/>
          <p:cNvSpPr/>
          <p:nvPr/>
        </p:nvSpPr>
        <p:spPr>
          <a:xfrm>
            <a:off x="7810933"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3" name="Square"/>
          <p:cNvSpPr/>
          <p:nvPr/>
        </p:nvSpPr>
        <p:spPr>
          <a:xfrm>
            <a:off x="8293857"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4" name="Square"/>
          <p:cNvSpPr/>
          <p:nvPr/>
        </p:nvSpPr>
        <p:spPr>
          <a:xfrm>
            <a:off x="4032359" y="3919067"/>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5" name="Square"/>
          <p:cNvSpPr/>
          <p:nvPr/>
        </p:nvSpPr>
        <p:spPr>
          <a:xfrm>
            <a:off x="450381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6" name="Square"/>
          <p:cNvSpPr/>
          <p:nvPr/>
        </p:nvSpPr>
        <p:spPr>
          <a:xfrm>
            <a:off x="497526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7" name="Square"/>
          <p:cNvSpPr/>
          <p:nvPr/>
        </p:nvSpPr>
        <p:spPr>
          <a:xfrm>
            <a:off x="544672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8" name="Square"/>
          <p:cNvSpPr/>
          <p:nvPr/>
        </p:nvSpPr>
        <p:spPr>
          <a:xfrm>
            <a:off x="591817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09" name="Square"/>
          <p:cNvSpPr/>
          <p:nvPr/>
        </p:nvSpPr>
        <p:spPr>
          <a:xfrm>
            <a:off x="638963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0" name="Square"/>
          <p:cNvSpPr/>
          <p:nvPr/>
        </p:nvSpPr>
        <p:spPr>
          <a:xfrm>
            <a:off x="686108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1" name="Square"/>
          <p:cNvSpPr/>
          <p:nvPr/>
        </p:nvSpPr>
        <p:spPr>
          <a:xfrm>
            <a:off x="733254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2" name="Square"/>
          <p:cNvSpPr/>
          <p:nvPr/>
        </p:nvSpPr>
        <p:spPr>
          <a:xfrm>
            <a:off x="7805231"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3" name="Square"/>
          <p:cNvSpPr/>
          <p:nvPr/>
        </p:nvSpPr>
        <p:spPr>
          <a:xfrm>
            <a:off x="828815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4" name="Square"/>
          <p:cNvSpPr/>
          <p:nvPr/>
        </p:nvSpPr>
        <p:spPr>
          <a:xfrm>
            <a:off x="4026657" y="4410998"/>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5" name="Square"/>
          <p:cNvSpPr/>
          <p:nvPr/>
        </p:nvSpPr>
        <p:spPr>
          <a:xfrm>
            <a:off x="449811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6" name="Square"/>
          <p:cNvSpPr/>
          <p:nvPr/>
        </p:nvSpPr>
        <p:spPr>
          <a:xfrm>
            <a:off x="496956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7" name="Square"/>
          <p:cNvSpPr/>
          <p:nvPr/>
        </p:nvSpPr>
        <p:spPr>
          <a:xfrm>
            <a:off x="544102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8" name="Square"/>
          <p:cNvSpPr/>
          <p:nvPr/>
        </p:nvSpPr>
        <p:spPr>
          <a:xfrm>
            <a:off x="591247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19" name="Square"/>
          <p:cNvSpPr/>
          <p:nvPr/>
        </p:nvSpPr>
        <p:spPr>
          <a:xfrm>
            <a:off x="638393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20" name="Square"/>
          <p:cNvSpPr/>
          <p:nvPr/>
        </p:nvSpPr>
        <p:spPr>
          <a:xfrm>
            <a:off x="685538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21" name="Square"/>
          <p:cNvSpPr/>
          <p:nvPr/>
        </p:nvSpPr>
        <p:spPr>
          <a:xfrm>
            <a:off x="732684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22" name="Square"/>
          <p:cNvSpPr/>
          <p:nvPr/>
        </p:nvSpPr>
        <p:spPr>
          <a:xfrm>
            <a:off x="7799529"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23" name="Square"/>
          <p:cNvSpPr/>
          <p:nvPr/>
        </p:nvSpPr>
        <p:spPr>
          <a:xfrm>
            <a:off x="8282453"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24" name="Square"/>
          <p:cNvSpPr/>
          <p:nvPr/>
        </p:nvSpPr>
        <p:spPr>
          <a:xfrm>
            <a:off x="4021473"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25" name="Square"/>
          <p:cNvSpPr/>
          <p:nvPr/>
        </p:nvSpPr>
        <p:spPr>
          <a:xfrm>
            <a:off x="4492928"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26" name="Square"/>
          <p:cNvSpPr/>
          <p:nvPr/>
        </p:nvSpPr>
        <p:spPr>
          <a:xfrm>
            <a:off x="4964383"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27" name="Square"/>
          <p:cNvSpPr/>
          <p:nvPr/>
        </p:nvSpPr>
        <p:spPr>
          <a:xfrm>
            <a:off x="5435838"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28" name="Square"/>
          <p:cNvSpPr/>
          <p:nvPr/>
        </p:nvSpPr>
        <p:spPr>
          <a:xfrm>
            <a:off x="5907294"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29" name="Square"/>
          <p:cNvSpPr/>
          <p:nvPr/>
        </p:nvSpPr>
        <p:spPr>
          <a:xfrm>
            <a:off x="6378749"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30" name="Square"/>
          <p:cNvSpPr/>
          <p:nvPr/>
        </p:nvSpPr>
        <p:spPr>
          <a:xfrm>
            <a:off x="6850204"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31" name="Square"/>
          <p:cNvSpPr/>
          <p:nvPr/>
        </p:nvSpPr>
        <p:spPr>
          <a:xfrm>
            <a:off x="7321659"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32" name="Square"/>
          <p:cNvSpPr/>
          <p:nvPr/>
        </p:nvSpPr>
        <p:spPr>
          <a:xfrm>
            <a:off x="7794345"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33" name="Square"/>
          <p:cNvSpPr/>
          <p:nvPr/>
        </p:nvSpPr>
        <p:spPr>
          <a:xfrm>
            <a:off x="8277269"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834" name="Square"/>
          <p:cNvSpPr/>
          <p:nvPr/>
        </p:nvSpPr>
        <p:spPr>
          <a:xfrm>
            <a:off x="4015771"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35" name="Square"/>
          <p:cNvSpPr/>
          <p:nvPr/>
        </p:nvSpPr>
        <p:spPr>
          <a:xfrm>
            <a:off x="4487226"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36" name="Square"/>
          <p:cNvSpPr/>
          <p:nvPr/>
        </p:nvSpPr>
        <p:spPr>
          <a:xfrm>
            <a:off x="4958681"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37" name="Square"/>
          <p:cNvSpPr/>
          <p:nvPr/>
        </p:nvSpPr>
        <p:spPr>
          <a:xfrm>
            <a:off x="5430136"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38" name="Square"/>
          <p:cNvSpPr/>
          <p:nvPr/>
        </p:nvSpPr>
        <p:spPr>
          <a:xfrm>
            <a:off x="5901592" y="5394859"/>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39" name="Square"/>
          <p:cNvSpPr/>
          <p:nvPr/>
        </p:nvSpPr>
        <p:spPr>
          <a:xfrm>
            <a:off x="6373047" y="5394859"/>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0" name="Square"/>
          <p:cNvSpPr/>
          <p:nvPr/>
        </p:nvSpPr>
        <p:spPr>
          <a:xfrm>
            <a:off x="6844502"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1" name="Square"/>
          <p:cNvSpPr/>
          <p:nvPr/>
        </p:nvSpPr>
        <p:spPr>
          <a:xfrm>
            <a:off x="7315957" y="5394859"/>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2" name="Square"/>
          <p:cNvSpPr/>
          <p:nvPr/>
        </p:nvSpPr>
        <p:spPr>
          <a:xfrm>
            <a:off x="7788643"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3" name="Square"/>
          <p:cNvSpPr/>
          <p:nvPr/>
        </p:nvSpPr>
        <p:spPr>
          <a:xfrm>
            <a:off x="8271567"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4" name="Square"/>
          <p:cNvSpPr/>
          <p:nvPr/>
        </p:nvSpPr>
        <p:spPr>
          <a:xfrm>
            <a:off x="4015771"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5" name="Square"/>
          <p:cNvSpPr/>
          <p:nvPr/>
        </p:nvSpPr>
        <p:spPr>
          <a:xfrm>
            <a:off x="4487226"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6" name="Square"/>
          <p:cNvSpPr/>
          <p:nvPr/>
        </p:nvSpPr>
        <p:spPr>
          <a:xfrm>
            <a:off x="4958681"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7" name="Square"/>
          <p:cNvSpPr/>
          <p:nvPr/>
        </p:nvSpPr>
        <p:spPr>
          <a:xfrm>
            <a:off x="5430136"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8" name="Square"/>
          <p:cNvSpPr/>
          <p:nvPr/>
        </p:nvSpPr>
        <p:spPr>
          <a:xfrm>
            <a:off x="5901592" y="5886790"/>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49" name="Square"/>
          <p:cNvSpPr/>
          <p:nvPr/>
        </p:nvSpPr>
        <p:spPr>
          <a:xfrm>
            <a:off x="6373047" y="5886790"/>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0" name="Square"/>
          <p:cNvSpPr/>
          <p:nvPr/>
        </p:nvSpPr>
        <p:spPr>
          <a:xfrm>
            <a:off x="6844502"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1" name="Square"/>
          <p:cNvSpPr/>
          <p:nvPr/>
        </p:nvSpPr>
        <p:spPr>
          <a:xfrm>
            <a:off x="7315957" y="5886790"/>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2" name="Square"/>
          <p:cNvSpPr/>
          <p:nvPr/>
        </p:nvSpPr>
        <p:spPr>
          <a:xfrm>
            <a:off x="7788643"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3" name="Square"/>
          <p:cNvSpPr/>
          <p:nvPr/>
        </p:nvSpPr>
        <p:spPr>
          <a:xfrm>
            <a:off x="8271567"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4" name="Square"/>
          <p:cNvSpPr/>
          <p:nvPr/>
        </p:nvSpPr>
        <p:spPr>
          <a:xfrm>
            <a:off x="4010069"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5" name="Square"/>
          <p:cNvSpPr/>
          <p:nvPr/>
        </p:nvSpPr>
        <p:spPr>
          <a:xfrm>
            <a:off x="4481524"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6" name="Square"/>
          <p:cNvSpPr/>
          <p:nvPr/>
        </p:nvSpPr>
        <p:spPr>
          <a:xfrm>
            <a:off x="4952979"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7" name="Square"/>
          <p:cNvSpPr/>
          <p:nvPr/>
        </p:nvSpPr>
        <p:spPr>
          <a:xfrm>
            <a:off x="5424434"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8" name="Square"/>
          <p:cNvSpPr/>
          <p:nvPr/>
        </p:nvSpPr>
        <p:spPr>
          <a:xfrm>
            <a:off x="5895890" y="6378720"/>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59" name="Square"/>
          <p:cNvSpPr/>
          <p:nvPr/>
        </p:nvSpPr>
        <p:spPr>
          <a:xfrm>
            <a:off x="6367345" y="6378720"/>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0" name="Square"/>
          <p:cNvSpPr/>
          <p:nvPr/>
        </p:nvSpPr>
        <p:spPr>
          <a:xfrm>
            <a:off x="6838800"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1" name="Square"/>
          <p:cNvSpPr/>
          <p:nvPr/>
        </p:nvSpPr>
        <p:spPr>
          <a:xfrm>
            <a:off x="7310255"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2" name="Square"/>
          <p:cNvSpPr/>
          <p:nvPr/>
        </p:nvSpPr>
        <p:spPr>
          <a:xfrm>
            <a:off x="7782941"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3" name="Square"/>
          <p:cNvSpPr/>
          <p:nvPr/>
        </p:nvSpPr>
        <p:spPr>
          <a:xfrm>
            <a:off x="8265866" y="6378720"/>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4" name="Square"/>
          <p:cNvSpPr/>
          <p:nvPr/>
        </p:nvSpPr>
        <p:spPr>
          <a:xfrm>
            <a:off x="4004367"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5" name="Square"/>
          <p:cNvSpPr/>
          <p:nvPr/>
        </p:nvSpPr>
        <p:spPr>
          <a:xfrm>
            <a:off x="4475822"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6" name="Square"/>
          <p:cNvSpPr/>
          <p:nvPr/>
        </p:nvSpPr>
        <p:spPr>
          <a:xfrm>
            <a:off x="4947277"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7" name="Square"/>
          <p:cNvSpPr/>
          <p:nvPr/>
        </p:nvSpPr>
        <p:spPr>
          <a:xfrm>
            <a:off x="5418732"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8" name="Square"/>
          <p:cNvSpPr/>
          <p:nvPr/>
        </p:nvSpPr>
        <p:spPr>
          <a:xfrm>
            <a:off x="5890188"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69" name="Square"/>
          <p:cNvSpPr/>
          <p:nvPr/>
        </p:nvSpPr>
        <p:spPr>
          <a:xfrm>
            <a:off x="6361643"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70" name="Square"/>
          <p:cNvSpPr/>
          <p:nvPr/>
        </p:nvSpPr>
        <p:spPr>
          <a:xfrm>
            <a:off x="6833098"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71" name="Square"/>
          <p:cNvSpPr/>
          <p:nvPr/>
        </p:nvSpPr>
        <p:spPr>
          <a:xfrm>
            <a:off x="7304553"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72" name="Square"/>
          <p:cNvSpPr/>
          <p:nvPr/>
        </p:nvSpPr>
        <p:spPr>
          <a:xfrm>
            <a:off x="7777240"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73" name="Square"/>
          <p:cNvSpPr/>
          <p:nvPr/>
        </p:nvSpPr>
        <p:spPr>
          <a:xfrm>
            <a:off x="8260164"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874" name="2. With 80% power, we detect 80% of 600 = 480 studies"/>
          <p:cNvSpPr txBox="1"/>
          <p:nvPr/>
        </p:nvSpPr>
        <p:spPr>
          <a:xfrm>
            <a:off x="1948657" y="1289487"/>
            <a:ext cx="934443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 With 80% power, we detect 80% of 600 = 480 studies </a:t>
            </a:r>
          </a:p>
        </p:txBody>
      </p:sp>
      <p:sp>
        <p:nvSpPr>
          <p:cNvPr id="875" name="Arrow"/>
          <p:cNvSpPr/>
          <p:nvPr/>
        </p:nvSpPr>
        <p:spPr>
          <a:xfrm>
            <a:off x="2775476" y="3342173"/>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3"/>
          </a:blipFill>
          <a:ln w="12700">
            <a:miter lim="400000"/>
          </a:ln>
        </p:spPr>
        <p:txBody>
          <a:bodyPr lIns="50800" tIns="50800" rIns="50800" bIns="50800" anchor="ctr"/>
          <a:lstStyle/>
          <a:p>
            <a:pPr>
              <a:defRPr>
                <a:solidFill>
                  <a:srgbClr val="FFFFFF"/>
                </a:solidFill>
              </a:defRPr>
            </a:pPr>
            <a:endParaRPr/>
          </a:p>
        </p:txBody>
      </p:sp>
      <p:pic>
        <p:nvPicPr>
          <p:cNvPr id="876" name="noun_manuscript_425239.png" descr="noun_manuscript_425239.png"/>
          <p:cNvPicPr>
            <a:picLocks noChangeAspect="1"/>
          </p:cNvPicPr>
          <p:nvPr/>
        </p:nvPicPr>
        <p:blipFill>
          <a:blip r:embed="rId6"/>
          <a:srcRect l="16562" t="2666" r="16562" b="16715"/>
          <a:stretch>
            <a:fillRect/>
          </a:stretch>
        </p:blipFill>
        <p:spPr>
          <a:xfrm>
            <a:off x="1121240" y="2757179"/>
            <a:ext cx="1476306" cy="1779659"/>
          </a:xfrm>
          <a:prstGeom prst="rect">
            <a:avLst/>
          </a:prstGeom>
          <a:ln w="12700">
            <a:miter lim="400000"/>
          </a:ln>
        </p:spPr>
      </p:pic>
      <p:sp>
        <p:nvSpPr>
          <p:cNvPr id="877" name="Arrow"/>
          <p:cNvSpPr/>
          <p:nvPr/>
        </p:nvSpPr>
        <p:spPr>
          <a:xfrm>
            <a:off x="8996893" y="4572000"/>
            <a:ext cx="1090426" cy="609600"/>
          </a:xfrm>
          <a:prstGeom prst="rightArrow">
            <a:avLst>
              <a:gd name="adj1" fmla="val 32000"/>
              <a:gd name="adj2" fmla="val 96196"/>
            </a:avLst>
          </a:prstGeom>
          <a:blipFill>
            <a:blip r:embed="rId4"/>
          </a:blipFill>
          <a:ln w="12700">
            <a:miter lim="400000"/>
          </a:ln>
        </p:spPr>
        <p:txBody>
          <a:bodyPr lIns="50800" tIns="50800" rIns="50800" bIns="50800" anchor="ctr"/>
          <a:lstStyle/>
          <a:p>
            <a:pPr>
              <a:defRPr>
                <a:solidFill>
                  <a:srgbClr val="FFFFFF"/>
                </a:solidFill>
              </a:defRPr>
            </a:pPr>
            <a:endParaRPr/>
          </a:p>
        </p:txBody>
      </p:sp>
      <p:pic>
        <p:nvPicPr>
          <p:cNvPr id="878" name="noun_Waste_1313984.png" descr="noun_Waste_1313984.png"/>
          <p:cNvPicPr>
            <a:picLocks noChangeAspect="1"/>
          </p:cNvPicPr>
          <p:nvPr/>
        </p:nvPicPr>
        <p:blipFill>
          <a:blip r:embed="rId7"/>
          <a:srcRect l="20113" t="8219" r="20113" b="19857"/>
          <a:stretch>
            <a:fillRect/>
          </a:stretch>
        </p:blipFill>
        <p:spPr>
          <a:xfrm>
            <a:off x="10348107" y="3978457"/>
            <a:ext cx="1521280" cy="1830498"/>
          </a:xfrm>
          <a:prstGeom prst="rect">
            <a:avLst/>
          </a:prstGeom>
          <a:ln w="12700">
            <a:miter lim="400000"/>
          </a:ln>
        </p:spPr>
      </p:pic>
      <p:sp>
        <p:nvSpPr>
          <p:cNvPr id="879" name="480"/>
          <p:cNvSpPr txBox="1"/>
          <p:nvPr/>
        </p:nvSpPr>
        <p:spPr>
          <a:xfrm>
            <a:off x="55200" y="3221523"/>
            <a:ext cx="97155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69865B"/>
                </a:solidFill>
              </a:defRPr>
            </a:lvl1pPr>
          </a:lstStyle>
          <a:p>
            <a:r>
              <a:t>480</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84"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85"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86"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87"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88"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89"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0"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1"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2"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3"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4"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5" name="Square"/>
          <p:cNvSpPr/>
          <p:nvPr/>
        </p:nvSpPr>
        <p:spPr>
          <a:xfrm>
            <a:off x="498097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6" name="Square"/>
          <p:cNvSpPr/>
          <p:nvPr/>
        </p:nvSpPr>
        <p:spPr>
          <a:xfrm>
            <a:off x="545242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7" name="Square"/>
          <p:cNvSpPr/>
          <p:nvPr/>
        </p:nvSpPr>
        <p:spPr>
          <a:xfrm>
            <a:off x="592388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8" name="Square"/>
          <p:cNvSpPr/>
          <p:nvPr/>
        </p:nvSpPr>
        <p:spPr>
          <a:xfrm>
            <a:off x="639533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899" name="Square"/>
          <p:cNvSpPr/>
          <p:nvPr/>
        </p:nvSpPr>
        <p:spPr>
          <a:xfrm>
            <a:off x="686679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0" name="Square"/>
          <p:cNvSpPr/>
          <p:nvPr/>
        </p:nvSpPr>
        <p:spPr>
          <a:xfrm>
            <a:off x="7338247"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1" name="Square"/>
          <p:cNvSpPr/>
          <p:nvPr/>
        </p:nvSpPr>
        <p:spPr>
          <a:xfrm>
            <a:off x="7810933"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2" name="Square"/>
          <p:cNvSpPr/>
          <p:nvPr/>
        </p:nvSpPr>
        <p:spPr>
          <a:xfrm>
            <a:off x="8293857"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3" name="Square"/>
          <p:cNvSpPr/>
          <p:nvPr/>
        </p:nvSpPr>
        <p:spPr>
          <a:xfrm>
            <a:off x="4038061"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4" name="Square"/>
          <p:cNvSpPr/>
          <p:nvPr/>
        </p:nvSpPr>
        <p:spPr>
          <a:xfrm>
            <a:off x="450951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5" name="Square"/>
          <p:cNvSpPr/>
          <p:nvPr/>
        </p:nvSpPr>
        <p:spPr>
          <a:xfrm>
            <a:off x="498097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6" name="Square"/>
          <p:cNvSpPr/>
          <p:nvPr/>
        </p:nvSpPr>
        <p:spPr>
          <a:xfrm>
            <a:off x="545242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7" name="Square"/>
          <p:cNvSpPr/>
          <p:nvPr/>
        </p:nvSpPr>
        <p:spPr>
          <a:xfrm>
            <a:off x="592388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8" name="Square"/>
          <p:cNvSpPr/>
          <p:nvPr/>
        </p:nvSpPr>
        <p:spPr>
          <a:xfrm>
            <a:off x="639533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09" name="Square"/>
          <p:cNvSpPr/>
          <p:nvPr/>
        </p:nvSpPr>
        <p:spPr>
          <a:xfrm>
            <a:off x="686679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0" name="Square"/>
          <p:cNvSpPr/>
          <p:nvPr/>
        </p:nvSpPr>
        <p:spPr>
          <a:xfrm>
            <a:off x="7338247"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1" name="Square"/>
          <p:cNvSpPr/>
          <p:nvPr/>
        </p:nvSpPr>
        <p:spPr>
          <a:xfrm>
            <a:off x="7810933"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2" name="Square"/>
          <p:cNvSpPr/>
          <p:nvPr/>
        </p:nvSpPr>
        <p:spPr>
          <a:xfrm>
            <a:off x="8293857"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3" name="Square"/>
          <p:cNvSpPr/>
          <p:nvPr/>
        </p:nvSpPr>
        <p:spPr>
          <a:xfrm>
            <a:off x="4032359" y="3919067"/>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4" name="Square"/>
          <p:cNvSpPr/>
          <p:nvPr/>
        </p:nvSpPr>
        <p:spPr>
          <a:xfrm>
            <a:off x="450381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5" name="Square"/>
          <p:cNvSpPr/>
          <p:nvPr/>
        </p:nvSpPr>
        <p:spPr>
          <a:xfrm>
            <a:off x="497526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6" name="Square"/>
          <p:cNvSpPr/>
          <p:nvPr/>
        </p:nvSpPr>
        <p:spPr>
          <a:xfrm>
            <a:off x="544672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7" name="Square"/>
          <p:cNvSpPr/>
          <p:nvPr/>
        </p:nvSpPr>
        <p:spPr>
          <a:xfrm>
            <a:off x="591817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8" name="Square"/>
          <p:cNvSpPr/>
          <p:nvPr/>
        </p:nvSpPr>
        <p:spPr>
          <a:xfrm>
            <a:off x="638963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19" name="Square"/>
          <p:cNvSpPr/>
          <p:nvPr/>
        </p:nvSpPr>
        <p:spPr>
          <a:xfrm>
            <a:off x="686108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0" name="Square"/>
          <p:cNvSpPr/>
          <p:nvPr/>
        </p:nvSpPr>
        <p:spPr>
          <a:xfrm>
            <a:off x="733254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1" name="Square"/>
          <p:cNvSpPr/>
          <p:nvPr/>
        </p:nvSpPr>
        <p:spPr>
          <a:xfrm>
            <a:off x="7805231"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2" name="Square"/>
          <p:cNvSpPr/>
          <p:nvPr/>
        </p:nvSpPr>
        <p:spPr>
          <a:xfrm>
            <a:off x="828815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3" name="Square"/>
          <p:cNvSpPr/>
          <p:nvPr/>
        </p:nvSpPr>
        <p:spPr>
          <a:xfrm>
            <a:off x="4026657" y="4410998"/>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4" name="Square"/>
          <p:cNvSpPr/>
          <p:nvPr/>
        </p:nvSpPr>
        <p:spPr>
          <a:xfrm>
            <a:off x="449811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5" name="Square"/>
          <p:cNvSpPr/>
          <p:nvPr/>
        </p:nvSpPr>
        <p:spPr>
          <a:xfrm>
            <a:off x="496956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6" name="Square"/>
          <p:cNvSpPr/>
          <p:nvPr/>
        </p:nvSpPr>
        <p:spPr>
          <a:xfrm>
            <a:off x="544102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7" name="Square"/>
          <p:cNvSpPr/>
          <p:nvPr/>
        </p:nvSpPr>
        <p:spPr>
          <a:xfrm>
            <a:off x="591247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8" name="Square"/>
          <p:cNvSpPr/>
          <p:nvPr/>
        </p:nvSpPr>
        <p:spPr>
          <a:xfrm>
            <a:off x="638393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29" name="Square"/>
          <p:cNvSpPr/>
          <p:nvPr/>
        </p:nvSpPr>
        <p:spPr>
          <a:xfrm>
            <a:off x="685538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30" name="Square"/>
          <p:cNvSpPr/>
          <p:nvPr/>
        </p:nvSpPr>
        <p:spPr>
          <a:xfrm>
            <a:off x="732684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931" name="Square"/>
          <p:cNvSpPr/>
          <p:nvPr/>
        </p:nvSpPr>
        <p:spPr>
          <a:xfrm>
            <a:off x="7799529"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2" name="Square"/>
          <p:cNvSpPr/>
          <p:nvPr/>
        </p:nvSpPr>
        <p:spPr>
          <a:xfrm>
            <a:off x="8282453"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3" name="Square"/>
          <p:cNvSpPr/>
          <p:nvPr/>
        </p:nvSpPr>
        <p:spPr>
          <a:xfrm>
            <a:off x="4021473"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4" name="Square"/>
          <p:cNvSpPr/>
          <p:nvPr/>
        </p:nvSpPr>
        <p:spPr>
          <a:xfrm>
            <a:off x="4492928"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5" name="Square"/>
          <p:cNvSpPr/>
          <p:nvPr/>
        </p:nvSpPr>
        <p:spPr>
          <a:xfrm>
            <a:off x="4964383"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6" name="Square"/>
          <p:cNvSpPr/>
          <p:nvPr/>
        </p:nvSpPr>
        <p:spPr>
          <a:xfrm>
            <a:off x="5435838"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7" name="Square"/>
          <p:cNvSpPr/>
          <p:nvPr/>
        </p:nvSpPr>
        <p:spPr>
          <a:xfrm>
            <a:off x="5907294"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8" name="Square"/>
          <p:cNvSpPr/>
          <p:nvPr/>
        </p:nvSpPr>
        <p:spPr>
          <a:xfrm>
            <a:off x="6378749"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39" name="Square"/>
          <p:cNvSpPr/>
          <p:nvPr/>
        </p:nvSpPr>
        <p:spPr>
          <a:xfrm>
            <a:off x="6850204"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40" name="Square"/>
          <p:cNvSpPr/>
          <p:nvPr/>
        </p:nvSpPr>
        <p:spPr>
          <a:xfrm>
            <a:off x="7321659"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41" name="Square"/>
          <p:cNvSpPr/>
          <p:nvPr/>
        </p:nvSpPr>
        <p:spPr>
          <a:xfrm>
            <a:off x="7794345"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42" name="Square"/>
          <p:cNvSpPr/>
          <p:nvPr/>
        </p:nvSpPr>
        <p:spPr>
          <a:xfrm>
            <a:off x="8277269"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943" name="Square"/>
          <p:cNvSpPr/>
          <p:nvPr/>
        </p:nvSpPr>
        <p:spPr>
          <a:xfrm>
            <a:off x="4015771"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944" name="Square"/>
          <p:cNvSpPr/>
          <p:nvPr/>
        </p:nvSpPr>
        <p:spPr>
          <a:xfrm>
            <a:off x="4487226"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945" name="Square"/>
          <p:cNvSpPr/>
          <p:nvPr/>
        </p:nvSpPr>
        <p:spPr>
          <a:xfrm>
            <a:off x="4958681"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46" name="Square"/>
          <p:cNvSpPr/>
          <p:nvPr/>
        </p:nvSpPr>
        <p:spPr>
          <a:xfrm>
            <a:off x="5430136"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47" name="Square"/>
          <p:cNvSpPr/>
          <p:nvPr/>
        </p:nvSpPr>
        <p:spPr>
          <a:xfrm>
            <a:off x="5901592" y="5394859"/>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48" name="Square"/>
          <p:cNvSpPr/>
          <p:nvPr/>
        </p:nvSpPr>
        <p:spPr>
          <a:xfrm>
            <a:off x="6373047" y="5394859"/>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49" name="Square"/>
          <p:cNvSpPr/>
          <p:nvPr/>
        </p:nvSpPr>
        <p:spPr>
          <a:xfrm>
            <a:off x="6844502"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0" name="Square"/>
          <p:cNvSpPr/>
          <p:nvPr/>
        </p:nvSpPr>
        <p:spPr>
          <a:xfrm>
            <a:off x="7315957" y="5394859"/>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1" name="Square"/>
          <p:cNvSpPr/>
          <p:nvPr/>
        </p:nvSpPr>
        <p:spPr>
          <a:xfrm>
            <a:off x="7788643"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2" name="Square"/>
          <p:cNvSpPr/>
          <p:nvPr/>
        </p:nvSpPr>
        <p:spPr>
          <a:xfrm>
            <a:off x="8271567"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3" name="Square"/>
          <p:cNvSpPr/>
          <p:nvPr/>
        </p:nvSpPr>
        <p:spPr>
          <a:xfrm>
            <a:off x="4015771"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4" name="Square"/>
          <p:cNvSpPr/>
          <p:nvPr/>
        </p:nvSpPr>
        <p:spPr>
          <a:xfrm>
            <a:off x="4487226"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5" name="Square"/>
          <p:cNvSpPr/>
          <p:nvPr/>
        </p:nvSpPr>
        <p:spPr>
          <a:xfrm>
            <a:off x="4958681"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6" name="Square"/>
          <p:cNvSpPr/>
          <p:nvPr/>
        </p:nvSpPr>
        <p:spPr>
          <a:xfrm>
            <a:off x="5430136"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7" name="Square"/>
          <p:cNvSpPr/>
          <p:nvPr/>
        </p:nvSpPr>
        <p:spPr>
          <a:xfrm>
            <a:off x="5901592" y="5886790"/>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8" name="Square"/>
          <p:cNvSpPr/>
          <p:nvPr/>
        </p:nvSpPr>
        <p:spPr>
          <a:xfrm>
            <a:off x="6373047" y="5886790"/>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59" name="Square"/>
          <p:cNvSpPr/>
          <p:nvPr/>
        </p:nvSpPr>
        <p:spPr>
          <a:xfrm>
            <a:off x="6844502"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0" name="Square"/>
          <p:cNvSpPr/>
          <p:nvPr/>
        </p:nvSpPr>
        <p:spPr>
          <a:xfrm>
            <a:off x="7315957" y="5886790"/>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1" name="Square"/>
          <p:cNvSpPr/>
          <p:nvPr/>
        </p:nvSpPr>
        <p:spPr>
          <a:xfrm>
            <a:off x="7788643"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2" name="Square"/>
          <p:cNvSpPr/>
          <p:nvPr/>
        </p:nvSpPr>
        <p:spPr>
          <a:xfrm>
            <a:off x="8271567"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3" name="Square"/>
          <p:cNvSpPr/>
          <p:nvPr/>
        </p:nvSpPr>
        <p:spPr>
          <a:xfrm>
            <a:off x="4010069"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4" name="Square"/>
          <p:cNvSpPr/>
          <p:nvPr/>
        </p:nvSpPr>
        <p:spPr>
          <a:xfrm>
            <a:off x="4481524"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5" name="Square"/>
          <p:cNvSpPr/>
          <p:nvPr/>
        </p:nvSpPr>
        <p:spPr>
          <a:xfrm>
            <a:off x="4952979"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6" name="Square"/>
          <p:cNvSpPr/>
          <p:nvPr/>
        </p:nvSpPr>
        <p:spPr>
          <a:xfrm>
            <a:off x="5424434"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7" name="Square"/>
          <p:cNvSpPr/>
          <p:nvPr/>
        </p:nvSpPr>
        <p:spPr>
          <a:xfrm>
            <a:off x="5895890" y="6378720"/>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8" name="Square"/>
          <p:cNvSpPr/>
          <p:nvPr/>
        </p:nvSpPr>
        <p:spPr>
          <a:xfrm>
            <a:off x="6367345" y="6378720"/>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69" name="Square"/>
          <p:cNvSpPr/>
          <p:nvPr/>
        </p:nvSpPr>
        <p:spPr>
          <a:xfrm>
            <a:off x="6838800"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0" name="Square"/>
          <p:cNvSpPr/>
          <p:nvPr/>
        </p:nvSpPr>
        <p:spPr>
          <a:xfrm>
            <a:off x="7310255"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1" name="Square"/>
          <p:cNvSpPr/>
          <p:nvPr/>
        </p:nvSpPr>
        <p:spPr>
          <a:xfrm>
            <a:off x="7782941"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2" name="Square"/>
          <p:cNvSpPr/>
          <p:nvPr/>
        </p:nvSpPr>
        <p:spPr>
          <a:xfrm>
            <a:off x="8265866" y="6378720"/>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3" name="Square"/>
          <p:cNvSpPr/>
          <p:nvPr/>
        </p:nvSpPr>
        <p:spPr>
          <a:xfrm>
            <a:off x="4004367"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4" name="Square"/>
          <p:cNvSpPr/>
          <p:nvPr/>
        </p:nvSpPr>
        <p:spPr>
          <a:xfrm>
            <a:off x="4475822"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5" name="Square"/>
          <p:cNvSpPr/>
          <p:nvPr/>
        </p:nvSpPr>
        <p:spPr>
          <a:xfrm>
            <a:off x="4947277"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6" name="Square"/>
          <p:cNvSpPr/>
          <p:nvPr/>
        </p:nvSpPr>
        <p:spPr>
          <a:xfrm>
            <a:off x="5418732"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7" name="Square"/>
          <p:cNvSpPr/>
          <p:nvPr/>
        </p:nvSpPr>
        <p:spPr>
          <a:xfrm>
            <a:off x="5890188"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8" name="Square"/>
          <p:cNvSpPr/>
          <p:nvPr/>
        </p:nvSpPr>
        <p:spPr>
          <a:xfrm>
            <a:off x="6361643"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79" name="Square"/>
          <p:cNvSpPr/>
          <p:nvPr/>
        </p:nvSpPr>
        <p:spPr>
          <a:xfrm>
            <a:off x="6833098"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80" name="Square"/>
          <p:cNvSpPr/>
          <p:nvPr/>
        </p:nvSpPr>
        <p:spPr>
          <a:xfrm>
            <a:off x="7304553"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81" name="Square"/>
          <p:cNvSpPr/>
          <p:nvPr/>
        </p:nvSpPr>
        <p:spPr>
          <a:xfrm>
            <a:off x="7777240"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82" name="Square"/>
          <p:cNvSpPr/>
          <p:nvPr/>
        </p:nvSpPr>
        <p:spPr>
          <a:xfrm>
            <a:off x="8260164"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983" name="3. With alpha = 0.05, we expect 5% false positives (400 x 0.05 = 20 studies)"/>
          <p:cNvSpPr txBox="1"/>
          <p:nvPr/>
        </p:nvSpPr>
        <p:spPr>
          <a:xfrm>
            <a:off x="393031" y="1289487"/>
            <a:ext cx="1245568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 With alpha = 0.05, we expect 5% false positives (400 x 0.05 = 20 studies)</a:t>
            </a:r>
          </a:p>
        </p:txBody>
      </p:sp>
      <p:sp>
        <p:nvSpPr>
          <p:cNvPr id="984" name="Arrow"/>
          <p:cNvSpPr/>
          <p:nvPr/>
        </p:nvSpPr>
        <p:spPr>
          <a:xfrm>
            <a:off x="2775476" y="3342173"/>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3"/>
          </a:blipFill>
          <a:ln w="12700">
            <a:miter lim="400000"/>
          </a:ln>
        </p:spPr>
        <p:txBody>
          <a:bodyPr lIns="50800" tIns="50800" rIns="50800" bIns="50800" anchor="ctr"/>
          <a:lstStyle/>
          <a:p>
            <a:pPr>
              <a:defRPr>
                <a:solidFill>
                  <a:srgbClr val="FFFFFF"/>
                </a:solidFill>
              </a:defRPr>
            </a:pPr>
            <a:endParaRPr/>
          </a:p>
        </p:txBody>
      </p:sp>
      <p:pic>
        <p:nvPicPr>
          <p:cNvPr id="985" name="noun_manuscript_425239.png" descr="noun_manuscript_425239.png"/>
          <p:cNvPicPr>
            <a:picLocks noChangeAspect="1"/>
          </p:cNvPicPr>
          <p:nvPr/>
        </p:nvPicPr>
        <p:blipFill>
          <a:blip r:embed="rId7"/>
          <a:srcRect l="16562" t="2666" r="16562" b="16715"/>
          <a:stretch>
            <a:fillRect/>
          </a:stretch>
        </p:blipFill>
        <p:spPr>
          <a:xfrm>
            <a:off x="1121240" y="2757179"/>
            <a:ext cx="1476306" cy="1779659"/>
          </a:xfrm>
          <a:prstGeom prst="rect">
            <a:avLst/>
          </a:prstGeom>
          <a:ln w="12700">
            <a:miter lim="400000"/>
          </a:ln>
        </p:spPr>
      </p:pic>
      <p:sp>
        <p:nvSpPr>
          <p:cNvPr id="986" name="480"/>
          <p:cNvSpPr txBox="1"/>
          <p:nvPr/>
        </p:nvSpPr>
        <p:spPr>
          <a:xfrm>
            <a:off x="55200" y="3221523"/>
            <a:ext cx="97155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69865B"/>
                </a:solidFill>
              </a:defRPr>
            </a:lvl1pPr>
          </a:lstStyle>
          <a:p>
            <a:r>
              <a:t>480</a:t>
            </a:r>
          </a:p>
        </p:txBody>
      </p:sp>
      <p:sp>
        <p:nvSpPr>
          <p:cNvPr id="987" name="Arrow"/>
          <p:cNvSpPr/>
          <p:nvPr/>
        </p:nvSpPr>
        <p:spPr>
          <a:xfrm>
            <a:off x="2775476" y="5539097"/>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5"/>
          </a:blipFill>
          <a:ln w="12700">
            <a:miter lim="400000"/>
          </a:ln>
        </p:spPr>
        <p:txBody>
          <a:bodyPr lIns="50800" tIns="50800" rIns="50800" bIns="50800" anchor="ctr"/>
          <a:lstStyle/>
          <a:p>
            <a:pPr>
              <a:defRPr>
                <a:solidFill>
                  <a:srgbClr val="FFFFFF"/>
                </a:solidFill>
              </a:defRPr>
            </a:pPr>
            <a:endParaRPr/>
          </a:p>
        </p:txBody>
      </p:sp>
      <p:pic>
        <p:nvPicPr>
          <p:cNvPr id="988" name="noun_manuscript_425239.png" descr="noun_manuscript_425239.png"/>
          <p:cNvPicPr>
            <a:picLocks noChangeAspect="1"/>
          </p:cNvPicPr>
          <p:nvPr/>
        </p:nvPicPr>
        <p:blipFill>
          <a:blip r:embed="rId7"/>
          <a:srcRect l="16562" t="2666" r="16562" b="16715"/>
          <a:stretch>
            <a:fillRect/>
          </a:stretch>
        </p:blipFill>
        <p:spPr>
          <a:xfrm>
            <a:off x="1149232" y="4902928"/>
            <a:ext cx="1476305" cy="1779659"/>
          </a:xfrm>
          <a:prstGeom prst="rect">
            <a:avLst/>
          </a:prstGeom>
          <a:ln w="12700">
            <a:miter lim="400000"/>
          </a:ln>
        </p:spPr>
      </p:pic>
      <p:sp>
        <p:nvSpPr>
          <p:cNvPr id="989" name="20"/>
          <p:cNvSpPr txBox="1"/>
          <p:nvPr/>
        </p:nvSpPr>
        <p:spPr>
          <a:xfrm>
            <a:off x="226067" y="5367272"/>
            <a:ext cx="68580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A04949"/>
                </a:solidFill>
              </a:defRPr>
            </a:lvl1pPr>
          </a:lstStyle>
          <a:p>
            <a:r>
              <a:t>20</a:t>
            </a:r>
          </a:p>
        </p:txBody>
      </p:sp>
      <p:pic>
        <p:nvPicPr>
          <p:cNvPr id="990" name="noun_Waste_1313984.png" descr="noun_Waste_1313984.png"/>
          <p:cNvPicPr>
            <a:picLocks noChangeAspect="1"/>
          </p:cNvPicPr>
          <p:nvPr/>
        </p:nvPicPr>
        <p:blipFill>
          <a:blip r:embed="rId8"/>
          <a:srcRect l="20113" t="8219" r="20113" b="19857"/>
          <a:stretch>
            <a:fillRect/>
          </a:stretch>
        </p:blipFill>
        <p:spPr>
          <a:xfrm>
            <a:off x="10348107" y="5502457"/>
            <a:ext cx="1521280" cy="1830498"/>
          </a:xfrm>
          <a:prstGeom prst="rect">
            <a:avLst/>
          </a:prstGeom>
          <a:ln w="12700">
            <a:miter lim="400000"/>
          </a:ln>
        </p:spPr>
      </p:pic>
      <p:sp>
        <p:nvSpPr>
          <p:cNvPr id="991" name="Arrow"/>
          <p:cNvSpPr/>
          <p:nvPr/>
        </p:nvSpPr>
        <p:spPr>
          <a:xfrm>
            <a:off x="8984461" y="6112851"/>
            <a:ext cx="1090426" cy="609601"/>
          </a:xfrm>
          <a:prstGeom prst="rightArrow">
            <a:avLst>
              <a:gd name="adj1" fmla="val 32000"/>
              <a:gd name="adj2" fmla="val 96196"/>
            </a:avLst>
          </a:prstGeom>
          <a:blipFill>
            <a:blip r:embed="rId6"/>
          </a:blipFill>
          <a:ln w="12700">
            <a:miter lim="400000"/>
          </a:ln>
        </p:spPr>
        <p:txBody>
          <a:bodyPr lIns="50800" tIns="50800" rIns="50800" bIns="50800" anchor="ctr"/>
          <a:lstStyle/>
          <a:p>
            <a:pPr>
              <a:defRPr>
                <a:solidFill>
                  <a:srgbClr val="FFFFFF"/>
                </a:solidFill>
              </a:defRPr>
            </a:pPr>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Positive Predictive Value"/>
          <p:cNvSpPr txBox="1">
            <a:spLocks noGrp="1"/>
          </p:cNvSpPr>
          <p:nvPr>
            <p:ph type="title"/>
          </p:nvPr>
        </p:nvSpPr>
        <p:spPr>
          <a:prstGeom prst="rect">
            <a:avLst/>
          </a:prstGeom>
        </p:spPr>
        <p:txBody>
          <a:bodyPr/>
          <a:lstStyle/>
          <a:p>
            <a:r>
              <a:t>Positive Predictive Value</a:t>
            </a:r>
          </a:p>
        </p:txBody>
      </p:sp>
      <p:pic>
        <p:nvPicPr>
          <p:cNvPr id="996" name="noun_manuscript_425239.png" descr="noun_manuscript_425239.png"/>
          <p:cNvPicPr>
            <a:picLocks noChangeAspect="1"/>
          </p:cNvPicPr>
          <p:nvPr/>
        </p:nvPicPr>
        <p:blipFill>
          <a:blip r:embed="rId3"/>
          <a:srcRect l="16562" t="2666" r="16562" b="16715"/>
          <a:stretch>
            <a:fillRect/>
          </a:stretch>
        </p:blipFill>
        <p:spPr>
          <a:xfrm>
            <a:off x="3026240" y="3646179"/>
            <a:ext cx="1476306" cy="1779659"/>
          </a:xfrm>
          <a:prstGeom prst="rect">
            <a:avLst/>
          </a:prstGeom>
          <a:ln w="12700">
            <a:miter lim="400000"/>
          </a:ln>
        </p:spPr>
      </p:pic>
      <p:sp>
        <p:nvSpPr>
          <p:cNvPr id="997" name="480"/>
          <p:cNvSpPr txBox="1"/>
          <p:nvPr/>
        </p:nvSpPr>
        <p:spPr>
          <a:xfrm>
            <a:off x="1817325" y="3983523"/>
            <a:ext cx="1257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69865B"/>
                </a:solidFill>
              </a:defRPr>
            </a:lvl1pPr>
          </a:lstStyle>
          <a:p>
            <a:r>
              <a:t>480</a:t>
            </a:r>
          </a:p>
        </p:txBody>
      </p:sp>
      <p:pic>
        <p:nvPicPr>
          <p:cNvPr id="998" name="noun_manuscript_425239.png" descr="noun_manuscript_425239.png"/>
          <p:cNvPicPr>
            <a:picLocks noChangeAspect="1"/>
          </p:cNvPicPr>
          <p:nvPr/>
        </p:nvPicPr>
        <p:blipFill>
          <a:blip r:embed="rId3"/>
          <a:srcRect l="16562" t="2666" r="16562" b="16715"/>
          <a:stretch>
            <a:fillRect/>
          </a:stretch>
        </p:blipFill>
        <p:spPr>
          <a:xfrm>
            <a:off x="4720625" y="6173722"/>
            <a:ext cx="1476306" cy="1779659"/>
          </a:xfrm>
          <a:prstGeom prst="rect">
            <a:avLst/>
          </a:prstGeom>
          <a:ln w="12700">
            <a:miter lim="400000"/>
          </a:ln>
        </p:spPr>
      </p:pic>
      <p:sp>
        <p:nvSpPr>
          <p:cNvPr id="999" name="20"/>
          <p:cNvSpPr txBox="1"/>
          <p:nvPr/>
        </p:nvSpPr>
        <p:spPr>
          <a:xfrm>
            <a:off x="3829210" y="6524560"/>
            <a:ext cx="876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A04949"/>
                </a:solidFill>
              </a:defRPr>
            </a:lvl1pPr>
          </a:lstStyle>
          <a:p>
            <a:r>
              <a:t>20</a:t>
            </a:r>
          </a:p>
        </p:txBody>
      </p:sp>
      <p:pic>
        <p:nvPicPr>
          <p:cNvPr id="1000" name="noun_manuscript_425239.png" descr="noun_manuscript_425239.png"/>
          <p:cNvPicPr>
            <a:picLocks noChangeAspect="1"/>
          </p:cNvPicPr>
          <p:nvPr/>
        </p:nvPicPr>
        <p:blipFill>
          <a:blip r:embed="rId3"/>
          <a:srcRect l="16562" t="2666" r="16562" b="16715"/>
          <a:stretch>
            <a:fillRect/>
          </a:stretch>
        </p:blipFill>
        <p:spPr>
          <a:xfrm>
            <a:off x="1248240" y="6186179"/>
            <a:ext cx="1476306" cy="1779659"/>
          </a:xfrm>
          <a:prstGeom prst="rect">
            <a:avLst/>
          </a:prstGeom>
          <a:ln w="12700">
            <a:miter lim="400000"/>
          </a:ln>
        </p:spPr>
      </p:pic>
      <p:sp>
        <p:nvSpPr>
          <p:cNvPr id="1001" name="480"/>
          <p:cNvSpPr txBox="1"/>
          <p:nvPr/>
        </p:nvSpPr>
        <p:spPr>
          <a:xfrm>
            <a:off x="39325" y="6523522"/>
            <a:ext cx="1257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69865B"/>
                </a:solidFill>
              </a:defRPr>
            </a:lvl1pPr>
          </a:lstStyle>
          <a:p>
            <a:r>
              <a:t>480</a:t>
            </a:r>
          </a:p>
        </p:txBody>
      </p:sp>
      <p:sp>
        <p:nvSpPr>
          <p:cNvPr id="1002" name="="/>
          <p:cNvSpPr txBox="1"/>
          <p:nvPr/>
        </p:nvSpPr>
        <p:spPr>
          <a:xfrm>
            <a:off x="6782854" y="4800600"/>
            <a:ext cx="883866"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a:t>
            </a:r>
          </a:p>
        </p:txBody>
      </p:sp>
      <p:sp>
        <p:nvSpPr>
          <p:cNvPr id="1003" name="+"/>
          <p:cNvSpPr txBox="1"/>
          <p:nvPr/>
        </p:nvSpPr>
        <p:spPr>
          <a:xfrm>
            <a:off x="2819105" y="6186973"/>
            <a:ext cx="883866"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a:t>
            </a:r>
          </a:p>
        </p:txBody>
      </p:sp>
      <p:sp>
        <p:nvSpPr>
          <p:cNvPr id="1004" name="Line"/>
          <p:cNvSpPr/>
          <p:nvPr/>
        </p:nvSpPr>
        <p:spPr>
          <a:xfrm>
            <a:off x="1371600" y="5863244"/>
            <a:ext cx="4189875" cy="1"/>
          </a:xfrm>
          <a:prstGeom prst="line">
            <a:avLst/>
          </a:prstGeom>
          <a:ln w="152400">
            <a:solidFill>
              <a:srgbClr val="334862"/>
            </a:solidFill>
            <a:miter lim="400000"/>
          </a:ln>
        </p:spPr>
        <p:txBody>
          <a:bodyPr lIns="50800" tIns="50800" rIns="50800" bIns="50800" anchor="ctr"/>
          <a:lstStyle/>
          <a:p>
            <a:pPr>
              <a:defRPr>
                <a:solidFill>
                  <a:srgbClr val="202020"/>
                </a:solidFill>
              </a:defRPr>
            </a:pPr>
            <a:endParaRPr/>
          </a:p>
        </p:txBody>
      </p:sp>
      <p:pic>
        <p:nvPicPr>
          <p:cNvPr id="1005" name="noun_manuscript_425239.png" descr="noun_manuscript_425239.png"/>
          <p:cNvPicPr>
            <a:picLocks noChangeAspect="1"/>
          </p:cNvPicPr>
          <p:nvPr/>
        </p:nvPicPr>
        <p:blipFill>
          <a:blip r:embed="rId3"/>
          <a:srcRect l="16562" t="2666" r="16562" b="16715"/>
          <a:stretch>
            <a:fillRect/>
          </a:stretch>
        </p:blipFill>
        <p:spPr>
          <a:xfrm>
            <a:off x="9954139" y="4973451"/>
            <a:ext cx="1476306" cy="1779659"/>
          </a:xfrm>
          <a:prstGeom prst="rect">
            <a:avLst/>
          </a:prstGeom>
          <a:ln w="12700">
            <a:miter lim="400000"/>
          </a:ln>
        </p:spPr>
      </p:pic>
      <p:sp>
        <p:nvSpPr>
          <p:cNvPr id="1006" name="96%"/>
          <p:cNvSpPr txBox="1"/>
          <p:nvPr/>
        </p:nvSpPr>
        <p:spPr>
          <a:xfrm>
            <a:off x="8292154" y="5310794"/>
            <a:ext cx="155384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334862"/>
                </a:solidFill>
              </a:defRPr>
            </a:lvl1pPr>
          </a:lstStyle>
          <a:p>
            <a:r>
              <a:t>96%</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halloween-1702677_960_720.jpg" descr="halloween-1702677_960_720.jpg"/>
          <p:cNvPicPr>
            <a:picLocks noGrp="1" noChangeAspect="1"/>
          </p:cNvPicPr>
          <p:nvPr>
            <p:ph type="pic" idx="13"/>
          </p:nvPr>
        </p:nvPicPr>
        <p:blipFill>
          <a:blip r:embed="rId3"/>
          <a:srcRect l="12500" r="12500"/>
          <a:stretch>
            <a:fillRect/>
          </a:stretch>
        </p:blipFill>
        <p:spPr>
          <a:xfrm>
            <a:off x="0" y="0"/>
            <a:ext cx="13004800" cy="9753600"/>
          </a:xfrm>
          <a:prstGeom prst="rect">
            <a:avLst/>
          </a:prstGeom>
        </p:spPr>
      </p:pic>
      <p:sp>
        <p:nvSpPr>
          <p:cNvPr id="1011" name="A more grim example…"/>
          <p:cNvSpPr txBox="1"/>
          <p:nvPr/>
        </p:nvSpPr>
        <p:spPr>
          <a:xfrm>
            <a:off x="1814239" y="2800349"/>
            <a:ext cx="5515522"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D6D6D6"/>
                </a:solidFill>
              </a:defRPr>
            </a:lvl1pPr>
          </a:lstStyle>
          <a:p>
            <a:r>
              <a:t>A more grim example…</a:t>
            </a:r>
          </a:p>
        </p:txBody>
      </p:sp>
      <p:sp>
        <p:nvSpPr>
          <p:cNvPr id="1012" name="Image:pixabay"/>
          <p:cNvSpPr txBox="1"/>
          <p:nvPr/>
        </p:nvSpPr>
        <p:spPr>
          <a:xfrm>
            <a:off x="11615185" y="9429749"/>
            <a:ext cx="135683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solidFill>
                  <a:srgbClr val="D6D6D6"/>
                </a:solidFill>
              </a:defRPr>
            </a:pPr>
            <a:r>
              <a:t>Image:</a:t>
            </a:r>
            <a:r>
              <a:rPr u="sng">
                <a:hlinkClick r:id="rId4"/>
              </a:rPr>
              <a:t>pixabay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he academic career path"/>
          <p:cNvSpPr txBox="1">
            <a:spLocks noGrp="1"/>
          </p:cNvSpPr>
          <p:nvPr>
            <p:ph type="title"/>
          </p:nvPr>
        </p:nvSpPr>
        <p:spPr>
          <a:prstGeom prst="rect">
            <a:avLst/>
          </a:prstGeom>
        </p:spPr>
        <p:txBody>
          <a:bodyPr/>
          <a:lstStyle/>
          <a:p>
            <a:r>
              <a:t>The academic career path</a:t>
            </a:r>
          </a:p>
        </p:txBody>
      </p:sp>
      <p:sp>
        <p:nvSpPr>
          <p:cNvPr id="233" name="PhD (4 years)…"/>
          <p:cNvSpPr txBox="1">
            <a:spLocks noGrp="1"/>
          </p:cNvSpPr>
          <p:nvPr>
            <p:ph type="body" idx="1"/>
          </p:nvPr>
        </p:nvSpPr>
        <p:spPr>
          <a:prstGeom prst="rect">
            <a:avLst/>
          </a:prstGeom>
        </p:spPr>
        <p:txBody>
          <a:bodyPr/>
          <a:lstStyle/>
          <a:p>
            <a:r>
              <a:t>PhD (4 years)</a:t>
            </a:r>
          </a:p>
          <a:p>
            <a:r>
              <a:t>Post-doc (1 - 4 years)</a:t>
            </a:r>
          </a:p>
          <a:p>
            <a:r>
              <a:t>Assistant professor (Universitair Docent)</a:t>
            </a:r>
          </a:p>
          <a:p>
            <a:r>
              <a:t>Associate professor (Universitair Hoofddocent)</a:t>
            </a:r>
          </a:p>
          <a:p>
            <a:r>
              <a:t>Full Professor (Hoogleraar)</a:t>
            </a:r>
          </a:p>
        </p:txBody>
      </p:sp>
      <p:pic>
        <p:nvPicPr>
          <p:cNvPr id="234" name="career-3386334_1280.jpg" descr="career-3386334_1280.jpg"/>
          <p:cNvPicPr>
            <a:picLocks noChangeAspect="1"/>
          </p:cNvPicPr>
          <p:nvPr/>
        </p:nvPicPr>
        <p:blipFill>
          <a:blip r:embed="rId2"/>
          <a:stretch>
            <a:fillRect/>
          </a:stretch>
        </p:blipFill>
        <p:spPr>
          <a:xfrm>
            <a:off x="7855598" y="2736850"/>
            <a:ext cx="4757983" cy="3111275"/>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17"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18"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19"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0"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1"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2"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3"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4"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5"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6"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7"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8" name="Square"/>
          <p:cNvSpPr/>
          <p:nvPr/>
        </p:nvSpPr>
        <p:spPr>
          <a:xfrm>
            <a:off x="498097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29" name="Square"/>
          <p:cNvSpPr/>
          <p:nvPr/>
        </p:nvSpPr>
        <p:spPr>
          <a:xfrm>
            <a:off x="545242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0" name="Square"/>
          <p:cNvSpPr/>
          <p:nvPr/>
        </p:nvSpPr>
        <p:spPr>
          <a:xfrm>
            <a:off x="592388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1" name="Square"/>
          <p:cNvSpPr/>
          <p:nvPr/>
        </p:nvSpPr>
        <p:spPr>
          <a:xfrm>
            <a:off x="639533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2" name="Square"/>
          <p:cNvSpPr/>
          <p:nvPr/>
        </p:nvSpPr>
        <p:spPr>
          <a:xfrm>
            <a:off x="686679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3" name="Square"/>
          <p:cNvSpPr/>
          <p:nvPr/>
        </p:nvSpPr>
        <p:spPr>
          <a:xfrm>
            <a:off x="7338247"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4" name="Square"/>
          <p:cNvSpPr/>
          <p:nvPr/>
        </p:nvSpPr>
        <p:spPr>
          <a:xfrm>
            <a:off x="7810933"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5" name="Square"/>
          <p:cNvSpPr/>
          <p:nvPr/>
        </p:nvSpPr>
        <p:spPr>
          <a:xfrm>
            <a:off x="8293857"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6" name="Square"/>
          <p:cNvSpPr/>
          <p:nvPr/>
        </p:nvSpPr>
        <p:spPr>
          <a:xfrm>
            <a:off x="4038061"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7" name="Square"/>
          <p:cNvSpPr/>
          <p:nvPr/>
        </p:nvSpPr>
        <p:spPr>
          <a:xfrm>
            <a:off x="450951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8" name="Square"/>
          <p:cNvSpPr/>
          <p:nvPr/>
        </p:nvSpPr>
        <p:spPr>
          <a:xfrm>
            <a:off x="498097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39" name="Square"/>
          <p:cNvSpPr/>
          <p:nvPr/>
        </p:nvSpPr>
        <p:spPr>
          <a:xfrm>
            <a:off x="545242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0" name="Square"/>
          <p:cNvSpPr/>
          <p:nvPr/>
        </p:nvSpPr>
        <p:spPr>
          <a:xfrm>
            <a:off x="592388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1" name="Square"/>
          <p:cNvSpPr/>
          <p:nvPr/>
        </p:nvSpPr>
        <p:spPr>
          <a:xfrm>
            <a:off x="639533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2" name="Square"/>
          <p:cNvSpPr/>
          <p:nvPr/>
        </p:nvSpPr>
        <p:spPr>
          <a:xfrm>
            <a:off x="686679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3" name="Square"/>
          <p:cNvSpPr/>
          <p:nvPr/>
        </p:nvSpPr>
        <p:spPr>
          <a:xfrm>
            <a:off x="7338247"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4" name="Square"/>
          <p:cNvSpPr/>
          <p:nvPr/>
        </p:nvSpPr>
        <p:spPr>
          <a:xfrm>
            <a:off x="7810933"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5" name="Square"/>
          <p:cNvSpPr/>
          <p:nvPr/>
        </p:nvSpPr>
        <p:spPr>
          <a:xfrm>
            <a:off x="8293857"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6" name="Square"/>
          <p:cNvSpPr/>
          <p:nvPr/>
        </p:nvSpPr>
        <p:spPr>
          <a:xfrm>
            <a:off x="4032359" y="3919067"/>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7" name="Square"/>
          <p:cNvSpPr/>
          <p:nvPr/>
        </p:nvSpPr>
        <p:spPr>
          <a:xfrm>
            <a:off x="450381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8" name="Square"/>
          <p:cNvSpPr/>
          <p:nvPr/>
        </p:nvSpPr>
        <p:spPr>
          <a:xfrm>
            <a:off x="497526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49" name="Square"/>
          <p:cNvSpPr/>
          <p:nvPr/>
        </p:nvSpPr>
        <p:spPr>
          <a:xfrm>
            <a:off x="544672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0" name="Square"/>
          <p:cNvSpPr/>
          <p:nvPr/>
        </p:nvSpPr>
        <p:spPr>
          <a:xfrm>
            <a:off x="591817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1" name="Square"/>
          <p:cNvSpPr/>
          <p:nvPr/>
        </p:nvSpPr>
        <p:spPr>
          <a:xfrm>
            <a:off x="6389634"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2" name="Square"/>
          <p:cNvSpPr/>
          <p:nvPr/>
        </p:nvSpPr>
        <p:spPr>
          <a:xfrm>
            <a:off x="6861089"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3" name="Square"/>
          <p:cNvSpPr/>
          <p:nvPr/>
        </p:nvSpPr>
        <p:spPr>
          <a:xfrm>
            <a:off x="733254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4" name="Square"/>
          <p:cNvSpPr/>
          <p:nvPr/>
        </p:nvSpPr>
        <p:spPr>
          <a:xfrm>
            <a:off x="7805231"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5" name="Square"/>
          <p:cNvSpPr/>
          <p:nvPr/>
        </p:nvSpPr>
        <p:spPr>
          <a:xfrm>
            <a:off x="8288155" y="3919067"/>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6" name="Square"/>
          <p:cNvSpPr/>
          <p:nvPr/>
        </p:nvSpPr>
        <p:spPr>
          <a:xfrm>
            <a:off x="4026657" y="4410998"/>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7" name="Square"/>
          <p:cNvSpPr/>
          <p:nvPr/>
        </p:nvSpPr>
        <p:spPr>
          <a:xfrm>
            <a:off x="449811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8" name="Square"/>
          <p:cNvSpPr/>
          <p:nvPr/>
        </p:nvSpPr>
        <p:spPr>
          <a:xfrm>
            <a:off x="496956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59" name="Square"/>
          <p:cNvSpPr/>
          <p:nvPr/>
        </p:nvSpPr>
        <p:spPr>
          <a:xfrm>
            <a:off x="544102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0" name="Square"/>
          <p:cNvSpPr/>
          <p:nvPr/>
        </p:nvSpPr>
        <p:spPr>
          <a:xfrm>
            <a:off x="591247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1" name="Square"/>
          <p:cNvSpPr/>
          <p:nvPr/>
        </p:nvSpPr>
        <p:spPr>
          <a:xfrm>
            <a:off x="6383932"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2" name="Square"/>
          <p:cNvSpPr/>
          <p:nvPr/>
        </p:nvSpPr>
        <p:spPr>
          <a:xfrm>
            <a:off x="6855387"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3" name="Square"/>
          <p:cNvSpPr/>
          <p:nvPr/>
        </p:nvSpPr>
        <p:spPr>
          <a:xfrm>
            <a:off x="732684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4" name="Square"/>
          <p:cNvSpPr/>
          <p:nvPr/>
        </p:nvSpPr>
        <p:spPr>
          <a:xfrm>
            <a:off x="7799529"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5" name="Square"/>
          <p:cNvSpPr/>
          <p:nvPr/>
        </p:nvSpPr>
        <p:spPr>
          <a:xfrm>
            <a:off x="8282453" y="4410998"/>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6" name="Square"/>
          <p:cNvSpPr/>
          <p:nvPr/>
        </p:nvSpPr>
        <p:spPr>
          <a:xfrm>
            <a:off x="4021473"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7" name="Square"/>
          <p:cNvSpPr/>
          <p:nvPr/>
        </p:nvSpPr>
        <p:spPr>
          <a:xfrm>
            <a:off x="4492928"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8" name="Square"/>
          <p:cNvSpPr/>
          <p:nvPr/>
        </p:nvSpPr>
        <p:spPr>
          <a:xfrm>
            <a:off x="4964383"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69" name="Square"/>
          <p:cNvSpPr/>
          <p:nvPr/>
        </p:nvSpPr>
        <p:spPr>
          <a:xfrm>
            <a:off x="5435838"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0" name="Square"/>
          <p:cNvSpPr/>
          <p:nvPr/>
        </p:nvSpPr>
        <p:spPr>
          <a:xfrm>
            <a:off x="5907294"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1" name="Square"/>
          <p:cNvSpPr/>
          <p:nvPr/>
        </p:nvSpPr>
        <p:spPr>
          <a:xfrm>
            <a:off x="6378749"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2" name="Square"/>
          <p:cNvSpPr/>
          <p:nvPr/>
        </p:nvSpPr>
        <p:spPr>
          <a:xfrm>
            <a:off x="6850204"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3" name="Square"/>
          <p:cNvSpPr/>
          <p:nvPr/>
        </p:nvSpPr>
        <p:spPr>
          <a:xfrm>
            <a:off x="7321659" y="4902929"/>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4" name="Square"/>
          <p:cNvSpPr/>
          <p:nvPr/>
        </p:nvSpPr>
        <p:spPr>
          <a:xfrm>
            <a:off x="7794345"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5" name="Square"/>
          <p:cNvSpPr/>
          <p:nvPr/>
        </p:nvSpPr>
        <p:spPr>
          <a:xfrm>
            <a:off x="8277269" y="4902929"/>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6" name="Square"/>
          <p:cNvSpPr/>
          <p:nvPr/>
        </p:nvSpPr>
        <p:spPr>
          <a:xfrm>
            <a:off x="4015771"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7" name="Square"/>
          <p:cNvSpPr/>
          <p:nvPr/>
        </p:nvSpPr>
        <p:spPr>
          <a:xfrm>
            <a:off x="4487226"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8" name="Square"/>
          <p:cNvSpPr/>
          <p:nvPr/>
        </p:nvSpPr>
        <p:spPr>
          <a:xfrm>
            <a:off x="4958681"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79" name="Square"/>
          <p:cNvSpPr/>
          <p:nvPr/>
        </p:nvSpPr>
        <p:spPr>
          <a:xfrm>
            <a:off x="5430136"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0" name="Square"/>
          <p:cNvSpPr/>
          <p:nvPr/>
        </p:nvSpPr>
        <p:spPr>
          <a:xfrm>
            <a:off x="5901592" y="5394859"/>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1" name="Square"/>
          <p:cNvSpPr/>
          <p:nvPr/>
        </p:nvSpPr>
        <p:spPr>
          <a:xfrm>
            <a:off x="6373047" y="5394859"/>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2" name="Square"/>
          <p:cNvSpPr/>
          <p:nvPr/>
        </p:nvSpPr>
        <p:spPr>
          <a:xfrm>
            <a:off x="6844502"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3" name="Square"/>
          <p:cNvSpPr/>
          <p:nvPr/>
        </p:nvSpPr>
        <p:spPr>
          <a:xfrm>
            <a:off x="7315957" y="5394859"/>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4" name="Square"/>
          <p:cNvSpPr/>
          <p:nvPr/>
        </p:nvSpPr>
        <p:spPr>
          <a:xfrm>
            <a:off x="7788643"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5" name="Square"/>
          <p:cNvSpPr/>
          <p:nvPr/>
        </p:nvSpPr>
        <p:spPr>
          <a:xfrm>
            <a:off x="8271567" y="5394859"/>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6" name="Square"/>
          <p:cNvSpPr/>
          <p:nvPr/>
        </p:nvSpPr>
        <p:spPr>
          <a:xfrm>
            <a:off x="4015771"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7" name="Square"/>
          <p:cNvSpPr/>
          <p:nvPr/>
        </p:nvSpPr>
        <p:spPr>
          <a:xfrm>
            <a:off x="4487226"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8" name="Square"/>
          <p:cNvSpPr/>
          <p:nvPr/>
        </p:nvSpPr>
        <p:spPr>
          <a:xfrm>
            <a:off x="4958681"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89" name="Square"/>
          <p:cNvSpPr/>
          <p:nvPr/>
        </p:nvSpPr>
        <p:spPr>
          <a:xfrm>
            <a:off x="5430136"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0" name="Square"/>
          <p:cNvSpPr/>
          <p:nvPr/>
        </p:nvSpPr>
        <p:spPr>
          <a:xfrm>
            <a:off x="5901592" y="5886790"/>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1" name="Square"/>
          <p:cNvSpPr/>
          <p:nvPr/>
        </p:nvSpPr>
        <p:spPr>
          <a:xfrm>
            <a:off x="6373047" y="5886790"/>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2" name="Square"/>
          <p:cNvSpPr/>
          <p:nvPr/>
        </p:nvSpPr>
        <p:spPr>
          <a:xfrm>
            <a:off x="6844502"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3" name="Square"/>
          <p:cNvSpPr/>
          <p:nvPr/>
        </p:nvSpPr>
        <p:spPr>
          <a:xfrm>
            <a:off x="7315957" y="5886790"/>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4" name="Square"/>
          <p:cNvSpPr/>
          <p:nvPr/>
        </p:nvSpPr>
        <p:spPr>
          <a:xfrm>
            <a:off x="7788643"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5" name="Square"/>
          <p:cNvSpPr/>
          <p:nvPr/>
        </p:nvSpPr>
        <p:spPr>
          <a:xfrm>
            <a:off x="8271567" y="5886790"/>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6" name="Square"/>
          <p:cNvSpPr/>
          <p:nvPr/>
        </p:nvSpPr>
        <p:spPr>
          <a:xfrm>
            <a:off x="4010069"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7" name="Square"/>
          <p:cNvSpPr/>
          <p:nvPr/>
        </p:nvSpPr>
        <p:spPr>
          <a:xfrm>
            <a:off x="4481524"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8" name="Square"/>
          <p:cNvSpPr/>
          <p:nvPr/>
        </p:nvSpPr>
        <p:spPr>
          <a:xfrm>
            <a:off x="4952979"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099" name="Square"/>
          <p:cNvSpPr/>
          <p:nvPr/>
        </p:nvSpPr>
        <p:spPr>
          <a:xfrm>
            <a:off x="5424434"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0" name="Square"/>
          <p:cNvSpPr/>
          <p:nvPr/>
        </p:nvSpPr>
        <p:spPr>
          <a:xfrm>
            <a:off x="5895890" y="6378720"/>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1" name="Square"/>
          <p:cNvSpPr/>
          <p:nvPr/>
        </p:nvSpPr>
        <p:spPr>
          <a:xfrm>
            <a:off x="6367345" y="6378720"/>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2" name="Square"/>
          <p:cNvSpPr/>
          <p:nvPr/>
        </p:nvSpPr>
        <p:spPr>
          <a:xfrm>
            <a:off x="6838800"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3" name="Square"/>
          <p:cNvSpPr/>
          <p:nvPr/>
        </p:nvSpPr>
        <p:spPr>
          <a:xfrm>
            <a:off x="7310255"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4" name="Square"/>
          <p:cNvSpPr/>
          <p:nvPr/>
        </p:nvSpPr>
        <p:spPr>
          <a:xfrm>
            <a:off x="7782941" y="6378720"/>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5" name="Square"/>
          <p:cNvSpPr/>
          <p:nvPr/>
        </p:nvSpPr>
        <p:spPr>
          <a:xfrm>
            <a:off x="8265866" y="6378720"/>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6" name="Square"/>
          <p:cNvSpPr/>
          <p:nvPr/>
        </p:nvSpPr>
        <p:spPr>
          <a:xfrm>
            <a:off x="4004367"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7" name="Square"/>
          <p:cNvSpPr/>
          <p:nvPr/>
        </p:nvSpPr>
        <p:spPr>
          <a:xfrm>
            <a:off x="4475822"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8" name="Square"/>
          <p:cNvSpPr/>
          <p:nvPr/>
        </p:nvSpPr>
        <p:spPr>
          <a:xfrm>
            <a:off x="4947277"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09" name="Square"/>
          <p:cNvSpPr/>
          <p:nvPr/>
        </p:nvSpPr>
        <p:spPr>
          <a:xfrm>
            <a:off x="5418732"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10" name="Square"/>
          <p:cNvSpPr/>
          <p:nvPr/>
        </p:nvSpPr>
        <p:spPr>
          <a:xfrm>
            <a:off x="5890188"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11" name="Square"/>
          <p:cNvSpPr/>
          <p:nvPr/>
        </p:nvSpPr>
        <p:spPr>
          <a:xfrm>
            <a:off x="6361643"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12" name="Square"/>
          <p:cNvSpPr/>
          <p:nvPr/>
        </p:nvSpPr>
        <p:spPr>
          <a:xfrm>
            <a:off x="6833098"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13" name="Square"/>
          <p:cNvSpPr/>
          <p:nvPr/>
        </p:nvSpPr>
        <p:spPr>
          <a:xfrm>
            <a:off x="7304553" y="6870651"/>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14" name="Square"/>
          <p:cNvSpPr/>
          <p:nvPr/>
        </p:nvSpPr>
        <p:spPr>
          <a:xfrm>
            <a:off x="7777240"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15" name="Square"/>
          <p:cNvSpPr/>
          <p:nvPr/>
        </p:nvSpPr>
        <p:spPr>
          <a:xfrm>
            <a:off x="8260164" y="6870651"/>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16" name="We start with 1000 studies…"/>
          <p:cNvSpPr txBox="1"/>
          <p:nvPr/>
        </p:nvSpPr>
        <p:spPr>
          <a:xfrm>
            <a:off x="4054605" y="1289486"/>
            <a:ext cx="489559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We start with 1000 studies…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1"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2"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3"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4"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5"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6"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7"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8"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29"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0"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1"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2" name="Square"/>
          <p:cNvSpPr/>
          <p:nvPr/>
        </p:nvSpPr>
        <p:spPr>
          <a:xfrm>
            <a:off x="498097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3" name="Square"/>
          <p:cNvSpPr/>
          <p:nvPr/>
        </p:nvSpPr>
        <p:spPr>
          <a:xfrm>
            <a:off x="545242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4" name="Square"/>
          <p:cNvSpPr/>
          <p:nvPr/>
        </p:nvSpPr>
        <p:spPr>
          <a:xfrm>
            <a:off x="592388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5" name="Square"/>
          <p:cNvSpPr/>
          <p:nvPr/>
        </p:nvSpPr>
        <p:spPr>
          <a:xfrm>
            <a:off x="639533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6" name="Square"/>
          <p:cNvSpPr/>
          <p:nvPr/>
        </p:nvSpPr>
        <p:spPr>
          <a:xfrm>
            <a:off x="6866791"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7" name="Square"/>
          <p:cNvSpPr/>
          <p:nvPr/>
        </p:nvSpPr>
        <p:spPr>
          <a:xfrm>
            <a:off x="7338247"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8" name="Square"/>
          <p:cNvSpPr/>
          <p:nvPr/>
        </p:nvSpPr>
        <p:spPr>
          <a:xfrm>
            <a:off x="7810933"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39" name="Square"/>
          <p:cNvSpPr/>
          <p:nvPr/>
        </p:nvSpPr>
        <p:spPr>
          <a:xfrm>
            <a:off x="8293857"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0" name="Square"/>
          <p:cNvSpPr/>
          <p:nvPr/>
        </p:nvSpPr>
        <p:spPr>
          <a:xfrm>
            <a:off x="4038061"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1" name="Square"/>
          <p:cNvSpPr/>
          <p:nvPr/>
        </p:nvSpPr>
        <p:spPr>
          <a:xfrm>
            <a:off x="450951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2" name="Square"/>
          <p:cNvSpPr/>
          <p:nvPr/>
        </p:nvSpPr>
        <p:spPr>
          <a:xfrm>
            <a:off x="498097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3" name="Square"/>
          <p:cNvSpPr/>
          <p:nvPr/>
        </p:nvSpPr>
        <p:spPr>
          <a:xfrm>
            <a:off x="545242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4" name="Square"/>
          <p:cNvSpPr/>
          <p:nvPr/>
        </p:nvSpPr>
        <p:spPr>
          <a:xfrm>
            <a:off x="592388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5" name="Square"/>
          <p:cNvSpPr/>
          <p:nvPr/>
        </p:nvSpPr>
        <p:spPr>
          <a:xfrm>
            <a:off x="6395336"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6" name="Square"/>
          <p:cNvSpPr/>
          <p:nvPr/>
        </p:nvSpPr>
        <p:spPr>
          <a:xfrm>
            <a:off x="6866791"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7" name="Square"/>
          <p:cNvSpPr/>
          <p:nvPr/>
        </p:nvSpPr>
        <p:spPr>
          <a:xfrm>
            <a:off x="7338247" y="3427136"/>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8" name="Square"/>
          <p:cNvSpPr/>
          <p:nvPr/>
        </p:nvSpPr>
        <p:spPr>
          <a:xfrm>
            <a:off x="7810933"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49" name="Square"/>
          <p:cNvSpPr/>
          <p:nvPr/>
        </p:nvSpPr>
        <p:spPr>
          <a:xfrm>
            <a:off x="8293857" y="3427136"/>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150" name="Square"/>
          <p:cNvSpPr/>
          <p:nvPr/>
        </p:nvSpPr>
        <p:spPr>
          <a:xfrm>
            <a:off x="4032359" y="3919067"/>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1" name="Square"/>
          <p:cNvSpPr/>
          <p:nvPr/>
        </p:nvSpPr>
        <p:spPr>
          <a:xfrm>
            <a:off x="4503814"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2" name="Square"/>
          <p:cNvSpPr/>
          <p:nvPr/>
        </p:nvSpPr>
        <p:spPr>
          <a:xfrm>
            <a:off x="4975269"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3" name="Square"/>
          <p:cNvSpPr/>
          <p:nvPr/>
        </p:nvSpPr>
        <p:spPr>
          <a:xfrm>
            <a:off x="5446724"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4" name="Square"/>
          <p:cNvSpPr/>
          <p:nvPr/>
        </p:nvSpPr>
        <p:spPr>
          <a:xfrm>
            <a:off x="5918179"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5" name="Square"/>
          <p:cNvSpPr/>
          <p:nvPr/>
        </p:nvSpPr>
        <p:spPr>
          <a:xfrm>
            <a:off x="6389634"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6" name="Square"/>
          <p:cNvSpPr/>
          <p:nvPr/>
        </p:nvSpPr>
        <p:spPr>
          <a:xfrm>
            <a:off x="6861089"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7" name="Square"/>
          <p:cNvSpPr/>
          <p:nvPr/>
        </p:nvSpPr>
        <p:spPr>
          <a:xfrm>
            <a:off x="7332545"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8" name="Square"/>
          <p:cNvSpPr/>
          <p:nvPr/>
        </p:nvSpPr>
        <p:spPr>
          <a:xfrm>
            <a:off x="7805231"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59" name="Square"/>
          <p:cNvSpPr/>
          <p:nvPr/>
        </p:nvSpPr>
        <p:spPr>
          <a:xfrm>
            <a:off x="8288155"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0" name="Square"/>
          <p:cNvSpPr/>
          <p:nvPr/>
        </p:nvSpPr>
        <p:spPr>
          <a:xfrm>
            <a:off x="4026657" y="4410998"/>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1" name="Square"/>
          <p:cNvSpPr/>
          <p:nvPr/>
        </p:nvSpPr>
        <p:spPr>
          <a:xfrm>
            <a:off x="4498112"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2" name="Square"/>
          <p:cNvSpPr/>
          <p:nvPr/>
        </p:nvSpPr>
        <p:spPr>
          <a:xfrm>
            <a:off x="4969567"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3" name="Square"/>
          <p:cNvSpPr/>
          <p:nvPr/>
        </p:nvSpPr>
        <p:spPr>
          <a:xfrm>
            <a:off x="5441022"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4" name="Square"/>
          <p:cNvSpPr/>
          <p:nvPr/>
        </p:nvSpPr>
        <p:spPr>
          <a:xfrm>
            <a:off x="5912477"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5" name="Square"/>
          <p:cNvSpPr/>
          <p:nvPr/>
        </p:nvSpPr>
        <p:spPr>
          <a:xfrm>
            <a:off x="6383932"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6" name="Square"/>
          <p:cNvSpPr/>
          <p:nvPr/>
        </p:nvSpPr>
        <p:spPr>
          <a:xfrm>
            <a:off x="6855387"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7" name="Square"/>
          <p:cNvSpPr/>
          <p:nvPr/>
        </p:nvSpPr>
        <p:spPr>
          <a:xfrm>
            <a:off x="7326843"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8" name="Square"/>
          <p:cNvSpPr/>
          <p:nvPr/>
        </p:nvSpPr>
        <p:spPr>
          <a:xfrm>
            <a:off x="7799529"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69" name="Square"/>
          <p:cNvSpPr/>
          <p:nvPr/>
        </p:nvSpPr>
        <p:spPr>
          <a:xfrm>
            <a:off x="8282453" y="4410998"/>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0" name="Square"/>
          <p:cNvSpPr/>
          <p:nvPr/>
        </p:nvSpPr>
        <p:spPr>
          <a:xfrm>
            <a:off x="4021473"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1" name="Square"/>
          <p:cNvSpPr/>
          <p:nvPr/>
        </p:nvSpPr>
        <p:spPr>
          <a:xfrm>
            <a:off x="4492928"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2" name="Square"/>
          <p:cNvSpPr/>
          <p:nvPr/>
        </p:nvSpPr>
        <p:spPr>
          <a:xfrm>
            <a:off x="4964383"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3" name="Square"/>
          <p:cNvSpPr/>
          <p:nvPr/>
        </p:nvSpPr>
        <p:spPr>
          <a:xfrm>
            <a:off x="5435838"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4" name="Square"/>
          <p:cNvSpPr/>
          <p:nvPr/>
        </p:nvSpPr>
        <p:spPr>
          <a:xfrm>
            <a:off x="5907294"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5" name="Square"/>
          <p:cNvSpPr/>
          <p:nvPr/>
        </p:nvSpPr>
        <p:spPr>
          <a:xfrm>
            <a:off x="6378749"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6" name="Square"/>
          <p:cNvSpPr/>
          <p:nvPr/>
        </p:nvSpPr>
        <p:spPr>
          <a:xfrm>
            <a:off x="6850204"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7" name="Square"/>
          <p:cNvSpPr/>
          <p:nvPr/>
        </p:nvSpPr>
        <p:spPr>
          <a:xfrm>
            <a:off x="7321659" y="4902929"/>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8" name="Square"/>
          <p:cNvSpPr/>
          <p:nvPr/>
        </p:nvSpPr>
        <p:spPr>
          <a:xfrm>
            <a:off x="7794345"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79" name="Square"/>
          <p:cNvSpPr/>
          <p:nvPr/>
        </p:nvSpPr>
        <p:spPr>
          <a:xfrm>
            <a:off x="8277269" y="4902929"/>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0" name="Square"/>
          <p:cNvSpPr/>
          <p:nvPr/>
        </p:nvSpPr>
        <p:spPr>
          <a:xfrm>
            <a:off x="4015771"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1" name="Square"/>
          <p:cNvSpPr/>
          <p:nvPr/>
        </p:nvSpPr>
        <p:spPr>
          <a:xfrm>
            <a:off x="4487226"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2" name="Square"/>
          <p:cNvSpPr/>
          <p:nvPr/>
        </p:nvSpPr>
        <p:spPr>
          <a:xfrm>
            <a:off x="4958681"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3" name="Square"/>
          <p:cNvSpPr/>
          <p:nvPr/>
        </p:nvSpPr>
        <p:spPr>
          <a:xfrm>
            <a:off x="5430136"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4" name="Square"/>
          <p:cNvSpPr/>
          <p:nvPr/>
        </p:nvSpPr>
        <p:spPr>
          <a:xfrm>
            <a:off x="5901592" y="5394859"/>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5" name="Square"/>
          <p:cNvSpPr/>
          <p:nvPr/>
        </p:nvSpPr>
        <p:spPr>
          <a:xfrm>
            <a:off x="6373047" y="5394859"/>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6" name="Square"/>
          <p:cNvSpPr/>
          <p:nvPr/>
        </p:nvSpPr>
        <p:spPr>
          <a:xfrm>
            <a:off x="6844502"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7" name="Square"/>
          <p:cNvSpPr/>
          <p:nvPr/>
        </p:nvSpPr>
        <p:spPr>
          <a:xfrm>
            <a:off x="7315957" y="5394859"/>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8" name="Square"/>
          <p:cNvSpPr/>
          <p:nvPr/>
        </p:nvSpPr>
        <p:spPr>
          <a:xfrm>
            <a:off x="7788643"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89" name="Square"/>
          <p:cNvSpPr/>
          <p:nvPr/>
        </p:nvSpPr>
        <p:spPr>
          <a:xfrm>
            <a:off x="8271567" y="5394859"/>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0" name="Square"/>
          <p:cNvSpPr/>
          <p:nvPr/>
        </p:nvSpPr>
        <p:spPr>
          <a:xfrm>
            <a:off x="4015771"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1" name="Square"/>
          <p:cNvSpPr/>
          <p:nvPr/>
        </p:nvSpPr>
        <p:spPr>
          <a:xfrm>
            <a:off x="4487226"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2" name="Square"/>
          <p:cNvSpPr/>
          <p:nvPr/>
        </p:nvSpPr>
        <p:spPr>
          <a:xfrm>
            <a:off x="4958681"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3" name="Square"/>
          <p:cNvSpPr/>
          <p:nvPr/>
        </p:nvSpPr>
        <p:spPr>
          <a:xfrm>
            <a:off x="5430136"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4" name="Square"/>
          <p:cNvSpPr/>
          <p:nvPr/>
        </p:nvSpPr>
        <p:spPr>
          <a:xfrm>
            <a:off x="5901592" y="5886790"/>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5" name="Square"/>
          <p:cNvSpPr/>
          <p:nvPr/>
        </p:nvSpPr>
        <p:spPr>
          <a:xfrm>
            <a:off x="6373047" y="5886790"/>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6" name="Square"/>
          <p:cNvSpPr/>
          <p:nvPr/>
        </p:nvSpPr>
        <p:spPr>
          <a:xfrm>
            <a:off x="6844502"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7" name="Square"/>
          <p:cNvSpPr/>
          <p:nvPr/>
        </p:nvSpPr>
        <p:spPr>
          <a:xfrm>
            <a:off x="7315957" y="5886790"/>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8" name="Square"/>
          <p:cNvSpPr/>
          <p:nvPr/>
        </p:nvSpPr>
        <p:spPr>
          <a:xfrm>
            <a:off x="7788643"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199" name="Square"/>
          <p:cNvSpPr/>
          <p:nvPr/>
        </p:nvSpPr>
        <p:spPr>
          <a:xfrm>
            <a:off x="8271567" y="5886790"/>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0" name="Square"/>
          <p:cNvSpPr/>
          <p:nvPr/>
        </p:nvSpPr>
        <p:spPr>
          <a:xfrm>
            <a:off x="4010069"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1" name="Square"/>
          <p:cNvSpPr/>
          <p:nvPr/>
        </p:nvSpPr>
        <p:spPr>
          <a:xfrm>
            <a:off x="4481524"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2" name="Square"/>
          <p:cNvSpPr/>
          <p:nvPr/>
        </p:nvSpPr>
        <p:spPr>
          <a:xfrm>
            <a:off x="4952979"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3" name="Square"/>
          <p:cNvSpPr/>
          <p:nvPr/>
        </p:nvSpPr>
        <p:spPr>
          <a:xfrm>
            <a:off x="5424434"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4" name="Square"/>
          <p:cNvSpPr/>
          <p:nvPr/>
        </p:nvSpPr>
        <p:spPr>
          <a:xfrm>
            <a:off x="5895890" y="6378720"/>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5" name="Square"/>
          <p:cNvSpPr/>
          <p:nvPr/>
        </p:nvSpPr>
        <p:spPr>
          <a:xfrm>
            <a:off x="6367345" y="6378720"/>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6" name="Square"/>
          <p:cNvSpPr/>
          <p:nvPr/>
        </p:nvSpPr>
        <p:spPr>
          <a:xfrm>
            <a:off x="6838800"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7" name="Square"/>
          <p:cNvSpPr/>
          <p:nvPr/>
        </p:nvSpPr>
        <p:spPr>
          <a:xfrm>
            <a:off x="7310255"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8" name="Square"/>
          <p:cNvSpPr/>
          <p:nvPr/>
        </p:nvSpPr>
        <p:spPr>
          <a:xfrm>
            <a:off x="7782941" y="6378720"/>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09" name="Square"/>
          <p:cNvSpPr/>
          <p:nvPr/>
        </p:nvSpPr>
        <p:spPr>
          <a:xfrm>
            <a:off x="8265866" y="6378720"/>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0" name="Square"/>
          <p:cNvSpPr/>
          <p:nvPr/>
        </p:nvSpPr>
        <p:spPr>
          <a:xfrm>
            <a:off x="4004367"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1" name="Square"/>
          <p:cNvSpPr/>
          <p:nvPr/>
        </p:nvSpPr>
        <p:spPr>
          <a:xfrm>
            <a:off x="4475822"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2" name="Square"/>
          <p:cNvSpPr/>
          <p:nvPr/>
        </p:nvSpPr>
        <p:spPr>
          <a:xfrm>
            <a:off x="4947277"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3" name="Square"/>
          <p:cNvSpPr/>
          <p:nvPr/>
        </p:nvSpPr>
        <p:spPr>
          <a:xfrm>
            <a:off x="5418732"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4" name="Square"/>
          <p:cNvSpPr/>
          <p:nvPr/>
        </p:nvSpPr>
        <p:spPr>
          <a:xfrm>
            <a:off x="5890188"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5" name="Square"/>
          <p:cNvSpPr/>
          <p:nvPr/>
        </p:nvSpPr>
        <p:spPr>
          <a:xfrm>
            <a:off x="6361643"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6" name="Square"/>
          <p:cNvSpPr/>
          <p:nvPr/>
        </p:nvSpPr>
        <p:spPr>
          <a:xfrm>
            <a:off x="6833098"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7" name="Square"/>
          <p:cNvSpPr/>
          <p:nvPr/>
        </p:nvSpPr>
        <p:spPr>
          <a:xfrm>
            <a:off x="7304553" y="6870651"/>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8" name="Square"/>
          <p:cNvSpPr/>
          <p:nvPr/>
        </p:nvSpPr>
        <p:spPr>
          <a:xfrm>
            <a:off x="7777240"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19" name="Square"/>
          <p:cNvSpPr/>
          <p:nvPr/>
        </p:nvSpPr>
        <p:spPr>
          <a:xfrm>
            <a:off x="8260164" y="6870651"/>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20" name="1. Let’s say, 30% of our hypotheses are correct (300 studies)"/>
          <p:cNvSpPr txBox="1"/>
          <p:nvPr/>
        </p:nvSpPr>
        <p:spPr>
          <a:xfrm>
            <a:off x="1574541" y="1289487"/>
            <a:ext cx="1009266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 Let’s say, 30% of our hypotheses are correct (300 studies) </a:t>
            </a:r>
          </a:p>
        </p:txBody>
      </p:sp>
      <p:sp>
        <p:nvSpPr>
          <p:cNvPr id="1221" name="Hypothesis…"/>
          <p:cNvSpPr txBox="1"/>
          <p:nvPr/>
        </p:nvSpPr>
        <p:spPr>
          <a:xfrm>
            <a:off x="1496915" y="2521203"/>
            <a:ext cx="2293889"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D0B058"/>
                </a:solidFill>
              </a:defRPr>
            </a:pPr>
            <a:r>
              <a:t>Hypothesis </a:t>
            </a:r>
          </a:p>
          <a:p>
            <a:pPr>
              <a:defRPr b="1">
                <a:solidFill>
                  <a:srgbClr val="D0B058"/>
                </a:solidFill>
              </a:defRPr>
            </a:pPr>
            <a:r>
              <a:t>correct</a:t>
            </a:r>
          </a:p>
        </p:txBody>
      </p:sp>
      <p:sp>
        <p:nvSpPr>
          <p:cNvPr id="1222" name="Hypothesis…"/>
          <p:cNvSpPr txBox="1"/>
          <p:nvPr/>
        </p:nvSpPr>
        <p:spPr>
          <a:xfrm>
            <a:off x="1496915" y="4929786"/>
            <a:ext cx="2293889"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6487AE"/>
                </a:solidFill>
              </a:defRPr>
            </a:pPr>
            <a:r>
              <a:t>Hypothesis </a:t>
            </a:r>
          </a:p>
          <a:p>
            <a:pPr>
              <a:defRPr b="1">
                <a:solidFill>
                  <a:srgbClr val="6487AE"/>
                </a:solidFill>
              </a:defRPr>
            </a:pPr>
            <a:r>
              <a:t>incorrect</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27"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28"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29"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0"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1"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2"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3"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4"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5"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6"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7"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238" name="Square"/>
          <p:cNvSpPr/>
          <p:nvPr/>
        </p:nvSpPr>
        <p:spPr>
          <a:xfrm>
            <a:off x="4980971" y="2935206"/>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39" name="Square"/>
          <p:cNvSpPr/>
          <p:nvPr/>
        </p:nvSpPr>
        <p:spPr>
          <a:xfrm>
            <a:off x="5452426" y="2935206"/>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0" name="Square"/>
          <p:cNvSpPr/>
          <p:nvPr/>
        </p:nvSpPr>
        <p:spPr>
          <a:xfrm>
            <a:off x="5923881" y="2935206"/>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1" name="Square"/>
          <p:cNvSpPr/>
          <p:nvPr/>
        </p:nvSpPr>
        <p:spPr>
          <a:xfrm>
            <a:off x="6395336" y="2935206"/>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2" name="Square"/>
          <p:cNvSpPr/>
          <p:nvPr/>
        </p:nvSpPr>
        <p:spPr>
          <a:xfrm>
            <a:off x="6866791" y="2935206"/>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3" name="Square"/>
          <p:cNvSpPr/>
          <p:nvPr/>
        </p:nvSpPr>
        <p:spPr>
          <a:xfrm>
            <a:off x="7338247" y="2935206"/>
            <a:ext cx="439674"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4" name="Square"/>
          <p:cNvSpPr/>
          <p:nvPr/>
        </p:nvSpPr>
        <p:spPr>
          <a:xfrm>
            <a:off x="7810933" y="2935206"/>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5" name="Square"/>
          <p:cNvSpPr/>
          <p:nvPr/>
        </p:nvSpPr>
        <p:spPr>
          <a:xfrm>
            <a:off x="8293857" y="2935206"/>
            <a:ext cx="439673" cy="439673"/>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6" name="Square"/>
          <p:cNvSpPr/>
          <p:nvPr/>
        </p:nvSpPr>
        <p:spPr>
          <a:xfrm>
            <a:off x="4038061" y="3427136"/>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7" name="Square"/>
          <p:cNvSpPr/>
          <p:nvPr/>
        </p:nvSpPr>
        <p:spPr>
          <a:xfrm>
            <a:off x="4509516" y="3427136"/>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8" name="Square"/>
          <p:cNvSpPr/>
          <p:nvPr/>
        </p:nvSpPr>
        <p:spPr>
          <a:xfrm>
            <a:off x="4980971" y="3427136"/>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49" name="Square"/>
          <p:cNvSpPr/>
          <p:nvPr/>
        </p:nvSpPr>
        <p:spPr>
          <a:xfrm>
            <a:off x="5452426" y="3427136"/>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50" name="Square"/>
          <p:cNvSpPr/>
          <p:nvPr/>
        </p:nvSpPr>
        <p:spPr>
          <a:xfrm>
            <a:off x="5923881" y="3427136"/>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51" name="Square"/>
          <p:cNvSpPr/>
          <p:nvPr/>
        </p:nvSpPr>
        <p:spPr>
          <a:xfrm>
            <a:off x="6395336" y="3427136"/>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52" name="Square"/>
          <p:cNvSpPr/>
          <p:nvPr/>
        </p:nvSpPr>
        <p:spPr>
          <a:xfrm>
            <a:off x="6866791" y="3427136"/>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53" name="Square"/>
          <p:cNvSpPr/>
          <p:nvPr/>
        </p:nvSpPr>
        <p:spPr>
          <a:xfrm>
            <a:off x="7338247" y="3427136"/>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54" name="Square"/>
          <p:cNvSpPr/>
          <p:nvPr/>
        </p:nvSpPr>
        <p:spPr>
          <a:xfrm>
            <a:off x="7810933" y="3427136"/>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55" name="Square"/>
          <p:cNvSpPr/>
          <p:nvPr/>
        </p:nvSpPr>
        <p:spPr>
          <a:xfrm>
            <a:off x="8293857" y="3427136"/>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256" name="Square"/>
          <p:cNvSpPr/>
          <p:nvPr/>
        </p:nvSpPr>
        <p:spPr>
          <a:xfrm>
            <a:off x="4032359" y="3919067"/>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57" name="Square"/>
          <p:cNvSpPr/>
          <p:nvPr/>
        </p:nvSpPr>
        <p:spPr>
          <a:xfrm>
            <a:off x="4503814"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58" name="Square"/>
          <p:cNvSpPr/>
          <p:nvPr/>
        </p:nvSpPr>
        <p:spPr>
          <a:xfrm>
            <a:off x="4975269"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59" name="Square"/>
          <p:cNvSpPr/>
          <p:nvPr/>
        </p:nvSpPr>
        <p:spPr>
          <a:xfrm>
            <a:off x="5446724"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0" name="Square"/>
          <p:cNvSpPr/>
          <p:nvPr/>
        </p:nvSpPr>
        <p:spPr>
          <a:xfrm>
            <a:off x="5918179"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1" name="Square"/>
          <p:cNvSpPr/>
          <p:nvPr/>
        </p:nvSpPr>
        <p:spPr>
          <a:xfrm>
            <a:off x="6389634"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2" name="Square"/>
          <p:cNvSpPr/>
          <p:nvPr/>
        </p:nvSpPr>
        <p:spPr>
          <a:xfrm>
            <a:off x="6861089"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3" name="Square"/>
          <p:cNvSpPr/>
          <p:nvPr/>
        </p:nvSpPr>
        <p:spPr>
          <a:xfrm>
            <a:off x="7332545"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4" name="Square"/>
          <p:cNvSpPr/>
          <p:nvPr/>
        </p:nvSpPr>
        <p:spPr>
          <a:xfrm>
            <a:off x="7805231"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5" name="Square"/>
          <p:cNvSpPr/>
          <p:nvPr/>
        </p:nvSpPr>
        <p:spPr>
          <a:xfrm>
            <a:off x="8288155" y="3919067"/>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6" name="Square"/>
          <p:cNvSpPr/>
          <p:nvPr/>
        </p:nvSpPr>
        <p:spPr>
          <a:xfrm>
            <a:off x="4026657" y="4410998"/>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7" name="Square"/>
          <p:cNvSpPr/>
          <p:nvPr/>
        </p:nvSpPr>
        <p:spPr>
          <a:xfrm>
            <a:off x="4498112"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8" name="Square"/>
          <p:cNvSpPr/>
          <p:nvPr/>
        </p:nvSpPr>
        <p:spPr>
          <a:xfrm>
            <a:off x="4969567"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69" name="Square"/>
          <p:cNvSpPr/>
          <p:nvPr/>
        </p:nvSpPr>
        <p:spPr>
          <a:xfrm>
            <a:off x="5441022"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0" name="Square"/>
          <p:cNvSpPr/>
          <p:nvPr/>
        </p:nvSpPr>
        <p:spPr>
          <a:xfrm>
            <a:off x="5912477"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1" name="Square"/>
          <p:cNvSpPr/>
          <p:nvPr/>
        </p:nvSpPr>
        <p:spPr>
          <a:xfrm>
            <a:off x="6383932"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2" name="Square"/>
          <p:cNvSpPr/>
          <p:nvPr/>
        </p:nvSpPr>
        <p:spPr>
          <a:xfrm>
            <a:off x="6855387"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3" name="Square"/>
          <p:cNvSpPr/>
          <p:nvPr/>
        </p:nvSpPr>
        <p:spPr>
          <a:xfrm>
            <a:off x="7326843"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4" name="Square"/>
          <p:cNvSpPr/>
          <p:nvPr/>
        </p:nvSpPr>
        <p:spPr>
          <a:xfrm>
            <a:off x="7799529"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5" name="Square"/>
          <p:cNvSpPr/>
          <p:nvPr/>
        </p:nvSpPr>
        <p:spPr>
          <a:xfrm>
            <a:off x="8282453" y="4410998"/>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6" name="Square"/>
          <p:cNvSpPr/>
          <p:nvPr/>
        </p:nvSpPr>
        <p:spPr>
          <a:xfrm>
            <a:off x="4021473" y="4902929"/>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7" name="Square"/>
          <p:cNvSpPr/>
          <p:nvPr/>
        </p:nvSpPr>
        <p:spPr>
          <a:xfrm>
            <a:off x="4492928" y="4902929"/>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8" name="Square"/>
          <p:cNvSpPr/>
          <p:nvPr/>
        </p:nvSpPr>
        <p:spPr>
          <a:xfrm>
            <a:off x="4964383" y="4902929"/>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79" name="Square"/>
          <p:cNvSpPr/>
          <p:nvPr/>
        </p:nvSpPr>
        <p:spPr>
          <a:xfrm>
            <a:off x="5435838" y="4902929"/>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0" name="Square"/>
          <p:cNvSpPr/>
          <p:nvPr/>
        </p:nvSpPr>
        <p:spPr>
          <a:xfrm>
            <a:off x="5907294" y="4902929"/>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1" name="Square"/>
          <p:cNvSpPr/>
          <p:nvPr/>
        </p:nvSpPr>
        <p:spPr>
          <a:xfrm>
            <a:off x="6378749" y="4902929"/>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2" name="Square"/>
          <p:cNvSpPr/>
          <p:nvPr/>
        </p:nvSpPr>
        <p:spPr>
          <a:xfrm>
            <a:off x="6850204" y="4902929"/>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3" name="Square"/>
          <p:cNvSpPr/>
          <p:nvPr/>
        </p:nvSpPr>
        <p:spPr>
          <a:xfrm>
            <a:off x="7321659" y="4902929"/>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4" name="Square"/>
          <p:cNvSpPr/>
          <p:nvPr/>
        </p:nvSpPr>
        <p:spPr>
          <a:xfrm>
            <a:off x="7794345" y="4902929"/>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5" name="Square"/>
          <p:cNvSpPr/>
          <p:nvPr/>
        </p:nvSpPr>
        <p:spPr>
          <a:xfrm>
            <a:off x="8277269" y="4902929"/>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6" name="Square"/>
          <p:cNvSpPr/>
          <p:nvPr/>
        </p:nvSpPr>
        <p:spPr>
          <a:xfrm>
            <a:off x="4015771"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7" name="Square"/>
          <p:cNvSpPr/>
          <p:nvPr/>
        </p:nvSpPr>
        <p:spPr>
          <a:xfrm>
            <a:off x="4487226"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8" name="Square"/>
          <p:cNvSpPr/>
          <p:nvPr/>
        </p:nvSpPr>
        <p:spPr>
          <a:xfrm>
            <a:off x="4958681"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89" name="Square"/>
          <p:cNvSpPr/>
          <p:nvPr/>
        </p:nvSpPr>
        <p:spPr>
          <a:xfrm>
            <a:off x="5430136"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0" name="Square"/>
          <p:cNvSpPr/>
          <p:nvPr/>
        </p:nvSpPr>
        <p:spPr>
          <a:xfrm>
            <a:off x="5901592" y="5394859"/>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1" name="Square"/>
          <p:cNvSpPr/>
          <p:nvPr/>
        </p:nvSpPr>
        <p:spPr>
          <a:xfrm>
            <a:off x="6373047" y="5394859"/>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2" name="Square"/>
          <p:cNvSpPr/>
          <p:nvPr/>
        </p:nvSpPr>
        <p:spPr>
          <a:xfrm>
            <a:off x="6844502"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3" name="Square"/>
          <p:cNvSpPr/>
          <p:nvPr/>
        </p:nvSpPr>
        <p:spPr>
          <a:xfrm>
            <a:off x="7315957" y="5394859"/>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4" name="Square"/>
          <p:cNvSpPr/>
          <p:nvPr/>
        </p:nvSpPr>
        <p:spPr>
          <a:xfrm>
            <a:off x="7788643"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5" name="Square"/>
          <p:cNvSpPr/>
          <p:nvPr/>
        </p:nvSpPr>
        <p:spPr>
          <a:xfrm>
            <a:off x="8271567" y="5394859"/>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6" name="Square"/>
          <p:cNvSpPr/>
          <p:nvPr/>
        </p:nvSpPr>
        <p:spPr>
          <a:xfrm>
            <a:off x="4015771"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7" name="Square"/>
          <p:cNvSpPr/>
          <p:nvPr/>
        </p:nvSpPr>
        <p:spPr>
          <a:xfrm>
            <a:off x="4487226"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8" name="Square"/>
          <p:cNvSpPr/>
          <p:nvPr/>
        </p:nvSpPr>
        <p:spPr>
          <a:xfrm>
            <a:off x="4958681"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299" name="Square"/>
          <p:cNvSpPr/>
          <p:nvPr/>
        </p:nvSpPr>
        <p:spPr>
          <a:xfrm>
            <a:off x="5430136"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0" name="Square"/>
          <p:cNvSpPr/>
          <p:nvPr/>
        </p:nvSpPr>
        <p:spPr>
          <a:xfrm>
            <a:off x="5901592" y="5886790"/>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1" name="Square"/>
          <p:cNvSpPr/>
          <p:nvPr/>
        </p:nvSpPr>
        <p:spPr>
          <a:xfrm>
            <a:off x="6373047" y="5886790"/>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2" name="Square"/>
          <p:cNvSpPr/>
          <p:nvPr/>
        </p:nvSpPr>
        <p:spPr>
          <a:xfrm>
            <a:off x="6844502"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3" name="Square"/>
          <p:cNvSpPr/>
          <p:nvPr/>
        </p:nvSpPr>
        <p:spPr>
          <a:xfrm>
            <a:off x="7315957" y="5886790"/>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4" name="Square"/>
          <p:cNvSpPr/>
          <p:nvPr/>
        </p:nvSpPr>
        <p:spPr>
          <a:xfrm>
            <a:off x="7788643"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5" name="Square"/>
          <p:cNvSpPr/>
          <p:nvPr/>
        </p:nvSpPr>
        <p:spPr>
          <a:xfrm>
            <a:off x="8271567" y="5886790"/>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6" name="Square"/>
          <p:cNvSpPr/>
          <p:nvPr/>
        </p:nvSpPr>
        <p:spPr>
          <a:xfrm>
            <a:off x="4010069"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7" name="Square"/>
          <p:cNvSpPr/>
          <p:nvPr/>
        </p:nvSpPr>
        <p:spPr>
          <a:xfrm>
            <a:off x="4481524"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8" name="Square"/>
          <p:cNvSpPr/>
          <p:nvPr/>
        </p:nvSpPr>
        <p:spPr>
          <a:xfrm>
            <a:off x="4952979"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09" name="Square"/>
          <p:cNvSpPr/>
          <p:nvPr/>
        </p:nvSpPr>
        <p:spPr>
          <a:xfrm>
            <a:off x="5424434"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0" name="Square"/>
          <p:cNvSpPr/>
          <p:nvPr/>
        </p:nvSpPr>
        <p:spPr>
          <a:xfrm>
            <a:off x="5895890" y="6378720"/>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1" name="Square"/>
          <p:cNvSpPr/>
          <p:nvPr/>
        </p:nvSpPr>
        <p:spPr>
          <a:xfrm>
            <a:off x="6367345" y="6378720"/>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2" name="Square"/>
          <p:cNvSpPr/>
          <p:nvPr/>
        </p:nvSpPr>
        <p:spPr>
          <a:xfrm>
            <a:off x="6838800"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3" name="Square"/>
          <p:cNvSpPr/>
          <p:nvPr/>
        </p:nvSpPr>
        <p:spPr>
          <a:xfrm>
            <a:off x="7310255"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4" name="Square"/>
          <p:cNvSpPr/>
          <p:nvPr/>
        </p:nvSpPr>
        <p:spPr>
          <a:xfrm>
            <a:off x="7782941" y="6378720"/>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5" name="Square"/>
          <p:cNvSpPr/>
          <p:nvPr/>
        </p:nvSpPr>
        <p:spPr>
          <a:xfrm>
            <a:off x="8265866" y="6378720"/>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6" name="Square"/>
          <p:cNvSpPr/>
          <p:nvPr/>
        </p:nvSpPr>
        <p:spPr>
          <a:xfrm>
            <a:off x="4004367"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7" name="Square"/>
          <p:cNvSpPr/>
          <p:nvPr/>
        </p:nvSpPr>
        <p:spPr>
          <a:xfrm>
            <a:off x="4475822"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8" name="Square"/>
          <p:cNvSpPr/>
          <p:nvPr/>
        </p:nvSpPr>
        <p:spPr>
          <a:xfrm>
            <a:off x="4947277"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19" name="Square"/>
          <p:cNvSpPr/>
          <p:nvPr/>
        </p:nvSpPr>
        <p:spPr>
          <a:xfrm>
            <a:off x="5418732"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20" name="Square"/>
          <p:cNvSpPr/>
          <p:nvPr/>
        </p:nvSpPr>
        <p:spPr>
          <a:xfrm>
            <a:off x="5890188"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21" name="Square"/>
          <p:cNvSpPr/>
          <p:nvPr/>
        </p:nvSpPr>
        <p:spPr>
          <a:xfrm>
            <a:off x="6361643"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22" name="Square"/>
          <p:cNvSpPr/>
          <p:nvPr/>
        </p:nvSpPr>
        <p:spPr>
          <a:xfrm>
            <a:off x="6833098"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23" name="Square"/>
          <p:cNvSpPr/>
          <p:nvPr/>
        </p:nvSpPr>
        <p:spPr>
          <a:xfrm>
            <a:off x="7304553" y="6870651"/>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24" name="Square"/>
          <p:cNvSpPr/>
          <p:nvPr/>
        </p:nvSpPr>
        <p:spPr>
          <a:xfrm>
            <a:off x="7777240"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25" name="Square"/>
          <p:cNvSpPr/>
          <p:nvPr/>
        </p:nvSpPr>
        <p:spPr>
          <a:xfrm>
            <a:off x="8260164" y="6870651"/>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26" name="2. Say, we actually have 40% power,  we detect 40% of 300 = 120 effects"/>
          <p:cNvSpPr txBox="1"/>
          <p:nvPr/>
        </p:nvSpPr>
        <p:spPr>
          <a:xfrm>
            <a:off x="3507818" y="1035487"/>
            <a:ext cx="6226114"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 Say, we actually have 40% power, </a:t>
            </a:r>
            <a:br/>
            <a:r>
              <a:t>we detect 40% of 300 = 120 effects </a:t>
            </a:r>
          </a:p>
        </p:txBody>
      </p:sp>
      <p:sp>
        <p:nvSpPr>
          <p:cNvPr id="1327" name="Arrow"/>
          <p:cNvSpPr/>
          <p:nvPr/>
        </p:nvSpPr>
        <p:spPr>
          <a:xfrm>
            <a:off x="2775476" y="3342173"/>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3"/>
          </a:blipFill>
          <a:ln w="12700">
            <a:miter lim="400000"/>
          </a:ln>
        </p:spPr>
        <p:txBody>
          <a:bodyPr lIns="50800" tIns="50800" rIns="50800" bIns="50800" anchor="ctr"/>
          <a:lstStyle/>
          <a:p>
            <a:pPr>
              <a:defRPr>
                <a:solidFill>
                  <a:srgbClr val="FFFFFF"/>
                </a:solidFill>
              </a:defRPr>
            </a:pPr>
            <a:endParaRPr/>
          </a:p>
        </p:txBody>
      </p:sp>
      <p:pic>
        <p:nvPicPr>
          <p:cNvPr id="1328" name="noun_manuscript_425239.png" descr="noun_manuscript_425239.png"/>
          <p:cNvPicPr>
            <a:picLocks noChangeAspect="1"/>
          </p:cNvPicPr>
          <p:nvPr/>
        </p:nvPicPr>
        <p:blipFill>
          <a:blip r:embed="rId6"/>
          <a:srcRect l="16562" t="2666" r="16562" b="16715"/>
          <a:stretch>
            <a:fillRect/>
          </a:stretch>
        </p:blipFill>
        <p:spPr>
          <a:xfrm>
            <a:off x="1121240" y="2757179"/>
            <a:ext cx="1476306" cy="1779659"/>
          </a:xfrm>
          <a:prstGeom prst="rect">
            <a:avLst/>
          </a:prstGeom>
          <a:ln w="12700">
            <a:miter lim="400000"/>
          </a:ln>
        </p:spPr>
      </p:pic>
      <p:sp>
        <p:nvSpPr>
          <p:cNvPr id="1329" name="Arrow"/>
          <p:cNvSpPr/>
          <p:nvPr/>
        </p:nvSpPr>
        <p:spPr>
          <a:xfrm>
            <a:off x="8996893" y="3175000"/>
            <a:ext cx="1090426" cy="609600"/>
          </a:xfrm>
          <a:prstGeom prst="rightArrow">
            <a:avLst>
              <a:gd name="adj1" fmla="val 32000"/>
              <a:gd name="adj2" fmla="val 96196"/>
            </a:avLst>
          </a:prstGeom>
          <a:blipFill>
            <a:blip r:embed="rId4"/>
          </a:blipFill>
          <a:ln w="12700">
            <a:miter lim="400000"/>
          </a:ln>
        </p:spPr>
        <p:txBody>
          <a:bodyPr lIns="50800" tIns="50800" rIns="50800" bIns="50800" anchor="ctr"/>
          <a:lstStyle/>
          <a:p>
            <a:pPr>
              <a:defRPr>
                <a:solidFill>
                  <a:srgbClr val="FFFFFF"/>
                </a:solidFill>
              </a:defRPr>
            </a:pPr>
            <a:endParaRPr/>
          </a:p>
        </p:txBody>
      </p:sp>
      <p:pic>
        <p:nvPicPr>
          <p:cNvPr id="1330" name="noun_Waste_1313984.png" descr="noun_Waste_1313984.png"/>
          <p:cNvPicPr>
            <a:picLocks noChangeAspect="1"/>
          </p:cNvPicPr>
          <p:nvPr/>
        </p:nvPicPr>
        <p:blipFill>
          <a:blip r:embed="rId7"/>
          <a:srcRect l="20113" t="8219" r="20113" b="19857"/>
          <a:stretch>
            <a:fillRect/>
          </a:stretch>
        </p:blipFill>
        <p:spPr>
          <a:xfrm>
            <a:off x="10348107" y="2581457"/>
            <a:ext cx="1521280" cy="1830498"/>
          </a:xfrm>
          <a:prstGeom prst="rect">
            <a:avLst/>
          </a:prstGeom>
          <a:ln w="12700">
            <a:miter lim="400000"/>
          </a:ln>
        </p:spPr>
      </p:pic>
      <p:sp>
        <p:nvSpPr>
          <p:cNvPr id="1331" name="120"/>
          <p:cNvSpPr txBox="1"/>
          <p:nvPr/>
        </p:nvSpPr>
        <p:spPr>
          <a:xfrm>
            <a:off x="55200" y="3221523"/>
            <a:ext cx="97155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69865B"/>
                </a:solidFill>
              </a:defRPr>
            </a:lvl1pPr>
          </a:lstStyle>
          <a:p>
            <a:r>
              <a:t>120</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3. With 5% false positives, we expect 700 * 0.05 = 35 false positives"/>
          <p:cNvSpPr txBox="1"/>
          <p:nvPr/>
        </p:nvSpPr>
        <p:spPr>
          <a:xfrm>
            <a:off x="1023040" y="1289487"/>
            <a:ext cx="1119567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 With 5% false positives, we expect 700 * 0.05 = 35 false positives</a:t>
            </a:r>
          </a:p>
        </p:txBody>
      </p:sp>
      <p:sp>
        <p:nvSpPr>
          <p:cNvPr id="1336" name="Arrow"/>
          <p:cNvSpPr/>
          <p:nvPr/>
        </p:nvSpPr>
        <p:spPr>
          <a:xfrm>
            <a:off x="2775476" y="3342173"/>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2"/>
          </a:blipFill>
          <a:ln w="12700">
            <a:miter lim="400000"/>
          </a:ln>
        </p:spPr>
        <p:txBody>
          <a:bodyPr lIns="50800" tIns="50800" rIns="50800" bIns="50800" anchor="ctr"/>
          <a:lstStyle/>
          <a:p>
            <a:pPr>
              <a:defRPr>
                <a:solidFill>
                  <a:srgbClr val="FFFFFF"/>
                </a:solidFill>
              </a:defRPr>
            </a:pPr>
            <a:endParaRPr/>
          </a:p>
        </p:txBody>
      </p:sp>
      <p:pic>
        <p:nvPicPr>
          <p:cNvPr id="1337" name="noun_manuscript_425239.png" descr="noun_manuscript_425239.png"/>
          <p:cNvPicPr>
            <a:picLocks noChangeAspect="1"/>
          </p:cNvPicPr>
          <p:nvPr/>
        </p:nvPicPr>
        <p:blipFill>
          <a:blip r:embed="rId3"/>
          <a:srcRect l="16562" t="2666" r="16562" b="16715"/>
          <a:stretch>
            <a:fillRect/>
          </a:stretch>
        </p:blipFill>
        <p:spPr>
          <a:xfrm>
            <a:off x="1121240" y="2757179"/>
            <a:ext cx="1476306" cy="1779659"/>
          </a:xfrm>
          <a:prstGeom prst="rect">
            <a:avLst/>
          </a:prstGeom>
          <a:ln w="12700">
            <a:miter lim="400000"/>
          </a:ln>
        </p:spPr>
      </p:pic>
      <p:sp>
        <p:nvSpPr>
          <p:cNvPr id="1338" name="120"/>
          <p:cNvSpPr txBox="1"/>
          <p:nvPr/>
        </p:nvSpPr>
        <p:spPr>
          <a:xfrm>
            <a:off x="55200" y="3221523"/>
            <a:ext cx="97155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69865B"/>
                </a:solidFill>
              </a:defRPr>
            </a:lvl1pPr>
          </a:lstStyle>
          <a:p>
            <a:r>
              <a:t>120</a:t>
            </a:r>
          </a:p>
        </p:txBody>
      </p:sp>
      <p:sp>
        <p:nvSpPr>
          <p:cNvPr id="1339" name="Arrow"/>
          <p:cNvSpPr/>
          <p:nvPr/>
        </p:nvSpPr>
        <p:spPr>
          <a:xfrm rot="18900000">
            <a:off x="2743843" y="4560690"/>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4"/>
          </a:blipFill>
          <a:ln w="12700">
            <a:miter lim="400000"/>
          </a:ln>
        </p:spPr>
        <p:txBody>
          <a:bodyPr lIns="50800" tIns="50800" rIns="50800" bIns="50800" anchor="ctr"/>
          <a:lstStyle/>
          <a:p>
            <a:pPr>
              <a:defRPr>
                <a:solidFill>
                  <a:srgbClr val="FFFFFF"/>
                </a:solidFill>
              </a:defRPr>
            </a:pPr>
            <a:endParaRPr/>
          </a:p>
        </p:txBody>
      </p:sp>
      <p:pic>
        <p:nvPicPr>
          <p:cNvPr id="1340" name="noun_manuscript_425239.png" descr="noun_manuscript_425239.png"/>
          <p:cNvPicPr>
            <a:picLocks noChangeAspect="1"/>
          </p:cNvPicPr>
          <p:nvPr/>
        </p:nvPicPr>
        <p:blipFill>
          <a:blip r:embed="rId3"/>
          <a:srcRect l="16562" t="2666" r="16562" b="16715"/>
          <a:stretch>
            <a:fillRect/>
          </a:stretch>
        </p:blipFill>
        <p:spPr>
          <a:xfrm>
            <a:off x="1149232" y="4902928"/>
            <a:ext cx="1476305" cy="1779659"/>
          </a:xfrm>
          <a:prstGeom prst="rect">
            <a:avLst/>
          </a:prstGeom>
          <a:ln w="12700">
            <a:miter lim="400000"/>
          </a:ln>
        </p:spPr>
      </p:pic>
      <p:sp>
        <p:nvSpPr>
          <p:cNvPr id="1341" name="35"/>
          <p:cNvSpPr txBox="1"/>
          <p:nvPr/>
        </p:nvSpPr>
        <p:spPr>
          <a:xfrm>
            <a:off x="226067" y="5367272"/>
            <a:ext cx="68580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A04949"/>
                </a:solidFill>
              </a:defRPr>
            </a:lvl1pPr>
          </a:lstStyle>
          <a:p>
            <a:r>
              <a:t>35</a:t>
            </a:r>
          </a:p>
        </p:txBody>
      </p:sp>
      <p:sp>
        <p:nvSpPr>
          <p:cNvPr id="1342" name="Square"/>
          <p:cNvSpPr/>
          <p:nvPr/>
        </p:nvSpPr>
        <p:spPr>
          <a:xfrm>
            <a:off x="4043763" y="2443275"/>
            <a:ext cx="439673"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43" name="Square"/>
          <p:cNvSpPr/>
          <p:nvPr/>
        </p:nvSpPr>
        <p:spPr>
          <a:xfrm>
            <a:off x="4515218" y="2443275"/>
            <a:ext cx="439674"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44" name="Square"/>
          <p:cNvSpPr/>
          <p:nvPr/>
        </p:nvSpPr>
        <p:spPr>
          <a:xfrm>
            <a:off x="4986673" y="2443275"/>
            <a:ext cx="439674"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45" name="Square"/>
          <p:cNvSpPr/>
          <p:nvPr/>
        </p:nvSpPr>
        <p:spPr>
          <a:xfrm>
            <a:off x="5458128" y="2443275"/>
            <a:ext cx="439674"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46" name="Square"/>
          <p:cNvSpPr/>
          <p:nvPr/>
        </p:nvSpPr>
        <p:spPr>
          <a:xfrm>
            <a:off x="5929583" y="2443275"/>
            <a:ext cx="439674"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47" name="Square"/>
          <p:cNvSpPr/>
          <p:nvPr/>
        </p:nvSpPr>
        <p:spPr>
          <a:xfrm>
            <a:off x="6401038" y="2443275"/>
            <a:ext cx="439674"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48" name="Square"/>
          <p:cNvSpPr/>
          <p:nvPr/>
        </p:nvSpPr>
        <p:spPr>
          <a:xfrm>
            <a:off x="6872493" y="2443275"/>
            <a:ext cx="439674"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49" name="Square"/>
          <p:cNvSpPr/>
          <p:nvPr/>
        </p:nvSpPr>
        <p:spPr>
          <a:xfrm>
            <a:off x="7343948" y="2443275"/>
            <a:ext cx="439674"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50" name="Square"/>
          <p:cNvSpPr/>
          <p:nvPr/>
        </p:nvSpPr>
        <p:spPr>
          <a:xfrm>
            <a:off x="7816635" y="2443275"/>
            <a:ext cx="439673"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51" name="Square"/>
          <p:cNvSpPr/>
          <p:nvPr/>
        </p:nvSpPr>
        <p:spPr>
          <a:xfrm>
            <a:off x="8299559" y="2443275"/>
            <a:ext cx="439673" cy="439674"/>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52" name="Square"/>
          <p:cNvSpPr/>
          <p:nvPr/>
        </p:nvSpPr>
        <p:spPr>
          <a:xfrm>
            <a:off x="4038061" y="2935206"/>
            <a:ext cx="439673" cy="439673"/>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53" name="Square"/>
          <p:cNvSpPr/>
          <p:nvPr/>
        </p:nvSpPr>
        <p:spPr>
          <a:xfrm>
            <a:off x="4509516" y="2935206"/>
            <a:ext cx="439674" cy="439673"/>
          </a:xfrm>
          <a:prstGeom prst="rect">
            <a:avLst/>
          </a:prstGeom>
          <a:blipFill>
            <a:blip r:embed="rId2"/>
          </a:blipFill>
          <a:ln w="12700">
            <a:miter lim="400000"/>
          </a:ln>
        </p:spPr>
        <p:txBody>
          <a:bodyPr lIns="50800" tIns="50800" rIns="50800" bIns="50800" anchor="ctr"/>
          <a:lstStyle/>
          <a:p>
            <a:pPr>
              <a:defRPr>
                <a:solidFill>
                  <a:srgbClr val="FFFFFF"/>
                </a:solidFill>
              </a:defRPr>
            </a:pPr>
            <a:endParaRPr/>
          </a:p>
        </p:txBody>
      </p:sp>
      <p:sp>
        <p:nvSpPr>
          <p:cNvPr id="1354" name="Square"/>
          <p:cNvSpPr/>
          <p:nvPr/>
        </p:nvSpPr>
        <p:spPr>
          <a:xfrm>
            <a:off x="4980971"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55" name="Square"/>
          <p:cNvSpPr/>
          <p:nvPr/>
        </p:nvSpPr>
        <p:spPr>
          <a:xfrm>
            <a:off x="5452426"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56" name="Square"/>
          <p:cNvSpPr/>
          <p:nvPr/>
        </p:nvSpPr>
        <p:spPr>
          <a:xfrm>
            <a:off x="5923881"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57" name="Square"/>
          <p:cNvSpPr/>
          <p:nvPr/>
        </p:nvSpPr>
        <p:spPr>
          <a:xfrm>
            <a:off x="6395336"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58" name="Square"/>
          <p:cNvSpPr/>
          <p:nvPr/>
        </p:nvSpPr>
        <p:spPr>
          <a:xfrm>
            <a:off x="6866791"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59" name="Square"/>
          <p:cNvSpPr/>
          <p:nvPr/>
        </p:nvSpPr>
        <p:spPr>
          <a:xfrm>
            <a:off x="7338247"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0" name="Square"/>
          <p:cNvSpPr/>
          <p:nvPr/>
        </p:nvSpPr>
        <p:spPr>
          <a:xfrm>
            <a:off x="7810933" y="2935206"/>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1" name="Square"/>
          <p:cNvSpPr/>
          <p:nvPr/>
        </p:nvSpPr>
        <p:spPr>
          <a:xfrm>
            <a:off x="8293857" y="2935206"/>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2" name="Square"/>
          <p:cNvSpPr/>
          <p:nvPr/>
        </p:nvSpPr>
        <p:spPr>
          <a:xfrm>
            <a:off x="4038061" y="3427136"/>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3" name="Square"/>
          <p:cNvSpPr/>
          <p:nvPr/>
        </p:nvSpPr>
        <p:spPr>
          <a:xfrm>
            <a:off x="4509516"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4" name="Square"/>
          <p:cNvSpPr/>
          <p:nvPr/>
        </p:nvSpPr>
        <p:spPr>
          <a:xfrm>
            <a:off x="4980971"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5" name="Square"/>
          <p:cNvSpPr/>
          <p:nvPr/>
        </p:nvSpPr>
        <p:spPr>
          <a:xfrm>
            <a:off x="5452426"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6" name="Square"/>
          <p:cNvSpPr/>
          <p:nvPr/>
        </p:nvSpPr>
        <p:spPr>
          <a:xfrm>
            <a:off x="5923881"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7" name="Square"/>
          <p:cNvSpPr/>
          <p:nvPr/>
        </p:nvSpPr>
        <p:spPr>
          <a:xfrm>
            <a:off x="6395336"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8" name="Square"/>
          <p:cNvSpPr/>
          <p:nvPr/>
        </p:nvSpPr>
        <p:spPr>
          <a:xfrm>
            <a:off x="6866791"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69" name="Square"/>
          <p:cNvSpPr/>
          <p:nvPr/>
        </p:nvSpPr>
        <p:spPr>
          <a:xfrm>
            <a:off x="7338247"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70" name="Square"/>
          <p:cNvSpPr/>
          <p:nvPr/>
        </p:nvSpPr>
        <p:spPr>
          <a:xfrm>
            <a:off x="7810933" y="3427136"/>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71" name="Square"/>
          <p:cNvSpPr/>
          <p:nvPr/>
        </p:nvSpPr>
        <p:spPr>
          <a:xfrm>
            <a:off x="8293857" y="3427136"/>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372" name="Square"/>
          <p:cNvSpPr/>
          <p:nvPr/>
        </p:nvSpPr>
        <p:spPr>
          <a:xfrm>
            <a:off x="4032359" y="3919067"/>
            <a:ext cx="439673"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373" name="Square"/>
          <p:cNvSpPr/>
          <p:nvPr/>
        </p:nvSpPr>
        <p:spPr>
          <a:xfrm>
            <a:off x="4503814"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374" name="Square"/>
          <p:cNvSpPr/>
          <p:nvPr/>
        </p:nvSpPr>
        <p:spPr>
          <a:xfrm>
            <a:off x="4975269" y="3919067"/>
            <a:ext cx="439674"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
        <p:nvSpPr>
          <p:cNvPr id="1375" name="Square"/>
          <p:cNvSpPr/>
          <p:nvPr/>
        </p:nvSpPr>
        <p:spPr>
          <a:xfrm>
            <a:off x="5918179"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76" name="Square"/>
          <p:cNvSpPr/>
          <p:nvPr/>
        </p:nvSpPr>
        <p:spPr>
          <a:xfrm>
            <a:off x="6389634"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77" name="Square"/>
          <p:cNvSpPr/>
          <p:nvPr/>
        </p:nvSpPr>
        <p:spPr>
          <a:xfrm>
            <a:off x="6861089"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78" name="Square"/>
          <p:cNvSpPr/>
          <p:nvPr/>
        </p:nvSpPr>
        <p:spPr>
          <a:xfrm>
            <a:off x="7332545"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79" name="Square"/>
          <p:cNvSpPr/>
          <p:nvPr/>
        </p:nvSpPr>
        <p:spPr>
          <a:xfrm>
            <a:off x="7805231"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0" name="Square"/>
          <p:cNvSpPr/>
          <p:nvPr/>
        </p:nvSpPr>
        <p:spPr>
          <a:xfrm>
            <a:off x="8288155"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1" name="Square"/>
          <p:cNvSpPr/>
          <p:nvPr/>
        </p:nvSpPr>
        <p:spPr>
          <a:xfrm>
            <a:off x="4026657" y="4410998"/>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2" name="Square"/>
          <p:cNvSpPr/>
          <p:nvPr/>
        </p:nvSpPr>
        <p:spPr>
          <a:xfrm>
            <a:off x="4498112"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3" name="Square"/>
          <p:cNvSpPr/>
          <p:nvPr/>
        </p:nvSpPr>
        <p:spPr>
          <a:xfrm>
            <a:off x="4969567"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4" name="Square"/>
          <p:cNvSpPr/>
          <p:nvPr/>
        </p:nvSpPr>
        <p:spPr>
          <a:xfrm>
            <a:off x="5441022"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5" name="Square"/>
          <p:cNvSpPr/>
          <p:nvPr/>
        </p:nvSpPr>
        <p:spPr>
          <a:xfrm>
            <a:off x="5912477"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6" name="Square"/>
          <p:cNvSpPr/>
          <p:nvPr/>
        </p:nvSpPr>
        <p:spPr>
          <a:xfrm>
            <a:off x="6383932"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7" name="Square"/>
          <p:cNvSpPr/>
          <p:nvPr/>
        </p:nvSpPr>
        <p:spPr>
          <a:xfrm>
            <a:off x="6855387"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8" name="Square"/>
          <p:cNvSpPr/>
          <p:nvPr/>
        </p:nvSpPr>
        <p:spPr>
          <a:xfrm>
            <a:off x="7326843"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89" name="Square"/>
          <p:cNvSpPr/>
          <p:nvPr/>
        </p:nvSpPr>
        <p:spPr>
          <a:xfrm>
            <a:off x="7799529"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0" name="Square"/>
          <p:cNvSpPr/>
          <p:nvPr/>
        </p:nvSpPr>
        <p:spPr>
          <a:xfrm>
            <a:off x="8282453" y="4410998"/>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1" name="Square"/>
          <p:cNvSpPr/>
          <p:nvPr/>
        </p:nvSpPr>
        <p:spPr>
          <a:xfrm>
            <a:off x="4021473" y="4902929"/>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2" name="Square"/>
          <p:cNvSpPr/>
          <p:nvPr/>
        </p:nvSpPr>
        <p:spPr>
          <a:xfrm>
            <a:off x="4492928" y="4902929"/>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3" name="Square"/>
          <p:cNvSpPr/>
          <p:nvPr/>
        </p:nvSpPr>
        <p:spPr>
          <a:xfrm>
            <a:off x="4964383" y="4902929"/>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4" name="Square"/>
          <p:cNvSpPr/>
          <p:nvPr/>
        </p:nvSpPr>
        <p:spPr>
          <a:xfrm>
            <a:off x="5435838" y="4902929"/>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5" name="Square"/>
          <p:cNvSpPr/>
          <p:nvPr/>
        </p:nvSpPr>
        <p:spPr>
          <a:xfrm>
            <a:off x="5907294" y="4902929"/>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6" name="Square"/>
          <p:cNvSpPr/>
          <p:nvPr/>
        </p:nvSpPr>
        <p:spPr>
          <a:xfrm>
            <a:off x="6378749" y="4902929"/>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7" name="Square"/>
          <p:cNvSpPr/>
          <p:nvPr/>
        </p:nvSpPr>
        <p:spPr>
          <a:xfrm>
            <a:off x="6850204" y="4902929"/>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8" name="Square"/>
          <p:cNvSpPr/>
          <p:nvPr/>
        </p:nvSpPr>
        <p:spPr>
          <a:xfrm>
            <a:off x="7321659" y="4902929"/>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399" name="Square"/>
          <p:cNvSpPr/>
          <p:nvPr/>
        </p:nvSpPr>
        <p:spPr>
          <a:xfrm>
            <a:off x="7794345" y="4902929"/>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0" name="Square"/>
          <p:cNvSpPr/>
          <p:nvPr/>
        </p:nvSpPr>
        <p:spPr>
          <a:xfrm>
            <a:off x="8277269" y="4902929"/>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1" name="Square"/>
          <p:cNvSpPr/>
          <p:nvPr/>
        </p:nvSpPr>
        <p:spPr>
          <a:xfrm>
            <a:off x="4015771"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2" name="Square"/>
          <p:cNvSpPr/>
          <p:nvPr/>
        </p:nvSpPr>
        <p:spPr>
          <a:xfrm>
            <a:off x="4487226"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3" name="Square"/>
          <p:cNvSpPr/>
          <p:nvPr/>
        </p:nvSpPr>
        <p:spPr>
          <a:xfrm>
            <a:off x="4958681"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4" name="Square"/>
          <p:cNvSpPr/>
          <p:nvPr/>
        </p:nvSpPr>
        <p:spPr>
          <a:xfrm>
            <a:off x="5430136"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5" name="Square"/>
          <p:cNvSpPr/>
          <p:nvPr/>
        </p:nvSpPr>
        <p:spPr>
          <a:xfrm>
            <a:off x="5901592" y="5394859"/>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6" name="Square"/>
          <p:cNvSpPr/>
          <p:nvPr/>
        </p:nvSpPr>
        <p:spPr>
          <a:xfrm>
            <a:off x="6373047" y="5394859"/>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7" name="Square"/>
          <p:cNvSpPr/>
          <p:nvPr/>
        </p:nvSpPr>
        <p:spPr>
          <a:xfrm>
            <a:off x="6844502"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8" name="Square"/>
          <p:cNvSpPr/>
          <p:nvPr/>
        </p:nvSpPr>
        <p:spPr>
          <a:xfrm>
            <a:off x="7315957" y="5394859"/>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09" name="Square"/>
          <p:cNvSpPr/>
          <p:nvPr/>
        </p:nvSpPr>
        <p:spPr>
          <a:xfrm>
            <a:off x="7788643"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0" name="Square"/>
          <p:cNvSpPr/>
          <p:nvPr/>
        </p:nvSpPr>
        <p:spPr>
          <a:xfrm>
            <a:off x="8271567" y="5394859"/>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1" name="Square"/>
          <p:cNvSpPr/>
          <p:nvPr/>
        </p:nvSpPr>
        <p:spPr>
          <a:xfrm>
            <a:off x="4015771"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2" name="Square"/>
          <p:cNvSpPr/>
          <p:nvPr/>
        </p:nvSpPr>
        <p:spPr>
          <a:xfrm>
            <a:off x="4487226"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3" name="Square"/>
          <p:cNvSpPr/>
          <p:nvPr/>
        </p:nvSpPr>
        <p:spPr>
          <a:xfrm>
            <a:off x="4958681"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4" name="Square"/>
          <p:cNvSpPr/>
          <p:nvPr/>
        </p:nvSpPr>
        <p:spPr>
          <a:xfrm>
            <a:off x="5430136"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5" name="Square"/>
          <p:cNvSpPr/>
          <p:nvPr/>
        </p:nvSpPr>
        <p:spPr>
          <a:xfrm>
            <a:off x="5901592" y="5886790"/>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6" name="Square"/>
          <p:cNvSpPr/>
          <p:nvPr/>
        </p:nvSpPr>
        <p:spPr>
          <a:xfrm>
            <a:off x="6373047" y="5886790"/>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7" name="Square"/>
          <p:cNvSpPr/>
          <p:nvPr/>
        </p:nvSpPr>
        <p:spPr>
          <a:xfrm>
            <a:off x="6844502"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8" name="Square"/>
          <p:cNvSpPr/>
          <p:nvPr/>
        </p:nvSpPr>
        <p:spPr>
          <a:xfrm>
            <a:off x="7315957" y="5886790"/>
            <a:ext cx="439673"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19" name="Square"/>
          <p:cNvSpPr/>
          <p:nvPr/>
        </p:nvSpPr>
        <p:spPr>
          <a:xfrm>
            <a:off x="7788643"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0" name="Square"/>
          <p:cNvSpPr/>
          <p:nvPr/>
        </p:nvSpPr>
        <p:spPr>
          <a:xfrm>
            <a:off x="8271567" y="5886790"/>
            <a:ext cx="439674" cy="439673"/>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1" name="Square"/>
          <p:cNvSpPr/>
          <p:nvPr/>
        </p:nvSpPr>
        <p:spPr>
          <a:xfrm>
            <a:off x="4010069"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2" name="Square"/>
          <p:cNvSpPr/>
          <p:nvPr/>
        </p:nvSpPr>
        <p:spPr>
          <a:xfrm>
            <a:off x="4481524"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3" name="Square"/>
          <p:cNvSpPr/>
          <p:nvPr/>
        </p:nvSpPr>
        <p:spPr>
          <a:xfrm>
            <a:off x="4952979"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4" name="Square"/>
          <p:cNvSpPr/>
          <p:nvPr/>
        </p:nvSpPr>
        <p:spPr>
          <a:xfrm>
            <a:off x="5424434"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5" name="Square"/>
          <p:cNvSpPr/>
          <p:nvPr/>
        </p:nvSpPr>
        <p:spPr>
          <a:xfrm>
            <a:off x="5895890" y="6378720"/>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6" name="Square"/>
          <p:cNvSpPr/>
          <p:nvPr/>
        </p:nvSpPr>
        <p:spPr>
          <a:xfrm>
            <a:off x="6367345" y="6378720"/>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7" name="Square"/>
          <p:cNvSpPr/>
          <p:nvPr/>
        </p:nvSpPr>
        <p:spPr>
          <a:xfrm>
            <a:off x="6838800"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8" name="Square"/>
          <p:cNvSpPr/>
          <p:nvPr/>
        </p:nvSpPr>
        <p:spPr>
          <a:xfrm>
            <a:off x="7310255"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29" name="Square"/>
          <p:cNvSpPr/>
          <p:nvPr/>
        </p:nvSpPr>
        <p:spPr>
          <a:xfrm>
            <a:off x="7782941" y="6378720"/>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0" name="Square"/>
          <p:cNvSpPr/>
          <p:nvPr/>
        </p:nvSpPr>
        <p:spPr>
          <a:xfrm>
            <a:off x="8265866" y="6378720"/>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1" name="Square"/>
          <p:cNvSpPr/>
          <p:nvPr/>
        </p:nvSpPr>
        <p:spPr>
          <a:xfrm>
            <a:off x="4004367"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2" name="Square"/>
          <p:cNvSpPr/>
          <p:nvPr/>
        </p:nvSpPr>
        <p:spPr>
          <a:xfrm>
            <a:off x="4475822"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3" name="Square"/>
          <p:cNvSpPr/>
          <p:nvPr/>
        </p:nvSpPr>
        <p:spPr>
          <a:xfrm>
            <a:off x="4947277"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4" name="Square"/>
          <p:cNvSpPr/>
          <p:nvPr/>
        </p:nvSpPr>
        <p:spPr>
          <a:xfrm>
            <a:off x="5418732"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5" name="Square"/>
          <p:cNvSpPr/>
          <p:nvPr/>
        </p:nvSpPr>
        <p:spPr>
          <a:xfrm>
            <a:off x="5890188"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6" name="Square"/>
          <p:cNvSpPr/>
          <p:nvPr/>
        </p:nvSpPr>
        <p:spPr>
          <a:xfrm>
            <a:off x="6361643"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7" name="Square"/>
          <p:cNvSpPr/>
          <p:nvPr/>
        </p:nvSpPr>
        <p:spPr>
          <a:xfrm>
            <a:off x="6833098"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8" name="Square"/>
          <p:cNvSpPr/>
          <p:nvPr/>
        </p:nvSpPr>
        <p:spPr>
          <a:xfrm>
            <a:off x="7304553" y="6870651"/>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39" name="Square"/>
          <p:cNvSpPr/>
          <p:nvPr/>
        </p:nvSpPr>
        <p:spPr>
          <a:xfrm>
            <a:off x="7777240"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40" name="Square"/>
          <p:cNvSpPr/>
          <p:nvPr/>
        </p:nvSpPr>
        <p:spPr>
          <a:xfrm>
            <a:off x="8260164" y="6870651"/>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41" name="Rectangle"/>
          <p:cNvSpPr/>
          <p:nvPr/>
        </p:nvSpPr>
        <p:spPr>
          <a:xfrm>
            <a:off x="5658893" y="3919067"/>
            <a:ext cx="236317"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42" name="Rectangle"/>
          <p:cNvSpPr/>
          <p:nvPr/>
        </p:nvSpPr>
        <p:spPr>
          <a:xfrm>
            <a:off x="5456233" y="3919067"/>
            <a:ext cx="236317" cy="439674"/>
          </a:xfrm>
          <a:prstGeom prst="rect">
            <a:avLst/>
          </a:prstGeom>
          <a:blipFill>
            <a:blip r:embed="rId4"/>
          </a:blipFill>
          <a:ln w="12700">
            <a:miter lim="400000"/>
          </a:ln>
        </p:spPr>
        <p:txBody>
          <a:bodyPr lIns="50800" tIns="50800" rIns="50800" bIns="50800" anchor="ctr"/>
          <a:lstStyle/>
          <a:p>
            <a:pPr>
              <a:defRPr>
                <a:solidFill>
                  <a:srgbClr val="FFFFFF"/>
                </a:solidFill>
              </a:defRPr>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 name="Positive Predictive Value"/>
          <p:cNvSpPr txBox="1">
            <a:spLocks noGrp="1"/>
          </p:cNvSpPr>
          <p:nvPr>
            <p:ph type="title"/>
          </p:nvPr>
        </p:nvSpPr>
        <p:spPr>
          <a:prstGeom prst="rect">
            <a:avLst/>
          </a:prstGeom>
        </p:spPr>
        <p:txBody>
          <a:bodyPr/>
          <a:lstStyle/>
          <a:p>
            <a:r>
              <a:t>Positive Predictive Value</a:t>
            </a:r>
          </a:p>
        </p:txBody>
      </p:sp>
      <p:pic>
        <p:nvPicPr>
          <p:cNvPr id="1445" name="noun_manuscript_425239.png" descr="noun_manuscript_425239.png"/>
          <p:cNvPicPr>
            <a:picLocks noChangeAspect="1"/>
          </p:cNvPicPr>
          <p:nvPr/>
        </p:nvPicPr>
        <p:blipFill>
          <a:blip r:embed="rId3"/>
          <a:srcRect l="16562" t="2666" r="16562" b="16715"/>
          <a:stretch>
            <a:fillRect/>
          </a:stretch>
        </p:blipFill>
        <p:spPr>
          <a:xfrm>
            <a:off x="3026240" y="3646179"/>
            <a:ext cx="1476306" cy="1779659"/>
          </a:xfrm>
          <a:prstGeom prst="rect">
            <a:avLst/>
          </a:prstGeom>
          <a:ln w="12700">
            <a:miter lim="400000"/>
          </a:ln>
        </p:spPr>
      </p:pic>
      <p:sp>
        <p:nvSpPr>
          <p:cNvPr id="1446" name="120"/>
          <p:cNvSpPr txBox="1"/>
          <p:nvPr/>
        </p:nvSpPr>
        <p:spPr>
          <a:xfrm>
            <a:off x="1817325" y="3983523"/>
            <a:ext cx="1257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69865B"/>
                </a:solidFill>
              </a:defRPr>
            </a:lvl1pPr>
          </a:lstStyle>
          <a:p>
            <a:r>
              <a:t>120</a:t>
            </a:r>
          </a:p>
        </p:txBody>
      </p:sp>
      <p:pic>
        <p:nvPicPr>
          <p:cNvPr id="1447" name="noun_manuscript_425239.png" descr="noun_manuscript_425239.png"/>
          <p:cNvPicPr>
            <a:picLocks noChangeAspect="1"/>
          </p:cNvPicPr>
          <p:nvPr/>
        </p:nvPicPr>
        <p:blipFill>
          <a:blip r:embed="rId3"/>
          <a:srcRect l="16562" t="2666" r="16562" b="16715"/>
          <a:stretch>
            <a:fillRect/>
          </a:stretch>
        </p:blipFill>
        <p:spPr>
          <a:xfrm>
            <a:off x="4847625" y="6173722"/>
            <a:ext cx="1476306" cy="1779659"/>
          </a:xfrm>
          <a:prstGeom prst="rect">
            <a:avLst/>
          </a:prstGeom>
          <a:ln w="12700">
            <a:miter lim="400000"/>
          </a:ln>
        </p:spPr>
      </p:pic>
      <p:sp>
        <p:nvSpPr>
          <p:cNvPr id="1448" name="35"/>
          <p:cNvSpPr txBox="1"/>
          <p:nvPr/>
        </p:nvSpPr>
        <p:spPr>
          <a:xfrm>
            <a:off x="3829210" y="6511860"/>
            <a:ext cx="876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A04949"/>
                </a:solidFill>
              </a:defRPr>
            </a:lvl1pPr>
          </a:lstStyle>
          <a:p>
            <a:r>
              <a:t>35</a:t>
            </a:r>
          </a:p>
        </p:txBody>
      </p:sp>
      <p:pic>
        <p:nvPicPr>
          <p:cNvPr id="1449" name="noun_manuscript_425239.png" descr="noun_manuscript_425239.png"/>
          <p:cNvPicPr>
            <a:picLocks noChangeAspect="1"/>
          </p:cNvPicPr>
          <p:nvPr/>
        </p:nvPicPr>
        <p:blipFill>
          <a:blip r:embed="rId3"/>
          <a:srcRect l="16562" t="2666" r="16562" b="16715"/>
          <a:stretch>
            <a:fillRect/>
          </a:stretch>
        </p:blipFill>
        <p:spPr>
          <a:xfrm>
            <a:off x="1248240" y="6186179"/>
            <a:ext cx="1476306" cy="1779659"/>
          </a:xfrm>
          <a:prstGeom prst="rect">
            <a:avLst/>
          </a:prstGeom>
          <a:ln w="12700">
            <a:miter lim="400000"/>
          </a:ln>
        </p:spPr>
      </p:pic>
      <p:sp>
        <p:nvSpPr>
          <p:cNvPr id="1450" name="120"/>
          <p:cNvSpPr txBox="1"/>
          <p:nvPr/>
        </p:nvSpPr>
        <p:spPr>
          <a:xfrm>
            <a:off x="39325" y="6523522"/>
            <a:ext cx="1257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69865B"/>
                </a:solidFill>
              </a:defRPr>
            </a:lvl1pPr>
          </a:lstStyle>
          <a:p>
            <a:r>
              <a:t>120</a:t>
            </a:r>
          </a:p>
        </p:txBody>
      </p:sp>
      <p:sp>
        <p:nvSpPr>
          <p:cNvPr id="1451" name="="/>
          <p:cNvSpPr txBox="1"/>
          <p:nvPr/>
        </p:nvSpPr>
        <p:spPr>
          <a:xfrm>
            <a:off x="6782854" y="4800600"/>
            <a:ext cx="883866"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a:t>
            </a:r>
          </a:p>
        </p:txBody>
      </p:sp>
      <p:sp>
        <p:nvSpPr>
          <p:cNvPr id="1452" name="+"/>
          <p:cNvSpPr txBox="1"/>
          <p:nvPr/>
        </p:nvSpPr>
        <p:spPr>
          <a:xfrm>
            <a:off x="2819105" y="6186973"/>
            <a:ext cx="883866"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a:t>
            </a:r>
          </a:p>
        </p:txBody>
      </p:sp>
      <p:sp>
        <p:nvSpPr>
          <p:cNvPr id="1453" name="Line"/>
          <p:cNvSpPr/>
          <p:nvPr/>
        </p:nvSpPr>
        <p:spPr>
          <a:xfrm>
            <a:off x="1371600" y="5863244"/>
            <a:ext cx="4189875" cy="1"/>
          </a:xfrm>
          <a:prstGeom prst="line">
            <a:avLst/>
          </a:prstGeom>
          <a:ln w="152400">
            <a:solidFill>
              <a:srgbClr val="334862"/>
            </a:solidFill>
            <a:miter lim="400000"/>
          </a:ln>
        </p:spPr>
        <p:txBody>
          <a:bodyPr lIns="50800" tIns="50800" rIns="50800" bIns="50800" anchor="ctr"/>
          <a:lstStyle/>
          <a:p>
            <a:pPr>
              <a:defRPr>
                <a:solidFill>
                  <a:srgbClr val="202020"/>
                </a:solidFill>
              </a:defRPr>
            </a:pPr>
            <a:endParaRPr/>
          </a:p>
        </p:txBody>
      </p:sp>
      <p:pic>
        <p:nvPicPr>
          <p:cNvPr id="1454" name="noun_manuscript_425239.png" descr="noun_manuscript_425239.png"/>
          <p:cNvPicPr>
            <a:picLocks noChangeAspect="1"/>
          </p:cNvPicPr>
          <p:nvPr/>
        </p:nvPicPr>
        <p:blipFill>
          <a:blip r:embed="rId3"/>
          <a:srcRect l="16562" t="2666" r="16562" b="16715"/>
          <a:stretch>
            <a:fillRect/>
          </a:stretch>
        </p:blipFill>
        <p:spPr>
          <a:xfrm>
            <a:off x="9954139" y="4973451"/>
            <a:ext cx="1476306" cy="1779659"/>
          </a:xfrm>
          <a:prstGeom prst="rect">
            <a:avLst/>
          </a:prstGeom>
          <a:ln w="12700">
            <a:miter lim="400000"/>
          </a:ln>
        </p:spPr>
      </p:pic>
      <p:sp>
        <p:nvSpPr>
          <p:cNvPr id="1455" name="77%"/>
          <p:cNvSpPr txBox="1"/>
          <p:nvPr/>
        </p:nvSpPr>
        <p:spPr>
          <a:xfrm>
            <a:off x="8292154" y="5310794"/>
            <a:ext cx="155384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334862"/>
                </a:solidFill>
              </a:defRPr>
            </a:lvl1pPr>
          </a:lstStyle>
          <a:p>
            <a:r>
              <a:t>77%</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 name="4. P-hacking can turn non-significant findings  into significant findings.  Let’s say this happens in 20% of the cases."/>
          <p:cNvSpPr txBox="1"/>
          <p:nvPr/>
        </p:nvSpPr>
        <p:spPr>
          <a:xfrm>
            <a:off x="2672706" y="19487"/>
            <a:ext cx="7896338" cy="264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 P-hacking can turn non-significant findings </a:t>
            </a:r>
            <a:br/>
            <a:r>
              <a:t>into significant findings.</a:t>
            </a:r>
            <a:br/>
            <a:br/>
            <a:r>
              <a:t>Let’s say this happens in 20% of the cases.</a:t>
            </a:r>
          </a:p>
        </p:txBody>
      </p:sp>
      <p:sp>
        <p:nvSpPr>
          <p:cNvPr id="1460" name="Arrow"/>
          <p:cNvSpPr/>
          <p:nvPr/>
        </p:nvSpPr>
        <p:spPr>
          <a:xfrm>
            <a:off x="2775476" y="3342173"/>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3"/>
          </a:blipFill>
          <a:ln w="12700">
            <a:miter lim="400000"/>
          </a:ln>
        </p:spPr>
        <p:txBody>
          <a:bodyPr lIns="50800" tIns="50800" rIns="50800" bIns="50800" anchor="ctr"/>
          <a:lstStyle/>
          <a:p>
            <a:pPr>
              <a:defRPr>
                <a:solidFill>
                  <a:srgbClr val="FFFFFF"/>
                </a:solidFill>
              </a:defRPr>
            </a:pPr>
            <a:endParaRPr/>
          </a:p>
        </p:txBody>
      </p:sp>
      <p:pic>
        <p:nvPicPr>
          <p:cNvPr id="1461" name="noun_manuscript_425239.png" descr="noun_manuscript_425239.png"/>
          <p:cNvPicPr>
            <a:picLocks noChangeAspect="1"/>
          </p:cNvPicPr>
          <p:nvPr/>
        </p:nvPicPr>
        <p:blipFill>
          <a:blip r:embed="rId4"/>
          <a:srcRect l="16562" t="2666" r="16562" b="16715"/>
          <a:stretch>
            <a:fillRect/>
          </a:stretch>
        </p:blipFill>
        <p:spPr>
          <a:xfrm>
            <a:off x="1121240" y="2757179"/>
            <a:ext cx="1476306" cy="1779659"/>
          </a:xfrm>
          <a:prstGeom prst="rect">
            <a:avLst/>
          </a:prstGeom>
          <a:ln w="12700">
            <a:miter lim="400000"/>
          </a:ln>
        </p:spPr>
      </p:pic>
      <p:sp>
        <p:nvSpPr>
          <p:cNvPr id="1462" name="120"/>
          <p:cNvSpPr txBox="1"/>
          <p:nvPr/>
        </p:nvSpPr>
        <p:spPr>
          <a:xfrm>
            <a:off x="55200" y="3221523"/>
            <a:ext cx="97155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69865B"/>
                </a:solidFill>
              </a:defRPr>
            </a:lvl1pPr>
          </a:lstStyle>
          <a:p>
            <a:r>
              <a:t>120</a:t>
            </a:r>
          </a:p>
        </p:txBody>
      </p:sp>
      <p:pic>
        <p:nvPicPr>
          <p:cNvPr id="1463" name="noun_manuscript_425239.png" descr="noun_manuscript_425239.png"/>
          <p:cNvPicPr>
            <a:picLocks noChangeAspect="1"/>
          </p:cNvPicPr>
          <p:nvPr/>
        </p:nvPicPr>
        <p:blipFill>
          <a:blip r:embed="rId4"/>
          <a:srcRect l="16562" t="2666" r="16562" b="16715"/>
          <a:stretch>
            <a:fillRect/>
          </a:stretch>
        </p:blipFill>
        <p:spPr>
          <a:xfrm>
            <a:off x="1149232" y="4902928"/>
            <a:ext cx="1476305" cy="1779659"/>
          </a:xfrm>
          <a:prstGeom prst="rect">
            <a:avLst/>
          </a:prstGeom>
          <a:ln w="12700">
            <a:miter lim="400000"/>
          </a:ln>
        </p:spPr>
      </p:pic>
      <p:sp>
        <p:nvSpPr>
          <p:cNvPr id="1464" name="Square"/>
          <p:cNvSpPr/>
          <p:nvPr/>
        </p:nvSpPr>
        <p:spPr>
          <a:xfrm>
            <a:off x="4043763"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65" name="Square"/>
          <p:cNvSpPr/>
          <p:nvPr/>
        </p:nvSpPr>
        <p:spPr>
          <a:xfrm>
            <a:off x="451521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66" name="Square"/>
          <p:cNvSpPr/>
          <p:nvPr/>
        </p:nvSpPr>
        <p:spPr>
          <a:xfrm>
            <a:off x="498667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67" name="Square"/>
          <p:cNvSpPr/>
          <p:nvPr/>
        </p:nvSpPr>
        <p:spPr>
          <a:xfrm>
            <a:off x="545812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68" name="Square"/>
          <p:cNvSpPr/>
          <p:nvPr/>
        </p:nvSpPr>
        <p:spPr>
          <a:xfrm>
            <a:off x="592958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69" name="Square"/>
          <p:cNvSpPr/>
          <p:nvPr/>
        </p:nvSpPr>
        <p:spPr>
          <a:xfrm>
            <a:off x="640103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70" name="Square"/>
          <p:cNvSpPr/>
          <p:nvPr/>
        </p:nvSpPr>
        <p:spPr>
          <a:xfrm>
            <a:off x="6872493"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71" name="Square"/>
          <p:cNvSpPr/>
          <p:nvPr/>
        </p:nvSpPr>
        <p:spPr>
          <a:xfrm>
            <a:off x="7343948" y="2443275"/>
            <a:ext cx="439674"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72" name="Square"/>
          <p:cNvSpPr/>
          <p:nvPr/>
        </p:nvSpPr>
        <p:spPr>
          <a:xfrm>
            <a:off x="7816635"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73" name="Square"/>
          <p:cNvSpPr/>
          <p:nvPr/>
        </p:nvSpPr>
        <p:spPr>
          <a:xfrm>
            <a:off x="8299559" y="2443275"/>
            <a:ext cx="439673" cy="439674"/>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74" name="Square"/>
          <p:cNvSpPr/>
          <p:nvPr/>
        </p:nvSpPr>
        <p:spPr>
          <a:xfrm>
            <a:off x="4038061" y="2935206"/>
            <a:ext cx="439673"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75" name="Square"/>
          <p:cNvSpPr/>
          <p:nvPr/>
        </p:nvSpPr>
        <p:spPr>
          <a:xfrm>
            <a:off x="4509516" y="2935206"/>
            <a:ext cx="439674" cy="439673"/>
          </a:xfrm>
          <a:prstGeom prst="rect">
            <a:avLst/>
          </a:prstGeom>
          <a:blipFill>
            <a:blip r:embed="rId3"/>
          </a:blipFill>
          <a:ln w="12700">
            <a:miter lim="400000"/>
          </a:ln>
        </p:spPr>
        <p:txBody>
          <a:bodyPr lIns="50800" tIns="50800" rIns="50800" bIns="50800" anchor="ctr"/>
          <a:lstStyle/>
          <a:p>
            <a:pPr>
              <a:defRPr>
                <a:solidFill>
                  <a:srgbClr val="FFFFFF"/>
                </a:solidFill>
              </a:defRPr>
            </a:pPr>
            <a:endParaRPr/>
          </a:p>
        </p:txBody>
      </p:sp>
      <p:sp>
        <p:nvSpPr>
          <p:cNvPr id="1476" name="Square"/>
          <p:cNvSpPr/>
          <p:nvPr/>
        </p:nvSpPr>
        <p:spPr>
          <a:xfrm>
            <a:off x="4980971" y="2935206"/>
            <a:ext cx="439674" cy="439673"/>
          </a:xfrm>
          <a:prstGeom prst="rect">
            <a:avLst/>
          </a:prstGeom>
          <a:blipFill>
            <a:blip r:embed="rId3">
              <a:alphaModFix amt="70422"/>
            </a:blip>
          </a:blipFill>
          <a:ln w="12700">
            <a:miter lim="400000"/>
          </a:ln>
        </p:spPr>
        <p:txBody>
          <a:bodyPr lIns="50800" tIns="50800" rIns="50800" bIns="50800" anchor="ctr"/>
          <a:lstStyle/>
          <a:p>
            <a:pPr>
              <a:defRPr>
                <a:solidFill>
                  <a:srgbClr val="FFFFFF"/>
                </a:solidFill>
              </a:defRPr>
            </a:pPr>
            <a:endParaRPr/>
          </a:p>
        </p:txBody>
      </p:sp>
      <p:sp>
        <p:nvSpPr>
          <p:cNvPr id="1477" name="Square"/>
          <p:cNvSpPr/>
          <p:nvPr/>
        </p:nvSpPr>
        <p:spPr>
          <a:xfrm>
            <a:off x="5452426" y="2935206"/>
            <a:ext cx="439674" cy="439673"/>
          </a:xfrm>
          <a:prstGeom prst="rect">
            <a:avLst/>
          </a:prstGeom>
          <a:blipFill>
            <a:blip r:embed="rId3">
              <a:alphaModFix amt="70422"/>
            </a:blip>
          </a:blipFill>
          <a:ln w="12700">
            <a:miter lim="400000"/>
          </a:ln>
        </p:spPr>
        <p:txBody>
          <a:bodyPr lIns="50800" tIns="50800" rIns="50800" bIns="50800" anchor="ctr"/>
          <a:lstStyle/>
          <a:p>
            <a:pPr>
              <a:defRPr>
                <a:solidFill>
                  <a:srgbClr val="FFFFFF"/>
                </a:solidFill>
              </a:defRPr>
            </a:pPr>
            <a:endParaRPr/>
          </a:p>
        </p:txBody>
      </p:sp>
      <p:sp>
        <p:nvSpPr>
          <p:cNvPr id="1478" name="Square"/>
          <p:cNvSpPr/>
          <p:nvPr/>
        </p:nvSpPr>
        <p:spPr>
          <a:xfrm>
            <a:off x="5923881" y="2935206"/>
            <a:ext cx="439674" cy="439673"/>
          </a:xfrm>
          <a:prstGeom prst="rect">
            <a:avLst/>
          </a:prstGeom>
          <a:blipFill>
            <a:blip r:embed="rId3">
              <a:alphaModFix amt="70422"/>
            </a:blip>
          </a:blipFill>
          <a:ln w="12700">
            <a:miter lim="400000"/>
          </a:ln>
        </p:spPr>
        <p:txBody>
          <a:bodyPr lIns="50800" tIns="50800" rIns="50800" bIns="50800" anchor="ctr"/>
          <a:lstStyle/>
          <a:p>
            <a:pPr>
              <a:defRPr>
                <a:solidFill>
                  <a:srgbClr val="FFFFFF"/>
                </a:solidFill>
              </a:defRPr>
            </a:pPr>
            <a:endParaRPr/>
          </a:p>
        </p:txBody>
      </p:sp>
      <p:sp>
        <p:nvSpPr>
          <p:cNvPr id="1479" name="Square"/>
          <p:cNvSpPr/>
          <p:nvPr/>
        </p:nvSpPr>
        <p:spPr>
          <a:xfrm>
            <a:off x="6395336"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0" name="Square"/>
          <p:cNvSpPr/>
          <p:nvPr/>
        </p:nvSpPr>
        <p:spPr>
          <a:xfrm>
            <a:off x="6866791"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1" name="Square"/>
          <p:cNvSpPr/>
          <p:nvPr/>
        </p:nvSpPr>
        <p:spPr>
          <a:xfrm>
            <a:off x="7338247" y="2935206"/>
            <a:ext cx="439674"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2" name="Square"/>
          <p:cNvSpPr/>
          <p:nvPr/>
        </p:nvSpPr>
        <p:spPr>
          <a:xfrm>
            <a:off x="7810933" y="2935206"/>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3" name="Square"/>
          <p:cNvSpPr/>
          <p:nvPr/>
        </p:nvSpPr>
        <p:spPr>
          <a:xfrm>
            <a:off x="8293857" y="2935206"/>
            <a:ext cx="439673" cy="439673"/>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4" name="Square"/>
          <p:cNvSpPr/>
          <p:nvPr/>
        </p:nvSpPr>
        <p:spPr>
          <a:xfrm>
            <a:off x="4038061" y="3427136"/>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5" name="Square"/>
          <p:cNvSpPr/>
          <p:nvPr/>
        </p:nvSpPr>
        <p:spPr>
          <a:xfrm>
            <a:off x="4509516"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6" name="Square"/>
          <p:cNvSpPr/>
          <p:nvPr/>
        </p:nvSpPr>
        <p:spPr>
          <a:xfrm>
            <a:off x="4980971"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7" name="Square"/>
          <p:cNvSpPr/>
          <p:nvPr/>
        </p:nvSpPr>
        <p:spPr>
          <a:xfrm>
            <a:off x="5452426"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488" name="Square"/>
          <p:cNvSpPr/>
          <p:nvPr/>
        </p:nvSpPr>
        <p:spPr>
          <a:xfrm>
            <a:off x="4032359" y="3919067"/>
            <a:ext cx="439673"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89" name="Square"/>
          <p:cNvSpPr/>
          <p:nvPr/>
        </p:nvSpPr>
        <p:spPr>
          <a:xfrm>
            <a:off x="4503814"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90" name="Square"/>
          <p:cNvSpPr/>
          <p:nvPr/>
        </p:nvSpPr>
        <p:spPr>
          <a:xfrm>
            <a:off x="4975269" y="3919067"/>
            <a:ext cx="439674"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sp>
        <p:nvSpPr>
          <p:cNvPr id="1491" name="Square"/>
          <p:cNvSpPr/>
          <p:nvPr/>
        </p:nvSpPr>
        <p:spPr>
          <a:xfrm>
            <a:off x="5918179" y="3919067"/>
            <a:ext cx="439674" cy="439674"/>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2" name="Square"/>
          <p:cNvSpPr/>
          <p:nvPr/>
        </p:nvSpPr>
        <p:spPr>
          <a:xfrm>
            <a:off x="6389634" y="3919067"/>
            <a:ext cx="439674" cy="439674"/>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3" name="Square"/>
          <p:cNvSpPr/>
          <p:nvPr/>
        </p:nvSpPr>
        <p:spPr>
          <a:xfrm>
            <a:off x="6861089" y="3919067"/>
            <a:ext cx="439674" cy="439674"/>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4" name="Square"/>
          <p:cNvSpPr/>
          <p:nvPr/>
        </p:nvSpPr>
        <p:spPr>
          <a:xfrm>
            <a:off x="7332545" y="3919067"/>
            <a:ext cx="439674" cy="439674"/>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5" name="Square"/>
          <p:cNvSpPr/>
          <p:nvPr/>
        </p:nvSpPr>
        <p:spPr>
          <a:xfrm>
            <a:off x="7805231" y="3919067"/>
            <a:ext cx="439674" cy="439674"/>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6" name="Square"/>
          <p:cNvSpPr/>
          <p:nvPr/>
        </p:nvSpPr>
        <p:spPr>
          <a:xfrm>
            <a:off x="8288155" y="3919067"/>
            <a:ext cx="439674" cy="439674"/>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7" name="Square"/>
          <p:cNvSpPr/>
          <p:nvPr/>
        </p:nvSpPr>
        <p:spPr>
          <a:xfrm>
            <a:off x="4026657" y="4410998"/>
            <a:ext cx="439673" cy="439673"/>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8" name="Square"/>
          <p:cNvSpPr/>
          <p:nvPr/>
        </p:nvSpPr>
        <p:spPr>
          <a:xfrm>
            <a:off x="4498112" y="4410998"/>
            <a:ext cx="439674" cy="439673"/>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499" name="Square"/>
          <p:cNvSpPr/>
          <p:nvPr/>
        </p:nvSpPr>
        <p:spPr>
          <a:xfrm>
            <a:off x="4969567" y="4410998"/>
            <a:ext cx="439674" cy="439673"/>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500" name="Square"/>
          <p:cNvSpPr/>
          <p:nvPr/>
        </p:nvSpPr>
        <p:spPr>
          <a:xfrm>
            <a:off x="5441022" y="4410998"/>
            <a:ext cx="439674" cy="439673"/>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501" name="Square"/>
          <p:cNvSpPr/>
          <p:nvPr/>
        </p:nvSpPr>
        <p:spPr>
          <a:xfrm>
            <a:off x="5912477" y="4410998"/>
            <a:ext cx="439674" cy="439673"/>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502" name="Square"/>
          <p:cNvSpPr/>
          <p:nvPr/>
        </p:nvSpPr>
        <p:spPr>
          <a:xfrm>
            <a:off x="6383932" y="4410998"/>
            <a:ext cx="439674" cy="439673"/>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503" name="Square"/>
          <p:cNvSpPr/>
          <p:nvPr/>
        </p:nvSpPr>
        <p:spPr>
          <a:xfrm>
            <a:off x="6855387" y="4410998"/>
            <a:ext cx="439674" cy="439673"/>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504" name="Square"/>
          <p:cNvSpPr/>
          <p:nvPr/>
        </p:nvSpPr>
        <p:spPr>
          <a:xfrm>
            <a:off x="6378749" y="4902929"/>
            <a:ext cx="439673"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05" name="Square"/>
          <p:cNvSpPr/>
          <p:nvPr/>
        </p:nvSpPr>
        <p:spPr>
          <a:xfrm>
            <a:off x="6850204" y="4902929"/>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06" name="Square"/>
          <p:cNvSpPr/>
          <p:nvPr/>
        </p:nvSpPr>
        <p:spPr>
          <a:xfrm>
            <a:off x="7321659" y="4902929"/>
            <a:ext cx="439673"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07" name="Square"/>
          <p:cNvSpPr/>
          <p:nvPr/>
        </p:nvSpPr>
        <p:spPr>
          <a:xfrm>
            <a:off x="7794345" y="4902929"/>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08" name="Square"/>
          <p:cNvSpPr/>
          <p:nvPr/>
        </p:nvSpPr>
        <p:spPr>
          <a:xfrm>
            <a:off x="8277269" y="4902929"/>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09" name="Square"/>
          <p:cNvSpPr/>
          <p:nvPr/>
        </p:nvSpPr>
        <p:spPr>
          <a:xfrm>
            <a:off x="4015771" y="539485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0" name="Square"/>
          <p:cNvSpPr/>
          <p:nvPr/>
        </p:nvSpPr>
        <p:spPr>
          <a:xfrm>
            <a:off x="4487226" y="539485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1" name="Square"/>
          <p:cNvSpPr/>
          <p:nvPr/>
        </p:nvSpPr>
        <p:spPr>
          <a:xfrm>
            <a:off x="4958681" y="539485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2" name="Square"/>
          <p:cNvSpPr/>
          <p:nvPr/>
        </p:nvSpPr>
        <p:spPr>
          <a:xfrm>
            <a:off x="5430136" y="539485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3" name="Square"/>
          <p:cNvSpPr/>
          <p:nvPr/>
        </p:nvSpPr>
        <p:spPr>
          <a:xfrm>
            <a:off x="5901592" y="5394859"/>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4" name="Square"/>
          <p:cNvSpPr/>
          <p:nvPr/>
        </p:nvSpPr>
        <p:spPr>
          <a:xfrm>
            <a:off x="6373047" y="5394859"/>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5" name="Square"/>
          <p:cNvSpPr/>
          <p:nvPr/>
        </p:nvSpPr>
        <p:spPr>
          <a:xfrm>
            <a:off x="6844502" y="539485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6" name="Square"/>
          <p:cNvSpPr/>
          <p:nvPr/>
        </p:nvSpPr>
        <p:spPr>
          <a:xfrm>
            <a:off x="7315957" y="5394859"/>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7" name="Square"/>
          <p:cNvSpPr/>
          <p:nvPr/>
        </p:nvSpPr>
        <p:spPr>
          <a:xfrm>
            <a:off x="7788643" y="539485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8" name="Square"/>
          <p:cNvSpPr/>
          <p:nvPr/>
        </p:nvSpPr>
        <p:spPr>
          <a:xfrm>
            <a:off x="8271567" y="539485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19" name="Square"/>
          <p:cNvSpPr/>
          <p:nvPr/>
        </p:nvSpPr>
        <p:spPr>
          <a:xfrm>
            <a:off x="4015771" y="5886790"/>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0" name="Square"/>
          <p:cNvSpPr/>
          <p:nvPr/>
        </p:nvSpPr>
        <p:spPr>
          <a:xfrm>
            <a:off x="4487226" y="5886790"/>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1" name="Square"/>
          <p:cNvSpPr/>
          <p:nvPr/>
        </p:nvSpPr>
        <p:spPr>
          <a:xfrm>
            <a:off x="4958681" y="5886790"/>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2" name="Square"/>
          <p:cNvSpPr/>
          <p:nvPr/>
        </p:nvSpPr>
        <p:spPr>
          <a:xfrm>
            <a:off x="5430136" y="5886790"/>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3" name="Square"/>
          <p:cNvSpPr/>
          <p:nvPr/>
        </p:nvSpPr>
        <p:spPr>
          <a:xfrm>
            <a:off x="5901592" y="5886790"/>
            <a:ext cx="439673"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4" name="Square"/>
          <p:cNvSpPr/>
          <p:nvPr/>
        </p:nvSpPr>
        <p:spPr>
          <a:xfrm>
            <a:off x="6373047" y="5886790"/>
            <a:ext cx="439673"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5" name="Square"/>
          <p:cNvSpPr/>
          <p:nvPr/>
        </p:nvSpPr>
        <p:spPr>
          <a:xfrm>
            <a:off x="6844502" y="5886790"/>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6" name="Square"/>
          <p:cNvSpPr/>
          <p:nvPr/>
        </p:nvSpPr>
        <p:spPr>
          <a:xfrm>
            <a:off x="7315957" y="5886790"/>
            <a:ext cx="439673"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7" name="Square"/>
          <p:cNvSpPr/>
          <p:nvPr/>
        </p:nvSpPr>
        <p:spPr>
          <a:xfrm>
            <a:off x="7788643" y="5886790"/>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8" name="Square"/>
          <p:cNvSpPr/>
          <p:nvPr/>
        </p:nvSpPr>
        <p:spPr>
          <a:xfrm>
            <a:off x="8271567" y="5886790"/>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29" name="Square"/>
          <p:cNvSpPr/>
          <p:nvPr/>
        </p:nvSpPr>
        <p:spPr>
          <a:xfrm>
            <a:off x="4010069" y="6378720"/>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0" name="Square"/>
          <p:cNvSpPr/>
          <p:nvPr/>
        </p:nvSpPr>
        <p:spPr>
          <a:xfrm>
            <a:off x="4481524" y="6378720"/>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1" name="Square"/>
          <p:cNvSpPr/>
          <p:nvPr/>
        </p:nvSpPr>
        <p:spPr>
          <a:xfrm>
            <a:off x="4952979" y="6378720"/>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2" name="Square"/>
          <p:cNvSpPr/>
          <p:nvPr/>
        </p:nvSpPr>
        <p:spPr>
          <a:xfrm>
            <a:off x="5424434" y="6378720"/>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3" name="Square"/>
          <p:cNvSpPr/>
          <p:nvPr/>
        </p:nvSpPr>
        <p:spPr>
          <a:xfrm>
            <a:off x="5895890" y="6378720"/>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4" name="Square"/>
          <p:cNvSpPr/>
          <p:nvPr/>
        </p:nvSpPr>
        <p:spPr>
          <a:xfrm>
            <a:off x="6367345" y="6378720"/>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5" name="Square"/>
          <p:cNvSpPr/>
          <p:nvPr/>
        </p:nvSpPr>
        <p:spPr>
          <a:xfrm>
            <a:off x="6838800" y="6378720"/>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6" name="Square"/>
          <p:cNvSpPr/>
          <p:nvPr/>
        </p:nvSpPr>
        <p:spPr>
          <a:xfrm>
            <a:off x="7310255" y="6378720"/>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7" name="Square"/>
          <p:cNvSpPr/>
          <p:nvPr/>
        </p:nvSpPr>
        <p:spPr>
          <a:xfrm>
            <a:off x="7782941" y="6378720"/>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8" name="Square"/>
          <p:cNvSpPr/>
          <p:nvPr/>
        </p:nvSpPr>
        <p:spPr>
          <a:xfrm>
            <a:off x="8265866" y="6378720"/>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39" name="Square"/>
          <p:cNvSpPr/>
          <p:nvPr/>
        </p:nvSpPr>
        <p:spPr>
          <a:xfrm>
            <a:off x="4004367" y="6870651"/>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0" name="Square"/>
          <p:cNvSpPr/>
          <p:nvPr/>
        </p:nvSpPr>
        <p:spPr>
          <a:xfrm>
            <a:off x="4475822" y="6870651"/>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1" name="Square"/>
          <p:cNvSpPr/>
          <p:nvPr/>
        </p:nvSpPr>
        <p:spPr>
          <a:xfrm>
            <a:off x="4947277" y="6870651"/>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2" name="Square"/>
          <p:cNvSpPr/>
          <p:nvPr/>
        </p:nvSpPr>
        <p:spPr>
          <a:xfrm>
            <a:off x="5418732" y="6870651"/>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3" name="Square"/>
          <p:cNvSpPr/>
          <p:nvPr/>
        </p:nvSpPr>
        <p:spPr>
          <a:xfrm>
            <a:off x="5890188" y="6870651"/>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4" name="Square"/>
          <p:cNvSpPr/>
          <p:nvPr/>
        </p:nvSpPr>
        <p:spPr>
          <a:xfrm>
            <a:off x="6361643" y="6870651"/>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5" name="Square"/>
          <p:cNvSpPr/>
          <p:nvPr/>
        </p:nvSpPr>
        <p:spPr>
          <a:xfrm>
            <a:off x="6833098" y="6870651"/>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6" name="Square"/>
          <p:cNvSpPr/>
          <p:nvPr/>
        </p:nvSpPr>
        <p:spPr>
          <a:xfrm>
            <a:off x="7304553" y="6870651"/>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7" name="Square"/>
          <p:cNvSpPr/>
          <p:nvPr/>
        </p:nvSpPr>
        <p:spPr>
          <a:xfrm>
            <a:off x="7777240" y="6870651"/>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8" name="Square"/>
          <p:cNvSpPr/>
          <p:nvPr/>
        </p:nvSpPr>
        <p:spPr>
          <a:xfrm>
            <a:off x="8260164" y="6870651"/>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49" name="This turns 133 of the 665 true negatives into false positives"/>
          <p:cNvSpPr txBox="1"/>
          <p:nvPr/>
        </p:nvSpPr>
        <p:spPr>
          <a:xfrm>
            <a:off x="252964" y="8346444"/>
            <a:ext cx="996132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This turns </a:t>
            </a:r>
            <a:r>
              <a:rPr b="1"/>
              <a:t>133 of the 665</a:t>
            </a:r>
            <a:r>
              <a:t> true negatives into false positives</a:t>
            </a:r>
          </a:p>
        </p:txBody>
      </p:sp>
      <p:grpSp>
        <p:nvGrpSpPr>
          <p:cNvPr id="1555" name="Group"/>
          <p:cNvGrpSpPr/>
          <p:nvPr/>
        </p:nvGrpSpPr>
        <p:grpSpPr>
          <a:xfrm>
            <a:off x="8996893" y="2588864"/>
            <a:ext cx="3772808" cy="978436"/>
            <a:chOff x="0" y="0"/>
            <a:chExt cx="3772806" cy="978435"/>
          </a:xfrm>
        </p:grpSpPr>
        <p:pic>
          <p:nvPicPr>
            <p:cNvPr id="1550" name="noun_manuscript_425239.png" descr="noun_manuscript_425239.png"/>
            <p:cNvPicPr>
              <a:picLocks noChangeAspect="1"/>
            </p:cNvPicPr>
            <p:nvPr/>
          </p:nvPicPr>
          <p:blipFill>
            <a:blip r:embed="rId4"/>
            <a:srcRect l="16562" t="2666" r="16562" b="16715"/>
            <a:stretch>
              <a:fillRect/>
            </a:stretch>
          </p:blipFill>
          <p:spPr>
            <a:xfrm>
              <a:off x="2284535" y="0"/>
              <a:ext cx="811656" cy="978436"/>
            </a:xfrm>
            <a:prstGeom prst="rect">
              <a:avLst/>
            </a:prstGeom>
            <a:ln w="12700" cap="flat">
              <a:noFill/>
              <a:miter lim="400000"/>
            </a:ln>
            <a:effectLst/>
          </p:spPr>
        </p:pic>
        <p:sp>
          <p:nvSpPr>
            <p:cNvPr id="1551" name="36"/>
            <p:cNvSpPr txBox="1"/>
            <p:nvPr/>
          </p:nvSpPr>
          <p:spPr>
            <a:xfrm>
              <a:off x="3087006" y="63698"/>
              <a:ext cx="685801" cy="850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b="1">
                  <a:solidFill>
                    <a:srgbClr val="93A686"/>
                  </a:solidFill>
                </a:defRPr>
              </a:lvl1pPr>
            </a:lstStyle>
            <a:p>
              <a:r>
                <a:t>36</a:t>
              </a:r>
            </a:p>
          </p:txBody>
        </p:sp>
        <p:pic>
          <p:nvPicPr>
            <p:cNvPr id="1552" name="noun_Waste_1313984.png" descr="noun_Waste_1313984.png"/>
            <p:cNvPicPr>
              <a:picLocks noChangeAspect="1"/>
            </p:cNvPicPr>
            <p:nvPr/>
          </p:nvPicPr>
          <p:blipFill>
            <a:blip r:embed="rId9"/>
            <a:srcRect l="20113" t="8219" r="20113" b="19857"/>
            <a:stretch>
              <a:fillRect/>
            </a:stretch>
          </p:blipFill>
          <p:spPr>
            <a:xfrm>
              <a:off x="1178493" y="793"/>
              <a:ext cx="811652" cy="976630"/>
            </a:xfrm>
            <a:prstGeom prst="rect">
              <a:avLst/>
            </a:prstGeom>
            <a:ln w="12700" cap="flat">
              <a:noFill/>
              <a:miter lim="400000"/>
            </a:ln>
            <a:effectLst/>
          </p:spPr>
        </p:pic>
        <p:sp>
          <p:nvSpPr>
            <p:cNvPr id="1553" name="Arrow"/>
            <p:cNvSpPr/>
            <p:nvPr/>
          </p:nvSpPr>
          <p:spPr>
            <a:xfrm>
              <a:off x="1811849" y="346382"/>
              <a:ext cx="510747" cy="285533"/>
            </a:xfrm>
            <a:prstGeom prst="rightArrow">
              <a:avLst>
                <a:gd name="adj1" fmla="val 32000"/>
                <a:gd name="adj2" fmla="val 96196"/>
              </a:avLst>
            </a:prstGeom>
            <a:blipFill rotWithShape="1">
              <a:blip r:embed="rId3">
                <a:alphaModFix amt="69797"/>
              </a:blip>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554" name="Arrow"/>
            <p:cNvSpPr/>
            <p:nvPr/>
          </p:nvSpPr>
          <p:spPr>
            <a:xfrm>
              <a:off x="0" y="205135"/>
              <a:ext cx="1090426" cy="609601"/>
            </a:xfrm>
            <a:prstGeom prst="rightArrow">
              <a:avLst>
                <a:gd name="adj1" fmla="val 32000"/>
                <a:gd name="adj2" fmla="val 96196"/>
              </a:avLst>
            </a:prstGeom>
            <a:blipFill rotWithShape="1">
              <a:blip r:embed="rId3">
                <a:alphaModFix amt="70293"/>
              </a:blip>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grpSp>
      <p:sp>
        <p:nvSpPr>
          <p:cNvPr id="1556" name="Arrow"/>
          <p:cNvSpPr/>
          <p:nvPr/>
        </p:nvSpPr>
        <p:spPr>
          <a:xfrm rot="18900000">
            <a:off x="2743843" y="4560690"/>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a:blip r:embed="rId6"/>
          </a:blipFill>
          <a:ln w="12700">
            <a:miter lim="400000"/>
          </a:ln>
        </p:spPr>
        <p:txBody>
          <a:bodyPr lIns="50800" tIns="50800" rIns="50800" bIns="50800" anchor="ctr"/>
          <a:lstStyle/>
          <a:p>
            <a:pPr>
              <a:defRPr>
                <a:solidFill>
                  <a:srgbClr val="FFFFFF"/>
                </a:solidFill>
              </a:defRPr>
            </a:pPr>
            <a:endParaRPr/>
          </a:p>
        </p:txBody>
      </p:sp>
      <p:sp>
        <p:nvSpPr>
          <p:cNvPr id="1557" name="35"/>
          <p:cNvSpPr txBox="1"/>
          <p:nvPr/>
        </p:nvSpPr>
        <p:spPr>
          <a:xfrm>
            <a:off x="226067" y="5367272"/>
            <a:ext cx="68580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solidFill>
                  <a:srgbClr val="A04949"/>
                </a:solidFill>
              </a:defRPr>
            </a:lvl1pPr>
          </a:lstStyle>
          <a:p>
            <a:r>
              <a:t>35</a:t>
            </a:r>
          </a:p>
        </p:txBody>
      </p:sp>
      <p:sp>
        <p:nvSpPr>
          <p:cNvPr id="1558" name="Rectangle"/>
          <p:cNvSpPr/>
          <p:nvPr/>
        </p:nvSpPr>
        <p:spPr>
          <a:xfrm>
            <a:off x="5648088" y="3919067"/>
            <a:ext cx="236318" cy="439674"/>
          </a:xfrm>
          <a:prstGeom prst="rect">
            <a:avLst/>
          </a:prstGeom>
          <a:blipFill>
            <a:blip r:embed="rId7"/>
          </a:blipFill>
          <a:ln w="12700">
            <a:miter lim="400000"/>
          </a:ln>
        </p:spPr>
        <p:txBody>
          <a:bodyPr lIns="50800" tIns="50800" rIns="50800" bIns="50800" anchor="ctr"/>
          <a:lstStyle/>
          <a:p>
            <a:pPr>
              <a:defRPr>
                <a:solidFill>
                  <a:srgbClr val="FFFFFF"/>
                </a:solidFill>
              </a:defRPr>
            </a:pPr>
            <a:endParaRPr/>
          </a:p>
        </p:txBody>
      </p:sp>
      <p:sp>
        <p:nvSpPr>
          <p:cNvPr id="1559" name="Rectangle"/>
          <p:cNvSpPr/>
          <p:nvPr/>
        </p:nvSpPr>
        <p:spPr>
          <a:xfrm>
            <a:off x="5445428" y="3919067"/>
            <a:ext cx="236317" cy="439674"/>
          </a:xfrm>
          <a:prstGeom prst="rect">
            <a:avLst/>
          </a:prstGeom>
          <a:blipFill>
            <a:blip r:embed="rId6"/>
          </a:blipFill>
          <a:ln w="12700">
            <a:miter lim="400000"/>
          </a:ln>
        </p:spPr>
        <p:txBody>
          <a:bodyPr lIns="50800" tIns="50800" rIns="50800" bIns="50800" anchor="ctr"/>
          <a:lstStyle/>
          <a:p>
            <a:pPr>
              <a:defRPr>
                <a:solidFill>
                  <a:srgbClr val="FFFFFF"/>
                </a:solidFill>
              </a:defRPr>
            </a:pPr>
            <a:endParaRPr/>
          </a:p>
        </p:txBody>
      </p:sp>
      <p:grpSp>
        <p:nvGrpSpPr>
          <p:cNvPr id="1565" name="Group"/>
          <p:cNvGrpSpPr/>
          <p:nvPr/>
        </p:nvGrpSpPr>
        <p:grpSpPr>
          <a:xfrm>
            <a:off x="8855147" y="4099340"/>
            <a:ext cx="4057429" cy="2007960"/>
            <a:chOff x="0" y="0"/>
            <a:chExt cx="4057427" cy="2007959"/>
          </a:xfrm>
        </p:grpSpPr>
        <p:pic>
          <p:nvPicPr>
            <p:cNvPr id="1560" name="noun_manuscript_425239.png" descr="noun_manuscript_425239.png"/>
            <p:cNvPicPr>
              <a:picLocks noChangeAspect="1"/>
            </p:cNvPicPr>
            <p:nvPr/>
          </p:nvPicPr>
          <p:blipFill>
            <a:blip r:embed="rId4"/>
            <a:srcRect l="16562" t="2666" r="16562" b="16715"/>
            <a:stretch>
              <a:fillRect/>
            </a:stretch>
          </p:blipFill>
          <p:spPr>
            <a:xfrm>
              <a:off x="2299281" y="1029524"/>
              <a:ext cx="811656" cy="978436"/>
            </a:xfrm>
            <a:prstGeom prst="rect">
              <a:avLst/>
            </a:prstGeom>
            <a:ln w="12700" cap="flat">
              <a:noFill/>
              <a:miter lim="400000"/>
            </a:ln>
            <a:effectLst/>
          </p:spPr>
        </p:pic>
        <p:sp>
          <p:nvSpPr>
            <p:cNvPr id="1561" name="133"/>
            <p:cNvSpPr txBox="1"/>
            <p:nvPr/>
          </p:nvSpPr>
          <p:spPr>
            <a:xfrm>
              <a:off x="3085877" y="1093222"/>
              <a:ext cx="971551" cy="850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b="1">
                  <a:solidFill>
                    <a:srgbClr val="C97477"/>
                  </a:solidFill>
                </a:defRPr>
              </a:lvl1pPr>
            </a:lstStyle>
            <a:p>
              <a:r>
                <a:t>133</a:t>
              </a:r>
            </a:p>
          </p:txBody>
        </p:sp>
        <p:pic>
          <p:nvPicPr>
            <p:cNvPr id="1562" name="noun_Waste_1313984.png" descr="noun_Waste_1313984.png"/>
            <p:cNvPicPr>
              <a:picLocks noChangeAspect="1"/>
            </p:cNvPicPr>
            <p:nvPr/>
          </p:nvPicPr>
          <p:blipFill>
            <a:blip r:embed="rId9"/>
            <a:srcRect l="20113" t="8219" r="20113" b="19857"/>
            <a:stretch>
              <a:fillRect/>
            </a:stretch>
          </p:blipFill>
          <p:spPr>
            <a:xfrm>
              <a:off x="1193239" y="1030317"/>
              <a:ext cx="811652" cy="976630"/>
            </a:xfrm>
            <a:prstGeom prst="rect">
              <a:avLst/>
            </a:prstGeom>
            <a:ln w="12700" cap="flat">
              <a:noFill/>
              <a:miter lim="400000"/>
            </a:ln>
            <a:effectLst/>
          </p:spPr>
        </p:pic>
        <p:sp>
          <p:nvSpPr>
            <p:cNvPr id="1563" name="Arrow"/>
            <p:cNvSpPr/>
            <p:nvPr/>
          </p:nvSpPr>
          <p:spPr>
            <a:xfrm>
              <a:off x="1826594" y="1375906"/>
              <a:ext cx="510748" cy="285533"/>
            </a:xfrm>
            <a:prstGeom prst="rightArrow">
              <a:avLst>
                <a:gd name="adj1" fmla="val 32000"/>
                <a:gd name="adj2" fmla="val 96196"/>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564" name="Arrow"/>
            <p:cNvSpPr/>
            <p:nvPr/>
          </p:nvSpPr>
          <p:spPr>
            <a:xfrm rot="13500000">
              <a:off x="55837" y="296249"/>
              <a:ext cx="1090426" cy="609601"/>
            </a:xfrm>
            <a:custGeom>
              <a:avLst/>
              <a:gdLst/>
              <a:ahLst/>
              <a:cxnLst>
                <a:cxn ang="0">
                  <a:pos x="wd2" y="hd2"/>
                </a:cxn>
                <a:cxn ang="5400000">
                  <a:pos x="wd2" y="hd2"/>
                </a:cxn>
                <a:cxn ang="10800000">
                  <a:pos x="wd2" y="hd2"/>
                </a:cxn>
                <a:cxn ang="16200000">
                  <a:pos x="wd2" y="hd2"/>
                </a:cxn>
              </a:cxnLst>
              <a:rect l="0" t="0" r="r" b="b"/>
              <a:pathLst>
                <a:path w="21600" h="21600" extrusionOk="0">
                  <a:moveTo>
                    <a:pt x="11616" y="14256"/>
                  </a:moveTo>
                  <a:lnTo>
                    <a:pt x="11616" y="21600"/>
                  </a:lnTo>
                  <a:lnTo>
                    <a:pt x="0" y="10800"/>
                  </a:lnTo>
                  <a:lnTo>
                    <a:pt x="11616" y="0"/>
                  </a:lnTo>
                  <a:lnTo>
                    <a:pt x="11616" y="7344"/>
                  </a:lnTo>
                  <a:lnTo>
                    <a:pt x="21600" y="7344"/>
                  </a:lnTo>
                  <a:lnTo>
                    <a:pt x="21600" y="14256"/>
                  </a:lnTo>
                  <a:close/>
                </a:path>
              </a:pathLst>
            </a:cu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grpSp>
      <p:sp>
        <p:nvSpPr>
          <p:cNvPr id="1566" name="Square"/>
          <p:cNvSpPr/>
          <p:nvPr/>
        </p:nvSpPr>
        <p:spPr>
          <a:xfrm>
            <a:off x="7328673" y="4410998"/>
            <a:ext cx="439674"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67" name="Square"/>
          <p:cNvSpPr/>
          <p:nvPr/>
        </p:nvSpPr>
        <p:spPr>
          <a:xfrm>
            <a:off x="7801360" y="4410998"/>
            <a:ext cx="439673"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68" name="Square"/>
          <p:cNvSpPr/>
          <p:nvPr/>
        </p:nvSpPr>
        <p:spPr>
          <a:xfrm>
            <a:off x="8284284" y="4410998"/>
            <a:ext cx="439673" cy="439673"/>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69" name="Square"/>
          <p:cNvSpPr/>
          <p:nvPr/>
        </p:nvSpPr>
        <p:spPr>
          <a:xfrm>
            <a:off x="4026576" y="490292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70" name="Square"/>
          <p:cNvSpPr/>
          <p:nvPr/>
        </p:nvSpPr>
        <p:spPr>
          <a:xfrm>
            <a:off x="4498032" y="4902929"/>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71" name="Square"/>
          <p:cNvSpPr/>
          <p:nvPr/>
        </p:nvSpPr>
        <p:spPr>
          <a:xfrm>
            <a:off x="4969486" y="490292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72" name="Square"/>
          <p:cNvSpPr/>
          <p:nvPr/>
        </p:nvSpPr>
        <p:spPr>
          <a:xfrm>
            <a:off x="5440941" y="4902929"/>
            <a:ext cx="439674"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73" name="Square"/>
          <p:cNvSpPr/>
          <p:nvPr/>
        </p:nvSpPr>
        <p:spPr>
          <a:xfrm>
            <a:off x="5912397" y="4902929"/>
            <a:ext cx="439673" cy="439674"/>
          </a:xfrm>
          <a:prstGeom prst="rect">
            <a:avLst/>
          </a:prstGeom>
          <a:blipFill>
            <a:blip r:embed="rId8"/>
          </a:blipFill>
          <a:ln w="12700">
            <a:miter lim="400000"/>
          </a:ln>
        </p:spPr>
        <p:txBody>
          <a:bodyPr lIns="50800" tIns="50800" rIns="50800" bIns="50800" anchor="ctr"/>
          <a:lstStyle/>
          <a:p>
            <a:pPr>
              <a:defRPr>
                <a:solidFill>
                  <a:srgbClr val="FFFFFF"/>
                </a:solidFill>
              </a:defRPr>
            </a:pPr>
            <a:endParaRPr/>
          </a:p>
        </p:txBody>
      </p:sp>
      <p:sp>
        <p:nvSpPr>
          <p:cNvPr id="1574" name="Square"/>
          <p:cNvSpPr/>
          <p:nvPr/>
        </p:nvSpPr>
        <p:spPr>
          <a:xfrm>
            <a:off x="5917746"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575" name="Square"/>
          <p:cNvSpPr/>
          <p:nvPr/>
        </p:nvSpPr>
        <p:spPr>
          <a:xfrm>
            <a:off x="6389201"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576" name="Square"/>
          <p:cNvSpPr/>
          <p:nvPr/>
        </p:nvSpPr>
        <p:spPr>
          <a:xfrm>
            <a:off x="6860656" y="3427136"/>
            <a:ext cx="439674"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577" name="Square"/>
          <p:cNvSpPr/>
          <p:nvPr/>
        </p:nvSpPr>
        <p:spPr>
          <a:xfrm>
            <a:off x="7332112" y="3427136"/>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578" name="Square"/>
          <p:cNvSpPr/>
          <p:nvPr/>
        </p:nvSpPr>
        <p:spPr>
          <a:xfrm>
            <a:off x="7804798" y="3427136"/>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579" name="Square"/>
          <p:cNvSpPr/>
          <p:nvPr/>
        </p:nvSpPr>
        <p:spPr>
          <a:xfrm>
            <a:off x="8287722" y="3427136"/>
            <a:ext cx="439673" cy="439674"/>
          </a:xfrm>
          <a:prstGeom prst="rect">
            <a:avLst/>
          </a:prstGeom>
          <a:blipFill>
            <a:blip r:embed="rId5"/>
          </a:blipFill>
          <a:ln w="12700">
            <a:miter lim="400000"/>
          </a:ln>
        </p:spPr>
        <p:txBody>
          <a:bodyPr lIns="50800" tIns="50800" rIns="50800" bIns="50800" anchor="ctr"/>
          <a:lstStyle/>
          <a:p>
            <a:pPr>
              <a:defRPr>
                <a:solidFill>
                  <a:srgbClr val="FFFFFF"/>
                </a:solidFill>
              </a:defRPr>
            </a:pPr>
            <a:endParaRPr/>
          </a:p>
        </p:txBody>
      </p:sp>
      <p:sp>
        <p:nvSpPr>
          <p:cNvPr id="1580" name="And, ironically, also turns 36 of the 180 false negatives into true positives"/>
          <p:cNvSpPr txBox="1"/>
          <p:nvPr/>
        </p:nvSpPr>
        <p:spPr>
          <a:xfrm>
            <a:off x="187436" y="8838374"/>
            <a:ext cx="1239225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And, ironically, also turns </a:t>
            </a:r>
            <a:r>
              <a:rPr b="1"/>
              <a:t>36 of the 180</a:t>
            </a:r>
            <a:r>
              <a:t> false negatives into true positives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5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55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9" grpId="2" animBg="1" advAuto="0"/>
      <p:bldP spid="1555" grpId="3" animBg="1" advAuto="0"/>
      <p:bldP spid="1565" grpId="1" animBg="1" advAuto="0"/>
      <p:bldP spid="1580" grpId="4"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Positive Predictive Value"/>
          <p:cNvSpPr txBox="1">
            <a:spLocks noGrp="1"/>
          </p:cNvSpPr>
          <p:nvPr>
            <p:ph type="title"/>
          </p:nvPr>
        </p:nvSpPr>
        <p:spPr>
          <a:xfrm>
            <a:off x="355600" y="698500"/>
            <a:ext cx="12293600" cy="2044700"/>
          </a:xfrm>
          <a:prstGeom prst="rect">
            <a:avLst/>
          </a:prstGeom>
        </p:spPr>
        <p:txBody>
          <a:bodyPr/>
          <a:lstStyle/>
          <a:p>
            <a:r>
              <a:t>Positive Predictive Value</a:t>
            </a:r>
          </a:p>
        </p:txBody>
      </p:sp>
      <p:sp>
        <p:nvSpPr>
          <p:cNvPr id="1585" name="120"/>
          <p:cNvSpPr txBox="1"/>
          <p:nvPr/>
        </p:nvSpPr>
        <p:spPr>
          <a:xfrm>
            <a:off x="2005318" y="4324349"/>
            <a:ext cx="1257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69865B"/>
                </a:solidFill>
              </a:defRPr>
            </a:lvl1pPr>
          </a:lstStyle>
          <a:p>
            <a:r>
              <a:t>120</a:t>
            </a:r>
          </a:p>
        </p:txBody>
      </p:sp>
      <p:sp>
        <p:nvSpPr>
          <p:cNvPr id="1586" name="120"/>
          <p:cNvSpPr txBox="1"/>
          <p:nvPr/>
        </p:nvSpPr>
        <p:spPr>
          <a:xfrm>
            <a:off x="501490" y="6372612"/>
            <a:ext cx="1257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69865B"/>
                </a:solidFill>
              </a:defRPr>
            </a:lvl1pPr>
          </a:lstStyle>
          <a:p>
            <a:r>
              <a:t>120</a:t>
            </a:r>
          </a:p>
        </p:txBody>
      </p:sp>
      <p:sp>
        <p:nvSpPr>
          <p:cNvPr id="1587" name="="/>
          <p:cNvSpPr txBox="1"/>
          <p:nvPr/>
        </p:nvSpPr>
        <p:spPr>
          <a:xfrm>
            <a:off x="6782854" y="4800600"/>
            <a:ext cx="883866"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a:t>
            </a:r>
          </a:p>
        </p:txBody>
      </p:sp>
      <p:sp>
        <p:nvSpPr>
          <p:cNvPr id="1588" name="+"/>
          <p:cNvSpPr txBox="1"/>
          <p:nvPr/>
        </p:nvSpPr>
        <p:spPr>
          <a:xfrm>
            <a:off x="3122593" y="6372612"/>
            <a:ext cx="576040"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lvl1pPr>
          </a:lstStyle>
          <a:p>
            <a:r>
              <a:t>+</a:t>
            </a:r>
          </a:p>
        </p:txBody>
      </p:sp>
      <p:sp>
        <p:nvSpPr>
          <p:cNvPr id="1589" name="Line"/>
          <p:cNvSpPr/>
          <p:nvPr/>
        </p:nvSpPr>
        <p:spPr>
          <a:xfrm>
            <a:off x="1371600" y="5863244"/>
            <a:ext cx="4189875" cy="1"/>
          </a:xfrm>
          <a:prstGeom prst="line">
            <a:avLst/>
          </a:prstGeom>
          <a:ln w="152400">
            <a:solidFill>
              <a:srgbClr val="334862"/>
            </a:solidFill>
            <a:miter lim="400000"/>
          </a:ln>
        </p:spPr>
        <p:txBody>
          <a:bodyPr lIns="50800" tIns="50800" rIns="50800" bIns="50800" anchor="ctr"/>
          <a:lstStyle/>
          <a:p>
            <a:pPr>
              <a:defRPr>
                <a:solidFill>
                  <a:srgbClr val="202020"/>
                </a:solidFill>
              </a:defRPr>
            </a:pPr>
            <a:endParaRPr/>
          </a:p>
        </p:txBody>
      </p:sp>
      <p:pic>
        <p:nvPicPr>
          <p:cNvPr id="1590" name="noun_manuscript_425239.png" descr="noun_manuscript_425239.png"/>
          <p:cNvPicPr>
            <a:picLocks noChangeAspect="1"/>
          </p:cNvPicPr>
          <p:nvPr/>
        </p:nvPicPr>
        <p:blipFill>
          <a:blip r:embed="rId2"/>
          <a:srcRect l="16562" t="2666" r="16562" b="16715"/>
          <a:stretch>
            <a:fillRect/>
          </a:stretch>
        </p:blipFill>
        <p:spPr>
          <a:xfrm>
            <a:off x="9954139" y="4973451"/>
            <a:ext cx="1476306" cy="1779659"/>
          </a:xfrm>
          <a:prstGeom prst="rect">
            <a:avLst/>
          </a:prstGeom>
          <a:ln w="12700">
            <a:miter lim="400000"/>
          </a:ln>
        </p:spPr>
      </p:pic>
      <p:sp>
        <p:nvSpPr>
          <p:cNvPr id="1591" name="48%"/>
          <p:cNvSpPr txBox="1"/>
          <p:nvPr/>
        </p:nvSpPr>
        <p:spPr>
          <a:xfrm>
            <a:off x="8292154" y="5310794"/>
            <a:ext cx="155384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334862"/>
                </a:solidFill>
              </a:defRPr>
            </a:lvl1pPr>
          </a:lstStyle>
          <a:p>
            <a:r>
              <a:t>48%</a:t>
            </a:r>
          </a:p>
        </p:txBody>
      </p:sp>
      <p:sp>
        <p:nvSpPr>
          <p:cNvPr id="1592" name="36"/>
          <p:cNvSpPr txBox="1"/>
          <p:nvPr/>
        </p:nvSpPr>
        <p:spPr>
          <a:xfrm>
            <a:off x="2195818" y="6372612"/>
            <a:ext cx="876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95A888"/>
                </a:solidFill>
              </a:defRPr>
            </a:lvl1pPr>
          </a:lstStyle>
          <a:p>
            <a:r>
              <a:t>36</a:t>
            </a:r>
          </a:p>
        </p:txBody>
      </p:sp>
      <p:sp>
        <p:nvSpPr>
          <p:cNvPr id="1593" name="+"/>
          <p:cNvSpPr txBox="1"/>
          <p:nvPr/>
        </p:nvSpPr>
        <p:spPr>
          <a:xfrm>
            <a:off x="3274840" y="4324349"/>
            <a:ext cx="576040"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lvl1pPr>
          </a:lstStyle>
          <a:p>
            <a:r>
              <a:t>+</a:t>
            </a:r>
          </a:p>
        </p:txBody>
      </p:sp>
      <p:sp>
        <p:nvSpPr>
          <p:cNvPr id="1594" name="35"/>
          <p:cNvSpPr txBox="1"/>
          <p:nvPr/>
        </p:nvSpPr>
        <p:spPr>
          <a:xfrm>
            <a:off x="3733038" y="6372612"/>
            <a:ext cx="876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A04949"/>
                </a:solidFill>
              </a:defRPr>
            </a:lvl1pPr>
          </a:lstStyle>
          <a:p>
            <a:r>
              <a:t>35</a:t>
            </a:r>
          </a:p>
        </p:txBody>
      </p:sp>
      <p:sp>
        <p:nvSpPr>
          <p:cNvPr id="1595" name="133"/>
          <p:cNvSpPr txBox="1"/>
          <p:nvPr/>
        </p:nvSpPr>
        <p:spPr>
          <a:xfrm>
            <a:off x="5267521" y="6372612"/>
            <a:ext cx="1257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C97477"/>
                </a:solidFill>
              </a:defRPr>
            </a:lvl1pPr>
          </a:lstStyle>
          <a:p>
            <a:r>
              <a:t>133</a:t>
            </a:r>
          </a:p>
        </p:txBody>
      </p:sp>
      <p:sp>
        <p:nvSpPr>
          <p:cNvPr id="1596" name="36"/>
          <p:cNvSpPr txBox="1"/>
          <p:nvPr/>
        </p:nvSpPr>
        <p:spPr>
          <a:xfrm>
            <a:off x="3913714" y="4324349"/>
            <a:ext cx="87630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95A888"/>
                </a:solidFill>
              </a:defRPr>
            </a:lvl1pPr>
          </a:lstStyle>
          <a:p>
            <a:r>
              <a:t>36</a:t>
            </a:r>
          </a:p>
        </p:txBody>
      </p:sp>
      <p:sp>
        <p:nvSpPr>
          <p:cNvPr id="1597" name="+"/>
          <p:cNvSpPr txBox="1"/>
          <p:nvPr/>
        </p:nvSpPr>
        <p:spPr>
          <a:xfrm>
            <a:off x="1666850" y="6372612"/>
            <a:ext cx="576040"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lvl1pPr>
          </a:lstStyle>
          <a:p>
            <a:r>
              <a:t>+</a:t>
            </a:r>
          </a:p>
        </p:txBody>
      </p:sp>
      <p:sp>
        <p:nvSpPr>
          <p:cNvPr id="1598" name="+"/>
          <p:cNvSpPr txBox="1"/>
          <p:nvPr/>
        </p:nvSpPr>
        <p:spPr>
          <a:xfrm>
            <a:off x="4639466" y="6372612"/>
            <a:ext cx="57604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lvl1pPr>
          </a:lstStyle>
          <a:p>
            <a:r>
              <a:t>+</a:t>
            </a:r>
          </a:p>
        </p:txBody>
      </p:sp>
      <p:sp>
        <p:nvSpPr>
          <p:cNvPr id="1599" name="True positives"/>
          <p:cNvSpPr txBox="1"/>
          <p:nvPr/>
        </p:nvSpPr>
        <p:spPr>
          <a:xfrm>
            <a:off x="1856303" y="4128660"/>
            <a:ext cx="1743969"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rgbClr val="68865C"/>
                </a:solidFill>
              </a:defRPr>
            </a:lvl1pPr>
          </a:lstStyle>
          <a:p>
            <a:r>
              <a:t>True positives</a:t>
            </a:r>
          </a:p>
        </p:txBody>
      </p:sp>
      <p:sp>
        <p:nvSpPr>
          <p:cNvPr id="1600" name="False negatives…"/>
          <p:cNvSpPr txBox="1"/>
          <p:nvPr/>
        </p:nvSpPr>
        <p:spPr>
          <a:xfrm>
            <a:off x="3713164" y="3757122"/>
            <a:ext cx="3112071"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1">
                <a:solidFill>
                  <a:srgbClr val="95A888"/>
                </a:solidFill>
              </a:defRPr>
            </a:pPr>
            <a:r>
              <a:t>False negatives</a:t>
            </a:r>
          </a:p>
          <a:p>
            <a:pPr>
              <a:defRPr sz="2000" b="1">
                <a:solidFill>
                  <a:srgbClr val="95A888"/>
                </a:solidFill>
              </a:defRPr>
            </a:pPr>
            <a:r>
              <a:t>P-hacked to true positives</a:t>
            </a:r>
          </a:p>
        </p:txBody>
      </p:sp>
      <p:sp>
        <p:nvSpPr>
          <p:cNvPr id="1601" name="True positives"/>
          <p:cNvSpPr txBox="1"/>
          <p:nvPr/>
        </p:nvSpPr>
        <p:spPr>
          <a:xfrm>
            <a:off x="123072" y="7410599"/>
            <a:ext cx="174396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rgbClr val="68865C"/>
                </a:solidFill>
              </a:defRPr>
            </a:lvl1pPr>
          </a:lstStyle>
          <a:p>
            <a:r>
              <a:t>True positives</a:t>
            </a:r>
          </a:p>
        </p:txBody>
      </p:sp>
      <p:sp>
        <p:nvSpPr>
          <p:cNvPr id="1602" name="False negatives…"/>
          <p:cNvSpPr txBox="1"/>
          <p:nvPr/>
        </p:nvSpPr>
        <p:spPr>
          <a:xfrm>
            <a:off x="1077933" y="7999952"/>
            <a:ext cx="3112071"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1">
                <a:solidFill>
                  <a:srgbClr val="95A888"/>
                </a:solidFill>
              </a:defRPr>
            </a:pPr>
            <a:r>
              <a:t>False negatives</a:t>
            </a:r>
          </a:p>
          <a:p>
            <a:pPr>
              <a:defRPr sz="2000" b="1">
                <a:solidFill>
                  <a:srgbClr val="95A888"/>
                </a:solidFill>
              </a:defRPr>
            </a:pPr>
            <a:r>
              <a:t>P-hacked to true positives</a:t>
            </a:r>
          </a:p>
        </p:txBody>
      </p:sp>
      <p:sp>
        <p:nvSpPr>
          <p:cNvPr id="1603" name="False positives"/>
          <p:cNvSpPr txBox="1"/>
          <p:nvPr/>
        </p:nvSpPr>
        <p:spPr>
          <a:xfrm>
            <a:off x="3399930" y="7410599"/>
            <a:ext cx="181429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rgbClr val="A1494B"/>
                </a:solidFill>
              </a:defRPr>
            </a:lvl1pPr>
          </a:lstStyle>
          <a:p>
            <a:r>
              <a:t>False positives</a:t>
            </a:r>
          </a:p>
        </p:txBody>
      </p:sp>
      <p:sp>
        <p:nvSpPr>
          <p:cNvPr id="1604" name="True negatives…"/>
          <p:cNvSpPr txBox="1"/>
          <p:nvPr/>
        </p:nvSpPr>
        <p:spPr>
          <a:xfrm>
            <a:off x="4453722" y="7999952"/>
            <a:ext cx="3196655"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1">
                <a:solidFill>
                  <a:srgbClr val="CA7478"/>
                </a:solidFill>
              </a:defRPr>
            </a:pPr>
            <a:r>
              <a:t>True negatives</a:t>
            </a:r>
          </a:p>
          <a:p>
            <a:pPr>
              <a:defRPr sz="2000" b="1">
                <a:solidFill>
                  <a:srgbClr val="CA7478"/>
                </a:solidFill>
              </a:defRPr>
            </a:pPr>
            <a:r>
              <a:t>P-hacked to false positives</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Back to reality:…"/>
          <p:cNvSpPr txBox="1">
            <a:spLocks noGrp="1"/>
          </p:cNvSpPr>
          <p:nvPr>
            <p:ph type="title"/>
          </p:nvPr>
        </p:nvSpPr>
        <p:spPr>
          <a:prstGeom prst="rect">
            <a:avLst/>
          </a:prstGeom>
        </p:spPr>
        <p:txBody>
          <a:bodyPr/>
          <a:lstStyle/>
          <a:p>
            <a:pPr defTabSz="560831">
              <a:defRPr sz="6144" spc="-122"/>
            </a:pPr>
            <a:r>
              <a:t>Back to reality:</a:t>
            </a:r>
          </a:p>
          <a:p>
            <a:pPr defTabSz="560831">
              <a:defRPr sz="6144" spc="-122"/>
            </a:pPr>
            <a:r>
              <a:t>estimating the true PPV</a:t>
            </a:r>
          </a:p>
        </p:txBody>
      </p:sp>
      <p:sp>
        <p:nvSpPr>
          <p:cNvPr id="1607" name="Replicate 1000 studies with 90% power…"/>
          <p:cNvSpPr txBox="1">
            <a:spLocks noGrp="1"/>
          </p:cNvSpPr>
          <p:nvPr>
            <p:ph type="body" idx="1"/>
          </p:nvPr>
        </p:nvSpPr>
        <p:spPr>
          <a:xfrm>
            <a:off x="406400" y="2952088"/>
            <a:ext cx="12293600" cy="6518937"/>
          </a:xfrm>
          <a:prstGeom prst="rect">
            <a:avLst/>
          </a:prstGeom>
        </p:spPr>
        <p:txBody>
          <a:bodyPr/>
          <a:lstStyle/>
          <a:p>
            <a:pPr marL="320040" indent="-320040" defTabSz="368045">
              <a:spcBef>
                <a:spcPts val="2600"/>
              </a:spcBef>
              <a:defRPr sz="2394"/>
            </a:pPr>
            <a:r>
              <a:t>Replicate 1000 studies with 90% power</a:t>
            </a:r>
          </a:p>
          <a:p>
            <a:pPr marL="640080" lvl="1" indent="-320040" defTabSz="368045">
              <a:spcBef>
                <a:spcPts val="2600"/>
              </a:spcBef>
              <a:defRPr sz="2394"/>
            </a:pPr>
            <a:r>
              <a:t>If PPV = 0.8</a:t>
            </a:r>
          </a:p>
          <a:p>
            <a:pPr marL="960119" lvl="2" indent="-320040" defTabSz="368045">
              <a:spcBef>
                <a:spcPts val="2600"/>
              </a:spcBef>
              <a:defRPr sz="2394"/>
            </a:pPr>
            <a:r>
              <a:t>800 x 90% = 720 true positives</a:t>
            </a:r>
          </a:p>
          <a:p>
            <a:pPr marL="960119" lvl="2" indent="-320040" defTabSz="368045">
              <a:spcBef>
                <a:spcPts val="2600"/>
              </a:spcBef>
              <a:defRPr sz="2394"/>
            </a:pPr>
            <a:r>
              <a:t>200 x 5% = 10 false positives</a:t>
            </a:r>
          </a:p>
          <a:p>
            <a:pPr marL="960119" lvl="2" indent="-320040" defTabSz="368045">
              <a:spcBef>
                <a:spcPts val="2600"/>
              </a:spcBef>
              <a:defRPr sz="2394"/>
            </a:pPr>
            <a:r>
              <a:t>expected: 730/1000 = 73% replicated findings</a:t>
            </a:r>
          </a:p>
          <a:p>
            <a:pPr marL="320040" indent="-320040" defTabSz="368045">
              <a:spcBef>
                <a:spcPts val="2600"/>
              </a:spcBef>
              <a:defRPr sz="2394"/>
            </a:pPr>
            <a:endParaRPr/>
          </a:p>
          <a:p>
            <a:pPr marL="320040" indent="-320040" defTabSz="368045">
              <a:spcBef>
                <a:spcPts val="2600"/>
              </a:spcBef>
              <a:defRPr sz="2394"/>
            </a:pPr>
            <a:r>
              <a:t>So, we can compute the estimate of the PPV from the observed % of replicated findings</a:t>
            </a:r>
          </a:p>
          <a:p>
            <a:pPr marL="640080" lvl="1" indent="-320040" defTabSz="368045">
              <a:spcBef>
                <a:spcPts val="2600"/>
              </a:spcBef>
              <a:defRPr sz="2394"/>
            </a:pPr>
            <a:endParaRPr/>
          </a:p>
          <a:p>
            <a:pPr marL="640080" lvl="1" indent="-320040" defTabSz="368045">
              <a:spcBef>
                <a:spcPts val="2600"/>
              </a:spcBef>
              <a:defRPr sz="2394"/>
            </a:pPr>
            <a:r>
              <a:t>Lets check this for the example above: (73% - 5%) / (90% - 5%) = 0.8</a:t>
            </a:r>
          </a:p>
        </p:txBody>
      </p:sp>
      <mc:AlternateContent xmlns:mc="http://schemas.openxmlformats.org/markup-compatibility/2006">
        <mc:Choice xmlns:a14="http://schemas.microsoft.com/office/drawing/2010/main" Requires="a14">
          <p:sp>
            <p:nvSpPr>
              <p:cNvPr id="1608" name="Equation"/>
              <p:cNvSpPr txBox="1"/>
              <p:nvPr/>
            </p:nvSpPr>
            <p:spPr>
              <a:xfrm>
                <a:off x="1464664" y="8147928"/>
                <a:ext cx="4782948" cy="72146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2400" i="1">
                          <a:solidFill>
                            <a:srgbClr val="5B5853"/>
                          </a:solidFill>
                          <a:latin typeface="Cambria Math" panose="02040503050406030204" pitchFamily="18" charset="0"/>
                        </a:rPr>
                        <m:t>𝑃𝑃𝑉</m:t>
                      </m:r>
                      <m:r>
                        <a:rPr sz="2400" i="1">
                          <a:solidFill>
                            <a:srgbClr val="5B5853"/>
                          </a:solidFill>
                          <a:latin typeface="Cambria Math" panose="02040503050406030204" pitchFamily="18" charset="0"/>
                        </a:rPr>
                        <m:t>=</m:t>
                      </m:r>
                      <m:f>
                        <m:fPr>
                          <m:ctrlPr>
                            <a:rPr sz="2400" i="1">
                              <a:solidFill>
                                <a:srgbClr val="5B5853"/>
                              </a:solidFill>
                              <a:latin typeface="Cambria Math" panose="02040503050406030204" pitchFamily="18" charset="0"/>
                            </a:rPr>
                          </m:ctrlPr>
                        </m:fPr>
                        <m:num>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𝑟𝑒𝑝𝑙𝑖𝑐𝑎𝑡𝑒𝑑𝑓𝑖𝑛𝑑𝑖𝑛𝑔𝑠</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𝑎𝑙𝑝h𝑎</m:t>
                          </m:r>
                        </m:num>
                        <m:den>
                          <m:r>
                            <a:rPr sz="2400" i="1">
                              <a:solidFill>
                                <a:srgbClr val="5B5853"/>
                              </a:solidFill>
                              <a:latin typeface="Cambria Math" panose="02040503050406030204" pitchFamily="18" charset="0"/>
                            </a:rPr>
                            <m:t>𝑝𝑜𝑤𝑒𝑟</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𝑎𝑙𝑝h𝑎</m:t>
                          </m:r>
                        </m:den>
                      </m:f>
                    </m:oMath>
                  </m:oMathPara>
                </a14:m>
                <a:endParaRPr sz="2400">
                  <a:solidFill>
                    <a:srgbClr val="5B5854"/>
                  </a:solidFill>
                </a:endParaRPr>
              </a:p>
            </p:txBody>
          </p:sp>
        </mc:Choice>
        <mc:Fallback>
          <p:sp>
            <p:nvSpPr>
              <p:cNvPr id="1608" name="Equation"/>
              <p:cNvSpPr txBox="1">
                <a:spLocks noRot="1" noChangeAspect="1" noMove="1" noResize="1" noEditPoints="1" noAdjustHandles="1" noChangeArrowheads="1" noChangeShapeType="1" noTextEdit="1"/>
              </p:cNvSpPr>
              <p:nvPr/>
            </p:nvSpPr>
            <p:spPr>
              <a:xfrm>
                <a:off x="1464664" y="8147928"/>
                <a:ext cx="4782948" cy="721462"/>
              </a:xfrm>
              <a:prstGeom prst="rect">
                <a:avLst/>
              </a:prstGeom>
              <a:blipFill>
                <a:blip r:embed="rId2"/>
                <a:stretch>
                  <a:fillRect l="-2122" t="-3509" r="-7692" b="-24561"/>
                </a:stretch>
              </a:blipFill>
              <a:ln w="12700">
                <a:miter lim="400000"/>
              </a:ln>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609" name="Equation"/>
              <p:cNvSpPr txBox="1"/>
              <p:nvPr/>
            </p:nvSpPr>
            <p:spPr>
              <a:xfrm>
                <a:off x="1554222" y="6914541"/>
                <a:ext cx="7245065" cy="278588"/>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𝑟𝑒𝑝𝑙𝑖𝑐𝑎𝑡𝑒𝑑𝑓𝑖𝑛𝑑𝑖𝑛𝑔𝑠</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𝑃𝑃𝑉</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𝑝𝑜𝑤𝑒𝑟</m:t>
                      </m:r>
                      <m:r>
                        <a:rPr sz="2400" i="1">
                          <a:solidFill>
                            <a:srgbClr val="5B5853"/>
                          </a:solidFill>
                          <a:latin typeface="Cambria Math" panose="02040503050406030204" pitchFamily="18" charset="0"/>
                        </a:rPr>
                        <m:t>+(1−</m:t>
                      </m:r>
                      <m:r>
                        <a:rPr sz="2400" i="1">
                          <a:solidFill>
                            <a:srgbClr val="5B5853"/>
                          </a:solidFill>
                          <a:latin typeface="Cambria Math" panose="02040503050406030204" pitchFamily="18" charset="0"/>
                        </a:rPr>
                        <m:t>𝑃𝑃𝑉</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𝑎𝑙𝑝h𝑎</m:t>
                      </m:r>
                    </m:oMath>
                  </m:oMathPara>
                </a14:m>
                <a:endParaRPr sz="2400">
                  <a:solidFill>
                    <a:srgbClr val="5B5854"/>
                  </a:solidFill>
                </a:endParaRPr>
              </a:p>
            </p:txBody>
          </p:sp>
        </mc:Choice>
        <mc:Fallback>
          <p:sp>
            <p:nvSpPr>
              <p:cNvPr id="1609" name="Equation"/>
              <p:cNvSpPr txBox="1">
                <a:spLocks noRot="1" noChangeAspect="1" noMove="1" noResize="1" noEditPoints="1" noAdjustHandles="1" noChangeArrowheads="1" noChangeShapeType="1" noTextEdit="1"/>
              </p:cNvSpPr>
              <p:nvPr/>
            </p:nvSpPr>
            <p:spPr>
              <a:xfrm>
                <a:off x="1554222" y="6914541"/>
                <a:ext cx="7245065" cy="278588"/>
              </a:xfrm>
              <a:prstGeom prst="rect">
                <a:avLst/>
              </a:prstGeom>
              <a:blipFill>
                <a:blip r:embed="rId3"/>
                <a:stretch>
                  <a:fillRect l="-1930" t="-9091" r="-9825" b="-68182"/>
                </a:stretch>
              </a:blipFill>
              <a:ln w="12700">
                <a:miter lim="400000"/>
              </a:ln>
            </p:spPr>
            <p:txBody>
              <a:bodyPr/>
              <a:lstStyle/>
              <a:p>
                <a:r>
                  <a:rPr lang="en-NL">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0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0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0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0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160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160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160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3" nodeType="clickEffect">
                                  <p:stCondLst>
                                    <p:cond delay="0"/>
                                  </p:stCondLst>
                                  <p:iterate>
                                    <p:tmAbs val="0"/>
                                  </p:iterate>
                                  <p:childTnLst>
                                    <p:set>
                                      <p:cBhvr>
                                        <p:cTn id="39" fill="hold"/>
                                        <p:tgtEl>
                                          <p:spTgt spid="160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 nodeType="afterEffect">
                                  <p:stCondLst>
                                    <p:cond delay="0"/>
                                  </p:stCondLst>
                                  <p:iterate>
                                    <p:tmAbs val="0"/>
                                  </p:iterate>
                                  <p:childTnLst>
                                    <p:set>
                                      <p:cBhvr>
                                        <p:cTn id="42" fill="hold"/>
                                        <p:tgtEl>
                                          <p:spTgt spid="1607">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iterate>
                                    <p:tmAbs val="0"/>
                                  </p:iterate>
                                  <p:childTnLst>
                                    <p:set>
                                      <p:cBhvr>
                                        <p:cTn id="46" fill="hold"/>
                                        <p:tgtEl>
                                          <p:spTgt spid="16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 grpId="1" build="p" bldLvl="5" animBg="1" advAuto="0"/>
      <p:bldP spid="1608" grpId="3" animBg="1" advAuto="0"/>
      <p:bldP spid="1609" grpId="2"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3" name="Group"/>
          <p:cNvGrpSpPr/>
          <p:nvPr/>
        </p:nvGrpSpPr>
        <p:grpSpPr>
          <a:xfrm>
            <a:off x="34798" y="813433"/>
            <a:ext cx="6613559" cy="2852001"/>
            <a:chOff x="0" y="0"/>
            <a:chExt cx="6613558" cy="2852000"/>
          </a:xfrm>
        </p:grpSpPr>
        <p:pic>
          <p:nvPicPr>
            <p:cNvPr id="1611" name="Image" descr="Image"/>
            <p:cNvPicPr>
              <a:picLocks noChangeAspect="1"/>
            </p:cNvPicPr>
            <p:nvPr/>
          </p:nvPicPr>
          <p:blipFill>
            <a:blip r:embed="rId2"/>
            <a:stretch>
              <a:fillRect/>
            </a:stretch>
          </p:blipFill>
          <p:spPr>
            <a:xfrm>
              <a:off x="0" y="0"/>
              <a:ext cx="6613559" cy="2852001"/>
            </a:xfrm>
            <a:prstGeom prst="rect">
              <a:avLst/>
            </a:prstGeom>
            <a:ln w="12700" cap="flat">
              <a:noFill/>
              <a:miter lim="400000"/>
            </a:ln>
            <a:effectLst/>
          </p:spPr>
        </p:pic>
        <p:sp>
          <p:nvSpPr>
            <p:cNvPr id="1612" name="Science, 2015"/>
            <p:cNvSpPr txBox="1"/>
            <p:nvPr/>
          </p:nvSpPr>
          <p:spPr>
            <a:xfrm>
              <a:off x="4279012" y="2213400"/>
              <a:ext cx="2302633"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Science, 2015</a:t>
              </a:r>
            </a:p>
          </p:txBody>
        </p:sp>
      </p:grpSp>
      <p:grpSp>
        <p:nvGrpSpPr>
          <p:cNvPr id="1616" name="Group"/>
          <p:cNvGrpSpPr/>
          <p:nvPr/>
        </p:nvGrpSpPr>
        <p:grpSpPr>
          <a:xfrm>
            <a:off x="-17771" y="4379267"/>
            <a:ext cx="6718882" cy="5425134"/>
            <a:chOff x="0" y="0"/>
            <a:chExt cx="6718881" cy="5425132"/>
          </a:xfrm>
        </p:grpSpPr>
        <p:pic>
          <p:nvPicPr>
            <p:cNvPr id="1614" name="Image" descr="Image"/>
            <p:cNvPicPr>
              <a:picLocks noChangeAspect="1"/>
            </p:cNvPicPr>
            <p:nvPr/>
          </p:nvPicPr>
          <p:blipFill>
            <a:blip r:embed="rId3"/>
            <a:srcRect l="2447" t="27112" r="22988" b="772"/>
            <a:stretch>
              <a:fillRect/>
            </a:stretch>
          </p:blipFill>
          <p:spPr>
            <a:xfrm>
              <a:off x="0" y="0"/>
              <a:ext cx="6718882" cy="5365147"/>
            </a:xfrm>
            <a:prstGeom prst="rect">
              <a:avLst/>
            </a:prstGeom>
            <a:ln w="12700" cap="flat">
              <a:noFill/>
              <a:miter lim="400000"/>
            </a:ln>
            <a:effectLst/>
          </p:spPr>
        </p:pic>
        <p:sp>
          <p:nvSpPr>
            <p:cNvPr id="1615" name="N = 97"/>
            <p:cNvSpPr txBox="1"/>
            <p:nvPr/>
          </p:nvSpPr>
          <p:spPr>
            <a:xfrm>
              <a:off x="10719" y="4815532"/>
              <a:ext cx="1233303"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N = 97</a:t>
              </a:r>
            </a:p>
          </p:txBody>
        </p:sp>
      </p:grpSp>
      <p:sp>
        <p:nvSpPr>
          <p:cNvPr id="1617" name="Average power = 92%…"/>
          <p:cNvSpPr txBox="1"/>
          <p:nvPr/>
        </p:nvSpPr>
        <p:spPr>
          <a:xfrm>
            <a:off x="7336377" y="1667922"/>
            <a:ext cx="5342446"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Average power = 92%</a:t>
            </a:r>
          </a:p>
          <a:p>
            <a:pPr algn="l"/>
            <a:r>
              <a:t>36% of replications significant </a:t>
            </a:r>
          </a:p>
        </p:txBody>
      </p:sp>
      <mc:AlternateContent xmlns:mc="http://schemas.openxmlformats.org/markup-compatibility/2006">
        <mc:Choice xmlns:a14="http://schemas.microsoft.com/office/drawing/2010/main" Requires="a14">
          <p:sp>
            <p:nvSpPr>
              <p:cNvPr id="1618" name="Equation"/>
              <p:cNvSpPr txBox="1"/>
              <p:nvPr/>
            </p:nvSpPr>
            <p:spPr>
              <a:xfrm>
                <a:off x="7492800" y="3917000"/>
                <a:ext cx="4782948" cy="72146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2400" i="1">
                          <a:solidFill>
                            <a:srgbClr val="5B5853"/>
                          </a:solidFill>
                          <a:latin typeface="Cambria Math" panose="02040503050406030204" pitchFamily="18" charset="0"/>
                        </a:rPr>
                        <m:t>𝑃𝑃𝑉</m:t>
                      </m:r>
                      <m:r>
                        <a:rPr sz="2400" i="1">
                          <a:solidFill>
                            <a:srgbClr val="5B5853"/>
                          </a:solidFill>
                          <a:latin typeface="Cambria Math" panose="02040503050406030204" pitchFamily="18" charset="0"/>
                        </a:rPr>
                        <m:t>=</m:t>
                      </m:r>
                      <m:f>
                        <m:fPr>
                          <m:ctrlPr>
                            <a:rPr sz="2400" i="1">
                              <a:solidFill>
                                <a:srgbClr val="5B5853"/>
                              </a:solidFill>
                              <a:latin typeface="Cambria Math" panose="02040503050406030204" pitchFamily="18" charset="0"/>
                            </a:rPr>
                          </m:ctrlPr>
                        </m:fPr>
                        <m:num>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𝑟𝑒𝑝𝑙𝑖𝑐𝑎𝑡𝑒𝑑𝑓𝑖𝑛𝑑𝑖𝑛𝑔𝑠</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𝑎𝑙𝑝h𝑎</m:t>
                          </m:r>
                        </m:num>
                        <m:den>
                          <m:r>
                            <a:rPr sz="2400" i="1">
                              <a:solidFill>
                                <a:srgbClr val="5B5853"/>
                              </a:solidFill>
                              <a:latin typeface="Cambria Math" panose="02040503050406030204" pitchFamily="18" charset="0"/>
                            </a:rPr>
                            <m:t>𝑝𝑜𝑤𝑒𝑟</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𝑎𝑙𝑝h𝑎</m:t>
                          </m:r>
                        </m:den>
                      </m:f>
                    </m:oMath>
                  </m:oMathPara>
                </a14:m>
                <a:endParaRPr sz="2400">
                  <a:solidFill>
                    <a:srgbClr val="5B5854"/>
                  </a:solidFill>
                </a:endParaRPr>
              </a:p>
            </p:txBody>
          </p:sp>
        </mc:Choice>
        <mc:Fallback>
          <p:sp>
            <p:nvSpPr>
              <p:cNvPr id="1618" name="Equation"/>
              <p:cNvSpPr txBox="1">
                <a:spLocks noRot="1" noChangeAspect="1" noMove="1" noResize="1" noEditPoints="1" noAdjustHandles="1" noChangeArrowheads="1" noChangeShapeType="1" noTextEdit="1"/>
              </p:cNvSpPr>
              <p:nvPr/>
            </p:nvSpPr>
            <p:spPr>
              <a:xfrm>
                <a:off x="7492800" y="3917000"/>
                <a:ext cx="4782948" cy="721462"/>
              </a:xfrm>
              <a:prstGeom prst="rect">
                <a:avLst/>
              </a:prstGeom>
              <a:blipFill>
                <a:blip r:embed="rId4"/>
                <a:stretch>
                  <a:fillRect l="-2122" t="-3509" r="-7958" b="-24561"/>
                </a:stretch>
              </a:blipFill>
              <a:ln w="12700">
                <a:miter lim="400000"/>
              </a:ln>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619" name="Equation"/>
              <p:cNvSpPr txBox="1"/>
              <p:nvPr/>
            </p:nvSpPr>
            <p:spPr>
              <a:xfrm>
                <a:off x="8344526" y="6140743"/>
                <a:ext cx="3326148" cy="660198"/>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2400" i="1">
                          <a:solidFill>
                            <a:srgbClr val="5B5853"/>
                          </a:solidFill>
                          <a:latin typeface="Cambria Math" panose="02040503050406030204" pitchFamily="18" charset="0"/>
                        </a:rPr>
                        <m:t>𝑃𝑃𝑉</m:t>
                      </m:r>
                      <m:r>
                        <a:rPr sz="2400" i="1">
                          <a:solidFill>
                            <a:srgbClr val="5B5853"/>
                          </a:solidFill>
                          <a:latin typeface="Cambria Math" panose="02040503050406030204" pitchFamily="18" charset="0"/>
                        </a:rPr>
                        <m:t>=</m:t>
                      </m:r>
                      <m:f>
                        <m:fPr>
                          <m:ctrlPr>
                            <a:rPr sz="2400" i="1">
                              <a:solidFill>
                                <a:srgbClr val="5B5853"/>
                              </a:solidFill>
                              <a:latin typeface="Cambria Math" panose="02040503050406030204" pitchFamily="18" charset="0"/>
                            </a:rPr>
                          </m:ctrlPr>
                        </m:fPr>
                        <m:num>
                          <m:r>
                            <a:rPr sz="2400" i="1">
                              <a:solidFill>
                                <a:srgbClr val="5B5853"/>
                              </a:solidFill>
                              <a:latin typeface="Cambria Math" panose="02040503050406030204" pitchFamily="18" charset="0"/>
                            </a:rPr>
                            <m:t>0.36−0.05</m:t>
                          </m:r>
                        </m:num>
                        <m:den>
                          <m:r>
                            <a:rPr sz="2400" i="1">
                              <a:solidFill>
                                <a:srgbClr val="5B5853"/>
                              </a:solidFill>
                              <a:latin typeface="Cambria Math" panose="02040503050406030204" pitchFamily="18" charset="0"/>
                            </a:rPr>
                            <m:t>0.92−0.05</m:t>
                          </m:r>
                        </m:den>
                      </m:f>
                      <m:r>
                        <a:rPr sz="2400" i="1">
                          <a:solidFill>
                            <a:srgbClr val="5B5853"/>
                          </a:solidFill>
                          <a:latin typeface="Cambria Math" panose="02040503050406030204" pitchFamily="18" charset="0"/>
                        </a:rPr>
                        <m:t>=0.36</m:t>
                      </m:r>
                    </m:oMath>
                  </m:oMathPara>
                </a14:m>
                <a:endParaRPr sz="2400">
                  <a:solidFill>
                    <a:srgbClr val="5B5854"/>
                  </a:solidFill>
                </a:endParaRPr>
              </a:p>
            </p:txBody>
          </p:sp>
        </mc:Choice>
        <mc:Fallback>
          <p:sp>
            <p:nvSpPr>
              <p:cNvPr id="1619" name="Equation"/>
              <p:cNvSpPr txBox="1">
                <a:spLocks noRot="1" noChangeAspect="1" noMove="1" noResize="1" noEditPoints="1" noAdjustHandles="1" noChangeArrowheads="1" noChangeShapeType="1" noTextEdit="1"/>
              </p:cNvSpPr>
              <p:nvPr/>
            </p:nvSpPr>
            <p:spPr>
              <a:xfrm>
                <a:off x="8344526" y="6140743"/>
                <a:ext cx="3326148" cy="660198"/>
              </a:xfrm>
              <a:prstGeom prst="rect">
                <a:avLst/>
              </a:prstGeom>
              <a:blipFill>
                <a:blip r:embed="rId5"/>
                <a:stretch>
                  <a:fillRect l="-3448" t="-3846" r="-6513" b="-21154"/>
                </a:stretch>
              </a:blipFill>
              <a:ln w="12700">
                <a:miter lim="400000"/>
              </a:ln>
            </p:spPr>
            <p:txBody>
              <a:bodyPr/>
              <a:lstStyle/>
              <a:p>
                <a:r>
                  <a:rPr lang="en-NL">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2" nodeType="clickEffect">
                                  <p:stCondLst>
                                    <p:cond delay="0"/>
                                  </p:stCondLst>
                                  <p:iterate>
                                    <p:tmAbs val="0"/>
                                  </p:iterate>
                                  <p:childTnLst>
                                    <p:set>
                                      <p:cBhvr>
                                        <p:cTn id="10" fill="hold"/>
                                        <p:tgtEl>
                                          <p:spTgt spid="1616"/>
                                        </p:tgtEl>
                                        <p:attrNameLst>
                                          <p:attrName>style.visibility</p:attrName>
                                        </p:attrNameLst>
                                      </p:cBhvr>
                                      <p:to>
                                        <p:strVal val="visible"/>
                                      </p:to>
                                    </p:set>
                                    <p:anim calcmode="lin" valueType="num">
                                      <p:cBhvr>
                                        <p:cTn id="11" dur="2000" fill="hold"/>
                                        <p:tgtEl>
                                          <p:spTgt spid="1616"/>
                                        </p:tgtEl>
                                        <p:attrNameLst>
                                          <p:attrName>ppt_x</p:attrName>
                                        </p:attrNameLst>
                                      </p:cBhvr>
                                      <p:tavLst>
                                        <p:tav tm="0">
                                          <p:val>
                                            <p:strVal val="#ppt_x"/>
                                          </p:val>
                                        </p:tav>
                                        <p:tav tm="100000">
                                          <p:val>
                                            <p:strVal val="#ppt_x"/>
                                          </p:val>
                                        </p:tav>
                                      </p:tavLst>
                                    </p:anim>
                                    <p:anim calcmode="lin" valueType="num">
                                      <p:cBhvr>
                                        <p:cTn id="12" dur="2000" fill="hold"/>
                                        <p:tgtEl>
                                          <p:spTgt spid="16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16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16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1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 grpId="1" animBg="1" advAuto="0"/>
      <p:bldP spid="1616" grpId="2" animBg="1" advAuto="0"/>
      <p:bldP spid="1617" grpId="3" animBg="1" advAuto="0"/>
      <p:bldP spid="1618" grpId="4" animBg="1" advAuto="0"/>
      <p:bldP spid="1619" grpId="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1" name="Image" descr="Image"/>
          <p:cNvPicPr>
            <a:picLocks noChangeAspect="1"/>
          </p:cNvPicPr>
          <p:nvPr/>
        </p:nvPicPr>
        <p:blipFill>
          <a:blip r:embed="rId2"/>
          <a:stretch>
            <a:fillRect/>
          </a:stretch>
        </p:blipFill>
        <p:spPr>
          <a:xfrm>
            <a:off x="6350" y="3255"/>
            <a:ext cx="7186435" cy="3670326"/>
          </a:xfrm>
          <a:prstGeom prst="rect">
            <a:avLst/>
          </a:prstGeom>
          <a:ln w="12700">
            <a:miter lim="400000"/>
          </a:ln>
        </p:spPr>
      </p:pic>
      <p:grpSp>
        <p:nvGrpSpPr>
          <p:cNvPr id="1624" name="Group"/>
          <p:cNvGrpSpPr/>
          <p:nvPr/>
        </p:nvGrpSpPr>
        <p:grpSpPr>
          <a:xfrm>
            <a:off x="-19152" y="3830309"/>
            <a:ext cx="7186436" cy="5925180"/>
            <a:chOff x="0" y="0"/>
            <a:chExt cx="7186434" cy="5925179"/>
          </a:xfrm>
        </p:grpSpPr>
        <p:pic>
          <p:nvPicPr>
            <p:cNvPr id="1622" name="Image" descr="Image"/>
            <p:cNvPicPr>
              <a:picLocks noChangeAspect="1"/>
            </p:cNvPicPr>
            <p:nvPr/>
          </p:nvPicPr>
          <p:blipFill>
            <a:blip r:embed="rId3"/>
            <a:stretch>
              <a:fillRect/>
            </a:stretch>
          </p:blipFill>
          <p:spPr>
            <a:xfrm>
              <a:off x="0" y="0"/>
              <a:ext cx="7186435" cy="5925180"/>
            </a:xfrm>
            <a:prstGeom prst="rect">
              <a:avLst/>
            </a:prstGeom>
            <a:ln w="12700" cap="flat">
              <a:noFill/>
              <a:miter lim="400000"/>
            </a:ln>
            <a:effectLst/>
          </p:spPr>
        </p:pic>
        <p:sp>
          <p:nvSpPr>
            <p:cNvPr id="1623" name="N = 21"/>
            <p:cNvSpPr txBox="1"/>
            <p:nvPr/>
          </p:nvSpPr>
          <p:spPr>
            <a:xfrm>
              <a:off x="198367" y="5229023"/>
              <a:ext cx="1233302"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N = 21</a:t>
              </a:r>
            </a:p>
          </p:txBody>
        </p:sp>
      </p:grpSp>
      <p:sp>
        <p:nvSpPr>
          <p:cNvPr id="1625" name="Average power = 90%…"/>
          <p:cNvSpPr txBox="1"/>
          <p:nvPr/>
        </p:nvSpPr>
        <p:spPr>
          <a:xfrm>
            <a:off x="7336377" y="1667922"/>
            <a:ext cx="5342446"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Average power = 90%</a:t>
            </a:r>
          </a:p>
          <a:p>
            <a:pPr algn="l"/>
            <a:r>
              <a:t>62% of replications significant </a:t>
            </a:r>
          </a:p>
        </p:txBody>
      </p:sp>
      <mc:AlternateContent xmlns:mc="http://schemas.openxmlformats.org/markup-compatibility/2006">
        <mc:Choice xmlns:a14="http://schemas.microsoft.com/office/drawing/2010/main" Requires="a14">
          <p:sp>
            <p:nvSpPr>
              <p:cNvPr id="1626" name="Equation"/>
              <p:cNvSpPr txBox="1"/>
              <p:nvPr/>
            </p:nvSpPr>
            <p:spPr>
              <a:xfrm>
                <a:off x="7492800" y="3767232"/>
                <a:ext cx="4782948" cy="72146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2400" i="1">
                          <a:solidFill>
                            <a:srgbClr val="5B5853"/>
                          </a:solidFill>
                          <a:latin typeface="Cambria Math" panose="02040503050406030204" pitchFamily="18" charset="0"/>
                        </a:rPr>
                        <m:t>𝑃𝑃𝑉</m:t>
                      </m:r>
                      <m:r>
                        <a:rPr sz="2400" i="1">
                          <a:solidFill>
                            <a:srgbClr val="5B5853"/>
                          </a:solidFill>
                          <a:latin typeface="Cambria Math" panose="02040503050406030204" pitchFamily="18" charset="0"/>
                        </a:rPr>
                        <m:t>=</m:t>
                      </m:r>
                      <m:f>
                        <m:fPr>
                          <m:ctrlPr>
                            <a:rPr sz="2400" i="1">
                              <a:solidFill>
                                <a:srgbClr val="5B5853"/>
                              </a:solidFill>
                              <a:latin typeface="Cambria Math" panose="02040503050406030204" pitchFamily="18" charset="0"/>
                            </a:rPr>
                          </m:ctrlPr>
                        </m:fPr>
                        <m:num>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𝑟𝑒𝑝𝑙𝑖𝑐𝑎𝑡𝑒𝑑𝑓𝑖𝑛𝑑𝑖𝑛𝑔𝑠</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𝑎𝑙𝑝h𝑎</m:t>
                          </m:r>
                        </m:num>
                        <m:den>
                          <m:r>
                            <a:rPr sz="2400" i="1">
                              <a:solidFill>
                                <a:srgbClr val="5B5853"/>
                              </a:solidFill>
                              <a:latin typeface="Cambria Math" panose="02040503050406030204" pitchFamily="18" charset="0"/>
                            </a:rPr>
                            <m:t>𝑝𝑜𝑤𝑒𝑟</m:t>
                          </m:r>
                          <m:r>
                            <a:rPr sz="2400" i="1">
                              <a:solidFill>
                                <a:srgbClr val="5B5853"/>
                              </a:solidFill>
                              <a:latin typeface="Cambria Math" panose="02040503050406030204" pitchFamily="18" charset="0"/>
                            </a:rPr>
                            <m:t>−</m:t>
                          </m:r>
                          <m:r>
                            <a:rPr sz="2400" i="1">
                              <a:solidFill>
                                <a:srgbClr val="5B5853"/>
                              </a:solidFill>
                              <a:latin typeface="Cambria Math" panose="02040503050406030204" pitchFamily="18" charset="0"/>
                            </a:rPr>
                            <m:t>𝑎𝑙𝑝h𝑎</m:t>
                          </m:r>
                        </m:den>
                      </m:f>
                    </m:oMath>
                  </m:oMathPara>
                </a14:m>
                <a:endParaRPr sz="2400">
                  <a:solidFill>
                    <a:srgbClr val="5B5854"/>
                  </a:solidFill>
                </a:endParaRPr>
              </a:p>
            </p:txBody>
          </p:sp>
        </mc:Choice>
        <mc:Fallback>
          <p:sp>
            <p:nvSpPr>
              <p:cNvPr id="1626" name="Equation"/>
              <p:cNvSpPr txBox="1">
                <a:spLocks noRot="1" noChangeAspect="1" noMove="1" noResize="1" noEditPoints="1" noAdjustHandles="1" noChangeArrowheads="1" noChangeShapeType="1" noTextEdit="1"/>
              </p:cNvSpPr>
              <p:nvPr/>
            </p:nvSpPr>
            <p:spPr>
              <a:xfrm>
                <a:off x="7492800" y="3767232"/>
                <a:ext cx="4782948" cy="721463"/>
              </a:xfrm>
              <a:prstGeom prst="rect">
                <a:avLst/>
              </a:prstGeom>
              <a:blipFill>
                <a:blip r:embed="rId4"/>
                <a:stretch>
                  <a:fillRect l="-2122" t="-3509" r="-7958" b="-26316"/>
                </a:stretch>
              </a:blipFill>
              <a:ln w="12700">
                <a:miter lim="400000"/>
              </a:ln>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627" name="Equation"/>
              <p:cNvSpPr txBox="1"/>
              <p:nvPr/>
            </p:nvSpPr>
            <p:spPr>
              <a:xfrm>
                <a:off x="8347422" y="6203146"/>
                <a:ext cx="3320357" cy="660198"/>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2400" i="1">
                          <a:solidFill>
                            <a:srgbClr val="5B5853"/>
                          </a:solidFill>
                          <a:latin typeface="Cambria Math" panose="02040503050406030204" pitchFamily="18" charset="0"/>
                        </a:rPr>
                        <m:t>𝑃𝑃𝑉</m:t>
                      </m:r>
                      <m:r>
                        <a:rPr sz="2400" i="1">
                          <a:solidFill>
                            <a:srgbClr val="5B5853"/>
                          </a:solidFill>
                          <a:latin typeface="Cambria Math" panose="02040503050406030204" pitchFamily="18" charset="0"/>
                        </a:rPr>
                        <m:t>=</m:t>
                      </m:r>
                      <m:f>
                        <m:fPr>
                          <m:ctrlPr>
                            <a:rPr sz="2400" i="1">
                              <a:solidFill>
                                <a:srgbClr val="5B5853"/>
                              </a:solidFill>
                              <a:latin typeface="Cambria Math" panose="02040503050406030204" pitchFamily="18" charset="0"/>
                            </a:rPr>
                          </m:ctrlPr>
                        </m:fPr>
                        <m:num>
                          <m:r>
                            <a:rPr sz="2400" i="1">
                              <a:solidFill>
                                <a:srgbClr val="5B5853"/>
                              </a:solidFill>
                              <a:latin typeface="Cambria Math" panose="02040503050406030204" pitchFamily="18" charset="0"/>
                            </a:rPr>
                            <m:t>0.62−0.05</m:t>
                          </m:r>
                        </m:num>
                        <m:den>
                          <m:r>
                            <a:rPr sz="2400" i="1">
                              <a:solidFill>
                                <a:srgbClr val="5B5853"/>
                              </a:solidFill>
                              <a:latin typeface="Cambria Math" panose="02040503050406030204" pitchFamily="18" charset="0"/>
                            </a:rPr>
                            <m:t>0.90−0.05</m:t>
                          </m:r>
                        </m:den>
                      </m:f>
                      <m:r>
                        <a:rPr sz="2400" i="1">
                          <a:solidFill>
                            <a:srgbClr val="5B5853"/>
                          </a:solidFill>
                          <a:latin typeface="Cambria Math" panose="02040503050406030204" pitchFamily="18" charset="0"/>
                        </a:rPr>
                        <m:t>=0.67</m:t>
                      </m:r>
                    </m:oMath>
                  </m:oMathPara>
                </a14:m>
                <a:endParaRPr sz="2400">
                  <a:solidFill>
                    <a:srgbClr val="5B5854"/>
                  </a:solidFill>
                </a:endParaRPr>
              </a:p>
            </p:txBody>
          </p:sp>
        </mc:Choice>
        <mc:Fallback>
          <p:sp>
            <p:nvSpPr>
              <p:cNvPr id="1627" name="Equation"/>
              <p:cNvSpPr txBox="1">
                <a:spLocks noRot="1" noChangeAspect="1" noMove="1" noResize="1" noEditPoints="1" noAdjustHandles="1" noChangeArrowheads="1" noChangeShapeType="1" noTextEdit="1"/>
              </p:cNvSpPr>
              <p:nvPr/>
            </p:nvSpPr>
            <p:spPr>
              <a:xfrm>
                <a:off x="8347422" y="6203146"/>
                <a:ext cx="3320357" cy="660198"/>
              </a:xfrm>
              <a:prstGeom prst="rect">
                <a:avLst/>
              </a:prstGeom>
              <a:blipFill>
                <a:blip r:embed="rId5"/>
                <a:stretch>
                  <a:fillRect l="-3448" t="-3846" r="-6897" b="-21154"/>
                </a:stretch>
              </a:blipFill>
              <a:ln w="12700">
                <a:miter lim="400000"/>
              </a:ln>
            </p:spPr>
            <p:txBody>
              <a:bodyPr/>
              <a:lstStyle/>
              <a:p>
                <a:r>
                  <a:rPr lang="en-NL">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1624"/>
                                        </p:tgtEl>
                                        <p:attrNameLst>
                                          <p:attrName>style.visibility</p:attrName>
                                        </p:attrNameLst>
                                      </p:cBhvr>
                                      <p:to>
                                        <p:strVal val="visible"/>
                                      </p:to>
                                    </p:set>
                                    <p:animEffect transition="in" filter="dissolve">
                                      <p:cBhvr>
                                        <p:cTn id="11" dur="3000"/>
                                        <p:tgtEl>
                                          <p:spTgt spid="16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16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16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1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1" animBg="1" advAuto="0"/>
      <p:bldP spid="1624" grpId="2" animBg="1" advAuto="0"/>
      <p:bldP spid="1625" grpId="3" animBg="1" advAuto="0"/>
      <p:bldP spid="1626" grpId="4" animBg="1" advAuto="0"/>
      <p:bldP spid="1627"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he academic career path"/>
          <p:cNvSpPr txBox="1">
            <a:spLocks noGrp="1"/>
          </p:cNvSpPr>
          <p:nvPr>
            <p:ph type="title"/>
          </p:nvPr>
        </p:nvSpPr>
        <p:spPr>
          <a:prstGeom prst="rect">
            <a:avLst/>
          </a:prstGeom>
        </p:spPr>
        <p:txBody>
          <a:bodyPr/>
          <a:lstStyle/>
          <a:p>
            <a:r>
              <a:t>The academic career path</a:t>
            </a:r>
          </a:p>
        </p:txBody>
      </p:sp>
      <p:sp>
        <p:nvSpPr>
          <p:cNvPr id="237" name="PhD (4 years)…"/>
          <p:cNvSpPr txBox="1">
            <a:spLocks noGrp="1"/>
          </p:cNvSpPr>
          <p:nvPr>
            <p:ph type="body" sz="half" idx="1"/>
          </p:nvPr>
        </p:nvSpPr>
        <p:spPr>
          <a:xfrm>
            <a:off x="355600" y="2984500"/>
            <a:ext cx="7255013" cy="6324600"/>
          </a:xfrm>
          <a:prstGeom prst="rect">
            <a:avLst/>
          </a:prstGeom>
        </p:spPr>
        <p:txBody>
          <a:bodyPr/>
          <a:lstStyle/>
          <a:p>
            <a:pPr>
              <a:defRPr b="1">
                <a:solidFill>
                  <a:srgbClr val="FF2600"/>
                </a:solidFill>
              </a:defRPr>
            </a:pPr>
            <a:r>
              <a:t>PhD (4 years)</a:t>
            </a:r>
          </a:p>
          <a:p>
            <a:pPr>
              <a:defRPr b="1">
                <a:solidFill>
                  <a:srgbClr val="FF2600"/>
                </a:solidFill>
              </a:defRPr>
            </a:pPr>
            <a:r>
              <a:t>Post-doc (1 - 4 years)</a:t>
            </a:r>
          </a:p>
          <a:p>
            <a:pPr>
              <a:defRPr b="1">
                <a:solidFill>
                  <a:srgbClr val="0433FF"/>
                </a:solidFill>
              </a:defRPr>
            </a:pPr>
            <a:r>
              <a:t>Assistant professor </a:t>
            </a:r>
          </a:p>
          <a:p>
            <a:pPr>
              <a:defRPr b="1">
                <a:solidFill>
                  <a:srgbClr val="0433FF"/>
                </a:solidFill>
              </a:defRPr>
            </a:pPr>
            <a:r>
              <a:t>Associate professor </a:t>
            </a:r>
          </a:p>
          <a:p>
            <a:pPr>
              <a:defRPr b="1">
                <a:solidFill>
                  <a:srgbClr val="0433FF"/>
                </a:solidFill>
              </a:defRPr>
            </a:pPr>
            <a:r>
              <a:t>Full professor</a:t>
            </a:r>
          </a:p>
        </p:txBody>
      </p:sp>
      <p:sp>
        <p:nvSpPr>
          <p:cNvPr id="238" name="Temporary positions"/>
          <p:cNvSpPr txBox="1"/>
          <p:nvPr/>
        </p:nvSpPr>
        <p:spPr>
          <a:xfrm>
            <a:off x="7304409" y="3742279"/>
            <a:ext cx="4898382"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solidFill>
                  <a:srgbClr val="FF2600"/>
                </a:solidFill>
              </a:defRPr>
            </a:lvl1pPr>
          </a:lstStyle>
          <a:p>
            <a:r>
              <a:t>Temporary positions</a:t>
            </a:r>
          </a:p>
        </p:txBody>
      </p:sp>
      <p:sp>
        <p:nvSpPr>
          <p:cNvPr id="239" name="Fixed positions*"/>
          <p:cNvSpPr txBox="1"/>
          <p:nvPr/>
        </p:nvSpPr>
        <p:spPr>
          <a:xfrm>
            <a:off x="7813154" y="6312727"/>
            <a:ext cx="3880892"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solidFill>
                  <a:srgbClr val="0433FF"/>
                </a:solidFill>
              </a:defRPr>
            </a:lvl1pPr>
          </a:lstStyle>
          <a:p>
            <a:r>
              <a:t>Fixed positions*</a:t>
            </a:r>
          </a:p>
        </p:txBody>
      </p:sp>
      <p:sp>
        <p:nvSpPr>
          <p:cNvPr id="240" name="https://www.rathenau.nl/nl/wetenschap-cijfers/wetenschappers/personeel-aan-de-universiteiten/academische-carriere-van"/>
          <p:cNvSpPr txBox="1"/>
          <p:nvPr/>
        </p:nvSpPr>
        <p:spPr>
          <a:xfrm>
            <a:off x="4924402" y="7867175"/>
            <a:ext cx="7500939"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u="sng">
                <a:solidFill>
                  <a:srgbClr val="0000EE"/>
                </a:solidFill>
                <a:latin typeface="Times"/>
                <a:ea typeface="Times"/>
                <a:cs typeface="Times"/>
                <a:sym typeface="Times"/>
                <a:hlinkClick r:id="rId2"/>
              </a:defRPr>
            </a:lvl1pPr>
          </a:lstStyle>
          <a:p>
            <a:r>
              <a:rPr>
                <a:hlinkClick r:id="rId2"/>
              </a:rPr>
              <a:t>https://www.rathenau.nl/nl/wetenschap-cijfers/wetenschappers/personeel-aan-de-universiteiten/academische-carriere-van</a:t>
            </a:r>
          </a:p>
        </p:txBody>
      </p:sp>
      <p:pic>
        <p:nvPicPr>
          <p:cNvPr id="241" name="Image" descr="Image"/>
          <p:cNvPicPr>
            <a:picLocks noChangeAspect="1"/>
          </p:cNvPicPr>
          <p:nvPr/>
        </p:nvPicPr>
        <p:blipFill>
          <a:blip r:embed="rId3"/>
          <a:stretch>
            <a:fillRect/>
          </a:stretch>
        </p:blipFill>
        <p:spPr>
          <a:xfrm>
            <a:off x="4419048" y="2885628"/>
            <a:ext cx="1003301" cy="1460501"/>
          </a:xfrm>
          <a:prstGeom prst="rect">
            <a:avLst/>
          </a:prstGeom>
          <a:ln w="25400">
            <a:miter lim="400000"/>
          </a:ln>
          <a:effectLst>
            <a:outerShdw blurRad="254000" dist="127000" dir="5400000" rotWithShape="0">
              <a:srgbClr val="000000">
                <a:alpha val="70000"/>
              </a:srgbClr>
            </a:outerShdw>
          </a:effectLst>
        </p:spPr>
      </p:pic>
      <p:sp>
        <p:nvSpPr>
          <p:cNvPr id="242" name="http://www.vsnu.nl/files/documenten/CAO/Salarisschalen%20per%201%20feb%202019.pdf"/>
          <p:cNvSpPr txBox="1"/>
          <p:nvPr/>
        </p:nvSpPr>
        <p:spPr>
          <a:xfrm>
            <a:off x="4942811" y="8283742"/>
            <a:ext cx="5771927"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u="sng">
                <a:solidFill>
                  <a:srgbClr val="0000EE"/>
                </a:solidFill>
                <a:latin typeface="Times"/>
                <a:ea typeface="Times"/>
                <a:cs typeface="Times"/>
                <a:sym typeface="Times"/>
                <a:hlinkClick r:id="rId4"/>
              </a:defRPr>
            </a:lvl1pPr>
          </a:lstStyle>
          <a:p>
            <a:r>
              <a:rPr>
                <a:hlinkClick r:id="rId4"/>
              </a:rPr>
              <a:t>http://www.vsnu.nl/files/documenten/CAO/Salarisschalen%20per%201%20feb%202019.pdf</a:t>
            </a:r>
          </a:p>
        </p:txBody>
      </p:sp>
      <p:sp>
        <p:nvSpPr>
          <p:cNvPr id="243" name="*assistant professor positions can also be temporary"/>
          <p:cNvSpPr txBox="1"/>
          <p:nvPr/>
        </p:nvSpPr>
        <p:spPr>
          <a:xfrm>
            <a:off x="5480187" y="9140362"/>
            <a:ext cx="7366571"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lvl1pPr>
          </a:lstStyle>
          <a:p>
            <a:r>
              <a:t>*assistant professor positions can also be temporary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Assignment I:  realistic parameter values"/>
          <p:cNvSpPr txBox="1">
            <a:spLocks noGrp="1"/>
          </p:cNvSpPr>
          <p:nvPr>
            <p:ph type="title"/>
          </p:nvPr>
        </p:nvSpPr>
        <p:spPr>
          <a:prstGeom prst="rect">
            <a:avLst/>
          </a:prstGeom>
        </p:spPr>
        <p:txBody>
          <a:bodyPr/>
          <a:lstStyle/>
          <a:p>
            <a:pPr defTabSz="560831">
              <a:defRPr sz="6144" spc="-122"/>
            </a:pPr>
            <a:r>
              <a:t>Assignment I: </a:t>
            </a:r>
            <a:br/>
            <a:r>
              <a:t>realistic parameter values</a:t>
            </a:r>
          </a:p>
        </p:txBody>
      </p:sp>
      <p:sp>
        <p:nvSpPr>
          <p:cNvPr id="1630" name="http://shinyapps.org/apps/PPV/ (F. Schönbrodt)…"/>
          <p:cNvSpPr txBox="1">
            <a:spLocks noGrp="1"/>
          </p:cNvSpPr>
          <p:nvPr>
            <p:ph type="body" idx="1"/>
          </p:nvPr>
        </p:nvSpPr>
        <p:spPr>
          <a:xfrm>
            <a:off x="355600" y="2984500"/>
            <a:ext cx="10388435" cy="6324600"/>
          </a:xfrm>
          <a:prstGeom prst="rect">
            <a:avLst/>
          </a:prstGeom>
        </p:spPr>
        <p:txBody>
          <a:bodyPr/>
          <a:lstStyle/>
          <a:p>
            <a:pPr marL="441959" indent="-441959" defTabSz="508254">
              <a:spcBef>
                <a:spcPts val="3600"/>
              </a:spcBef>
              <a:defRPr sz="3306"/>
            </a:pPr>
            <a:r>
              <a:rPr u="sng">
                <a:hlinkClick r:id="rId3"/>
              </a:rPr>
              <a:t>http://shinyapps.org/apps/PPV/</a:t>
            </a:r>
            <a:r>
              <a:t> (F. Schönbrodt)</a:t>
            </a:r>
          </a:p>
          <a:p>
            <a:pPr marL="441959" indent="-441959" defTabSz="508254">
              <a:spcBef>
                <a:spcPts val="3600"/>
              </a:spcBef>
              <a:defRPr sz="3306"/>
            </a:pPr>
            <a:r>
              <a:t>Find a realistic combination of parameters that leads to a PPV of ~60%</a:t>
            </a:r>
          </a:p>
          <a:p>
            <a:pPr marL="552450" indent="-552450" defTabSz="508254">
              <a:spcBef>
                <a:spcPts val="3600"/>
              </a:spcBef>
              <a:buClrTx/>
              <a:buSzPct val="100000"/>
              <a:buFontTx/>
              <a:buAutoNum type="arabicPeriod"/>
              <a:defRPr sz="3306"/>
            </a:pPr>
            <a:r>
              <a:t>A prior chance of hypothesis</a:t>
            </a:r>
          </a:p>
          <a:p>
            <a:pPr marL="552450" indent="-552450" defTabSz="508254">
              <a:spcBef>
                <a:spcPts val="3600"/>
              </a:spcBef>
              <a:buClrTx/>
              <a:buSzPct val="100000"/>
              <a:buFontTx/>
              <a:buAutoNum type="arabicPeriod"/>
              <a:defRPr sz="3306"/>
            </a:pPr>
            <a:r>
              <a:t>Power </a:t>
            </a:r>
          </a:p>
          <a:p>
            <a:pPr marL="552450" indent="-552450" defTabSz="508254">
              <a:spcBef>
                <a:spcPts val="3600"/>
              </a:spcBef>
              <a:buClrTx/>
              <a:buSzPct val="100000"/>
              <a:buFontTx/>
              <a:buAutoNum type="arabicPeriod"/>
              <a:defRPr sz="3306"/>
            </a:pPr>
            <a:r>
              <a:t>Alpha-level (0.05)</a:t>
            </a:r>
          </a:p>
          <a:p>
            <a:pPr marL="552450" indent="-552450" defTabSz="508254">
              <a:spcBef>
                <a:spcPts val="3600"/>
              </a:spcBef>
              <a:buClrTx/>
              <a:buSzPct val="100000"/>
              <a:buFontTx/>
              <a:buAutoNum type="arabicPeriod"/>
              <a:defRPr sz="3306"/>
            </a:pPr>
            <a:r>
              <a:t>p-hacking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3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3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3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 grpId="1" build="p" bldLvl="5"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 name="How to do robust science"/>
          <p:cNvSpPr txBox="1">
            <a:spLocks noGrp="1"/>
          </p:cNvSpPr>
          <p:nvPr>
            <p:ph type="title"/>
          </p:nvPr>
        </p:nvSpPr>
        <p:spPr>
          <a:prstGeom prst="rect">
            <a:avLst/>
          </a:prstGeom>
        </p:spPr>
        <p:txBody>
          <a:bodyPr/>
          <a:lstStyle/>
          <a:p>
            <a:r>
              <a:t>How to do robust science</a:t>
            </a:r>
          </a:p>
        </p:txBody>
      </p:sp>
      <p:graphicFrame>
        <p:nvGraphicFramePr>
          <p:cNvPr id="1635" name="Table"/>
          <p:cNvGraphicFramePr/>
          <p:nvPr/>
        </p:nvGraphicFramePr>
        <p:xfrm>
          <a:off x="1295400" y="2990850"/>
          <a:ext cx="6146800" cy="6324600"/>
        </p:xfrm>
        <a:graphic>
          <a:graphicData uri="http://schemas.openxmlformats.org/drawingml/2006/table">
            <a:tbl>
              <a:tblPr>
                <a:tableStyleId>{4C3C2611-4C71-4FC5-86AE-919BDF0F9419}</a:tableStyleId>
              </a:tblPr>
              <a:tblGrid>
                <a:gridCol w="4816475">
                  <a:extLst>
                    <a:ext uri="{9D8B030D-6E8A-4147-A177-3AD203B41FA5}">
                      <a16:colId xmlns:a16="http://schemas.microsoft.com/office/drawing/2014/main" val="20000"/>
                    </a:ext>
                  </a:extLst>
                </a:gridCol>
                <a:gridCol w="5994598">
                  <a:extLst>
                    <a:ext uri="{9D8B030D-6E8A-4147-A177-3AD203B41FA5}">
                      <a16:colId xmlns:a16="http://schemas.microsoft.com/office/drawing/2014/main" val="20001"/>
                    </a:ext>
                  </a:extLst>
                </a:gridCol>
              </a:tblGrid>
              <a:tr h="1262380">
                <a:tc>
                  <a:txBody>
                    <a:bodyPr/>
                    <a:lstStyle/>
                    <a:p>
                      <a:pPr defTabSz="457200">
                        <a:defRPr sz="1800">
                          <a:solidFill>
                            <a:srgbClr val="000000"/>
                          </a:solidFill>
                        </a:defRPr>
                      </a:pPr>
                      <a:r>
                        <a:rPr sz="3000" b="1">
                          <a:solidFill>
                            <a:srgbClr val="6D6A67"/>
                          </a:solidFill>
                          <a:effectLst>
                            <a:outerShdw blurRad="25400" dist="12700" dir="5280000" rotWithShape="0">
                              <a:srgbClr val="FFFFFF"/>
                            </a:outerShdw>
                          </a:effectLst>
                        </a:rPr>
                        <a:t>Determinants of PPV</a:t>
                      </a:r>
                    </a:p>
                  </a:txBody>
                  <a:tcPr marL="50800" marR="50800" marT="50800" marB="50800" anchor="ctr" horzOverflow="overflow"/>
                </a:tc>
                <a:tc>
                  <a:txBody>
                    <a:bodyPr/>
                    <a:lstStyle/>
                    <a:p>
                      <a:pPr defTabSz="457200">
                        <a:defRPr sz="1800">
                          <a:solidFill>
                            <a:srgbClr val="000000"/>
                          </a:solidFill>
                        </a:defRPr>
                      </a:pPr>
                      <a:r>
                        <a:rPr sz="3000" b="1">
                          <a:solidFill>
                            <a:srgbClr val="6D6A67"/>
                          </a:solidFill>
                          <a:effectLst>
                            <a:outerShdw blurRad="25400" dist="12700" dir="5280000" rotWithShape="0">
                              <a:srgbClr val="FFFFFF"/>
                            </a:outerShdw>
                          </a:effectLst>
                        </a:rPr>
                        <a:t>Best practice</a:t>
                      </a:r>
                    </a:p>
                  </a:txBody>
                  <a:tcPr marL="50800" marR="50800" marT="50800" marB="50800" anchor="ctr" horzOverflow="overflow"/>
                </a:tc>
                <a:extLst>
                  <a:ext uri="{0D108BD9-81ED-4DB2-BD59-A6C34878D82A}">
                    <a16:rowId xmlns:a16="http://schemas.microsoft.com/office/drawing/2014/main" val="10000"/>
                  </a:ext>
                </a:extLst>
              </a:tr>
              <a:tr h="1262380">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Likelihood of hypothesis</a:t>
                      </a:r>
                    </a:p>
                  </a:txBody>
                  <a:tcPr marL="50800" marR="50800" marT="50800" marB="50800" anchor="ctr" horzOverflow="overflow"/>
                </a:tc>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Theory-driven hypotheses</a:t>
                      </a:r>
                    </a:p>
                  </a:txBody>
                  <a:tcPr marL="50800" marR="50800" marT="50800" marB="50800" anchor="ctr" horzOverflow="overflow"/>
                </a:tc>
                <a:extLst>
                  <a:ext uri="{0D108BD9-81ED-4DB2-BD59-A6C34878D82A}">
                    <a16:rowId xmlns:a16="http://schemas.microsoft.com/office/drawing/2014/main" val="10001"/>
                  </a:ext>
                </a:extLst>
              </a:tr>
              <a:tr h="1262380">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Power</a:t>
                      </a:r>
                    </a:p>
                  </a:txBody>
                  <a:tcPr marL="50800" marR="50800" marT="50800" marB="50800" anchor="ctr" horzOverflow="overflow"/>
                </a:tc>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High-powered designs </a:t>
                      </a:r>
                    </a:p>
                  </a:txBody>
                  <a:tcPr marL="50800" marR="50800" marT="50800" marB="50800" anchor="ctr" horzOverflow="overflow"/>
                </a:tc>
                <a:extLst>
                  <a:ext uri="{0D108BD9-81ED-4DB2-BD59-A6C34878D82A}">
                    <a16:rowId xmlns:a16="http://schemas.microsoft.com/office/drawing/2014/main" val="10002"/>
                  </a:ext>
                </a:extLst>
              </a:tr>
              <a:tr h="1262380">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Alpha</a:t>
                      </a:r>
                    </a:p>
                  </a:txBody>
                  <a:tcPr marL="50800" marR="50800" marT="50800" marB="50800" anchor="ctr" horzOverflow="overflow"/>
                </a:tc>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Unlikely hypothesis?  Consider a lower alpha</a:t>
                      </a:r>
                    </a:p>
                  </a:txBody>
                  <a:tcPr marL="50800" marR="50800" marT="50800" marB="50800" anchor="ctr" horzOverflow="overflow"/>
                </a:tc>
                <a:extLst>
                  <a:ext uri="{0D108BD9-81ED-4DB2-BD59-A6C34878D82A}">
                    <a16:rowId xmlns:a16="http://schemas.microsoft.com/office/drawing/2014/main" val="10003"/>
                  </a:ext>
                </a:extLst>
              </a:tr>
              <a:tr h="1262380">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P-hacking</a:t>
                      </a:r>
                    </a:p>
                  </a:txBody>
                  <a:tcPr marL="50800" marR="50800" marT="50800" marB="50800" anchor="ctr" horzOverflow="overflow"/>
                </a:tc>
                <a:tc>
                  <a:txBody>
                    <a:bodyPr/>
                    <a:lstStyle/>
                    <a:p>
                      <a:pPr defTabSz="457200">
                        <a:defRPr sz="1800">
                          <a:solidFill>
                            <a:srgbClr val="000000"/>
                          </a:solidFill>
                        </a:defRPr>
                      </a:pPr>
                      <a:r>
                        <a:rPr sz="3000">
                          <a:solidFill>
                            <a:srgbClr val="6D6A67"/>
                          </a:solidFill>
                          <a:effectLst>
                            <a:outerShdw blurRad="25400" dist="12700" dir="5280000" rotWithShape="0">
                              <a:srgbClr val="FFFFFF"/>
                            </a:outerShdw>
                          </a:effectLst>
                        </a:rPr>
                        <a:t>Protect yourself from bias 
(e.g. preregistration)</a:t>
                      </a:r>
                    </a:p>
                  </a:txBody>
                  <a:tcPr marL="50800" marR="50800" marT="50800" marB="50800"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 name="Checklist:  estimating strength of evidence"/>
          <p:cNvSpPr txBox="1">
            <a:spLocks noGrp="1"/>
          </p:cNvSpPr>
          <p:nvPr>
            <p:ph type="title"/>
          </p:nvPr>
        </p:nvSpPr>
        <p:spPr>
          <a:prstGeom prst="rect">
            <a:avLst/>
          </a:prstGeom>
        </p:spPr>
        <p:txBody>
          <a:bodyPr/>
          <a:lstStyle/>
          <a:p>
            <a:pPr defTabSz="560831">
              <a:defRPr sz="6144" spc="-122"/>
            </a:pPr>
            <a:r>
              <a:t>Checklist: </a:t>
            </a:r>
            <a:br/>
            <a:r>
              <a:t>estimating strength of evidence</a:t>
            </a:r>
          </a:p>
        </p:txBody>
      </p:sp>
      <p:sp>
        <p:nvSpPr>
          <p:cNvPr id="1638" name="How likely was the hypothesis?…"/>
          <p:cNvSpPr txBox="1">
            <a:spLocks noGrp="1"/>
          </p:cNvSpPr>
          <p:nvPr>
            <p:ph type="body" idx="1"/>
          </p:nvPr>
        </p:nvSpPr>
        <p:spPr>
          <a:prstGeom prst="rect">
            <a:avLst/>
          </a:prstGeom>
        </p:spPr>
        <p:txBody>
          <a:bodyPr/>
          <a:lstStyle/>
          <a:p>
            <a:pPr marL="487679" indent="-487679" defTabSz="560831">
              <a:spcBef>
                <a:spcPts val="4000"/>
              </a:spcBef>
              <a:defRPr sz="3648"/>
            </a:pPr>
            <a:r>
              <a:t>How likely was the hypothesis?</a:t>
            </a:r>
          </a:p>
          <a:p>
            <a:pPr marL="487679" indent="-487679" defTabSz="560831">
              <a:spcBef>
                <a:spcPts val="4000"/>
              </a:spcBef>
              <a:defRPr sz="3648"/>
            </a:pPr>
            <a:r>
              <a:t>What was the a-priori power?</a:t>
            </a:r>
          </a:p>
          <a:p>
            <a:pPr marL="487679" indent="-487679" defTabSz="560831">
              <a:spcBef>
                <a:spcPts val="4000"/>
              </a:spcBef>
              <a:defRPr sz="3648"/>
            </a:pPr>
            <a:r>
              <a:t>Possible p-hacking?</a:t>
            </a:r>
          </a:p>
          <a:p>
            <a:pPr marL="975359" lvl="1" indent="-487679" defTabSz="560831">
              <a:spcBef>
                <a:spcPts val="4000"/>
              </a:spcBef>
              <a:defRPr sz="3648"/>
            </a:pPr>
            <a:r>
              <a:t>Logical steps in analysis? preregistered?</a:t>
            </a:r>
          </a:p>
          <a:p>
            <a:pPr marL="487679" indent="-487679" defTabSz="560831">
              <a:spcBef>
                <a:spcPts val="4000"/>
              </a:spcBef>
              <a:defRPr sz="3648"/>
            </a:pPr>
            <a:r>
              <a:t>Has the observation been replicated?</a:t>
            </a:r>
          </a:p>
          <a:p>
            <a:pPr marL="487679" indent="-487679" defTabSz="560831">
              <a:spcBef>
                <a:spcPts val="4000"/>
              </a:spcBef>
              <a:defRPr sz="3648"/>
            </a:pPr>
            <a:r>
              <a:t>Large effect-size? Low p-value?</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Assignment II:"/>
          <p:cNvSpPr txBox="1">
            <a:spLocks noGrp="1"/>
          </p:cNvSpPr>
          <p:nvPr>
            <p:ph type="title"/>
          </p:nvPr>
        </p:nvSpPr>
        <p:spPr>
          <a:prstGeom prst="rect">
            <a:avLst/>
          </a:prstGeom>
        </p:spPr>
        <p:txBody>
          <a:bodyPr/>
          <a:lstStyle/>
          <a:p>
            <a:r>
              <a:t>Assignment II: </a:t>
            </a:r>
          </a:p>
        </p:txBody>
      </p:sp>
      <p:grpSp>
        <p:nvGrpSpPr>
          <p:cNvPr id="1643" name="Image"/>
          <p:cNvGrpSpPr/>
          <p:nvPr/>
        </p:nvGrpSpPr>
        <p:grpSpPr>
          <a:xfrm>
            <a:off x="2602800" y="2928776"/>
            <a:ext cx="7799200" cy="5531566"/>
            <a:chOff x="0" y="0"/>
            <a:chExt cx="7799198" cy="5531564"/>
          </a:xfrm>
        </p:grpSpPr>
        <p:pic>
          <p:nvPicPr>
            <p:cNvPr id="1642" name="Image" descr="Image"/>
            <p:cNvPicPr>
              <a:picLocks noChangeAspect="1"/>
            </p:cNvPicPr>
            <p:nvPr/>
          </p:nvPicPr>
          <p:blipFill>
            <a:blip r:embed="rId3"/>
            <a:srcRect l="1701" r="1701" b="2387"/>
            <a:stretch>
              <a:fillRect/>
            </a:stretch>
          </p:blipFill>
          <p:spPr>
            <a:xfrm>
              <a:off x="127000" y="88900"/>
              <a:ext cx="7545199" cy="5201365"/>
            </a:xfrm>
            <a:prstGeom prst="rect">
              <a:avLst/>
            </a:prstGeom>
            <a:ln>
              <a:noFill/>
            </a:ln>
            <a:effectLst/>
          </p:spPr>
        </p:pic>
        <p:pic>
          <p:nvPicPr>
            <p:cNvPr id="1641" name="Image" descr="Image"/>
            <p:cNvPicPr>
              <a:picLocks/>
            </p:cNvPicPr>
            <p:nvPr/>
          </p:nvPicPr>
          <p:blipFill>
            <a:blip r:embed="rId4"/>
            <a:stretch>
              <a:fillRect/>
            </a:stretch>
          </p:blipFill>
          <p:spPr>
            <a:xfrm>
              <a:off x="-1" y="-1"/>
              <a:ext cx="7799200" cy="5531566"/>
            </a:xfrm>
            <a:prstGeom prst="rect">
              <a:avLst/>
            </a:prstGeom>
            <a:effectLst/>
          </p:spPr>
        </p:pic>
      </p:grpSp>
      <p:sp>
        <p:nvSpPr>
          <p:cNvPr id="1644" name="https://80000hours.org/psychology-replication-quiz/"/>
          <p:cNvSpPr txBox="1"/>
          <p:nvPr/>
        </p:nvSpPr>
        <p:spPr>
          <a:xfrm>
            <a:off x="2762795" y="8487040"/>
            <a:ext cx="7479210" cy="508001"/>
          </a:xfrm>
          <a:prstGeom prst="rect">
            <a:avLst/>
          </a:prstGeom>
          <a:blipFill>
            <a:blip r:embed="rId5"/>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FFFFFF"/>
                </a:solidFill>
              </a:defRPr>
            </a:lvl1pPr>
          </a:lstStyle>
          <a:p>
            <a:r>
              <a:t>https://80000hours.org/psychology-replication-quiz/</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 name="Take-home thoughts"/>
          <p:cNvSpPr txBox="1">
            <a:spLocks noGrp="1"/>
          </p:cNvSpPr>
          <p:nvPr>
            <p:ph type="title"/>
          </p:nvPr>
        </p:nvSpPr>
        <p:spPr>
          <a:prstGeom prst="rect">
            <a:avLst/>
          </a:prstGeom>
        </p:spPr>
        <p:txBody>
          <a:bodyPr/>
          <a:lstStyle/>
          <a:p>
            <a:r>
              <a:t>Take-home thoughts</a:t>
            </a:r>
          </a:p>
        </p:txBody>
      </p:sp>
      <p:sp>
        <p:nvSpPr>
          <p:cNvPr id="1649" name="How do you evaluate literature?…"/>
          <p:cNvSpPr txBox="1">
            <a:spLocks noGrp="1"/>
          </p:cNvSpPr>
          <p:nvPr>
            <p:ph type="body" idx="1"/>
          </p:nvPr>
        </p:nvSpPr>
        <p:spPr>
          <a:prstGeom prst="rect">
            <a:avLst/>
          </a:prstGeom>
        </p:spPr>
        <p:txBody>
          <a:bodyPr/>
          <a:lstStyle/>
          <a:p>
            <a:r>
              <a:t>How do you evaluate literature?</a:t>
            </a:r>
          </a:p>
          <a:p>
            <a:r>
              <a:t>What causes low rates of replicability?</a:t>
            </a:r>
          </a:p>
          <a:p>
            <a:r>
              <a:t>How can this be improved?</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1" name="Additional reading &amp; acknowledgements"/>
          <p:cNvSpPr txBox="1">
            <a:spLocks noGrp="1"/>
          </p:cNvSpPr>
          <p:nvPr>
            <p:ph type="title"/>
          </p:nvPr>
        </p:nvSpPr>
        <p:spPr>
          <a:prstGeom prst="rect">
            <a:avLst/>
          </a:prstGeom>
        </p:spPr>
        <p:txBody>
          <a:bodyPr/>
          <a:lstStyle>
            <a:lvl1pPr defTabSz="560831">
              <a:defRPr sz="6144" spc="-122"/>
            </a:lvl1pPr>
          </a:lstStyle>
          <a:p>
            <a:r>
              <a:t>Additional reading &amp; acknowledgements</a:t>
            </a:r>
          </a:p>
        </p:txBody>
      </p:sp>
      <p:sp>
        <p:nvSpPr>
          <p:cNvPr id="1652" name="Ioannidis, J. P. A. (2005). Why most published research findings are false. PLoS Medicine, 2(8), e124. http://doi.org/10.1371/journal.pmed.0020124…"/>
          <p:cNvSpPr txBox="1">
            <a:spLocks noGrp="1"/>
          </p:cNvSpPr>
          <p:nvPr>
            <p:ph type="body" sz="half" idx="1"/>
          </p:nvPr>
        </p:nvSpPr>
        <p:spPr>
          <a:xfrm>
            <a:off x="355600" y="3106303"/>
            <a:ext cx="12293600" cy="3500802"/>
          </a:xfrm>
          <a:prstGeom prst="rect">
            <a:avLst/>
          </a:prstGeom>
        </p:spPr>
        <p:txBody>
          <a:bodyPr/>
          <a:lstStyle/>
          <a:p>
            <a:pPr marL="233679" indent="-233679" defTabSz="268731">
              <a:spcBef>
                <a:spcPts val="1900"/>
              </a:spcBef>
              <a:defRPr sz="1748"/>
            </a:pPr>
            <a:r>
              <a:t>Ioannidis, J. P. A. (2005). Why most published research findings are false. PLoS Medicine, 2(8), e124. </a:t>
            </a:r>
            <a:r>
              <a:rPr>
                <a:solidFill>
                  <a:srgbClr val="3399F3"/>
                </a:solidFill>
                <a:hlinkClick r:id="rId2"/>
              </a:rPr>
              <a:t>http://doi.org/10.1371/journal.pmed.0020124</a:t>
            </a:r>
          </a:p>
          <a:p>
            <a:pPr marL="233679" indent="-233679" defTabSz="268731">
              <a:spcBef>
                <a:spcPts val="1900"/>
              </a:spcBef>
              <a:defRPr sz="1748"/>
            </a:pPr>
            <a:r>
              <a:t>Blogpost by Felix Schönbrodt</a:t>
            </a:r>
          </a:p>
          <a:p>
            <a:pPr marL="467359" lvl="1" indent="-233679" defTabSz="268731">
              <a:spcBef>
                <a:spcPts val="1900"/>
              </a:spcBef>
              <a:defRPr sz="1748"/>
            </a:pPr>
            <a:r>
              <a:t>http://www.nicebread.de/whats-the-probability-that-a-significant-p-value-indicates-a-true-effect/ </a:t>
            </a:r>
          </a:p>
          <a:p>
            <a:pPr marL="233679" indent="-233679" defTabSz="268731">
              <a:spcBef>
                <a:spcPts val="1900"/>
              </a:spcBef>
              <a:defRPr sz="1748"/>
            </a:pPr>
            <a:r>
              <a:t>Open Science Collaboration (2015) Estimating the reproducibility of psychological science. Science, 349 (6251). aac4716-aac4716. ISSN 0036-8075 </a:t>
            </a:r>
            <a:r>
              <a:rPr u="sng">
                <a:hlinkClick r:id="rId3"/>
              </a:rPr>
              <a:t>link</a:t>
            </a:r>
          </a:p>
          <a:p>
            <a:pPr marL="233679" indent="-233679" defTabSz="268731">
              <a:spcBef>
                <a:spcPts val="1900"/>
              </a:spcBef>
              <a:defRPr sz="1748"/>
            </a:pPr>
            <a:r>
              <a:t>Camerer, C.F. (2018). Evaluating the replicability of social science experiments in Nature and Science between 2010 and 2014. Nature Human Behaviour, 2, 637-644</a:t>
            </a:r>
          </a:p>
        </p:txBody>
      </p:sp>
      <p:pic>
        <p:nvPicPr>
          <p:cNvPr id="1653" name="noun_manuscript_425239.png" descr="noun_manuscript_425239.png"/>
          <p:cNvPicPr>
            <a:picLocks noChangeAspect="1"/>
          </p:cNvPicPr>
          <p:nvPr/>
        </p:nvPicPr>
        <p:blipFill>
          <a:blip r:embed="rId4"/>
          <a:srcRect l="16562" t="2666" r="16562" b="16715"/>
          <a:stretch>
            <a:fillRect/>
          </a:stretch>
        </p:blipFill>
        <p:spPr>
          <a:xfrm>
            <a:off x="1510921" y="7593211"/>
            <a:ext cx="1476306" cy="1779659"/>
          </a:xfrm>
          <a:prstGeom prst="rect">
            <a:avLst/>
          </a:prstGeom>
          <a:ln w="12700">
            <a:miter lim="400000"/>
          </a:ln>
        </p:spPr>
      </p:pic>
      <p:sp>
        <p:nvSpPr>
          <p:cNvPr id="1654" name="Manuscript icon by Kristina Handrikova from the Noun Project"/>
          <p:cNvSpPr txBox="1"/>
          <p:nvPr/>
        </p:nvSpPr>
        <p:spPr>
          <a:xfrm>
            <a:off x="51066" y="9330304"/>
            <a:ext cx="4396086"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200"/>
            </a:pPr>
            <a:r>
              <a:rPr u="sng">
                <a:hlinkClick r:id="rId5"/>
              </a:rPr>
              <a:t>Manuscript icon</a:t>
            </a:r>
            <a:r>
              <a:t> by Kristina Handrikova from the Noun Project</a:t>
            </a:r>
          </a:p>
        </p:txBody>
      </p:sp>
      <p:pic>
        <p:nvPicPr>
          <p:cNvPr id="1655" name="noun_Waste_1313984.png" descr="noun_Waste_1313984.png"/>
          <p:cNvPicPr>
            <a:picLocks noChangeAspect="1"/>
          </p:cNvPicPr>
          <p:nvPr/>
        </p:nvPicPr>
        <p:blipFill>
          <a:blip r:embed="rId6"/>
          <a:srcRect l="20113" t="8219" r="20113" b="19857"/>
          <a:stretch>
            <a:fillRect/>
          </a:stretch>
        </p:blipFill>
        <p:spPr>
          <a:xfrm>
            <a:off x="8199590" y="7594798"/>
            <a:ext cx="1476268" cy="1776336"/>
          </a:xfrm>
          <a:prstGeom prst="rect">
            <a:avLst/>
          </a:prstGeom>
          <a:ln w="12700">
            <a:miter lim="400000"/>
          </a:ln>
        </p:spPr>
      </p:pic>
      <p:sp>
        <p:nvSpPr>
          <p:cNvPr id="1656" name="Waste icon by SBTS from the Noun Project"/>
          <p:cNvSpPr txBox="1"/>
          <p:nvPr/>
        </p:nvSpPr>
        <p:spPr>
          <a:xfrm>
            <a:off x="7292301" y="9330304"/>
            <a:ext cx="2968973"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200"/>
            </a:pPr>
            <a:r>
              <a:rPr u="sng">
                <a:hlinkClick r:id="rId7"/>
              </a:rPr>
              <a:t>Waste icon</a:t>
            </a:r>
            <a:r>
              <a:t> by SBTS from the Noun Project</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 name="bingo-1044718_1280.jpg" descr="bingo-1044718_1280.jpg"/>
          <p:cNvPicPr>
            <a:picLocks noGrp="1" noChangeAspect="1"/>
          </p:cNvPicPr>
          <p:nvPr>
            <p:ph type="pic" idx="13"/>
          </p:nvPr>
        </p:nvPicPr>
        <p:blipFill>
          <a:blip r:embed="rId3"/>
          <a:srcRect l="29557" r="29557"/>
          <a:stretch>
            <a:fillRect/>
          </a:stretch>
        </p:blipFill>
        <p:spPr>
          <a:xfrm>
            <a:off x="6502400" y="0"/>
            <a:ext cx="6502400" cy="9753600"/>
          </a:xfrm>
          <a:prstGeom prst="rect">
            <a:avLst/>
          </a:prstGeom>
        </p:spPr>
      </p:pic>
      <p:sp>
        <p:nvSpPr>
          <p:cNvPr id="1659" name="Power Analysis"/>
          <p:cNvSpPr txBox="1">
            <a:spLocks noGrp="1"/>
          </p:cNvSpPr>
          <p:nvPr>
            <p:ph type="title"/>
          </p:nvPr>
        </p:nvSpPr>
        <p:spPr>
          <a:prstGeom prst="rect">
            <a:avLst/>
          </a:prstGeom>
        </p:spPr>
        <p:txBody>
          <a:bodyPr/>
          <a:lstStyle/>
          <a:p>
            <a:r>
              <a:t>Power Analysis</a:t>
            </a:r>
          </a:p>
        </p:txBody>
      </p:sp>
      <p:sp>
        <p:nvSpPr>
          <p:cNvPr id="1660" name="Determining sample-sizes for sensitive experiments"/>
          <p:cNvSpPr txBox="1">
            <a:spLocks noGrp="1"/>
          </p:cNvSpPr>
          <p:nvPr>
            <p:ph type="body" sz="quarter" idx="1"/>
          </p:nvPr>
        </p:nvSpPr>
        <p:spPr>
          <a:prstGeom prst="rect">
            <a:avLst/>
          </a:prstGeom>
        </p:spPr>
        <p:txBody>
          <a:bodyPr/>
          <a:lstStyle/>
          <a:p>
            <a:r>
              <a:t>Determining sample-sizes for sensitive experiments</a:t>
            </a:r>
          </a:p>
        </p:txBody>
      </p:sp>
      <p:sp>
        <p:nvSpPr>
          <p:cNvPr id="1661" name="Image: Pixabay"/>
          <p:cNvSpPr txBox="1"/>
          <p:nvPr/>
        </p:nvSpPr>
        <p:spPr>
          <a:xfrm>
            <a:off x="11058462" y="9256455"/>
            <a:ext cx="1835251"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solidFill>
                  <a:srgbClr val="C0C0C0"/>
                </a:solidFill>
              </a:defRPr>
            </a:pPr>
            <a:r>
              <a:t>Image: </a:t>
            </a:r>
            <a:r>
              <a:rPr u="sng">
                <a:hlinkClick r:id="rId4"/>
              </a:rPr>
              <a:t>Pixabay</a:t>
            </a:r>
          </a:p>
        </p:txBody>
      </p:sp>
      <p:pic>
        <p:nvPicPr>
          <p:cNvPr id="1662" name="Image" descr="Image"/>
          <p:cNvPicPr>
            <a:picLocks noChangeAspect="1"/>
          </p:cNvPicPr>
          <p:nvPr/>
        </p:nvPicPr>
        <p:blipFill>
          <a:blip r:embed="rId5"/>
          <a:stretch>
            <a:fillRect/>
          </a:stretch>
        </p:blipFill>
        <p:spPr>
          <a:xfrm>
            <a:off x="8972112" y="107950"/>
            <a:ext cx="3899338" cy="1364285"/>
          </a:xfrm>
          <a:prstGeom prst="rect">
            <a:avLst/>
          </a:prstGeom>
          <a:ln w="12700">
            <a:miter lim="400000"/>
          </a:ln>
        </p:spPr>
      </p:pic>
      <p:sp>
        <p:nvSpPr>
          <p:cNvPr id="1663" name="by: Loek Brinkman       l.brinkman@uu.nl       Twitter: @LoekBrinkman"/>
          <p:cNvSpPr txBox="1"/>
          <p:nvPr/>
        </p:nvSpPr>
        <p:spPr>
          <a:xfrm>
            <a:off x="3246" y="8553322"/>
            <a:ext cx="733533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800" i="1">
                <a:solidFill>
                  <a:srgbClr val="5C86B9"/>
                </a:solidFill>
              </a:defRPr>
            </a:pPr>
            <a:r>
              <a:t>by: Loek Brinkman      </a:t>
            </a:r>
            <a:br/>
            <a:r>
              <a:rPr u="sng">
                <a:hlinkClick r:id="rId6"/>
              </a:rPr>
              <a:t>l.brinkman@uu.nl</a:t>
            </a:r>
            <a:r>
              <a:t>      </a:t>
            </a:r>
            <a:br/>
            <a:r>
              <a:t>Twitter: @LoekBrinkman </a:t>
            </a:r>
          </a:p>
        </p:txBody>
      </p:sp>
      <p:pic>
        <p:nvPicPr>
          <p:cNvPr id="1664" name="Image" descr="Image"/>
          <p:cNvPicPr>
            <a:picLocks noChangeAspect="1"/>
          </p:cNvPicPr>
          <p:nvPr/>
        </p:nvPicPr>
        <p:blipFill>
          <a:blip r:embed="rId7"/>
          <a:stretch>
            <a:fillRect/>
          </a:stretch>
        </p:blipFill>
        <p:spPr>
          <a:xfrm>
            <a:off x="277406" y="116510"/>
            <a:ext cx="2407088" cy="2407088"/>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 name="But first…"/>
          <p:cNvSpPr txBox="1">
            <a:spLocks noGrp="1"/>
          </p:cNvSpPr>
          <p:nvPr>
            <p:ph type="title"/>
          </p:nvPr>
        </p:nvSpPr>
        <p:spPr>
          <a:prstGeom prst="rect">
            <a:avLst/>
          </a:prstGeom>
        </p:spPr>
        <p:txBody>
          <a:bodyPr/>
          <a:lstStyle/>
          <a:p>
            <a:r>
              <a:t>But first…</a:t>
            </a:r>
          </a:p>
        </p:txBody>
      </p:sp>
      <p:sp>
        <p:nvSpPr>
          <p:cNvPr id="1669" name="What do you remember of last week’s class?…"/>
          <p:cNvSpPr txBox="1">
            <a:spLocks noGrp="1"/>
          </p:cNvSpPr>
          <p:nvPr>
            <p:ph type="body" idx="1"/>
          </p:nvPr>
        </p:nvSpPr>
        <p:spPr>
          <a:prstGeom prst="rect">
            <a:avLst/>
          </a:prstGeom>
        </p:spPr>
        <p:txBody>
          <a:bodyPr/>
          <a:lstStyle/>
          <a:p>
            <a:r>
              <a:t>What do you remember of last week’s class?</a:t>
            </a:r>
          </a:p>
          <a:p>
            <a:r>
              <a:t>What is the PPV and what determines it?</a:t>
            </a:r>
          </a:p>
          <a:p>
            <a:r>
              <a:t>How do </a:t>
            </a:r>
            <a:r>
              <a:rPr i="1"/>
              <a:t>you</a:t>
            </a:r>
            <a:r>
              <a:t> evaluate literature?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 grpId="1" build="p" bldLvl="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1" name="Power analysis - why you should care"/>
          <p:cNvSpPr txBox="1">
            <a:spLocks noGrp="1"/>
          </p:cNvSpPr>
          <p:nvPr>
            <p:ph type="title"/>
          </p:nvPr>
        </p:nvSpPr>
        <p:spPr>
          <a:prstGeom prst="rect">
            <a:avLst/>
          </a:prstGeom>
        </p:spPr>
        <p:txBody>
          <a:bodyPr/>
          <a:lstStyle/>
          <a:p>
            <a:pPr defTabSz="554990">
              <a:defRPr sz="6080" spc="-121"/>
            </a:pPr>
            <a:r>
              <a:t>Power analysis - why </a:t>
            </a:r>
            <a:r>
              <a:rPr i="1"/>
              <a:t>you</a:t>
            </a:r>
            <a:r>
              <a:t> should care</a:t>
            </a:r>
          </a:p>
        </p:txBody>
      </p:sp>
      <p:sp>
        <p:nvSpPr>
          <p:cNvPr id="1672" name="Study design: sample-size…"/>
          <p:cNvSpPr txBox="1">
            <a:spLocks noGrp="1"/>
          </p:cNvSpPr>
          <p:nvPr>
            <p:ph type="body" sz="half" idx="1"/>
          </p:nvPr>
        </p:nvSpPr>
        <p:spPr>
          <a:xfrm>
            <a:off x="297057" y="2630085"/>
            <a:ext cx="6686365" cy="6679513"/>
          </a:xfrm>
          <a:prstGeom prst="rect">
            <a:avLst/>
          </a:prstGeom>
        </p:spPr>
        <p:txBody>
          <a:bodyPr/>
          <a:lstStyle/>
          <a:p>
            <a:pPr marL="477519" indent="-477519" defTabSz="549148">
              <a:spcBef>
                <a:spcPts val="3900"/>
              </a:spcBef>
              <a:defRPr sz="3572"/>
            </a:pPr>
            <a:r>
              <a:t>Study design: sample-size</a:t>
            </a:r>
          </a:p>
          <a:p>
            <a:pPr marL="955039" lvl="1" indent="-477519" defTabSz="549148">
              <a:spcBef>
                <a:spcPts val="3900"/>
              </a:spcBef>
              <a:defRPr sz="3572"/>
            </a:pPr>
            <a:r>
              <a:t>Sensitivity vs. Efficiency</a:t>
            </a:r>
          </a:p>
          <a:p>
            <a:pPr marL="955039" lvl="1" indent="-477519" defTabSz="549148">
              <a:spcBef>
                <a:spcPts val="3900"/>
              </a:spcBef>
              <a:defRPr sz="3572"/>
            </a:pPr>
            <a:r>
              <a:t>Error control</a:t>
            </a:r>
          </a:p>
          <a:p>
            <a:pPr marL="1432560" lvl="2" indent="-477519" defTabSz="549148">
              <a:spcBef>
                <a:spcPts val="3900"/>
              </a:spcBef>
              <a:defRPr sz="3572"/>
            </a:pPr>
            <a:r>
              <a:t>Type 1: alpha = 0.05</a:t>
            </a:r>
          </a:p>
          <a:p>
            <a:pPr marL="1432560" lvl="2" indent="-477519" defTabSz="549148">
              <a:spcBef>
                <a:spcPts val="3900"/>
              </a:spcBef>
              <a:defRPr sz="3572"/>
            </a:pPr>
            <a:r>
              <a:t>Type 2: beta = 0.2</a:t>
            </a:r>
          </a:p>
          <a:p>
            <a:pPr marL="1910079" lvl="3" indent="-477519" defTabSz="549148">
              <a:spcBef>
                <a:spcPts val="3900"/>
              </a:spcBef>
              <a:defRPr sz="3572"/>
            </a:pPr>
            <a:r>
              <a:t>Power = 1 - beta = 80%</a:t>
            </a:r>
          </a:p>
        </p:txBody>
      </p:sp>
      <p:grpSp>
        <p:nvGrpSpPr>
          <p:cNvPr id="1675" name="Group"/>
          <p:cNvGrpSpPr/>
          <p:nvPr/>
        </p:nvGrpSpPr>
        <p:grpSpPr>
          <a:xfrm>
            <a:off x="8229851" y="6648418"/>
            <a:ext cx="4478390" cy="3055064"/>
            <a:chOff x="0" y="0"/>
            <a:chExt cx="4478388" cy="3055063"/>
          </a:xfrm>
        </p:grpSpPr>
        <p:pic>
          <p:nvPicPr>
            <p:cNvPr id="1673" name="noun_Brain_218736.png" descr="noun_Brain_218736.png"/>
            <p:cNvPicPr>
              <a:picLocks noChangeAspect="1"/>
            </p:cNvPicPr>
            <p:nvPr/>
          </p:nvPicPr>
          <p:blipFill>
            <a:blip r:embed="rId2"/>
            <a:srcRect l="13336" r="13336" b="14214"/>
            <a:stretch>
              <a:fillRect/>
            </a:stretch>
          </p:blipFill>
          <p:spPr>
            <a:xfrm>
              <a:off x="3328920" y="1710281"/>
              <a:ext cx="1149469" cy="1344783"/>
            </a:xfrm>
            <a:prstGeom prst="rect">
              <a:avLst/>
            </a:prstGeom>
            <a:ln w="12700" cap="flat">
              <a:noFill/>
              <a:miter lim="400000"/>
            </a:ln>
            <a:effectLst/>
          </p:spPr>
        </p:pic>
        <p:sp>
          <p:nvSpPr>
            <p:cNvPr id="1674" name="What do you know about error control?"/>
            <p:cNvSpPr/>
            <p:nvPr/>
          </p:nvSpPr>
          <p:spPr>
            <a:xfrm>
              <a:off x="0" y="0"/>
              <a:ext cx="3817025" cy="1879151"/>
            </a:xfrm>
            <a:prstGeom prst="wedgeEllipseCallout">
              <a:avLst>
                <a:gd name="adj1" fmla="val 34199"/>
                <a:gd name="adj2" fmla="val 57628"/>
              </a:avLst>
            </a:prstGeom>
            <a:blipFill rotWithShape="1">
              <a:blip r:embed="rId3"/>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800">
                  <a:solidFill>
                    <a:srgbClr val="FFFFFF"/>
                  </a:solidFill>
                </a:defRPr>
              </a:pPr>
              <a:r>
                <a:t>What do </a:t>
              </a:r>
              <a:r>
                <a:rPr i="1"/>
                <a:t>you</a:t>
              </a:r>
              <a:r>
                <a:t> know about error control?</a:t>
              </a:r>
            </a:p>
          </p:txBody>
        </p:sp>
      </p:grpSp>
      <p:graphicFrame>
        <p:nvGraphicFramePr>
          <p:cNvPr id="1676" name="Table"/>
          <p:cNvGraphicFramePr/>
          <p:nvPr/>
        </p:nvGraphicFramePr>
        <p:xfrm>
          <a:off x="7632517" y="2743326"/>
          <a:ext cx="5024512" cy="3762655"/>
        </p:xfrm>
        <a:graphic>
          <a:graphicData uri="http://schemas.openxmlformats.org/drawingml/2006/table">
            <a:tbl>
              <a:tblPr firstRow="1" firstCol="1">
                <a:tableStyleId>{4C3C2611-4C71-4FC5-86AE-919BDF0F9419}</a:tableStyleId>
              </a:tblPr>
              <a:tblGrid>
                <a:gridCol w="1670603">
                  <a:extLst>
                    <a:ext uri="{9D8B030D-6E8A-4147-A177-3AD203B41FA5}">
                      <a16:colId xmlns:a16="http://schemas.microsoft.com/office/drawing/2014/main" val="20000"/>
                    </a:ext>
                  </a:extLst>
                </a:gridCol>
                <a:gridCol w="1670603">
                  <a:extLst>
                    <a:ext uri="{9D8B030D-6E8A-4147-A177-3AD203B41FA5}">
                      <a16:colId xmlns:a16="http://schemas.microsoft.com/office/drawing/2014/main" val="20001"/>
                    </a:ext>
                  </a:extLst>
                </a:gridCol>
                <a:gridCol w="1670603">
                  <a:extLst>
                    <a:ext uri="{9D8B030D-6E8A-4147-A177-3AD203B41FA5}">
                      <a16:colId xmlns:a16="http://schemas.microsoft.com/office/drawing/2014/main" val="20002"/>
                    </a:ext>
                  </a:extLst>
                </a:gridCol>
              </a:tblGrid>
              <a:tr h="1249984">
                <a:tc>
                  <a:txBody>
                    <a:bodyPr/>
                    <a:lstStyle/>
                    <a:p>
                      <a:pPr defTabSz="914400">
                        <a:tabLst>
                          <a:tab pos="914400" algn="l"/>
                        </a:tabLst>
                        <a:defRPr sz="2300">
                          <a:effectLst>
                            <a:outerShdw blurRad="25400" dist="12700" dir="5400000" rotWithShape="0">
                              <a:srgbClr val="000000">
                                <a:alpha val="50000"/>
                              </a:srgbClr>
                            </a:outerShdw>
                          </a:effectLst>
                        </a:defRPr>
                      </a:pPr>
                      <a:endParaRPr/>
                    </a:p>
                  </a:txBody>
                  <a:tcPr marL="50800" marR="50800" marT="50800" marB="50800" anchor="ctr" horzOverflow="overflow">
                    <a:lnL w="12700">
                      <a:solidFill>
                        <a:srgbClr val="7695B6"/>
                      </a:solidFill>
                      <a:miter lim="400000"/>
                    </a:lnL>
                    <a:blipFill rotWithShape="1">
                      <a:blip r:embed="rId3"/>
                      <a:srcRect/>
                      <a:tile tx="0" ty="0" sx="100000" sy="100000" flip="none" algn="tl"/>
                    </a:blipFill>
                  </a:tcPr>
                </a:tc>
                <a:tc>
                  <a:txBody>
                    <a:bodyPr/>
                    <a:lstStyle/>
                    <a:p>
                      <a:pPr defTabSz="914400">
                        <a:tabLst>
                          <a:tab pos="914400" algn="l"/>
                        </a:tabLst>
                        <a:defRPr sz="1800">
                          <a:solidFill>
                            <a:srgbClr val="000000"/>
                          </a:solidFill>
                        </a:defRPr>
                      </a:pPr>
                      <a:r>
                        <a:rPr sz="2300">
                          <a:solidFill>
                            <a:srgbClr val="F6F4EF"/>
                          </a:solidFill>
                          <a:effectLst>
                            <a:outerShdw blurRad="25400" dist="12700" dir="5400000" rotWithShape="0">
                              <a:srgbClr val="000000">
                                <a:alpha val="50000"/>
                              </a:srgbClr>
                            </a:outerShdw>
                          </a:effectLst>
                        </a:rPr>
                        <a:t>H0 true</a:t>
                      </a:r>
                    </a:p>
                  </a:txBody>
                  <a:tcPr marL="50800" marR="50800" marT="50800" marB="50800" anchor="ctr" horzOverflow="overflow">
                    <a:blipFill rotWithShape="1">
                      <a:blip r:embed="rId3"/>
                      <a:srcRect/>
                      <a:tile tx="0" ty="0" sx="100000" sy="100000" flip="none" algn="tl"/>
                    </a:blipFill>
                  </a:tcPr>
                </a:tc>
                <a:tc>
                  <a:txBody>
                    <a:bodyPr/>
                    <a:lstStyle/>
                    <a:p>
                      <a:pPr defTabSz="914400">
                        <a:tabLst>
                          <a:tab pos="914400" algn="l"/>
                        </a:tabLst>
                        <a:defRPr sz="1800">
                          <a:solidFill>
                            <a:srgbClr val="000000"/>
                          </a:solidFill>
                        </a:defRPr>
                      </a:pPr>
                      <a:r>
                        <a:rPr sz="2300">
                          <a:solidFill>
                            <a:srgbClr val="F6F4EF"/>
                          </a:solidFill>
                          <a:effectLst>
                            <a:outerShdw blurRad="25400" dist="12700" dir="5400000" rotWithShape="0">
                              <a:srgbClr val="000000">
                                <a:alpha val="50000"/>
                              </a:srgbClr>
                            </a:outerShdw>
                          </a:effectLst>
                        </a:rPr>
                        <a:t>H1 true</a:t>
                      </a:r>
                    </a:p>
                  </a:txBody>
                  <a:tcPr marL="50800" marR="50800" marT="50800" marB="50800" anchor="ctr" horzOverflow="overflow">
                    <a:lnR w="12700">
                      <a:solidFill>
                        <a:srgbClr val="7695B6"/>
                      </a:solidFill>
                      <a:miter lim="400000"/>
                    </a:lnR>
                    <a:blipFill rotWithShape="1">
                      <a:blip r:embed="rId3"/>
                      <a:srcRect/>
                      <a:tile tx="0" ty="0" sx="100000" sy="100000" flip="none" algn="tl"/>
                    </a:blipFill>
                  </a:tcPr>
                </a:tc>
                <a:extLst>
                  <a:ext uri="{0D108BD9-81ED-4DB2-BD59-A6C34878D82A}">
                    <a16:rowId xmlns:a16="http://schemas.microsoft.com/office/drawing/2014/main" val="10000"/>
                  </a:ext>
                </a:extLst>
              </a:tr>
              <a:tr h="1249984">
                <a:tc>
                  <a:txBody>
                    <a:bodyPr/>
                    <a:lstStyle/>
                    <a:p>
                      <a:pPr defTabSz="914400">
                        <a:tabLst>
                          <a:tab pos="914400" algn="l"/>
                        </a:tabLst>
                        <a:defRPr sz="1800">
                          <a:solidFill>
                            <a:srgbClr val="000000"/>
                          </a:solidFill>
                        </a:defRPr>
                      </a:pPr>
                      <a:r>
                        <a:rPr sz="2300">
                          <a:solidFill>
                            <a:srgbClr val="F6F4EF"/>
                          </a:solidFill>
                          <a:effectLst>
                            <a:outerShdw blurRad="25400" dist="12700" dir="5400000" rotWithShape="0">
                              <a:srgbClr val="000000">
                                <a:alpha val="50000"/>
                              </a:srgbClr>
                            </a:outerShdw>
                          </a:effectLst>
                        </a:rPr>
                        <a:t>Accept H0</a:t>
                      </a:r>
                    </a:p>
                  </a:txBody>
                  <a:tcPr marL="50800" marR="50800" marT="50800" marB="50800" anchor="ctr" horzOverflow="overflow">
                    <a:blipFill rotWithShape="1">
                      <a:blip r:embed="rId4"/>
                      <a:srcRect/>
                      <a:tile tx="0" ty="0" sx="100000" sy="100000" flip="none" algn="tl"/>
                    </a:blipFill>
                  </a:tcPr>
                </a:tc>
                <a:tc>
                  <a:txBody>
                    <a:bodyPr/>
                    <a:lstStyle/>
                    <a:p>
                      <a:pPr defTabSz="457200">
                        <a:defRPr sz="1800">
                          <a:solidFill>
                            <a:srgbClr val="000000"/>
                          </a:solidFill>
                        </a:defRPr>
                      </a:pPr>
                      <a:r>
                        <a:rPr sz="2300">
                          <a:solidFill>
                            <a:srgbClr val="6D6A67"/>
                          </a:solidFill>
                          <a:effectLst>
                            <a:outerShdw blurRad="25400" dist="12700" dir="5280000" rotWithShape="0">
                              <a:srgbClr val="FFFFFF"/>
                            </a:outerShdw>
                          </a:effectLst>
                        </a:rPr>
                        <a:t>True negative</a:t>
                      </a:r>
                    </a:p>
                  </a:txBody>
                  <a:tcPr marL="50800" marR="50800" marT="50800" marB="50800" anchor="ctr" horzOverflow="overflow"/>
                </a:tc>
                <a:tc>
                  <a:txBody>
                    <a:bodyPr/>
                    <a:lstStyle/>
                    <a:p>
                      <a:pPr defTabSz="457200">
                        <a:defRPr sz="1800">
                          <a:solidFill>
                            <a:srgbClr val="000000"/>
                          </a:solidFill>
                        </a:defRPr>
                      </a:pPr>
                      <a:r>
                        <a:rPr sz="2300">
                          <a:solidFill>
                            <a:srgbClr val="6D6A67"/>
                          </a:solidFill>
                          <a:effectLst>
                            <a:outerShdw blurRad="25400" dist="12700" dir="5280000" rotWithShape="0">
                              <a:srgbClr val="FFFFFF"/>
                            </a:outerShdw>
                          </a:effectLst>
                        </a:rPr>
                        <a:t>False negative (type 2)</a:t>
                      </a:r>
                    </a:p>
                  </a:txBody>
                  <a:tcPr marL="50800" marR="50800" marT="50800" marB="50800" anchor="ctr" horzOverflow="overflow"/>
                </a:tc>
                <a:extLst>
                  <a:ext uri="{0D108BD9-81ED-4DB2-BD59-A6C34878D82A}">
                    <a16:rowId xmlns:a16="http://schemas.microsoft.com/office/drawing/2014/main" val="10001"/>
                  </a:ext>
                </a:extLst>
              </a:tr>
              <a:tr h="1249984">
                <a:tc>
                  <a:txBody>
                    <a:bodyPr/>
                    <a:lstStyle/>
                    <a:p>
                      <a:pPr defTabSz="914400">
                        <a:tabLst>
                          <a:tab pos="914400" algn="l"/>
                        </a:tabLst>
                        <a:defRPr sz="1800">
                          <a:solidFill>
                            <a:srgbClr val="000000"/>
                          </a:solidFill>
                        </a:defRPr>
                      </a:pPr>
                      <a:r>
                        <a:rPr sz="2300">
                          <a:solidFill>
                            <a:srgbClr val="F6F4EF"/>
                          </a:solidFill>
                          <a:effectLst>
                            <a:outerShdw blurRad="25400" dist="12700" dir="5400000" rotWithShape="0">
                              <a:srgbClr val="000000">
                                <a:alpha val="50000"/>
                              </a:srgbClr>
                            </a:outerShdw>
                          </a:effectLst>
                        </a:rPr>
                        <a:t>Accept H1</a:t>
                      </a:r>
                    </a:p>
                  </a:txBody>
                  <a:tcPr marL="50800" marR="50800" marT="50800" marB="50800" anchor="ctr" horzOverflow="overflow">
                    <a:lnB w="12700">
                      <a:solidFill>
                        <a:srgbClr val="7695B6"/>
                      </a:solidFill>
                      <a:miter lim="400000"/>
                    </a:lnB>
                    <a:blipFill rotWithShape="1">
                      <a:blip r:embed="rId4"/>
                      <a:srcRect/>
                      <a:tile tx="0" ty="0" sx="100000" sy="100000" flip="none" algn="tl"/>
                    </a:blipFill>
                  </a:tcPr>
                </a:tc>
                <a:tc>
                  <a:txBody>
                    <a:bodyPr/>
                    <a:lstStyle/>
                    <a:p>
                      <a:pPr defTabSz="457200">
                        <a:defRPr sz="1800">
                          <a:solidFill>
                            <a:srgbClr val="000000"/>
                          </a:solidFill>
                        </a:defRPr>
                      </a:pPr>
                      <a:r>
                        <a:rPr sz="2300">
                          <a:solidFill>
                            <a:srgbClr val="6D6A67"/>
                          </a:solidFill>
                          <a:effectLst>
                            <a:outerShdw blurRad="25400" dist="12700" dir="5280000" rotWithShape="0">
                              <a:srgbClr val="FFFFFF"/>
                            </a:outerShdw>
                          </a:effectLst>
                        </a:rPr>
                        <a:t>False positive (type I)</a:t>
                      </a:r>
                    </a:p>
                  </a:txBody>
                  <a:tcPr marL="50800" marR="50800" marT="50800" marB="50800" anchor="ctr" horzOverflow="overflow"/>
                </a:tc>
                <a:tc>
                  <a:txBody>
                    <a:bodyPr/>
                    <a:lstStyle/>
                    <a:p>
                      <a:pPr defTabSz="457200">
                        <a:defRPr sz="1800">
                          <a:solidFill>
                            <a:srgbClr val="000000"/>
                          </a:solidFill>
                        </a:defRPr>
                      </a:pPr>
                      <a:r>
                        <a:rPr sz="2300">
                          <a:solidFill>
                            <a:srgbClr val="6D6A67"/>
                          </a:solidFill>
                          <a:effectLst>
                            <a:outerShdw blurRad="25400" dist="12700" dir="5280000" rotWithShape="0">
                              <a:srgbClr val="FFFFFF"/>
                            </a:outerShdw>
                          </a:effectLst>
                        </a:rPr>
                        <a:t>True positive</a:t>
                      </a:r>
                    </a:p>
                  </a:txBody>
                  <a:tcPr marL="50800" marR="50800" marT="50800" marB="50800" anchor="ctr" horzOverflow="overflow"/>
                </a:tc>
                <a:extLst>
                  <a:ext uri="{0D108BD9-81ED-4DB2-BD59-A6C34878D82A}">
                    <a16:rowId xmlns:a16="http://schemas.microsoft.com/office/drawing/2014/main" val="10002"/>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16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3" nodeType="clickEffect">
                                  <p:stCondLst>
                                    <p:cond delay="0"/>
                                  </p:stCondLst>
                                  <p:iterate>
                                    <p:tmAbs val="0"/>
                                  </p:iterate>
                                  <p:childTnLst>
                                    <p:set>
                                      <p:cBhvr>
                                        <p:cTn id="24" fill="hold"/>
                                        <p:tgtEl>
                                          <p:spTgt spid="16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7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67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6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 grpId="1" build="p" bldLvl="5" animBg="1" advAuto="0"/>
      <p:bldP spid="1675" grpId="2" animBg="1" advAuto="0"/>
      <p:bldP spid="1676" grpId="3"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H1: men and women differ in length"/>
          <p:cNvSpPr txBox="1">
            <a:spLocks noGrp="1"/>
          </p:cNvSpPr>
          <p:nvPr>
            <p:ph type="title"/>
          </p:nvPr>
        </p:nvSpPr>
        <p:spPr>
          <a:prstGeom prst="rect">
            <a:avLst/>
          </a:prstGeom>
        </p:spPr>
        <p:txBody>
          <a:bodyPr/>
          <a:lstStyle/>
          <a:p>
            <a:pPr defTabSz="566674">
              <a:defRPr sz="6208" spc="-124"/>
            </a:pPr>
            <a:r>
              <a:t>H1: men and women differ in </a:t>
            </a:r>
            <a:r>
              <a:rPr i="1"/>
              <a:t>length</a:t>
            </a:r>
          </a:p>
        </p:txBody>
      </p:sp>
      <p:sp>
        <p:nvSpPr>
          <p:cNvPr id="1679" name="Do you think H1 is true?…"/>
          <p:cNvSpPr txBox="1">
            <a:spLocks noGrp="1"/>
          </p:cNvSpPr>
          <p:nvPr>
            <p:ph type="body" idx="1"/>
          </p:nvPr>
        </p:nvSpPr>
        <p:spPr>
          <a:xfrm>
            <a:off x="355600" y="2984500"/>
            <a:ext cx="8297186" cy="6324600"/>
          </a:xfrm>
          <a:prstGeom prst="rect">
            <a:avLst/>
          </a:prstGeom>
        </p:spPr>
        <p:txBody>
          <a:bodyPr/>
          <a:lstStyle/>
          <a:p>
            <a:pPr marL="487679" indent="-487679" defTabSz="560831">
              <a:spcBef>
                <a:spcPts val="4000"/>
              </a:spcBef>
              <a:defRPr sz="3648"/>
            </a:pPr>
            <a:r>
              <a:t>Do you think H1 is true?</a:t>
            </a:r>
          </a:p>
          <a:p>
            <a:pPr marL="487679" indent="-487679" defTabSz="560831">
              <a:spcBef>
                <a:spcPts val="4000"/>
              </a:spcBef>
              <a:defRPr sz="3648"/>
            </a:pPr>
            <a:r>
              <a:t>Experiment:</a:t>
            </a:r>
          </a:p>
          <a:p>
            <a:pPr marL="975359" lvl="1" indent="-487679" defTabSz="560831">
              <a:spcBef>
                <a:spcPts val="4000"/>
              </a:spcBef>
              <a:defRPr sz="3648"/>
            </a:pPr>
            <a:r>
              <a:t>Alpha = 0.05</a:t>
            </a:r>
          </a:p>
          <a:p>
            <a:pPr marL="975359" lvl="1" indent="-487679" defTabSz="560831">
              <a:spcBef>
                <a:spcPts val="4000"/>
              </a:spcBef>
              <a:defRPr sz="3648"/>
            </a:pPr>
            <a:r>
              <a:t>Power = 0.80</a:t>
            </a:r>
          </a:p>
          <a:p>
            <a:pPr marL="975359" lvl="1" indent="-487679" defTabSz="560831">
              <a:spcBef>
                <a:spcPts val="4000"/>
              </a:spcBef>
              <a:defRPr sz="3648"/>
            </a:pPr>
            <a:r>
              <a:t>Cohens d = 1.67</a:t>
            </a:r>
          </a:p>
          <a:p>
            <a:pPr marL="975359" lvl="1" indent="-487679" defTabSz="560831">
              <a:spcBef>
                <a:spcPts val="4000"/>
              </a:spcBef>
              <a:defRPr sz="3648"/>
            </a:pPr>
            <a:r>
              <a:t>N = 14 (7 per group)</a:t>
            </a:r>
          </a:p>
        </p:txBody>
      </p:sp>
      <p:grpSp>
        <p:nvGrpSpPr>
          <p:cNvPr id="1683" name="Group"/>
          <p:cNvGrpSpPr/>
          <p:nvPr/>
        </p:nvGrpSpPr>
        <p:grpSpPr>
          <a:xfrm>
            <a:off x="6811354" y="4485278"/>
            <a:ext cx="5739877" cy="3323044"/>
            <a:chOff x="0" y="0"/>
            <a:chExt cx="5739875" cy="3323042"/>
          </a:xfrm>
        </p:grpSpPr>
        <p:pic>
          <p:nvPicPr>
            <p:cNvPr id="1680" name="Image" descr="Image"/>
            <p:cNvPicPr>
              <a:picLocks noChangeAspect="1"/>
            </p:cNvPicPr>
            <p:nvPr/>
          </p:nvPicPr>
          <p:blipFill>
            <a:blip r:embed="rId3"/>
            <a:srcRect l="3865"/>
            <a:stretch>
              <a:fillRect/>
            </a:stretch>
          </p:blipFill>
          <p:spPr>
            <a:xfrm>
              <a:off x="0" y="0"/>
              <a:ext cx="5739876" cy="3323043"/>
            </a:xfrm>
            <a:prstGeom prst="rect">
              <a:avLst/>
            </a:prstGeom>
            <a:ln w="12700" cap="flat">
              <a:noFill/>
              <a:miter lim="400000"/>
            </a:ln>
            <a:effectLst/>
          </p:spPr>
        </p:pic>
        <p:sp>
          <p:nvSpPr>
            <p:cNvPr id="1681" name="Men"/>
            <p:cNvSpPr txBox="1"/>
            <p:nvPr/>
          </p:nvSpPr>
          <p:spPr>
            <a:xfrm>
              <a:off x="4237131" y="77189"/>
              <a:ext cx="918531"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1C2FFB"/>
                  </a:solidFill>
                </a:defRPr>
              </a:lvl1pPr>
            </a:lstStyle>
            <a:p>
              <a:r>
                <a:t>Men</a:t>
              </a:r>
            </a:p>
          </p:txBody>
        </p:sp>
        <p:sp>
          <p:nvSpPr>
            <p:cNvPr id="1682" name="Women"/>
            <p:cNvSpPr txBox="1"/>
            <p:nvPr/>
          </p:nvSpPr>
          <p:spPr>
            <a:xfrm>
              <a:off x="4239283" y="672526"/>
              <a:ext cx="1441104"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FFBFCB"/>
                  </a:solidFill>
                </a:defRPr>
              </a:lvl1pPr>
            </a:lstStyle>
            <a:p>
              <a:r>
                <a:t>Women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7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16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6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 grpId="1" build="p" bldLvl="5" animBg="1" advAuto="0"/>
      <p:bldP spid="1683"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Not everyone is going to be a professor"/>
          <p:cNvSpPr txBox="1">
            <a:spLocks noGrp="1"/>
          </p:cNvSpPr>
          <p:nvPr>
            <p:ph type="title"/>
          </p:nvPr>
        </p:nvSpPr>
        <p:spPr>
          <a:prstGeom prst="rect">
            <a:avLst/>
          </a:prstGeom>
        </p:spPr>
        <p:txBody>
          <a:bodyPr/>
          <a:lstStyle>
            <a:lvl1pPr defTabSz="560831">
              <a:defRPr sz="6144" spc="-122"/>
            </a:lvl1pPr>
          </a:lstStyle>
          <a:p>
            <a:r>
              <a:t>Not everyone is going to be a professor</a:t>
            </a:r>
          </a:p>
        </p:txBody>
      </p:sp>
      <p:pic>
        <p:nvPicPr>
          <p:cNvPr id="246" name="Image" descr="Image"/>
          <p:cNvPicPr>
            <a:picLocks noChangeAspect="1"/>
          </p:cNvPicPr>
          <p:nvPr/>
        </p:nvPicPr>
        <p:blipFill>
          <a:blip r:embed="rId2"/>
          <a:stretch>
            <a:fillRect/>
          </a:stretch>
        </p:blipFill>
        <p:spPr>
          <a:xfrm>
            <a:off x="2397831" y="3430331"/>
            <a:ext cx="8209138" cy="4948287"/>
          </a:xfrm>
          <a:prstGeom prst="rect">
            <a:avLst/>
          </a:prstGeom>
          <a:ln w="25400">
            <a:miter lim="400000"/>
          </a:ln>
          <a:effectLst>
            <a:outerShdw blurRad="254000" dist="127000" dir="5400000" rotWithShape="0">
              <a:srgbClr val="000000">
                <a:alpha val="70000"/>
              </a:srgbClr>
            </a:outerShdw>
          </a:effectLst>
        </p:spPr>
      </p:pic>
      <p:sp>
        <p:nvSpPr>
          <p:cNvPr id="247" name="Temporary positions"/>
          <p:cNvSpPr txBox="1"/>
          <p:nvPr/>
        </p:nvSpPr>
        <p:spPr>
          <a:xfrm>
            <a:off x="7100738" y="8406017"/>
            <a:ext cx="4898381"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solidFill>
                  <a:srgbClr val="FF2600"/>
                </a:solidFill>
              </a:defRPr>
            </a:lvl1pPr>
          </a:lstStyle>
          <a:p>
            <a:r>
              <a:t>Temporary positions</a:t>
            </a:r>
          </a:p>
        </p:txBody>
      </p:sp>
      <p:sp>
        <p:nvSpPr>
          <p:cNvPr id="248" name="Fixed positions*"/>
          <p:cNvSpPr txBox="1"/>
          <p:nvPr/>
        </p:nvSpPr>
        <p:spPr>
          <a:xfrm>
            <a:off x="3106080" y="8406017"/>
            <a:ext cx="3880893"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solidFill>
                  <a:srgbClr val="0433FF"/>
                </a:solidFill>
              </a:defRPr>
            </a:lvl1pPr>
          </a:lstStyle>
          <a:p>
            <a:r>
              <a:t>Fixed positions*</a:t>
            </a:r>
          </a:p>
        </p:txBody>
      </p:sp>
      <p:sp>
        <p:nvSpPr>
          <p:cNvPr id="249" name="*assistant professor positions can also be temporary"/>
          <p:cNvSpPr txBox="1"/>
          <p:nvPr/>
        </p:nvSpPr>
        <p:spPr>
          <a:xfrm>
            <a:off x="5480187" y="9140362"/>
            <a:ext cx="7366571"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lvl1pPr>
          </a:lstStyle>
          <a:p>
            <a:r>
              <a:t>*assistant professor positions can also be temporary</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 name="H1: men and women differ in IQ"/>
          <p:cNvSpPr txBox="1">
            <a:spLocks noGrp="1"/>
          </p:cNvSpPr>
          <p:nvPr>
            <p:ph type="title"/>
          </p:nvPr>
        </p:nvSpPr>
        <p:spPr>
          <a:prstGeom prst="rect">
            <a:avLst/>
          </a:prstGeom>
        </p:spPr>
        <p:txBody>
          <a:bodyPr/>
          <a:lstStyle/>
          <a:p>
            <a:r>
              <a:t>H1: men and women differ in </a:t>
            </a:r>
            <a:r>
              <a:rPr i="1"/>
              <a:t>IQ</a:t>
            </a:r>
          </a:p>
        </p:txBody>
      </p:sp>
      <p:sp>
        <p:nvSpPr>
          <p:cNvPr id="1688" name="Do you think H1 is true?…"/>
          <p:cNvSpPr txBox="1">
            <a:spLocks noGrp="1"/>
          </p:cNvSpPr>
          <p:nvPr>
            <p:ph type="body" idx="1"/>
          </p:nvPr>
        </p:nvSpPr>
        <p:spPr>
          <a:xfrm>
            <a:off x="355600" y="2984500"/>
            <a:ext cx="9749763" cy="6324600"/>
          </a:xfrm>
          <a:prstGeom prst="rect">
            <a:avLst/>
          </a:prstGeom>
        </p:spPr>
        <p:txBody>
          <a:bodyPr/>
          <a:lstStyle/>
          <a:p>
            <a:pPr marL="487679" indent="-487679" defTabSz="560831">
              <a:spcBef>
                <a:spcPts val="4000"/>
              </a:spcBef>
              <a:defRPr sz="3648"/>
            </a:pPr>
            <a:r>
              <a:t>Do you think H1 is true?</a:t>
            </a:r>
          </a:p>
          <a:p>
            <a:pPr marL="487679" indent="-487679" defTabSz="560831">
              <a:spcBef>
                <a:spcPts val="4000"/>
              </a:spcBef>
              <a:defRPr sz="3648"/>
            </a:pPr>
            <a:r>
              <a:t>Experiment:</a:t>
            </a:r>
          </a:p>
          <a:p>
            <a:pPr marL="975359" lvl="1" indent="-487679" defTabSz="560831">
              <a:spcBef>
                <a:spcPts val="4000"/>
              </a:spcBef>
              <a:defRPr sz="3648"/>
            </a:pPr>
            <a:r>
              <a:t>Alpha = 0.05</a:t>
            </a:r>
          </a:p>
          <a:p>
            <a:pPr marL="975359" lvl="1" indent="-487679" defTabSz="560831">
              <a:spcBef>
                <a:spcPts val="4000"/>
              </a:spcBef>
              <a:defRPr sz="3648"/>
            </a:pPr>
            <a:r>
              <a:t>Power = 0.80</a:t>
            </a:r>
          </a:p>
          <a:p>
            <a:pPr marL="975359" lvl="1" indent="-487679" defTabSz="560831">
              <a:spcBef>
                <a:spcPts val="4000"/>
              </a:spcBef>
              <a:defRPr sz="3648"/>
            </a:pPr>
            <a:r>
              <a:t>Cohens d = 0.0067 </a:t>
            </a:r>
          </a:p>
          <a:p>
            <a:pPr marL="975359" lvl="1" indent="-487679" defTabSz="560831">
              <a:spcBef>
                <a:spcPts val="4000"/>
              </a:spcBef>
              <a:defRPr sz="3648"/>
            </a:pPr>
            <a:r>
              <a:t>N = 700.000</a:t>
            </a:r>
          </a:p>
        </p:txBody>
      </p:sp>
      <p:grpSp>
        <p:nvGrpSpPr>
          <p:cNvPr id="1692" name="Group"/>
          <p:cNvGrpSpPr/>
          <p:nvPr/>
        </p:nvGrpSpPr>
        <p:grpSpPr>
          <a:xfrm>
            <a:off x="5749595" y="5089335"/>
            <a:ext cx="6198938" cy="3520146"/>
            <a:chOff x="0" y="0"/>
            <a:chExt cx="6198936" cy="3520145"/>
          </a:xfrm>
        </p:grpSpPr>
        <p:pic>
          <p:nvPicPr>
            <p:cNvPr id="1689" name="Image" descr="Image"/>
            <p:cNvPicPr>
              <a:picLocks noChangeAspect="1"/>
            </p:cNvPicPr>
            <p:nvPr/>
          </p:nvPicPr>
          <p:blipFill>
            <a:blip r:embed="rId3"/>
            <a:srcRect/>
            <a:stretch>
              <a:fillRect/>
            </a:stretch>
          </p:blipFill>
          <p:spPr>
            <a:xfrm>
              <a:off x="0" y="0"/>
              <a:ext cx="6198937" cy="3520146"/>
            </a:xfrm>
            <a:prstGeom prst="rect">
              <a:avLst/>
            </a:prstGeom>
            <a:ln w="12700" cap="flat">
              <a:noFill/>
              <a:miter lim="400000"/>
            </a:ln>
            <a:effectLst/>
          </p:spPr>
        </p:pic>
        <p:sp>
          <p:nvSpPr>
            <p:cNvPr id="1690" name="Men"/>
            <p:cNvSpPr txBox="1"/>
            <p:nvPr/>
          </p:nvSpPr>
          <p:spPr>
            <a:xfrm>
              <a:off x="4552477" y="170534"/>
              <a:ext cx="918531"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1C2FFB"/>
                  </a:solidFill>
                </a:defRPr>
              </a:lvl1pPr>
            </a:lstStyle>
            <a:p>
              <a:r>
                <a:t>Men</a:t>
              </a:r>
            </a:p>
          </p:txBody>
        </p:sp>
        <p:sp>
          <p:nvSpPr>
            <p:cNvPr id="1691" name="Women"/>
            <p:cNvSpPr txBox="1"/>
            <p:nvPr/>
          </p:nvSpPr>
          <p:spPr>
            <a:xfrm>
              <a:off x="4554630" y="765871"/>
              <a:ext cx="1441104"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FFBFCB"/>
                  </a:solidFill>
                </a:defRPr>
              </a:lvl1pPr>
            </a:lstStyle>
            <a:p>
              <a:r>
                <a:t>Women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8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8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8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169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68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8" grpId="1" build="p" bldLvl="5" animBg="1" advAuto="0"/>
      <p:bldP spid="1692" grpId="2"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Effect size matters!"/>
          <p:cNvSpPr txBox="1">
            <a:spLocks noGrp="1"/>
          </p:cNvSpPr>
          <p:nvPr>
            <p:ph type="title"/>
          </p:nvPr>
        </p:nvSpPr>
        <p:spPr>
          <a:prstGeom prst="rect">
            <a:avLst/>
          </a:prstGeom>
        </p:spPr>
        <p:txBody>
          <a:bodyPr/>
          <a:lstStyle/>
          <a:p>
            <a:r>
              <a:t>Effect size matters!</a:t>
            </a:r>
          </a:p>
        </p:txBody>
      </p:sp>
      <p:sp>
        <p:nvSpPr>
          <p:cNvPr id="1697" name="Sample size depends on:…"/>
          <p:cNvSpPr txBox="1">
            <a:spLocks noGrp="1"/>
          </p:cNvSpPr>
          <p:nvPr>
            <p:ph type="body" sz="quarter" idx="1"/>
          </p:nvPr>
        </p:nvSpPr>
        <p:spPr>
          <a:xfrm>
            <a:off x="355600" y="2984500"/>
            <a:ext cx="7938159" cy="2675343"/>
          </a:xfrm>
          <a:prstGeom prst="rect">
            <a:avLst/>
          </a:prstGeom>
        </p:spPr>
        <p:txBody>
          <a:bodyPr/>
          <a:lstStyle/>
          <a:p>
            <a:r>
              <a:t>Sample size depends on:</a:t>
            </a:r>
          </a:p>
          <a:p>
            <a:pPr lvl="1"/>
            <a:r>
              <a:t>alpha, power &amp; </a:t>
            </a:r>
            <a:r>
              <a:rPr b="1" u="sng"/>
              <a:t>effect-size</a:t>
            </a:r>
            <a:r>
              <a:t>!</a:t>
            </a:r>
          </a:p>
        </p:txBody>
      </p:sp>
      <p:grpSp>
        <p:nvGrpSpPr>
          <p:cNvPr id="1700" name="Group"/>
          <p:cNvGrpSpPr/>
          <p:nvPr/>
        </p:nvGrpSpPr>
        <p:grpSpPr>
          <a:xfrm>
            <a:off x="7642924" y="2660649"/>
            <a:ext cx="4512798" cy="3458488"/>
            <a:chOff x="0" y="0"/>
            <a:chExt cx="4512796" cy="3458486"/>
          </a:xfrm>
        </p:grpSpPr>
        <p:pic>
          <p:nvPicPr>
            <p:cNvPr id="1698" name="noun_Brain_218736.png" descr="noun_Brain_218736.png"/>
            <p:cNvPicPr>
              <a:picLocks noChangeAspect="1"/>
            </p:cNvPicPr>
            <p:nvPr/>
          </p:nvPicPr>
          <p:blipFill>
            <a:blip r:embed="rId2"/>
            <a:srcRect l="13336" r="13336" b="14214"/>
            <a:stretch>
              <a:fillRect/>
            </a:stretch>
          </p:blipFill>
          <p:spPr>
            <a:xfrm>
              <a:off x="3363328" y="2113705"/>
              <a:ext cx="1149469" cy="1344782"/>
            </a:xfrm>
            <a:prstGeom prst="rect">
              <a:avLst/>
            </a:prstGeom>
            <a:ln w="12700" cap="flat">
              <a:noFill/>
              <a:miter lim="400000"/>
            </a:ln>
            <a:effectLst/>
          </p:spPr>
        </p:pic>
        <p:sp>
          <p:nvSpPr>
            <p:cNvPr id="1699" name="What do you know about effect-sizes?"/>
            <p:cNvSpPr/>
            <p:nvPr/>
          </p:nvSpPr>
          <p:spPr>
            <a:xfrm>
              <a:off x="0" y="0"/>
              <a:ext cx="3817025" cy="1879151"/>
            </a:xfrm>
            <a:prstGeom prst="wedgeEllipseCallout">
              <a:avLst>
                <a:gd name="adj1" fmla="val 40427"/>
                <a:gd name="adj2" fmla="val 65519"/>
              </a:avLst>
            </a:prstGeom>
            <a:blipFill rotWithShape="1">
              <a:blip r:embed="rId3"/>
              <a:srcRect/>
              <a:tile tx="0" ty="0" sx="100000" sy="100000" flip="none" algn="tl"/>
            </a:blipFill>
            <a:ln w="12700" cap="flat">
              <a:noFill/>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800">
                  <a:solidFill>
                    <a:srgbClr val="FFFFFF"/>
                  </a:solidFill>
                </a:defRPr>
              </a:pPr>
              <a:r>
                <a:t>What do </a:t>
              </a:r>
              <a:r>
                <a:rPr i="1"/>
                <a:t>you</a:t>
              </a:r>
              <a:r>
                <a:t> know about effect-sizes?</a:t>
              </a:r>
            </a:p>
          </p:txBody>
        </p:sp>
      </p:grpSp>
      <p:grpSp>
        <p:nvGrpSpPr>
          <p:cNvPr id="1709" name="Group"/>
          <p:cNvGrpSpPr/>
          <p:nvPr/>
        </p:nvGrpSpPr>
        <p:grpSpPr>
          <a:xfrm>
            <a:off x="261992" y="6155142"/>
            <a:ext cx="12389046" cy="3528389"/>
            <a:chOff x="0" y="10705"/>
            <a:chExt cx="12389044" cy="3528387"/>
          </a:xfrm>
        </p:grpSpPr>
        <p:grpSp>
          <p:nvGrpSpPr>
            <p:cNvPr id="1703" name="Group"/>
            <p:cNvGrpSpPr/>
            <p:nvPr/>
          </p:nvGrpSpPr>
          <p:grpSpPr>
            <a:xfrm>
              <a:off x="0" y="10705"/>
              <a:ext cx="5913922" cy="3528389"/>
              <a:chOff x="0" y="10705"/>
              <a:chExt cx="5913921" cy="3528387"/>
            </a:xfrm>
          </p:grpSpPr>
          <p:sp>
            <p:nvSpPr>
              <p:cNvPr id="1701" name="Rectangle"/>
              <p:cNvSpPr/>
              <p:nvPr/>
            </p:nvSpPr>
            <p:spPr>
              <a:xfrm>
                <a:off x="0" y="10705"/>
                <a:ext cx="5913922" cy="352838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1702" name="Image" descr="Image"/>
              <p:cNvPicPr>
                <a:picLocks noChangeAspect="1"/>
              </p:cNvPicPr>
              <p:nvPr/>
            </p:nvPicPr>
            <p:blipFill>
              <a:blip r:embed="rId4"/>
              <a:srcRect l="3865"/>
              <a:stretch>
                <a:fillRect/>
              </a:stretch>
            </p:blipFill>
            <p:spPr>
              <a:xfrm>
                <a:off x="21916" y="215130"/>
                <a:ext cx="5739877" cy="3323044"/>
              </a:xfrm>
              <a:prstGeom prst="rect">
                <a:avLst/>
              </a:prstGeom>
              <a:ln w="12700" cap="flat">
                <a:noFill/>
                <a:miter lim="400000"/>
              </a:ln>
              <a:effectLst/>
            </p:spPr>
          </p:pic>
        </p:grpSp>
        <p:sp>
          <p:nvSpPr>
            <p:cNvPr id="1704" name="Men"/>
            <p:cNvSpPr txBox="1"/>
            <p:nvPr/>
          </p:nvSpPr>
          <p:spPr>
            <a:xfrm>
              <a:off x="4259047" y="266919"/>
              <a:ext cx="918531"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1C2FFB"/>
                  </a:solidFill>
                </a:defRPr>
              </a:lvl1pPr>
            </a:lstStyle>
            <a:p>
              <a:r>
                <a:t>Men</a:t>
              </a:r>
            </a:p>
          </p:txBody>
        </p:sp>
        <p:sp>
          <p:nvSpPr>
            <p:cNvPr id="1705" name="Women"/>
            <p:cNvSpPr txBox="1"/>
            <p:nvPr/>
          </p:nvSpPr>
          <p:spPr>
            <a:xfrm>
              <a:off x="4261200" y="862257"/>
              <a:ext cx="1441104"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FFBFCB"/>
                  </a:solidFill>
                </a:defRPr>
              </a:lvl1pPr>
            </a:lstStyle>
            <a:p>
              <a:r>
                <a:t>Women</a:t>
              </a:r>
            </a:p>
          </p:txBody>
        </p:sp>
        <p:pic>
          <p:nvPicPr>
            <p:cNvPr id="1706" name="Image" descr="Image"/>
            <p:cNvPicPr>
              <a:picLocks noChangeAspect="1"/>
            </p:cNvPicPr>
            <p:nvPr/>
          </p:nvPicPr>
          <p:blipFill>
            <a:blip r:embed="rId5"/>
            <a:srcRect/>
            <a:stretch>
              <a:fillRect/>
            </a:stretch>
          </p:blipFill>
          <p:spPr>
            <a:xfrm>
              <a:off x="6190107" y="10705"/>
              <a:ext cx="6198938" cy="3520147"/>
            </a:xfrm>
            <a:prstGeom prst="rect">
              <a:avLst/>
            </a:prstGeom>
            <a:ln w="12700" cap="flat">
              <a:noFill/>
              <a:miter lim="400000"/>
            </a:ln>
            <a:effectLst/>
          </p:spPr>
        </p:pic>
        <p:sp>
          <p:nvSpPr>
            <p:cNvPr id="1707" name="Men"/>
            <p:cNvSpPr txBox="1"/>
            <p:nvPr/>
          </p:nvSpPr>
          <p:spPr>
            <a:xfrm>
              <a:off x="10727950" y="266919"/>
              <a:ext cx="918531"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1C2FFB"/>
                  </a:solidFill>
                </a:defRPr>
              </a:lvl1pPr>
            </a:lstStyle>
            <a:p>
              <a:r>
                <a:t>Men</a:t>
              </a:r>
            </a:p>
          </p:txBody>
        </p:sp>
        <p:sp>
          <p:nvSpPr>
            <p:cNvPr id="1708" name="Women"/>
            <p:cNvSpPr txBox="1"/>
            <p:nvPr/>
          </p:nvSpPr>
          <p:spPr>
            <a:xfrm>
              <a:off x="10744738" y="862257"/>
              <a:ext cx="1441104"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FFBFCB"/>
                  </a:solidFill>
                </a:defRPr>
              </a:lvl1pPr>
            </a:lstStyle>
            <a:p>
              <a:r>
                <a:t>Women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7" grpId="1" animBg="1" advAuto="0"/>
      <p:bldP spid="1700" grpId="3" animBg="1" advAuto="0"/>
      <p:bldP spid="1709" grpId="2"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Effect-sizes come in many forms…"/>
          <p:cNvSpPr txBox="1">
            <a:spLocks noGrp="1"/>
          </p:cNvSpPr>
          <p:nvPr>
            <p:ph type="title"/>
          </p:nvPr>
        </p:nvSpPr>
        <p:spPr>
          <a:prstGeom prst="rect">
            <a:avLst/>
          </a:prstGeom>
        </p:spPr>
        <p:txBody>
          <a:bodyPr/>
          <a:lstStyle/>
          <a:p>
            <a:r>
              <a:t>Effect-sizes come in many forms…</a:t>
            </a:r>
          </a:p>
        </p:txBody>
      </p:sp>
      <p:sp>
        <p:nvSpPr>
          <p:cNvPr id="1712" name="d family  Cohen’s d, Hedges G, Glass delta, ……"/>
          <p:cNvSpPr txBox="1">
            <a:spLocks noGrp="1"/>
          </p:cNvSpPr>
          <p:nvPr>
            <p:ph type="body" idx="1"/>
          </p:nvPr>
        </p:nvSpPr>
        <p:spPr>
          <a:xfrm>
            <a:off x="355600" y="2984500"/>
            <a:ext cx="9551059" cy="6324600"/>
          </a:xfrm>
          <a:prstGeom prst="rect">
            <a:avLst/>
          </a:prstGeom>
        </p:spPr>
        <p:txBody>
          <a:bodyPr/>
          <a:lstStyle/>
          <a:p>
            <a:r>
              <a:t>d family </a:t>
            </a:r>
            <a:br/>
            <a:r>
              <a:t>Cohen’s d, Hedges G, Glass delta, …</a:t>
            </a:r>
          </a:p>
          <a:p>
            <a:r>
              <a:t>r family </a:t>
            </a:r>
            <a:br/>
            <a:r>
              <a:t>r for correlations, r^2 for regression, eta^2 for ANOVA, …</a:t>
            </a:r>
          </a:p>
          <a:p>
            <a:r>
              <a:t>Common language effect-size</a:t>
            </a:r>
          </a:p>
          <a:p>
            <a:r>
              <a:t>Lakens 2013 </a:t>
            </a:r>
            <a:r>
              <a:rPr i="1"/>
              <a:t>Frontiers</a:t>
            </a:r>
            <a:r>
              <a:t> + </a:t>
            </a:r>
            <a:r>
              <a:rPr b="1"/>
              <a:t>spreadsheet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2" grpId="1" build="p" bldLvl="5"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4" name="Image" descr="Image"/>
          <p:cNvPicPr>
            <a:picLocks noChangeAspect="1"/>
          </p:cNvPicPr>
          <p:nvPr/>
        </p:nvPicPr>
        <p:blipFill>
          <a:blip r:embed="rId2"/>
          <a:stretch>
            <a:fillRect/>
          </a:stretch>
        </p:blipFill>
        <p:spPr>
          <a:xfrm>
            <a:off x="191413" y="1607956"/>
            <a:ext cx="12378258" cy="6718069"/>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 name="Cohen’s d"/>
          <p:cNvSpPr txBox="1">
            <a:spLocks noGrp="1"/>
          </p:cNvSpPr>
          <p:nvPr>
            <p:ph type="title"/>
          </p:nvPr>
        </p:nvSpPr>
        <p:spPr>
          <a:prstGeom prst="rect">
            <a:avLst/>
          </a:prstGeom>
        </p:spPr>
        <p:txBody>
          <a:bodyPr/>
          <a:lstStyle/>
          <a:p>
            <a:r>
              <a:t>Cohen’s d</a:t>
            </a:r>
          </a:p>
        </p:txBody>
      </p:sp>
      <p:sp>
        <p:nvSpPr>
          <p:cNvPr id="1717" name="Simple form:…"/>
          <p:cNvSpPr txBox="1">
            <a:spLocks noGrp="1"/>
          </p:cNvSpPr>
          <p:nvPr>
            <p:ph type="body" sz="quarter" idx="1"/>
          </p:nvPr>
        </p:nvSpPr>
        <p:spPr>
          <a:xfrm>
            <a:off x="604403" y="2908673"/>
            <a:ext cx="6573968" cy="2785452"/>
          </a:xfrm>
          <a:prstGeom prst="rect">
            <a:avLst/>
          </a:prstGeom>
        </p:spPr>
        <p:txBody>
          <a:bodyPr/>
          <a:lstStyle/>
          <a:p>
            <a:r>
              <a:t>Simple form:</a:t>
            </a:r>
          </a:p>
          <a:p>
            <a:r>
              <a:t>Slight more complex form:</a:t>
            </a:r>
          </a:p>
        </p:txBody>
      </p:sp>
      <p:pic>
        <p:nvPicPr>
          <p:cNvPr id="1718" name="Image" descr="Image"/>
          <p:cNvPicPr>
            <a:picLocks noChangeAspect="1"/>
          </p:cNvPicPr>
          <p:nvPr/>
        </p:nvPicPr>
        <p:blipFill>
          <a:blip r:embed="rId2"/>
          <a:stretch>
            <a:fillRect/>
          </a:stretch>
        </p:blipFill>
        <p:spPr>
          <a:xfrm>
            <a:off x="7052297" y="2900922"/>
            <a:ext cx="2810212" cy="1376625"/>
          </a:xfrm>
          <a:prstGeom prst="rect">
            <a:avLst/>
          </a:prstGeom>
          <a:ln w="12700">
            <a:miter lim="400000"/>
          </a:ln>
        </p:spPr>
      </p:pic>
      <p:grpSp>
        <p:nvGrpSpPr>
          <p:cNvPr id="1723" name="Group"/>
          <p:cNvGrpSpPr/>
          <p:nvPr/>
        </p:nvGrpSpPr>
        <p:grpSpPr>
          <a:xfrm>
            <a:off x="341205" y="6463887"/>
            <a:ext cx="3619576" cy="3226350"/>
            <a:chOff x="0" y="6552"/>
            <a:chExt cx="3619574" cy="3226349"/>
          </a:xfrm>
        </p:grpSpPr>
        <p:grpSp>
          <p:nvGrpSpPr>
            <p:cNvPr id="1721" name="Group"/>
            <p:cNvGrpSpPr/>
            <p:nvPr/>
          </p:nvGrpSpPr>
          <p:grpSpPr>
            <a:xfrm>
              <a:off x="0" y="6552"/>
              <a:ext cx="3619575" cy="2159526"/>
              <a:chOff x="0" y="6552"/>
              <a:chExt cx="3619574" cy="2159524"/>
            </a:xfrm>
          </p:grpSpPr>
          <p:sp>
            <p:nvSpPr>
              <p:cNvPr id="1719" name="Rectangle"/>
              <p:cNvSpPr/>
              <p:nvPr/>
            </p:nvSpPr>
            <p:spPr>
              <a:xfrm>
                <a:off x="0" y="6552"/>
                <a:ext cx="3619575" cy="215952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1720" name="Image" descr="Image"/>
              <p:cNvPicPr>
                <a:picLocks noChangeAspect="1"/>
              </p:cNvPicPr>
              <p:nvPr/>
            </p:nvPicPr>
            <p:blipFill>
              <a:blip r:embed="rId3"/>
              <a:srcRect l="3865"/>
              <a:stretch>
                <a:fillRect/>
              </a:stretch>
            </p:blipFill>
            <p:spPr>
              <a:xfrm>
                <a:off x="13413" y="131669"/>
                <a:ext cx="3513052" cy="2033846"/>
              </a:xfrm>
              <a:prstGeom prst="rect">
                <a:avLst/>
              </a:prstGeom>
              <a:ln w="12700" cap="flat">
                <a:noFill/>
                <a:miter lim="400000"/>
              </a:ln>
              <a:effectLst/>
            </p:spPr>
          </p:pic>
        </p:grpSp>
        <p:sp>
          <p:nvSpPr>
            <p:cNvPr id="1722" name="BIG / small  = BIG…"/>
            <p:cNvSpPr txBox="1"/>
            <p:nvPr/>
          </p:nvSpPr>
          <p:spPr>
            <a:xfrm>
              <a:off x="129108" y="2115301"/>
              <a:ext cx="3361359" cy="1117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BIG / small  = BIG</a:t>
              </a:r>
            </a:p>
            <a:p>
              <a:r>
                <a:t>d = 1.67</a:t>
              </a:r>
            </a:p>
          </p:txBody>
        </p:sp>
      </p:grpSp>
      <p:grpSp>
        <p:nvGrpSpPr>
          <p:cNvPr id="1726" name="Group"/>
          <p:cNvGrpSpPr/>
          <p:nvPr/>
        </p:nvGrpSpPr>
        <p:grpSpPr>
          <a:xfrm>
            <a:off x="4608046" y="6477145"/>
            <a:ext cx="3744503" cy="3213092"/>
            <a:chOff x="0" y="0"/>
            <a:chExt cx="3744502" cy="3213091"/>
          </a:xfrm>
        </p:grpSpPr>
        <p:pic>
          <p:nvPicPr>
            <p:cNvPr id="1724" name="Image" descr="Image"/>
            <p:cNvPicPr>
              <a:picLocks noChangeAspect="1"/>
            </p:cNvPicPr>
            <p:nvPr/>
          </p:nvPicPr>
          <p:blipFill>
            <a:blip r:embed="rId4"/>
            <a:srcRect/>
            <a:stretch>
              <a:fillRect/>
            </a:stretch>
          </p:blipFill>
          <p:spPr>
            <a:xfrm>
              <a:off x="0" y="0"/>
              <a:ext cx="3744503" cy="2126364"/>
            </a:xfrm>
            <a:prstGeom prst="rect">
              <a:avLst/>
            </a:prstGeom>
            <a:ln w="12700" cap="flat">
              <a:noFill/>
              <a:miter lim="400000"/>
            </a:ln>
            <a:effectLst/>
          </p:spPr>
        </p:pic>
        <p:sp>
          <p:nvSpPr>
            <p:cNvPr id="1725" name="small / BIG  = small…"/>
            <p:cNvSpPr txBox="1"/>
            <p:nvPr/>
          </p:nvSpPr>
          <p:spPr>
            <a:xfrm>
              <a:off x="62470" y="2095491"/>
              <a:ext cx="3619576" cy="1117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small / BIG  = small</a:t>
              </a:r>
            </a:p>
            <a:p>
              <a:r>
                <a:t>d = 0.0067</a:t>
              </a:r>
            </a:p>
          </p:txBody>
        </p:sp>
      </p:grpSp>
      <p:pic>
        <p:nvPicPr>
          <p:cNvPr id="1727" name="Image" descr="Image"/>
          <p:cNvPicPr>
            <a:picLocks noChangeAspect="1"/>
          </p:cNvPicPr>
          <p:nvPr/>
        </p:nvPicPr>
        <p:blipFill>
          <a:blip r:embed="rId5"/>
          <a:srcRect l="3561" t="3930" r="5733" b="7627"/>
          <a:stretch>
            <a:fillRect/>
          </a:stretch>
        </p:blipFill>
        <p:spPr>
          <a:xfrm>
            <a:off x="7070585" y="4571292"/>
            <a:ext cx="3736923" cy="1357967"/>
          </a:xfrm>
          <a:prstGeom prst="rect">
            <a:avLst/>
          </a:prstGeom>
          <a:ln w="12700">
            <a:miter lim="400000"/>
          </a:ln>
        </p:spPr>
      </p:pic>
      <p:grpSp>
        <p:nvGrpSpPr>
          <p:cNvPr id="1730" name="Group"/>
          <p:cNvGrpSpPr/>
          <p:nvPr/>
        </p:nvGrpSpPr>
        <p:grpSpPr>
          <a:xfrm>
            <a:off x="8880206" y="6418975"/>
            <a:ext cx="3736976" cy="3344395"/>
            <a:chOff x="0" y="0"/>
            <a:chExt cx="3736975" cy="3344393"/>
          </a:xfrm>
        </p:grpSpPr>
        <p:pic>
          <p:nvPicPr>
            <p:cNvPr id="1728" name="Image" descr="Image"/>
            <p:cNvPicPr>
              <a:picLocks noChangeAspect="1"/>
            </p:cNvPicPr>
            <p:nvPr/>
          </p:nvPicPr>
          <p:blipFill>
            <a:blip r:embed="rId6"/>
            <a:stretch>
              <a:fillRect/>
            </a:stretch>
          </p:blipFill>
          <p:spPr>
            <a:xfrm>
              <a:off x="0" y="0"/>
              <a:ext cx="3736975" cy="2943174"/>
            </a:xfrm>
            <a:prstGeom prst="rect">
              <a:avLst/>
            </a:prstGeom>
            <a:ln w="12700" cap="flat">
              <a:noFill/>
              <a:miter lim="400000"/>
            </a:ln>
            <a:effectLst/>
          </p:spPr>
        </p:pic>
        <p:sp>
          <p:nvSpPr>
            <p:cNvPr id="1729" name="Wikipedia"/>
            <p:cNvSpPr txBox="1"/>
            <p:nvPr/>
          </p:nvSpPr>
          <p:spPr>
            <a:xfrm>
              <a:off x="2546174" y="2937993"/>
              <a:ext cx="1157958" cy="406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u="sng">
                  <a:hlinkClick r:id="rId7"/>
                </a:defRPr>
              </a:lvl1pPr>
            </a:lstStyle>
            <a:p>
              <a:pPr>
                <a:defRPr u="none"/>
              </a:pPr>
              <a:r>
                <a:rPr u="sng">
                  <a:hlinkClick r:id="rId7"/>
                </a:rPr>
                <a:t>Wikipedia</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7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17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17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5" nodeType="clickEffect">
                                  <p:stCondLst>
                                    <p:cond delay="0"/>
                                  </p:stCondLst>
                                  <p:iterate>
                                    <p:tmAbs val="0"/>
                                  </p:iterate>
                                  <p:childTnLst>
                                    <p:set>
                                      <p:cBhvr>
                                        <p:cTn id="28" fill="hold"/>
                                        <p:tgtEl>
                                          <p:spTgt spid="17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6" nodeType="clickEffect">
                                  <p:stCondLst>
                                    <p:cond delay="0"/>
                                  </p:stCondLst>
                                  <p:iterate>
                                    <p:tmAbs val="0"/>
                                  </p:iterate>
                                  <p:childTnLst>
                                    <p:set>
                                      <p:cBhvr>
                                        <p:cTn id="32" fill="hold"/>
                                        <p:tgtEl>
                                          <p:spTgt spid="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7" grpId="1" build="p" bldLvl="5" animBg="1" advAuto="0"/>
      <p:bldP spid="1718" grpId="2" animBg="1" advAuto="0"/>
      <p:bldP spid="1723" grpId="4" animBg="1" advAuto="0"/>
      <p:bldP spid="1726" grpId="5" animBg="1" advAuto="0"/>
      <p:bldP spid="1727" grpId="3" animBg="1" advAuto="0"/>
      <p:bldP spid="1730" grpId="6"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 name="Let’s care about effect-sizes  (not significance)"/>
          <p:cNvSpPr txBox="1">
            <a:spLocks noGrp="1"/>
          </p:cNvSpPr>
          <p:nvPr>
            <p:ph type="title"/>
          </p:nvPr>
        </p:nvSpPr>
        <p:spPr>
          <a:prstGeom prst="rect">
            <a:avLst/>
          </a:prstGeom>
        </p:spPr>
        <p:txBody>
          <a:bodyPr/>
          <a:lstStyle/>
          <a:p>
            <a:pPr defTabSz="560831">
              <a:defRPr sz="6144" spc="-122"/>
            </a:pPr>
            <a:r>
              <a:t>Let’s care about effect-sizes </a:t>
            </a:r>
            <a:br/>
            <a:r>
              <a:t>(not significance)</a:t>
            </a:r>
          </a:p>
        </p:txBody>
      </p:sp>
      <p:pic>
        <p:nvPicPr>
          <p:cNvPr id="1733" name="Image" descr="Image"/>
          <p:cNvPicPr>
            <a:picLocks noChangeAspect="1"/>
          </p:cNvPicPr>
          <p:nvPr/>
        </p:nvPicPr>
        <p:blipFill>
          <a:blip r:embed="rId2"/>
          <a:stretch>
            <a:fillRect/>
          </a:stretch>
        </p:blipFill>
        <p:spPr>
          <a:xfrm>
            <a:off x="1733550" y="2660650"/>
            <a:ext cx="8685104" cy="7057344"/>
          </a:xfrm>
          <a:prstGeom prst="rect">
            <a:avLst/>
          </a:prstGeom>
          <a:ln w="12700">
            <a:miter lim="400000"/>
          </a:ln>
        </p:spPr>
      </p:pic>
      <p:sp>
        <p:nvSpPr>
          <p:cNvPr id="1734" name="www.curatescience.org"/>
          <p:cNvSpPr txBox="1"/>
          <p:nvPr/>
        </p:nvSpPr>
        <p:spPr>
          <a:xfrm>
            <a:off x="1947043" y="9023222"/>
            <a:ext cx="4030714"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www.curatescience.org</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 name="Pledge: from this day onward,  I will always report effect-sizes*"/>
          <p:cNvSpPr txBox="1">
            <a:spLocks noGrp="1"/>
          </p:cNvSpPr>
          <p:nvPr>
            <p:ph type="title"/>
          </p:nvPr>
        </p:nvSpPr>
        <p:spPr>
          <a:prstGeom prst="rect">
            <a:avLst/>
          </a:prstGeom>
        </p:spPr>
        <p:txBody>
          <a:bodyPr/>
          <a:lstStyle/>
          <a:p>
            <a:pPr defTabSz="566674">
              <a:defRPr sz="6208" spc="-124"/>
            </a:pPr>
            <a:r>
              <a:t>Pledge: from this day onward, </a:t>
            </a:r>
            <a:br/>
            <a:r>
              <a:t>I will </a:t>
            </a:r>
            <a:r>
              <a:rPr b="1" u="sng"/>
              <a:t>always</a:t>
            </a:r>
            <a:r>
              <a:t> report effect-sizes*</a:t>
            </a:r>
          </a:p>
        </p:txBody>
      </p:sp>
      <p:sp>
        <p:nvSpPr>
          <p:cNvPr id="1737" name="*and confidence intervals around effect sizes"/>
          <p:cNvSpPr txBox="1"/>
          <p:nvPr/>
        </p:nvSpPr>
        <p:spPr>
          <a:xfrm>
            <a:off x="312538" y="9006564"/>
            <a:ext cx="7608542"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*and confidence intervals around effect sizes</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 name="How to do power analyses"/>
          <p:cNvSpPr txBox="1">
            <a:spLocks noGrp="1"/>
          </p:cNvSpPr>
          <p:nvPr>
            <p:ph type="title"/>
          </p:nvPr>
        </p:nvSpPr>
        <p:spPr>
          <a:prstGeom prst="rect">
            <a:avLst/>
          </a:prstGeom>
        </p:spPr>
        <p:txBody>
          <a:bodyPr/>
          <a:lstStyle/>
          <a:p>
            <a:r>
              <a:t>How to do power analyses</a:t>
            </a:r>
          </a:p>
        </p:txBody>
      </p:sp>
      <p:sp>
        <p:nvSpPr>
          <p:cNvPr id="1740" name="Four ingredients:…"/>
          <p:cNvSpPr txBox="1">
            <a:spLocks noGrp="1"/>
          </p:cNvSpPr>
          <p:nvPr>
            <p:ph type="body" idx="1"/>
          </p:nvPr>
        </p:nvSpPr>
        <p:spPr>
          <a:xfrm>
            <a:off x="355600" y="3365500"/>
            <a:ext cx="12293600" cy="6324600"/>
          </a:xfrm>
          <a:prstGeom prst="rect">
            <a:avLst/>
          </a:prstGeom>
        </p:spPr>
        <p:txBody>
          <a:bodyPr/>
          <a:lstStyle/>
          <a:p>
            <a:pPr marL="441959" indent="-441959" defTabSz="508254">
              <a:spcBef>
                <a:spcPts val="3600"/>
              </a:spcBef>
              <a:defRPr sz="3306"/>
            </a:pPr>
            <a:r>
              <a:t>Four ingredients:</a:t>
            </a:r>
          </a:p>
          <a:p>
            <a:pPr marL="441959" indent="-441959" defTabSz="508254">
              <a:spcBef>
                <a:spcPts val="3600"/>
              </a:spcBef>
              <a:defRPr sz="3306"/>
            </a:pPr>
            <a:r>
              <a:t>Plug in three values to obtain the fourth</a:t>
            </a:r>
          </a:p>
          <a:p>
            <a:pPr marL="883919" lvl="1" indent="-441959" defTabSz="508254">
              <a:spcBef>
                <a:spcPts val="3600"/>
              </a:spcBef>
              <a:defRPr sz="3306"/>
            </a:pPr>
            <a:r>
              <a:t>A priori power analysis (compute sample size)</a:t>
            </a:r>
          </a:p>
          <a:p>
            <a:pPr marL="883919" lvl="1" indent="-441959" defTabSz="508254">
              <a:spcBef>
                <a:spcPts val="3600"/>
              </a:spcBef>
              <a:defRPr sz="3306"/>
            </a:pPr>
            <a:r>
              <a:t>Sensitivity analysis (compute effects-size)</a:t>
            </a:r>
          </a:p>
          <a:p>
            <a:pPr marL="883919" lvl="1" indent="-441959" defTabSz="508254">
              <a:spcBef>
                <a:spcPts val="3600"/>
              </a:spcBef>
              <a:defRPr sz="3306"/>
            </a:pPr>
            <a:r>
              <a:t>criterion/compromise analysis (compute alpha and/or beta)</a:t>
            </a:r>
          </a:p>
          <a:p>
            <a:pPr marL="883919" lvl="1" indent="-441959" defTabSz="508254">
              <a:spcBef>
                <a:spcPts val="3600"/>
              </a:spcBef>
              <a:defRPr sz="3306"/>
            </a:pPr>
            <a:r>
              <a:t>Post-hoc power - </a:t>
            </a:r>
            <a:r>
              <a:rPr i="1"/>
              <a:t>debated!</a:t>
            </a:r>
            <a:r>
              <a:t> </a:t>
            </a:r>
          </a:p>
        </p:txBody>
      </p:sp>
      <p:grpSp>
        <p:nvGrpSpPr>
          <p:cNvPr id="1745" name="Group"/>
          <p:cNvGrpSpPr/>
          <p:nvPr/>
        </p:nvGrpSpPr>
        <p:grpSpPr>
          <a:xfrm>
            <a:off x="4470786" y="2768663"/>
            <a:ext cx="7469125" cy="1735394"/>
            <a:chOff x="0" y="0"/>
            <a:chExt cx="7469123" cy="1735393"/>
          </a:xfrm>
        </p:grpSpPr>
        <p:sp>
          <p:nvSpPr>
            <p:cNvPr id="1741" name="Sample size"/>
            <p:cNvSpPr/>
            <p:nvPr/>
          </p:nvSpPr>
          <p:spPr>
            <a:xfrm>
              <a:off x="5752717" y="0"/>
              <a:ext cx="1716407" cy="1716407"/>
            </a:xfrm>
            <a:prstGeom prst="roundRect">
              <a:avLst>
                <a:gd name="adj" fmla="val 15000"/>
              </a:avLst>
            </a:prstGeom>
            <a:blipFill rotWithShape="1">
              <a:blip r:embed="rId2"/>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ctr">
              <a:noAutofit/>
            </a:bodyPr>
            <a:lstStyle>
              <a:lvl1pPr>
                <a:defRPr>
                  <a:solidFill>
                    <a:srgbClr val="FFFFFF"/>
                  </a:solidFill>
                </a:defRPr>
              </a:lvl1pPr>
            </a:lstStyle>
            <a:p>
              <a:r>
                <a:t>Sample size</a:t>
              </a:r>
            </a:p>
          </p:txBody>
        </p:sp>
        <p:sp>
          <p:nvSpPr>
            <p:cNvPr id="1742" name="Alpha"/>
            <p:cNvSpPr/>
            <p:nvPr/>
          </p:nvSpPr>
          <p:spPr>
            <a:xfrm>
              <a:off x="0" y="18986"/>
              <a:ext cx="1716407" cy="1716408"/>
            </a:xfrm>
            <a:prstGeom prst="roundRect">
              <a:avLst>
                <a:gd name="adj" fmla="val 15000"/>
              </a:avLst>
            </a:prstGeom>
            <a:blipFill rotWithShape="1">
              <a:blip r:embed="rId2"/>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ctr">
              <a:noAutofit/>
            </a:bodyPr>
            <a:lstStyle>
              <a:lvl1pPr>
                <a:defRPr>
                  <a:solidFill>
                    <a:srgbClr val="FFFFFF"/>
                  </a:solidFill>
                </a:defRPr>
              </a:lvl1pPr>
            </a:lstStyle>
            <a:p>
              <a:r>
                <a:t>Alpha</a:t>
              </a:r>
            </a:p>
          </p:txBody>
        </p:sp>
        <p:sp>
          <p:nvSpPr>
            <p:cNvPr id="1743" name="Power"/>
            <p:cNvSpPr/>
            <p:nvPr/>
          </p:nvSpPr>
          <p:spPr>
            <a:xfrm>
              <a:off x="1917572" y="0"/>
              <a:ext cx="1716408" cy="1716407"/>
            </a:xfrm>
            <a:prstGeom prst="roundRect">
              <a:avLst>
                <a:gd name="adj" fmla="val 15000"/>
              </a:avLst>
            </a:prstGeom>
            <a:blipFill rotWithShape="1">
              <a:blip r:embed="rId2"/>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ctr">
              <a:noAutofit/>
            </a:bodyPr>
            <a:lstStyle>
              <a:lvl1pPr>
                <a:defRPr>
                  <a:solidFill>
                    <a:srgbClr val="FFFFFF"/>
                  </a:solidFill>
                </a:defRPr>
              </a:lvl1pPr>
            </a:lstStyle>
            <a:p>
              <a:r>
                <a:t>Power </a:t>
              </a:r>
            </a:p>
          </p:txBody>
        </p:sp>
        <p:sp>
          <p:nvSpPr>
            <p:cNvPr id="1744" name="Effect size"/>
            <p:cNvSpPr/>
            <p:nvPr/>
          </p:nvSpPr>
          <p:spPr>
            <a:xfrm>
              <a:off x="3835144" y="0"/>
              <a:ext cx="1716408" cy="1716407"/>
            </a:xfrm>
            <a:prstGeom prst="roundRect">
              <a:avLst>
                <a:gd name="adj" fmla="val 15000"/>
              </a:avLst>
            </a:prstGeom>
            <a:blipFill rotWithShape="1">
              <a:blip r:embed="rId2"/>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ctr">
              <a:noAutofit/>
            </a:bodyPr>
            <a:lstStyle>
              <a:lvl1pPr>
                <a:defRPr>
                  <a:solidFill>
                    <a:srgbClr val="FFFFFF"/>
                  </a:solidFill>
                </a:defRPr>
              </a:lvl1pPr>
            </a:lstStyle>
            <a:p>
              <a:r>
                <a:t>Effect size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4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7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4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4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4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74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7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 grpId="1" build="p" bldLvl="5" animBg="1" advAuto="0"/>
      <p:bldP spid="1745" grpId="2"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 name="How to do power analyses"/>
          <p:cNvSpPr txBox="1">
            <a:spLocks noGrp="1"/>
          </p:cNvSpPr>
          <p:nvPr>
            <p:ph type="title"/>
          </p:nvPr>
        </p:nvSpPr>
        <p:spPr>
          <a:prstGeom prst="rect">
            <a:avLst/>
          </a:prstGeom>
        </p:spPr>
        <p:txBody>
          <a:bodyPr/>
          <a:lstStyle/>
          <a:p>
            <a:r>
              <a:t>How to do power analyses</a:t>
            </a:r>
          </a:p>
        </p:txBody>
      </p:sp>
      <p:sp>
        <p:nvSpPr>
          <p:cNvPr id="1748" name="G*Power…"/>
          <p:cNvSpPr txBox="1">
            <a:spLocks noGrp="1"/>
          </p:cNvSpPr>
          <p:nvPr>
            <p:ph type="body" idx="1"/>
          </p:nvPr>
        </p:nvSpPr>
        <p:spPr>
          <a:prstGeom prst="rect">
            <a:avLst/>
          </a:prstGeom>
        </p:spPr>
        <p:txBody>
          <a:bodyPr/>
          <a:lstStyle/>
          <a:p>
            <a:r>
              <a:t>G*Power</a:t>
            </a:r>
          </a:p>
          <a:p>
            <a:r>
              <a:t>‘pwr’ package (R)</a:t>
            </a:r>
          </a:p>
          <a:p>
            <a:r>
              <a:t>Simulations (R)</a:t>
            </a:r>
          </a:p>
          <a:p>
            <a:r>
              <a:t>…many other tools</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 name="Assignment 1"/>
          <p:cNvSpPr txBox="1">
            <a:spLocks noGrp="1"/>
          </p:cNvSpPr>
          <p:nvPr>
            <p:ph type="title"/>
          </p:nvPr>
        </p:nvSpPr>
        <p:spPr>
          <a:prstGeom prst="rect">
            <a:avLst/>
          </a:prstGeom>
        </p:spPr>
        <p:txBody>
          <a:bodyPr/>
          <a:lstStyle/>
          <a:p>
            <a:r>
              <a:t>Assignment 1</a:t>
            </a:r>
          </a:p>
        </p:txBody>
      </p:sp>
      <p:sp>
        <p:nvSpPr>
          <p:cNvPr id="1751" name="Do average test-scores of SHP master students differ from those of another university?…"/>
          <p:cNvSpPr txBox="1">
            <a:spLocks noGrp="1"/>
          </p:cNvSpPr>
          <p:nvPr>
            <p:ph type="body" idx="1"/>
          </p:nvPr>
        </p:nvSpPr>
        <p:spPr>
          <a:prstGeom prst="rect">
            <a:avLst/>
          </a:prstGeom>
        </p:spPr>
        <p:txBody>
          <a:bodyPr/>
          <a:lstStyle/>
          <a:p>
            <a:pPr marL="472440" indent="-472440" defTabSz="543305">
              <a:spcBef>
                <a:spcPts val="3900"/>
              </a:spcBef>
              <a:defRPr sz="3534"/>
            </a:pPr>
            <a:r>
              <a:t>Do average test-scores of SHP master students differ from those of another university?</a:t>
            </a:r>
          </a:p>
          <a:p>
            <a:pPr marL="944880" lvl="1" indent="-472440" defTabSz="543305">
              <a:spcBef>
                <a:spcPts val="3900"/>
              </a:spcBef>
              <a:defRPr sz="3534"/>
            </a:pPr>
            <a:r>
              <a:t>SHP: mean = 7.3, SD = 0.5</a:t>
            </a:r>
          </a:p>
          <a:p>
            <a:pPr marL="944880" lvl="1" indent="-472440" defTabSz="543305">
              <a:spcBef>
                <a:spcPts val="3900"/>
              </a:spcBef>
              <a:defRPr sz="3534"/>
            </a:pPr>
            <a:r>
              <a:t>OtherUni: mean = 7.1, SD = 0.5</a:t>
            </a:r>
          </a:p>
          <a:p>
            <a:pPr marL="472440" indent="-472440" defTabSz="543305">
              <a:spcBef>
                <a:spcPts val="3900"/>
              </a:spcBef>
              <a:defRPr sz="3534"/>
            </a:pPr>
            <a:r>
              <a:t>Determine the </a:t>
            </a:r>
            <a:r>
              <a:rPr b="1"/>
              <a:t>sample size</a:t>
            </a:r>
            <a:r>
              <a:t> for a study with 80% power and an alpha of 0.05.</a:t>
            </a:r>
          </a:p>
          <a:p>
            <a:pPr marL="944880" lvl="1" indent="-472440" defTabSz="543305">
              <a:spcBef>
                <a:spcPts val="3900"/>
              </a:spcBef>
              <a:defRPr sz="3534"/>
            </a:pPr>
            <a:r>
              <a:t>Using: 1. G*Power; 2. </a:t>
            </a:r>
            <a:r>
              <a:rPr i="1"/>
              <a:t>pwr</a:t>
            </a:r>
            <a:r>
              <a:t> package </a:t>
            </a:r>
            <a:r>
              <a:rPr i="1"/>
              <a:t>(R)</a:t>
            </a:r>
            <a:r>
              <a:t>; 3. simulations </a:t>
            </a:r>
            <a:r>
              <a:rPr i="1"/>
              <a:t>(R)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 grpId="1"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4104</Words>
  <Application>Microsoft Macintosh PowerPoint</Application>
  <PresentationFormat>Custom</PresentationFormat>
  <Paragraphs>662</Paragraphs>
  <Slides>111</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111</vt:i4>
      </vt:variant>
    </vt:vector>
  </HeadingPairs>
  <TitlesOfParts>
    <vt:vector size="123" baseType="lpstr">
      <vt:lpstr>Avenir Next</vt:lpstr>
      <vt:lpstr>Avenir Next Medium</vt:lpstr>
      <vt:lpstr>Cambria Math</vt:lpstr>
      <vt:lpstr>Didot</vt:lpstr>
      <vt:lpstr>DIN Alternate</vt:lpstr>
      <vt:lpstr>DIN Condensed</vt:lpstr>
      <vt:lpstr>Helvetica</vt:lpstr>
      <vt:lpstr>Helvetica Neue</vt:lpstr>
      <vt:lpstr>Palatino</vt:lpstr>
      <vt:lpstr>Times</vt:lpstr>
      <vt:lpstr>Zapf Dingbats</vt:lpstr>
      <vt:lpstr>Editorial</vt:lpstr>
      <vt:lpstr>Toolkit for a Successful Researcher</vt:lpstr>
      <vt:lpstr>What is a Successful Researcher?</vt:lpstr>
      <vt:lpstr>Toolkit for a Successful Researcher</vt:lpstr>
      <vt:lpstr>PowerPoint Presentation</vt:lpstr>
      <vt:lpstr>Your career </vt:lpstr>
      <vt:lpstr>What do you want to do, MSc?</vt:lpstr>
      <vt:lpstr>The academic career path</vt:lpstr>
      <vt:lpstr>The academic career path</vt:lpstr>
      <vt:lpstr>Not everyone is going to be a professor</vt:lpstr>
      <vt:lpstr>PowerPoint Presentation</vt:lpstr>
      <vt:lpstr>Take-home message </vt:lpstr>
      <vt:lpstr>Academic career: how are you evaluated?</vt:lpstr>
      <vt:lpstr>Other jobs at the university</vt:lpstr>
      <vt:lpstr>Jobs outside academica</vt:lpstr>
      <vt:lpstr>What’s your PhD worth  outside academia</vt:lpstr>
      <vt:lpstr>Career training</vt:lpstr>
      <vt:lpstr>Loek’s career</vt:lpstr>
      <vt:lpstr>Hans’ career</vt:lpstr>
      <vt:lpstr>Workshop</vt:lpstr>
      <vt:lpstr>Workshop</vt:lpstr>
      <vt:lpstr>Open Science</vt:lpstr>
      <vt:lpstr>PowerPoint Presentation</vt:lpstr>
      <vt:lpstr>Open Science</vt:lpstr>
      <vt:lpstr>PowerPoint Presentation</vt:lpstr>
      <vt:lpstr>PowerPoint Presentation</vt:lpstr>
      <vt:lpstr>PowerPoint Presentation</vt:lpstr>
      <vt:lpstr>Open Science is booming!</vt:lpstr>
      <vt:lpstr>PowerPoint Presentation</vt:lpstr>
      <vt:lpstr>PowerPoint Presentation</vt:lpstr>
      <vt:lpstr>PowerPoint Presentation</vt:lpstr>
      <vt:lpstr>PowerPoint Presentation</vt:lpstr>
      <vt:lpstr>Today:</vt:lpstr>
      <vt:lpstr>Open Access  and PlanS</vt:lpstr>
      <vt:lpstr>PowerPoint Presentation</vt:lpstr>
      <vt:lpstr>PowerPoint Presentation</vt:lpstr>
      <vt:lpstr>PowerPoint Presentation</vt:lpstr>
      <vt:lpstr>Different routes of Open Access</vt:lpstr>
      <vt:lpstr>How to get access?</vt:lpstr>
      <vt:lpstr>PowerPoint Presentation</vt:lpstr>
      <vt:lpstr>PowerPoint Presentation</vt:lpstr>
      <vt:lpstr>PowerPoint Presentation</vt:lpstr>
      <vt:lpstr>Open and FAIR data</vt:lpstr>
      <vt:lpstr>PowerPoint Presentation</vt:lpstr>
      <vt:lpstr>PowerPoint Presentation</vt:lpstr>
      <vt:lpstr>Optional assignment</vt:lpstr>
      <vt:lpstr>Where to share data</vt:lpstr>
      <vt:lpstr>The Open Science Framework</vt:lpstr>
      <vt:lpstr>The Open Science Framework</vt:lpstr>
      <vt:lpstr>How to share data</vt:lpstr>
      <vt:lpstr>Data Management Plan</vt:lpstr>
      <vt:lpstr>Reproducible coding</vt:lpstr>
      <vt:lpstr>Team Science</vt:lpstr>
      <vt:lpstr>Open Science &amp; privacy</vt:lpstr>
      <vt:lpstr>PowerPoint Presentation</vt:lpstr>
      <vt:lpstr>Open Science Community Utrecht</vt:lpstr>
      <vt:lpstr>PowerPoint Presentation</vt:lpstr>
      <vt:lpstr>PowerPoint Presentation</vt:lpstr>
      <vt:lpstr>Dutch OS communities</vt:lpstr>
      <vt:lpstr>Evaluating strength of evidence in literature</vt:lpstr>
      <vt:lpstr>Problem: contradicting evidence</vt:lpstr>
      <vt:lpstr>Evaluating papers:  Type of evidence</vt:lpstr>
      <vt:lpstr>Evaluating papers:  Strength of evidence</vt:lpstr>
      <vt:lpstr>Determinants of PPV</vt:lpstr>
      <vt:lpstr>PowerPoint Presentation</vt:lpstr>
      <vt:lpstr>PowerPoint Presentation</vt:lpstr>
      <vt:lpstr>PowerPoint Presentation</vt:lpstr>
      <vt:lpstr>PowerPoint Presentation</vt:lpstr>
      <vt:lpstr>Positive Predictive Value</vt:lpstr>
      <vt:lpstr>PowerPoint Presentation</vt:lpstr>
      <vt:lpstr>PowerPoint Presentation</vt:lpstr>
      <vt:lpstr>PowerPoint Presentation</vt:lpstr>
      <vt:lpstr>PowerPoint Presentation</vt:lpstr>
      <vt:lpstr>PowerPoint Presentation</vt:lpstr>
      <vt:lpstr>Positive Predictive Value</vt:lpstr>
      <vt:lpstr>PowerPoint Presentation</vt:lpstr>
      <vt:lpstr>Positive Predictive Value</vt:lpstr>
      <vt:lpstr>Back to reality: estimating the true PPV</vt:lpstr>
      <vt:lpstr>PowerPoint Presentation</vt:lpstr>
      <vt:lpstr>PowerPoint Presentation</vt:lpstr>
      <vt:lpstr>Assignment I:  realistic parameter values</vt:lpstr>
      <vt:lpstr>How to do robust science</vt:lpstr>
      <vt:lpstr>Checklist:  estimating strength of evidence</vt:lpstr>
      <vt:lpstr>Assignment II: </vt:lpstr>
      <vt:lpstr>Take-home thoughts</vt:lpstr>
      <vt:lpstr>Additional reading &amp; acknowledgements</vt:lpstr>
      <vt:lpstr>Power Analysis</vt:lpstr>
      <vt:lpstr>But first…</vt:lpstr>
      <vt:lpstr>Power analysis - why you should care</vt:lpstr>
      <vt:lpstr>H1: men and women differ in length</vt:lpstr>
      <vt:lpstr>H1: men and women differ in IQ</vt:lpstr>
      <vt:lpstr>Effect size matters!</vt:lpstr>
      <vt:lpstr>Effect-sizes come in many forms…</vt:lpstr>
      <vt:lpstr>PowerPoint Presentation</vt:lpstr>
      <vt:lpstr>Cohen’s d</vt:lpstr>
      <vt:lpstr>Let’s care about effect-sizes  (not significance)</vt:lpstr>
      <vt:lpstr>Pledge: from this day onward,  I will always report effect-sizes*</vt:lpstr>
      <vt:lpstr>How to do power analyses</vt:lpstr>
      <vt:lpstr>How to do power analyses</vt:lpstr>
      <vt:lpstr>Assignment 1</vt:lpstr>
      <vt:lpstr>Simulation approach</vt:lpstr>
      <vt:lpstr>Simulation approach</vt:lpstr>
      <vt:lpstr>Download the example-code</vt:lpstr>
      <vt:lpstr>PowerPoint Presentation</vt:lpstr>
      <vt:lpstr>Assignment 2</vt:lpstr>
      <vt:lpstr>PowerPoint Presentation</vt:lpstr>
      <vt:lpstr>Assignment 3</vt:lpstr>
      <vt:lpstr>3a: main effect of ‘liking’</vt:lpstr>
      <vt:lpstr>3b: interaction of ‘liking’ and university’</vt:lpstr>
      <vt:lpstr>Effect-size measures:  Common Language effect size</vt:lpstr>
      <vt:lpstr>Wrap-up</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Toolkit for a Successful Researcher</dc:title>
  <cp:lastModifiedBy>Brinkman, L.</cp:lastModifiedBy>
  <cp:revision>1</cp:revision>
  <dcterms:modified xsi:type="dcterms:W3CDTF">2020-09-04T12:49:27Z</dcterms:modified>
</cp:coreProperties>
</file>