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7" r:id="rId2"/>
  </p:sldMasterIdLst>
  <p:notesMasterIdLst>
    <p:notesMasterId r:id="rId24"/>
  </p:notesMasterIdLst>
  <p:sldIdLst>
    <p:sldId id="256" r:id="rId3"/>
    <p:sldId id="483" r:id="rId4"/>
    <p:sldId id="489" r:id="rId5"/>
    <p:sldId id="497" r:id="rId6"/>
    <p:sldId id="577" r:id="rId7"/>
    <p:sldId id="588" r:id="rId8"/>
    <p:sldId id="589" r:id="rId9"/>
    <p:sldId id="490" r:id="rId10"/>
    <p:sldId id="498" r:id="rId11"/>
    <p:sldId id="491" r:id="rId12"/>
    <p:sldId id="492" r:id="rId13"/>
    <p:sldId id="591" r:id="rId14"/>
    <p:sldId id="592" r:id="rId15"/>
    <p:sldId id="471" r:id="rId16"/>
    <p:sldId id="578" r:id="rId17"/>
    <p:sldId id="579" r:id="rId18"/>
    <p:sldId id="583" r:id="rId19"/>
    <p:sldId id="584" r:id="rId20"/>
    <p:sldId id="594" r:id="rId21"/>
    <p:sldId id="585" r:id="rId22"/>
    <p:sldId id="586" r:id="rId23"/>
  </p:sldIdLst>
  <p:sldSz cx="9144000" cy="6858000" type="screen4x3"/>
  <p:notesSz cx="6858000" cy="9144000"/>
  <p:defaultTextStyle>
    <a:defPPr>
      <a:defRPr lang="en-US"/>
    </a:defPPr>
    <a:lvl1pPr marL="0" algn="l" defTabSz="9143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10" algn="l" defTabSz="9143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9" algn="l" defTabSz="9143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9715"/>
    <a:srgbClr val="F20253"/>
    <a:srgbClr val="5EB838"/>
    <a:srgbClr val="3D3D6A"/>
    <a:srgbClr val="F6C73F"/>
    <a:srgbClr val="FD8C4C"/>
    <a:srgbClr val="FFFFFF"/>
    <a:srgbClr val="D14358"/>
    <a:srgbClr val="F6C3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92" autoAdjust="0"/>
    <p:restoredTop sz="88619" autoAdjust="0"/>
  </p:normalViewPr>
  <p:slideViewPr>
    <p:cSldViewPr>
      <p:cViewPr varScale="1">
        <p:scale>
          <a:sx n="97" d="100"/>
          <a:sy n="97" d="100"/>
        </p:scale>
        <p:origin x="172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378435-3301-4D4A-A196-BD69C13C6FB8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6E0317B3-04CD-C842-ADE3-4E6D3063B6CA}">
      <dgm:prSet phldrT="[Text]"/>
      <dgm:spPr/>
      <dgm:t>
        <a:bodyPr/>
        <a:lstStyle/>
        <a:p>
          <a:r>
            <a:rPr lang="en-US" dirty="0">
              <a:solidFill>
                <a:schemeClr val="bg2">
                  <a:lumMod val="50000"/>
                </a:schemeClr>
              </a:solidFill>
              <a:latin typeface="Avenir Book" charset="0"/>
              <a:ea typeface="Avenir Book" charset="0"/>
              <a:cs typeface="Avenir Book" charset="0"/>
            </a:rPr>
            <a:t>Research output</a:t>
          </a:r>
        </a:p>
      </dgm:t>
    </dgm:pt>
    <dgm:pt modelId="{F8E32F37-B062-114C-B1A8-91136DD0C81E}" type="parTrans" cxnId="{A0B1FBDA-E582-8246-A597-292BA038D2F3}">
      <dgm:prSet/>
      <dgm:spPr/>
      <dgm:t>
        <a:bodyPr/>
        <a:lstStyle/>
        <a:p>
          <a:endParaRPr lang="en-US"/>
        </a:p>
      </dgm:t>
    </dgm:pt>
    <dgm:pt modelId="{AF5C8DCD-2119-BF45-84FA-FF6FC5799F7A}" type="sibTrans" cxnId="{A0B1FBDA-E582-8246-A597-292BA038D2F3}">
      <dgm:prSet/>
      <dgm:spPr/>
      <dgm:t>
        <a:bodyPr/>
        <a:lstStyle/>
        <a:p>
          <a:endParaRPr lang="en-US"/>
        </a:p>
      </dgm:t>
    </dgm:pt>
    <dgm:pt modelId="{F481A516-032F-414B-B786-FFC812A1842B}">
      <dgm:prSet phldrT="[Text]"/>
      <dgm:spPr/>
      <dgm:t>
        <a:bodyPr/>
        <a:lstStyle/>
        <a:p>
          <a:r>
            <a:rPr lang="en-US" dirty="0">
              <a:solidFill>
                <a:schemeClr val="bg2">
                  <a:lumMod val="50000"/>
                </a:schemeClr>
              </a:solidFill>
              <a:latin typeface="Avenir Book" charset="0"/>
              <a:ea typeface="Avenir Book" charset="0"/>
              <a:cs typeface="Avenir Book" charset="0"/>
            </a:rPr>
            <a:t>Persistent ID</a:t>
          </a:r>
        </a:p>
      </dgm:t>
    </dgm:pt>
    <dgm:pt modelId="{05C7CABE-50F6-B44B-9D47-1E8FA93726B0}" type="parTrans" cxnId="{A6945230-EE19-7D4F-9B49-F2B4BCFDE30D}">
      <dgm:prSet/>
      <dgm:spPr/>
      <dgm:t>
        <a:bodyPr/>
        <a:lstStyle/>
        <a:p>
          <a:endParaRPr lang="en-US"/>
        </a:p>
      </dgm:t>
    </dgm:pt>
    <dgm:pt modelId="{24568678-1C7D-1849-B712-01A0D8576DD1}" type="sibTrans" cxnId="{A6945230-EE19-7D4F-9B49-F2B4BCFDE30D}">
      <dgm:prSet/>
      <dgm:spPr/>
      <dgm:t>
        <a:bodyPr/>
        <a:lstStyle/>
        <a:p>
          <a:endParaRPr lang="en-US"/>
        </a:p>
      </dgm:t>
    </dgm:pt>
    <dgm:pt modelId="{A960836D-29DF-0C45-B991-8622723966BA}">
      <dgm:prSet phldrT="[Text]"/>
      <dgm:spPr/>
      <dgm:t>
        <a:bodyPr/>
        <a:lstStyle/>
        <a:p>
          <a:r>
            <a:rPr lang="en-US" dirty="0">
              <a:solidFill>
                <a:schemeClr val="bg2">
                  <a:lumMod val="50000"/>
                </a:schemeClr>
              </a:solidFill>
              <a:latin typeface="Avenir Book" charset="0"/>
              <a:ea typeface="Avenir Book" charset="0"/>
              <a:cs typeface="Avenir Book" charset="0"/>
            </a:rPr>
            <a:t>Engagement in a platform we track (16)</a:t>
          </a:r>
        </a:p>
      </dgm:t>
    </dgm:pt>
    <dgm:pt modelId="{BBC568A9-32B4-A74B-BD22-3E251D50B711}" type="parTrans" cxnId="{2F04C732-988F-3343-B033-DE35407324DB}">
      <dgm:prSet/>
      <dgm:spPr/>
      <dgm:t>
        <a:bodyPr/>
        <a:lstStyle/>
        <a:p>
          <a:endParaRPr lang="en-US"/>
        </a:p>
      </dgm:t>
    </dgm:pt>
    <dgm:pt modelId="{D2E6600D-5237-5A41-9E54-8D943F3998C6}" type="sibTrans" cxnId="{2F04C732-988F-3343-B033-DE35407324DB}">
      <dgm:prSet/>
      <dgm:spPr/>
      <dgm:t>
        <a:bodyPr/>
        <a:lstStyle/>
        <a:p>
          <a:endParaRPr lang="en-US"/>
        </a:p>
      </dgm:t>
    </dgm:pt>
    <dgm:pt modelId="{88544318-AF62-FB49-8A04-2DF469C14EE3}" type="pres">
      <dgm:prSet presAssocID="{11378435-3301-4D4A-A196-BD69C13C6FB8}" presName="Name0" presStyleCnt="0">
        <dgm:presLayoutVars>
          <dgm:dir/>
          <dgm:resizeHandles val="exact"/>
        </dgm:presLayoutVars>
      </dgm:prSet>
      <dgm:spPr/>
    </dgm:pt>
    <dgm:pt modelId="{F93DBA27-74A6-414E-A086-D745F31D5626}" type="pres">
      <dgm:prSet presAssocID="{6E0317B3-04CD-C842-ADE3-4E6D3063B6CA}" presName="parTxOnly" presStyleLbl="node1" presStyleIdx="0" presStyleCnt="3">
        <dgm:presLayoutVars>
          <dgm:bulletEnabled val="1"/>
        </dgm:presLayoutVars>
      </dgm:prSet>
      <dgm:spPr/>
    </dgm:pt>
    <dgm:pt modelId="{9F5031E0-128C-B14D-86C4-94F76C82B5DC}" type="pres">
      <dgm:prSet presAssocID="{AF5C8DCD-2119-BF45-84FA-FF6FC5799F7A}" presName="parSpace" presStyleCnt="0"/>
      <dgm:spPr/>
    </dgm:pt>
    <dgm:pt modelId="{28F0B4DA-0EF5-AB42-85A6-51FCFA4EC11E}" type="pres">
      <dgm:prSet presAssocID="{F481A516-032F-414B-B786-FFC812A1842B}" presName="parTxOnly" presStyleLbl="node1" presStyleIdx="1" presStyleCnt="3">
        <dgm:presLayoutVars>
          <dgm:bulletEnabled val="1"/>
        </dgm:presLayoutVars>
      </dgm:prSet>
      <dgm:spPr/>
    </dgm:pt>
    <dgm:pt modelId="{F42E4B10-E21B-D24C-A664-44A516FEC74C}" type="pres">
      <dgm:prSet presAssocID="{24568678-1C7D-1849-B712-01A0D8576DD1}" presName="parSpace" presStyleCnt="0"/>
      <dgm:spPr/>
    </dgm:pt>
    <dgm:pt modelId="{A92A1ED7-790B-6D49-A794-27CF51C22E94}" type="pres">
      <dgm:prSet presAssocID="{A960836D-29DF-0C45-B991-8622723966BA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08E26C1A-B7EB-914A-ADFB-81266FD1D4F6}" type="presOf" srcId="{11378435-3301-4D4A-A196-BD69C13C6FB8}" destId="{88544318-AF62-FB49-8A04-2DF469C14EE3}" srcOrd="0" destOrd="0" presId="urn:microsoft.com/office/officeart/2005/8/layout/hChevron3"/>
    <dgm:cxn modelId="{A6945230-EE19-7D4F-9B49-F2B4BCFDE30D}" srcId="{11378435-3301-4D4A-A196-BD69C13C6FB8}" destId="{F481A516-032F-414B-B786-FFC812A1842B}" srcOrd="1" destOrd="0" parTransId="{05C7CABE-50F6-B44B-9D47-1E8FA93726B0}" sibTransId="{24568678-1C7D-1849-B712-01A0D8576DD1}"/>
    <dgm:cxn modelId="{2F04C732-988F-3343-B033-DE35407324DB}" srcId="{11378435-3301-4D4A-A196-BD69C13C6FB8}" destId="{A960836D-29DF-0C45-B991-8622723966BA}" srcOrd="2" destOrd="0" parTransId="{BBC568A9-32B4-A74B-BD22-3E251D50B711}" sibTransId="{D2E6600D-5237-5A41-9E54-8D943F3998C6}"/>
    <dgm:cxn modelId="{C6567D45-ABDB-FB49-9E35-FB4F8F1FC5B8}" type="presOf" srcId="{6E0317B3-04CD-C842-ADE3-4E6D3063B6CA}" destId="{F93DBA27-74A6-414E-A086-D745F31D5626}" srcOrd="0" destOrd="0" presId="urn:microsoft.com/office/officeart/2005/8/layout/hChevron3"/>
    <dgm:cxn modelId="{DF147E5E-E541-1C4D-A31B-FDB62C9D1A10}" type="presOf" srcId="{A960836D-29DF-0C45-B991-8622723966BA}" destId="{A92A1ED7-790B-6D49-A794-27CF51C22E94}" srcOrd="0" destOrd="0" presId="urn:microsoft.com/office/officeart/2005/8/layout/hChevron3"/>
    <dgm:cxn modelId="{C14796C8-A51C-6242-9292-E66A33CD8425}" type="presOf" srcId="{F481A516-032F-414B-B786-FFC812A1842B}" destId="{28F0B4DA-0EF5-AB42-85A6-51FCFA4EC11E}" srcOrd="0" destOrd="0" presId="urn:microsoft.com/office/officeart/2005/8/layout/hChevron3"/>
    <dgm:cxn modelId="{A0B1FBDA-E582-8246-A597-292BA038D2F3}" srcId="{11378435-3301-4D4A-A196-BD69C13C6FB8}" destId="{6E0317B3-04CD-C842-ADE3-4E6D3063B6CA}" srcOrd="0" destOrd="0" parTransId="{F8E32F37-B062-114C-B1A8-91136DD0C81E}" sibTransId="{AF5C8DCD-2119-BF45-84FA-FF6FC5799F7A}"/>
    <dgm:cxn modelId="{D32A99D0-9E35-894E-A737-28BAC1EB0FD9}" type="presParOf" srcId="{88544318-AF62-FB49-8A04-2DF469C14EE3}" destId="{F93DBA27-74A6-414E-A086-D745F31D5626}" srcOrd="0" destOrd="0" presId="urn:microsoft.com/office/officeart/2005/8/layout/hChevron3"/>
    <dgm:cxn modelId="{51C279C2-5930-1C4D-9897-1933EE66BE39}" type="presParOf" srcId="{88544318-AF62-FB49-8A04-2DF469C14EE3}" destId="{9F5031E0-128C-B14D-86C4-94F76C82B5DC}" srcOrd="1" destOrd="0" presId="urn:microsoft.com/office/officeart/2005/8/layout/hChevron3"/>
    <dgm:cxn modelId="{A8F557AF-0A68-C841-A4E9-76A739C99239}" type="presParOf" srcId="{88544318-AF62-FB49-8A04-2DF469C14EE3}" destId="{28F0B4DA-0EF5-AB42-85A6-51FCFA4EC11E}" srcOrd="2" destOrd="0" presId="urn:microsoft.com/office/officeart/2005/8/layout/hChevron3"/>
    <dgm:cxn modelId="{E57F1AFD-1C27-5042-8989-2574B79EAA0B}" type="presParOf" srcId="{88544318-AF62-FB49-8A04-2DF469C14EE3}" destId="{F42E4B10-E21B-D24C-A664-44A516FEC74C}" srcOrd="3" destOrd="0" presId="urn:microsoft.com/office/officeart/2005/8/layout/hChevron3"/>
    <dgm:cxn modelId="{8F0E64DA-E108-0049-9B79-537F6B1F0A3D}" type="presParOf" srcId="{88544318-AF62-FB49-8A04-2DF469C14EE3}" destId="{A92A1ED7-790B-6D49-A794-27CF51C22E94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378435-3301-4D4A-A196-BD69C13C6FB8}" type="doc">
      <dgm:prSet loTypeId="urn:microsoft.com/office/officeart/2005/8/layout/hChevron3" loCatId="" qsTypeId="urn:microsoft.com/office/officeart/2005/8/quickstyle/simple1" qsCatId="simple" csTypeId="urn:microsoft.com/office/officeart/2005/8/colors/colorful3" csCatId="colorful" phldr="1"/>
      <dgm:spPr/>
    </dgm:pt>
    <dgm:pt modelId="{6E0317B3-04CD-C842-ADE3-4E6D3063B6CA}">
      <dgm:prSet phldrT="[Text]"/>
      <dgm:spPr/>
      <dgm:t>
        <a:bodyPr/>
        <a:lstStyle/>
        <a:p>
          <a:r>
            <a:rPr lang="en-US">
              <a:latin typeface="Avenir Book" charset="0"/>
              <a:ea typeface="Avenir Book" charset="0"/>
              <a:cs typeface="Avenir Book" charset="0"/>
            </a:rPr>
            <a:t>Data set, article, clinical trial, etc</a:t>
          </a:r>
          <a:endParaRPr lang="en-US" dirty="0">
            <a:latin typeface="Avenir Book" charset="0"/>
            <a:ea typeface="Avenir Book" charset="0"/>
            <a:cs typeface="Avenir Book" charset="0"/>
          </a:endParaRPr>
        </a:p>
      </dgm:t>
    </dgm:pt>
    <dgm:pt modelId="{F8E32F37-B062-114C-B1A8-91136DD0C81E}" type="parTrans" cxnId="{A0B1FBDA-E582-8246-A597-292BA038D2F3}">
      <dgm:prSet/>
      <dgm:spPr/>
      <dgm:t>
        <a:bodyPr/>
        <a:lstStyle/>
        <a:p>
          <a:endParaRPr lang="en-US"/>
        </a:p>
      </dgm:t>
    </dgm:pt>
    <dgm:pt modelId="{AF5C8DCD-2119-BF45-84FA-FF6FC5799F7A}" type="sibTrans" cxnId="{A0B1FBDA-E582-8246-A597-292BA038D2F3}">
      <dgm:prSet/>
      <dgm:spPr/>
      <dgm:t>
        <a:bodyPr/>
        <a:lstStyle/>
        <a:p>
          <a:endParaRPr lang="en-US"/>
        </a:p>
      </dgm:t>
    </dgm:pt>
    <dgm:pt modelId="{F481A516-032F-414B-B786-FFC812A1842B}">
      <dgm:prSet phldrT="[Text]"/>
      <dgm:spPr/>
      <dgm:t>
        <a:bodyPr/>
        <a:lstStyle/>
        <a:p>
          <a:r>
            <a:rPr lang="en-US">
              <a:latin typeface="Avenir Book" charset="0"/>
              <a:ea typeface="Avenir Book" charset="0"/>
              <a:cs typeface="Avenir Book" charset="0"/>
            </a:rPr>
            <a:t>DOI, PMID, SSRN, NCCT etc</a:t>
          </a:r>
          <a:endParaRPr lang="en-US" dirty="0">
            <a:latin typeface="Avenir Book" charset="0"/>
            <a:ea typeface="Avenir Book" charset="0"/>
            <a:cs typeface="Avenir Book" charset="0"/>
          </a:endParaRPr>
        </a:p>
      </dgm:t>
    </dgm:pt>
    <dgm:pt modelId="{05C7CABE-50F6-B44B-9D47-1E8FA93726B0}" type="parTrans" cxnId="{A6945230-EE19-7D4F-9B49-F2B4BCFDE30D}">
      <dgm:prSet/>
      <dgm:spPr/>
      <dgm:t>
        <a:bodyPr/>
        <a:lstStyle/>
        <a:p>
          <a:endParaRPr lang="en-US"/>
        </a:p>
      </dgm:t>
    </dgm:pt>
    <dgm:pt modelId="{24568678-1C7D-1849-B712-01A0D8576DD1}" type="sibTrans" cxnId="{A6945230-EE19-7D4F-9B49-F2B4BCFDE30D}">
      <dgm:prSet/>
      <dgm:spPr/>
      <dgm:t>
        <a:bodyPr/>
        <a:lstStyle/>
        <a:p>
          <a:endParaRPr lang="en-US"/>
        </a:p>
      </dgm:t>
    </dgm:pt>
    <dgm:pt modelId="{A960836D-29DF-0C45-B991-8622723966BA}">
      <dgm:prSet phldrT="[Text]"/>
      <dgm:spPr/>
      <dgm:t>
        <a:bodyPr/>
        <a:lstStyle/>
        <a:p>
          <a:r>
            <a:rPr lang="en-US" dirty="0">
              <a:latin typeface="Avenir Book" charset="0"/>
              <a:ea typeface="Avenir Book" charset="0"/>
              <a:cs typeface="Avenir Book" charset="0"/>
            </a:rPr>
            <a:t>News, policy, social media, peer review sites </a:t>
          </a:r>
          <a:r>
            <a:rPr lang="en-US" dirty="0" err="1">
              <a:latin typeface="Avenir Book" charset="0"/>
              <a:ea typeface="Avenir Book" charset="0"/>
              <a:cs typeface="Avenir Book" charset="0"/>
            </a:rPr>
            <a:t>etc</a:t>
          </a:r>
          <a:endParaRPr lang="en-US" dirty="0">
            <a:latin typeface="Avenir Book" charset="0"/>
            <a:ea typeface="Avenir Book" charset="0"/>
            <a:cs typeface="Avenir Book" charset="0"/>
          </a:endParaRPr>
        </a:p>
      </dgm:t>
    </dgm:pt>
    <dgm:pt modelId="{BBC568A9-32B4-A74B-BD22-3E251D50B711}" type="parTrans" cxnId="{2F04C732-988F-3343-B033-DE35407324DB}">
      <dgm:prSet/>
      <dgm:spPr/>
      <dgm:t>
        <a:bodyPr/>
        <a:lstStyle/>
        <a:p>
          <a:endParaRPr lang="en-US"/>
        </a:p>
      </dgm:t>
    </dgm:pt>
    <dgm:pt modelId="{D2E6600D-5237-5A41-9E54-8D943F3998C6}" type="sibTrans" cxnId="{2F04C732-988F-3343-B033-DE35407324DB}">
      <dgm:prSet/>
      <dgm:spPr/>
      <dgm:t>
        <a:bodyPr/>
        <a:lstStyle/>
        <a:p>
          <a:endParaRPr lang="en-US"/>
        </a:p>
      </dgm:t>
    </dgm:pt>
    <dgm:pt modelId="{88544318-AF62-FB49-8A04-2DF469C14EE3}" type="pres">
      <dgm:prSet presAssocID="{11378435-3301-4D4A-A196-BD69C13C6FB8}" presName="Name0" presStyleCnt="0">
        <dgm:presLayoutVars>
          <dgm:dir/>
          <dgm:resizeHandles val="exact"/>
        </dgm:presLayoutVars>
      </dgm:prSet>
      <dgm:spPr/>
    </dgm:pt>
    <dgm:pt modelId="{F93DBA27-74A6-414E-A086-D745F31D5626}" type="pres">
      <dgm:prSet presAssocID="{6E0317B3-04CD-C842-ADE3-4E6D3063B6CA}" presName="parTxOnly" presStyleLbl="node1" presStyleIdx="0" presStyleCnt="3">
        <dgm:presLayoutVars>
          <dgm:bulletEnabled val="1"/>
        </dgm:presLayoutVars>
      </dgm:prSet>
      <dgm:spPr/>
    </dgm:pt>
    <dgm:pt modelId="{9F5031E0-128C-B14D-86C4-94F76C82B5DC}" type="pres">
      <dgm:prSet presAssocID="{AF5C8DCD-2119-BF45-84FA-FF6FC5799F7A}" presName="parSpace" presStyleCnt="0"/>
      <dgm:spPr/>
    </dgm:pt>
    <dgm:pt modelId="{28F0B4DA-0EF5-AB42-85A6-51FCFA4EC11E}" type="pres">
      <dgm:prSet presAssocID="{F481A516-032F-414B-B786-FFC812A1842B}" presName="parTxOnly" presStyleLbl="node1" presStyleIdx="1" presStyleCnt="3">
        <dgm:presLayoutVars>
          <dgm:bulletEnabled val="1"/>
        </dgm:presLayoutVars>
      </dgm:prSet>
      <dgm:spPr/>
    </dgm:pt>
    <dgm:pt modelId="{F42E4B10-E21B-D24C-A664-44A516FEC74C}" type="pres">
      <dgm:prSet presAssocID="{24568678-1C7D-1849-B712-01A0D8576DD1}" presName="parSpace" presStyleCnt="0"/>
      <dgm:spPr/>
    </dgm:pt>
    <dgm:pt modelId="{A92A1ED7-790B-6D49-A794-27CF51C22E94}" type="pres">
      <dgm:prSet presAssocID="{A960836D-29DF-0C45-B991-8622723966BA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F50E9526-6FAE-FE49-A1C0-2C8F412DFF4B}" type="presOf" srcId="{A960836D-29DF-0C45-B991-8622723966BA}" destId="{A92A1ED7-790B-6D49-A794-27CF51C22E94}" srcOrd="0" destOrd="0" presId="urn:microsoft.com/office/officeart/2005/8/layout/hChevron3"/>
    <dgm:cxn modelId="{A6945230-EE19-7D4F-9B49-F2B4BCFDE30D}" srcId="{11378435-3301-4D4A-A196-BD69C13C6FB8}" destId="{F481A516-032F-414B-B786-FFC812A1842B}" srcOrd="1" destOrd="0" parTransId="{05C7CABE-50F6-B44B-9D47-1E8FA93726B0}" sibTransId="{24568678-1C7D-1849-B712-01A0D8576DD1}"/>
    <dgm:cxn modelId="{2F04C732-988F-3343-B033-DE35407324DB}" srcId="{11378435-3301-4D4A-A196-BD69C13C6FB8}" destId="{A960836D-29DF-0C45-B991-8622723966BA}" srcOrd="2" destOrd="0" parTransId="{BBC568A9-32B4-A74B-BD22-3E251D50B711}" sibTransId="{D2E6600D-5237-5A41-9E54-8D943F3998C6}"/>
    <dgm:cxn modelId="{71A5066F-4E80-554E-A518-59B8A4BE742B}" type="presOf" srcId="{6E0317B3-04CD-C842-ADE3-4E6D3063B6CA}" destId="{F93DBA27-74A6-414E-A086-D745F31D5626}" srcOrd="0" destOrd="0" presId="urn:microsoft.com/office/officeart/2005/8/layout/hChevron3"/>
    <dgm:cxn modelId="{624AACD1-CBE8-A046-936C-D74F44F33362}" type="presOf" srcId="{F481A516-032F-414B-B786-FFC812A1842B}" destId="{28F0B4DA-0EF5-AB42-85A6-51FCFA4EC11E}" srcOrd="0" destOrd="0" presId="urn:microsoft.com/office/officeart/2005/8/layout/hChevron3"/>
    <dgm:cxn modelId="{A0B1FBDA-E582-8246-A597-292BA038D2F3}" srcId="{11378435-3301-4D4A-A196-BD69C13C6FB8}" destId="{6E0317B3-04CD-C842-ADE3-4E6D3063B6CA}" srcOrd="0" destOrd="0" parTransId="{F8E32F37-B062-114C-B1A8-91136DD0C81E}" sibTransId="{AF5C8DCD-2119-BF45-84FA-FF6FC5799F7A}"/>
    <dgm:cxn modelId="{5796A3E7-EB69-3743-8E97-F311A0A349EB}" type="presOf" srcId="{11378435-3301-4D4A-A196-BD69C13C6FB8}" destId="{88544318-AF62-FB49-8A04-2DF469C14EE3}" srcOrd="0" destOrd="0" presId="urn:microsoft.com/office/officeart/2005/8/layout/hChevron3"/>
    <dgm:cxn modelId="{D0CF5B73-6340-CB44-94BF-8314E9D3AD16}" type="presParOf" srcId="{88544318-AF62-FB49-8A04-2DF469C14EE3}" destId="{F93DBA27-74A6-414E-A086-D745F31D5626}" srcOrd="0" destOrd="0" presId="urn:microsoft.com/office/officeart/2005/8/layout/hChevron3"/>
    <dgm:cxn modelId="{579C5E85-5246-0F4A-9898-6CC120E24197}" type="presParOf" srcId="{88544318-AF62-FB49-8A04-2DF469C14EE3}" destId="{9F5031E0-128C-B14D-86C4-94F76C82B5DC}" srcOrd="1" destOrd="0" presId="urn:microsoft.com/office/officeart/2005/8/layout/hChevron3"/>
    <dgm:cxn modelId="{6287543E-4F07-614A-B174-F4FB2E9B1410}" type="presParOf" srcId="{88544318-AF62-FB49-8A04-2DF469C14EE3}" destId="{28F0B4DA-0EF5-AB42-85A6-51FCFA4EC11E}" srcOrd="2" destOrd="0" presId="urn:microsoft.com/office/officeart/2005/8/layout/hChevron3"/>
    <dgm:cxn modelId="{6A1AA757-E666-9C44-8754-E8C8BFE62B82}" type="presParOf" srcId="{88544318-AF62-FB49-8A04-2DF469C14EE3}" destId="{F42E4B10-E21B-D24C-A664-44A516FEC74C}" srcOrd="3" destOrd="0" presId="urn:microsoft.com/office/officeart/2005/8/layout/hChevron3"/>
    <dgm:cxn modelId="{680CD668-288D-F54C-AF03-94BCEDE69771}" type="presParOf" srcId="{88544318-AF62-FB49-8A04-2DF469C14EE3}" destId="{A92A1ED7-790B-6D49-A794-27CF51C22E94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7505E2B-8FC1-9D42-832B-40D407719BAE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88CD78-8F84-9043-A2B8-2FF576C9C5DE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Avenir Black"/>
              <a:cs typeface="Avenir Black"/>
            </a:rPr>
            <a:t>Data sets</a:t>
          </a:r>
        </a:p>
      </dgm:t>
    </dgm:pt>
    <dgm:pt modelId="{9B2D9600-3186-BA45-8841-DABD158EC97C}" type="parTrans" cxnId="{F7B2DF0C-E071-2C44-9371-84F02089B12A}">
      <dgm:prSet/>
      <dgm:spPr/>
      <dgm:t>
        <a:bodyPr/>
        <a:lstStyle/>
        <a:p>
          <a:endParaRPr lang="en-US"/>
        </a:p>
      </dgm:t>
    </dgm:pt>
    <dgm:pt modelId="{75FFC2B0-EDA0-224A-9586-A70A8F13DB81}" type="sibTrans" cxnId="{F7B2DF0C-E071-2C44-9371-84F02089B12A}">
      <dgm:prSet/>
      <dgm:spPr/>
      <dgm:t>
        <a:bodyPr/>
        <a:lstStyle/>
        <a:p>
          <a:endParaRPr lang="en-US"/>
        </a:p>
      </dgm:t>
    </dgm:pt>
    <dgm:pt modelId="{2B96EC9D-51A3-CF43-A2BE-8C08DC73A21E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Avenir Black"/>
              <a:cs typeface="Avenir Black"/>
            </a:rPr>
            <a:t>Clinical trial records</a:t>
          </a:r>
        </a:p>
      </dgm:t>
    </dgm:pt>
    <dgm:pt modelId="{A4571EE2-6530-7743-9D48-05D6D22D15B7}" type="parTrans" cxnId="{8AFF9CEA-75EB-7046-A8BC-0FD3F9DBCB92}">
      <dgm:prSet/>
      <dgm:spPr/>
      <dgm:t>
        <a:bodyPr/>
        <a:lstStyle/>
        <a:p>
          <a:endParaRPr lang="en-US"/>
        </a:p>
      </dgm:t>
    </dgm:pt>
    <dgm:pt modelId="{CE8ECEE2-A433-1B48-8848-6B166C275D27}" type="sibTrans" cxnId="{8AFF9CEA-75EB-7046-A8BC-0FD3F9DBCB92}">
      <dgm:prSet/>
      <dgm:spPr/>
      <dgm:t>
        <a:bodyPr/>
        <a:lstStyle/>
        <a:p>
          <a:endParaRPr lang="en-US"/>
        </a:p>
      </dgm:t>
    </dgm:pt>
    <dgm:pt modelId="{6C5BD729-F7BD-624B-8AC0-7A063CA38024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Avenir Black"/>
              <a:cs typeface="Avenir Black"/>
            </a:rPr>
            <a:t>Peer reviewed journal articles</a:t>
          </a:r>
        </a:p>
      </dgm:t>
    </dgm:pt>
    <dgm:pt modelId="{70A45E2A-5EAB-C749-A7B9-11A48806E6E3}" type="parTrans" cxnId="{A2EB1200-3812-C749-B15C-DB0CC884E6FE}">
      <dgm:prSet/>
      <dgm:spPr/>
      <dgm:t>
        <a:bodyPr/>
        <a:lstStyle/>
        <a:p>
          <a:endParaRPr lang="en-US"/>
        </a:p>
      </dgm:t>
    </dgm:pt>
    <dgm:pt modelId="{82F0BBD4-1F5C-724C-90C3-82E8A5F4A050}" type="sibTrans" cxnId="{A2EB1200-3812-C749-B15C-DB0CC884E6FE}">
      <dgm:prSet/>
      <dgm:spPr/>
      <dgm:t>
        <a:bodyPr/>
        <a:lstStyle/>
        <a:p>
          <a:endParaRPr lang="en-US"/>
        </a:p>
      </dgm:t>
    </dgm:pt>
    <dgm:pt modelId="{C123B753-B06A-D941-A3C2-6F13167F32F3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Avenir Black"/>
              <a:cs typeface="Avenir Black"/>
            </a:rPr>
            <a:t>Books</a:t>
          </a:r>
        </a:p>
      </dgm:t>
    </dgm:pt>
    <dgm:pt modelId="{F1DBFB4B-FDB5-B64E-BA2A-A484E7BD0D24}" type="parTrans" cxnId="{1961005D-BEE1-364A-B058-68C810957A12}">
      <dgm:prSet/>
      <dgm:spPr/>
      <dgm:t>
        <a:bodyPr/>
        <a:lstStyle/>
        <a:p>
          <a:endParaRPr lang="en-US"/>
        </a:p>
      </dgm:t>
    </dgm:pt>
    <dgm:pt modelId="{2149EC21-0769-5047-89EF-2E4C8318E2F8}" type="sibTrans" cxnId="{1961005D-BEE1-364A-B058-68C810957A12}">
      <dgm:prSet/>
      <dgm:spPr/>
      <dgm:t>
        <a:bodyPr/>
        <a:lstStyle/>
        <a:p>
          <a:endParaRPr lang="en-US"/>
        </a:p>
      </dgm:t>
    </dgm:pt>
    <dgm:pt modelId="{96A45144-4BCC-A544-88B9-7F6E5684FDA8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Avenir Black"/>
              <a:cs typeface="Avenir Black"/>
            </a:rPr>
            <a:t>Book chapters</a:t>
          </a:r>
        </a:p>
      </dgm:t>
    </dgm:pt>
    <dgm:pt modelId="{15DEDB1B-2A67-BC46-9E95-F3FFF1B25274}" type="parTrans" cxnId="{631990DE-E076-464D-87ED-E8BB95A30874}">
      <dgm:prSet/>
      <dgm:spPr/>
      <dgm:t>
        <a:bodyPr/>
        <a:lstStyle/>
        <a:p>
          <a:endParaRPr lang="en-US"/>
        </a:p>
      </dgm:t>
    </dgm:pt>
    <dgm:pt modelId="{CF2A9235-5E83-3E4D-BB9C-9DD4E589C84B}" type="sibTrans" cxnId="{631990DE-E076-464D-87ED-E8BB95A30874}">
      <dgm:prSet/>
      <dgm:spPr/>
      <dgm:t>
        <a:bodyPr/>
        <a:lstStyle/>
        <a:p>
          <a:endParaRPr lang="en-US"/>
        </a:p>
      </dgm:t>
    </dgm:pt>
    <dgm:pt modelId="{629DA75B-6740-9349-9B52-598C45039AE2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Avenir Black"/>
              <a:cs typeface="Avenir Black"/>
            </a:rPr>
            <a:t>Policy documents, guidelines, white papers</a:t>
          </a:r>
        </a:p>
      </dgm:t>
    </dgm:pt>
    <dgm:pt modelId="{C9B98E67-BD8C-7949-8737-AB8B5487AE57}" type="parTrans" cxnId="{02EA8356-A0BE-4D49-8C34-43012C2D62EA}">
      <dgm:prSet/>
      <dgm:spPr/>
      <dgm:t>
        <a:bodyPr/>
        <a:lstStyle/>
        <a:p>
          <a:endParaRPr lang="en-US"/>
        </a:p>
      </dgm:t>
    </dgm:pt>
    <dgm:pt modelId="{56C869D8-CFC3-814B-BA37-8AD1CC34B530}" type="sibTrans" cxnId="{02EA8356-A0BE-4D49-8C34-43012C2D62EA}">
      <dgm:prSet/>
      <dgm:spPr/>
      <dgm:t>
        <a:bodyPr/>
        <a:lstStyle/>
        <a:p>
          <a:endParaRPr lang="en-US"/>
        </a:p>
      </dgm:t>
    </dgm:pt>
    <dgm:pt modelId="{EE752D8C-8E5D-4547-A5D3-4270553BD199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Avenir Black"/>
              <a:cs typeface="Avenir Black"/>
            </a:rPr>
            <a:t>Presentations, blogs, anything web-native</a:t>
          </a:r>
        </a:p>
      </dgm:t>
    </dgm:pt>
    <dgm:pt modelId="{EBB95BC9-9488-C24A-8FCA-912D80AE879F}" type="parTrans" cxnId="{20D25A3E-5C0B-3D42-8D59-495D6B20EEE2}">
      <dgm:prSet/>
      <dgm:spPr/>
      <dgm:t>
        <a:bodyPr/>
        <a:lstStyle/>
        <a:p>
          <a:endParaRPr lang="en-US"/>
        </a:p>
      </dgm:t>
    </dgm:pt>
    <dgm:pt modelId="{39B732FB-A60E-664F-9D81-3A0E469372E9}" type="sibTrans" cxnId="{20D25A3E-5C0B-3D42-8D59-495D6B20EEE2}">
      <dgm:prSet/>
      <dgm:spPr/>
      <dgm:t>
        <a:bodyPr/>
        <a:lstStyle/>
        <a:p>
          <a:endParaRPr lang="en-US"/>
        </a:p>
      </dgm:t>
    </dgm:pt>
    <dgm:pt modelId="{67ABDD4D-97AF-EA4C-9DBA-1E60279EFBE2}" type="pres">
      <dgm:prSet presAssocID="{67505E2B-8FC1-9D42-832B-40D407719BAE}" presName="Name0" presStyleCnt="0">
        <dgm:presLayoutVars>
          <dgm:chMax val="7"/>
          <dgm:chPref val="7"/>
          <dgm:dir/>
        </dgm:presLayoutVars>
      </dgm:prSet>
      <dgm:spPr/>
    </dgm:pt>
    <dgm:pt modelId="{2253F9A5-46CC-E240-8DF5-A4DC5B484B77}" type="pres">
      <dgm:prSet presAssocID="{67505E2B-8FC1-9D42-832B-40D407719BAE}" presName="Name1" presStyleCnt="0"/>
      <dgm:spPr/>
    </dgm:pt>
    <dgm:pt modelId="{C8157666-4D1C-C640-A4F7-4C687F6B17BD}" type="pres">
      <dgm:prSet presAssocID="{67505E2B-8FC1-9D42-832B-40D407719BAE}" presName="cycle" presStyleCnt="0"/>
      <dgm:spPr/>
    </dgm:pt>
    <dgm:pt modelId="{E1CAACEE-CF58-8C48-8F95-546A2717416E}" type="pres">
      <dgm:prSet presAssocID="{67505E2B-8FC1-9D42-832B-40D407719BAE}" presName="srcNode" presStyleLbl="node1" presStyleIdx="0" presStyleCnt="7"/>
      <dgm:spPr/>
    </dgm:pt>
    <dgm:pt modelId="{40FFB9FB-F981-D441-8560-75A8D6784B97}" type="pres">
      <dgm:prSet presAssocID="{67505E2B-8FC1-9D42-832B-40D407719BAE}" presName="conn" presStyleLbl="parChTrans1D2" presStyleIdx="0" presStyleCnt="1"/>
      <dgm:spPr/>
    </dgm:pt>
    <dgm:pt modelId="{93799986-243E-E948-90BB-4A6BED1627A7}" type="pres">
      <dgm:prSet presAssocID="{67505E2B-8FC1-9D42-832B-40D407719BAE}" presName="extraNode" presStyleLbl="node1" presStyleIdx="0" presStyleCnt="7"/>
      <dgm:spPr/>
    </dgm:pt>
    <dgm:pt modelId="{0178E63D-5665-3948-A435-2BF51694C880}" type="pres">
      <dgm:prSet presAssocID="{67505E2B-8FC1-9D42-832B-40D407719BAE}" presName="dstNode" presStyleLbl="node1" presStyleIdx="0" presStyleCnt="7"/>
      <dgm:spPr/>
    </dgm:pt>
    <dgm:pt modelId="{9DAF6840-32DA-EE49-9D08-07A77F8B9E1F}" type="pres">
      <dgm:prSet presAssocID="{1988CD78-8F84-9043-A2B8-2FF576C9C5DE}" presName="text_1" presStyleLbl="node1" presStyleIdx="0" presStyleCnt="7">
        <dgm:presLayoutVars>
          <dgm:bulletEnabled val="1"/>
        </dgm:presLayoutVars>
      </dgm:prSet>
      <dgm:spPr/>
    </dgm:pt>
    <dgm:pt modelId="{E0E69A46-FB01-1C4D-8166-8D1757BEF30D}" type="pres">
      <dgm:prSet presAssocID="{1988CD78-8F84-9043-A2B8-2FF576C9C5DE}" presName="accent_1" presStyleCnt="0"/>
      <dgm:spPr/>
    </dgm:pt>
    <dgm:pt modelId="{3CC838C2-5601-A949-BC7E-77ACA7013249}" type="pres">
      <dgm:prSet presAssocID="{1988CD78-8F84-9043-A2B8-2FF576C9C5DE}" presName="accentRepeatNode" presStyleLbl="solidFgAcc1" presStyleIdx="0" presStyleCnt="7"/>
      <dgm:spPr/>
    </dgm:pt>
    <dgm:pt modelId="{934055F2-D9AD-3B4E-BE1F-58D5BE07CAA2}" type="pres">
      <dgm:prSet presAssocID="{2B96EC9D-51A3-CF43-A2BE-8C08DC73A21E}" presName="text_2" presStyleLbl="node1" presStyleIdx="1" presStyleCnt="7">
        <dgm:presLayoutVars>
          <dgm:bulletEnabled val="1"/>
        </dgm:presLayoutVars>
      </dgm:prSet>
      <dgm:spPr/>
    </dgm:pt>
    <dgm:pt modelId="{B52DBBEE-FB79-904A-A8A0-0D152235A5CD}" type="pres">
      <dgm:prSet presAssocID="{2B96EC9D-51A3-CF43-A2BE-8C08DC73A21E}" presName="accent_2" presStyleCnt="0"/>
      <dgm:spPr/>
    </dgm:pt>
    <dgm:pt modelId="{A5958867-D968-854E-BAB2-8E256B812747}" type="pres">
      <dgm:prSet presAssocID="{2B96EC9D-51A3-CF43-A2BE-8C08DC73A21E}" presName="accentRepeatNode" presStyleLbl="solidFgAcc1" presStyleIdx="1" presStyleCnt="7"/>
      <dgm:spPr/>
    </dgm:pt>
    <dgm:pt modelId="{CCFD2096-85C6-FA4F-9AA9-EB2369D1A117}" type="pres">
      <dgm:prSet presAssocID="{6C5BD729-F7BD-624B-8AC0-7A063CA38024}" presName="text_3" presStyleLbl="node1" presStyleIdx="2" presStyleCnt="7">
        <dgm:presLayoutVars>
          <dgm:bulletEnabled val="1"/>
        </dgm:presLayoutVars>
      </dgm:prSet>
      <dgm:spPr/>
    </dgm:pt>
    <dgm:pt modelId="{5AB66D3C-7B5B-9B4C-9418-85534CEB81C8}" type="pres">
      <dgm:prSet presAssocID="{6C5BD729-F7BD-624B-8AC0-7A063CA38024}" presName="accent_3" presStyleCnt="0"/>
      <dgm:spPr/>
    </dgm:pt>
    <dgm:pt modelId="{688DEFF2-E6A8-714A-BEE9-071F80E61335}" type="pres">
      <dgm:prSet presAssocID="{6C5BD729-F7BD-624B-8AC0-7A063CA38024}" presName="accentRepeatNode" presStyleLbl="solidFgAcc1" presStyleIdx="2" presStyleCnt="7"/>
      <dgm:spPr/>
    </dgm:pt>
    <dgm:pt modelId="{F030C350-A092-2A40-8EA7-FEF95261C9AE}" type="pres">
      <dgm:prSet presAssocID="{C123B753-B06A-D941-A3C2-6F13167F32F3}" presName="text_4" presStyleLbl="node1" presStyleIdx="3" presStyleCnt="7">
        <dgm:presLayoutVars>
          <dgm:bulletEnabled val="1"/>
        </dgm:presLayoutVars>
      </dgm:prSet>
      <dgm:spPr/>
    </dgm:pt>
    <dgm:pt modelId="{48CC58D8-AB0C-464F-9C0E-4E4CE8DF18C6}" type="pres">
      <dgm:prSet presAssocID="{C123B753-B06A-D941-A3C2-6F13167F32F3}" presName="accent_4" presStyleCnt="0"/>
      <dgm:spPr/>
    </dgm:pt>
    <dgm:pt modelId="{2AFC9A30-6B69-5649-8011-5E647553BC6F}" type="pres">
      <dgm:prSet presAssocID="{C123B753-B06A-D941-A3C2-6F13167F32F3}" presName="accentRepeatNode" presStyleLbl="solidFgAcc1" presStyleIdx="3" presStyleCnt="7"/>
      <dgm:spPr/>
    </dgm:pt>
    <dgm:pt modelId="{52A09E53-FFE4-0F47-8757-8975A98A7A4B}" type="pres">
      <dgm:prSet presAssocID="{96A45144-4BCC-A544-88B9-7F6E5684FDA8}" presName="text_5" presStyleLbl="node1" presStyleIdx="4" presStyleCnt="7">
        <dgm:presLayoutVars>
          <dgm:bulletEnabled val="1"/>
        </dgm:presLayoutVars>
      </dgm:prSet>
      <dgm:spPr/>
    </dgm:pt>
    <dgm:pt modelId="{1486D9F3-3B82-D948-AFCB-7DCE52703BF0}" type="pres">
      <dgm:prSet presAssocID="{96A45144-4BCC-A544-88B9-7F6E5684FDA8}" presName="accent_5" presStyleCnt="0"/>
      <dgm:spPr/>
    </dgm:pt>
    <dgm:pt modelId="{4B7A4F99-F288-5343-80E1-14185C984009}" type="pres">
      <dgm:prSet presAssocID="{96A45144-4BCC-A544-88B9-7F6E5684FDA8}" presName="accentRepeatNode" presStyleLbl="solidFgAcc1" presStyleIdx="4" presStyleCnt="7"/>
      <dgm:spPr/>
    </dgm:pt>
    <dgm:pt modelId="{94A2398E-73E7-9441-BA70-2331F9846D67}" type="pres">
      <dgm:prSet presAssocID="{629DA75B-6740-9349-9B52-598C45039AE2}" presName="text_6" presStyleLbl="node1" presStyleIdx="5" presStyleCnt="7">
        <dgm:presLayoutVars>
          <dgm:bulletEnabled val="1"/>
        </dgm:presLayoutVars>
      </dgm:prSet>
      <dgm:spPr/>
    </dgm:pt>
    <dgm:pt modelId="{59D339AD-3E1B-2145-B872-4227982C6528}" type="pres">
      <dgm:prSet presAssocID="{629DA75B-6740-9349-9B52-598C45039AE2}" presName="accent_6" presStyleCnt="0"/>
      <dgm:spPr/>
    </dgm:pt>
    <dgm:pt modelId="{BE876B1D-74C5-F543-97CC-FDFF47F266FD}" type="pres">
      <dgm:prSet presAssocID="{629DA75B-6740-9349-9B52-598C45039AE2}" presName="accentRepeatNode" presStyleLbl="solidFgAcc1" presStyleIdx="5" presStyleCnt="7"/>
      <dgm:spPr/>
    </dgm:pt>
    <dgm:pt modelId="{4415F6D3-6B0B-9F4B-835B-3289ADF4EEE5}" type="pres">
      <dgm:prSet presAssocID="{EE752D8C-8E5D-4547-A5D3-4270553BD199}" presName="text_7" presStyleLbl="node1" presStyleIdx="6" presStyleCnt="7">
        <dgm:presLayoutVars>
          <dgm:bulletEnabled val="1"/>
        </dgm:presLayoutVars>
      </dgm:prSet>
      <dgm:spPr/>
    </dgm:pt>
    <dgm:pt modelId="{62407F07-54A9-684D-B78A-AF2F2DBB3AF7}" type="pres">
      <dgm:prSet presAssocID="{EE752D8C-8E5D-4547-A5D3-4270553BD199}" presName="accent_7" presStyleCnt="0"/>
      <dgm:spPr/>
    </dgm:pt>
    <dgm:pt modelId="{78454E73-721A-5443-AD8B-863CF4632C3C}" type="pres">
      <dgm:prSet presAssocID="{EE752D8C-8E5D-4547-A5D3-4270553BD199}" presName="accentRepeatNode" presStyleLbl="solidFgAcc1" presStyleIdx="6" presStyleCnt="7"/>
      <dgm:spPr/>
    </dgm:pt>
  </dgm:ptLst>
  <dgm:cxnLst>
    <dgm:cxn modelId="{A2EB1200-3812-C749-B15C-DB0CC884E6FE}" srcId="{67505E2B-8FC1-9D42-832B-40D407719BAE}" destId="{6C5BD729-F7BD-624B-8AC0-7A063CA38024}" srcOrd="2" destOrd="0" parTransId="{70A45E2A-5EAB-C749-A7B9-11A48806E6E3}" sibTransId="{82F0BBD4-1F5C-724C-90C3-82E8A5F4A050}"/>
    <dgm:cxn modelId="{6202AC0A-329A-544D-B177-527DDFA52284}" type="presOf" srcId="{629DA75B-6740-9349-9B52-598C45039AE2}" destId="{94A2398E-73E7-9441-BA70-2331F9846D67}" srcOrd="0" destOrd="0" presId="urn:microsoft.com/office/officeart/2008/layout/VerticalCurvedList"/>
    <dgm:cxn modelId="{F7B2DF0C-E071-2C44-9371-84F02089B12A}" srcId="{67505E2B-8FC1-9D42-832B-40D407719BAE}" destId="{1988CD78-8F84-9043-A2B8-2FF576C9C5DE}" srcOrd="0" destOrd="0" parTransId="{9B2D9600-3186-BA45-8841-DABD158EC97C}" sibTransId="{75FFC2B0-EDA0-224A-9586-A70A8F13DB81}"/>
    <dgm:cxn modelId="{CA68C90E-CB97-614F-B6AD-582F51FC15F5}" type="presOf" srcId="{67505E2B-8FC1-9D42-832B-40D407719BAE}" destId="{67ABDD4D-97AF-EA4C-9DBA-1E60279EFBE2}" srcOrd="0" destOrd="0" presId="urn:microsoft.com/office/officeart/2008/layout/VerticalCurvedList"/>
    <dgm:cxn modelId="{20D25A3E-5C0B-3D42-8D59-495D6B20EEE2}" srcId="{67505E2B-8FC1-9D42-832B-40D407719BAE}" destId="{EE752D8C-8E5D-4547-A5D3-4270553BD199}" srcOrd="6" destOrd="0" parTransId="{EBB95BC9-9488-C24A-8FCA-912D80AE879F}" sibTransId="{39B732FB-A60E-664F-9D81-3A0E469372E9}"/>
    <dgm:cxn modelId="{02EA8356-A0BE-4D49-8C34-43012C2D62EA}" srcId="{67505E2B-8FC1-9D42-832B-40D407719BAE}" destId="{629DA75B-6740-9349-9B52-598C45039AE2}" srcOrd="5" destOrd="0" parTransId="{C9B98E67-BD8C-7949-8737-AB8B5487AE57}" sibTransId="{56C869D8-CFC3-814B-BA37-8AD1CC34B530}"/>
    <dgm:cxn modelId="{7029D156-C8E0-864E-9B66-D84FE6A56B9F}" type="presOf" srcId="{C123B753-B06A-D941-A3C2-6F13167F32F3}" destId="{F030C350-A092-2A40-8EA7-FEF95261C9AE}" srcOrd="0" destOrd="0" presId="urn:microsoft.com/office/officeart/2008/layout/VerticalCurvedList"/>
    <dgm:cxn modelId="{8E817157-4225-3C45-9695-729142974C1D}" type="presOf" srcId="{6C5BD729-F7BD-624B-8AC0-7A063CA38024}" destId="{CCFD2096-85C6-FA4F-9AA9-EB2369D1A117}" srcOrd="0" destOrd="0" presId="urn:microsoft.com/office/officeart/2008/layout/VerticalCurvedList"/>
    <dgm:cxn modelId="{1961005D-BEE1-364A-B058-68C810957A12}" srcId="{67505E2B-8FC1-9D42-832B-40D407719BAE}" destId="{C123B753-B06A-D941-A3C2-6F13167F32F3}" srcOrd="3" destOrd="0" parTransId="{F1DBFB4B-FDB5-B64E-BA2A-A484E7BD0D24}" sibTransId="{2149EC21-0769-5047-89EF-2E4C8318E2F8}"/>
    <dgm:cxn modelId="{21933D62-14E2-A044-B631-F24C85395BDC}" type="presOf" srcId="{EE752D8C-8E5D-4547-A5D3-4270553BD199}" destId="{4415F6D3-6B0B-9F4B-835B-3289ADF4EEE5}" srcOrd="0" destOrd="0" presId="urn:microsoft.com/office/officeart/2008/layout/VerticalCurvedList"/>
    <dgm:cxn modelId="{C3B03A67-E014-8F4B-B23E-923683E1D8E8}" type="presOf" srcId="{75FFC2B0-EDA0-224A-9586-A70A8F13DB81}" destId="{40FFB9FB-F981-D441-8560-75A8D6784B97}" srcOrd="0" destOrd="0" presId="urn:microsoft.com/office/officeart/2008/layout/VerticalCurvedList"/>
    <dgm:cxn modelId="{347A7F70-3695-4044-B4D9-7442DFE04D12}" type="presOf" srcId="{2B96EC9D-51A3-CF43-A2BE-8C08DC73A21E}" destId="{934055F2-D9AD-3B4E-BE1F-58D5BE07CAA2}" srcOrd="0" destOrd="0" presId="urn:microsoft.com/office/officeart/2008/layout/VerticalCurvedList"/>
    <dgm:cxn modelId="{B64B9886-2A1D-254E-9541-52634311B180}" type="presOf" srcId="{1988CD78-8F84-9043-A2B8-2FF576C9C5DE}" destId="{9DAF6840-32DA-EE49-9D08-07A77F8B9E1F}" srcOrd="0" destOrd="0" presId="urn:microsoft.com/office/officeart/2008/layout/VerticalCurvedList"/>
    <dgm:cxn modelId="{631990DE-E076-464D-87ED-E8BB95A30874}" srcId="{67505E2B-8FC1-9D42-832B-40D407719BAE}" destId="{96A45144-4BCC-A544-88B9-7F6E5684FDA8}" srcOrd="4" destOrd="0" parTransId="{15DEDB1B-2A67-BC46-9E95-F3FFF1B25274}" sibTransId="{CF2A9235-5E83-3E4D-BB9C-9DD4E589C84B}"/>
    <dgm:cxn modelId="{8AFF9CEA-75EB-7046-A8BC-0FD3F9DBCB92}" srcId="{67505E2B-8FC1-9D42-832B-40D407719BAE}" destId="{2B96EC9D-51A3-CF43-A2BE-8C08DC73A21E}" srcOrd="1" destOrd="0" parTransId="{A4571EE2-6530-7743-9D48-05D6D22D15B7}" sibTransId="{CE8ECEE2-A433-1B48-8848-6B166C275D27}"/>
    <dgm:cxn modelId="{35362EF2-44EA-1F46-9860-1156AD2ED0AA}" type="presOf" srcId="{96A45144-4BCC-A544-88B9-7F6E5684FDA8}" destId="{52A09E53-FFE4-0F47-8757-8975A98A7A4B}" srcOrd="0" destOrd="0" presId="urn:microsoft.com/office/officeart/2008/layout/VerticalCurvedList"/>
    <dgm:cxn modelId="{F33F4898-7BE5-1B4C-BC2B-DF24C4251897}" type="presParOf" srcId="{67ABDD4D-97AF-EA4C-9DBA-1E60279EFBE2}" destId="{2253F9A5-46CC-E240-8DF5-A4DC5B484B77}" srcOrd="0" destOrd="0" presId="urn:microsoft.com/office/officeart/2008/layout/VerticalCurvedList"/>
    <dgm:cxn modelId="{69C29DF5-8F39-1746-9A35-560A74D9A4E4}" type="presParOf" srcId="{2253F9A5-46CC-E240-8DF5-A4DC5B484B77}" destId="{C8157666-4D1C-C640-A4F7-4C687F6B17BD}" srcOrd="0" destOrd="0" presId="urn:microsoft.com/office/officeart/2008/layout/VerticalCurvedList"/>
    <dgm:cxn modelId="{19E178C9-C9D1-A441-B359-BF6B86928F3D}" type="presParOf" srcId="{C8157666-4D1C-C640-A4F7-4C687F6B17BD}" destId="{E1CAACEE-CF58-8C48-8F95-546A2717416E}" srcOrd="0" destOrd="0" presId="urn:microsoft.com/office/officeart/2008/layout/VerticalCurvedList"/>
    <dgm:cxn modelId="{293277DA-DBEF-F64A-A5A6-D6FA2444A015}" type="presParOf" srcId="{C8157666-4D1C-C640-A4F7-4C687F6B17BD}" destId="{40FFB9FB-F981-D441-8560-75A8D6784B97}" srcOrd="1" destOrd="0" presId="urn:microsoft.com/office/officeart/2008/layout/VerticalCurvedList"/>
    <dgm:cxn modelId="{FC75FDAD-77F6-374B-B397-FCF4DD2A9943}" type="presParOf" srcId="{C8157666-4D1C-C640-A4F7-4C687F6B17BD}" destId="{93799986-243E-E948-90BB-4A6BED1627A7}" srcOrd="2" destOrd="0" presId="urn:microsoft.com/office/officeart/2008/layout/VerticalCurvedList"/>
    <dgm:cxn modelId="{5E071CAB-8848-4241-B4D7-946238F037C5}" type="presParOf" srcId="{C8157666-4D1C-C640-A4F7-4C687F6B17BD}" destId="{0178E63D-5665-3948-A435-2BF51694C880}" srcOrd="3" destOrd="0" presId="urn:microsoft.com/office/officeart/2008/layout/VerticalCurvedList"/>
    <dgm:cxn modelId="{6854CD34-83A8-3840-8A1C-C2E072B984C2}" type="presParOf" srcId="{2253F9A5-46CC-E240-8DF5-A4DC5B484B77}" destId="{9DAF6840-32DA-EE49-9D08-07A77F8B9E1F}" srcOrd="1" destOrd="0" presId="urn:microsoft.com/office/officeart/2008/layout/VerticalCurvedList"/>
    <dgm:cxn modelId="{C9EEB680-95D5-E241-8F79-A9BD31F1DDAA}" type="presParOf" srcId="{2253F9A5-46CC-E240-8DF5-A4DC5B484B77}" destId="{E0E69A46-FB01-1C4D-8166-8D1757BEF30D}" srcOrd="2" destOrd="0" presId="urn:microsoft.com/office/officeart/2008/layout/VerticalCurvedList"/>
    <dgm:cxn modelId="{A5A9D677-32E5-C243-A048-153A04FCA08A}" type="presParOf" srcId="{E0E69A46-FB01-1C4D-8166-8D1757BEF30D}" destId="{3CC838C2-5601-A949-BC7E-77ACA7013249}" srcOrd="0" destOrd="0" presId="urn:microsoft.com/office/officeart/2008/layout/VerticalCurvedList"/>
    <dgm:cxn modelId="{C501ACDA-7B4B-9243-956F-265876004D43}" type="presParOf" srcId="{2253F9A5-46CC-E240-8DF5-A4DC5B484B77}" destId="{934055F2-D9AD-3B4E-BE1F-58D5BE07CAA2}" srcOrd="3" destOrd="0" presId="urn:microsoft.com/office/officeart/2008/layout/VerticalCurvedList"/>
    <dgm:cxn modelId="{F330B438-BDC2-EE42-872C-B054A078B569}" type="presParOf" srcId="{2253F9A5-46CC-E240-8DF5-A4DC5B484B77}" destId="{B52DBBEE-FB79-904A-A8A0-0D152235A5CD}" srcOrd="4" destOrd="0" presId="urn:microsoft.com/office/officeart/2008/layout/VerticalCurvedList"/>
    <dgm:cxn modelId="{366FC21A-ED24-524E-9CC8-55F390714625}" type="presParOf" srcId="{B52DBBEE-FB79-904A-A8A0-0D152235A5CD}" destId="{A5958867-D968-854E-BAB2-8E256B812747}" srcOrd="0" destOrd="0" presId="urn:microsoft.com/office/officeart/2008/layout/VerticalCurvedList"/>
    <dgm:cxn modelId="{2DF1A195-CFC1-EE4C-A0A3-C1B9613EE051}" type="presParOf" srcId="{2253F9A5-46CC-E240-8DF5-A4DC5B484B77}" destId="{CCFD2096-85C6-FA4F-9AA9-EB2369D1A117}" srcOrd="5" destOrd="0" presId="urn:microsoft.com/office/officeart/2008/layout/VerticalCurvedList"/>
    <dgm:cxn modelId="{5E34282E-07DC-C149-A888-C24CCB10ADAC}" type="presParOf" srcId="{2253F9A5-46CC-E240-8DF5-A4DC5B484B77}" destId="{5AB66D3C-7B5B-9B4C-9418-85534CEB81C8}" srcOrd="6" destOrd="0" presId="urn:microsoft.com/office/officeart/2008/layout/VerticalCurvedList"/>
    <dgm:cxn modelId="{0E00F537-69FE-C842-BC92-1211C2A69D52}" type="presParOf" srcId="{5AB66D3C-7B5B-9B4C-9418-85534CEB81C8}" destId="{688DEFF2-E6A8-714A-BEE9-071F80E61335}" srcOrd="0" destOrd="0" presId="urn:microsoft.com/office/officeart/2008/layout/VerticalCurvedList"/>
    <dgm:cxn modelId="{730477A8-DAF5-2245-A9B6-3CB6086B3954}" type="presParOf" srcId="{2253F9A5-46CC-E240-8DF5-A4DC5B484B77}" destId="{F030C350-A092-2A40-8EA7-FEF95261C9AE}" srcOrd="7" destOrd="0" presId="urn:microsoft.com/office/officeart/2008/layout/VerticalCurvedList"/>
    <dgm:cxn modelId="{6B828E27-B3E8-5A45-8595-0D415428C414}" type="presParOf" srcId="{2253F9A5-46CC-E240-8DF5-A4DC5B484B77}" destId="{48CC58D8-AB0C-464F-9C0E-4E4CE8DF18C6}" srcOrd="8" destOrd="0" presId="urn:microsoft.com/office/officeart/2008/layout/VerticalCurvedList"/>
    <dgm:cxn modelId="{83287C96-B2C5-1348-A4D1-FE74A69A07BA}" type="presParOf" srcId="{48CC58D8-AB0C-464F-9C0E-4E4CE8DF18C6}" destId="{2AFC9A30-6B69-5649-8011-5E647553BC6F}" srcOrd="0" destOrd="0" presId="urn:microsoft.com/office/officeart/2008/layout/VerticalCurvedList"/>
    <dgm:cxn modelId="{F0F802A6-4874-0742-957E-543E9D18DA54}" type="presParOf" srcId="{2253F9A5-46CC-E240-8DF5-A4DC5B484B77}" destId="{52A09E53-FFE4-0F47-8757-8975A98A7A4B}" srcOrd="9" destOrd="0" presId="urn:microsoft.com/office/officeart/2008/layout/VerticalCurvedList"/>
    <dgm:cxn modelId="{45D474AA-69F6-A64B-8FB5-BCBA14737805}" type="presParOf" srcId="{2253F9A5-46CC-E240-8DF5-A4DC5B484B77}" destId="{1486D9F3-3B82-D948-AFCB-7DCE52703BF0}" srcOrd="10" destOrd="0" presId="urn:microsoft.com/office/officeart/2008/layout/VerticalCurvedList"/>
    <dgm:cxn modelId="{E29D0FE3-BCA8-8D40-B3A8-364B777F6B3F}" type="presParOf" srcId="{1486D9F3-3B82-D948-AFCB-7DCE52703BF0}" destId="{4B7A4F99-F288-5343-80E1-14185C984009}" srcOrd="0" destOrd="0" presId="urn:microsoft.com/office/officeart/2008/layout/VerticalCurvedList"/>
    <dgm:cxn modelId="{7A3B8110-7F82-BA4F-AE3F-5DAFF873EDF3}" type="presParOf" srcId="{2253F9A5-46CC-E240-8DF5-A4DC5B484B77}" destId="{94A2398E-73E7-9441-BA70-2331F9846D67}" srcOrd="11" destOrd="0" presId="urn:microsoft.com/office/officeart/2008/layout/VerticalCurvedList"/>
    <dgm:cxn modelId="{DA6CD797-B7BF-7944-B0BF-51DCE6E53697}" type="presParOf" srcId="{2253F9A5-46CC-E240-8DF5-A4DC5B484B77}" destId="{59D339AD-3E1B-2145-B872-4227982C6528}" srcOrd="12" destOrd="0" presId="urn:microsoft.com/office/officeart/2008/layout/VerticalCurvedList"/>
    <dgm:cxn modelId="{075F4860-3E97-8644-B41C-AD9B49C65CB2}" type="presParOf" srcId="{59D339AD-3E1B-2145-B872-4227982C6528}" destId="{BE876B1D-74C5-F543-97CC-FDFF47F266FD}" srcOrd="0" destOrd="0" presId="urn:microsoft.com/office/officeart/2008/layout/VerticalCurvedList"/>
    <dgm:cxn modelId="{08C1F4C6-F784-C44B-98C9-0F07BB6ED6C1}" type="presParOf" srcId="{2253F9A5-46CC-E240-8DF5-A4DC5B484B77}" destId="{4415F6D3-6B0B-9F4B-835B-3289ADF4EEE5}" srcOrd="13" destOrd="0" presId="urn:microsoft.com/office/officeart/2008/layout/VerticalCurvedList"/>
    <dgm:cxn modelId="{DA8F4510-D474-974A-8945-65B64D86E6E4}" type="presParOf" srcId="{2253F9A5-46CC-E240-8DF5-A4DC5B484B77}" destId="{62407F07-54A9-684D-B78A-AF2F2DBB3AF7}" srcOrd="14" destOrd="0" presId="urn:microsoft.com/office/officeart/2008/layout/VerticalCurvedList"/>
    <dgm:cxn modelId="{23AA25C0-FB0A-0443-B2E6-C2566C364F3C}" type="presParOf" srcId="{62407F07-54A9-684D-B78A-AF2F2DBB3AF7}" destId="{78454E73-721A-5443-AD8B-863CF4632C3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4F4D83E-A5A1-244E-A0F1-80B92DB35728}" type="doc">
      <dgm:prSet loTypeId="urn:microsoft.com/office/officeart/2005/8/layout/arrow2" loCatId="" qsTypeId="urn:microsoft.com/office/officeart/2005/8/quickstyle/simple1" qsCatId="simple" csTypeId="urn:microsoft.com/office/officeart/2005/8/colors/accent0_1" csCatId="mainScheme" phldr="1"/>
      <dgm:spPr/>
    </dgm:pt>
    <dgm:pt modelId="{16F4ECDF-7F15-DE4B-B132-60C65FF8AD8B}" type="pres">
      <dgm:prSet presAssocID="{34F4D83E-A5A1-244E-A0F1-80B92DB35728}" presName="arrowDiagram" presStyleCnt="0">
        <dgm:presLayoutVars>
          <dgm:chMax val="5"/>
          <dgm:dir/>
          <dgm:resizeHandles val="exact"/>
        </dgm:presLayoutVars>
      </dgm:prSet>
      <dgm:spPr/>
    </dgm:pt>
  </dgm:ptLst>
  <dgm:cxnLst>
    <dgm:cxn modelId="{A328341C-A6C7-594A-A7CC-8CAEFEEF38D1}" type="presOf" srcId="{34F4D83E-A5A1-244E-A0F1-80B92DB35728}" destId="{16F4ECDF-7F15-DE4B-B132-60C65FF8AD8B}" srcOrd="0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943DA19-B9E5-1949-9091-8A15B6D7EE22}" type="doc">
      <dgm:prSet loTypeId="urn:microsoft.com/office/officeart/2005/8/layout/cycle4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33AC954-8D7D-2543-A099-452471E96AAA}">
      <dgm:prSet phldrT="[Text]"/>
      <dgm:spPr/>
      <dgm:t>
        <a:bodyPr/>
        <a:lstStyle/>
        <a:p>
          <a:r>
            <a:rPr lang="en-US">
              <a:latin typeface="Avenir Black"/>
              <a:cs typeface="Avenir Black"/>
            </a:rPr>
            <a:t>Reporting platforms</a:t>
          </a:r>
          <a:endParaRPr lang="en-US" dirty="0">
            <a:latin typeface="Avenir Black"/>
            <a:cs typeface="Avenir Black"/>
          </a:endParaRPr>
        </a:p>
      </dgm:t>
    </dgm:pt>
    <dgm:pt modelId="{1F6F709A-C447-DE41-82AF-D961DBD5B5AF}" type="parTrans" cxnId="{B3CA7182-AFD6-6C4D-921C-5AA159240CD2}">
      <dgm:prSet/>
      <dgm:spPr/>
      <dgm:t>
        <a:bodyPr/>
        <a:lstStyle/>
        <a:p>
          <a:endParaRPr lang="en-US"/>
        </a:p>
      </dgm:t>
    </dgm:pt>
    <dgm:pt modelId="{6952E5A5-0265-9148-979D-17C7E64E3070}" type="sibTrans" cxnId="{B3CA7182-AFD6-6C4D-921C-5AA159240CD2}">
      <dgm:prSet/>
      <dgm:spPr/>
      <dgm:t>
        <a:bodyPr/>
        <a:lstStyle/>
        <a:p>
          <a:endParaRPr lang="en-US"/>
        </a:p>
      </dgm:t>
    </dgm:pt>
    <dgm:pt modelId="{61F437A9-8136-A44B-8B8D-E24A94103A5F}">
      <dgm:prSet phldrT="[Text]" custT="1"/>
      <dgm:spPr/>
      <dgm:t>
        <a:bodyPr/>
        <a:lstStyle/>
        <a:p>
          <a:r>
            <a:rPr lang="en-US" sz="1500" dirty="0">
              <a:latin typeface="Avenir Black"/>
              <a:cs typeface="Avenir Black"/>
            </a:rPr>
            <a:t>News media</a:t>
          </a:r>
        </a:p>
      </dgm:t>
    </dgm:pt>
    <dgm:pt modelId="{69864C0C-BCD7-5D4D-808A-694FD671CF60}" type="parTrans" cxnId="{71AE9198-B2A2-D44F-987F-7AED258ACD28}">
      <dgm:prSet/>
      <dgm:spPr/>
      <dgm:t>
        <a:bodyPr/>
        <a:lstStyle/>
        <a:p>
          <a:endParaRPr lang="en-US"/>
        </a:p>
      </dgm:t>
    </dgm:pt>
    <dgm:pt modelId="{133B5B63-5628-B742-8524-B11D27261AD5}" type="sibTrans" cxnId="{71AE9198-B2A2-D44F-987F-7AED258ACD28}">
      <dgm:prSet/>
      <dgm:spPr/>
      <dgm:t>
        <a:bodyPr/>
        <a:lstStyle/>
        <a:p>
          <a:endParaRPr lang="en-US"/>
        </a:p>
      </dgm:t>
    </dgm:pt>
    <dgm:pt modelId="{3187FF76-E485-0F44-B33E-3AC1A54CBA28}">
      <dgm:prSet phldrT="[Text]"/>
      <dgm:spPr/>
      <dgm:t>
        <a:bodyPr/>
        <a:lstStyle/>
        <a:p>
          <a:r>
            <a:rPr lang="en-US">
              <a:latin typeface="Avenir Black"/>
              <a:cs typeface="Avenir Black"/>
            </a:rPr>
            <a:t>Commentary platforms</a:t>
          </a:r>
          <a:endParaRPr lang="en-US" dirty="0">
            <a:latin typeface="Avenir Black"/>
            <a:cs typeface="Avenir Black"/>
          </a:endParaRPr>
        </a:p>
      </dgm:t>
    </dgm:pt>
    <dgm:pt modelId="{646A56E4-95CF-FA4D-98FB-1193A87BA3A5}" type="parTrans" cxnId="{756B9134-9546-0348-813D-C89E569F3894}">
      <dgm:prSet/>
      <dgm:spPr/>
      <dgm:t>
        <a:bodyPr/>
        <a:lstStyle/>
        <a:p>
          <a:endParaRPr lang="en-US"/>
        </a:p>
      </dgm:t>
    </dgm:pt>
    <dgm:pt modelId="{B2CED223-9DE3-AD40-94E4-3DDBCEB7EB98}" type="sibTrans" cxnId="{756B9134-9546-0348-813D-C89E569F3894}">
      <dgm:prSet/>
      <dgm:spPr/>
      <dgm:t>
        <a:bodyPr/>
        <a:lstStyle/>
        <a:p>
          <a:endParaRPr lang="en-US"/>
        </a:p>
      </dgm:t>
    </dgm:pt>
    <dgm:pt modelId="{B7356D54-1B6C-9848-A154-C9914A555D57}">
      <dgm:prSet phldrT="[Text]" custT="1"/>
      <dgm:spPr/>
      <dgm:t>
        <a:bodyPr/>
        <a:lstStyle/>
        <a:p>
          <a:r>
            <a:rPr lang="en-US" sz="1500" dirty="0" err="1">
              <a:latin typeface="Avenir Black"/>
              <a:cs typeface="Avenir Black"/>
            </a:rPr>
            <a:t>Reddit</a:t>
          </a:r>
          <a:endParaRPr lang="en-US" sz="1500" dirty="0">
            <a:latin typeface="Avenir Black"/>
            <a:cs typeface="Avenir Black"/>
          </a:endParaRPr>
        </a:p>
      </dgm:t>
    </dgm:pt>
    <dgm:pt modelId="{7620BE1D-0A0C-564D-B73C-569DCDE0078E}" type="parTrans" cxnId="{59E2F51C-22E6-BB40-A03D-6736CBFF26D6}">
      <dgm:prSet/>
      <dgm:spPr/>
      <dgm:t>
        <a:bodyPr/>
        <a:lstStyle/>
        <a:p>
          <a:endParaRPr lang="en-US"/>
        </a:p>
      </dgm:t>
    </dgm:pt>
    <dgm:pt modelId="{E541E18F-B2CD-6947-AAA2-D3B16941C1ED}" type="sibTrans" cxnId="{59E2F51C-22E6-BB40-A03D-6736CBFF26D6}">
      <dgm:prSet/>
      <dgm:spPr/>
      <dgm:t>
        <a:bodyPr/>
        <a:lstStyle/>
        <a:p>
          <a:endParaRPr lang="en-US"/>
        </a:p>
      </dgm:t>
    </dgm:pt>
    <dgm:pt modelId="{700F7CFF-BD95-EC4D-B44D-264458481D88}">
      <dgm:prSet phldrT="[Text]"/>
      <dgm:spPr/>
      <dgm:t>
        <a:bodyPr/>
        <a:lstStyle/>
        <a:p>
          <a:r>
            <a:rPr lang="en-US" dirty="0">
              <a:latin typeface="Avenir Black"/>
              <a:cs typeface="Avenir Black"/>
            </a:rPr>
            <a:t>Social media</a:t>
          </a:r>
        </a:p>
      </dgm:t>
    </dgm:pt>
    <dgm:pt modelId="{F52AF6DB-1147-5B4E-BA86-AB686FDF591D}" type="parTrans" cxnId="{6DBEB707-F6E5-D040-B2FF-AED92F613BDB}">
      <dgm:prSet/>
      <dgm:spPr/>
      <dgm:t>
        <a:bodyPr/>
        <a:lstStyle/>
        <a:p>
          <a:endParaRPr lang="en-US"/>
        </a:p>
      </dgm:t>
    </dgm:pt>
    <dgm:pt modelId="{D7FBABC9-F2FE-4B44-832D-65DA32A3E57C}" type="sibTrans" cxnId="{6DBEB707-F6E5-D040-B2FF-AED92F613BDB}">
      <dgm:prSet/>
      <dgm:spPr/>
      <dgm:t>
        <a:bodyPr/>
        <a:lstStyle/>
        <a:p>
          <a:endParaRPr lang="en-US"/>
        </a:p>
      </dgm:t>
    </dgm:pt>
    <dgm:pt modelId="{B95A82D5-63A6-0447-80AA-C6B473EE6867}">
      <dgm:prSet phldrT="[Text]" custT="1"/>
      <dgm:spPr/>
      <dgm:t>
        <a:bodyPr/>
        <a:lstStyle/>
        <a:p>
          <a:r>
            <a:rPr lang="en-US" sz="1300" dirty="0">
              <a:latin typeface="Avenir Black"/>
              <a:cs typeface="Avenir Black"/>
            </a:rPr>
            <a:t>Facebook</a:t>
          </a:r>
        </a:p>
      </dgm:t>
    </dgm:pt>
    <dgm:pt modelId="{2B1BF969-95C6-924B-93F8-744ED88A2581}" type="parTrans" cxnId="{790138EE-A5B6-8549-8C4D-CFB786C11027}">
      <dgm:prSet/>
      <dgm:spPr/>
      <dgm:t>
        <a:bodyPr/>
        <a:lstStyle/>
        <a:p>
          <a:endParaRPr lang="en-US"/>
        </a:p>
      </dgm:t>
    </dgm:pt>
    <dgm:pt modelId="{32942E5A-1355-E241-9C81-071CBA77C7D2}" type="sibTrans" cxnId="{790138EE-A5B6-8549-8C4D-CFB786C11027}">
      <dgm:prSet/>
      <dgm:spPr/>
      <dgm:t>
        <a:bodyPr/>
        <a:lstStyle/>
        <a:p>
          <a:endParaRPr lang="en-US"/>
        </a:p>
      </dgm:t>
    </dgm:pt>
    <dgm:pt modelId="{21D49504-B6B4-D74E-9AC7-6B2C41163010}">
      <dgm:prSet phldrT="[Text]"/>
      <dgm:spPr/>
      <dgm:t>
        <a:bodyPr/>
        <a:lstStyle/>
        <a:p>
          <a:r>
            <a:rPr lang="en-US">
              <a:latin typeface="Avenir Black"/>
              <a:cs typeface="Avenir Black"/>
            </a:rPr>
            <a:t>Practitioner platforms</a:t>
          </a:r>
          <a:endParaRPr lang="en-US" dirty="0">
            <a:latin typeface="Avenir Black"/>
            <a:cs typeface="Avenir Black"/>
          </a:endParaRPr>
        </a:p>
      </dgm:t>
    </dgm:pt>
    <dgm:pt modelId="{C2EB48C6-ACEB-B443-A33F-3F2AF6143043}" type="parTrans" cxnId="{39AF2472-41EA-CA4F-9E4B-1BD654AF9F75}">
      <dgm:prSet/>
      <dgm:spPr/>
      <dgm:t>
        <a:bodyPr/>
        <a:lstStyle/>
        <a:p>
          <a:endParaRPr lang="en-US"/>
        </a:p>
      </dgm:t>
    </dgm:pt>
    <dgm:pt modelId="{38696BA1-1DE4-E64D-AF4A-5C9C979EE9E6}" type="sibTrans" cxnId="{39AF2472-41EA-CA4F-9E4B-1BD654AF9F75}">
      <dgm:prSet/>
      <dgm:spPr/>
      <dgm:t>
        <a:bodyPr/>
        <a:lstStyle/>
        <a:p>
          <a:endParaRPr lang="en-US"/>
        </a:p>
      </dgm:t>
    </dgm:pt>
    <dgm:pt modelId="{63742209-5452-4849-8976-D9F9FA3DAD3F}">
      <dgm:prSet phldrT="[Text]" custT="1"/>
      <dgm:spPr/>
      <dgm:t>
        <a:bodyPr/>
        <a:lstStyle/>
        <a:p>
          <a:r>
            <a:rPr lang="en-US" sz="1500" dirty="0">
              <a:latin typeface="Avenir Black"/>
              <a:cs typeface="Avenir Black"/>
            </a:rPr>
            <a:t>Policy docs</a:t>
          </a:r>
        </a:p>
      </dgm:t>
    </dgm:pt>
    <dgm:pt modelId="{0D27251D-6C3B-7647-988A-388AA09E411D}" type="parTrans" cxnId="{22054BFA-BC4F-2C40-9FE1-A688B35541F7}">
      <dgm:prSet/>
      <dgm:spPr/>
      <dgm:t>
        <a:bodyPr/>
        <a:lstStyle/>
        <a:p>
          <a:endParaRPr lang="en-US"/>
        </a:p>
      </dgm:t>
    </dgm:pt>
    <dgm:pt modelId="{1B2025D0-7BEF-7845-8BF0-5C83AC249F73}" type="sibTrans" cxnId="{22054BFA-BC4F-2C40-9FE1-A688B35541F7}">
      <dgm:prSet/>
      <dgm:spPr/>
      <dgm:t>
        <a:bodyPr/>
        <a:lstStyle/>
        <a:p>
          <a:endParaRPr lang="en-US"/>
        </a:p>
      </dgm:t>
    </dgm:pt>
    <dgm:pt modelId="{ED745C35-BDDF-E642-88A7-773CA5177341}">
      <dgm:prSet phldrT="[Text]" custT="1"/>
      <dgm:spPr/>
      <dgm:t>
        <a:bodyPr/>
        <a:lstStyle/>
        <a:p>
          <a:r>
            <a:rPr lang="en-US" sz="1300" dirty="0">
              <a:latin typeface="Avenir Black"/>
              <a:cs typeface="Avenir Black"/>
            </a:rPr>
            <a:t>Twitter</a:t>
          </a:r>
        </a:p>
      </dgm:t>
    </dgm:pt>
    <dgm:pt modelId="{97011AD9-72A3-AD47-8050-6656220FBF83}" type="parTrans" cxnId="{11B6ABCB-2B2D-824A-828D-E4AB16F78ABD}">
      <dgm:prSet/>
      <dgm:spPr/>
      <dgm:t>
        <a:bodyPr/>
        <a:lstStyle/>
        <a:p>
          <a:endParaRPr lang="en-US"/>
        </a:p>
      </dgm:t>
    </dgm:pt>
    <dgm:pt modelId="{3F3BB5C4-39BE-EC4A-A949-82372EC3270F}" type="sibTrans" cxnId="{11B6ABCB-2B2D-824A-828D-E4AB16F78ABD}">
      <dgm:prSet/>
      <dgm:spPr/>
      <dgm:t>
        <a:bodyPr/>
        <a:lstStyle/>
        <a:p>
          <a:endParaRPr lang="en-US"/>
        </a:p>
      </dgm:t>
    </dgm:pt>
    <dgm:pt modelId="{21FB3718-3BF1-B94C-95A3-95E98D61E568}">
      <dgm:prSet phldrT="[Text]" custT="1"/>
      <dgm:spPr/>
      <dgm:t>
        <a:bodyPr/>
        <a:lstStyle/>
        <a:p>
          <a:r>
            <a:rPr lang="en-US" sz="1300" dirty="0">
              <a:latin typeface="Avenir Black"/>
              <a:cs typeface="Avenir Black"/>
            </a:rPr>
            <a:t>Google+</a:t>
          </a:r>
        </a:p>
      </dgm:t>
    </dgm:pt>
    <dgm:pt modelId="{6486119B-CE47-DF40-AFDE-2129559FF0F4}" type="parTrans" cxnId="{F23747E7-F448-CE4D-9AB0-08E88D185FA5}">
      <dgm:prSet/>
      <dgm:spPr/>
      <dgm:t>
        <a:bodyPr/>
        <a:lstStyle/>
        <a:p>
          <a:endParaRPr lang="en-US"/>
        </a:p>
      </dgm:t>
    </dgm:pt>
    <dgm:pt modelId="{90920C2F-13C3-5240-97D1-7D0755B11FBA}" type="sibTrans" cxnId="{F23747E7-F448-CE4D-9AB0-08E88D185FA5}">
      <dgm:prSet/>
      <dgm:spPr/>
      <dgm:t>
        <a:bodyPr/>
        <a:lstStyle/>
        <a:p>
          <a:endParaRPr lang="en-US"/>
        </a:p>
      </dgm:t>
    </dgm:pt>
    <dgm:pt modelId="{76CADFB2-85C6-3844-8375-8A4CB19C3D12}">
      <dgm:prSet phldrT="[Text]" custT="1"/>
      <dgm:spPr/>
      <dgm:t>
        <a:bodyPr/>
        <a:lstStyle/>
        <a:p>
          <a:r>
            <a:rPr lang="en-US" sz="1300" dirty="0" err="1">
              <a:latin typeface="Avenir Black"/>
              <a:cs typeface="Avenir Black"/>
            </a:rPr>
            <a:t>Weibo</a:t>
          </a:r>
          <a:endParaRPr lang="en-US" sz="1300" dirty="0">
            <a:latin typeface="Avenir Black"/>
            <a:cs typeface="Avenir Black"/>
          </a:endParaRPr>
        </a:p>
      </dgm:t>
    </dgm:pt>
    <dgm:pt modelId="{64BC4A0E-7BF9-B74F-925D-4931EF225D75}" type="parTrans" cxnId="{89F8C025-7036-674C-90C0-8E354337D7D3}">
      <dgm:prSet/>
      <dgm:spPr/>
      <dgm:t>
        <a:bodyPr/>
        <a:lstStyle/>
        <a:p>
          <a:endParaRPr lang="en-US"/>
        </a:p>
      </dgm:t>
    </dgm:pt>
    <dgm:pt modelId="{F0E4376D-8002-974F-A618-6FB2F69C46BF}" type="sibTrans" cxnId="{89F8C025-7036-674C-90C0-8E354337D7D3}">
      <dgm:prSet/>
      <dgm:spPr/>
      <dgm:t>
        <a:bodyPr/>
        <a:lstStyle/>
        <a:p>
          <a:endParaRPr lang="en-US"/>
        </a:p>
      </dgm:t>
    </dgm:pt>
    <dgm:pt modelId="{D519CB93-903A-9140-A9E1-A97CD57F45F5}">
      <dgm:prSet phldrT="[Text]" custT="1"/>
      <dgm:spPr/>
      <dgm:t>
        <a:bodyPr/>
        <a:lstStyle/>
        <a:p>
          <a:r>
            <a:rPr lang="en-US" sz="1500" dirty="0">
              <a:latin typeface="Avenir Black"/>
              <a:cs typeface="Avenir Black"/>
            </a:rPr>
            <a:t>F1000</a:t>
          </a:r>
        </a:p>
      </dgm:t>
    </dgm:pt>
    <dgm:pt modelId="{1428599D-298D-364F-9261-9DACD47FC697}" type="parTrans" cxnId="{1C410CB9-2153-7E49-90F0-CB719127A892}">
      <dgm:prSet/>
      <dgm:spPr/>
      <dgm:t>
        <a:bodyPr/>
        <a:lstStyle/>
        <a:p>
          <a:endParaRPr lang="en-US"/>
        </a:p>
      </dgm:t>
    </dgm:pt>
    <dgm:pt modelId="{697DE847-0352-DF4E-90A5-008B8F770A9D}" type="sibTrans" cxnId="{1C410CB9-2153-7E49-90F0-CB719127A892}">
      <dgm:prSet/>
      <dgm:spPr/>
      <dgm:t>
        <a:bodyPr/>
        <a:lstStyle/>
        <a:p>
          <a:endParaRPr lang="en-US"/>
        </a:p>
      </dgm:t>
    </dgm:pt>
    <dgm:pt modelId="{F6BDB7E7-E615-F749-9615-94120D21228D}">
      <dgm:prSet phldrT="[Text]" custT="1"/>
      <dgm:spPr/>
      <dgm:t>
        <a:bodyPr/>
        <a:lstStyle/>
        <a:p>
          <a:r>
            <a:rPr lang="en-US" sz="1500" dirty="0" err="1">
              <a:latin typeface="Avenir Black"/>
              <a:cs typeface="Avenir Black"/>
            </a:rPr>
            <a:t>Publons</a:t>
          </a:r>
          <a:endParaRPr lang="en-US" sz="1500" dirty="0">
            <a:latin typeface="Avenir Black"/>
            <a:cs typeface="Avenir Black"/>
          </a:endParaRPr>
        </a:p>
      </dgm:t>
    </dgm:pt>
    <dgm:pt modelId="{4C6BC267-98A3-064C-9A39-1444C6E1A709}" type="parTrans" cxnId="{646203FD-BA98-284D-AFBA-91A116D491FE}">
      <dgm:prSet/>
      <dgm:spPr/>
      <dgm:t>
        <a:bodyPr/>
        <a:lstStyle/>
        <a:p>
          <a:endParaRPr lang="en-US"/>
        </a:p>
      </dgm:t>
    </dgm:pt>
    <dgm:pt modelId="{01643553-F986-A04D-863D-94C289FD6C81}" type="sibTrans" cxnId="{646203FD-BA98-284D-AFBA-91A116D491FE}">
      <dgm:prSet/>
      <dgm:spPr/>
      <dgm:t>
        <a:bodyPr/>
        <a:lstStyle/>
        <a:p>
          <a:endParaRPr lang="en-US"/>
        </a:p>
      </dgm:t>
    </dgm:pt>
    <dgm:pt modelId="{0E80DE1D-D296-AB44-90C3-F64EE7345AFC}">
      <dgm:prSet phldrT="[Text]" custT="1"/>
      <dgm:spPr/>
      <dgm:t>
        <a:bodyPr/>
        <a:lstStyle/>
        <a:p>
          <a:r>
            <a:rPr lang="en-US" sz="1500" dirty="0" err="1">
              <a:latin typeface="Avenir Black"/>
              <a:cs typeface="Avenir Black"/>
            </a:rPr>
            <a:t>Pubpeer</a:t>
          </a:r>
          <a:endParaRPr lang="en-US" sz="1500" dirty="0">
            <a:latin typeface="Avenir Black"/>
            <a:cs typeface="Avenir Black"/>
          </a:endParaRPr>
        </a:p>
      </dgm:t>
    </dgm:pt>
    <dgm:pt modelId="{EE2CD970-9AD2-3041-A882-29FA8F7DFB51}" type="parTrans" cxnId="{AFA29EAD-4F13-E947-8FFF-8882C6B1571A}">
      <dgm:prSet/>
      <dgm:spPr/>
      <dgm:t>
        <a:bodyPr/>
        <a:lstStyle/>
        <a:p>
          <a:endParaRPr lang="en-US"/>
        </a:p>
      </dgm:t>
    </dgm:pt>
    <dgm:pt modelId="{6A5DC646-00B5-3D4A-B3A6-55C84A00FEEF}" type="sibTrans" cxnId="{AFA29EAD-4F13-E947-8FFF-8882C6B1571A}">
      <dgm:prSet/>
      <dgm:spPr/>
      <dgm:t>
        <a:bodyPr/>
        <a:lstStyle/>
        <a:p>
          <a:endParaRPr lang="en-US"/>
        </a:p>
      </dgm:t>
    </dgm:pt>
    <dgm:pt modelId="{6638759D-F62A-9A4A-AAD3-04F04C84A75D}">
      <dgm:prSet phldrT="[Text]" custT="1"/>
      <dgm:spPr/>
      <dgm:t>
        <a:bodyPr/>
        <a:lstStyle/>
        <a:p>
          <a:r>
            <a:rPr lang="en-US" sz="1500" dirty="0">
              <a:latin typeface="Avenir Black"/>
              <a:cs typeface="Avenir Black"/>
            </a:rPr>
            <a:t>Wikipedia</a:t>
          </a:r>
        </a:p>
      </dgm:t>
    </dgm:pt>
    <dgm:pt modelId="{50F30209-DD8D-A143-8737-6E31BE6AA2EC}" type="parTrans" cxnId="{B260CF69-2142-7F45-9889-9A99CD16BDEE}">
      <dgm:prSet/>
      <dgm:spPr/>
      <dgm:t>
        <a:bodyPr/>
        <a:lstStyle/>
        <a:p>
          <a:endParaRPr lang="en-US"/>
        </a:p>
      </dgm:t>
    </dgm:pt>
    <dgm:pt modelId="{97FEC7A9-4360-F64E-AF48-029FC16A7C3A}" type="sibTrans" cxnId="{B260CF69-2142-7F45-9889-9A99CD16BDEE}">
      <dgm:prSet/>
      <dgm:spPr/>
      <dgm:t>
        <a:bodyPr/>
        <a:lstStyle/>
        <a:p>
          <a:endParaRPr lang="en-US"/>
        </a:p>
      </dgm:t>
    </dgm:pt>
    <dgm:pt modelId="{93883D1A-8B62-DC43-BE81-33AEE4E70399}">
      <dgm:prSet phldrT="[Text]" custT="1"/>
      <dgm:spPr/>
      <dgm:t>
        <a:bodyPr/>
        <a:lstStyle/>
        <a:p>
          <a:r>
            <a:rPr lang="en-US" sz="1500" dirty="0">
              <a:latin typeface="Avenir Black"/>
              <a:cs typeface="Avenir Black"/>
            </a:rPr>
            <a:t>Q&amp;A sites</a:t>
          </a:r>
        </a:p>
      </dgm:t>
    </dgm:pt>
    <dgm:pt modelId="{EFDFE5C4-A451-0942-869D-16074C9EC57C}" type="parTrans" cxnId="{F9FB86B0-2A9C-CB4E-960D-5DDA081FAF63}">
      <dgm:prSet/>
      <dgm:spPr/>
      <dgm:t>
        <a:bodyPr/>
        <a:lstStyle/>
        <a:p>
          <a:endParaRPr lang="en-US"/>
        </a:p>
      </dgm:t>
    </dgm:pt>
    <dgm:pt modelId="{B80F27EE-D9F9-F248-8021-FA044CD262EE}" type="sibTrans" cxnId="{F9FB86B0-2A9C-CB4E-960D-5DDA081FAF63}">
      <dgm:prSet/>
      <dgm:spPr/>
      <dgm:t>
        <a:bodyPr/>
        <a:lstStyle/>
        <a:p>
          <a:endParaRPr lang="en-US"/>
        </a:p>
      </dgm:t>
    </dgm:pt>
    <dgm:pt modelId="{E872CC6B-ECDD-9542-89D4-719F441C2BEF}">
      <dgm:prSet phldrT="[Text]" custT="1"/>
      <dgm:spPr/>
      <dgm:t>
        <a:bodyPr/>
        <a:lstStyle/>
        <a:p>
          <a:r>
            <a:rPr lang="en-US" sz="1500" dirty="0">
              <a:latin typeface="Avenir Black"/>
              <a:cs typeface="Avenir Black"/>
            </a:rPr>
            <a:t>YouTube</a:t>
          </a:r>
        </a:p>
      </dgm:t>
    </dgm:pt>
    <dgm:pt modelId="{21717EFC-7952-B543-943E-AD4EFFD988FB}" type="parTrans" cxnId="{4506A8F4-8D0D-1F46-A6B3-8FA37E3A3F01}">
      <dgm:prSet/>
      <dgm:spPr/>
      <dgm:t>
        <a:bodyPr/>
        <a:lstStyle/>
        <a:p>
          <a:endParaRPr lang="en-US"/>
        </a:p>
      </dgm:t>
    </dgm:pt>
    <dgm:pt modelId="{5CF43F76-87E1-5149-BBB4-748D21FE1FB1}" type="sibTrans" cxnId="{4506A8F4-8D0D-1F46-A6B3-8FA37E3A3F01}">
      <dgm:prSet/>
      <dgm:spPr/>
      <dgm:t>
        <a:bodyPr/>
        <a:lstStyle/>
        <a:p>
          <a:endParaRPr lang="en-US"/>
        </a:p>
      </dgm:t>
    </dgm:pt>
    <dgm:pt modelId="{FEEB1A9F-DA32-4B47-8C7F-CE39552731B7}">
      <dgm:prSet phldrT="[Text]" custT="1"/>
      <dgm:spPr/>
      <dgm:t>
        <a:bodyPr/>
        <a:lstStyle/>
        <a:p>
          <a:endParaRPr lang="en-US" sz="1500" dirty="0">
            <a:latin typeface="Avenir Black"/>
            <a:cs typeface="Avenir Black"/>
          </a:endParaRPr>
        </a:p>
      </dgm:t>
    </dgm:pt>
    <dgm:pt modelId="{C98F45B7-3B38-5943-B2FF-0D99C9141146}" type="sibTrans" cxnId="{5C4999D0-8FB0-1740-A176-1F72897A8B5A}">
      <dgm:prSet/>
      <dgm:spPr/>
      <dgm:t>
        <a:bodyPr/>
        <a:lstStyle/>
        <a:p>
          <a:endParaRPr lang="en-US"/>
        </a:p>
      </dgm:t>
    </dgm:pt>
    <dgm:pt modelId="{E9735872-C46E-F943-8CF2-A526E492DC74}" type="parTrans" cxnId="{5C4999D0-8FB0-1740-A176-1F72897A8B5A}">
      <dgm:prSet/>
      <dgm:spPr/>
      <dgm:t>
        <a:bodyPr/>
        <a:lstStyle/>
        <a:p>
          <a:endParaRPr lang="en-US"/>
        </a:p>
      </dgm:t>
    </dgm:pt>
    <dgm:pt modelId="{1B360F4B-B026-6248-A796-3BAFB5AD6A0E}">
      <dgm:prSet phldrT="[Text]" custT="1"/>
      <dgm:spPr/>
      <dgm:t>
        <a:bodyPr/>
        <a:lstStyle/>
        <a:p>
          <a:r>
            <a:rPr lang="en-US" sz="1500" dirty="0">
              <a:latin typeface="Avenir Black"/>
              <a:cs typeface="Avenir Black"/>
            </a:rPr>
            <a:t>Syllabi - NEW</a:t>
          </a:r>
        </a:p>
      </dgm:t>
    </dgm:pt>
    <dgm:pt modelId="{26E8E6D5-E705-9443-BC4E-9DA28849833A}" type="sibTrans" cxnId="{D1C49312-25BE-284F-9E53-4B307FFA996B}">
      <dgm:prSet/>
      <dgm:spPr/>
      <dgm:t>
        <a:bodyPr/>
        <a:lstStyle/>
        <a:p>
          <a:endParaRPr lang="en-US"/>
        </a:p>
      </dgm:t>
    </dgm:pt>
    <dgm:pt modelId="{ACBFF518-291B-C74F-BCF0-9224A1F2A864}" type="parTrans" cxnId="{D1C49312-25BE-284F-9E53-4B307FFA996B}">
      <dgm:prSet/>
      <dgm:spPr/>
      <dgm:t>
        <a:bodyPr/>
        <a:lstStyle/>
        <a:p>
          <a:endParaRPr lang="en-US"/>
        </a:p>
      </dgm:t>
    </dgm:pt>
    <dgm:pt modelId="{DD7C6EB4-AC4E-BA40-9004-E89C7CC78A7C}">
      <dgm:prSet phldrT="[Text]" custT="1"/>
      <dgm:spPr/>
      <dgm:t>
        <a:bodyPr/>
        <a:lstStyle/>
        <a:p>
          <a:r>
            <a:rPr lang="en-US" sz="1500" dirty="0">
              <a:latin typeface="Avenir Black"/>
              <a:cs typeface="Avenir Black"/>
            </a:rPr>
            <a:t>Academic/field blogs</a:t>
          </a:r>
        </a:p>
      </dgm:t>
    </dgm:pt>
    <dgm:pt modelId="{D9135FEC-6B4C-8441-9328-23C1D1F002D4}" type="sibTrans" cxnId="{5D9DB843-2324-9447-9246-8C5D7559946A}">
      <dgm:prSet/>
      <dgm:spPr/>
      <dgm:t>
        <a:bodyPr/>
        <a:lstStyle/>
        <a:p>
          <a:endParaRPr lang="en-US"/>
        </a:p>
      </dgm:t>
    </dgm:pt>
    <dgm:pt modelId="{C629232B-1263-014C-974A-65842337B7F4}" type="parTrans" cxnId="{5D9DB843-2324-9447-9246-8C5D7559946A}">
      <dgm:prSet/>
      <dgm:spPr/>
      <dgm:t>
        <a:bodyPr/>
        <a:lstStyle/>
        <a:p>
          <a:endParaRPr lang="en-US"/>
        </a:p>
      </dgm:t>
    </dgm:pt>
    <dgm:pt modelId="{96E0F7A6-6D0E-F341-A48C-F5761B964613}">
      <dgm:prSet phldrT="[Text]" custT="1"/>
      <dgm:spPr/>
      <dgm:t>
        <a:bodyPr/>
        <a:lstStyle/>
        <a:p>
          <a:r>
            <a:rPr lang="en-US" sz="1300" dirty="0">
              <a:latin typeface="Avenir Black"/>
              <a:cs typeface="Avenir Black"/>
            </a:rPr>
            <a:t>LinkedIn</a:t>
          </a:r>
        </a:p>
      </dgm:t>
    </dgm:pt>
    <dgm:pt modelId="{CFEA1FB0-E83F-E940-A593-60740A5B2F00}" type="parTrans" cxnId="{9F074D9B-ED58-C246-9DB9-2205E311A51D}">
      <dgm:prSet/>
      <dgm:spPr/>
      <dgm:t>
        <a:bodyPr/>
        <a:lstStyle/>
        <a:p>
          <a:endParaRPr lang="en-US"/>
        </a:p>
      </dgm:t>
    </dgm:pt>
    <dgm:pt modelId="{ECBAD0B3-559D-704E-A9BD-F7AC198E7863}" type="sibTrans" cxnId="{9F074D9B-ED58-C246-9DB9-2205E311A51D}">
      <dgm:prSet/>
      <dgm:spPr/>
      <dgm:t>
        <a:bodyPr/>
        <a:lstStyle/>
        <a:p>
          <a:endParaRPr lang="en-US"/>
        </a:p>
      </dgm:t>
    </dgm:pt>
    <dgm:pt modelId="{391E51DB-16FE-214D-9F20-B39631E82C20}">
      <dgm:prSet phldrT="[Text]" custT="1"/>
      <dgm:spPr/>
      <dgm:t>
        <a:bodyPr/>
        <a:lstStyle/>
        <a:p>
          <a:r>
            <a:rPr lang="en-US" sz="1300" dirty="0" err="1">
              <a:latin typeface="Avenir Black"/>
              <a:cs typeface="Avenir Black"/>
            </a:rPr>
            <a:t>Pinterest</a:t>
          </a:r>
          <a:endParaRPr lang="en-US" sz="1300" dirty="0">
            <a:latin typeface="Avenir Black"/>
            <a:cs typeface="Avenir Black"/>
          </a:endParaRPr>
        </a:p>
      </dgm:t>
    </dgm:pt>
    <dgm:pt modelId="{1D65DF87-70F8-4E46-9524-8AA722C3877C}" type="parTrans" cxnId="{7642488C-6151-4F42-B32A-5831388A85E2}">
      <dgm:prSet/>
      <dgm:spPr/>
      <dgm:t>
        <a:bodyPr/>
        <a:lstStyle/>
        <a:p>
          <a:endParaRPr lang="en-US"/>
        </a:p>
      </dgm:t>
    </dgm:pt>
    <dgm:pt modelId="{2A0F6A0A-868D-034F-BF87-8FE3DB197B32}" type="sibTrans" cxnId="{7642488C-6151-4F42-B32A-5831388A85E2}">
      <dgm:prSet/>
      <dgm:spPr/>
      <dgm:t>
        <a:bodyPr/>
        <a:lstStyle/>
        <a:p>
          <a:endParaRPr lang="en-US"/>
        </a:p>
      </dgm:t>
    </dgm:pt>
    <dgm:pt modelId="{21D0DC43-DBAD-2E40-837C-574DA1558F67}" type="pres">
      <dgm:prSet presAssocID="{2943DA19-B9E5-1949-9091-8A15B6D7EE2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E5C3D6C3-FA96-444F-8F81-F1C669E91C5F}" type="pres">
      <dgm:prSet presAssocID="{2943DA19-B9E5-1949-9091-8A15B6D7EE22}" presName="children" presStyleCnt="0"/>
      <dgm:spPr/>
    </dgm:pt>
    <dgm:pt modelId="{CC8C89DB-65AD-F943-8CEF-6513E28221D1}" type="pres">
      <dgm:prSet presAssocID="{2943DA19-B9E5-1949-9091-8A15B6D7EE22}" presName="child1group" presStyleCnt="0"/>
      <dgm:spPr/>
    </dgm:pt>
    <dgm:pt modelId="{1D911509-DC98-2D46-B966-81639F28E14F}" type="pres">
      <dgm:prSet presAssocID="{2943DA19-B9E5-1949-9091-8A15B6D7EE22}" presName="child1" presStyleLbl="bgAcc1" presStyleIdx="0" presStyleCnt="4"/>
      <dgm:spPr/>
    </dgm:pt>
    <dgm:pt modelId="{25ED2811-CFDF-164E-A893-EFAC4F957694}" type="pres">
      <dgm:prSet presAssocID="{2943DA19-B9E5-1949-9091-8A15B6D7EE22}" presName="child1Text" presStyleLbl="bgAcc1" presStyleIdx="0" presStyleCnt="4">
        <dgm:presLayoutVars>
          <dgm:bulletEnabled val="1"/>
        </dgm:presLayoutVars>
      </dgm:prSet>
      <dgm:spPr/>
    </dgm:pt>
    <dgm:pt modelId="{1F711797-4FD7-004C-A2AB-349E54239F53}" type="pres">
      <dgm:prSet presAssocID="{2943DA19-B9E5-1949-9091-8A15B6D7EE22}" presName="child2group" presStyleCnt="0"/>
      <dgm:spPr/>
    </dgm:pt>
    <dgm:pt modelId="{237BC2CA-F297-F749-84E4-EBBDE8B7791E}" type="pres">
      <dgm:prSet presAssocID="{2943DA19-B9E5-1949-9091-8A15B6D7EE22}" presName="child2" presStyleLbl="bgAcc1" presStyleIdx="1" presStyleCnt="4" custLinFactNeighborX="10246"/>
      <dgm:spPr/>
    </dgm:pt>
    <dgm:pt modelId="{22088E48-DAC5-2A4D-8281-6114D62182FA}" type="pres">
      <dgm:prSet presAssocID="{2943DA19-B9E5-1949-9091-8A15B6D7EE22}" presName="child2Text" presStyleLbl="bgAcc1" presStyleIdx="1" presStyleCnt="4">
        <dgm:presLayoutVars>
          <dgm:bulletEnabled val="1"/>
        </dgm:presLayoutVars>
      </dgm:prSet>
      <dgm:spPr/>
    </dgm:pt>
    <dgm:pt modelId="{FBFB255F-295E-5641-B3B7-A9CBDF6D8E5B}" type="pres">
      <dgm:prSet presAssocID="{2943DA19-B9E5-1949-9091-8A15B6D7EE22}" presName="child3group" presStyleCnt="0"/>
      <dgm:spPr/>
    </dgm:pt>
    <dgm:pt modelId="{0CF884C5-ABD7-854E-981B-84F4DE81FC04}" type="pres">
      <dgm:prSet presAssocID="{2943DA19-B9E5-1949-9091-8A15B6D7EE22}" presName="child3" presStyleLbl="bgAcc1" presStyleIdx="2" presStyleCnt="4" custScaleY="132938" custLinFactNeighborX="13602" custLinFactNeighborY="-7271"/>
      <dgm:spPr/>
    </dgm:pt>
    <dgm:pt modelId="{008D861F-A547-5E4E-8D85-89786DC08B3B}" type="pres">
      <dgm:prSet presAssocID="{2943DA19-B9E5-1949-9091-8A15B6D7EE22}" presName="child3Text" presStyleLbl="bgAcc1" presStyleIdx="2" presStyleCnt="4">
        <dgm:presLayoutVars>
          <dgm:bulletEnabled val="1"/>
        </dgm:presLayoutVars>
      </dgm:prSet>
      <dgm:spPr/>
    </dgm:pt>
    <dgm:pt modelId="{BA0D7793-181D-914C-80E7-EC92DE87EF2A}" type="pres">
      <dgm:prSet presAssocID="{2943DA19-B9E5-1949-9091-8A15B6D7EE22}" presName="child4group" presStyleCnt="0"/>
      <dgm:spPr/>
    </dgm:pt>
    <dgm:pt modelId="{E47DFCFD-71F2-ED49-9FB9-5A606DA1C59C}" type="pres">
      <dgm:prSet presAssocID="{2943DA19-B9E5-1949-9091-8A15B6D7EE22}" presName="child4" presStyleLbl="bgAcc1" presStyleIdx="3" presStyleCnt="4" custScaleX="113218"/>
      <dgm:spPr/>
    </dgm:pt>
    <dgm:pt modelId="{99747E52-0758-F445-B2D0-742746781BE7}" type="pres">
      <dgm:prSet presAssocID="{2943DA19-B9E5-1949-9091-8A15B6D7EE22}" presName="child4Text" presStyleLbl="bgAcc1" presStyleIdx="3" presStyleCnt="4">
        <dgm:presLayoutVars>
          <dgm:bulletEnabled val="1"/>
        </dgm:presLayoutVars>
      </dgm:prSet>
      <dgm:spPr/>
    </dgm:pt>
    <dgm:pt modelId="{04DF94BC-064E-BE45-8CF9-3E598CB9B4A3}" type="pres">
      <dgm:prSet presAssocID="{2943DA19-B9E5-1949-9091-8A15B6D7EE22}" presName="childPlaceholder" presStyleCnt="0"/>
      <dgm:spPr/>
    </dgm:pt>
    <dgm:pt modelId="{4A07903F-0791-C048-ADD9-D01FBAAA7958}" type="pres">
      <dgm:prSet presAssocID="{2943DA19-B9E5-1949-9091-8A15B6D7EE22}" presName="circle" presStyleCnt="0"/>
      <dgm:spPr/>
    </dgm:pt>
    <dgm:pt modelId="{C17789D3-8537-4645-AFF4-FDCBA68B5AEF}" type="pres">
      <dgm:prSet presAssocID="{2943DA19-B9E5-1949-9091-8A15B6D7EE22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D828A63A-5A07-2447-84F6-4827FE14742A}" type="pres">
      <dgm:prSet presAssocID="{2943DA19-B9E5-1949-9091-8A15B6D7EE22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FA219EDD-7B08-D144-AA17-C9E8CC8987D6}" type="pres">
      <dgm:prSet presAssocID="{2943DA19-B9E5-1949-9091-8A15B6D7EE22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637586E1-9B9A-D84C-BCAC-F9D93FAC427A}" type="pres">
      <dgm:prSet presAssocID="{2943DA19-B9E5-1949-9091-8A15B6D7EE22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A890CC73-4B21-5047-B019-31CBC8511CE8}" type="pres">
      <dgm:prSet presAssocID="{2943DA19-B9E5-1949-9091-8A15B6D7EE22}" presName="quadrantPlaceholder" presStyleCnt="0"/>
      <dgm:spPr/>
    </dgm:pt>
    <dgm:pt modelId="{AD45CA44-1299-A642-B0E2-4C6F9C754AC7}" type="pres">
      <dgm:prSet presAssocID="{2943DA19-B9E5-1949-9091-8A15B6D7EE22}" presName="center1" presStyleLbl="fgShp" presStyleIdx="0" presStyleCnt="2"/>
      <dgm:spPr/>
    </dgm:pt>
    <dgm:pt modelId="{25B82B3A-AAF8-6B40-B7EF-F76DFECE6077}" type="pres">
      <dgm:prSet presAssocID="{2943DA19-B9E5-1949-9091-8A15B6D7EE22}" presName="center2" presStyleLbl="fgShp" presStyleIdx="1" presStyleCnt="2"/>
      <dgm:spPr/>
    </dgm:pt>
  </dgm:ptLst>
  <dgm:cxnLst>
    <dgm:cxn modelId="{AF5DD500-877A-A049-8230-A47D0D717ADD}" type="presOf" srcId="{D519CB93-903A-9140-A9E1-A97CD57F45F5}" destId="{237BC2CA-F297-F749-84E4-EBBDE8B7791E}" srcOrd="0" destOrd="1" presId="urn:microsoft.com/office/officeart/2005/8/layout/cycle4"/>
    <dgm:cxn modelId="{6DBEB707-F6E5-D040-B2FF-AED92F613BDB}" srcId="{2943DA19-B9E5-1949-9091-8A15B6D7EE22}" destId="{700F7CFF-BD95-EC4D-B44D-264458481D88}" srcOrd="2" destOrd="0" parTransId="{F52AF6DB-1147-5B4E-BA86-AB686FDF591D}" sibTransId="{D7FBABC9-F2FE-4B44-832D-65DA32A3E57C}"/>
    <dgm:cxn modelId="{87F79D0A-2295-9A4D-B7FF-4375585FB1AE}" type="presOf" srcId="{93883D1A-8B62-DC43-BE81-33AEE4E70399}" destId="{1D911509-DC98-2D46-B966-81639F28E14F}" srcOrd="0" destOrd="2" presId="urn:microsoft.com/office/officeart/2005/8/layout/cycle4"/>
    <dgm:cxn modelId="{8FDDBA0A-E1B5-C44D-93F1-9513C566AAF0}" type="presOf" srcId="{21FB3718-3BF1-B94C-95A3-95E98D61E568}" destId="{008D861F-A547-5E4E-8D85-89786DC08B3B}" srcOrd="1" destOrd="2" presId="urn:microsoft.com/office/officeart/2005/8/layout/cycle4"/>
    <dgm:cxn modelId="{FB9D5E0C-749D-5240-A849-02B5D1B041E3}" type="presOf" srcId="{76CADFB2-85C6-3844-8375-8A4CB19C3D12}" destId="{008D861F-A547-5E4E-8D85-89786DC08B3B}" srcOrd="1" destOrd="3" presId="urn:microsoft.com/office/officeart/2005/8/layout/cycle4"/>
    <dgm:cxn modelId="{D1C49312-25BE-284F-9E53-4B307FFA996B}" srcId="{21D49504-B6B4-D74E-9AC7-6B2C41163010}" destId="{1B360F4B-B026-6248-A796-3BAFB5AD6A0E}" srcOrd="2" destOrd="0" parTransId="{ACBFF518-291B-C74F-BCF0-9224A1F2A864}" sibTransId="{26E8E6D5-E705-9443-BC4E-9DA28849833A}"/>
    <dgm:cxn modelId="{A0D49A16-9849-C540-B7C5-1FD684153146}" type="presOf" srcId="{6638759D-F62A-9A4A-AAD3-04F04C84A75D}" destId="{1D911509-DC98-2D46-B966-81639F28E14F}" srcOrd="0" destOrd="1" presId="urn:microsoft.com/office/officeart/2005/8/layout/cycle4"/>
    <dgm:cxn modelId="{59E2F51C-22E6-BB40-A03D-6736CBFF26D6}" srcId="{3187FF76-E485-0F44-B33E-3AC1A54CBA28}" destId="{B7356D54-1B6C-9848-A154-C9914A555D57}" srcOrd="0" destOrd="0" parTransId="{7620BE1D-0A0C-564D-B73C-569DCDE0078E}" sibTransId="{E541E18F-B2CD-6947-AAA2-D3B16941C1ED}"/>
    <dgm:cxn modelId="{D9E3BC25-9EF9-314A-8AA0-A9EDE7BC836C}" type="presOf" srcId="{D519CB93-903A-9140-A9E1-A97CD57F45F5}" destId="{22088E48-DAC5-2A4D-8281-6114D62182FA}" srcOrd="1" destOrd="1" presId="urn:microsoft.com/office/officeart/2005/8/layout/cycle4"/>
    <dgm:cxn modelId="{89F8C025-7036-674C-90C0-8E354337D7D3}" srcId="{700F7CFF-BD95-EC4D-B44D-264458481D88}" destId="{76CADFB2-85C6-3844-8375-8A4CB19C3D12}" srcOrd="3" destOrd="0" parTransId="{64BC4A0E-7BF9-B74F-925D-4931EF225D75}" sibTransId="{F0E4376D-8002-974F-A618-6FB2F69C46BF}"/>
    <dgm:cxn modelId="{756B9134-9546-0348-813D-C89E569F3894}" srcId="{2943DA19-B9E5-1949-9091-8A15B6D7EE22}" destId="{3187FF76-E485-0F44-B33E-3AC1A54CBA28}" srcOrd="1" destOrd="0" parTransId="{646A56E4-95CF-FA4D-98FB-1193A87BA3A5}" sibTransId="{B2CED223-9DE3-AD40-94E4-3DDBCEB7EB98}"/>
    <dgm:cxn modelId="{868BF53C-325A-5049-8A30-798DDF77F2DE}" type="presOf" srcId="{F6BDB7E7-E615-F749-9615-94120D21228D}" destId="{237BC2CA-F297-F749-84E4-EBBDE8B7791E}" srcOrd="0" destOrd="2" presId="urn:microsoft.com/office/officeart/2005/8/layout/cycle4"/>
    <dgm:cxn modelId="{C78DF93F-F44B-724B-9769-48E68C454AC6}" type="presOf" srcId="{433AC954-8D7D-2543-A099-452471E96AAA}" destId="{C17789D3-8537-4645-AFF4-FDCBA68B5AEF}" srcOrd="0" destOrd="0" presId="urn:microsoft.com/office/officeart/2005/8/layout/cycle4"/>
    <dgm:cxn modelId="{48B43A40-555E-1B47-AB60-BA05AD74F27A}" type="presOf" srcId="{ED745C35-BDDF-E642-88A7-773CA5177341}" destId="{008D861F-A547-5E4E-8D85-89786DC08B3B}" srcOrd="1" destOrd="1" presId="urn:microsoft.com/office/officeart/2005/8/layout/cycle4"/>
    <dgm:cxn modelId="{5D9DB843-2324-9447-9246-8C5D7559946A}" srcId="{21D49504-B6B4-D74E-9AC7-6B2C41163010}" destId="{DD7C6EB4-AC4E-BA40-9004-E89C7CC78A7C}" srcOrd="1" destOrd="0" parTransId="{C629232B-1263-014C-974A-65842337B7F4}" sibTransId="{D9135FEC-6B4C-8441-9328-23C1D1F002D4}"/>
    <dgm:cxn modelId="{58C38645-9A0A-984E-84F6-5BE5F6513690}" type="presOf" srcId="{FEEB1A9F-DA32-4B47-8C7F-CE39552731B7}" destId="{E47DFCFD-71F2-ED49-9FB9-5A606DA1C59C}" srcOrd="0" destOrd="3" presId="urn:microsoft.com/office/officeart/2005/8/layout/cycle4"/>
    <dgm:cxn modelId="{7457014A-DF29-8D43-A742-862F0AFA70B0}" type="presOf" srcId="{0E80DE1D-D296-AB44-90C3-F64EE7345AFC}" destId="{22088E48-DAC5-2A4D-8281-6114D62182FA}" srcOrd="1" destOrd="3" presId="urn:microsoft.com/office/officeart/2005/8/layout/cycle4"/>
    <dgm:cxn modelId="{4CD9894A-46D2-9244-AA70-4C73A2FF7B36}" type="presOf" srcId="{61F437A9-8136-A44B-8B8D-E24A94103A5F}" destId="{1D911509-DC98-2D46-B966-81639F28E14F}" srcOrd="0" destOrd="0" presId="urn:microsoft.com/office/officeart/2005/8/layout/cycle4"/>
    <dgm:cxn modelId="{65152F4B-20CE-7F4C-BD2E-06356B46CD90}" type="presOf" srcId="{B95A82D5-63A6-0447-80AA-C6B473EE6867}" destId="{008D861F-A547-5E4E-8D85-89786DC08B3B}" srcOrd="1" destOrd="0" presId="urn:microsoft.com/office/officeart/2005/8/layout/cycle4"/>
    <dgm:cxn modelId="{2848C14B-308D-0347-BC17-ABB2D6CC90A8}" type="presOf" srcId="{93883D1A-8B62-DC43-BE81-33AEE4E70399}" destId="{25ED2811-CFDF-164E-A893-EFAC4F957694}" srcOrd="1" destOrd="2" presId="urn:microsoft.com/office/officeart/2005/8/layout/cycle4"/>
    <dgm:cxn modelId="{C1E74E4D-30A0-0E46-ABF1-563E5BAFF74C}" type="presOf" srcId="{DD7C6EB4-AC4E-BA40-9004-E89C7CC78A7C}" destId="{99747E52-0758-F445-B2D0-742746781BE7}" srcOrd="1" destOrd="1" presId="urn:microsoft.com/office/officeart/2005/8/layout/cycle4"/>
    <dgm:cxn modelId="{BD76F550-D9FC-AF49-9E6A-CB1B348000A5}" type="presOf" srcId="{96E0F7A6-6D0E-F341-A48C-F5761B964613}" destId="{008D861F-A547-5E4E-8D85-89786DC08B3B}" srcOrd="1" destOrd="4" presId="urn:microsoft.com/office/officeart/2005/8/layout/cycle4"/>
    <dgm:cxn modelId="{17B1F652-366D-6A45-A622-209D9B7FDCF7}" type="presOf" srcId="{ED745C35-BDDF-E642-88A7-773CA5177341}" destId="{0CF884C5-ABD7-854E-981B-84F4DE81FC04}" srcOrd="0" destOrd="1" presId="urn:microsoft.com/office/officeart/2005/8/layout/cycle4"/>
    <dgm:cxn modelId="{9CE8A154-B68E-C842-95E5-C09CE60F574B}" type="presOf" srcId="{B7356D54-1B6C-9848-A154-C9914A555D57}" destId="{237BC2CA-F297-F749-84E4-EBBDE8B7791E}" srcOrd="0" destOrd="0" presId="urn:microsoft.com/office/officeart/2005/8/layout/cycle4"/>
    <dgm:cxn modelId="{55E50756-2538-B844-89F4-9B120E2C4146}" type="presOf" srcId="{63742209-5452-4849-8976-D9F9FA3DAD3F}" destId="{99747E52-0758-F445-B2D0-742746781BE7}" srcOrd="1" destOrd="0" presId="urn:microsoft.com/office/officeart/2005/8/layout/cycle4"/>
    <dgm:cxn modelId="{1B384A57-2632-8749-A9B0-E5406AA3E01C}" type="presOf" srcId="{1B360F4B-B026-6248-A796-3BAFB5AD6A0E}" destId="{E47DFCFD-71F2-ED49-9FB9-5A606DA1C59C}" srcOrd="0" destOrd="2" presId="urn:microsoft.com/office/officeart/2005/8/layout/cycle4"/>
    <dgm:cxn modelId="{CF8D025E-4D74-D542-BAEB-16FDFAB59CF0}" type="presOf" srcId="{21FB3718-3BF1-B94C-95A3-95E98D61E568}" destId="{0CF884C5-ABD7-854E-981B-84F4DE81FC04}" srcOrd="0" destOrd="2" presId="urn:microsoft.com/office/officeart/2005/8/layout/cycle4"/>
    <dgm:cxn modelId="{B260CF69-2142-7F45-9889-9A99CD16BDEE}" srcId="{433AC954-8D7D-2543-A099-452471E96AAA}" destId="{6638759D-F62A-9A4A-AAD3-04F04C84A75D}" srcOrd="1" destOrd="0" parTransId="{50F30209-DD8D-A143-8737-6E31BE6AA2EC}" sibTransId="{97FEC7A9-4360-F64E-AF48-029FC16A7C3A}"/>
    <dgm:cxn modelId="{1D6F926F-1C2D-4640-835D-A1DDD5CF751F}" type="presOf" srcId="{6638759D-F62A-9A4A-AAD3-04F04C84A75D}" destId="{25ED2811-CFDF-164E-A893-EFAC4F957694}" srcOrd="1" destOrd="1" presId="urn:microsoft.com/office/officeart/2005/8/layout/cycle4"/>
    <dgm:cxn modelId="{39AF2472-41EA-CA4F-9E4B-1BD654AF9F75}" srcId="{2943DA19-B9E5-1949-9091-8A15B6D7EE22}" destId="{21D49504-B6B4-D74E-9AC7-6B2C41163010}" srcOrd="3" destOrd="0" parTransId="{C2EB48C6-ACEB-B443-A33F-3F2AF6143043}" sibTransId="{38696BA1-1DE4-E64D-AF4A-5C9C979EE9E6}"/>
    <dgm:cxn modelId="{B3CA7182-AFD6-6C4D-921C-5AA159240CD2}" srcId="{2943DA19-B9E5-1949-9091-8A15B6D7EE22}" destId="{433AC954-8D7D-2543-A099-452471E96AAA}" srcOrd="0" destOrd="0" parTransId="{1F6F709A-C447-DE41-82AF-D961DBD5B5AF}" sibTransId="{6952E5A5-0265-9148-979D-17C7E64E3070}"/>
    <dgm:cxn modelId="{C266DA82-A2CF-B145-A6E3-A22D65BAAB85}" type="presOf" srcId="{E872CC6B-ECDD-9542-89D4-719F441C2BEF}" destId="{1D911509-DC98-2D46-B966-81639F28E14F}" srcOrd="0" destOrd="3" presId="urn:microsoft.com/office/officeart/2005/8/layout/cycle4"/>
    <dgm:cxn modelId="{BEBF2B83-3BDD-B34C-BD54-4EBC46E59ED8}" type="presOf" srcId="{96E0F7A6-6D0E-F341-A48C-F5761B964613}" destId="{0CF884C5-ABD7-854E-981B-84F4DE81FC04}" srcOrd="0" destOrd="4" presId="urn:microsoft.com/office/officeart/2005/8/layout/cycle4"/>
    <dgm:cxn modelId="{C0AC0289-0DB4-864B-8483-B1ACA91993C6}" type="presOf" srcId="{391E51DB-16FE-214D-9F20-B39631E82C20}" destId="{0CF884C5-ABD7-854E-981B-84F4DE81FC04}" srcOrd="0" destOrd="5" presId="urn:microsoft.com/office/officeart/2005/8/layout/cycle4"/>
    <dgm:cxn modelId="{1CA9D589-8137-2540-8FFA-34D4AF78F8CB}" type="presOf" srcId="{2943DA19-B9E5-1949-9091-8A15B6D7EE22}" destId="{21D0DC43-DBAD-2E40-837C-574DA1558F67}" srcOrd="0" destOrd="0" presId="urn:microsoft.com/office/officeart/2005/8/layout/cycle4"/>
    <dgm:cxn modelId="{7642488C-6151-4F42-B32A-5831388A85E2}" srcId="{700F7CFF-BD95-EC4D-B44D-264458481D88}" destId="{391E51DB-16FE-214D-9F20-B39631E82C20}" srcOrd="5" destOrd="0" parTransId="{1D65DF87-70F8-4E46-9524-8AA722C3877C}" sibTransId="{2A0F6A0A-868D-034F-BF87-8FE3DB197B32}"/>
    <dgm:cxn modelId="{0BF44A8E-802A-2444-BB75-EFB456D191BF}" type="presOf" srcId="{63742209-5452-4849-8976-D9F9FA3DAD3F}" destId="{E47DFCFD-71F2-ED49-9FB9-5A606DA1C59C}" srcOrd="0" destOrd="0" presId="urn:microsoft.com/office/officeart/2005/8/layout/cycle4"/>
    <dgm:cxn modelId="{CE111593-E1CB-7446-9404-20FD31F6C2BF}" type="presOf" srcId="{61F437A9-8136-A44B-8B8D-E24A94103A5F}" destId="{25ED2811-CFDF-164E-A893-EFAC4F957694}" srcOrd="1" destOrd="0" presId="urn:microsoft.com/office/officeart/2005/8/layout/cycle4"/>
    <dgm:cxn modelId="{C6EC0895-AEB7-1D4D-A34D-5759EA073F2D}" type="presOf" srcId="{0E80DE1D-D296-AB44-90C3-F64EE7345AFC}" destId="{237BC2CA-F297-F749-84E4-EBBDE8B7791E}" srcOrd="0" destOrd="3" presId="urn:microsoft.com/office/officeart/2005/8/layout/cycle4"/>
    <dgm:cxn modelId="{71AE9198-B2A2-D44F-987F-7AED258ACD28}" srcId="{433AC954-8D7D-2543-A099-452471E96AAA}" destId="{61F437A9-8136-A44B-8B8D-E24A94103A5F}" srcOrd="0" destOrd="0" parTransId="{69864C0C-BCD7-5D4D-808A-694FD671CF60}" sibTransId="{133B5B63-5628-B742-8524-B11D27261AD5}"/>
    <dgm:cxn modelId="{9F074D9B-ED58-C246-9DB9-2205E311A51D}" srcId="{700F7CFF-BD95-EC4D-B44D-264458481D88}" destId="{96E0F7A6-6D0E-F341-A48C-F5761B964613}" srcOrd="4" destOrd="0" parTransId="{CFEA1FB0-E83F-E940-A593-60740A5B2F00}" sibTransId="{ECBAD0B3-559D-704E-A9BD-F7AC198E7863}"/>
    <dgm:cxn modelId="{8C8F219C-A3D7-4F40-B806-26AF7FCB916E}" type="presOf" srcId="{391E51DB-16FE-214D-9F20-B39631E82C20}" destId="{008D861F-A547-5E4E-8D85-89786DC08B3B}" srcOrd="1" destOrd="5" presId="urn:microsoft.com/office/officeart/2005/8/layout/cycle4"/>
    <dgm:cxn modelId="{10CE17A1-F6CB-E448-A359-2ED190D6DF41}" type="presOf" srcId="{1B360F4B-B026-6248-A796-3BAFB5AD6A0E}" destId="{99747E52-0758-F445-B2D0-742746781BE7}" srcOrd="1" destOrd="2" presId="urn:microsoft.com/office/officeart/2005/8/layout/cycle4"/>
    <dgm:cxn modelId="{42C174A1-CA8A-1C44-86BF-E8EEE7295F19}" type="presOf" srcId="{FEEB1A9F-DA32-4B47-8C7F-CE39552731B7}" destId="{99747E52-0758-F445-B2D0-742746781BE7}" srcOrd="1" destOrd="3" presId="urn:microsoft.com/office/officeart/2005/8/layout/cycle4"/>
    <dgm:cxn modelId="{6DDC78A6-BAD4-B74C-B3DE-9E13AC439801}" type="presOf" srcId="{B95A82D5-63A6-0447-80AA-C6B473EE6867}" destId="{0CF884C5-ABD7-854E-981B-84F4DE81FC04}" srcOrd="0" destOrd="0" presId="urn:microsoft.com/office/officeart/2005/8/layout/cycle4"/>
    <dgm:cxn modelId="{9D4145AB-77FD-5F41-9F6F-6EB4B768DD6D}" type="presOf" srcId="{21D49504-B6B4-D74E-9AC7-6B2C41163010}" destId="{637586E1-9B9A-D84C-BCAC-F9D93FAC427A}" srcOrd="0" destOrd="0" presId="urn:microsoft.com/office/officeart/2005/8/layout/cycle4"/>
    <dgm:cxn modelId="{AFA29EAD-4F13-E947-8FFF-8882C6B1571A}" srcId="{3187FF76-E485-0F44-B33E-3AC1A54CBA28}" destId="{0E80DE1D-D296-AB44-90C3-F64EE7345AFC}" srcOrd="3" destOrd="0" parTransId="{EE2CD970-9AD2-3041-A882-29FA8F7DFB51}" sibTransId="{6A5DC646-00B5-3D4A-B3A6-55C84A00FEEF}"/>
    <dgm:cxn modelId="{F9FB86B0-2A9C-CB4E-960D-5DDA081FAF63}" srcId="{433AC954-8D7D-2543-A099-452471E96AAA}" destId="{93883D1A-8B62-DC43-BE81-33AEE4E70399}" srcOrd="2" destOrd="0" parTransId="{EFDFE5C4-A451-0942-869D-16074C9EC57C}" sibTransId="{B80F27EE-D9F9-F248-8021-FA044CD262EE}"/>
    <dgm:cxn modelId="{DC130AB8-BBBB-E449-8AF5-F34D763E83F8}" type="presOf" srcId="{B7356D54-1B6C-9848-A154-C9914A555D57}" destId="{22088E48-DAC5-2A4D-8281-6114D62182FA}" srcOrd="1" destOrd="0" presId="urn:microsoft.com/office/officeart/2005/8/layout/cycle4"/>
    <dgm:cxn modelId="{1C410CB9-2153-7E49-90F0-CB719127A892}" srcId="{3187FF76-E485-0F44-B33E-3AC1A54CBA28}" destId="{D519CB93-903A-9140-A9E1-A97CD57F45F5}" srcOrd="1" destOrd="0" parTransId="{1428599D-298D-364F-9261-9DACD47FC697}" sibTransId="{697DE847-0352-DF4E-90A5-008B8F770A9D}"/>
    <dgm:cxn modelId="{11B6ABCB-2B2D-824A-828D-E4AB16F78ABD}" srcId="{700F7CFF-BD95-EC4D-B44D-264458481D88}" destId="{ED745C35-BDDF-E642-88A7-773CA5177341}" srcOrd="1" destOrd="0" parTransId="{97011AD9-72A3-AD47-8050-6656220FBF83}" sibTransId="{3F3BB5C4-39BE-EC4A-A949-82372EC3270F}"/>
    <dgm:cxn modelId="{C7FAD9CB-050D-F044-80E0-4D4114C078A5}" type="presOf" srcId="{700F7CFF-BD95-EC4D-B44D-264458481D88}" destId="{FA219EDD-7B08-D144-AA17-C9E8CC8987D6}" srcOrd="0" destOrd="0" presId="urn:microsoft.com/office/officeart/2005/8/layout/cycle4"/>
    <dgm:cxn modelId="{08CA62CE-9EF3-CD46-90EB-A317DC797A8A}" type="presOf" srcId="{E872CC6B-ECDD-9542-89D4-719F441C2BEF}" destId="{25ED2811-CFDF-164E-A893-EFAC4F957694}" srcOrd="1" destOrd="3" presId="urn:microsoft.com/office/officeart/2005/8/layout/cycle4"/>
    <dgm:cxn modelId="{BF0104D0-5A9E-FF43-8C59-19ECF6406CB9}" type="presOf" srcId="{3187FF76-E485-0F44-B33E-3AC1A54CBA28}" destId="{D828A63A-5A07-2447-84F6-4827FE14742A}" srcOrd="0" destOrd="0" presId="urn:microsoft.com/office/officeart/2005/8/layout/cycle4"/>
    <dgm:cxn modelId="{5C4999D0-8FB0-1740-A176-1F72897A8B5A}" srcId="{21D49504-B6B4-D74E-9AC7-6B2C41163010}" destId="{FEEB1A9F-DA32-4B47-8C7F-CE39552731B7}" srcOrd="3" destOrd="0" parTransId="{E9735872-C46E-F943-8CF2-A526E492DC74}" sibTransId="{C98F45B7-3B38-5943-B2FF-0D99C9141146}"/>
    <dgm:cxn modelId="{CD0E74D5-ED90-0049-968A-572676BBE1F0}" type="presOf" srcId="{76CADFB2-85C6-3844-8375-8A4CB19C3D12}" destId="{0CF884C5-ABD7-854E-981B-84F4DE81FC04}" srcOrd="0" destOrd="3" presId="urn:microsoft.com/office/officeart/2005/8/layout/cycle4"/>
    <dgm:cxn modelId="{F35710E6-4665-3D4A-9CD3-54655A7A6409}" type="presOf" srcId="{F6BDB7E7-E615-F749-9615-94120D21228D}" destId="{22088E48-DAC5-2A4D-8281-6114D62182FA}" srcOrd="1" destOrd="2" presId="urn:microsoft.com/office/officeart/2005/8/layout/cycle4"/>
    <dgm:cxn modelId="{F23747E7-F448-CE4D-9AB0-08E88D185FA5}" srcId="{700F7CFF-BD95-EC4D-B44D-264458481D88}" destId="{21FB3718-3BF1-B94C-95A3-95E98D61E568}" srcOrd="2" destOrd="0" parTransId="{6486119B-CE47-DF40-AFDE-2129559FF0F4}" sibTransId="{90920C2F-13C3-5240-97D1-7D0755B11FBA}"/>
    <dgm:cxn modelId="{9E5F71E9-2C3A-3943-8CD2-439EBF4931E9}" type="presOf" srcId="{DD7C6EB4-AC4E-BA40-9004-E89C7CC78A7C}" destId="{E47DFCFD-71F2-ED49-9FB9-5A606DA1C59C}" srcOrd="0" destOrd="1" presId="urn:microsoft.com/office/officeart/2005/8/layout/cycle4"/>
    <dgm:cxn modelId="{790138EE-A5B6-8549-8C4D-CFB786C11027}" srcId="{700F7CFF-BD95-EC4D-B44D-264458481D88}" destId="{B95A82D5-63A6-0447-80AA-C6B473EE6867}" srcOrd="0" destOrd="0" parTransId="{2B1BF969-95C6-924B-93F8-744ED88A2581}" sibTransId="{32942E5A-1355-E241-9C81-071CBA77C7D2}"/>
    <dgm:cxn modelId="{4506A8F4-8D0D-1F46-A6B3-8FA37E3A3F01}" srcId="{433AC954-8D7D-2543-A099-452471E96AAA}" destId="{E872CC6B-ECDD-9542-89D4-719F441C2BEF}" srcOrd="3" destOrd="0" parTransId="{21717EFC-7952-B543-943E-AD4EFFD988FB}" sibTransId="{5CF43F76-87E1-5149-BBB4-748D21FE1FB1}"/>
    <dgm:cxn modelId="{22054BFA-BC4F-2C40-9FE1-A688B35541F7}" srcId="{21D49504-B6B4-D74E-9AC7-6B2C41163010}" destId="{63742209-5452-4849-8976-D9F9FA3DAD3F}" srcOrd="0" destOrd="0" parTransId="{0D27251D-6C3B-7647-988A-388AA09E411D}" sibTransId="{1B2025D0-7BEF-7845-8BF0-5C83AC249F73}"/>
    <dgm:cxn modelId="{646203FD-BA98-284D-AFBA-91A116D491FE}" srcId="{3187FF76-E485-0F44-B33E-3AC1A54CBA28}" destId="{F6BDB7E7-E615-F749-9615-94120D21228D}" srcOrd="2" destOrd="0" parTransId="{4C6BC267-98A3-064C-9A39-1444C6E1A709}" sibTransId="{01643553-F986-A04D-863D-94C289FD6C81}"/>
    <dgm:cxn modelId="{D9C8BE94-BFBC-9D4D-9A8B-1D10FFABFD82}" type="presParOf" srcId="{21D0DC43-DBAD-2E40-837C-574DA1558F67}" destId="{E5C3D6C3-FA96-444F-8F81-F1C669E91C5F}" srcOrd="0" destOrd="0" presId="urn:microsoft.com/office/officeart/2005/8/layout/cycle4"/>
    <dgm:cxn modelId="{5B2A4D1B-1C1A-5A41-8220-AE22B6945FE2}" type="presParOf" srcId="{E5C3D6C3-FA96-444F-8F81-F1C669E91C5F}" destId="{CC8C89DB-65AD-F943-8CEF-6513E28221D1}" srcOrd="0" destOrd="0" presId="urn:microsoft.com/office/officeart/2005/8/layout/cycle4"/>
    <dgm:cxn modelId="{4296BCDB-87AE-E241-A456-8D2A2E933EB2}" type="presParOf" srcId="{CC8C89DB-65AD-F943-8CEF-6513E28221D1}" destId="{1D911509-DC98-2D46-B966-81639F28E14F}" srcOrd="0" destOrd="0" presId="urn:microsoft.com/office/officeart/2005/8/layout/cycle4"/>
    <dgm:cxn modelId="{92641A01-6796-9646-879A-D3B392A57C10}" type="presParOf" srcId="{CC8C89DB-65AD-F943-8CEF-6513E28221D1}" destId="{25ED2811-CFDF-164E-A893-EFAC4F957694}" srcOrd="1" destOrd="0" presId="urn:microsoft.com/office/officeart/2005/8/layout/cycle4"/>
    <dgm:cxn modelId="{EC047199-AF15-7F4F-803D-2CAF96FC7661}" type="presParOf" srcId="{E5C3D6C3-FA96-444F-8F81-F1C669E91C5F}" destId="{1F711797-4FD7-004C-A2AB-349E54239F53}" srcOrd="1" destOrd="0" presId="urn:microsoft.com/office/officeart/2005/8/layout/cycle4"/>
    <dgm:cxn modelId="{A6C5688C-EEC2-2242-84CC-A79E8A2B8BBA}" type="presParOf" srcId="{1F711797-4FD7-004C-A2AB-349E54239F53}" destId="{237BC2CA-F297-F749-84E4-EBBDE8B7791E}" srcOrd="0" destOrd="0" presId="urn:microsoft.com/office/officeart/2005/8/layout/cycle4"/>
    <dgm:cxn modelId="{B1938D97-BF22-524A-BFC6-C1F2A4024F12}" type="presParOf" srcId="{1F711797-4FD7-004C-A2AB-349E54239F53}" destId="{22088E48-DAC5-2A4D-8281-6114D62182FA}" srcOrd="1" destOrd="0" presId="urn:microsoft.com/office/officeart/2005/8/layout/cycle4"/>
    <dgm:cxn modelId="{2A00147A-72C5-B14F-BF05-A55747AD600F}" type="presParOf" srcId="{E5C3D6C3-FA96-444F-8F81-F1C669E91C5F}" destId="{FBFB255F-295E-5641-B3B7-A9CBDF6D8E5B}" srcOrd="2" destOrd="0" presId="urn:microsoft.com/office/officeart/2005/8/layout/cycle4"/>
    <dgm:cxn modelId="{8C93C770-53CE-6D4C-B4B3-D66E1D818B12}" type="presParOf" srcId="{FBFB255F-295E-5641-B3B7-A9CBDF6D8E5B}" destId="{0CF884C5-ABD7-854E-981B-84F4DE81FC04}" srcOrd="0" destOrd="0" presId="urn:microsoft.com/office/officeart/2005/8/layout/cycle4"/>
    <dgm:cxn modelId="{7EF12C7C-6216-CC4B-88AD-95F8CE6A8F42}" type="presParOf" srcId="{FBFB255F-295E-5641-B3B7-A9CBDF6D8E5B}" destId="{008D861F-A547-5E4E-8D85-89786DC08B3B}" srcOrd="1" destOrd="0" presId="urn:microsoft.com/office/officeart/2005/8/layout/cycle4"/>
    <dgm:cxn modelId="{493308DD-7C4F-7143-95CB-7774705550F5}" type="presParOf" srcId="{E5C3D6C3-FA96-444F-8F81-F1C669E91C5F}" destId="{BA0D7793-181D-914C-80E7-EC92DE87EF2A}" srcOrd="3" destOrd="0" presId="urn:microsoft.com/office/officeart/2005/8/layout/cycle4"/>
    <dgm:cxn modelId="{D6092457-42B9-6D4B-9AA8-8CD38C125122}" type="presParOf" srcId="{BA0D7793-181D-914C-80E7-EC92DE87EF2A}" destId="{E47DFCFD-71F2-ED49-9FB9-5A606DA1C59C}" srcOrd="0" destOrd="0" presId="urn:microsoft.com/office/officeart/2005/8/layout/cycle4"/>
    <dgm:cxn modelId="{CE55002D-6706-B54D-8E7D-3048BD2F6F4B}" type="presParOf" srcId="{BA0D7793-181D-914C-80E7-EC92DE87EF2A}" destId="{99747E52-0758-F445-B2D0-742746781BE7}" srcOrd="1" destOrd="0" presId="urn:microsoft.com/office/officeart/2005/8/layout/cycle4"/>
    <dgm:cxn modelId="{BBC9DC03-CBFC-BA47-99D9-3AF80E4813B3}" type="presParOf" srcId="{E5C3D6C3-FA96-444F-8F81-F1C669E91C5F}" destId="{04DF94BC-064E-BE45-8CF9-3E598CB9B4A3}" srcOrd="4" destOrd="0" presId="urn:microsoft.com/office/officeart/2005/8/layout/cycle4"/>
    <dgm:cxn modelId="{9E67AB4B-FA81-F04E-98E7-793A055EE09E}" type="presParOf" srcId="{21D0DC43-DBAD-2E40-837C-574DA1558F67}" destId="{4A07903F-0791-C048-ADD9-D01FBAAA7958}" srcOrd="1" destOrd="0" presId="urn:microsoft.com/office/officeart/2005/8/layout/cycle4"/>
    <dgm:cxn modelId="{101454C1-22D9-EF49-8894-82F8CA420E53}" type="presParOf" srcId="{4A07903F-0791-C048-ADD9-D01FBAAA7958}" destId="{C17789D3-8537-4645-AFF4-FDCBA68B5AEF}" srcOrd="0" destOrd="0" presId="urn:microsoft.com/office/officeart/2005/8/layout/cycle4"/>
    <dgm:cxn modelId="{45814BAD-C38F-2B4C-80D8-44CF916DBF7B}" type="presParOf" srcId="{4A07903F-0791-C048-ADD9-D01FBAAA7958}" destId="{D828A63A-5A07-2447-84F6-4827FE14742A}" srcOrd="1" destOrd="0" presId="urn:microsoft.com/office/officeart/2005/8/layout/cycle4"/>
    <dgm:cxn modelId="{FBDBE84D-FFDE-9F41-92AA-57624D6636D6}" type="presParOf" srcId="{4A07903F-0791-C048-ADD9-D01FBAAA7958}" destId="{FA219EDD-7B08-D144-AA17-C9E8CC8987D6}" srcOrd="2" destOrd="0" presId="urn:microsoft.com/office/officeart/2005/8/layout/cycle4"/>
    <dgm:cxn modelId="{BAF65F2E-8F88-654E-87AF-280028CED82E}" type="presParOf" srcId="{4A07903F-0791-C048-ADD9-D01FBAAA7958}" destId="{637586E1-9B9A-D84C-BCAC-F9D93FAC427A}" srcOrd="3" destOrd="0" presId="urn:microsoft.com/office/officeart/2005/8/layout/cycle4"/>
    <dgm:cxn modelId="{B81CA0AC-4078-7242-8F36-E73A08F76208}" type="presParOf" srcId="{4A07903F-0791-C048-ADD9-D01FBAAA7958}" destId="{A890CC73-4B21-5047-B019-31CBC8511CE8}" srcOrd="4" destOrd="0" presId="urn:microsoft.com/office/officeart/2005/8/layout/cycle4"/>
    <dgm:cxn modelId="{E1B173D4-8F8A-924E-89DF-79F13F0AB65A}" type="presParOf" srcId="{21D0DC43-DBAD-2E40-837C-574DA1558F67}" destId="{AD45CA44-1299-A642-B0E2-4C6F9C754AC7}" srcOrd="2" destOrd="0" presId="urn:microsoft.com/office/officeart/2005/8/layout/cycle4"/>
    <dgm:cxn modelId="{18B080F3-B558-7547-A1DC-E70F36BC359E}" type="presParOf" srcId="{21D0DC43-DBAD-2E40-837C-574DA1558F67}" destId="{25B82B3A-AAF8-6B40-B7EF-F76DFECE6077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4F4D83E-A5A1-244E-A0F1-80B92DB35728}" type="doc">
      <dgm:prSet loTypeId="urn:microsoft.com/office/officeart/2005/8/layout/arrow2" loCatId="" qsTypeId="urn:microsoft.com/office/officeart/2005/8/quickstyle/simple1" qsCatId="simple" csTypeId="urn:microsoft.com/office/officeart/2005/8/colors/accent0_1" csCatId="mainScheme" phldr="1"/>
      <dgm:spPr/>
    </dgm:pt>
    <dgm:pt modelId="{0666342A-7ADC-3F47-B2C0-4DD0FC5876CE}">
      <dgm:prSet phldrT="[Text]"/>
      <dgm:spPr/>
      <dgm:t>
        <a:bodyPr/>
        <a:lstStyle/>
        <a:p>
          <a:r>
            <a:rPr lang="en-US">
              <a:latin typeface="Abadi MT Condensed Light" charset="0"/>
              <a:ea typeface="Abadi MT Condensed Light" charset="0"/>
              <a:cs typeface="Abadi MT Condensed Light" charset="0"/>
            </a:rPr>
            <a:t>Across thousands of domains</a:t>
          </a:r>
          <a:endParaRPr lang="en-US" dirty="0">
            <a:latin typeface="Abadi MT Condensed Light" charset="0"/>
            <a:ea typeface="Abadi MT Condensed Light" charset="0"/>
            <a:cs typeface="Abadi MT Condensed Light" charset="0"/>
          </a:endParaRPr>
        </a:p>
      </dgm:t>
    </dgm:pt>
    <dgm:pt modelId="{96716BFF-E6CF-A74B-8A6D-0C454F672F87}" type="parTrans" cxnId="{001B25FA-A960-D04B-9FE1-A7767AF1CA5B}">
      <dgm:prSet/>
      <dgm:spPr/>
      <dgm:t>
        <a:bodyPr/>
        <a:lstStyle/>
        <a:p>
          <a:endParaRPr lang="en-US"/>
        </a:p>
      </dgm:t>
    </dgm:pt>
    <dgm:pt modelId="{51C648C0-3E81-124E-B060-2084F1B81CB8}" type="sibTrans" cxnId="{001B25FA-A960-D04B-9FE1-A7767AF1CA5B}">
      <dgm:prSet/>
      <dgm:spPr/>
      <dgm:t>
        <a:bodyPr/>
        <a:lstStyle/>
        <a:p>
          <a:endParaRPr lang="en-US"/>
        </a:p>
      </dgm:t>
    </dgm:pt>
    <dgm:pt modelId="{2EAA4872-2147-7640-974D-BFC89FE9A440}">
      <dgm:prSet phldrT="[Text]"/>
      <dgm:spPr/>
      <dgm:t>
        <a:bodyPr/>
        <a:lstStyle/>
        <a:p>
          <a:r>
            <a:rPr lang="en-US" dirty="0">
              <a:latin typeface="Abadi MT Condensed Light" charset="0"/>
              <a:ea typeface="Abadi MT Condensed Light" charset="0"/>
              <a:cs typeface="Abadi MT Condensed Light" charset="0"/>
            </a:rPr>
            <a:t>Looking for links</a:t>
          </a:r>
        </a:p>
      </dgm:t>
    </dgm:pt>
    <dgm:pt modelId="{BF8A61CC-8B64-5B42-8B0C-E6B5958929B0}" type="parTrans" cxnId="{D360F227-6B73-FE46-97D5-5F4A83E8A3E2}">
      <dgm:prSet/>
      <dgm:spPr/>
      <dgm:t>
        <a:bodyPr/>
        <a:lstStyle/>
        <a:p>
          <a:endParaRPr lang="en-US"/>
        </a:p>
      </dgm:t>
    </dgm:pt>
    <dgm:pt modelId="{68900B14-F635-224D-AB29-96B5FF44F792}" type="sibTrans" cxnId="{D360F227-6B73-FE46-97D5-5F4A83E8A3E2}">
      <dgm:prSet/>
      <dgm:spPr/>
      <dgm:t>
        <a:bodyPr/>
        <a:lstStyle/>
        <a:p>
          <a:endParaRPr lang="en-US"/>
        </a:p>
      </dgm:t>
    </dgm:pt>
    <dgm:pt modelId="{6992DAF3-CDD4-CE4A-A101-5C251EC7FCAF}">
      <dgm:prSet phldrT="[Text]"/>
      <dgm:spPr/>
      <dgm:t>
        <a:bodyPr/>
        <a:lstStyle/>
        <a:p>
          <a:r>
            <a:rPr lang="en-US" dirty="0">
              <a:latin typeface="Abadi MT Condensed Light" charset="0"/>
              <a:ea typeface="Abadi MT Condensed Light" charset="0"/>
              <a:cs typeface="Abadi MT Condensed Light" charset="0"/>
            </a:rPr>
            <a:t>Finding ID </a:t>
          </a:r>
        </a:p>
      </dgm:t>
    </dgm:pt>
    <dgm:pt modelId="{E383D7E6-83CB-684D-9DD5-3E090EE17F3E}" type="parTrans" cxnId="{AB25810D-ED93-6B4B-A525-41A375F067AC}">
      <dgm:prSet/>
      <dgm:spPr/>
      <dgm:t>
        <a:bodyPr/>
        <a:lstStyle/>
        <a:p>
          <a:endParaRPr lang="en-US"/>
        </a:p>
      </dgm:t>
    </dgm:pt>
    <dgm:pt modelId="{445EC359-4CF6-1244-8207-F1914334E5D3}" type="sibTrans" cxnId="{AB25810D-ED93-6B4B-A525-41A375F067AC}">
      <dgm:prSet/>
      <dgm:spPr/>
      <dgm:t>
        <a:bodyPr/>
        <a:lstStyle/>
        <a:p>
          <a:endParaRPr lang="en-US"/>
        </a:p>
      </dgm:t>
    </dgm:pt>
    <dgm:pt modelId="{6281BCAF-1157-CE48-9192-E92BCCE0C19A}">
      <dgm:prSet phldrT="[Text]"/>
      <dgm:spPr/>
      <dgm:t>
        <a:bodyPr/>
        <a:lstStyle/>
        <a:p>
          <a:r>
            <a:rPr lang="en-US" dirty="0">
              <a:latin typeface="Abadi MT Condensed Light" charset="0"/>
              <a:ea typeface="Abadi MT Condensed Light" charset="0"/>
              <a:cs typeface="Abadi MT Condensed Light" charset="0"/>
            </a:rPr>
            <a:t>Generating details pages</a:t>
          </a:r>
        </a:p>
      </dgm:t>
    </dgm:pt>
    <dgm:pt modelId="{047A42DC-64C3-3444-BE4E-0C3E7378009F}" type="parTrans" cxnId="{D71E94CF-AE07-C946-819E-C13F0752DA14}">
      <dgm:prSet/>
      <dgm:spPr/>
      <dgm:t>
        <a:bodyPr/>
        <a:lstStyle/>
        <a:p>
          <a:endParaRPr lang="en-US"/>
        </a:p>
      </dgm:t>
    </dgm:pt>
    <dgm:pt modelId="{9E88B86B-127F-1847-968D-D3BBC9A304A5}" type="sibTrans" cxnId="{D71E94CF-AE07-C946-819E-C13F0752DA14}">
      <dgm:prSet/>
      <dgm:spPr/>
      <dgm:t>
        <a:bodyPr/>
        <a:lstStyle/>
        <a:p>
          <a:endParaRPr lang="en-US"/>
        </a:p>
      </dgm:t>
    </dgm:pt>
    <dgm:pt modelId="{16F4ECDF-7F15-DE4B-B132-60C65FF8AD8B}" type="pres">
      <dgm:prSet presAssocID="{34F4D83E-A5A1-244E-A0F1-80B92DB35728}" presName="arrowDiagram" presStyleCnt="0">
        <dgm:presLayoutVars>
          <dgm:chMax val="5"/>
          <dgm:dir/>
          <dgm:resizeHandles val="exact"/>
        </dgm:presLayoutVars>
      </dgm:prSet>
      <dgm:spPr/>
    </dgm:pt>
    <dgm:pt modelId="{9220745A-57E1-E546-99D4-1A284757A86D}" type="pres">
      <dgm:prSet presAssocID="{34F4D83E-A5A1-244E-A0F1-80B92DB35728}" presName="arrow" presStyleLbl="bgShp" presStyleIdx="0" presStyleCnt="1"/>
      <dgm:spPr/>
    </dgm:pt>
    <dgm:pt modelId="{B427DB99-32EC-4B4F-AC0D-8F5EA738CB2B}" type="pres">
      <dgm:prSet presAssocID="{34F4D83E-A5A1-244E-A0F1-80B92DB35728}" presName="arrowDiagram4" presStyleCnt="0"/>
      <dgm:spPr/>
    </dgm:pt>
    <dgm:pt modelId="{9D992D2F-5BF9-B74B-9EFE-C0E7E0190762}" type="pres">
      <dgm:prSet presAssocID="{0666342A-7ADC-3F47-B2C0-4DD0FC5876CE}" presName="bullet4a" presStyleLbl="node1" presStyleIdx="0" presStyleCnt="4"/>
      <dgm:spPr/>
    </dgm:pt>
    <dgm:pt modelId="{4FA6E33D-4FAC-E340-A698-9487EAB67BB4}" type="pres">
      <dgm:prSet presAssocID="{0666342A-7ADC-3F47-B2C0-4DD0FC5876CE}" presName="textBox4a" presStyleLbl="revTx" presStyleIdx="0" presStyleCnt="4">
        <dgm:presLayoutVars>
          <dgm:bulletEnabled val="1"/>
        </dgm:presLayoutVars>
      </dgm:prSet>
      <dgm:spPr/>
    </dgm:pt>
    <dgm:pt modelId="{DBC277EC-175C-2B44-9880-9D01E610798A}" type="pres">
      <dgm:prSet presAssocID="{2EAA4872-2147-7640-974D-BFC89FE9A440}" presName="bullet4b" presStyleLbl="node1" presStyleIdx="1" presStyleCnt="4"/>
      <dgm:spPr/>
    </dgm:pt>
    <dgm:pt modelId="{9E6A9B0E-F86E-124F-BF31-41B597B666BE}" type="pres">
      <dgm:prSet presAssocID="{2EAA4872-2147-7640-974D-BFC89FE9A440}" presName="textBox4b" presStyleLbl="revTx" presStyleIdx="1" presStyleCnt="4">
        <dgm:presLayoutVars>
          <dgm:bulletEnabled val="1"/>
        </dgm:presLayoutVars>
      </dgm:prSet>
      <dgm:spPr/>
    </dgm:pt>
    <dgm:pt modelId="{CF284D7D-4A05-9A44-895A-AA5F5D11CF24}" type="pres">
      <dgm:prSet presAssocID="{6992DAF3-CDD4-CE4A-A101-5C251EC7FCAF}" presName="bullet4c" presStyleLbl="node1" presStyleIdx="2" presStyleCnt="4"/>
      <dgm:spPr/>
    </dgm:pt>
    <dgm:pt modelId="{81712734-451C-5848-B15E-8414D3ACC402}" type="pres">
      <dgm:prSet presAssocID="{6992DAF3-CDD4-CE4A-A101-5C251EC7FCAF}" presName="textBox4c" presStyleLbl="revTx" presStyleIdx="2" presStyleCnt="4">
        <dgm:presLayoutVars>
          <dgm:bulletEnabled val="1"/>
        </dgm:presLayoutVars>
      </dgm:prSet>
      <dgm:spPr/>
    </dgm:pt>
    <dgm:pt modelId="{783C9F53-59C0-2341-8EF2-BCC7BD1E3F3E}" type="pres">
      <dgm:prSet presAssocID="{6281BCAF-1157-CE48-9192-E92BCCE0C19A}" presName="bullet4d" presStyleLbl="node1" presStyleIdx="3" presStyleCnt="4"/>
      <dgm:spPr/>
    </dgm:pt>
    <dgm:pt modelId="{DB3517A6-4C25-3F47-8A1D-B55A7B391A36}" type="pres">
      <dgm:prSet presAssocID="{6281BCAF-1157-CE48-9192-E92BCCE0C19A}" presName="textBox4d" presStyleLbl="revTx" presStyleIdx="3" presStyleCnt="4">
        <dgm:presLayoutVars>
          <dgm:bulletEnabled val="1"/>
        </dgm:presLayoutVars>
      </dgm:prSet>
      <dgm:spPr/>
    </dgm:pt>
  </dgm:ptLst>
  <dgm:cxnLst>
    <dgm:cxn modelId="{AB25810D-ED93-6B4B-A525-41A375F067AC}" srcId="{34F4D83E-A5A1-244E-A0F1-80B92DB35728}" destId="{6992DAF3-CDD4-CE4A-A101-5C251EC7FCAF}" srcOrd="2" destOrd="0" parTransId="{E383D7E6-83CB-684D-9DD5-3E090EE17F3E}" sibTransId="{445EC359-4CF6-1244-8207-F1914334E5D3}"/>
    <dgm:cxn modelId="{DF2ED81A-594C-7E45-8DC7-49C57CE4FD17}" type="presOf" srcId="{2EAA4872-2147-7640-974D-BFC89FE9A440}" destId="{9E6A9B0E-F86E-124F-BF31-41B597B666BE}" srcOrd="0" destOrd="0" presId="urn:microsoft.com/office/officeart/2005/8/layout/arrow2"/>
    <dgm:cxn modelId="{A328341C-A6C7-594A-A7CC-8CAEFEEF38D1}" type="presOf" srcId="{34F4D83E-A5A1-244E-A0F1-80B92DB35728}" destId="{16F4ECDF-7F15-DE4B-B132-60C65FF8AD8B}" srcOrd="0" destOrd="0" presId="urn:microsoft.com/office/officeart/2005/8/layout/arrow2"/>
    <dgm:cxn modelId="{D360F227-6B73-FE46-97D5-5F4A83E8A3E2}" srcId="{34F4D83E-A5A1-244E-A0F1-80B92DB35728}" destId="{2EAA4872-2147-7640-974D-BFC89FE9A440}" srcOrd="1" destOrd="0" parTransId="{BF8A61CC-8B64-5B42-8B0C-E6B5958929B0}" sibTransId="{68900B14-F635-224D-AB29-96B5FF44F792}"/>
    <dgm:cxn modelId="{77927FBB-F28D-1247-9132-6A7710B51B7A}" type="presOf" srcId="{6992DAF3-CDD4-CE4A-A101-5C251EC7FCAF}" destId="{81712734-451C-5848-B15E-8414D3ACC402}" srcOrd="0" destOrd="0" presId="urn:microsoft.com/office/officeart/2005/8/layout/arrow2"/>
    <dgm:cxn modelId="{D54A5FC2-72DA-6843-94F4-9FB0BF65D5AA}" type="presOf" srcId="{6281BCAF-1157-CE48-9192-E92BCCE0C19A}" destId="{DB3517A6-4C25-3F47-8A1D-B55A7B391A36}" srcOrd="0" destOrd="0" presId="urn:microsoft.com/office/officeart/2005/8/layout/arrow2"/>
    <dgm:cxn modelId="{D71E94CF-AE07-C946-819E-C13F0752DA14}" srcId="{34F4D83E-A5A1-244E-A0F1-80B92DB35728}" destId="{6281BCAF-1157-CE48-9192-E92BCCE0C19A}" srcOrd="3" destOrd="0" parTransId="{047A42DC-64C3-3444-BE4E-0C3E7378009F}" sibTransId="{9E88B86B-127F-1847-968D-D3BBC9A304A5}"/>
    <dgm:cxn modelId="{89DD79EE-C435-9C4A-A745-388082BF6A14}" type="presOf" srcId="{0666342A-7ADC-3F47-B2C0-4DD0FC5876CE}" destId="{4FA6E33D-4FAC-E340-A698-9487EAB67BB4}" srcOrd="0" destOrd="0" presId="urn:microsoft.com/office/officeart/2005/8/layout/arrow2"/>
    <dgm:cxn modelId="{001B25FA-A960-D04B-9FE1-A7767AF1CA5B}" srcId="{34F4D83E-A5A1-244E-A0F1-80B92DB35728}" destId="{0666342A-7ADC-3F47-B2C0-4DD0FC5876CE}" srcOrd="0" destOrd="0" parTransId="{96716BFF-E6CF-A74B-8A6D-0C454F672F87}" sibTransId="{51C648C0-3E81-124E-B060-2084F1B81CB8}"/>
    <dgm:cxn modelId="{D71F3477-E8E0-844B-9A08-6F782B0A6442}" type="presParOf" srcId="{16F4ECDF-7F15-DE4B-B132-60C65FF8AD8B}" destId="{9220745A-57E1-E546-99D4-1A284757A86D}" srcOrd="0" destOrd="0" presId="urn:microsoft.com/office/officeart/2005/8/layout/arrow2"/>
    <dgm:cxn modelId="{33AAA63D-48D7-AD4C-8C0E-6EB4C5A83A97}" type="presParOf" srcId="{16F4ECDF-7F15-DE4B-B132-60C65FF8AD8B}" destId="{B427DB99-32EC-4B4F-AC0D-8F5EA738CB2B}" srcOrd="1" destOrd="0" presId="urn:microsoft.com/office/officeart/2005/8/layout/arrow2"/>
    <dgm:cxn modelId="{9FEF6CAE-AD7A-1A45-89B7-FD98AF2F8F43}" type="presParOf" srcId="{B427DB99-32EC-4B4F-AC0D-8F5EA738CB2B}" destId="{9D992D2F-5BF9-B74B-9EFE-C0E7E0190762}" srcOrd="0" destOrd="0" presId="urn:microsoft.com/office/officeart/2005/8/layout/arrow2"/>
    <dgm:cxn modelId="{E3176AA5-0A9C-E54A-8406-4DE9137262EF}" type="presParOf" srcId="{B427DB99-32EC-4B4F-AC0D-8F5EA738CB2B}" destId="{4FA6E33D-4FAC-E340-A698-9487EAB67BB4}" srcOrd="1" destOrd="0" presId="urn:microsoft.com/office/officeart/2005/8/layout/arrow2"/>
    <dgm:cxn modelId="{CD111F45-6BE1-364C-B183-B61D7A1296CB}" type="presParOf" srcId="{B427DB99-32EC-4B4F-AC0D-8F5EA738CB2B}" destId="{DBC277EC-175C-2B44-9880-9D01E610798A}" srcOrd="2" destOrd="0" presId="urn:microsoft.com/office/officeart/2005/8/layout/arrow2"/>
    <dgm:cxn modelId="{6649EC3B-7CE7-B84E-A4E2-0C01DEF93809}" type="presParOf" srcId="{B427DB99-32EC-4B4F-AC0D-8F5EA738CB2B}" destId="{9E6A9B0E-F86E-124F-BF31-41B597B666BE}" srcOrd="3" destOrd="0" presId="urn:microsoft.com/office/officeart/2005/8/layout/arrow2"/>
    <dgm:cxn modelId="{A37C56BB-81E2-8F40-A61E-F21A678823F1}" type="presParOf" srcId="{B427DB99-32EC-4B4F-AC0D-8F5EA738CB2B}" destId="{CF284D7D-4A05-9A44-895A-AA5F5D11CF24}" srcOrd="4" destOrd="0" presId="urn:microsoft.com/office/officeart/2005/8/layout/arrow2"/>
    <dgm:cxn modelId="{4611CA2D-A3C9-9F43-BC6B-D689D306F1E4}" type="presParOf" srcId="{B427DB99-32EC-4B4F-AC0D-8F5EA738CB2B}" destId="{81712734-451C-5848-B15E-8414D3ACC402}" srcOrd="5" destOrd="0" presId="urn:microsoft.com/office/officeart/2005/8/layout/arrow2"/>
    <dgm:cxn modelId="{14E2A180-0EDA-B942-A1B8-8EF7792BE839}" type="presParOf" srcId="{B427DB99-32EC-4B4F-AC0D-8F5EA738CB2B}" destId="{783C9F53-59C0-2341-8EF2-BCC7BD1E3F3E}" srcOrd="6" destOrd="0" presId="urn:microsoft.com/office/officeart/2005/8/layout/arrow2"/>
    <dgm:cxn modelId="{B3639DC9-07E8-0644-AAF4-A52F1EEFAFE5}" type="presParOf" srcId="{B427DB99-32EC-4B4F-AC0D-8F5EA738CB2B}" destId="{DB3517A6-4C25-3F47-8A1D-B55A7B391A36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3DBA27-74A6-414E-A086-D745F31D5626}">
      <dsp:nvSpPr>
        <dsp:cNvPr id="0" name=""/>
        <dsp:cNvSpPr/>
      </dsp:nvSpPr>
      <dsp:spPr>
        <a:xfrm>
          <a:off x="3616" y="1064547"/>
          <a:ext cx="3162448" cy="126497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2">
                  <a:lumMod val="50000"/>
                </a:schemeClr>
              </a:solidFill>
              <a:latin typeface="Avenir Book" charset="0"/>
              <a:ea typeface="Avenir Book" charset="0"/>
              <a:cs typeface="Avenir Book" charset="0"/>
            </a:rPr>
            <a:t>Research output</a:t>
          </a:r>
        </a:p>
      </dsp:txBody>
      <dsp:txXfrm>
        <a:off x="3616" y="1064547"/>
        <a:ext cx="2846203" cy="1264979"/>
      </dsp:txXfrm>
    </dsp:sp>
    <dsp:sp modelId="{28F0B4DA-0EF5-AB42-85A6-51FCFA4EC11E}">
      <dsp:nvSpPr>
        <dsp:cNvPr id="0" name=""/>
        <dsp:cNvSpPr/>
      </dsp:nvSpPr>
      <dsp:spPr>
        <a:xfrm>
          <a:off x="2533575" y="1064547"/>
          <a:ext cx="3162448" cy="12649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2">
                  <a:lumMod val="50000"/>
                </a:schemeClr>
              </a:solidFill>
              <a:latin typeface="Avenir Book" charset="0"/>
              <a:ea typeface="Avenir Book" charset="0"/>
              <a:cs typeface="Avenir Book" charset="0"/>
            </a:rPr>
            <a:t>Persistent ID</a:t>
          </a:r>
        </a:p>
      </dsp:txBody>
      <dsp:txXfrm>
        <a:off x="3166065" y="1064547"/>
        <a:ext cx="1897469" cy="1264979"/>
      </dsp:txXfrm>
    </dsp:sp>
    <dsp:sp modelId="{A92A1ED7-790B-6D49-A794-27CF51C22E94}">
      <dsp:nvSpPr>
        <dsp:cNvPr id="0" name=""/>
        <dsp:cNvSpPr/>
      </dsp:nvSpPr>
      <dsp:spPr>
        <a:xfrm>
          <a:off x="5063534" y="1064547"/>
          <a:ext cx="3162448" cy="12649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2">
                  <a:lumMod val="50000"/>
                </a:schemeClr>
              </a:solidFill>
              <a:latin typeface="Avenir Book" charset="0"/>
              <a:ea typeface="Avenir Book" charset="0"/>
              <a:cs typeface="Avenir Book" charset="0"/>
            </a:rPr>
            <a:t>Engagement in a platform we track (16)</a:t>
          </a:r>
        </a:p>
      </dsp:txBody>
      <dsp:txXfrm>
        <a:off x="5696024" y="1064547"/>
        <a:ext cx="1897469" cy="12649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3DBA27-74A6-414E-A086-D745F31D5626}">
      <dsp:nvSpPr>
        <dsp:cNvPr id="0" name=""/>
        <dsp:cNvSpPr/>
      </dsp:nvSpPr>
      <dsp:spPr>
        <a:xfrm>
          <a:off x="3616" y="1064547"/>
          <a:ext cx="3162448" cy="1264979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venir Book" charset="0"/>
              <a:ea typeface="Avenir Book" charset="0"/>
              <a:cs typeface="Avenir Book" charset="0"/>
            </a:rPr>
            <a:t>Data set, article, clinical trial, etc</a:t>
          </a:r>
          <a:endParaRPr lang="en-US" sz="1800" kern="1200" dirty="0">
            <a:latin typeface="Avenir Book" charset="0"/>
            <a:ea typeface="Avenir Book" charset="0"/>
            <a:cs typeface="Avenir Book" charset="0"/>
          </a:endParaRPr>
        </a:p>
      </dsp:txBody>
      <dsp:txXfrm>
        <a:off x="3616" y="1064547"/>
        <a:ext cx="2846203" cy="1264979"/>
      </dsp:txXfrm>
    </dsp:sp>
    <dsp:sp modelId="{28F0B4DA-0EF5-AB42-85A6-51FCFA4EC11E}">
      <dsp:nvSpPr>
        <dsp:cNvPr id="0" name=""/>
        <dsp:cNvSpPr/>
      </dsp:nvSpPr>
      <dsp:spPr>
        <a:xfrm>
          <a:off x="2533575" y="1064547"/>
          <a:ext cx="3162448" cy="1264979"/>
        </a:xfrm>
        <a:prstGeom prst="chevron">
          <a:avLst/>
        </a:prstGeom>
        <a:solidFill>
          <a:schemeClr val="accent3">
            <a:hueOff val="-4900996"/>
            <a:satOff val="11323"/>
            <a:lumOff val="666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venir Book" charset="0"/>
              <a:ea typeface="Avenir Book" charset="0"/>
              <a:cs typeface="Avenir Book" charset="0"/>
            </a:rPr>
            <a:t>DOI, PMID, SSRN, NCCT etc</a:t>
          </a:r>
          <a:endParaRPr lang="en-US" sz="1800" kern="1200" dirty="0">
            <a:latin typeface="Avenir Book" charset="0"/>
            <a:ea typeface="Avenir Book" charset="0"/>
            <a:cs typeface="Avenir Book" charset="0"/>
          </a:endParaRPr>
        </a:p>
      </dsp:txBody>
      <dsp:txXfrm>
        <a:off x="3166065" y="1064547"/>
        <a:ext cx="1897469" cy="1264979"/>
      </dsp:txXfrm>
    </dsp:sp>
    <dsp:sp modelId="{A92A1ED7-790B-6D49-A794-27CF51C22E94}">
      <dsp:nvSpPr>
        <dsp:cNvPr id="0" name=""/>
        <dsp:cNvSpPr/>
      </dsp:nvSpPr>
      <dsp:spPr>
        <a:xfrm>
          <a:off x="5063534" y="1064547"/>
          <a:ext cx="3162448" cy="1264979"/>
        </a:xfrm>
        <a:prstGeom prst="chevron">
          <a:avLst/>
        </a:prstGeom>
        <a:solidFill>
          <a:schemeClr val="accent3">
            <a:hueOff val="-9801993"/>
            <a:satOff val="22645"/>
            <a:lumOff val="1333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venir Book" charset="0"/>
              <a:ea typeface="Avenir Book" charset="0"/>
              <a:cs typeface="Avenir Book" charset="0"/>
            </a:rPr>
            <a:t>News, policy, social media, peer review sites </a:t>
          </a:r>
          <a:r>
            <a:rPr lang="en-US" sz="1800" kern="1200" dirty="0" err="1">
              <a:latin typeface="Avenir Book" charset="0"/>
              <a:ea typeface="Avenir Book" charset="0"/>
              <a:cs typeface="Avenir Book" charset="0"/>
            </a:rPr>
            <a:t>etc</a:t>
          </a:r>
          <a:endParaRPr lang="en-US" sz="1800" kern="1200" dirty="0">
            <a:latin typeface="Avenir Book" charset="0"/>
            <a:ea typeface="Avenir Book" charset="0"/>
            <a:cs typeface="Avenir Book" charset="0"/>
          </a:endParaRPr>
        </a:p>
      </dsp:txBody>
      <dsp:txXfrm>
        <a:off x="5696024" y="1064547"/>
        <a:ext cx="1897469" cy="12649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FFB9FB-F981-D441-8560-75A8D6784B97}">
      <dsp:nvSpPr>
        <dsp:cNvPr id="0" name=""/>
        <dsp:cNvSpPr/>
      </dsp:nvSpPr>
      <dsp:spPr>
        <a:xfrm>
          <a:off x="-4593403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AF6840-32DA-EE49-9D08-07A77F8B9E1F}">
      <dsp:nvSpPr>
        <dsp:cNvPr id="0" name=""/>
        <dsp:cNvSpPr/>
      </dsp:nvSpPr>
      <dsp:spPr>
        <a:xfrm>
          <a:off x="285089" y="184749"/>
          <a:ext cx="5756656" cy="3693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161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  <a:latin typeface="Avenir Black"/>
              <a:cs typeface="Avenir Black"/>
            </a:rPr>
            <a:t>Data sets</a:t>
          </a:r>
        </a:p>
      </dsp:txBody>
      <dsp:txXfrm>
        <a:off x="285089" y="184749"/>
        <a:ext cx="5756656" cy="369336"/>
      </dsp:txXfrm>
    </dsp:sp>
    <dsp:sp modelId="{3CC838C2-5601-A949-BC7E-77ACA7013249}">
      <dsp:nvSpPr>
        <dsp:cNvPr id="0" name=""/>
        <dsp:cNvSpPr/>
      </dsp:nvSpPr>
      <dsp:spPr>
        <a:xfrm>
          <a:off x="54254" y="138582"/>
          <a:ext cx="461670" cy="461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4055F2-D9AD-3B4E-BE1F-58D5BE07CAA2}">
      <dsp:nvSpPr>
        <dsp:cNvPr id="0" name=""/>
        <dsp:cNvSpPr/>
      </dsp:nvSpPr>
      <dsp:spPr>
        <a:xfrm>
          <a:off x="619556" y="739079"/>
          <a:ext cx="5422188" cy="3693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161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  <a:latin typeface="Avenir Black"/>
              <a:cs typeface="Avenir Black"/>
            </a:rPr>
            <a:t>Clinical trial records</a:t>
          </a:r>
        </a:p>
      </dsp:txBody>
      <dsp:txXfrm>
        <a:off x="619556" y="739079"/>
        <a:ext cx="5422188" cy="369336"/>
      </dsp:txXfrm>
    </dsp:sp>
    <dsp:sp modelId="{A5958867-D968-854E-BAB2-8E256B812747}">
      <dsp:nvSpPr>
        <dsp:cNvPr id="0" name=""/>
        <dsp:cNvSpPr/>
      </dsp:nvSpPr>
      <dsp:spPr>
        <a:xfrm>
          <a:off x="388721" y="692912"/>
          <a:ext cx="461670" cy="461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FD2096-85C6-FA4F-9AA9-EB2369D1A117}">
      <dsp:nvSpPr>
        <dsp:cNvPr id="0" name=""/>
        <dsp:cNvSpPr/>
      </dsp:nvSpPr>
      <dsp:spPr>
        <a:xfrm>
          <a:off x="802843" y="1293002"/>
          <a:ext cx="5238902" cy="3693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161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  <a:latin typeface="Avenir Black"/>
              <a:cs typeface="Avenir Black"/>
            </a:rPr>
            <a:t>Peer reviewed journal articles</a:t>
          </a:r>
        </a:p>
      </dsp:txBody>
      <dsp:txXfrm>
        <a:off x="802843" y="1293002"/>
        <a:ext cx="5238902" cy="369336"/>
      </dsp:txXfrm>
    </dsp:sp>
    <dsp:sp modelId="{688DEFF2-E6A8-714A-BEE9-071F80E61335}">
      <dsp:nvSpPr>
        <dsp:cNvPr id="0" name=""/>
        <dsp:cNvSpPr/>
      </dsp:nvSpPr>
      <dsp:spPr>
        <a:xfrm>
          <a:off x="572007" y="1246835"/>
          <a:ext cx="461670" cy="461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30C350-A092-2A40-8EA7-FEF95261C9AE}">
      <dsp:nvSpPr>
        <dsp:cNvPr id="0" name=""/>
        <dsp:cNvSpPr/>
      </dsp:nvSpPr>
      <dsp:spPr>
        <a:xfrm>
          <a:off x="861364" y="1847331"/>
          <a:ext cx="5180380" cy="3693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161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  <a:latin typeface="Avenir Black"/>
              <a:cs typeface="Avenir Black"/>
            </a:rPr>
            <a:t>Books</a:t>
          </a:r>
        </a:p>
      </dsp:txBody>
      <dsp:txXfrm>
        <a:off x="861364" y="1847331"/>
        <a:ext cx="5180380" cy="369336"/>
      </dsp:txXfrm>
    </dsp:sp>
    <dsp:sp modelId="{2AFC9A30-6B69-5649-8011-5E647553BC6F}">
      <dsp:nvSpPr>
        <dsp:cNvPr id="0" name=""/>
        <dsp:cNvSpPr/>
      </dsp:nvSpPr>
      <dsp:spPr>
        <a:xfrm>
          <a:off x="630529" y="1801164"/>
          <a:ext cx="461670" cy="461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A09E53-FFE4-0F47-8757-8975A98A7A4B}">
      <dsp:nvSpPr>
        <dsp:cNvPr id="0" name=""/>
        <dsp:cNvSpPr/>
      </dsp:nvSpPr>
      <dsp:spPr>
        <a:xfrm>
          <a:off x="802843" y="2401661"/>
          <a:ext cx="5238902" cy="3693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161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  <a:latin typeface="Avenir Black"/>
              <a:cs typeface="Avenir Black"/>
            </a:rPr>
            <a:t>Book chapters</a:t>
          </a:r>
        </a:p>
      </dsp:txBody>
      <dsp:txXfrm>
        <a:off x="802843" y="2401661"/>
        <a:ext cx="5238902" cy="369336"/>
      </dsp:txXfrm>
    </dsp:sp>
    <dsp:sp modelId="{4B7A4F99-F288-5343-80E1-14185C984009}">
      <dsp:nvSpPr>
        <dsp:cNvPr id="0" name=""/>
        <dsp:cNvSpPr/>
      </dsp:nvSpPr>
      <dsp:spPr>
        <a:xfrm>
          <a:off x="572007" y="2355494"/>
          <a:ext cx="461670" cy="461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A2398E-73E7-9441-BA70-2331F9846D67}">
      <dsp:nvSpPr>
        <dsp:cNvPr id="0" name=""/>
        <dsp:cNvSpPr/>
      </dsp:nvSpPr>
      <dsp:spPr>
        <a:xfrm>
          <a:off x="619556" y="2955584"/>
          <a:ext cx="5422188" cy="3693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161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  <a:latin typeface="Avenir Black"/>
              <a:cs typeface="Avenir Black"/>
            </a:rPr>
            <a:t>Policy documents, guidelines, white papers</a:t>
          </a:r>
        </a:p>
      </dsp:txBody>
      <dsp:txXfrm>
        <a:off x="619556" y="2955584"/>
        <a:ext cx="5422188" cy="369336"/>
      </dsp:txXfrm>
    </dsp:sp>
    <dsp:sp modelId="{BE876B1D-74C5-F543-97CC-FDFF47F266FD}">
      <dsp:nvSpPr>
        <dsp:cNvPr id="0" name=""/>
        <dsp:cNvSpPr/>
      </dsp:nvSpPr>
      <dsp:spPr>
        <a:xfrm>
          <a:off x="388721" y="2909417"/>
          <a:ext cx="461670" cy="461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15F6D3-6B0B-9F4B-835B-3289ADF4EEE5}">
      <dsp:nvSpPr>
        <dsp:cNvPr id="0" name=""/>
        <dsp:cNvSpPr/>
      </dsp:nvSpPr>
      <dsp:spPr>
        <a:xfrm>
          <a:off x="285089" y="3509914"/>
          <a:ext cx="5756656" cy="3693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161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  <a:latin typeface="Avenir Black"/>
              <a:cs typeface="Avenir Black"/>
            </a:rPr>
            <a:t>Presentations, blogs, anything web-native</a:t>
          </a:r>
        </a:p>
      </dsp:txBody>
      <dsp:txXfrm>
        <a:off x="285089" y="3509914"/>
        <a:ext cx="5756656" cy="369336"/>
      </dsp:txXfrm>
    </dsp:sp>
    <dsp:sp modelId="{78454E73-721A-5443-AD8B-863CF4632C3C}">
      <dsp:nvSpPr>
        <dsp:cNvPr id="0" name=""/>
        <dsp:cNvSpPr/>
      </dsp:nvSpPr>
      <dsp:spPr>
        <a:xfrm>
          <a:off x="54254" y="3463747"/>
          <a:ext cx="461670" cy="461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F884C5-ABD7-854E-981B-84F4DE81FC04}">
      <dsp:nvSpPr>
        <dsp:cNvPr id="0" name=""/>
        <dsp:cNvSpPr/>
      </dsp:nvSpPr>
      <dsp:spPr>
        <a:xfrm>
          <a:off x="4596673" y="2713743"/>
          <a:ext cx="2267930" cy="19529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1437880"/>
              <a:satOff val="-4985"/>
              <a:lumOff val="112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latin typeface="Avenir Black"/>
              <a:cs typeface="Avenir Black"/>
            </a:rPr>
            <a:t>Facebook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latin typeface="Avenir Black"/>
              <a:cs typeface="Avenir Black"/>
            </a:rPr>
            <a:t>Twitter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latin typeface="Avenir Black"/>
              <a:cs typeface="Avenir Black"/>
            </a:rPr>
            <a:t>Google+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 err="1">
              <a:latin typeface="Avenir Black"/>
              <a:cs typeface="Avenir Black"/>
            </a:rPr>
            <a:t>Weibo</a:t>
          </a:r>
          <a:endParaRPr lang="en-US" sz="1300" kern="1200" dirty="0">
            <a:latin typeface="Avenir Black"/>
            <a:cs typeface="Avenir Black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latin typeface="Avenir Black"/>
              <a:cs typeface="Avenir Black"/>
            </a:rPr>
            <a:t>LinkedIn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 err="1">
              <a:latin typeface="Avenir Black"/>
              <a:cs typeface="Avenir Black"/>
            </a:rPr>
            <a:t>Pinterest</a:t>
          </a:r>
          <a:endParaRPr lang="en-US" sz="1300" kern="1200" dirty="0">
            <a:latin typeface="Avenir Black"/>
            <a:cs typeface="Avenir Black"/>
          </a:endParaRPr>
        </a:p>
      </dsp:txBody>
      <dsp:txXfrm>
        <a:off x="5319954" y="3244894"/>
        <a:ext cx="1501749" cy="1378947"/>
      </dsp:txXfrm>
    </dsp:sp>
    <dsp:sp modelId="{E47DFCFD-71F2-ED49-9FB9-5A606DA1C59C}">
      <dsp:nvSpPr>
        <dsp:cNvPr id="0" name=""/>
        <dsp:cNvSpPr/>
      </dsp:nvSpPr>
      <dsp:spPr>
        <a:xfrm>
          <a:off x="437994" y="3062509"/>
          <a:ext cx="2567705" cy="14691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2156820"/>
              <a:satOff val="-7477"/>
              <a:lumOff val="16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Avenir Black"/>
              <a:cs typeface="Avenir Black"/>
            </a:rPr>
            <a:t>Policy docs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Avenir Black"/>
              <a:cs typeface="Avenir Black"/>
            </a:rPr>
            <a:t>Academic/field blogs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Avenir Black"/>
              <a:cs typeface="Avenir Black"/>
            </a:rPr>
            <a:t>Syllabi - NEW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500" kern="1200" dirty="0">
            <a:latin typeface="Avenir Black"/>
            <a:cs typeface="Avenir Black"/>
          </a:endParaRPr>
        </a:p>
      </dsp:txBody>
      <dsp:txXfrm>
        <a:off x="470265" y="3462056"/>
        <a:ext cx="1732852" cy="1037286"/>
      </dsp:txXfrm>
    </dsp:sp>
    <dsp:sp modelId="{237BC2CA-F297-F749-84E4-EBBDE8B7791E}">
      <dsp:nvSpPr>
        <dsp:cNvPr id="0" name=""/>
        <dsp:cNvSpPr/>
      </dsp:nvSpPr>
      <dsp:spPr>
        <a:xfrm>
          <a:off x="4520562" y="-59338"/>
          <a:ext cx="2267930" cy="14691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718940"/>
              <a:satOff val="-2492"/>
              <a:lumOff val="562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 err="1">
              <a:latin typeface="Avenir Black"/>
              <a:cs typeface="Avenir Black"/>
            </a:rPr>
            <a:t>Reddit</a:t>
          </a:r>
          <a:endParaRPr lang="en-US" sz="1500" kern="1200" dirty="0">
            <a:latin typeface="Avenir Black"/>
            <a:cs typeface="Avenir Black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Avenir Black"/>
              <a:cs typeface="Avenir Black"/>
            </a:rPr>
            <a:t>F1000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 err="1">
              <a:latin typeface="Avenir Black"/>
              <a:cs typeface="Avenir Black"/>
            </a:rPr>
            <a:t>Publons</a:t>
          </a:r>
          <a:endParaRPr lang="en-US" sz="1500" kern="1200" dirty="0">
            <a:latin typeface="Avenir Black"/>
            <a:cs typeface="Avenir Black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 err="1">
              <a:latin typeface="Avenir Black"/>
              <a:cs typeface="Avenir Black"/>
            </a:rPr>
            <a:t>Pubpeer</a:t>
          </a:r>
          <a:endParaRPr lang="en-US" sz="1500" kern="1200" dirty="0">
            <a:latin typeface="Avenir Black"/>
            <a:cs typeface="Avenir Black"/>
          </a:endParaRPr>
        </a:p>
      </dsp:txBody>
      <dsp:txXfrm>
        <a:off x="5233212" y="-27067"/>
        <a:ext cx="1523009" cy="1037286"/>
      </dsp:txXfrm>
    </dsp:sp>
    <dsp:sp modelId="{1D911509-DC98-2D46-B966-81639F28E14F}">
      <dsp:nvSpPr>
        <dsp:cNvPr id="0" name=""/>
        <dsp:cNvSpPr/>
      </dsp:nvSpPr>
      <dsp:spPr>
        <a:xfrm>
          <a:off x="587881" y="-59338"/>
          <a:ext cx="2267930" cy="14691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Avenir Black"/>
              <a:cs typeface="Avenir Black"/>
            </a:rPr>
            <a:t>News media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Avenir Black"/>
              <a:cs typeface="Avenir Black"/>
            </a:rPr>
            <a:t>Wikipedia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Avenir Black"/>
              <a:cs typeface="Avenir Black"/>
            </a:rPr>
            <a:t>Q&amp;A sites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Avenir Black"/>
              <a:cs typeface="Avenir Black"/>
            </a:rPr>
            <a:t>YouTube</a:t>
          </a:r>
        </a:p>
      </dsp:txBody>
      <dsp:txXfrm>
        <a:off x="620152" y="-27067"/>
        <a:ext cx="1523009" cy="1037286"/>
      </dsp:txXfrm>
    </dsp:sp>
    <dsp:sp modelId="{C17789D3-8537-4645-AFF4-FDCBA68B5AEF}">
      <dsp:nvSpPr>
        <dsp:cNvPr id="0" name=""/>
        <dsp:cNvSpPr/>
      </dsp:nvSpPr>
      <dsp:spPr>
        <a:xfrm>
          <a:off x="1463265" y="323318"/>
          <a:ext cx="1987882" cy="1987882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venir Black"/>
              <a:cs typeface="Avenir Black"/>
            </a:rPr>
            <a:t>Reporting platforms</a:t>
          </a:r>
          <a:endParaRPr lang="en-US" sz="1500" kern="1200" dirty="0">
            <a:latin typeface="Avenir Black"/>
            <a:cs typeface="Avenir Black"/>
          </a:endParaRPr>
        </a:p>
      </dsp:txBody>
      <dsp:txXfrm>
        <a:off x="2045502" y="905555"/>
        <a:ext cx="1405645" cy="1405645"/>
      </dsp:txXfrm>
    </dsp:sp>
    <dsp:sp modelId="{D828A63A-5A07-2447-84F6-4827FE14742A}">
      <dsp:nvSpPr>
        <dsp:cNvPr id="0" name=""/>
        <dsp:cNvSpPr/>
      </dsp:nvSpPr>
      <dsp:spPr>
        <a:xfrm rot="5400000">
          <a:off x="3542967" y="323318"/>
          <a:ext cx="1987882" cy="1987882"/>
        </a:xfrm>
        <a:prstGeom prst="pieWedge">
          <a:avLst/>
        </a:prstGeom>
        <a:solidFill>
          <a:schemeClr val="accent2">
            <a:hueOff val="-718940"/>
            <a:satOff val="-2492"/>
            <a:lumOff val="562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venir Black"/>
              <a:cs typeface="Avenir Black"/>
            </a:rPr>
            <a:t>Commentary platforms</a:t>
          </a:r>
          <a:endParaRPr lang="en-US" sz="1500" kern="1200" dirty="0">
            <a:latin typeface="Avenir Black"/>
            <a:cs typeface="Avenir Black"/>
          </a:endParaRPr>
        </a:p>
      </dsp:txBody>
      <dsp:txXfrm rot="-5400000">
        <a:off x="3542967" y="905555"/>
        <a:ext cx="1405645" cy="1405645"/>
      </dsp:txXfrm>
    </dsp:sp>
    <dsp:sp modelId="{FA219EDD-7B08-D144-AA17-C9E8CC8987D6}">
      <dsp:nvSpPr>
        <dsp:cNvPr id="0" name=""/>
        <dsp:cNvSpPr/>
      </dsp:nvSpPr>
      <dsp:spPr>
        <a:xfrm rot="10800000">
          <a:off x="3542967" y="2403020"/>
          <a:ext cx="1987882" cy="1987882"/>
        </a:xfrm>
        <a:prstGeom prst="pieWedge">
          <a:avLst/>
        </a:prstGeom>
        <a:solidFill>
          <a:schemeClr val="accent2">
            <a:hueOff val="-1437880"/>
            <a:satOff val="-4985"/>
            <a:lumOff val="1124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venir Black"/>
              <a:cs typeface="Avenir Black"/>
            </a:rPr>
            <a:t>Social media</a:t>
          </a:r>
        </a:p>
      </dsp:txBody>
      <dsp:txXfrm rot="10800000">
        <a:off x="3542967" y="2403020"/>
        <a:ext cx="1405645" cy="1405645"/>
      </dsp:txXfrm>
    </dsp:sp>
    <dsp:sp modelId="{637586E1-9B9A-D84C-BCAC-F9D93FAC427A}">
      <dsp:nvSpPr>
        <dsp:cNvPr id="0" name=""/>
        <dsp:cNvSpPr/>
      </dsp:nvSpPr>
      <dsp:spPr>
        <a:xfrm rot="16200000">
          <a:off x="1463265" y="2403020"/>
          <a:ext cx="1987882" cy="1987882"/>
        </a:xfrm>
        <a:prstGeom prst="pieWedge">
          <a:avLst/>
        </a:prstGeom>
        <a:solidFill>
          <a:schemeClr val="accent2">
            <a:hueOff val="-2156820"/>
            <a:satOff val="-7477"/>
            <a:lumOff val="168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venir Black"/>
              <a:cs typeface="Avenir Black"/>
            </a:rPr>
            <a:t>Practitioner platforms</a:t>
          </a:r>
          <a:endParaRPr lang="en-US" sz="1500" kern="1200" dirty="0">
            <a:latin typeface="Avenir Black"/>
            <a:cs typeface="Avenir Black"/>
          </a:endParaRPr>
        </a:p>
      </dsp:txBody>
      <dsp:txXfrm rot="5400000">
        <a:off x="2045502" y="2403020"/>
        <a:ext cx="1405645" cy="1405645"/>
      </dsp:txXfrm>
    </dsp:sp>
    <dsp:sp modelId="{AD45CA44-1299-A642-B0E2-4C6F9C754AC7}">
      <dsp:nvSpPr>
        <dsp:cNvPr id="0" name=""/>
        <dsp:cNvSpPr/>
      </dsp:nvSpPr>
      <dsp:spPr>
        <a:xfrm>
          <a:off x="3153883" y="1943925"/>
          <a:ext cx="686347" cy="596823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B82B3A-AAF8-6B40-B7EF-F76DFECE6077}">
      <dsp:nvSpPr>
        <dsp:cNvPr id="0" name=""/>
        <dsp:cNvSpPr/>
      </dsp:nvSpPr>
      <dsp:spPr>
        <a:xfrm rot="10800000">
          <a:off x="3153883" y="2173472"/>
          <a:ext cx="686347" cy="596823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20745A-57E1-E546-99D4-1A284757A86D}">
      <dsp:nvSpPr>
        <dsp:cNvPr id="0" name=""/>
        <dsp:cNvSpPr/>
      </dsp:nvSpPr>
      <dsp:spPr>
        <a:xfrm>
          <a:off x="1005159" y="0"/>
          <a:ext cx="6828880" cy="4268050"/>
        </a:xfrm>
        <a:prstGeom prst="swooshArrow">
          <a:avLst>
            <a:gd name="adj1" fmla="val 25000"/>
            <a:gd name="adj2" fmla="val 25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992D2F-5BF9-B74B-9EFE-C0E7E0190762}">
      <dsp:nvSpPr>
        <dsp:cNvPr id="0" name=""/>
        <dsp:cNvSpPr/>
      </dsp:nvSpPr>
      <dsp:spPr>
        <a:xfrm>
          <a:off x="1677804" y="3173721"/>
          <a:ext cx="157064" cy="1570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A6E33D-4FAC-E340-A698-9487EAB67BB4}">
      <dsp:nvSpPr>
        <dsp:cNvPr id="0" name=""/>
        <dsp:cNvSpPr/>
      </dsp:nvSpPr>
      <dsp:spPr>
        <a:xfrm>
          <a:off x="1756336" y="3252254"/>
          <a:ext cx="1167738" cy="1015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225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Abadi MT Condensed Light" charset="0"/>
              <a:ea typeface="Abadi MT Condensed Light" charset="0"/>
              <a:cs typeface="Abadi MT Condensed Light" charset="0"/>
            </a:rPr>
            <a:t>Across thousands of domains</a:t>
          </a:r>
          <a:endParaRPr lang="en-US" sz="2200" kern="1200" dirty="0">
            <a:latin typeface="Abadi MT Condensed Light" charset="0"/>
            <a:ea typeface="Abadi MT Condensed Light" charset="0"/>
            <a:cs typeface="Abadi MT Condensed Light" charset="0"/>
          </a:endParaRPr>
        </a:p>
      </dsp:txBody>
      <dsp:txXfrm>
        <a:off x="1756336" y="3252254"/>
        <a:ext cx="1167738" cy="1015795"/>
      </dsp:txXfrm>
    </dsp:sp>
    <dsp:sp modelId="{DBC277EC-175C-2B44-9880-9D01E610798A}">
      <dsp:nvSpPr>
        <dsp:cNvPr id="0" name=""/>
        <dsp:cNvSpPr/>
      </dsp:nvSpPr>
      <dsp:spPr>
        <a:xfrm>
          <a:off x="2787497" y="2180973"/>
          <a:ext cx="273155" cy="2731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6A9B0E-F86E-124F-BF31-41B597B666BE}">
      <dsp:nvSpPr>
        <dsp:cNvPr id="0" name=""/>
        <dsp:cNvSpPr/>
      </dsp:nvSpPr>
      <dsp:spPr>
        <a:xfrm>
          <a:off x="2924075" y="2317551"/>
          <a:ext cx="1434064" cy="1950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39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Abadi MT Condensed Light" charset="0"/>
              <a:ea typeface="Abadi MT Condensed Light" charset="0"/>
              <a:cs typeface="Abadi MT Condensed Light" charset="0"/>
            </a:rPr>
            <a:t>Looking for links</a:t>
          </a:r>
        </a:p>
      </dsp:txBody>
      <dsp:txXfrm>
        <a:off x="2924075" y="2317551"/>
        <a:ext cx="1434064" cy="1950498"/>
      </dsp:txXfrm>
    </dsp:sp>
    <dsp:sp modelId="{CF284D7D-4A05-9A44-895A-AA5F5D11CF24}">
      <dsp:nvSpPr>
        <dsp:cNvPr id="0" name=""/>
        <dsp:cNvSpPr/>
      </dsp:nvSpPr>
      <dsp:spPr>
        <a:xfrm>
          <a:off x="4204490" y="1449429"/>
          <a:ext cx="361930" cy="3619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712734-451C-5848-B15E-8414D3ACC402}">
      <dsp:nvSpPr>
        <dsp:cNvPr id="0" name=""/>
        <dsp:cNvSpPr/>
      </dsp:nvSpPr>
      <dsp:spPr>
        <a:xfrm>
          <a:off x="4385455" y="1630395"/>
          <a:ext cx="1434064" cy="26376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780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Abadi MT Condensed Light" charset="0"/>
              <a:ea typeface="Abadi MT Condensed Light" charset="0"/>
              <a:cs typeface="Abadi MT Condensed Light" charset="0"/>
            </a:rPr>
            <a:t>Finding ID </a:t>
          </a:r>
        </a:p>
      </dsp:txBody>
      <dsp:txXfrm>
        <a:off x="4385455" y="1630395"/>
        <a:ext cx="1434064" cy="2637654"/>
      </dsp:txXfrm>
    </dsp:sp>
    <dsp:sp modelId="{783C9F53-59C0-2341-8EF2-BCC7BD1E3F3E}">
      <dsp:nvSpPr>
        <dsp:cNvPr id="0" name=""/>
        <dsp:cNvSpPr/>
      </dsp:nvSpPr>
      <dsp:spPr>
        <a:xfrm>
          <a:off x="5747817" y="965432"/>
          <a:ext cx="484850" cy="4848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3517A6-4C25-3F47-8A1D-B55A7B391A36}">
      <dsp:nvSpPr>
        <dsp:cNvPr id="0" name=""/>
        <dsp:cNvSpPr/>
      </dsp:nvSpPr>
      <dsp:spPr>
        <a:xfrm>
          <a:off x="5990242" y="1207858"/>
          <a:ext cx="1434064" cy="30601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912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Abadi MT Condensed Light" charset="0"/>
              <a:ea typeface="Abadi MT Condensed Light" charset="0"/>
              <a:cs typeface="Abadi MT Condensed Light" charset="0"/>
            </a:rPr>
            <a:t>Generating details pages</a:t>
          </a:r>
        </a:p>
      </dsp:txBody>
      <dsp:txXfrm>
        <a:off x="5990242" y="1207858"/>
        <a:ext cx="1434064" cy="30601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7A66A4-1E7D-456A-8184-DC4C6F8BA548}" type="datetimeFigureOut">
              <a:rPr lang="en-US" smtClean="0"/>
              <a:pPr/>
              <a:t>8/4/20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8CE7B1-EEFF-4325-B8A5-590AB514CB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06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10" algn="l" defTabSz="9143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9" algn="l" defTabSz="9143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CE7B1-EEFF-4325-B8A5-590AB514CB1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18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CE7B1-EEFF-4325-B8A5-590AB514CB1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986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discuss how </a:t>
            </a:r>
            <a:r>
              <a:rPr lang="en-US" dirty="0" err="1"/>
              <a:t>altmetrics</a:t>
            </a:r>
            <a:r>
              <a:rPr lang="en-US" dirty="0"/>
              <a:t> accrue immediate while traditional</a:t>
            </a:r>
            <a:r>
              <a:rPr lang="en-US" baseline="0" dirty="0"/>
              <a:t> metrics can take months/years to advance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CE7B1-EEFF-4325-B8A5-590AB514CB1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2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CE7B1-EEFF-4325-B8A5-590AB514CB1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142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Cancer</a:t>
            </a:r>
            <a:r>
              <a:rPr lang="en-US" baseline="0" dirty="0"/>
              <a:t> research is more engaged with than analytical chemistry research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Research affecting the general public more than niche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Applied more than fundamental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Biomedical more than humanities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CE7B1-EEFF-4325-B8A5-590AB514CB1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92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5"/>
          <p:cNvSpPr/>
          <p:nvPr userDrawn="1"/>
        </p:nvSpPr>
        <p:spPr>
          <a:xfrm>
            <a:off x="0" y="0"/>
            <a:ext cx="9144000" cy="53238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lIns="91417" tIns="91417" rIns="91417" bIns="91417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8" name="Shape 16"/>
          <p:cNvSpPr txBox="1">
            <a:spLocks noGrp="1"/>
          </p:cNvSpPr>
          <p:nvPr>
            <p:ph type="ctrTitle"/>
          </p:nvPr>
        </p:nvSpPr>
        <p:spPr>
          <a:xfrm>
            <a:off x="685800" y="2111123"/>
            <a:ext cx="7772400" cy="1546500"/>
          </a:xfrm>
          <a:prstGeom prst="rect">
            <a:avLst/>
          </a:prstGeom>
        </p:spPr>
        <p:txBody>
          <a:bodyPr lIns="91417" tIns="91417" rIns="91417" bIns="91417" anchor="b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" name="Shape 17"/>
          <p:cNvSpPr txBox="1">
            <a:spLocks noGrp="1"/>
          </p:cNvSpPr>
          <p:nvPr>
            <p:ph type="subTitle" idx="1"/>
          </p:nvPr>
        </p:nvSpPr>
        <p:spPr>
          <a:xfrm>
            <a:off x="685800" y="3786737"/>
            <a:ext cx="7772400" cy="1046400"/>
          </a:xfrm>
          <a:prstGeom prst="rect">
            <a:avLst/>
          </a:prstGeom>
        </p:spPr>
        <p:txBody>
          <a:bodyPr lIns="91417" tIns="91417" rIns="91417" bIns="91417" anchor="t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None/>
              <a:defRPr b="1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None/>
              <a:defRPr b="1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" name="Shape 18"/>
          <p:cNvSpPr/>
          <p:nvPr userDrawn="1"/>
        </p:nvSpPr>
        <p:spPr>
          <a:xfrm>
            <a:off x="3047703" y="5323801"/>
            <a:ext cx="3047700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17" tIns="91417" rIns="91417" bIns="91417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11" name="Shape 19"/>
          <p:cNvSpPr/>
          <p:nvPr userDrawn="1"/>
        </p:nvSpPr>
        <p:spPr>
          <a:xfrm>
            <a:off x="6096270" y="5323801"/>
            <a:ext cx="3047700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17" tIns="91417" rIns="91417" bIns="91417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12" name="Shape 20"/>
          <p:cNvSpPr/>
          <p:nvPr userDrawn="1"/>
        </p:nvSpPr>
        <p:spPr>
          <a:xfrm>
            <a:off x="1" y="5323801"/>
            <a:ext cx="3047700" cy="102899"/>
          </a:xfrm>
          <a:prstGeom prst="rect">
            <a:avLst/>
          </a:prstGeom>
          <a:solidFill>
            <a:srgbClr val="5EB838"/>
          </a:solidFill>
          <a:ln>
            <a:noFill/>
          </a:ln>
        </p:spPr>
        <p:txBody>
          <a:bodyPr lIns="91417" tIns="91417" rIns="91417" bIns="91417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F5831D-41FE-5641-B2E0-2CF5CD99EE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33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4CEBCE-BE40-544C-8268-132F1CFEA3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7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6BF21E-38B6-A844-BD6E-4CE85C238F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286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05FC61-A24A-C74A-ABBD-8266D29803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1560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13C6A1-662C-5F4E-A1DC-D55C7F22A86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63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F37101-DD79-1742-9585-3D7F3B49D2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229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A59EF7-9B68-B242-A2B6-4137146AB4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770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EC7C6F-0122-7140-967F-38929A4D73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226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Shape 31"/>
          <p:cNvSpPr/>
          <p:nvPr userDrawn="1"/>
        </p:nvSpPr>
        <p:spPr>
          <a:xfrm>
            <a:off x="7356372" y="6755101"/>
            <a:ext cx="893699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17" tIns="91417" rIns="91417" bIns="91417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5" name="Shape 32"/>
          <p:cNvSpPr/>
          <p:nvPr userDrawn="1"/>
        </p:nvSpPr>
        <p:spPr>
          <a:xfrm>
            <a:off x="8250317" y="6755101"/>
            <a:ext cx="893699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17" tIns="91417" rIns="91417" bIns="91417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6" name="Shape 33"/>
          <p:cNvSpPr/>
          <p:nvPr userDrawn="1"/>
        </p:nvSpPr>
        <p:spPr>
          <a:xfrm>
            <a:off x="6" y="6755101"/>
            <a:ext cx="893699" cy="102899"/>
          </a:xfrm>
          <a:prstGeom prst="rect">
            <a:avLst/>
          </a:prstGeom>
          <a:solidFill>
            <a:srgbClr val="5EB838"/>
          </a:solidFill>
          <a:ln>
            <a:noFill/>
          </a:ln>
        </p:spPr>
        <p:txBody>
          <a:bodyPr lIns="91417" tIns="91417" rIns="91417" bIns="91417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7" name="Shape 34"/>
          <p:cNvSpPr/>
          <p:nvPr userDrawn="1"/>
        </p:nvSpPr>
        <p:spPr>
          <a:xfrm>
            <a:off x="893709" y="6755101"/>
            <a:ext cx="6462600" cy="102899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lIns="91417" tIns="91417" rIns="91417" bIns="91417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1" y="6121880"/>
            <a:ext cx="495300" cy="626053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hape 54"/>
          <p:cNvSpPr/>
          <p:nvPr userDrawn="1"/>
        </p:nvSpPr>
        <p:spPr>
          <a:xfrm>
            <a:off x="7356372" y="6755101"/>
            <a:ext cx="893699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17" tIns="91417" rIns="91417" bIns="91417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9" name="Shape 55"/>
          <p:cNvSpPr/>
          <p:nvPr userDrawn="1"/>
        </p:nvSpPr>
        <p:spPr>
          <a:xfrm>
            <a:off x="8250317" y="6755101"/>
            <a:ext cx="893699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17" tIns="91417" rIns="91417" bIns="91417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10" name="Shape 56"/>
          <p:cNvSpPr/>
          <p:nvPr userDrawn="1"/>
        </p:nvSpPr>
        <p:spPr>
          <a:xfrm>
            <a:off x="6" y="6755101"/>
            <a:ext cx="893699" cy="102899"/>
          </a:xfrm>
          <a:prstGeom prst="rect">
            <a:avLst/>
          </a:prstGeom>
          <a:solidFill>
            <a:srgbClr val="5EB838"/>
          </a:solidFill>
          <a:ln>
            <a:noFill/>
          </a:ln>
        </p:spPr>
        <p:txBody>
          <a:bodyPr lIns="91417" tIns="91417" rIns="91417" bIns="91417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11" name="Shape 57"/>
          <p:cNvSpPr/>
          <p:nvPr userDrawn="1"/>
        </p:nvSpPr>
        <p:spPr>
          <a:xfrm>
            <a:off x="893709" y="6755101"/>
            <a:ext cx="6462600" cy="102899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lIns="91417" tIns="91417" rIns="91417" bIns="91417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1" y="6121880"/>
            <a:ext cx="495300" cy="6260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hape 54"/>
          <p:cNvSpPr/>
          <p:nvPr userDrawn="1"/>
        </p:nvSpPr>
        <p:spPr>
          <a:xfrm>
            <a:off x="7356372" y="6755101"/>
            <a:ext cx="893699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17" tIns="91417" rIns="91417" bIns="91417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7" name="Shape 55"/>
          <p:cNvSpPr/>
          <p:nvPr userDrawn="1"/>
        </p:nvSpPr>
        <p:spPr>
          <a:xfrm>
            <a:off x="8250317" y="6755101"/>
            <a:ext cx="893699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17" tIns="91417" rIns="91417" bIns="91417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8" name="Shape 56"/>
          <p:cNvSpPr/>
          <p:nvPr userDrawn="1"/>
        </p:nvSpPr>
        <p:spPr>
          <a:xfrm>
            <a:off x="6" y="6755101"/>
            <a:ext cx="893699" cy="102899"/>
          </a:xfrm>
          <a:prstGeom prst="rect">
            <a:avLst/>
          </a:prstGeom>
          <a:solidFill>
            <a:srgbClr val="5EB838"/>
          </a:solidFill>
          <a:ln>
            <a:noFill/>
          </a:ln>
        </p:spPr>
        <p:txBody>
          <a:bodyPr lIns="91417" tIns="91417" rIns="91417" bIns="91417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9" name="Shape 57"/>
          <p:cNvSpPr/>
          <p:nvPr userDrawn="1"/>
        </p:nvSpPr>
        <p:spPr>
          <a:xfrm>
            <a:off x="893709" y="6755101"/>
            <a:ext cx="6462600" cy="102899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lIns="91417" tIns="91417" rIns="91417" bIns="91417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1" y="6121880"/>
            <a:ext cx="495300" cy="6260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/>
          <a:srcRect l="10704" t="25352" r="10423" b="27699"/>
          <a:stretch/>
        </p:blipFill>
        <p:spPr>
          <a:xfrm>
            <a:off x="7924800" y="6293152"/>
            <a:ext cx="1219200" cy="3870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4"/>
          <p:cNvSpPr/>
          <p:nvPr userDrawn="1"/>
        </p:nvSpPr>
        <p:spPr>
          <a:xfrm>
            <a:off x="7356372" y="6755101"/>
            <a:ext cx="893699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17" tIns="91417" rIns="91417" bIns="91417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6" name="Shape 55"/>
          <p:cNvSpPr/>
          <p:nvPr userDrawn="1"/>
        </p:nvSpPr>
        <p:spPr>
          <a:xfrm>
            <a:off x="8250317" y="6755101"/>
            <a:ext cx="893699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17" tIns="91417" rIns="91417" bIns="91417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7" name="Shape 56"/>
          <p:cNvSpPr/>
          <p:nvPr userDrawn="1"/>
        </p:nvSpPr>
        <p:spPr>
          <a:xfrm>
            <a:off x="6" y="6755101"/>
            <a:ext cx="893699" cy="102899"/>
          </a:xfrm>
          <a:prstGeom prst="rect">
            <a:avLst/>
          </a:prstGeom>
          <a:solidFill>
            <a:srgbClr val="5EB838"/>
          </a:solidFill>
          <a:ln>
            <a:noFill/>
          </a:ln>
        </p:spPr>
        <p:txBody>
          <a:bodyPr lIns="91417" tIns="91417" rIns="91417" bIns="91417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8" name="Shape 57"/>
          <p:cNvSpPr/>
          <p:nvPr userDrawn="1"/>
        </p:nvSpPr>
        <p:spPr>
          <a:xfrm>
            <a:off x="893709" y="6755101"/>
            <a:ext cx="6462600" cy="102899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lIns="91417" tIns="91417" rIns="91417" bIns="91417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1" y="6121880"/>
            <a:ext cx="495300" cy="6260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color background">
    <p:bg>
      <p:bgPr>
        <a:solidFill>
          <a:srgbClr val="2185C5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7356368" y="6755101"/>
            <a:ext cx="893699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71" name="Shape 71"/>
          <p:cNvSpPr/>
          <p:nvPr/>
        </p:nvSpPr>
        <p:spPr>
          <a:xfrm>
            <a:off x="8250313" y="6755101"/>
            <a:ext cx="893699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72" name="Shape 72"/>
          <p:cNvSpPr/>
          <p:nvPr/>
        </p:nvSpPr>
        <p:spPr>
          <a:xfrm>
            <a:off x="2" y="6755101"/>
            <a:ext cx="893699" cy="10289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73" name="Shape 73"/>
          <p:cNvSpPr/>
          <p:nvPr/>
        </p:nvSpPr>
        <p:spPr>
          <a:xfrm>
            <a:off x="893709" y="6755101"/>
            <a:ext cx="6462600" cy="102899"/>
          </a:xfrm>
          <a:prstGeom prst="rect">
            <a:avLst/>
          </a:prstGeom>
          <a:solidFill>
            <a:srgbClr val="5EB83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41507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E1FA30-7F61-3646-8D3A-70AEF91D64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586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D54266-B2C7-6A48-B120-90576103040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126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424E3A-1C20-004E-9A9C-8320CC09A1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426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32" tIns="45716" rIns="91432" bIns="45716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venir Black"/>
                <a:cs typeface="Avenir Black"/>
              </a:defRPr>
            </a:lvl1pPr>
          </a:lstStyle>
          <a:p>
            <a:fld id="{B41DDEF7-E63B-46B8-8D51-70EAE65685F2}" type="datetimeFigureOut">
              <a:rPr lang="en-US" smtClean="0"/>
              <a:pPr/>
              <a:t>8/4/20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Black"/>
                <a:cs typeface="Avenir Black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Black"/>
                <a:cs typeface="Avenir Black"/>
              </a:defRPr>
            </a:lvl1pPr>
          </a:lstStyle>
          <a:p>
            <a:fld id="{A2FA0127-A86A-4F76-B694-EBB82CEF345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69" r:id="rId6"/>
  </p:sldLayoutIdLst>
  <p:txStyles>
    <p:titleStyle>
      <a:lvl1pPr algn="l" defTabSz="91431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venir Black"/>
          <a:ea typeface="+mj-ea"/>
          <a:cs typeface="Avenir Black"/>
        </a:defRPr>
      </a:lvl1pPr>
    </p:titleStyle>
    <p:bodyStyle>
      <a:lvl1pPr marL="342866" indent="-342866" algn="l" defTabSz="91431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Avenir Black"/>
          <a:ea typeface="+mn-ea"/>
          <a:cs typeface="Avenir Black"/>
        </a:defRPr>
      </a:lvl1pPr>
      <a:lvl2pPr marL="742877" indent="-285722" algn="l" defTabSz="914310" rtl="0" eaLnBrk="1" latinLnBrk="0" hangingPunct="1">
        <a:spcBef>
          <a:spcPct val="20000"/>
        </a:spcBef>
        <a:buFont typeface="Arial" pitchFamily="34" charset="0"/>
        <a:buChar char="–"/>
        <a:defRPr sz="2800" b="0" i="0" kern="1200">
          <a:solidFill>
            <a:schemeClr val="tx1"/>
          </a:solidFill>
          <a:latin typeface="Avenir Black"/>
          <a:ea typeface="+mn-ea"/>
          <a:cs typeface="Avenir Black"/>
        </a:defRPr>
      </a:lvl2pPr>
      <a:lvl3pPr marL="1142887" indent="-228576" algn="l" defTabSz="914310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chemeClr val="tx1"/>
          </a:solidFill>
          <a:latin typeface="Avenir Black"/>
          <a:ea typeface="+mn-ea"/>
          <a:cs typeface="Avenir Black"/>
        </a:defRPr>
      </a:lvl3pPr>
      <a:lvl4pPr marL="1600040" indent="-228576" algn="l" defTabSz="91431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chemeClr val="tx1"/>
          </a:solidFill>
          <a:latin typeface="Avenir Black"/>
          <a:ea typeface="+mn-ea"/>
          <a:cs typeface="Avenir Black"/>
        </a:defRPr>
      </a:lvl4pPr>
      <a:lvl5pPr marL="2057195" indent="-228576" algn="l" defTabSz="91431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chemeClr val="tx1"/>
          </a:solidFill>
          <a:latin typeface="Avenir Black"/>
          <a:ea typeface="+mn-ea"/>
          <a:cs typeface="Avenir Black"/>
        </a:defRPr>
      </a:lvl5pPr>
      <a:lvl6pPr marL="2514348" indent="-228576" algn="l" defTabSz="9143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6" algn="l" defTabSz="9143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6" algn="l" defTabSz="9143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6" algn="l" defTabSz="9143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9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cyanOnLightBlu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699BE008-73AB-C94D-814B-C0D40E69749D}" type="slidenum">
              <a:rPr lang="en-US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66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66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66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66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66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ltmetric.com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tmetric.com" TargetMode="External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diagramDrawing" Target="../diagrams/drawing5.xml"/><Relationship Id="rId3" Type="http://schemas.openxmlformats.org/officeDocument/2006/relationships/diagramLayout" Target="../diagrams/layout4.xml"/><Relationship Id="rId7" Type="http://schemas.openxmlformats.org/officeDocument/2006/relationships/image" Target="../media/image1.png"/><Relationship Id="rId12" Type="http://schemas.openxmlformats.org/officeDocument/2006/relationships/diagramColors" Target="../diagrams/colors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diagramQuickStyle" Target="../diagrams/quickStyle5.xml"/><Relationship Id="rId5" Type="http://schemas.openxmlformats.org/officeDocument/2006/relationships/diagramColors" Target="../diagrams/colors4.xml"/><Relationship Id="rId10" Type="http://schemas.openxmlformats.org/officeDocument/2006/relationships/diagramLayout" Target="../diagrams/layout5.xml"/><Relationship Id="rId4" Type="http://schemas.openxmlformats.org/officeDocument/2006/relationships/diagramQuickStyle" Target="../diagrams/quickStyle4.xml"/><Relationship Id="rId9" Type="http://schemas.openxmlformats.org/officeDocument/2006/relationships/diagramData" Target="../diagrams/data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1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11" Type="http://schemas.openxmlformats.org/officeDocument/2006/relationships/image" Target="../media/image14.jp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altmetric.com/details/14514980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900" y="1515643"/>
            <a:ext cx="2473948" cy="234528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743200" y="2743203"/>
            <a:ext cx="6248400" cy="1159875"/>
          </a:xfrm>
        </p:spPr>
        <p:txBody>
          <a:bodyPr/>
          <a:lstStyle/>
          <a:p>
            <a:r>
              <a:rPr lang="en-US" sz="3600" b="1" dirty="0"/>
              <a:t>Introduction to alternative metrics and Altmetric data</a:t>
            </a:r>
            <a:endParaRPr lang="en-US" sz="3500" dirty="0"/>
          </a:p>
        </p:txBody>
      </p:sp>
      <p:sp>
        <p:nvSpPr>
          <p:cNvPr id="8" name="Rectangle 7"/>
          <p:cNvSpPr/>
          <p:nvPr/>
        </p:nvSpPr>
        <p:spPr>
          <a:xfrm>
            <a:off x="152400" y="5562600"/>
            <a:ext cx="7696200" cy="992571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dirty="0">
                <a:latin typeface="Avenir Black"/>
                <a:cs typeface="Avenir Black"/>
              </a:rPr>
              <a:t>Terry </a:t>
            </a:r>
            <a:r>
              <a:rPr lang="en-US" sz="1500" dirty="0" err="1">
                <a:latin typeface="Avenir Black"/>
                <a:cs typeface="Avenir Black"/>
              </a:rPr>
              <a:t>Bucknell</a:t>
            </a:r>
            <a:endParaRPr lang="en-US" sz="1500" dirty="0">
              <a:latin typeface="Avenir Black"/>
              <a:cs typeface="Avenir Black"/>
            </a:endParaRPr>
          </a:p>
          <a:p>
            <a:pPr>
              <a:lnSpc>
                <a:spcPct val="130000"/>
              </a:lnSpc>
            </a:pPr>
            <a:r>
              <a:rPr lang="en-GB" sz="1500" dirty="0">
                <a:latin typeface="Avenir Black"/>
                <a:cs typeface="Avenir Black"/>
              </a:rPr>
              <a:t>Sales Director – EMEA </a:t>
            </a:r>
            <a:endParaRPr lang="en-US" sz="1500" dirty="0">
              <a:latin typeface="Avenir Black"/>
              <a:cs typeface="Avenir Black"/>
            </a:endParaRPr>
          </a:p>
          <a:p>
            <a:pPr>
              <a:lnSpc>
                <a:spcPct val="130000"/>
              </a:lnSpc>
            </a:pPr>
            <a:r>
              <a:rPr lang="en-US" sz="1500" dirty="0" err="1">
                <a:latin typeface="Avenir Black"/>
                <a:cs typeface="Avenir Black"/>
              </a:rPr>
              <a:t>t.bucknell@digital-science.com</a:t>
            </a:r>
            <a:endParaRPr lang="en-US" sz="1500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2152251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15"/>
          <p:cNvSpPr txBox="1">
            <a:spLocks noGrp="1"/>
          </p:cNvSpPr>
          <p:nvPr>
            <p:ph type="title"/>
          </p:nvPr>
        </p:nvSpPr>
        <p:spPr>
          <a:xfrm>
            <a:off x="233788" y="1191025"/>
            <a:ext cx="6390449" cy="429524"/>
          </a:xfrm>
          <a:prstGeom prst="rect">
            <a:avLst/>
          </a:prstGeom>
        </p:spPr>
        <p:txBody>
          <a:bodyPr vert="horz" lIns="68562" tIns="68562" rIns="68562" bIns="68562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2600" dirty="0"/>
              <a:t>What is the donut? What does it indicate?</a:t>
            </a:r>
            <a:endParaRPr lang="en" sz="2600" dirty="0"/>
          </a:p>
        </p:txBody>
      </p:sp>
      <p:grpSp>
        <p:nvGrpSpPr>
          <p:cNvPr id="5" name="Group 4"/>
          <p:cNvGrpSpPr/>
          <p:nvPr/>
        </p:nvGrpSpPr>
        <p:grpSpPr>
          <a:xfrm>
            <a:off x="596355" y="2400137"/>
            <a:ext cx="5536217" cy="2574222"/>
            <a:chOff x="767115" y="3409228"/>
            <a:chExt cx="6129816" cy="269285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29055" y="3636188"/>
              <a:ext cx="1597668" cy="1597668"/>
            </a:xfrm>
            <a:prstGeom prst="rect">
              <a:avLst/>
            </a:prstGeom>
          </p:spPr>
        </p:pic>
        <p:pic>
          <p:nvPicPr>
            <p:cNvPr id="7" name="Picture 6" descr="Screen Shot 2014-01-21 at 12.06.4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2656" y="3409228"/>
              <a:ext cx="2584275" cy="269285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7115" y="3636188"/>
              <a:ext cx="1596295" cy="1596295"/>
            </a:xfrm>
            <a:prstGeom prst="rect">
              <a:avLst/>
            </a:prstGeom>
          </p:spPr>
        </p:pic>
      </p:grp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282373"/>
              </p:ext>
            </p:extLst>
          </p:nvPr>
        </p:nvGraphicFramePr>
        <p:xfrm>
          <a:off x="6399480" y="1037837"/>
          <a:ext cx="2430261" cy="4570967"/>
        </p:xfrm>
        <a:graphic>
          <a:graphicData uri="http://schemas.openxmlformats.org/drawingml/2006/table">
            <a:tbl>
              <a:tblPr firstRow="1">
                <a:tableStyleId>{9DCAF9ED-07DC-4A11-8D7F-57B35C25682E}</a:tableStyleId>
              </a:tblPr>
              <a:tblGrid>
                <a:gridCol w="15773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2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6150">
                <a:tc>
                  <a:txBody>
                    <a:bodyPr/>
                    <a:lstStyle/>
                    <a:p>
                      <a:pPr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Mention type</a:t>
                      </a:r>
                      <a:endParaRPr lang="en-US" sz="9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432" marR="47432" marT="47432" marB="47432" anchor="ctr"/>
                </a:tc>
                <a:tc>
                  <a:txBody>
                    <a:bodyPr/>
                    <a:lstStyle/>
                    <a:p>
                      <a:pPr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Points</a:t>
                      </a:r>
                      <a:endParaRPr lang="en-US" sz="9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432" marR="47432" marT="47432" marB="47432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150">
                <a:tc>
                  <a:txBody>
                    <a:bodyPr/>
                    <a:lstStyle/>
                    <a:p>
                      <a:pPr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News</a:t>
                      </a:r>
                      <a:endParaRPr lang="en-US" sz="900" b="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47432" marR="47432" marT="47432" marB="47432" anchor="ctr"/>
                </a:tc>
                <a:tc>
                  <a:txBody>
                    <a:bodyPr/>
                    <a:lstStyle/>
                    <a:p>
                      <a:pPr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8  </a:t>
                      </a:r>
                      <a:endParaRPr lang="en-US" sz="900" b="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47432" marR="47432" marT="47432" marB="4743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150">
                <a:tc>
                  <a:txBody>
                    <a:bodyPr/>
                    <a:lstStyle/>
                    <a:p>
                      <a:pPr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Blogs</a:t>
                      </a:r>
                      <a:endParaRPr lang="en-US" sz="900" b="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47432" marR="47432" marT="47432" marB="47432" anchor="ctr"/>
                </a:tc>
                <a:tc>
                  <a:txBody>
                    <a:bodyPr/>
                    <a:lstStyle/>
                    <a:p>
                      <a:pPr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5  </a:t>
                      </a:r>
                      <a:endParaRPr lang="en-US" sz="900" b="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47432" marR="47432" marT="47432" marB="47432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6150">
                <a:tc>
                  <a:txBody>
                    <a:bodyPr/>
                    <a:lstStyle/>
                    <a:p>
                      <a:pPr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Twitter</a:t>
                      </a:r>
                      <a:endParaRPr lang="en-US" sz="900" b="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47432" marR="47432" marT="47432" marB="47432" anchor="ctr"/>
                </a:tc>
                <a:tc>
                  <a:txBody>
                    <a:bodyPr/>
                    <a:lstStyle/>
                    <a:p>
                      <a:pPr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1  </a:t>
                      </a:r>
                      <a:endParaRPr lang="en-US" sz="900" b="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47432" marR="47432" marT="47432" marB="4743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150">
                <a:tc>
                  <a:txBody>
                    <a:bodyPr/>
                    <a:lstStyle/>
                    <a:p>
                      <a:pPr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Facebook</a:t>
                      </a:r>
                      <a:endParaRPr lang="en-US" sz="900" b="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47432" marR="47432" marT="47432" marB="47432" anchor="ctr"/>
                </a:tc>
                <a:tc>
                  <a:txBody>
                    <a:bodyPr/>
                    <a:lstStyle/>
                    <a:p>
                      <a:pPr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0.25</a:t>
                      </a:r>
                      <a:endParaRPr lang="en-US" sz="900" b="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47432" marR="47432" marT="47432" marB="47432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6150">
                <a:tc>
                  <a:txBody>
                    <a:bodyPr/>
                    <a:lstStyle/>
                    <a:p>
                      <a:pPr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Sina Weibo</a:t>
                      </a:r>
                      <a:endParaRPr lang="en-US" sz="900" b="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47432" marR="47432" marT="47432" marB="47432" anchor="ctr"/>
                </a:tc>
                <a:tc>
                  <a:txBody>
                    <a:bodyPr/>
                    <a:lstStyle/>
                    <a:p>
                      <a:pPr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1  </a:t>
                      </a:r>
                      <a:endParaRPr lang="en-US" sz="900" b="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47432" marR="47432" marT="47432" marB="47432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6150">
                <a:tc>
                  <a:txBody>
                    <a:bodyPr/>
                    <a:lstStyle/>
                    <a:p>
                      <a:pPr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Wikipedia</a:t>
                      </a:r>
                      <a:endParaRPr lang="en-US" sz="900" b="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47432" marR="47432" marT="47432" marB="47432" anchor="ctr"/>
                </a:tc>
                <a:tc>
                  <a:txBody>
                    <a:bodyPr/>
                    <a:lstStyle/>
                    <a:p>
                      <a:pPr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3</a:t>
                      </a:r>
                      <a:endParaRPr lang="en-US" sz="900" b="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47432" marR="47432" marT="47432" marB="47432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9739">
                <a:tc>
                  <a:txBody>
                    <a:bodyPr/>
                    <a:lstStyle/>
                    <a:p>
                      <a:pPr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Policy Documents (per source)</a:t>
                      </a:r>
                      <a:endParaRPr lang="en-US" sz="900" b="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47432" marR="47432" marT="47432" marB="47432" anchor="ctr"/>
                </a:tc>
                <a:tc>
                  <a:txBody>
                    <a:bodyPr/>
                    <a:lstStyle/>
                    <a:p>
                      <a:pPr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3</a:t>
                      </a:r>
                      <a:endParaRPr lang="en-US" sz="900" b="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47432" marR="47432" marT="47432" marB="47432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6150">
                <a:tc>
                  <a:txBody>
                    <a:bodyPr/>
                    <a:lstStyle/>
                    <a:p>
                      <a:pPr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Q&amp;A</a:t>
                      </a:r>
                      <a:endParaRPr lang="en-US" sz="900" b="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47432" marR="47432" marT="47432" marB="47432" anchor="ctr"/>
                </a:tc>
                <a:tc>
                  <a:txBody>
                    <a:bodyPr/>
                    <a:lstStyle/>
                    <a:p>
                      <a:pPr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0.25</a:t>
                      </a:r>
                      <a:endParaRPr lang="en-US" sz="900" b="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47432" marR="47432" marT="47432" marB="47432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89739">
                <a:tc>
                  <a:txBody>
                    <a:bodyPr/>
                    <a:lstStyle/>
                    <a:p>
                      <a:pPr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F1000/Publons/Pubpeer</a:t>
                      </a:r>
                      <a:endParaRPr lang="en-US" sz="900" b="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47432" marR="47432" marT="47432" marB="47432" anchor="ctr"/>
                </a:tc>
                <a:tc>
                  <a:txBody>
                    <a:bodyPr/>
                    <a:lstStyle/>
                    <a:p>
                      <a:pPr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1</a:t>
                      </a:r>
                      <a:endParaRPr lang="en-US" sz="900" b="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47432" marR="47432" marT="47432" marB="47432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6150">
                <a:tc>
                  <a:txBody>
                    <a:bodyPr/>
                    <a:lstStyle/>
                    <a:p>
                      <a:pPr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YouTube</a:t>
                      </a:r>
                      <a:endParaRPr lang="en-US" sz="900" b="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47432" marR="47432" marT="47432" marB="47432" anchor="ctr"/>
                </a:tc>
                <a:tc>
                  <a:txBody>
                    <a:bodyPr/>
                    <a:lstStyle/>
                    <a:p>
                      <a:pPr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0.25  </a:t>
                      </a:r>
                      <a:endParaRPr lang="en-US" sz="900" b="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47432" marR="47432" marT="47432" marB="47432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9989">
                <a:tc>
                  <a:txBody>
                    <a:bodyPr/>
                    <a:lstStyle/>
                    <a:p>
                      <a:pPr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Reddit/Pinterest</a:t>
                      </a:r>
                      <a:endParaRPr lang="en-US" sz="900" b="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47432" marR="47432" marT="47432" marB="47432" anchor="ctr"/>
                </a:tc>
                <a:tc>
                  <a:txBody>
                    <a:bodyPr/>
                    <a:lstStyle/>
                    <a:p>
                      <a:pPr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0.25  </a:t>
                      </a:r>
                      <a:endParaRPr lang="en-US" sz="900" b="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47432" marR="47432" marT="47432" marB="47432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6150">
                <a:tc>
                  <a:txBody>
                    <a:bodyPr/>
                    <a:lstStyle/>
                    <a:p>
                      <a:pPr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LinkedIn</a:t>
                      </a:r>
                      <a:endParaRPr lang="en-US" sz="900" b="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47432" marR="47432" marT="47432" marB="47432" anchor="ctr"/>
                </a:tc>
                <a:tc>
                  <a:txBody>
                    <a:bodyPr/>
                    <a:lstStyle/>
                    <a:p>
                      <a:pPr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0.5</a:t>
                      </a:r>
                      <a:endParaRPr lang="en-US" sz="900" b="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47432" marR="47432" marT="47432" marB="47432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96355" y="5668496"/>
            <a:ext cx="6185446" cy="253914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r>
              <a:rPr lang="en-US" sz="1200" dirty="0">
                <a:latin typeface="Abadi MT Condensed Light" charset="0"/>
                <a:ea typeface="Abadi MT Condensed Light" charset="0"/>
                <a:cs typeface="Abadi MT Condensed Light" charset="0"/>
              </a:rPr>
              <a:t>More info at: </a:t>
            </a:r>
            <a:r>
              <a:rPr lang="en-US" sz="1200" dirty="0">
                <a:latin typeface="Abadi MT Condensed Light" charset="0"/>
                <a:ea typeface="Abadi MT Condensed Light" charset="0"/>
                <a:cs typeface="Abadi MT Condensed Light" charset="0"/>
                <a:hlinkClick r:id="rId6"/>
              </a:rPr>
              <a:t>www.altmetric.com</a:t>
            </a:r>
            <a:r>
              <a:rPr lang="en-US" sz="1200" dirty="0">
                <a:latin typeface="Abadi MT Condensed Light" charset="0"/>
                <a:ea typeface="Abadi MT Condensed Light" charset="0"/>
                <a:cs typeface="Abadi MT Condensed Light" charset="0"/>
              </a:rPr>
              <a:t> - About </a:t>
            </a:r>
            <a:r>
              <a:rPr lang="en-US" sz="1200" dirty="0" err="1">
                <a:latin typeface="Abadi MT Condensed Light" charset="0"/>
                <a:ea typeface="Abadi MT Condensed Light" charset="0"/>
                <a:cs typeface="Abadi MT Condensed Light" charset="0"/>
              </a:rPr>
              <a:t>altmetrics</a:t>
            </a:r>
            <a:r>
              <a:rPr lang="en-US" sz="1200" dirty="0">
                <a:latin typeface="Abadi MT Condensed Light" charset="0"/>
                <a:ea typeface="Abadi MT Condensed Light" charset="0"/>
                <a:cs typeface="Abadi MT Condensed Light" charset="0"/>
              </a:rPr>
              <a:t> –  The donut and score; Algorithm and score are publicly available.</a:t>
            </a:r>
          </a:p>
        </p:txBody>
      </p:sp>
    </p:spTree>
    <p:extLst>
      <p:ext uri="{BB962C8B-B14F-4D97-AF65-F5344CB8AC3E}">
        <p14:creationId xmlns:p14="http://schemas.microsoft.com/office/powerpoint/2010/main" val="140250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6044" y="1981200"/>
            <a:ext cx="7202823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The Altmetric Attention Score is generated by a weighted algorithm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3200401"/>
          <a:ext cx="8229600" cy="18288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latin typeface="Avenir Black"/>
                          <a:cs typeface="Avenir Black"/>
                        </a:rPr>
                        <a:t>Volume</a:t>
                      </a:r>
                      <a:endParaRPr lang="en-US" sz="1800" dirty="0">
                        <a:solidFill>
                          <a:schemeClr val="bg1"/>
                        </a:solidFill>
                        <a:latin typeface="Avenir Black"/>
                        <a:cs typeface="Avenir Black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latin typeface="Avenir Black"/>
                          <a:cs typeface="Avenir Black"/>
                        </a:rPr>
                        <a:t>Sources</a:t>
                      </a:r>
                      <a:endParaRPr lang="en-US" sz="1800" dirty="0">
                        <a:solidFill>
                          <a:schemeClr val="bg1"/>
                        </a:solidFill>
                        <a:latin typeface="Avenir Black"/>
                        <a:cs typeface="Avenir Black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latin typeface="Avenir Black"/>
                          <a:cs typeface="Avenir Black"/>
                        </a:rPr>
                        <a:t>Authors</a:t>
                      </a:r>
                      <a:endParaRPr lang="en-US" sz="1800" dirty="0">
                        <a:solidFill>
                          <a:schemeClr val="bg1"/>
                        </a:solidFill>
                        <a:latin typeface="Avenir Black"/>
                        <a:cs typeface="Avenir Blac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30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latin typeface="Avenir Black"/>
                          <a:cs typeface="Avenir Black"/>
                        </a:rPr>
                        <a:t>The score for an article rises as more people mention it.</a:t>
                      </a:r>
                    </a:p>
                    <a:p>
                      <a:pPr algn="ctr"/>
                      <a:endParaRPr lang="en-US" sz="1800" dirty="0">
                        <a:latin typeface="Avenir Black"/>
                        <a:cs typeface="Avenir Black"/>
                      </a:endParaRPr>
                    </a:p>
                    <a:p>
                      <a:pPr algn="ctr"/>
                      <a:endParaRPr lang="en-US" sz="1800" dirty="0">
                        <a:solidFill>
                          <a:srgbClr val="7F7F7F"/>
                        </a:solidFill>
                        <a:latin typeface="Avenir Black"/>
                        <a:cs typeface="Avenir Blac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latin typeface="Avenir Black"/>
                          <a:cs typeface="Avenir Black"/>
                        </a:rPr>
                        <a:t>Each source category contributes a different base amount to the final score.</a:t>
                      </a:r>
                    </a:p>
                    <a:p>
                      <a:pPr algn="ctr"/>
                      <a:endParaRPr lang="en-US" sz="1800" dirty="0">
                        <a:solidFill>
                          <a:srgbClr val="7F7F7F"/>
                        </a:solidFill>
                        <a:latin typeface="Avenir Black"/>
                        <a:cs typeface="Avenir Blac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kern="1200" dirty="0">
                          <a:latin typeface="Avenir Black"/>
                          <a:cs typeface="Avenir Black"/>
                        </a:rPr>
                        <a:t>Assess</a:t>
                      </a:r>
                      <a:r>
                        <a:rPr lang="en-US" sz="1800" baseline="0" dirty="0">
                          <a:latin typeface="Avenir Black"/>
                          <a:cs typeface="Avenir Black"/>
                        </a:rPr>
                        <a:t> </a:t>
                      </a:r>
                      <a:r>
                        <a:rPr lang="en-US" sz="1800" dirty="0">
                          <a:latin typeface="Avenir Black"/>
                          <a:cs typeface="Avenir Black"/>
                        </a:rPr>
                        <a:t>the author of each mention in</a:t>
                      </a:r>
                      <a:r>
                        <a:rPr lang="en-US" sz="1800" baseline="0" dirty="0">
                          <a:latin typeface="Avenir Black"/>
                          <a:cs typeface="Avenir Black"/>
                        </a:rPr>
                        <a:t> terms of their reach, promiscuity and bias.</a:t>
                      </a:r>
                      <a:endParaRPr lang="en-US" sz="1800" dirty="0">
                        <a:solidFill>
                          <a:srgbClr val="7F7F7F"/>
                        </a:solidFill>
                        <a:latin typeface="Avenir Black"/>
                        <a:cs typeface="Avenir Blac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Picture 6" descr="altmetric-donut-cmyk.eps"/>
          <p:cNvPicPr>
            <a:picLocks noChangeAspect="1"/>
          </p:cNvPicPr>
          <p:nvPr/>
        </p:nvPicPr>
        <p:blipFill>
          <a:blip r:embed="rId2" cstate="email">
            <a:alphaModFix amt="1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066" y="857250"/>
            <a:ext cx="51435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6355" y="5668496"/>
            <a:ext cx="6185446" cy="253914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r>
              <a:rPr lang="en-US" sz="1200" dirty="0">
                <a:latin typeface="Abadi MT Condensed Light" charset="0"/>
                <a:ea typeface="Abadi MT Condensed Light" charset="0"/>
                <a:cs typeface="Abadi MT Condensed Light" charset="0"/>
              </a:rPr>
              <a:t>More info at: </a:t>
            </a:r>
            <a:r>
              <a:rPr lang="en-US" sz="1200" dirty="0">
                <a:latin typeface="Abadi MT Condensed Light" charset="0"/>
                <a:ea typeface="Abadi MT Condensed Light" charset="0"/>
                <a:cs typeface="Abadi MT Condensed Light" charset="0"/>
                <a:hlinkClick r:id="rId3"/>
              </a:rPr>
              <a:t>www.altmetric.com</a:t>
            </a:r>
            <a:r>
              <a:rPr lang="en-US" sz="1200" dirty="0">
                <a:latin typeface="Abadi MT Condensed Light" charset="0"/>
                <a:ea typeface="Abadi MT Condensed Light" charset="0"/>
                <a:cs typeface="Abadi MT Condensed Light" charset="0"/>
              </a:rPr>
              <a:t> - About </a:t>
            </a:r>
            <a:r>
              <a:rPr lang="en-US" sz="1200" dirty="0" err="1">
                <a:latin typeface="Abadi MT Condensed Light" charset="0"/>
                <a:ea typeface="Abadi MT Condensed Light" charset="0"/>
                <a:cs typeface="Abadi MT Condensed Light" charset="0"/>
              </a:rPr>
              <a:t>altmetrics</a:t>
            </a:r>
            <a:r>
              <a:rPr lang="en-US" sz="1200" dirty="0">
                <a:latin typeface="Abadi MT Condensed Light" charset="0"/>
                <a:ea typeface="Abadi MT Condensed Light" charset="0"/>
                <a:cs typeface="Abadi MT Condensed Light" charset="0"/>
              </a:rPr>
              <a:t> –  The donut and score; Algorithm and score are publicly available.</a:t>
            </a:r>
          </a:p>
        </p:txBody>
      </p:sp>
    </p:spTree>
    <p:extLst>
      <p:ext uri="{BB962C8B-B14F-4D97-AF65-F5344CB8AC3E}">
        <p14:creationId xmlns:p14="http://schemas.microsoft.com/office/powerpoint/2010/main" val="548384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3"/>
                </a:solidFill>
              </a:rPr>
              <a:t>ATTENTION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i="1" dirty="0">
                <a:solidFill>
                  <a:schemeClr val="accent4"/>
                </a:solidFill>
              </a:rPr>
              <a:t>not quality </a:t>
            </a:r>
            <a:r>
              <a:rPr lang="en-US" dirty="0"/>
              <a:t>indicator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394472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Majority of articles receive </a:t>
            </a:r>
            <a:r>
              <a:rPr lang="en-US" sz="2800" i="1" dirty="0">
                <a:latin typeface="Avenir Book" charset="0"/>
                <a:ea typeface="Avenir Book" charset="0"/>
                <a:cs typeface="Avenir Book" charset="0"/>
              </a:rPr>
              <a:t>no attention</a:t>
            </a:r>
          </a:p>
          <a:p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Some fields/subjects are </a:t>
            </a:r>
            <a:r>
              <a:rPr lang="en-US" sz="2800" i="1" dirty="0">
                <a:latin typeface="Avenir Book" charset="0"/>
                <a:ea typeface="Avenir Book" charset="0"/>
                <a:cs typeface="Avenir Book" charset="0"/>
              </a:rPr>
              <a:t>noisier</a:t>
            </a:r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 than others</a:t>
            </a:r>
          </a:p>
          <a:p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Most articles with attention score &gt;15</a:t>
            </a:r>
          </a:p>
          <a:p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Attention can be negative (sentiment analysis)</a:t>
            </a:r>
          </a:p>
          <a:p>
            <a:pPr lvl="1"/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Fraud, misconduct, unclear data, issues with methodology, </a:t>
            </a:r>
            <a:r>
              <a:rPr lang="en-US" sz="2400" dirty="0" err="1">
                <a:latin typeface="Avenir Book" charset="0"/>
                <a:ea typeface="Avenir Book" charset="0"/>
                <a:cs typeface="Avenir Book" charset="0"/>
              </a:rPr>
              <a:t>etc</a:t>
            </a:r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461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venir Light" charset="0"/>
                <a:ea typeface="Avenir Light" charset="0"/>
                <a:cs typeface="Avenir Light" charset="0"/>
              </a:rPr>
              <a:t>Tough to do because</a:t>
            </a:r>
          </a:p>
          <a:p>
            <a:pPr lvl="1"/>
            <a:r>
              <a:rPr lang="en-US" dirty="0">
                <a:latin typeface="Avenir Light" charset="0"/>
                <a:ea typeface="Avenir Light" charset="0"/>
                <a:cs typeface="Avenir Light" charset="0"/>
              </a:rPr>
              <a:t>Traps for crawlers/spam</a:t>
            </a:r>
          </a:p>
          <a:p>
            <a:pPr lvl="1"/>
            <a:r>
              <a:rPr lang="en-US" dirty="0">
                <a:latin typeface="Avenir Light" charset="0"/>
                <a:ea typeface="Avenir Light" charset="0"/>
                <a:cs typeface="Avenir Light" charset="0"/>
              </a:rPr>
              <a:t>Data transparency means you can tell us when you see incorrect mentions captured</a:t>
            </a:r>
          </a:p>
          <a:p>
            <a:pPr lvl="1"/>
            <a:r>
              <a:rPr lang="en-US" dirty="0">
                <a:latin typeface="Avenir Light" charset="0"/>
                <a:ea typeface="Avenir Light" charset="0"/>
                <a:cs typeface="Avenir Light" charset="0"/>
              </a:rPr>
              <a:t>Scholarly sites don’t allow spam (F1000, peer-review sites)</a:t>
            </a:r>
          </a:p>
          <a:p>
            <a:pPr lvl="1"/>
            <a:r>
              <a:rPr lang="en-US" dirty="0">
                <a:latin typeface="Avenir Light" charset="0"/>
                <a:ea typeface="Avenir Light" charset="0"/>
                <a:cs typeface="Avenir Light" charset="0"/>
              </a:rPr>
              <a:t>(and if you can get the Washington Post to write about your work, is that gaming? Or doing your job?)</a:t>
            </a:r>
          </a:p>
          <a:p>
            <a:pPr lvl="1"/>
            <a:endParaRPr lang="en-US" dirty="0">
              <a:latin typeface="Avenir Light" charset="0"/>
              <a:ea typeface="Avenir Light" charset="0"/>
              <a:cs typeface="Avenir Light" charset="0"/>
            </a:endParaRPr>
          </a:p>
          <a:p>
            <a:pPr lvl="1"/>
            <a:endParaRPr lang="en-US" dirty="0"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gaming?</a:t>
            </a:r>
          </a:p>
        </p:txBody>
      </p:sp>
    </p:spTree>
    <p:extLst>
      <p:ext uri="{BB962C8B-B14F-4D97-AF65-F5344CB8AC3E}">
        <p14:creationId xmlns:p14="http://schemas.microsoft.com/office/powerpoint/2010/main" val="1862163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Or: We already have your attention data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Altmetric</a:t>
            </a:r>
            <a:r>
              <a:rPr lang="en-US" dirty="0"/>
              <a:t> data capture and transparency</a:t>
            </a:r>
          </a:p>
        </p:txBody>
      </p:sp>
    </p:spTree>
    <p:extLst>
      <p:ext uri="{BB962C8B-B14F-4D97-AF65-F5344CB8AC3E}">
        <p14:creationId xmlns:p14="http://schemas.microsoft.com/office/powerpoint/2010/main" val="588629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3284469"/>
              </p:ext>
            </p:extLst>
          </p:nvPr>
        </p:nvGraphicFramePr>
        <p:xfrm>
          <a:off x="457200" y="1295401"/>
          <a:ext cx="8229600" cy="3394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3 things required to capture attention</a:t>
            </a: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4123993"/>
              </p:ext>
            </p:extLst>
          </p:nvPr>
        </p:nvGraphicFramePr>
        <p:xfrm>
          <a:off x="457200" y="2590801"/>
          <a:ext cx="8229600" cy="3394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31880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929645"/>
            <a:ext cx="8229600" cy="857250"/>
          </a:xfrm>
        </p:spPr>
        <p:txBody>
          <a:bodyPr/>
          <a:lstStyle/>
          <a:p>
            <a:pPr algn="ctr"/>
            <a:r>
              <a:rPr lang="en-US" sz="2600" dirty="0"/>
              <a:t>Research output - any part of the research lifecycle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1363133" y="175951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6726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Persistent IDs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DOIs</a:t>
            </a:r>
          </a:p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PubMed IDs</a:t>
            </a:r>
          </a:p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ISBNs</a:t>
            </a:r>
          </a:p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Handles</a:t>
            </a:r>
          </a:p>
          <a:p>
            <a:r>
              <a:rPr lang="en-US" dirty="0" err="1">
                <a:latin typeface="Avenir Book" charset="0"/>
                <a:ea typeface="Avenir Book" charset="0"/>
                <a:cs typeface="Avenir Book" charset="0"/>
              </a:rPr>
              <a:t>arXiv</a:t>
            </a: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 IDs</a:t>
            </a:r>
          </a:p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ADS IDs</a:t>
            </a:r>
          </a:p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SSRN IDs</a:t>
            </a:r>
          </a:p>
          <a:p>
            <a:r>
              <a:rPr lang="en-US" dirty="0" err="1">
                <a:latin typeface="Avenir Book" charset="0"/>
                <a:ea typeface="Avenir Book" charset="0"/>
                <a:cs typeface="Avenir Book" charset="0"/>
              </a:rPr>
              <a:t>RePEC</a:t>
            </a: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 IDs</a:t>
            </a:r>
          </a:p>
          <a:p>
            <a:r>
              <a:rPr lang="en-US" dirty="0" err="1">
                <a:latin typeface="Avenir Book" charset="0"/>
                <a:ea typeface="Avenir Book" charset="0"/>
                <a:cs typeface="Avenir Book" charset="0"/>
              </a:rPr>
              <a:t>ClinicalTrials.gov</a:t>
            </a: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 records</a:t>
            </a:r>
          </a:p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URLs</a:t>
            </a:r>
          </a:p>
        </p:txBody>
      </p:sp>
      <p:sp>
        <p:nvSpPr>
          <p:cNvPr id="6" name="Down Ribbon 5"/>
          <p:cNvSpPr/>
          <p:nvPr/>
        </p:nvSpPr>
        <p:spPr>
          <a:xfrm>
            <a:off x="4191000" y="2209801"/>
            <a:ext cx="4495800" cy="2708673"/>
          </a:xfrm>
          <a:prstGeom prst="ribbon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latin typeface="Avenir Black" charset="0"/>
                <a:ea typeface="Avenir Black" charset="0"/>
                <a:cs typeface="Avenir Black" charset="0"/>
              </a:rPr>
              <a:t>IDs facilitate disambiguation and the collection of accurate data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7801" y="5421076"/>
            <a:ext cx="38098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>
                <a:latin typeface="Avenir Black" charset="0"/>
                <a:ea typeface="Avenir Black" charset="0"/>
                <a:cs typeface="Avenir Black" charset="0"/>
              </a:rPr>
              <a:t>Altmetric</a:t>
            </a:r>
            <a:r>
              <a:rPr lang="en-US" sz="1000" b="1" dirty="0">
                <a:latin typeface="Avenir Black" charset="0"/>
                <a:ea typeface="Avenir Black" charset="0"/>
                <a:cs typeface="Avenir Black" charset="0"/>
              </a:rPr>
              <a:t> is fully integrated with ORCID but ORCIDs remain the one of the least accurate IDs as they require manual curation by their owners.</a:t>
            </a:r>
          </a:p>
        </p:txBody>
      </p:sp>
    </p:spTree>
    <p:extLst>
      <p:ext uri="{BB962C8B-B14F-4D97-AF65-F5344CB8AC3E}">
        <p14:creationId xmlns:p14="http://schemas.microsoft.com/office/powerpoint/2010/main" val="102934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3754192"/>
              </p:ext>
            </p:extLst>
          </p:nvPr>
        </p:nvGraphicFramePr>
        <p:xfrm>
          <a:off x="152400" y="1480119"/>
          <a:ext cx="8839200" cy="4268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7400" y="2438400"/>
            <a:ext cx="571500" cy="5417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900396"/>
            <a:ext cx="3657600" cy="1763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C95B3F13-FCCE-AA49-9824-A0EDD6470A7A}"/>
              </a:ext>
            </a:extLst>
          </p:cNvPr>
          <p:cNvGraphicFramePr/>
          <p:nvPr/>
        </p:nvGraphicFramePr>
        <p:xfrm>
          <a:off x="2203553" y="1107663"/>
          <a:ext cx="6994115" cy="4714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DC52CB7F-AA08-BE41-A5F9-766A5BC302BC}"/>
              </a:ext>
            </a:extLst>
          </p:cNvPr>
          <p:cNvSpPr txBox="1">
            <a:spLocks/>
          </p:cNvSpPr>
          <p:nvPr/>
        </p:nvSpPr>
        <p:spPr>
          <a:xfrm>
            <a:off x="152400" y="2743200"/>
            <a:ext cx="2667000" cy="857250"/>
          </a:xfrm>
          <a:prstGeom prst="rect">
            <a:avLst/>
          </a:prstGeom>
        </p:spPr>
        <p:txBody>
          <a:bodyPr vert="horz" lIns="91432" tIns="45716" rIns="91432" bIns="45716" rtlCol="0" anchor="ctr">
            <a:noAutofit/>
          </a:bodyPr>
          <a:lstStyle>
            <a:lvl1pPr algn="l" defTabSz="91431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venir Black"/>
                <a:ea typeface="+mj-ea"/>
                <a:cs typeface="Avenir Black"/>
              </a:defRPr>
            </a:lvl1pPr>
          </a:lstStyle>
          <a:p>
            <a:r>
              <a:rPr lang="en-US" sz="3000" b="1">
                <a:solidFill>
                  <a:srgbClr val="FF9715"/>
                </a:solidFill>
              </a:rPr>
              <a:t>Platforms we track</a:t>
            </a:r>
            <a:endParaRPr lang="en-US" sz="30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68409E-D16C-164D-AE6C-B3EA0D2EC255}"/>
              </a:ext>
            </a:extLst>
          </p:cNvPr>
          <p:cNvSpPr txBox="1"/>
          <p:nvPr/>
        </p:nvSpPr>
        <p:spPr>
          <a:xfrm>
            <a:off x="533400" y="5638801"/>
            <a:ext cx="3103690" cy="246199"/>
          </a:xfrm>
          <a:prstGeom prst="rect">
            <a:avLst/>
          </a:prstGeom>
          <a:noFill/>
        </p:spPr>
        <p:txBody>
          <a:bodyPr wrap="none" lIns="91418" tIns="45709" rIns="91418" bIns="45709" rtlCol="0">
            <a:spAutoFit/>
          </a:bodyPr>
          <a:lstStyle/>
          <a:p>
            <a:r>
              <a:rPr lang="en-US" sz="1000" dirty="0">
                <a:latin typeface="Abadi MT Condensed Light" charset="0"/>
                <a:ea typeface="Abadi MT Condensed Light" charset="0"/>
                <a:cs typeface="Abadi MT Condensed Light" charset="0"/>
              </a:rPr>
              <a:t>These are the 16 source types (channels) Altmetric currently tracks.</a:t>
            </a:r>
          </a:p>
        </p:txBody>
      </p:sp>
    </p:spTree>
    <p:extLst>
      <p:ext uri="{BB962C8B-B14F-4D97-AF65-F5344CB8AC3E}">
        <p14:creationId xmlns:p14="http://schemas.microsoft.com/office/powerpoint/2010/main" val="40187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52400" y="1480119"/>
          <a:ext cx="8839200" cy="4268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data capture works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1" y="5448660"/>
            <a:ext cx="495300" cy="469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7400" y="2438400"/>
            <a:ext cx="571500" cy="5417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900396"/>
            <a:ext cx="3657600" cy="1763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167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are alternative metrics?</a:t>
            </a:r>
          </a:p>
          <a:p>
            <a:r>
              <a:rPr lang="en-US" dirty="0"/>
              <a:t>Who are we at </a:t>
            </a:r>
            <a:r>
              <a:rPr lang="en-US" dirty="0" err="1"/>
              <a:t>Altmetric.com</a:t>
            </a:r>
            <a:r>
              <a:rPr lang="en-US" dirty="0"/>
              <a:t>?</a:t>
            </a:r>
          </a:p>
          <a:p>
            <a:r>
              <a:rPr lang="en-US" dirty="0"/>
              <a:t>Understanding </a:t>
            </a:r>
            <a:r>
              <a:rPr lang="en-US" dirty="0" err="1"/>
              <a:t>Altmetric</a:t>
            </a:r>
            <a:r>
              <a:rPr lang="en-US" dirty="0"/>
              <a:t> data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  <a:r>
              <a:rPr lang="mr-IN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800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data capture works: </a:t>
            </a:r>
            <a:r>
              <a:rPr lang="en-US" dirty="0">
                <a:solidFill>
                  <a:schemeClr val="accent4"/>
                </a:solidFill>
              </a:rPr>
              <a:t>Exceptions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1" y="5448660"/>
            <a:ext cx="495300" cy="46954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054188"/>
            <a:ext cx="8229600" cy="3394472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Avenir Light" charset="0"/>
                <a:ea typeface="Avenir Light" charset="0"/>
                <a:cs typeface="Avenir Light" charset="0"/>
              </a:rPr>
              <a:t>News </a:t>
            </a:r>
          </a:p>
          <a:p>
            <a:pPr lvl="1"/>
            <a:r>
              <a:rPr lang="en-US" dirty="0">
                <a:latin typeface="Avenir Light" charset="0"/>
                <a:ea typeface="Avenir Light" charset="0"/>
                <a:cs typeface="Avenir Light" charset="0"/>
              </a:rPr>
              <a:t>Looking for keywords (journal and author name), cross referencing with PubMed or </a:t>
            </a:r>
            <a:r>
              <a:rPr lang="en-US" dirty="0" err="1">
                <a:latin typeface="Avenir Light" charset="0"/>
                <a:ea typeface="Avenir Light" charset="0"/>
                <a:cs typeface="Avenir Light" charset="0"/>
              </a:rPr>
              <a:t>CrossRef</a:t>
            </a:r>
            <a:endParaRPr lang="en-US" dirty="0">
              <a:latin typeface="Avenir Light" charset="0"/>
              <a:ea typeface="Avenir Light" charset="0"/>
              <a:cs typeface="Avenir Light" charset="0"/>
            </a:endParaRPr>
          </a:p>
          <a:p>
            <a:r>
              <a:rPr lang="en-US" dirty="0">
                <a:latin typeface="Avenir Light" charset="0"/>
                <a:ea typeface="Avenir Light" charset="0"/>
                <a:cs typeface="Avenir Light" charset="0"/>
              </a:rPr>
              <a:t>Policy documents</a:t>
            </a:r>
          </a:p>
          <a:p>
            <a:pPr lvl="1"/>
            <a:r>
              <a:rPr lang="en-US" dirty="0">
                <a:latin typeface="Avenir Light" charset="0"/>
                <a:ea typeface="Avenir Light" charset="0"/>
                <a:cs typeface="Avenir Light" charset="0"/>
              </a:rPr>
              <a:t>Scraping bibliographies</a:t>
            </a:r>
          </a:p>
          <a:p>
            <a:r>
              <a:rPr lang="en-US" dirty="0">
                <a:latin typeface="Avenir Light" charset="0"/>
                <a:ea typeface="Avenir Light" charset="0"/>
                <a:cs typeface="Avenir Light" charset="0"/>
              </a:rPr>
              <a:t>Syllabi</a:t>
            </a:r>
          </a:p>
          <a:p>
            <a:pPr lvl="1"/>
            <a:r>
              <a:rPr lang="en-US" dirty="0">
                <a:latin typeface="Avenir Light" charset="0"/>
                <a:ea typeface="Avenir Light" charset="0"/>
                <a:cs typeface="Avenir Light" charset="0"/>
              </a:rPr>
              <a:t>Feed from Harvard Open Syllabus Project</a:t>
            </a:r>
          </a:p>
        </p:txBody>
      </p:sp>
    </p:spTree>
    <p:extLst>
      <p:ext uri="{BB962C8B-B14F-4D97-AF65-F5344CB8AC3E}">
        <p14:creationId xmlns:p14="http://schemas.microsoft.com/office/powerpoint/2010/main" val="1319351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So we are already capturing </a:t>
            </a:r>
            <a:r>
              <a:rPr lang="en-US" sz="3000" i="1" dirty="0"/>
              <a:t>your data!</a:t>
            </a:r>
            <a:br>
              <a:rPr lang="en-US" sz="3000" i="1" dirty="0"/>
            </a:br>
            <a:r>
              <a:rPr lang="en-US" sz="3000" dirty="0"/>
              <a:t>We just don’t know it’s </a:t>
            </a:r>
            <a:r>
              <a:rPr lang="en-US" sz="3000" dirty="0">
                <a:solidFill>
                  <a:schemeClr val="accent4"/>
                </a:solidFill>
              </a:rPr>
              <a:t>yours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sz="2800" dirty="0">
                <a:latin typeface="Avenir Light" charset="0"/>
                <a:ea typeface="Avenir Light" charset="0"/>
                <a:cs typeface="Avenir Light" charset="0"/>
              </a:rPr>
              <a:t>You need to feed us your data </a:t>
            </a:r>
          </a:p>
          <a:p>
            <a:pPr defTabSz="914400">
              <a:spcBef>
                <a:spcPts val="0"/>
              </a:spcBef>
              <a:buFontTx/>
              <a:buChar char="-"/>
              <a:defRPr/>
            </a:pPr>
            <a:r>
              <a:rPr lang="en-US" sz="2800" dirty="0">
                <a:latin typeface="Avenir Light" charset="0"/>
                <a:ea typeface="Avenir Light" charset="0"/>
                <a:cs typeface="Avenir Light" charset="0"/>
              </a:rPr>
              <a:t>So we can identify what’s yours</a:t>
            </a:r>
          </a:p>
          <a:p>
            <a:pPr defTabSz="914400">
              <a:spcBef>
                <a:spcPts val="0"/>
              </a:spcBef>
              <a:buFontTx/>
              <a:buChar char="-"/>
              <a:defRPr/>
            </a:pPr>
            <a:r>
              <a:rPr lang="en-US" sz="2800" dirty="0">
                <a:latin typeface="Avenir Light" charset="0"/>
                <a:ea typeface="Avenir Light" charset="0"/>
                <a:cs typeface="Avenir Light" charset="0"/>
              </a:rPr>
              <a:t>And group your research into authors/departments/funding areas/</a:t>
            </a:r>
            <a:r>
              <a:rPr lang="en-US" sz="2800" dirty="0" err="1">
                <a:latin typeface="Avenir Light" charset="0"/>
                <a:ea typeface="Avenir Light" charset="0"/>
                <a:cs typeface="Avenir Light" charset="0"/>
              </a:rPr>
              <a:t>etc</a:t>
            </a:r>
            <a:endParaRPr lang="en-US" sz="2800" dirty="0">
              <a:latin typeface="Avenir Light" charset="0"/>
              <a:ea typeface="Avenir Light" charset="0"/>
              <a:cs typeface="Avenir Light" charset="0"/>
            </a:endParaRPr>
          </a:p>
          <a:p>
            <a:pPr defTabSz="914400">
              <a:spcBef>
                <a:spcPts val="0"/>
              </a:spcBef>
              <a:buFontTx/>
              <a:buChar char="-"/>
              <a:defRPr/>
            </a:pPr>
            <a:r>
              <a:rPr lang="en-US" sz="2800" dirty="0">
                <a:latin typeface="Avenir Light" charset="0"/>
                <a:ea typeface="Avenir Light" charset="0"/>
                <a:cs typeface="Avenir Light" charset="0"/>
              </a:rPr>
              <a:t>Via:</a:t>
            </a:r>
          </a:p>
          <a:p>
            <a:pPr lvl="1" defTabSz="914400">
              <a:spcBef>
                <a:spcPts val="0"/>
              </a:spcBef>
              <a:buFontTx/>
              <a:buChar char="-"/>
            </a:pPr>
            <a:r>
              <a:rPr lang="en-US" sz="2400" dirty="0">
                <a:latin typeface="Avenir Light" charset="0"/>
                <a:ea typeface="Avenir Light" charset="0"/>
                <a:cs typeface="Avenir Light" charset="0"/>
              </a:rPr>
              <a:t>RIM/CRIS system - </a:t>
            </a:r>
            <a:r>
              <a:rPr lang="en-US" sz="2400" i="1" dirty="0">
                <a:latin typeface="Avenir Light" charset="0"/>
                <a:ea typeface="Avenir Light" charset="0"/>
                <a:cs typeface="Avenir Light" charset="0"/>
              </a:rPr>
              <a:t>preferred</a:t>
            </a:r>
            <a:endParaRPr lang="en-US" sz="2400" dirty="0">
              <a:latin typeface="Avenir Light" charset="0"/>
              <a:ea typeface="Avenir Light" charset="0"/>
              <a:cs typeface="Avenir Light" charset="0"/>
            </a:endParaRPr>
          </a:p>
          <a:p>
            <a:pPr lvl="1" defTabSz="914400">
              <a:spcBef>
                <a:spcPts val="0"/>
              </a:spcBef>
              <a:buFontTx/>
              <a:buChar char="-"/>
            </a:pPr>
            <a:r>
              <a:rPr lang="en-US" sz="2400" dirty="0">
                <a:latin typeface="Avenir Light" charset="0"/>
                <a:ea typeface="Avenir Light" charset="0"/>
                <a:cs typeface="Avenir Light" charset="0"/>
              </a:rPr>
              <a:t>Custom homegrown database - </a:t>
            </a:r>
            <a:r>
              <a:rPr lang="en-US" sz="2400" i="1" dirty="0">
                <a:latin typeface="Avenir Light" charset="0"/>
                <a:ea typeface="Avenir Light" charset="0"/>
                <a:cs typeface="Avenir Light" charset="0"/>
              </a:rPr>
              <a:t>preferred</a:t>
            </a:r>
            <a:endParaRPr lang="en-US" sz="2400" dirty="0">
              <a:latin typeface="Avenir Light" charset="0"/>
              <a:ea typeface="Avenir Light" charset="0"/>
              <a:cs typeface="Avenir Light" charset="0"/>
            </a:endParaRPr>
          </a:p>
          <a:p>
            <a:pPr lvl="1" defTabSz="914400">
              <a:spcBef>
                <a:spcPts val="0"/>
              </a:spcBef>
              <a:buFontTx/>
              <a:buChar char="-"/>
            </a:pPr>
            <a:r>
              <a:rPr lang="en-US" sz="2400" dirty="0">
                <a:latin typeface="Avenir Light" charset="0"/>
                <a:ea typeface="Avenir Light" charset="0"/>
                <a:cs typeface="Avenir Light" charset="0"/>
              </a:rPr>
              <a:t>.csv file updated quarterly</a:t>
            </a:r>
          </a:p>
          <a:p>
            <a:pPr lvl="1" defTabSz="914400">
              <a:spcBef>
                <a:spcPts val="0"/>
              </a:spcBef>
              <a:buFontTx/>
              <a:buChar char="-"/>
            </a:pPr>
            <a:r>
              <a:rPr lang="en-US" sz="2400" i="1" dirty="0">
                <a:latin typeface="Avenir Light" charset="0"/>
                <a:ea typeface="Avenir Light" charset="0"/>
                <a:cs typeface="Avenir Light" charset="0"/>
              </a:rPr>
              <a:t>Ask me for our Data Implementation Guide</a:t>
            </a:r>
            <a:endParaRPr lang="en-US" dirty="0">
              <a:latin typeface="Avenir Light" charset="0"/>
              <a:ea typeface="Avenir Light" charset="0"/>
              <a:cs typeface="Avenir Light" charset="0"/>
            </a:endParaRPr>
          </a:p>
          <a:p>
            <a:pPr defTabSz="914400">
              <a:spcBef>
                <a:spcPts val="0"/>
              </a:spcBef>
              <a:buFontTx/>
              <a:buChar char="-"/>
              <a:defRPr/>
            </a:pPr>
            <a:endParaRPr lang="en-US" sz="2800" dirty="0"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728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6782" y="182209"/>
            <a:ext cx="8686800" cy="1375171"/>
          </a:xfrm>
        </p:spPr>
        <p:txBody>
          <a:bodyPr/>
          <a:lstStyle/>
          <a:p>
            <a:r>
              <a:rPr lang="en-US" sz="2400" b="1" dirty="0"/>
              <a:t>Alternative metrics = online indicators of engagement</a:t>
            </a:r>
          </a:p>
        </p:txBody>
      </p:sp>
      <p:grpSp>
        <p:nvGrpSpPr>
          <p:cNvPr id="27" name="Shape 238"/>
          <p:cNvGrpSpPr/>
          <p:nvPr/>
        </p:nvGrpSpPr>
        <p:grpSpPr>
          <a:xfrm>
            <a:off x="609600" y="1537569"/>
            <a:ext cx="7391400" cy="4095750"/>
            <a:chOff x="600770" y="546"/>
            <a:chExt cx="6824701" cy="4062906"/>
          </a:xfrm>
        </p:grpSpPr>
        <p:sp>
          <p:nvSpPr>
            <p:cNvPr id="28" name="Shape 239"/>
            <p:cNvSpPr/>
            <p:nvPr/>
          </p:nvSpPr>
          <p:spPr>
            <a:xfrm>
              <a:off x="3098883" y="2234974"/>
              <a:ext cx="1828477" cy="1828477"/>
            </a:xfrm>
            <a:prstGeom prst="ellipse">
              <a:avLst/>
            </a:prstGeom>
            <a:solidFill>
              <a:schemeClr val="accent2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latin typeface="Avenir Black"/>
                <a:cs typeface="Avenir Black"/>
              </a:endParaRPr>
            </a:p>
          </p:txBody>
        </p:sp>
        <p:sp>
          <p:nvSpPr>
            <p:cNvPr id="29" name="Shape 240"/>
            <p:cNvSpPr txBox="1"/>
            <p:nvPr/>
          </p:nvSpPr>
          <p:spPr>
            <a:xfrm>
              <a:off x="3366657" y="2502748"/>
              <a:ext cx="1292929" cy="1292929"/>
            </a:xfrm>
            <a:prstGeom prst="rect">
              <a:avLst/>
            </a:prstGeom>
            <a:noFill/>
            <a:ln>
              <a:noFill/>
            </a:ln>
          </p:spPr>
          <p:txBody>
            <a:bodyPr lIns="9525" tIns="9525" rIns="9525" bIns="9525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lt1"/>
                </a:buClr>
                <a:buSzPct val="25000"/>
              </a:pPr>
              <a:r>
                <a:rPr lang="en-US" sz="1500">
                  <a:latin typeface="Avenir Black"/>
                  <a:ea typeface="Open Sans"/>
                  <a:cs typeface="Avenir Black"/>
                  <a:sym typeface="Open Sans"/>
                </a:rPr>
                <a:t>Research output (article, dataset, clinical trial etc)</a:t>
              </a:r>
            </a:p>
          </p:txBody>
        </p:sp>
        <p:sp>
          <p:nvSpPr>
            <p:cNvPr id="30" name="Shape 241"/>
            <p:cNvSpPr/>
            <p:nvPr/>
          </p:nvSpPr>
          <p:spPr>
            <a:xfrm rot="10800000">
              <a:off x="1240737" y="2888655"/>
              <a:ext cx="1755946" cy="521116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latin typeface="Avenir Black"/>
                <a:cs typeface="Avenir Black"/>
              </a:endParaRPr>
            </a:p>
          </p:txBody>
        </p:sp>
        <p:sp>
          <p:nvSpPr>
            <p:cNvPr id="31" name="Shape 242"/>
            <p:cNvSpPr/>
            <p:nvPr/>
          </p:nvSpPr>
          <p:spPr>
            <a:xfrm>
              <a:off x="600770" y="2637240"/>
              <a:ext cx="1279935" cy="1023948"/>
            </a:xfrm>
            <a:prstGeom prst="roundRect">
              <a:avLst>
                <a:gd name="adj" fmla="val 10000"/>
              </a:avLst>
            </a:prstGeom>
            <a:solidFill>
              <a:schemeClr val="accent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latin typeface="Avenir Black"/>
                <a:cs typeface="Avenir Black"/>
              </a:endParaRPr>
            </a:p>
          </p:txBody>
        </p:sp>
        <p:sp>
          <p:nvSpPr>
            <p:cNvPr id="32" name="Shape 243"/>
            <p:cNvSpPr txBox="1"/>
            <p:nvPr/>
          </p:nvSpPr>
          <p:spPr>
            <a:xfrm>
              <a:off x="630760" y="2667230"/>
              <a:ext cx="1219955" cy="963968"/>
            </a:xfrm>
            <a:prstGeom prst="rect">
              <a:avLst/>
            </a:prstGeom>
            <a:noFill/>
            <a:ln>
              <a:noFill/>
            </a:ln>
          </p:spPr>
          <p:txBody>
            <a:bodyPr lIns="24750" tIns="24750" rIns="24750" bIns="2475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lt1"/>
                </a:buClr>
                <a:buSzPct val="25000"/>
              </a:pPr>
              <a:r>
                <a:rPr lang="en-US" sz="1300" dirty="0">
                  <a:latin typeface="Avenir Black"/>
                  <a:ea typeface="Open Sans"/>
                  <a:cs typeface="Avenir Black"/>
                  <a:sym typeface="Open Sans"/>
                </a:rPr>
                <a:t>Discussions on peer review platforms</a:t>
              </a:r>
            </a:p>
          </p:txBody>
        </p:sp>
        <p:sp>
          <p:nvSpPr>
            <p:cNvPr id="33" name="Shape 244"/>
            <p:cNvSpPr/>
            <p:nvPr/>
          </p:nvSpPr>
          <p:spPr>
            <a:xfrm rot="-8640000">
              <a:off x="1602538" y="1775149"/>
              <a:ext cx="1755945" cy="521116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69B1A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latin typeface="Avenir Black"/>
                <a:cs typeface="Avenir Black"/>
              </a:endParaRPr>
            </a:p>
          </p:txBody>
        </p:sp>
        <p:sp>
          <p:nvSpPr>
            <p:cNvPr id="34" name="Shape 245"/>
            <p:cNvSpPr/>
            <p:nvPr/>
          </p:nvSpPr>
          <p:spPr>
            <a:xfrm>
              <a:off x="1130249" y="1007673"/>
              <a:ext cx="1279935" cy="1023948"/>
            </a:xfrm>
            <a:prstGeom prst="roundRect">
              <a:avLst>
                <a:gd name="adj" fmla="val 10000"/>
              </a:avLst>
            </a:prstGeom>
            <a:solidFill>
              <a:srgbClr val="69B1A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latin typeface="Avenir Black"/>
                <a:cs typeface="Avenir Black"/>
              </a:endParaRPr>
            </a:p>
          </p:txBody>
        </p:sp>
        <p:sp>
          <p:nvSpPr>
            <p:cNvPr id="35" name="Shape 246"/>
            <p:cNvSpPr txBox="1"/>
            <p:nvPr/>
          </p:nvSpPr>
          <p:spPr>
            <a:xfrm>
              <a:off x="1160238" y="1037662"/>
              <a:ext cx="1219955" cy="963968"/>
            </a:xfrm>
            <a:prstGeom prst="rect">
              <a:avLst/>
            </a:prstGeom>
            <a:noFill/>
            <a:ln>
              <a:noFill/>
            </a:ln>
          </p:spPr>
          <p:txBody>
            <a:bodyPr lIns="24750" tIns="24750" rIns="24750" bIns="2475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lt1"/>
                </a:buClr>
                <a:buSzPct val="25000"/>
              </a:pPr>
              <a:r>
                <a:rPr lang="en-US" sz="1300" dirty="0">
                  <a:latin typeface="Avenir Black"/>
                  <a:ea typeface="Open Sans"/>
                  <a:cs typeface="Avenir Black"/>
                  <a:sym typeface="Open Sans"/>
                </a:rPr>
                <a:t>Citations on Wikipedia</a:t>
              </a:r>
            </a:p>
          </p:txBody>
        </p:sp>
        <p:sp>
          <p:nvSpPr>
            <p:cNvPr id="36" name="Shape 247"/>
            <p:cNvSpPr/>
            <p:nvPr/>
          </p:nvSpPr>
          <p:spPr>
            <a:xfrm rot="-6480000">
              <a:off x="2549744" y="1086963"/>
              <a:ext cx="1755946" cy="521115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5CC77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latin typeface="Avenir Black"/>
                <a:cs typeface="Avenir Black"/>
              </a:endParaRPr>
            </a:p>
          </p:txBody>
        </p:sp>
        <p:sp>
          <p:nvSpPr>
            <p:cNvPr id="37" name="Shape 248"/>
            <p:cNvSpPr/>
            <p:nvPr/>
          </p:nvSpPr>
          <p:spPr>
            <a:xfrm>
              <a:off x="2516441" y="546"/>
              <a:ext cx="1279935" cy="1023948"/>
            </a:xfrm>
            <a:prstGeom prst="roundRect">
              <a:avLst>
                <a:gd name="adj" fmla="val 10000"/>
              </a:avLst>
            </a:prstGeom>
            <a:solidFill>
              <a:srgbClr val="5CC77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latin typeface="Avenir Black"/>
                <a:cs typeface="Avenir Black"/>
              </a:endParaRPr>
            </a:p>
          </p:txBody>
        </p:sp>
        <p:sp>
          <p:nvSpPr>
            <p:cNvPr id="38" name="Shape 249"/>
            <p:cNvSpPr txBox="1"/>
            <p:nvPr/>
          </p:nvSpPr>
          <p:spPr>
            <a:xfrm>
              <a:off x="2546431" y="30535"/>
              <a:ext cx="1219955" cy="963968"/>
            </a:xfrm>
            <a:prstGeom prst="rect">
              <a:avLst/>
            </a:prstGeom>
            <a:noFill/>
            <a:ln>
              <a:noFill/>
            </a:ln>
          </p:spPr>
          <p:txBody>
            <a:bodyPr lIns="24750" tIns="24750" rIns="24750" bIns="2475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lt1"/>
                </a:buClr>
                <a:buSzPct val="25000"/>
              </a:pPr>
              <a:r>
                <a:rPr lang="en-US" sz="1300" dirty="0">
                  <a:latin typeface="Avenir Black"/>
                  <a:ea typeface="Open Sans"/>
                  <a:cs typeface="Avenir Black"/>
                  <a:sym typeface="Open Sans"/>
                </a:rPr>
                <a:t>Shares and comments on social media</a:t>
              </a:r>
            </a:p>
          </p:txBody>
        </p:sp>
        <p:sp>
          <p:nvSpPr>
            <p:cNvPr id="39" name="Shape 250"/>
            <p:cNvSpPr/>
            <p:nvPr/>
          </p:nvSpPr>
          <p:spPr>
            <a:xfrm rot="-4278798">
              <a:off x="3745621" y="1099899"/>
              <a:ext cx="1744994" cy="521115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7BDB5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latin typeface="Avenir Black"/>
                <a:cs typeface="Avenir Black"/>
              </a:endParaRPr>
            </a:p>
          </p:txBody>
        </p:sp>
        <p:sp>
          <p:nvSpPr>
            <p:cNvPr id="40" name="Shape 251"/>
            <p:cNvSpPr/>
            <p:nvPr/>
          </p:nvSpPr>
          <p:spPr>
            <a:xfrm>
              <a:off x="4257694" y="21980"/>
              <a:ext cx="1279935" cy="1023948"/>
            </a:xfrm>
            <a:prstGeom prst="roundRect">
              <a:avLst>
                <a:gd name="adj" fmla="val 10000"/>
              </a:avLst>
            </a:prstGeom>
            <a:solidFill>
              <a:srgbClr val="7BDB5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dirty="0">
                <a:latin typeface="Avenir Black"/>
                <a:cs typeface="Avenir Black"/>
              </a:endParaRPr>
            </a:p>
          </p:txBody>
        </p:sp>
        <p:sp>
          <p:nvSpPr>
            <p:cNvPr id="41" name="Shape 252"/>
            <p:cNvSpPr txBox="1"/>
            <p:nvPr/>
          </p:nvSpPr>
          <p:spPr>
            <a:xfrm>
              <a:off x="4287683" y="51971"/>
              <a:ext cx="1219955" cy="963968"/>
            </a:xfrm>
            <a:prstGeom prst="rect">
              <a:avLst/>
            </a:prstGeom>
            <a:noFill/>
            <a:ln>
              <a:noFill/>
            </a:ln>
          </p:spPr>
          <p:txBody>
            <a:bodyPr lIns="24750" tIns="24750" rIns="24750" bIns="2475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lt1"/>
                </a:buClr>
                <a:buSzPct val="25000"/>
              </a:pPr>
              <a:r>
                <a:rPr lang="en-US" sz="1300" dirty="0">
                  <a:latin typeface="Avenir Black"/>
                  <a:ea typeface="Open Sans"/>
                  <a:cs typeface="Avenir Black"/>
                  <a:sym typeface="Open Sans"/>
                </a:rPr>
                <a:t>Coverage in news media and blogs</a:t>
              </a:r>
            </a:p>
          </p:txBody>
        </p:sp>
        <p:sp>
          <p:nvSpPr>
            <p:cNvPr id="42" name="Shape 253"/>
            <p:cNvSpPr/>
            <p:nvPr/>
          </p:nvSpPr>
          <p:spPr>
            <a:xfrm rot="-2160000">
              <a:off x="4667759" y="1775148"/>
              <a:ext cx="1755945" cy="521116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D6ED4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latin typeface="Avenir Black"/>
                <a:cs typeface="Avenir Black"/>
              </a:endParaRPr>
            </a:p>
          </p:txBody>
        </p:sp>
        <p:sp>
          <p:nvSpPr>
            <p:cNvPr id="43" name="Shape 254"/>
            <p:cNvSpPr/>
            <p:nvPr/>
          </p:nvSpPr>
          <p:spPr>
            <a:xfrm>
              <a:off x="5616060" y="1007673"/>
              <a:ext cx="1279935" cy="1023948"/>
            </a:xfrm>
            <a:prstGeom prst="roundRect">
              <a:avLst>
                <a:gd name="adj" fmla="val 10000"/>
              </a:avLst>
            </a:prstGeom>
            <a:solidFill>
              <a:srgbClr val="D6ED47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latin typeface="Avenir Black"/>
                <a:cs typeface="Avenir Black"/>
              </a:endParaRPr>
            </a:p>
          </p:txBody>
        </p:sp>
        <p:sp>
          <p:nvSpPr>
            <p:cNvPr id="44" name="Shape 255"/>
            <p:cNvSpPr txBox="1"/>
            <p:nvPr/>
          </p:nvSpPr>
          <p:spPr>
            <a:xfrm>
              <a:off x="5646050" y="1037662"/>
              <a:ext cx="1219955" cy="963968"/>
            </a:xfrm>
            <a:prstGeom prst="rect">
              <a:avLst/>
            </a:prstGeom>
            <a:noFill/>
            <a:ln>
              <a:noFill/>
            </a:ln>
          </p:spPr>
          <p:txBody>
            <a:bodyPr lIns="24750" tIns="24750" rIns="24750" bIns="2475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ct val="25000"/>
              </a:pPr>
              <a:r>
                <a:rPr lang="en-US" sz="1200" dirty="0">
                  <a:latin typeface="Avenir Black"/>
                  <a:ea typeface="Open Sans"/>
                  <a:cs typeface="Avenir Black"/>
                  <a:sym typeface="Open Sans"/>
                </a:rPr>
                <a:t>Citations in Policy Documents</a:t>
              </a:r>
            </a:p>
          </p:txBody>
        </p:sp>
        <p:sp>
          <p:nvSpPr>
            <p:cNvPr id="45" name="Shape 256"/>
            <p:cNvSpPr/>
            <p:nvPr/>
          </p:nvSpPr>
          <p:spPr>
            <a:xfrm>
              <a:off x="5029558" y="2888655"/>
              <a:ext cx="1755946" cy="521116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FEA93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latin typeface="Avenir Black"/>
                <a:cs typeface="Avenir Black"/>
              </a:endParaRPr>
            </a:p>
          </p:txBody>
        </p:sp>
        <p:sp>
          <p:nvSpPr>
            <p:cNvPr id="46" name="Shape 257"/>
            <p:cNvSpPr/>
            <p:nvPr/>
          </p:nvSpPr>
          <p:spPr>
            <a:xfrm>
              <a:off x="6145537" y="2637240"/>
              <a:ext cx="1279935" cy="1023948"/>
            </a:xfrm>
            <a:prstGeom prst="roundRect">
              <a:avLst>
                <a:gd name="adj" fmla="val 10000"/>
              </a:avLst>
            </a:prstGeom>
            <a:solidFill>
              <a:srgbClr val="FEA93F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latin typeface="Avenir Black"/>
                <a:cs typeface="Avenir Black"/>
              </a:endParaRPr>
            </a:p>
          </p:txBody>
        </p:sp>
        <p:sp>
          <p:nvSpPr>
            <p:cNvPr id="47" name="Shape 258"/>
            <p:cNvSpPr txBox="1"/>
            <p:nvPr/>
          </p:nvSpPr>
          <p:spPr>
            <a:xfrm>
              <a:off x="6175528" y="2667230"/>
              <a:ext cx="1219955" cy="963968"/>
            </a:xfrm>
            <a:prstGeom prst="rect">
              <a:avLst/>
            </a:prstGeom>
            <a:noFill/>
            <a:ln>
              <a:noFill/>
            </a:ln>
          </p:spPr>
          <p:txBody>
            <a:bodyPr lIns="24750" tIns="24750" rIns="24750" bIns="2475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lt1"/>
                </a:buClr>
                <a:buSzPct val="25000"/>
              </a:pPr>
              <a:r>
                <a:rPr lang="en-US" sz="1200" dirty="0">
                  <a:latin typeface="Avenir Black"/>
                  <a:ea typeface="Open Sans"/>
                  <a:cs typeface="Avenir Black"/>
                  <a:sym typeface="Open Sans"/>
                </a:rPr>
                <a:t>Inclusion on reading lists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753705" y="6076189"/>
            <a:ext cx="43902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venir Black" charset="0"/>
                <a:ea typeface="Avenir Black" charset="0"/>
                <a:cs typeface="Avenir Black" charset="0"/>
              </a:rPr>
              <a:t>Behaviors identified here are specifically captured by </a:t>
            </a:r>
            <a:r>
              <a:rPr lang="en-US" sz="1000" b="1" dirty="0" err="1">
                <a:latin typeface="Avenir Black" charset="0"/>
                <a:ea typeface="Avenir Black" charset="0"/>
                <a:cs typeface="Avenir Black" charset="0"/>
              </a:rPr>
              <a:t>Altmetric.com</a:t>
            </a:r>
            <a:r>
              <a:rPr lang="en-US" sz="1000" b="1" dirty="0">
                <a:latin typeface="Avenir Black" charset="0"/>
                <a:ea typeface="Avenir Black" charset="0"/>
                <a:cs typeface="Avenir Black" charset="0"/>
              </a:rPr>
              <a:t> and do not represent the entirety of behaviors alternative metrics can measure.</a:t>
            </a:r>
          </a:p>
        </p:txBody>
      </p:sp>
    </p:spTree>
    <p:extLst>
      <p:ext uri="{BB962C8B-B14F-4D97-AF65-F5344CB8AC3E}">
        <p14:creationId xmlns:p14="http://schemas.microsoft.com/office/powerpoint/2010/main" val="385671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76200" y="1032682"/>
            <a:ext cx="9144000" cy="1778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0" i="0" kern="1200">
                <a:solidFill>
                  <a:schemeClr val="tx1"/>
                </a:solidFill>
                <a:latin typeface="Avenir Black"/>
                <a:ea typeface="+mn-ea"/>
                <a:cs typeface="Avenir Black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kern="1200">
                <a:solidFill>
                  <a:schemeClr val="tx1"/>
                </a:solidFill>
                <a:latin typeface="Avenir Black"/>
                <a:ea typeface="+mn-ea"/>
                <a:cs typeface="Avenir Black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i="0" kern="1200">
                <a:solidFill>
                  <a:schemeClr val="tx1"/>
                </a:solidFill>
                <a:latin typeface="Avenir Black"/>
                <a:ea typeface="+mn-ea"/>
                <a:cs typeface="Avenir Black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Avenir Black"/>
                <a:ea typeface="+mn-ea"/>
                <a:cs typeface="Avenir Black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i="0" kern="1200">
                <a:solidFill>
                  <a:schemeClr val="tx1"/>
                </a:solidFill>
                <a:latin typeface="Avenir Black"/>
                <a:ea typeface="+mn-ea"/>
                <a:cs typeface="Avenir Black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Altmetric LLP is a UK-based </a:t>
            </a:r>
            <a:r>
              <a:rPr lang="en-US" dirty="0">
                <a:solidFill>
                  <a:schemeClr val="bg1"/>
                </a:solidFill>
              </a:rPr>
              <a:t>data science </a:t>
            </a:r>
            <a:r>
              <a:rPr lang="en-US" dirty="0"/>
              <a:t>company dedicated to </a:t>
            </a:r>
            <a:r>
              <a:rPr lang="en-US" dirty="0">
                <a:solidFill>
                  <a:srgbClr val="FFFFFF"/>
                </a:solidFill>
              </a:rPr>
              <a:t>tracking</a:t>
            </a:r>
            <a:r>
              <a:rPr lang="en-US" dirty="0"/>
              <a:t> and </a:t>
            </a:r>
            <a:r>
              <a:rPr lang="en-US" dirty="0">
                <a:solidFill>
                  <a:srgbClr val="FFFFFF"/>
                </a:solidFill>
              </a:rPr>
              <a:t>analyzing</a:t>
            </a:r>
            <a:r>
              <a:rPr lang="en-US" dirty="0"/>
              <a:t> the online </a:t>
            </a:r>
            <a:r>
              <a:rPr lang="en-US" dirty="0">
                <a:solidFill>
                  <a:srgbClr val="FFFFFF"/>
                </a:solidFill>
              </a:rPr>
              <a:t>activity around </a:t>
            </a:r>
            <a:r>
              <a:rPr lang="en-US" dirty="0"/>
              <a:t>scholarly </a:t>
            </a:r>
            <a:r>
              <a:rPr lang="en-US" dirty="0">
                <a:solidFill>
                  <a:srgbClr val="FFFFFF"/>
                </a:solidFill>
              </a:rPr>
              <a:t>research</a:t>
            </a:r>
            <a:r>
              <a:rPr lang="en-US" dirty="0"/>
              <a:t> outputs.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ltmetricon 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8" b="48085"/>
          <a:stretch/>
        </p:blipFill>
        <p:spPr>
          <a:xfrm>
            <a:off x="0" y="3124200"/>
            <a:ext cx="9144000" cy="273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3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604" y="1480132"/>
            <a:ext cx="2110914" cy="124735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4225698"/>
            <a:ext cx="1396131" cy="5338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578" y="1473547"/>
            <a:ext cx="1397313" cy="9508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136" y="1752164"/>
            <a:ext cx="2871975" cy="78890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914400"/>
            <a:ext cx="8229600" cy="857250"/>
          </a:xfrm>
        </p:spPr>
        <p:txBody>
          <a:bodyPr/>
          <a:lstStyle/>
          <a:p>
            <a:pPr algn="ctr"/>
            <a:r>
              <a:rPr lang="en-US" sz="3000" dirty="0"/>
              <a:t>Global multi-industry customer base</a:t>
            </a:r>
          </a:p>
        </p:txBody>
      </p:sp>
      <p:pic>
        <p:nvPicPr>
          <p:cNvPr id="4" name="Picture 3" descr="elsevier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50" y="1597018"/>
            <a:ext cx="1528343" cy="1468658"/>
          </a:xfrm>
          <a:prstGeom prst="rect">
            <a:avLst/>
          </a:prstGeom>
        </p:spPr>
      </p:pic>
      <p:pic>
        <p:nvPicPr>
          <p:cNvPr id="5" name="Picture 4" descr="Screenshot 2015-09-08 16.58.3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462" y="5287667"/>
            <a:ext cx="3621894" cy="561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url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0877" y="2494892"/>
            <a:ext cx="3387306" cy="443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Screenshot 2015-11-11 11.08.17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" r="144"/>
          <a:stretch/>
        </p:blipFill>
        <p:spPr>
          <a:xfrm>
            <a:off x="67269" y="4844769"/>
            <a:ext cx="1285606" cy="918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00877" y="3008436"/>
            <a:ext cx="1187438" cy="1260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imgres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1422" y="2789996"/>
            <a:ext cx="2141863" cy="900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Screenshot 2015-06-16 15.12.52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3194" y="4961660"/>
            <a:ext cx="4840244" cy="546723"/>
          </a:xfrm>
          <a:prstGeom prst="rect">
            <a:avLst/>
          </a:prstGeom>
        </p:spPr>
      </p:pic>
      <p:pic>
        <p:nvPicPr>
          <p:cNvPr id="16" name="Picture 15" descr="Screenshot 2015-09-08 17.54.13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881" y="3022010"/>
            <a:ext cx="2442054" cy="1241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107" y="3731135"/>
            <a:ext cx="1273003" cy="1051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 descr="SBUSoM logo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872" y="7409184"/>
            <a:ext cx="2917192" cy="781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 descr="Screenshot 2016-06-28 14.48.12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309449"/>
            <a:ext cx="1195068" cy="746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Screenshot 2016-06-29 18.22.22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866" y="7480128"/>
            <a:ext cx="1993900" cy="596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 descr="Screenshot 2016-07-01 16.28.44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080" y="7327510"/>
            <a:ext cx="3413405" cy="815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580" y="4422571"/>
            <a:ext cx="2008767" cy="447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613" y="4333486"/>
            <a:ext cx="3403600" cy="53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412" y="3738213"/>
            <a:ext cx="1524000" cy="611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80" y="2826504"/>
            <a:ext cx="1028700" cy="86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65" y="4782836"/>
            <a:ext cx="1853219" cy="452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2"/>
          <a:stretch/>
        </p:blipFill>
        <p:spPr>
          <a:xfrm>
            <a:off x="1717978" y="1771650"/>
            <a:ext cx="779250" cy="74215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635" y="5365004"/>
            <a:ext cx="1716518" cy="50762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971" y="1463100"/>
            <a:ext cx="1397313" cy="95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43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Differences between alt and traditional metrics </a:t>
            </a:r>
            <a:r>
              <a:rPr lang="mr-IN" sz="2800" dirty="0">
                <a:solidFill>
                  <a:schemeClr val="accent4"/>
                </a:solidFill>
              </a:rPr>
              <a:t>–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i="1" dirty="0">
                <a:solidFill>
                  <a:schemeClr val="accent4"/>
                </a:solidFill>
              </a:rPr>
              <a:t>they’re complementary</a:t>
            </a:r>
            <a:endParaRPr lang="en-US" sz="28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37063"/>
            <a:ext cx="4038600" cy="3394472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latin typeface="Avenir Light" charset="0"/>
                <a:ea typeface="Avenir Light" charset="0"/>
                <a:cs typeface="Avenir Light" charset="0"/>
              </a:rPr>
              <a:t>Slow; take months/years</a:t>
            </a:r>
          </a:p>
          <a:p>
            <a:r>
              <a:rPr lang="en-US" sz="2400" dirty="0">
                <a:latin typeface="Avenir Light" charset="0"/>
                <a:ea typeface="Avenir Light" charset="0"/>
                <a:cs typeface="Avenir Light" charset="0"/>
              </a:rPr>
              <a:t>Only for journal articles </a:t>
            </a:r>
          </a:p>
          <a:p>
            <a:r>
              <a:rPr lang="en-US" sz="2400" dirty="0">
                <a:latin typeface="Avenir Light" charset="0"/>
                <a:ea typeface="Avenir Light" charset="0"/>
                <a:cs typeface="Avenir Light" charset="0"/>
              </a:rPr>
              <a:t>Reflect one stakeholder group: Other researchers who read/cite journals articles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637063"/>
            <a:ext cx="4038600" cy="3394472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solidFill>
                  <a:schemeClr val="accent3"/>
                </a:solidFill>
                <a:latin typeface="Avenir Light" charset="0"/>
                <a:ea typeface="Avenir Light" charset="0"/>
                <a:cs typeface="Avenir Light" charset="0"/>
              </a:rPr>
              <a:t>Immediate</a:t>
            </a:r>
            <a:r>
              <a:rPr lang="en-US" sz="2400" dirty="0">
                <a:latin typeface="Avenir Light" charset="0"/>
                <a:ea typeface="Avenir Light" charset="0"/>
                <a:cs typeface="Avenir Light" charset="0"/>
              </a:rPr>
              <a:t>; take hours/days/weeks</a:t>
            </a:r>
          </a:p>
          <a:p>
            <a:r>
              <a:rPr lang="en-US" sz="2400" dirty="0">
                <a:latin typeface="Avenir Light" charset="0"/>
                <a:ea typeface="Avenir Light" charset="0"/>
                <a:cs typeface="Avenir Light" charset="0"/>
              </a:rPr>
              <a:t>Apply to scholarly outputs </a:t>
            </a:r>
            <a:r>
              <a:rPr lang="en-US" sz="2400" dirty="0">
                <a:solidFill>
                  <a:schemeClr val="accent3"/>
                </a:solidFill>
                <a:latin typeface="Avenir Light" charset="0"/>
                <a:ea typeface="Avenir Light" charset="0"/>
                <a:cs typeface="Avenir Light" charset="0"/>
              </a:rPr>
              <a:t>broadly </a:t>
            </a:r>
            <a:r>
              <a:rPr lang="en-US" sz="2400" dirty="0">
                <a:latin typeface="Avenir Light" charset="0"/>
                <a:ea typeface="Avenir Light" charset="0"/>
                <a:cs typeface="Avenir Light" charset="0"/>
              </a:rPr>
              <a:t>(</a:t>
            </a:r>
            <a:r>
              <a:rPr lang="en-US" sz="2400" dirty="0" err="1">
                <a:latin typeface="Avenir Light" charset="0"/>
                <a:ea typeface="Avenir Light" charset="0"/>
                <a:cs typeface="Avenir Light" charset="0"/>
              </a:rPr>
              <a:t>clinicaltrials.gov</a:t>
            </a:r>
            <a:r>
              <a:rPr lang="en-US" sz="2400" dirty="0">
                <a:latin typeface="Avenir Light" charset="0"/>
                <a:ea typeface="Avenir Light" charset="0"/>
                <a:cs typeface="Avenir Light" charset="0"/>
              </a:rPr>
              <a:t>, articles, data set, books, websites)</a:t>
            </a:r>
          </a:p>
          <a:p>
            <a:r>
              <a:rPr lang="en-US" sz="2400" dirty="0">
                <a:latin typeface="Avenir Light" charset="0"/>
                <a:ea typeface="Avenir Light" charset="0"/>
                <a:cs typeface="Avenir Light" charset="0"/>
              </a:rPr>
              <a:t>Reflect </a:t>
            </a:r>
            <a:r>
              <a:rPr lang="en-US" sz="2400" dirty="0">
                <a:solidFill>
                  <a:schemeClr val="accent3"/>
                </a:solidFill>
                <a:latin typeface="Avenir Light" charset="0"/>
                <a:ea typeface="Avenir Light" charset="0"/>
                <a:cs typeface="Avenir Light" charset="0"/>
              </a:rPr>
              <a:t>diverse stakeholder engagement </a:t>
            </a:r>
            <a:r>
              <a:rPr lang="en-US" sz="2400" dirty="0">
                <a:latin typeface="Avenir Light" charset="0"/>
                <a:ea typeface="Avenir Light" charset="0"/>
                <a:cs typeface="Avenir Light" charset="0"/>
              </a:rPr>
              <a:t>from policy makers to educators to patients/practitioners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1981200"/>
            <a:ext cx="3429000" cy="857250"/>
          </a:xfrm>
          <a:prstGeom prst="rect">
            <a:avLst/>
          </a:prstGeom>
        </p:spPr>
        <p:txBody>
          <a:bodyPr vert="horz" lIns="91432" tIns="45716" rIns="91432" bIns="45716" rtlCol="0" anchor="ctr">
            <a:noAutofit/>
          </a:bodyPr>
          <a:lstStyle>
            <a:lvl1pPr algn="l" defTabSz="91431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venir Black"/>
                <a:ea typeface="+mj-ea"/>
                <a:cs typeface="Avenir Black"/>
              </a:defRPr>
            </a:lvl1pPr>
          </a:lstStyle>
          <a:p>
            <a:r>
              <a:rPr lang="en-US" sz="2500" dirty="0"/>
              <a:t>Traditional journal</a:t>
            </a:r>
            <a:endParaRPr lang="en-US" sz="2500" dirty="0">
              <a:solidFill>
                <a:schemeClr val="accent4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626429" y="2022871"/>
            <a:ext cx="3429000" cy="857250"/>
          </a:xfrm>
          <a:prstGeom prst="rect">
            <a:avLst/>
          </a:prstGeom>
        </p:spPr>
        <p:txBody>
          <a:bodyPr vert="horz" lIns="91432" tIns="45716" rIns="91432" bIns="45716" rtlCol="0" anchor="ctr">
            <a:noAutofit/>
          </a:bodyPr>
          <a:lstStyle>
            <a:lvl1pPr algn="l" defTabSz="91431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venir Black"/>
                <a:ea typeface="+mj-ea"/>
                <a:cs typeface="Avenir Black"/>
              </a:defRPr>
            </a:lvl1pPr>
          </a:lstStyle>
          <a:p>
            <a:r>
              <a:rPr lang="en-US" sz="2500"/>
              <a:t>Alternative metrics</a:t>
            </a:r>
            <a:endParaRPr lang="en-US" sz="25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204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964043"/>
            <a:ext cx="9144000" cy="505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39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2800350"/>
            <a:ext cx="2590800" cy="857250"/>
          </a:xfrm>
        </p:spPr>
        <p:txBody>
          <a:bodyPr/>
          <a:lstStyle/>
          <a:p>
            <a:r>
              <a:rPr lang="en-US" sz="2500" dirty="0"/>
              <a:t>Known for our Altmetric Attention Score in thousands of academic journals, repositories, and websites</a:t>
            </a:r>
          </a:p>
        </p:txBody>
      </p:sp>
      <p:pic>
        <p:nvPicPr>
          <p:cNvPr id="2" name="Picture 1" descr="Screenshot 2017-01-26 17.56.5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1" y="1219200"/>
            <a:ext cx="6072619" cy="4400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Oval 3"/>
          <p:cNvSpPr/>
          <p:nvPr/>
        </p:nvSpPr>
        <p:spPr>
          <a:xfrm>
            <a:off x="5181600" y="1371600"/>
            <a:ext cx="762000" cy="381000"/>
          </a:xfrm>
          <a:prstGeom prst="ellipse">
            <a:avLst/>
          </a:prstGeom>
          <a:solidFill>
            <a:schemeClr val="tx2">
              <a:lumMod val="20000"/>
              <a:lumOff val="80000"/>
              <a:alpha val="0"/>
            </a:schemeClr>
          </a:solidFill>
          <a:ln w="57150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6781800" y="5715000"/>
            <a:ext cx="2362200" cy="685800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>
            <a:lvl1pPr marL="342866" indent="-342866" algn="l" defTabSz="9143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0" i="0" kern="1200">
                <a:solidFill>
                  <a:schemeClr val="tx1"/>
                </a:solidFill>
                <a:latin typeface="Avenir Black"/>
                <a:ea typeface="+mn-ea"/>
                <a:cs typeface="Avenir Black"/>
              </a:defRPr>
            </a:lvl1pPr>
            <a:lvl2pPr marL="742877" indent="-285722" algn="l" defTabSz="91431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kern="1200">
                <a:solidFill>
                  <a:schemeClr val="tx1"/>
                </a:solidFill>
                <a:latin typeface="Avenir Black"/>
                <a:ea typeface="+mn-ea"/>
                <a:cs typeface="Avenir Black"/>
              </a:defRPr>
            </a:lvl2pPr>
            <a:lvl3pPr marL="1142887" indent="-228576" algn="l" defTabSz="9143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i="0" kern="1200">
                <a:solidFill>
                  <a:schemeClr val="tx1"/>
                </a:solidFill>
                <a:latin typeface="Avenir Black"/>
                <a:ea typeface="+mn-ea"/>
                <a:cs typeface="Avenir Black"/>
              </a:defRPr>
            </a:lvl3pPr>
            <a:lvl4pPr marL="1600040" indent="-228576" algn="l" defTabSz="91431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Avenir Black"/>
                <a:ea typeface="+mn-ea"/>
                <a:cs typeface="Avenir Black"/>
              </a:defRPr>
            </a:lvl4pPr>
            <a:lvl5pPr marL="2057195" indent="-228576" algn="l" defTabSz="91431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i="0" kern="1200">
                <a:solidFill>
                  <a:schemeClr val="tx1"/>
                </a:solidFill>
                <a:latin typeface="Avenir Black"/>
                <a:ea typeface="+mn-ea"/>
                <a:cs typeface="Avenir Black"/>
              </a:defRPr>
            </a:lvl5pPr>
            <a:lvl6pPr marL="2514348" indent="-228576" algn="l" defTabSz="9143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6" algn="l" defTabSz="9143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6" algn="l" defTabSz="9143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2" indent="-228576" algn="l" defTabSz="9143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dirty="0">
                <a:latin typeface="Avenir Light"/>
                <a:cs typeface="Avenir Light"/>
              </a:rPr>
              <a:t>Data as of 26 Jan 2017, 6pm eastern</a:t>
            </a:r>
          </a:p>
        </p:txBody>
      </p:sp>
      <p:sp>
        <p:nvSpPr>
          <p:cNvPr id="7" name="Oval 6"/>
          <p:cNvSpPr/>
          <p:nvPr/>
        </p:nvSpPr>
        <p:spPr>
          <a:xfrm>
            <a:off x="4419600" y="1391964"/>
            <a:ext cx="762000" cy="381000"/>
          </a:xfrm>
          <a:prstGeom prst="ellipse">
            <a:avLst/>
          </a:prstGeom>
          <a:solidFill>
            <a:schemeClr val="tx2">
              <a:lumMod val="20000"/>
              <a:lumOff val="80000"/>
              <a:alpha val="0"/>
            </a:schemeClr>
          </a:solidFill>
          <a:ln w="57150" cmpd="sng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914035"/>
            <a:ext cx="3294329" cy="2038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367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1066800"/>
            <a:ext cx="8382000" cy="857250"/>
          </a:xfrm>
        </p:spPr>
        <p:txBody>
          <a:bodyPr/>
          <a:lstStyle/>
          <a:p>
            <a:r>
              <a:rPr lang="en-US" sz="2800" dirty="0"/>
              <a:t>Known for our colorful donut and real time attention gathering (see tabs)</a:t>
            </a:r>
          </a:p>
        </p:txBody>
      </p:sp>
      <p:pic>
        <p:nvPicPr>
          <p:cNvPr id="2" name="Picture 1" descr="Screenshot 2017-01-26 17.56.32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7401"/>
            <a:ext cx="9144000" cy="4345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6858000" y="5715000"/>
            <a:ext cx="2362200" cy="685800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>
            <a:lvl1pPr marL="342866" indent="-342866" algn="l" defTabSz="9143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0" i="0" kern="1200">
                <a:solidFill>
                  <a:schemeClr val="tx1"/>
                </a:solidFill>
                <a:latin typeface="Avenir Black"/>
                <a:ea typeface="+mn-ea"/>
                <a:cs typeface="Avenir Black"/>
              </a:defRPr>
            </a:lvl1pPr>
            <a:lvl2pPr marL="742877" indent="-285722" algn="l" defTabSz="91431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kern="1200">
                <a:solidFill>
                  <a:schemeClr val="tx1"/>
                </a:solidFill>
                <a:latin typeface="Avenir Black"/>
                <a:ea typeface="+mn-ea"/>
                <a:cs typeface="Avenir Black"/>
              </a:defRPr>
            </a:lvl2pPr>
            <a:lvl3pPr marL="1142887" indent="-228576" algn="l" defTabSz="9143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i="0" kern="1200">
                <a:solidFill>
                  <a:schemeClr val="tx1"/>
                </a:solidFill>
                <a:latin typeface="Avenir Black"/>
                <a:ea typeface="+mn-ea"/>
                <a:cs typeface="Avenir Black"/>
              </a:defRPr>
            </a:lvl3pPr>
            <a:lvl4pPr marL="1600040" indent="-228576" algn="l" defTabSz="91431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Avenir Black"/>
                <a:ea typeface="+mn-ea"/>
                <a:cs typeface="Avenir Black"/>
              </a:defRPr>
            </a:lvl4pPr>
            <a:lvl5pPr marL="2057195" indent="-228576" algn="l" defTabSz="91431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i="0" kern="1200">
                <a:solidFill>
                  <a:schemeClr val="tx1"/>
                </a:solidFill>
                <a:latin typeface="Avenir Black"/>
                <a:ea typeface="+mn-ea"/>
                <a:cs typeface="Avenir Black"/>
              </a:defRPr>
            </a:lvl5pPr>
            <a:lvl6pPr marL="2514348" indent="-228576" algn="l" defTabSz="9143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6" algn="l" defTabSz="9143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6" algn="l" defTabSz="9143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2" indent="-228576" algn="l" defTabSz="9143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dirty="0">
                <a:latin typeface="Avenir Light"/>
                <a:cs typeface="Avenir Light"/>
              </a:rPr>
              <a:t>Data as of 26 Jan 2017, 6pm eastern</a:t>
            </a:r>
          </a:p>
        </p:txBody>
      </p:sp>
    </p:spTree>
    <p:extLst>
      <p:ext uri="{BB962C8B-B14F-4D97-AF65-F5344CB8AC3E}">
        <p14:creationId xmlns:p14="http://schemas.microsoft.com/office/powerpoint/2010/main" val="37674368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ysClr val="window" lastClr="FFFFFF"/>
      </a:lt1>
      <a:dk2>
        <a:srgbClr val="3F3F3F"/>
      </a:dk2>
      <a:lt2>
        <a:srgbClr val="FCFCFC"/>
      </a:lt2>
      <a:accent1>
        <a:srgbClr val="F8D35E"/>
      </a:accent1>
      <a:accent2>
        <a:srgbClr val="1B6AA3"/>
      </a:accent2>
      <a:accent3>
        <a:srgbClr val="3FD5BA"/>
      </a:accent3>
      <a:accent4>
        <a:srgbClr val="F47264"/>
      </a:accent4>
      <a:accent5>
        <a:srgbClr val="8F8FBF"/>
      </a:accent5>
      <a:accent6>
        <a:srgbClr val="7CC8EC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>
            <a:lumMod val="20000"/>
            <a:lumOff val="8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400" dirty="0" smtClean="0">
            <a:latin typeface="Open Sans Light"/>
            <a:cs typeface="Open Sans Ligh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42259</TotalTime>
  <Words>879</Words>
  <Application>Microsoft Macintosh PowerPoint</Application>
  <PresentationFormat>On-screen Show (4:3)</PresentationFormat>
  <Paragraphs>164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Abadi MT Condensed Light</vt:lpstr>
      <vt:lpstr>Arial</vt:lpstr>
      <vt:lpstr>Avenir Black</vt:lpstr>
      <vt:lpstr>Avenir Book</vt:lpstr>
      <vt:lpstr>Avenir Light</vt:lpstr>
      <vt:lpstr>Calibri</vt:lpstr>
      <vt:lpstr>Office Theme</vt:lpstr>
      <vt:lpstr>Default Design</vt:lpstr>
      <vt:lpstr>Introduction to alternative metrics and Altmetric data</vt:lpstr>
      <vt:lpstr>Today…</vt:lpstr>
      <vt:lpstr>Alternative metrics = online indicators of engagement</vt:lpstr>
      <vt:lpstr>PowerPoint Presentation</vt:lpstr>
      <vt:lpstr>Global multi-industry customer base</vt:lpstr>
      <vt:lpstr>Differences between alt and traditional metrics – they’re complementary</vt:lpstr>
      <vt:lpstr>PowerPoint Presentation</vt:lpstr>
      <vt:lpstr>Known for our Altmetric Attention Score in thousands of academic journals, repositories, and websites</vt:lpstr>
      <vt:lpstr>Known for our colorful donut and real time attention gathering (see tabs)</vt:lpstr>
      <vt:lpstr>What is the donut? What does it indicate?</vt:lpstr>
      <vt:lpstr>The Altmetric Attention Score is generated by a weighted algorithm</vt:lpstr>
      <vt:lpstr>ATTENTION not quality indicator</vt:lpstr>
      <vt:lpstr>What about gaming?</vt:lpstr>
      <vt:lpstr>Altmetric data capture and transparency</vt:lpstr>
      <vt:lpstr>3 things required to capture attention</vt:lpstr>
      <vt:lpstr>Research output - any part of the research lifecycle</vt:lpstr>
      <vt:lpstr>Persistent IDs </vt:lpstr>
      <vt:lpstr>PowerPoint Presentation</vt:lpstr>
      <vt:lpstr>How data capture works</vt:lpstr>
      <vt:lpstr>How data capture works: Exceptions</vt:lpstr>
      <vt:lpstr>So we are already capturing your data! We just don’t know it’s yours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Asus</dc:creator>
  <cp:lastModifiedBy>josh@altmetric.com</cp:lastModifiedBy>
  <cp:revision>952</cp:revision>
  <dcterms:created xsi:type="dcterms:W3CDTF">2014-06-10T02:15:29Z</dcterms:created>
  <dcterms:modified xsi:type="dcterms:W3CDTF">2020-08-04T16:31:26Z</dcterms:modified>
</cp:coreProperties>
</file>