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23" r:id="rId2"/>
    <p:sldId id="358" r:id="rId3"/>
    <p:sldId id="289" r:id="rId4"/>
    <p:sldId id="295" r:id="rId5"/>
    <p:sldId id="359" r:id="rId6"/>
    <p:sldId id="361" r:id="rId7"/>
    <p:sldId id="360" r:id="rId8"/>
    <p:sldId id="362" r:id="rId9"/>
    <p:sldId id="363" r:id="rId10"/>
    <p:sldId id="291" r:id="rId11"/>
    <p:sldId id="364" r:id="rId12"/>
    <p:sldId id="365" r:id="rId13"/>
    <p:sldId id="366" r:id="rId14"/>
    <p:sldId id="367" r:id="rId15"/>
    <p:sldId id="369" r:id="rId16"/>
    <p:sldId id="370" r:id="rId17"/>
    <p:sldId id="371" r:id="rId18"/>
    <p:sldId id="373" r:id="rId19"/>
    <p:sldId id="3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11C0"/>
    <a:srgbClr val="EDA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03"/>
    <p:restoredTop sz="95230"/>
  </p:normalViewPr>
  <p:slideViewPr>
    <p:cSldViewPr snapToGrid="0" snapToObjects="1">
      <p:cViewPr>
        <p:scale>
          <a:sx n="110" d="100"/>
          <a:sy n="110" d="100"/>
        </p:scale>
        <p:origin x="2280" y="1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A1691-C8D1-5C4F-8867-9EFF76EE7B76}" type="datetimeFigureOut">
              <a:rPr lang="en-US" smtClean="0"/>
              <a:t>7/28/20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80B7E-6BA4-EB47-AB11-038BF08F0319}" type="slidenum">
              <a:rPr lang="en-US" smtClean="0"/>
              <a:t>‹#›</a:t>
            </a:fld>
            <a:endParaRPr lang="en-US"/>
          </a:p>
        </p:txBody>
      </p:sp>
    </p:spTree>
    <p:extLst>
      <p:ext uri="{BB962C8B-B14F-4D97-AF65-F5344CB8AC3E}">
        <p14:creationId xmlns:p14="http://schemas.microsoft.com/office/powerpoint/2010/main" val="2099345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5F16-49A7-7C48-B65E-6CC02938A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132BC4-C9A1-B541-97BE-F8EF12A61A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37BC03-C3FB-7B47-B01C-78DE41A768FB}"/>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5" name="Footer Placeholder 4">
            <a:extLst>
              <a:ext uri="{FF2B5EF4-FFF2-40B4-BE49-F238E27FC236}">
                <a16:creationId xmlns:a16="http://schemas.microsoft.com/office/drawing/2014/main" id="{DF4F0F5A-6CDA-9642-B0D7-03D7137FE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8F957-3FDF-7E4D-9F16-861B6234D546}"/>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1368302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8889-6900-3642-9C4F-37456271C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49712A-57FF-874D-8989-C6075557D4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47EC3-682D-7A40-9849-B5359EE1AFF0}"/>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5" name="Footer Placeholder 4">
            <a:extLst>
              <a:ext uri="{FF2B5EF4-FFF2-40B4-BE49-F238E27FC236}">
                <a16:creationId xmlns:a16="http://schemas.microsoft.com/office/drawing/2014/main" id="{83A4A68C-7971-A74D-BF4E-D3CEA624E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053F3-35C1-F242-BB41-A01F29A2D90D}"/>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456628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F8628B-287A-CD45-A735-739DC78B61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DA15A4-1A25-6241-9293-50A8944E29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85CBA-D721-6842-99A3-00FCC9AFFBBD}"/>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5" name="Footer Placeholder 4">
            <a:extLst>
              <a:ext uri="{FF2B5EF4-FFF2-40B4-BE49-F238E27FC236}">
                <a16:creationId xmlns:a16="http://schemas.microsoft.com/office/drawing/2014/main" id="{7896C578-04AB-4F48-A730-67DCF2D3B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3D2BB-48A5-B942-8F6F-09614357502D}"/>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161655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A37-8D49-4340-9F25-58BB50C58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8D5E44-66C0-3745-99C1-E6028714A5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C739-3819-6F4D-BB6C-B0F19B412CC4}"/>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5" name="Footer Placeholder 4">
            <a:extLst>
              <a:ext uri="{FF2B5EF4-FFF2-40B4-BE49-F238E27FC236}">
                <a16:creationId xmlns:a16="http://schemas.microsoft.com/office/drawing/2014/main" id="{E077376B-96A0-B642-871F-F6C7F473E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5F5B1-58D0-D04A-B48D-62A6F4410DFF}"/>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2733454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16AB-FD8B-F64D-8DC3-E99C38544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24C7B-B463-4248-99CA-C8692BFDD9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E34F73-4ED2-2547-A54B-D1F90FB3BAD6}"/>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5" name="Footer Placeholder 4">
            <a:extLst>
              <a:ext uri="{FF2B5EF4-FFF2-40B4-BE49-F238E27FC236}">
                <a16:creationId xmlns:a16="http://schemas.microsoft.com/office/drawing/2014/main" id="{D134A8CA-548D-0C46-98F5-8C9758BCF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F5DF9-C8B3-424F-80AC-F9B05D40D22B}"/>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106784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6879-C14C-4949-B5F3-5CA74F947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8B36AC-76C0-AA40-A211-32F2D7266C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26B04D-E527-DD4C-802E-AB3FA93675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3F86D4-512E-8743-BE19-A4DBEBF75748}"/>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6" name="Footer Placeholder 5">
            <a:extLst>
              <a:ext uri="{FF2B5EF4-FFF2-40B4-BE49-F238E27FC236}">
                <a16:creationId xmlns:a16="http://schemas.microsoft.com/office/drawing/2014/main" id="{D0D465DE-C0CE-A644-BD42-9117C7930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555DD-A307-1540-A1ED-B2EC5A55E8AD}"/>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147738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1E69-A3D0-3443-BBC1-F188C456B0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B1B576-14FA-DC40-A438-FAB66E186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BB42DC-9A97-B94B-B609-93A1642758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BC7AF-AC8C-CD4F-AADA-2BD2F309A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62B1D0-D600-4F4A-8502-CCBE670EE2A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0EB59-BA14-FA4D-8B1B-AD7D85A7D833}"/>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8" name="Footer Placeholder 7">
            <a:extLst>
              <a:ext uri="{FF2B5EF4-FFF2-40B4-BE49-F238E27FC236}">
                <a16:creationId xmlns:a16="http://schemas.microsoft.com/office/drawing/2014/main" id="{3256106F-9664-CE4C-BA7C-7A6E27358D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B731BF-914A-704C-AA86-9DAD82D313D6}"/>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1681061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70FE-7966-7846-ACE6-D03196B4DA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DE8F3C-B9CB-274C-B1F3-384396DB3FB9}"/>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4" name="Footer Placeholder 3">
            <a:extLst>
              <a:ext uri="{FF2B5EF4-FFF2-40B4-BE49-F238E27FC236}">
                <a16:creationId xmlns:a16="http://schemas.microsoft.com/office/drawing/2014/main" id="{CE294701-0AAC-9A43-9292-A5480E3462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ED905C-99C5-ED44-A37C-5C8286B74219}"/>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89150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8C9DC8-0B4E-8442-A6E5-8B74E2F9AC7B}"/>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3" name="Footer Placeholder 2">
            <a:extLst>
              <a:ext uri="{FF2B5EF4-FFF2-40B4-BE49-F238E27FC236}">
                <a16:creationId xmlns:a16="http://schemas.microsoft.com/office/drawing/2014/main" id="{19A82120-822F-0743-A390-65D345D23C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F8562C-7624-B644-A8F0-DB1DFCEC306C}"/>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278199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DA61-A0C1-6642-AE78-ABF5ABD46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86C9EA-A545-EC4A-8DE2-E578EB460A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BC861-EE78-6948-BD40-526ABD490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9CC07C-7222-6B46-BF2C-BFF02C2EFCE0}"/>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6" name="Footer Placeholder 5">
            <a:extLst>
              <a:ext uri="{FF2B5EF4-FFF2-40B4-BE49-F238E27FC236}">
                <a16:creationId xmlns:a16="http://schemas.microsoft.com/office/drawing/2014/main" id="{9089B00B-233A-9F4C-A847-52D9E5608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A120C-8683-434D-ADD7-1EE6F1949944}"/>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323605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FE02-1B91-C444-9FA6-0AC82D2EF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864EE2-A556-2D4C-8D06-CC6A7D6288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E19554-6FDC-EC41-9C7B-ADFAABE04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198E5E-CBF8-5C41-92D5-D9902D7696C0}"/>
              </a:ext>
            </a:extLst>
          </p:cNvPr>
          <p:cNvSpPr>
            <a:spLocks noGrp="1"/>
          </p:cNvSpPr>
          <p:nvPr>
            <p:ph type="dt" sz="half" idx="10"/>
          </p:nvPr>
        </p:nvSpPr>
        <p:spPr/>
        <p:txBody>
          <a:bodyPr/>
          <a:lstStyle/>
          <a:p>
            <a:fld id="{96CD01EC-2BFB-7041-82A5-1A2CC1058FCE}" type="datetimeFigureOut">
              <a:rPr lang="en-US" smtClean="0"/>
              <a:t>7/28/20</a:t>
            </a:fld>
            <a:endParaRPr lang="en-US"/>
          </a:p>
        </p:txBody>
      </p:sp>
      <p:sp>
        <p:nvSpPr>
          <p:cNvPr id="6" name="Footer Placeholder 5">
            <a:extLst>
              <a:ext uri="{FF2B5EF4-FFF2-40B4-BE49-F238E27FC236}">
                <a16:creationId xmlns:a16="http://schemas.microsoft.com/office/drawing/2014/main" id="{F854538B-A452-C741-BCA8-A91D9C5CEB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AA97D-92CF-9645-9A1A-75E48C8DE8BD}"/>
              </a:ext>
            </a:extLst>
          </p:cNvPr>
          <p:cNvSpPr>
            <a:spLocks noGrp="1"/>
          </p:cNvSpPr>
          <p:nvPr>
            <p:ph type="sldNum" sz="quarter" idx="12"/>
          </p:nvPr>
        </p:nvSpPr>
        <p:spPr/>
        <p:txBody>
          <a:bodyPr/>
          <a:lstStyle/>
          <a:p>
            <a:fld id="{AB4E4229-B03E-5D44-95AB-D69EEDF2222C}" type="slidenum">
              <a:rPr lang="en-US" smtClean="0"/>
              <a:t>‹#›</a:t>
            </a:fld>
            <a:endParaRPr lang="en-US"/>
          </a:p>
        </p:txBody>
      </p:sp>
    </p:spTree>
    <p:extLst>
      <p:ext uri="{BB962C8B-B14F-4D97-AF65-F5344CB8AC3E}">
        <p14:creationId xmlns:p14="http://schemas.microsoft.com/office/powerpoint/2010/main" val="163381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B3041F-0C26-E94A-A598-A4E7D84517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41C52D-6C6B-F941-BE53-653D4BA06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6B4AA-A377-E740-85C8-BF8BE7BBF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D01EC-2BFB-7041-82A5-1A2CC1058FCE}" type="datetimeFigureOut">
              <a:rPr lang="en-US" smtClean="0"/>
              <a:t>7/28/20</a:t>
            </a:fld>
            <a:endParaRPr lang="en-US"/>
          </a:p>
        </p:txBody>
      </p:sp>
      <p:sp>
        <p:nvSpPr>
          <p:cNvPr id="5" name="Footer Placeholder 4">
            <a:extLst>
              <a:ext uri="{FF2B5EF4-FFF2-40B4-BE49-F238E27FC236}">
                <a16:creationId xmlns:a16="http://schemas.microsoft.com/office/drawing/2014/main" id="{1F1F1E6E-192E-744A-9703-981ED6DF9A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753849-A2F1-BB43-9063-F24AF40D3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E4229-B03E-5D44-95AB-D69EEDF2222C}" type="slidenum">
              <a:rPr lang="en-US" smtClean="0"/>
              <a:t>‹#›</a:t>
            </a:fld>
            <a:endParaRPr lang="en-US"/>
          </a:p>
        </p:txBody>
      </p:sp>
    </p:spTree>
    <p:extLst>
      <p:ext uri="{BB962C8B-B14F-4D97-AF65-F5344CB8AC3E}">
        <p14:creationId xmlns:p14="http://schemas.microsoft.com/office/powerpoint/2010/main" val="103423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hyperlink" Target="https://www.autodeskresearch.com/publications/samesta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mmunity.plantae.org/article/5255167006813979855/data-visualization-optimizing-data-exploration-and-illustrative-storytelling-magdalena-julkowska" TargetMode="External"/><Relationship Id="rId2" Type="http://schemas.openxmlformats.org/officeDocument/2006/relationships/hyperlink" Target="http://blogs.nature.com/methagora/2013/07/data-visualization-points-of-view.html" TargetMode="Externa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vamaerey.github.io/ggplot_flipbook/ggplot_flipbook_xaringan.html#232"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vamaerey.github.io/ggplot_flipbook/ggplot_flipbook_xaringan.html#23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00EB47-12C7-6F42-916F-218B8989EA06}"/>
              </a:ext>
            </a:extLst>
          </p:cNvPr>
          <p:cNvPicPr>
            <a:picLocks noChangeAspect="1"/>
          </p:cNvPicPr>
          <p:nvPr/>
        </p:nvPicPr>
        <p:blipFill rotWithShape="1">
          <a:blip r:embed="rId2"/>
          <a:srcRect t="23391" r="9091"/>
          <a:stretch/>
        </p:blipFill>
        <p:spPr>
          <a:xfrm flipH="1">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EEE2DD-0A48-4849-9811-3C3E9B3E52A2}"/>
              </a:ext>
            </a:extLst>
          </p:cNvPr>
          <p:cNvSpPr>
            <a:spLocks noGrp="1"/>
          </p:cNvSpPr>
          <p:nvPr>
            <p:ph idx="1"/>
          </p:nvPr>
        </p:nvSpPr>
        <p:spPr>
          <a:xfrm>
            <a:off x="288594" y="506404"/>
            <a:ext cx="4563822" cy="2754086"/>
          </a:xfrm>
        </p:spPr>
        <p:txBody>
          <a:bodyPr anchor="t">
            <a:noAutofit/>
          </a:bodyPr>
          <a:lstStyle/>
          <a:p>
            <a:pPr marL="0" indent="0">
              <a:buNone/>
            </a:pPr>
            <a:r>
              <a:rPr lang="en-US" sz="2400" dirty="0"/>
              <a:t>“Making decisions based on evidence requires the appropriate display of that evidence. Good displays of data help to reveal knowledge relevant to understanding mechanism, process and dynamics, cause and effect. That is, displays of statistical data should directly serve the analytical task at hand”</a:t>
            </a:r>
          </a:p>
          <a:p>
            <a:pPr marL="0" indent="0" algn="r">
              <a:buNone/>
            </a:pPr>
            <a:r>
              <a:rPr lang="en-US" sz="2400" i="1" dirty="0"/>
              <a:t>- Edward </a:t>
            </a:r>
            <a:r>
              <a:rPr lang="en-US" sz="2400" i="1" dirty="0" err="1"/>
              <a:t>Tufte</a:t>
            </a:r>
            <a:endParaRPr lang="en-US" sz="2400" i="1" dirty="0"/>
          </a:p>
        </p:txBody>
      </p:sp>
    </p:spTree>
    <p:extLst>
      <p:ext uri="{BB962C8B-B14F-4D97-AF65-F5344CB8AC3E}">
        <p14:creationId xmlns:p14="http://schemas.microsoft.com/office/powerpoint/2010/main" val="1804865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36B16D-4C33-8541-99F1-83CCCBAB7C02}"/>
              </a:ext>
            </a:extLst>
          </p:cNvPr>
          <p:cNvPicPr>
            <a:picLocks noChangeAspect="1"/>
          </p:cNvPicPr>
          <p:nvPr/>
        </p:nvPicPr>
        <p:blipFill>
          <a:blip r:embed="rId2"/>
          <a:stretch>
            <a:fillRect/>
          </a:stretch>
        </p:blipFill>
        <p:spPr>
          <a:xfrm>
            <a:off x="6078030" y="1928895"/>
            <a:ext cx="5740397" cy="4343567"/>
          </a:xfrm>
          <a:prstGeom prst="rect">
            <a:avLst/>
          </a:prstGeom>
        </p:spPr>
      </p:pic>
      <p:pic>
        <p:nvPicPr>
          <p:cNvPr id="1026" name="Picture 2" descr="https://lh3.googleusercontent.com/2HMLm3myex-6KNU-MndFMIoRgI3qSCzGdSHRN4BBU4LdbD0fFjS83y1UA4mPiamod3B_fPSgCjKZyCj8oQYplhcP9N6JlB3uwQpsW4y7ZZpXL10rdbTt0Lwbgs3cqhTBFYvTw1CsjWg">
            <a:extLst>
              <a:ext uri="{FF2B5EF4-FFF2-40B4-BE49-F238E27FC236}">
                <a16:creationId xmlns:a16="http://schemas.microsoft.com/office/drawing/2014/main" id="{24582D15-6086-7E45-8050-99FA34AC7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779" y="1928896"/>
            <a:ext cx="4970971" cy="43435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57BB88B-B1EF-FB4E-88DA-BE7E0CA21BEF}"/>
              </a:ext>
            </a:extLst>
          </p:cNvPr>
          <p:cNvSpPr/>
          <p:nvPr/>
        </p:nvSpPr>
        <p:spPr>
          <a:xfrm>
            <a:off x="931778" y="6320588"/>
            <a:ext cx="10886649" cy="579646"/>
          </a:xfrm>
          <a:prstGeom prst="rect">
            <a:avLst/>
          </a:prstGeom>
        </p:spPr>
        <p:txBody>
          <a:bodyPr wrap="square">
            <a:spAutoFit/>
          </a:bodyPr>
          <a:lstStyle/>
          <a:p>
            <a:pPr>
              <a:spcAft>
                <a:spcPts val="200"/>
              </a:spcAft>
            </a:pPr>
            <a:r>
              <a:rPr lang="en-US" sz="1000" b="1" u="sng" dirty="0">
                <a:latin typeface="Helvetica" pitchFamily="2" charset="0"/>
                <a:hlinkClick r:id="rId4">
                  <a:extLst>
                    <a:ext uri="{A12FA001-AC4F-418D-AE19-62706E023703}">
                      <ahyp:hlinkClr xmlns:ahyp="http://schemas.microsoft.com/office/drawing/2018/hyperlinkcolor" val="tx"/>
                    </a:ext>
                  </a:extLst>
                </a:hlinkClick>
              </a:rPr>
              <a:t>Same Stats, Different Graphs: Generating Datasets with Varied Appearance and Identical Statistics through Simulated Annealing</a:t>
            </a:r>
            <a:endParaRPr lang="en-US" sz="1000" b="0" dirty="0">
              <a:effectLst/>
              <a:latin typeface="Helvetica" pitchFamily="2" charset="0"/>
            </a:endParaRPr>
          </a:p>
          <a:p>
            <a:br>
              <a:rPr lang="en-US" sz="1000" dirty="0">
                <a:latin typeface="Helvetica" pitchFamily="2" charset="0"/>
              </a:rPr>
            </a:br>
            <a:endParaRPr lang="en-US" sz="1000" dirty="0">
              <a:latin typeface="Helvetica" pitchFamily="2" charset="0"/>
            </a:endParaRPr>
          </a:p>
        </p:txBody>
      </p:sp>
      <p:sp>
        <p:nvSpPr>
          <p:cNvPr id="8" name="Title 1">
            <a:extLst>
              <a:ext uri="{FF2B5EF4-FFF2-40B4-BE49-F238E27FC236}">
                <a16:creationId xmlns:a16="http://schemas.microsoft.com/office/drawing/2014/main" id="{129A1372-72F6-4C47-8251-6EF994C176A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You can do better than a bar graph!</a:t>
            </a:r>
          </a:p>
        </p:txBody>
      </p:sp>
      <p:sp>
        <p:nvSpPr>
          <p:cNvPr id="9" name="TextBox 8">
            <a:extLst>
              <a:ext uri="{FF2B5EF4-FFF2-40B4-BE49-F238E27FC236}">
                <a16:creationId xmlns:a16="http://schemas.microsoft.com/office/drawing/2014/main" id="{2157D51D-4F60-FF47-BA93-2A9DBA782A24}"/>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245518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3093154"/>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ggbeeswarm</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RColorBrewer</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ggridges</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gapminder</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(x=group, y=weight))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geom_boxplot</a:t>
            </a:r>
            <a:r>
              <a:rPr lang="en-US" sz="1500" dirty="0">
                <a:solidFill>
                  <a:schemeClr val="bg2">
                    <a:lumMod val="25000"/>
                  </a:schemeClr>
                </a:solidFill>
                <a:latin typeface="Helvetica" pitchFamily="2" charset="0"/>
              </a:rPr>
              <a:t>() </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b="1" dirty="0" err="1">
                <a:solidFill>
                  <a:schemeClr val="bg2">
                    <a:lumMod val="25000"/>
                  </a:schemeClr>
                </a:solidFill>
                <a:latin typeface="Helvetica" pitchFamily="2" charset="0"/>
              </a:rPr>
              <a:t>geom_jitter</a:t>
            </a:r>
            <a:r>
              <a:rPr lang="en-US" sz="1500" b="1" dirty="0">
                <a:solidFill>
                  <a:schemeClr val="bg2">
                    <a:lumMod val="25000"/>
                  </a:schemeClr>
                </a:solidFill>
                <a:latin typeface="Helvetica" pitchFamily="2" charset="0"/>
              </a:rPr>
              <a:t>() </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4" name="Picture 3" descr="A screenshot of a cell phone&#10;&#10;Description automatically generated">
            <a:extLst>
              <a:ext uri="{FF2B5EF4-FFF2-40B4-BE49-F238E27FC236}">
                <a16:creationId xmlns:a16="http://schemas.microsoft.com/office/drawing/2014/main" id="{99D7FCB6-FB82-E842-9ED8-78C0ED70B354}"/>
              </a:ext>
            </a:extLst>
          </p:cNvPr>
          <p:cNvPicPr>
            <a:picLocks noChangeAspect="1"/>
          </p:cNvPicPr>
          <p:nvPr/>
        </p:nvPicPr>
        <p:blipFill>
          <a:blip r:embed="rId3"/>
          <a:stretch>
            <a:fillRect/>
          </a:stretch>
        </p:blipFill>
        <p:spPr>
          <a:xfrm>
            <a:off x="5973581" y="1046480"/>
            <a:ext cx="5917355" cy="5411410"/>
          </a:xfrm>
          <a:prstGeom prst="rect">
            <a:avLst/>
          </a:prstGeom>
        </p:spPr>
      </p:pic>
      <p:sp>
        <p:nvSpPr>
          <p:cNvPr id="8" name="TextBox 7">
            <a:extLst>
              <a:ext uri="{FF2B5EF4-FFF2-40B4-BE49-F238E27FC236}">
                <a16:creationId xmlns:a16="http://schemas.microsoft.com/office/drawing/2014/main" id="{D3FA07AA-1D95-9245-82B5-6329736E1380}"/>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308976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3093154"/>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ggbeeswarm</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RColorBrewer</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ggridges</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gapminder</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(x=group, y=weight))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geom_boxplot</a:t>
            </a:r>
            <a:r>
              <a:rPr lang="en-US" sz="1500" dirty="0">
                <a:solidFill>
                  <a:schemeClr val="bg2">
                    <a:lumMod val="25000"/>
                  </a:schemeClr>
                </a:solidFill>
                <a:latin typeface="Helvetica" pitchFamily="2" charset="0"/>
              </a:rPr>
              <a:t>() </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a:t>
            </a:r>
            <a:r>
              <a:rPr lang="en-US" sz="1500" b="1" dirty="0">
                <a:solidFill>
                  <a:schemeClr val="bg2">
                    <a:lumMod val="25000"/>
                  </a:schemeClr>
                </a:solidFill>
                <a:latin typeface="Helvetica" pitchFamily="2" charset="0"/>
              </a:rPr>
              <a:t>+ </a:t>
            </a:r>
            <a:r>
              <a:rPr lang="en-US" sz="1500" b="1" dirty="0" err="1">
                <a:solidFill>
                  <a:schemeClr val="bg2">
                    <a:lumMod val="25000"/>
                  </a:schemeClr>
                </a:solidFill>
                <a:latin typeface="Helvetica" pitchFamily="2" charset="0"/>
              </a:rPr>
              <a:t>geom_beeswarm</a:t>
            </a:r>
            <a:r>
              <a:rPr lang="en-US" sz="1500" b="1" dirty="0">
                <a:solidFill>
                  <a:schemeClr val="bg2">
                    <a:lumMod val="25000"/>
                  </a:schemeClr>
                </a:solidFill>
                <a:latin typeface="Helvetica" pitchFamily="2" charset="0"/>
              </a:rPr>
              <a:t>() </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3" name="Picture 2">
            <a:extLst>
              <a:ext uri="{FF2B5EF4-FFF2-40B4-BE49-F238E27FC236}">
                <a16:creationId xmlns:a16="http://schemas.microsoft.com/office/drawing/2014/main" id="{80E1ABA3-7302-2047-B003-215BCC59EAA5}"/>
              </a:ext>
            </a:extLst>
          </p:cNvPr>
          <p:cNvPicPr>
            <a:picLocks noChangeAspect="1"/>
          </p:cNvPicPr>
          <p:nvPr/>
        </p:nvPicPr>
        <p:blipFill>
          <a:blip r:embed="rId3"/>
          <a:stretch>
            <a:fillRect/>
          </a:stretch>
        </p:blipFill>
        <p:spPr>
          <a:xfrm>
            <a:off x="5872480" y="1046480"/>
            <a:ext cx="5917355" cy="5411410"/>
          </a:xfrm>
          <a:prstGeom prst="rect">
            <a:avLst/>
          </a:prstGeom>
        </p:spPr>
      </p:pic>
      <p:sp>
        <p:nvSpPr>
          <p:cNvPr id="8" name="TextBox 7">
            <a:extLst>
              <a:ext uri="{FF2B5EF4-FFF2-40B4-BE49-F238E27FC236}">
                <a16:creationId xmlns:a16="http://schemas.microsoft.com/office/drawing/2014/main" id="{C0A2C911-C72F-724A-80FD-13CCE1827CFA}"/>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3117924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4478149"/>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ggbeeswarm</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RColorBrewer</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ggridges</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gapminder</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(x=group, y=weight, col=group))</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geom_beeswarm</a:t>
            </a:r>
            <a:r>
              <a:rPr lang="en-US" sz="1500" dirty="0">
                <a:solidFill>
                  <a:schemeClr val="bg2">
                    <a:lumMod val="25000"/>
                  </a:schemeClr>
                </a:solidFill>
                <a:latin typeface="Helvetica" pitchFamily="2" charset="0"/>
              </a:rPr>
              <a:t>(alpha=0.6) </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scale_color_manual</a:t>
            </a:r>
            <a:r>
              <a:rPr lang="en-US" sz="1500" dirty="0">
                <a:solidFill>
                  <a:schemeClr val="bg2">
                    <a:lumMod val="25000"/>
                  </a:schemeClr>
                </a:solidFill>
                <a:latin typeface="Helvetica" pitchFamily="2" charset="0"/>
              </a:rPr>
              <a:t>(values = c("hotpink4", "purple", "cyan3"))</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stat_summary</a:t>
            </a:r>
            <a:r>
              <a:rPr lang="en-US" sz="1500" dirty="0">
                <a:solidFill>
                  <a:schemeClr val="bg2">
                    <a:lumMod val="25000"/>
                  </a:schemeClr>
                </a:solidFill>
                <a:latin typeface="Helvetica" pitchFamily="2" charset="0"/>
              </a:rPr>
              <a:t>(</a:t>
            </a:r>
            <a:r>
              <a:rPr lang="en-US" sz="1500" dirty="0" err="1">
                <a:solidFill>
                  <a:schemeClr val="bg2">
                    <a:lumMod val="25000"/>
                  </a:schemeClr>
                </a:solidFill>
                <a:latin typeface="Helvetica" pitchFamily="2" charset="0"/>
              </a:rPr>
              <a:t>fun.y</a:t>
            </a:r>
            <a:r>
              <a:rPr lang="en-US" sz="1500" dirty="0">
                <a:solidFill>
                  <a:schemeClr val="bg2">
                    <a:lumMod val="25000"/>
                  </a:schemeClr>
                </a:solidFill>
                <a:latin typeface="Helvetica" pitchFamily="2" charset="0"/>
              </a:rPr>
              <a:t>=mean, </a:t>
            </a:r>
            <a:r>
              <a:rPr lang="en-US" sz="1500" dirty="0" err="1">
                <a:solidFill>
                  <a:schemeClr val="bg2">
                    <a:lumMod val="25000"/>
                  </a:schemeClr>
                </a:solidFill>
                <a:latin typeface="Helvetica" pitchFamily="2" charset="0"/>
              </a:rPr>
              <a:t>geom</a:t>
            </a:r>
            <a:r>
              <a:rPr lang="en-US" sz="1500" dirty="0">
                <a:solidFill>
                  <a:schemeClr val="bg2">
                    <a:lumMod val="25000"/>
                  </a:schemeClr>
                </a:solidFill>
                <a:latin typeface="Helvetica" pitchFamily="2" charset="0"/>
              </a:rPr>
              <a:t>="point", shape=95, size=10, </a:t>
            </a:r>
          </a:p>
          <a:p>
            <a:r>
              <a:rPr lang="en-US" sz="1500" dirty="0">
                <a:solidFill>
                  <a:schemeClr val="bg2">
                    <a:lumMod val="25000"/>
                  </a:schemeClr>
                </a:solidFill>
                <a:latin typeface="Helvetica" pitchFamily="2" charset="0"/>
              </a:rPr>
              <a:t>                                  color="black", fill="black")</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theme(</a:t>
            </a:r>
            <a:r>
              <a:rPr lang="en-US" sz="1500" dirty="0" err="1">
                <a:solidFill>
                  <a:schemeClr val="bg2">
                    <a:lumMod val="25000"/>
                  </a:schemeClr>
                </a:solidFill>
                <a:latin typeface="Helvetica" pitchFamily="2" charset="0"/>
              </a:rPr>
              <a:t>legend.position</a:t>
            </a:r>
            <a:r>
              <a:rPr lang="en-US" sz="1500" dirty="0">
                <a:solidFill>
                  <a:schemeClr val="bg2">
                    <a:lumMod val="25000"/>
                  </a:schemeClr>
                </a:solidFill>
                <a:latin typeface="Helvetica" pitchFamily="2" charset="0"/>
              </a:rPr>
              <a:t> = "none")</a:t>
            </a:r>
          </a:p>
          <a:p>
            <a:endParaRPr lang="en-US" sz="1500" dirty="0">
              <a:solidFill>
                <a:schemeClr val="bg2">
                  <a:lumMod val="25000"/>
                </a:schemeClr>
              </a:solidFill>
              <a:latin typeface="Helvetica" pitchFamily="2" charset="0"/>
            </a:endParaRP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6" name="Picture 5">
            <a:extLst>
              <a:ext uri="{FF2B5EF4-FFF2-40B4-BE49-F238E27FC236}">
                <a16:creationId xmlns:a16="http://schemas.microsoft.com/office/drawing/2014/main" id="{FF7ECD05-B330-2349-BF86-099C92F07BF0}"/>
              </a:ext>
            </a:extLst>
          </p:cNvPr>
          <p:cNvPicPr>
            <a:picLocks noChangeAspect="1"/>
          </p:cNvPicPr>
          <p:nvPr/>
        </p:nvPicPr>
        <p:blipFill>
          <a:blip r:embed="rId3"/>
          <a:stretch>
            <a:fillRect/>
          </a:stretch>
        </p:blipFill>
        <p:spPr>
          <a:xfrm>
            <a:off x="5872480" y="1046480"/>
            <a:ext cx="5917355" cy="5411410"/>
          </a:xfrm>
          <a:prstGeom prst="rect">
            <a:avLst/>
          </a:prstGeom>
        </p:spPr>
      </p:pic>
      <p:sp>
        <p:nvSpPr>
          <p:cNvPr id="10" name="TextBox 9">
            <a:extLst>
              <a:ext uri="{FF2B5EF4-FFF2-40B4-BE49-F238E27FC236}">
                <a16:creationId xmlns:a16="http://schemas.microsoft.com/office/drawing/2014/main" id="{1D363771-AE67-0143-8200-AEBA10198553}"/>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3279028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04AAC2C-7FA5-9746-83D5-9529E4A6DB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869" y="679135"/>
            <a:ext cx="6125609" cy="5571194"/>
          </a:xfrm>
          <a:prstGeom prst="rect">
            <a:avLst/>
          </a:prstGeom>
        </p:spPr>
      </p:pic>
      <p:cxnSp>
        <p:nvCxnSpPr>
          <p:cNvPr id="6" name="Straight Arrow Connector 5">
            <a:extLst>
              <a:ext uri="{FF2B5EF4-FFF2-40B4-BE49-F238E27FC236}">
                <a16:creationId xmlns:a16="http://schemas.microsoft.com/office/drawing/2014/main" id="{CB74F425-06A9-1C4E-9C1C-9C78D73CDCB2}"/>
              </a:ext>
            </a:extLst>
          </p:cNvPr>
          <p:cNvCxnSpPr>
            <a:cxnSpLocks/>
          </p:cNvCxnSpPr>
          <p:nvPr/>
        </p:nvCxnSpPr>
        <p:spPr>
          <a:xfrm>
            <a:off x="636608" y="587415"/>
            <a:ext cx="0" cy="5683170"/>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C48A05-43F8-6442-983E-191510D0BFF7}"/>
              </a:ext>
            </a:extLst>
          </p:cNvPr>
          <p:cNvCxnSpPr>
            <a:cxnSpLocks/>
          </p:cNvCxnSpPr>
          <p:nvPr/>
        </p:nvCxnSpPr>
        <p:spPr>
          <a:xfrm flipV="1">
            <a:off x="636608" y="395642"/>
            <a:ext cx="7012329" cy="60680"/>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C42E604-F78B-EB4A-A879-EB30C918B78D}"/>
              </a:ext>
            </a:extLst>
          </p:cNvPr>
          <p:cNvGrpSpPr/>
          <p:nvPr/>
        </p:nvGrpSpPr>
        <p:grpSpPr>
          <a:xfrm>
            <a:off x="8314481" y="312516"/>
            <a:ext cx="3653742" cy="2335280"/>
            <a:chOff x="8314481" y="312516"/>
            <a:chExt cx="3653742" cy="2335280"/>
          </a:xfrm>
        </p:grpSpPr>
        <p:grpSp>
          <p:nvGrpSpPr>
            <p:cNvPr id="13" name="Group 12">
              <a:extLst>
                <a:ext uri="{FF2B5EF4-FFF2-40B4-BE49-F238E27FC236}">
                  <a16:creationId xmlns:a16="http://schemas.microsoft.com/office/drawing/2014/main" id="{11888943-A57A-BD41-8908-223AB8445324}"/>
                </a:ext>
              </a:extLst>
            </p:cNvPr>
            <p:cNvGrpSpPr/>
            <p:nvPr/>
          </p:nvGrpSpPr>
          <p:grpSpPr>
            <a:xfrm>
              <a:off x="8314481" y="312516"/>
              <a:ext cx="3653742" cy="2335280"/>
              <a:chOff x="8183301" y="2685326"/>
              <a:chExt cx="3653742" cy="2999772"/>
            </a:xfrm>
          </p:grpSpPr>
          <p:cxnSp>
            <p:nvCxnSpPr>
              <p:cNvPr id="14" name="Straight Arrow Connector 13">
                <a:extLst>
                  <a:ext uri="{FF2B5EF4-FFF2-40B4-BE49-F238E27FC236}">
                    <a16:creationId xmlns:a16="http://schemas.microsoft.com/office/drawing/2014/main" id="{BF19A8A3-38E8-0D42-BDE1-D0E67AE5EE0D}"/>
                  </a:ext>
                </a:extLst>
              </p:cNvPr>
              <p:cNvCxnSpPr>
                <a:cxnSpLocks/>
              </p:cNvCxnSpPr>
              <p:nvPr/>
            </p:nvCxnSpPr>
            <p:spPr>
              <a:xfrm>
                <a:off x="8183301" y="5509550"/>
                <a:ext cx="36537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EEEBE95-308F-7B40-B897-946ADB73A436}"/>
                  </a:ext>
                </a:extLst>
              </p:cNvPr>
              <p:cNvCxnSpPr>
                <a:cxnSpLocks/>
              </p:cNvCxnSpPr>
              <p:nvPr/>
            </p:nvCxnSpPr>
            <p:spPr>
              <a:xfrm flipV="1">
                <a:off x="8382001" y="2685326"/>
                <a:ext cx="0" cy="29997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74BFC27C-0155-0D4A-A54F-2CB90F6958FC}"/>
                </a:ext>
              </a:extLst>
            </p:cNvPr>
            <p:cNvSpPr/>
            <p:nvPr/>
          </p:nvSpPr>
          <p:spPr>
            <a:xfrm>
              <a:off x="8653602" y="1469984"/>
              <a:ext cx="207962" cy="994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BC782A-13C7-E540-A6D9-5FE346A1A807}"/>
                </a:ext>
              </a:extLst>
            </p:cNvPr>
            <p:cNvSpPr/>
            <p:nvPr/>
          </p:nvSpPr>
          <p:spPr>
            <a:xfrm>
              <a:off x="8945947" y="587415"/>
              <a:ext cx="207926" cy="18774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A5CC47-14C2-6549-921C-CDEDD8F17405}"/>
                </a:ext>
              </a:extLst>
            </p:cNvPr>
            <p:cNvSpPr/>
            <p:nvPr/>
          </p:nvSpPr>
          <p:spPr>
            <a:xfrm>
              <a:off x="9238292" y="1041725"/>
              <a:ext cx="207926" cy="1423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B62CAF-6009-6948-89E2-F7DC55910E03}"/>
                </a:ext>
              </a:extLst>
            </p:cNvPr>
            <p:cNvSpPr/>
            <p:nvPr/>
          </p:nvSpPr>
          <p:spPr>
            <a:xfrm>
              <a:off x="9744898" y="1643604"/>
              <a:ext cx="207926" cy="821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195431-6FB8-A948-A638-8BBB7AE4A1E0}"/>
                </a:ext>
              </a:extLst>
            </p:cNvPr>
            <p:cNvSpPr/>
            <p:nvPr/>
          </p:nvSpPr>
          <p:spPr>
            <a:xfrm>
              <a:off x="10037243" y="787099"/>
              <a:ext cx="207926" cy="1677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8021EB1-084D-2241-8106-0898D0B1B227}"/>
                </a:ext>
              </a:extLst>
            </p:cNvPr>
            <p:cNvSpPr/>
            <p:nvPr/>
          </p:nvSpPr>
          <p:spPr>
            <a:xfrm>
              <a:off x="10329588" y="1215349"/>
              <a:ext cx="207926" cy="12494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142E1E-5938-EC46-8CF8-6940B6FF1C98}"/>
                </a:ext>
              </a:extLst>
            </p:cNvPr>
            <p:cNvSpPr/>
            <p:nvPr/>
          </p:nvSpPr>
          <p:spPr>
            <a:xfrm>
              <a:off x="10866721" y="1990846"/>
              <a:ext cx="207926" cy="4739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DC2123C-EEEA-274E-ABA7-3BFB62667255}"/>
                </a:ext>
              </a:extLst>
            </p:cNvPr>
            <p:cNvSpPr/>
            <p:nvPr/>
          </p:nvSpPr>
          <p:spPr>
            <a:xfrm>
              <a:off x="11159066" y="1469984"/>
              <a:ext cx="207962" cy="994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939F715-3AA0-564D-BEC0-C484F78FDCDC}"/>
                </a:ext>
              </a:extLst>
            </p:cNvPr>
            <p:cNvSpPr/>
            <p:nvPr/>
          </p:nvSpPr>
          <p:spPr>
            <a:xfrm>
              <a:off x="11451411" y="1643604"/>
              <a:ext cx="207962" cy="8212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7A6FE50D-4D10-AC44-A9D3-D0A3FDD6D33F}"/>
              </a:ext>
            </a:extLst>
          </p:cNvPr>
          <p:cNvGrpSpPr/>
          <p:nvPr/>
        </p:nvGrpSpPr>
        <p:grpSpPr>
          <a:xfrm>
            <a:off x="8314335" y="3052736"/>
            <a:ext cx="3653742" cy="2627625"/>
            <a:chOff x="8314335" y="3052736"/>
            <a:chExt cx="3653742" cy="2627625"/>
          </a:xfrm>
        </p:grpSpPr>
        <p:grpSp>
          <p:nvGrpSpPr>
            <p:cNvPr id="27" name="Group 26">
              <a:extLst>
                <a:ext uri="{FF2B5EF4-FFF2-40B4-BE49-F238E27FC236}">
                  <a16:creationId xmlns:a16="http://schemas.microsoft.com/office/drawing/2014/main" id="{BAAD3E82-5CAA-6446-B1F1-C7970F98D2C4}"/>
                </a:ext>
              </a:extLst>
            </p:cNvPr>
            <p:cNvGrpSpPr/>
            <p:nvPr/>
          </p:nvGrpSpPr>
          <p:grpSpPr>
            <a:xfrm>
              <a:off x="8314335" y="3052736"/>
              <a:ext cx="3653742" cy="2335280"/>
              <a:chOff x="8314481" y="312516"/>
              <a:chExt cx="3653742" cy="2335280"/>
            </a:xfrm>
          </p:grpSpPr>
          <p:grpSp>
            <p:nvGrpSpPr>
              <p:cNvPr id="28" name="Group 27">
                <a:extLst>
                  <a:ext uri="{FF2B5EF4-FFF2-40B4-BE49-F238E27FC236}">
                    <a16:creationId xmlns:a16="http://schemas.microsoft.com/office/drawing/2014/main" id="{87B19252-BAA7-524F-87BA-AD9568BDC704}"/>
                  </a:ext>
                </a:extLst>
              </p:cNvPr>
              <p:cNvGrpSpPr/>
              <p:nvPr/>
            </p:nvGrpSpPr>
            <p:grpSpPr>
              <a:xfrm>
                <a:off x="8314481" y="312516"/>
                <a:ext cx="3653742" cy="2335280"/>
                <a:chOff x="8183301" y="2685326"/>
                <a:chExt cx="3653742" cy="2999772"/>
              </a:xfrm>
            </p:grpSpPr>
            <p:cxnSp>
              <p:nvCxnSpPr>
                <p:cNvPr id="38" name="Straight Arrow Connector 37">
                  <a:extLst>
                    <a:ext uri="{FF2B5EF4-FFF2-40B4-BE49-F238E27FC236}">
                      <a16:creationId xmlns:a16="http://schemas.microsoft.com/office/drawing/2014/main" id="{390CE24E-51A8-6548-B7FB-165E770C5B60}"/>
                    </a:ext>
                  </a:extLst>
                </p:cNvPr>
                <p:cNvCxnSpPr>
                  <a:cxnSpLocks/>
                </p:cNvCxnSpPr>
                <p:nvPr/>
              </p:nvCxnSpPr>
              <p:spPr>
                <a:xfrm>
                  <a:off x="8183301" y="5509550"/>
                  <a:ext cx="36537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33831F1-0FE0-6741-A2DB-F853C5696EED}"/>
                    </a:ext>
                  </a:extLst>
                </p:cNvPr>
                <p:cNvCxnSpPr>
                  <a:cxnSpLocks/>
                </p:cNvCxnSpPr>
                <p:nvPr/>
              </p:nvCxnSpPr>
              <p:spPr>
                <a:xfrm flipV="1">
                  <a:off x="8382001" y="2685326"/>
                  <a:ext cx="0" cy="29997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A6361078-FF5A-7A4B-A0F7-922117A1B462}"/>
                  </a:ext>
                </a:extLst>
              </p:cNvPr>
              <p:cNvSpPr/>
              <p:nvPr/>
            </p:nvSpPr>
            <p:spPr>
              <a:xfrm>
                <a:off x="8653602" y="1469984"/>
                <a:ext cx="207962" cy="99485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19E385E-FF48-4145-A267-3BC2B7472993}"/>
                  </a:ext>
                </a:extLst>
              </p:cNvPr>
              <p:cNvSpPr/>
              <p:nvPr/>
            </p:nvSpPr>
            <p:spPr>
              <a:xfrm>
                <a:off x="8945947" y="587415"/>
                <a:ext cx="207926" cy="187741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465412B-3E4A-A443-B8B5-6CF684A18C95}"/>
                  </a:ext>
                </a:extLst>
              </p:cNvPr>
              <p:cNvSpPr/>
              <p:nvPr/>
            </p:nvSpPr>
            <p:spPr>
              <a:xfrm>
                <a:off x="9238292" y="1041725"/>
                <a:ext cx="207926" cy="142310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16067C2-AE21-6E4F-BA66-34FCC8D8C997}"/>
                  </a:ext>
                </a:extLst>
              </p:cNvPr>
              <p:cNvSpPr/>
              <p:nvPr/>
            </p:nvSpPr>
            <p:spPr>
              <a:xfrm>
                <a:off x="9744898" y="1643604"/>
                <a:ext cx="207926" cy="82122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A699F05-9979-3A41-A629-B133EA125C1A}"/>
                  </a:ext>
                </a:extLst>
              </p:cNvPr>
              <p:cNvSpPr/>
              <p:nvPr/>
            </p:nvSpPr>
            <p:spPr>
              <a:xfrm>
                <a:off x="10037243" y="787099"/>
                <a:ext cx="207926" cy="167773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4136C3-DEC1-0743-A593-AF7170C20031}"/>
                  </a:ext>
                </a:extLst>
              </p:cNvPr>
              <p:cNvSpPr/>
              <p:nvPr/>
            </p:nvSpPr>
            <p:spPr>
              <a:xfrm>
                <a:off x="10329588" y="1215349"/>
                <a:ext cx="207926" cy="124948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B2C6648-2927-0240-9509-493B0DAF81E5}"/>
                  </a:ext>
                </a:extLst>
              </p:cNvPr>
              <p:cNvSpPr/>
              <p:nvPr/>
            </p:nvSpPr>
            <p:spPr>
              <a:xfrm>
                <a:off x="10866721" y="1990846"/>
                <a:ext cx="207926" cy="47398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F98CE50-7116-5448-B8AD-C381C8C2B3CD}"/>
                  </a:ext>
                </a:extLst>
              </p:cNvPr>
              <p:cNvSpPr/>
              <p:nvPr/>
            </p:nvSpPr>
            <p:spPr>
              <a:xfrm>
                <a:off x="11159066" y="1469984"/>
                <a:ext cx="207962" cy="99485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58116B2-E59E-994E-B6AD-277846F36DEC}"/>
                  </a:ext>
                </a:extLst>
              </p:cNvPr>
              <p:cNvSpPr/>
              <p:nvPr/>
            </p:nvSpPr>
            <p:spPr>
              <a:xfrm>
                <a:off x="11451411" y="1643604"/>
                <a:ext cx="207962" cy="8212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a:extLst>
                <a:ext uri="{FF2B5EF4-FFF2-40B4-BE49-F238E27FC236}">
                  <a16:creationId xmlns:a16="http://schemas.microsoft.com/office/drawing/2014/main" id="{9CDA4069-DB40-C245-8565-FAAEFA7332DB}"/>
                </a:ext>
              </a:extLst>
            </p:cNvPr>
            <p:cNvSpPr/>
            <p:nvPr/>
          </p:nvSpPr>
          <p:spPr>
            <a:xfrm>
              <a:off x="8903591" y="5388016"/>
              <a:ext cx="292345" cy="29234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Oval 40">
              <a:extLst>
                <a:ext uri="{FF2B5EF4-FFF2-40B4-BE49-F238E27FC236}">
                  <a16:creationId xmlns:a16="http://schemas.microsoft.com/office/drawing/2014/main" id="{7D3FBF9B-E85D-A34D-8D4C-9E3DF760B29B}"/>
                </a:ext>
              </a:extLst>
            </p:cNvPr>
            <p:cNvSpPr/>
            <p:nvPr/>
          </p:nvSpPr>
          <p:spPr>
            <a:xfrm>
              <a:off x="9993039" y="5388016"/>
              <a:ext cx="292345" cy="292345"/>
            </a:xfrm>
            <a:prstGeom prst="ellipse">
              <a:avLst/>
            </a:prstGeom>
            <a:solidFill>
              <a:srgbClr val="EDA0E9"/>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Oval 41">
              <a:extLst>
                <a:ext uri="{FF2B5EF4-FFF2-40B4-BE49-F238E27FC236}">
                  <a16:creationId xmlns:a16="http://schemas.microsoft.com/office/drawing/2014/main" id="{736584E2-C89D-124B-A85B-240BC40C2B85}"/>
                </a:ext>
              </a:extLst>
            </p:cNvPr>
            <p:cNvSpPr/>
            <p:nvPr/>
          </p:nvSpPr>
          <p:spPr>
            <a:xfrm>
              <a:off x="11116728" y="5388016"/>
              <a:ext cx="292345" cy="292345"/>
            </a:xfrm>
            <a:prstGeom prst="ellipse">
              <a:avLst/>
            </a:prstGeom>
            <a:solidFill>
              <a:srgbClr val="C911C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54CAA5A6-0760-8245-8216-6EA983764F97}"/>
              </a:ext>
            </a:extLst>
          </p:cNvPr>
          <p:cNvGrpSpPr/>
          <p:nvPr/>
        </p:nvGrpSpPr>
        <p:grpSpPr>
          <a:xfrm>
            <a:off x="8314335" y="3052736"/>
            <a:ext cx="3653742" cy="2627625"/>
            <a:chOff x="8314335" y="3052736"/>
            <a:chExt cx="3653742" cy="2627625"/>
          </a:xfrm>
        </p:grpSpPr>
        <p:grpSp>
          <p:nvGrpSpPr>
            <p:cNvPr id="45" name="Group 44">
              <a:extLst>
                <a:ext uri="{FF2B5EF4-FFF2-40B4-BE49-F238E27FC236}">
                  <a16:creationId xmlns:a16="http://schemas.microsoft.com/office/drawing/2014/main" id="{EAEC10DF-82E3-654F-BBA1-318290D06253}"/>
                </a:ext>
              </a:extLst>
            </p:cNvPr>
            <p:cNvGrpSpPr/>
            <p:nvPr/>
          </p:nvGrpSpPr>
          <p:grpSpPr>
            <a:xfrm>
              <a:off x="8314335" y="3052736"/>
              <a:ext cx="3653742" cy="2335280"/>
              <a:chOff x="8314481" y="312516"/>
              <a:chExt cx="3653742" cy="2335280"/>
            </a:xfrm>
          </p:grpSpPr>
          <p:grpSp>
            <p:nvGrpSpPr>
              <p:cNvPr id="49" name="Group 48">
                <a:extLst>
                  <a:ext uri="{FF2B5EF4-FFF2-40B4-BE49-F238E27FC236}">
                    <a16:creationId xmlns:a16="http://schemas.microsoft.com/office/drawing/2014/main" id="{EF0B4A15-FB72-4D45-B466-0A0060D4A9D7}"/>
                  </a:ext>
                </a:extLst>
              </p:cNvPr>
              <p:cNvGrpSpPr/>
              <p:nvPr/>
            </p:nvGrpSpPr>
            <p:grpSpPr>
              <a:xfrm>
                <a:off x="8314481" y="312516"/>
                <a:ext cx="3653742" cy="2335280"/>
                <a:chOff x="8183301" y="2685326"/>
                <a:chExt cx="3653742" cy="2999772"/>
              </a:xfrm>
            </p:grpSpPr>
            <p:cxnSp>
              <p:nvCxnSpPr>
                <p:cNvPr id="59" name="Straight Arrow Connector 58">
                  <a:extLst>
                    <a:ext uri="{FF2B5EF4-FFF2-40B4-BE49-F238E27FC236}">
                      <a16:creationId xmlns:a16="http://schemas.microsoft.com/office/drawing/2014/main" id="{923FF86E-4F66-DE49-AD05-F23A59C13D63}"/>
                    </a:ext>
                  </a:extLst>
                </p:cNvPr>
                <p:cNvCxnSpPr>
                  <a:cxnSpLocks/>
                </p:cNvCxnSpPr>
                <p:nvPr/>
              </p:nvCxnSpPr>
              <p:spPr>
                <a:xfrm>
                  <a:off x="8183301" y="5509550"/>
                  <a:ext cx="36537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01C8C6E-A10D-C242-AB67-2FDAB9F8B394}"/>
                    </a:ext>
                  </a:extLst>
                </p:cNvPr>
                <p:cNvCxnSpPr>
                  <a:cxnSpLocks/>
                </p:cNvCxnSpPr>
                <p:nvPr/>
              </p:nvCxnSpPr>
              <p:spPr>
                <a:xfrm flipV="1">
                  <a:off x="8382001" y="2685326"/>
                  <a:ext cx="0" cy="29997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1C837906-DE7A-034C-A4CA-8616CB383C4A}"/>
                  </a:ext>
                </a:extLst>
              </p:cNvPr>
              <p:cNvSpPr/>
              <p:nvPr/>
            </p:nvSpPr>
            <p:spPr>
              <a:xfrm>
                <a:off x="8653602" y="1469984"/>
                <a:ext cx="207962" cy="99485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F36ED32E-472D-6F49-A65E-BFDA16DF319D}"/>
                  </a:ext>
                </a:extLst>
              </p:cNvPr>
              <p:cNvSpPr/>
              <p:nvPr/>
            </p:nvSpPr>
            <p:spPr>
              <a:xfrm>
                <a:off x="8945947" y="587415"/>
                <a:ext cx="207926" cy="1877419"/>
              </a:xfrm>
              <a:prstGeom prst="rect">
                <a:avLst/>
              </a:prstGeom>
              <a:solidFill>
                <a:srgbClr val="EDA0E9"/>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761BBDA-C029-4349-A047-D708E79AF6D6}"/>
                  </a:ext>
                </a:extLst>
              </p:cNvPr>
              <p:cNvSpPr/>
              <p:nvPr/>
            </p:nvSpPr>
            <p:spPr>
              <a:xfrm>
                <a:off x="9238292" y="1041725"/>
                <a:ext cx="207926" cy="1423109"/>
              </a:xfrm>
              <a:prstGeom prst="rect">
                <a:avLst/>
              </a:prstGeom>
              <a:solidFill>
                <a:srgbClr val="C911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31D9942-3AAB-5341-BB05-2E83242A1ACB}"/>
                  </a:ext>
                </a:extLst>
              </p:cNvPr>
              <p:cNvSpPr/>
              <p:nvPr/>
            </p:nvSpPr>
            <p:spPr>
              <a:xfrm>
                <a:off x="9744898" y="1643604"/>
                <a:ext cx="207926" cy="8212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Rectangle 53">
                <a:extLst>
                  <a:ext uri="{FF2B5EF4-FFF2-40B4-BE49-F238E27FC236}">
                    <a16:creationId xmlns:a16="http://schemas.microsoft.com/office/drawing/2014/main" id="{23888A30-052D-D54F-88F7-34DDDE076CF1}"/>
                  </a:ext>
                </a:extLst>
              </p:cNvPr>
              <p:cNvSpPr/>
              <p:nvPr/>
            </p:nvSpPr>
            <p:spPr>
              <a:xfrm>
                <a:off x="10037243" y="787099"/>
                <a:ext cx="207926" cy="1677735"/>
              </a:xfrm>
              <a:prstGeom prst="rect">
                <a:avLst/>
              </a:prstGeom>
              <a:solidFill>
                <a:srgbClr val="EDA0E9"/>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05C6CAB-3122-C749-886A-690CA143C7F9}"/>
                  </a:ext>
                </a:extLst>
              </p:cNvPr>
              <p:cNvSpPr/>
              <p:nvPr/>
            </p:nvSpPr>
            <p:spPr>
              <a:xfrm>
                <a:off x="10329588" y="1215349"/>
                <a:ext cx="207926" cy="1249485"/>
              </a:xfrm>
              <a:prstGeom prst="rect">
                <a:avLst/>
              </a:prstGeom>
              <a:solidFill>
                <a:srgbClr val="C911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57703BD-CA25-7B45-AE9D-BDEAF63DECDC}"/>
                  </a:ext>
                </a:extLst>
              </p:cNvPr>
              <p:cNvSpPr/>
              <p:nvPr/>
            </p:nvSpPr>
            <p:spPr>
              <a:xfrm>
                <a:off x="10866721" y="1990846"/>
                <a:ext cx="207926" cy="47398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F96DAC75-D4FB-C749-BA46-4B9CA308D27E}"/>
                  </a:ext>
                </a:extLst>
              </p:cNvPr>
              <p:cNvSpPr/>
              <p:nvPr/>
            </p:nvSpPr>
            <p:spPr>
              <a:xfrm>
                <a:off x="11159066" y="1469984"/>
                <a:ext cx="207962" cy="994850"/>
              </a:xfrm>
              <a:prstGeom prst="rect">
                <a:avLst/>
              </a:prstGeom>
              <a:solidFill>
                <a:srgbClr val="EDA0E9"/>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A46C07E-5E5A-DF46-A13F-6FF4A443EC2B}"/>
                  </a:ext>
                </a:extLst>
              </p:cNvPr>
              <p:cNvSpPr/>
              <p:nvPr/>
            </p:nvSpPr>
            <p:spPr>
              <a:xfrm>
                <a:off x="11451411" y="1643604"/>
                <a:ext cx="207962" cy="821230"/>
              </a:xfrm>
              <a:prstGeom prst="rect">
                <a:avLst/>
              </a:prstGeom>
              <a:solidFill>
                <a:srgbClr val="C911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a:extLst>
                <a:ext uri="{FF2B5EF4-FFF2-40B4-BE49-F238E27FC236}">
                  <a16:creationId xmlns:a16="http://schemas.microsoft.com/office/drawing/2014/main" id="{E595FA6A-F828-FA4F-8233-346C019A6D52}"/>
                </a:ext>
              </a:extLst>
            </p:cNvPr>
            <p:cNvSpPr/>
            <p:nvPr/>
          </p:nvSpPr>
          <p:spPr>
            <a:xfrm>
              <a:off x="8903591" y="5388016"/>
              <a:ext cx="292345" cy="29234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B79DD36-4225-1847-B32A-A50BB1F752E6}"/>
                </a:ext>
              </a:extLst>
            </p:cNvPr>
            <p:cNvSpPr/>
            <p:nvPr/>
          </p:nvSpPr>
          <p:spPr>
            <a:xfrm>
              <a:off x="9993039" y="5388016"/>
              <a:ext cx="292345" cy="29234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760620A-CEA3-FC47-ADF2-6DF013B26CB3}"/>
                </a:ext>
              </a:extLst>
            </p:cNvPr>
            <p:cNvSpPr/>
            <p:nvPr/>
          </p:nvSpPr>
          <p:spPr>
            <a:xfrm>
              <a:off x="11116728" y="5388016"/>
              <a:ext cx="292345" cy="292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D3406A89-6653-D541-9141-84A84096BDC4}"/>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152868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7559442"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Do NOT rely on shape of the datapoints</a:t>
            </a:r>
          </a:p>
        </p:txBody>
      </p:sp>
      <p:sp>
        <p:nvSpPr>
          <p:cNvPr id="12" name="TextBox 11">
            <a:extLst>
              <a:ext uri="{FF2B5EF4-FFF2-40B4-BE49-F238E27FC236}">
                <a16:creationId xmlns:a16="http://schemas.microsoft.com/office/drawing/2014/main" id="{5F4273B2-9279-2449-9EB1-E528BE3F6950}"/>
              </a:ext>
            </a:extLst>
          </p:cNvPr>
          <p:cNvSpPr txBox="1"/>
          <p:nvPr/>
        </p:nvSpPr>
        <p:spPr>
          <a:xfrm>
            <a:off x="402165" y="1046480"/>
            <a:ext cx="5110480" cy="3093154"/>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ggbeeswarm</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RColorBrewer</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ggridges</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gapminder</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CO2,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(x=conc, y=uptake, col=Treatment, </a:t>
            </a:r>
            <a:r>
              <a:rPr lang="en-US" sz="1500" b="1" dirty="0">
                <a:solidFill>
                  <a:schemeClr val="bg2">
                    <a:lumMod val="25000"/>
                  </a:schemeClr>
                </a:solidFill>
                <a:latin typeface="Helvetica" pitchFamily="2" charset="0"/>
              </a:rPr>
              <a:t>shape=Type</a:t>
            </a:r>
            <a:r>
              <a:rPr lang="en-US" sz="1500" dirty="0">
                <a:solidFill>
                  <a:schemeClr val="bg2">
                    <a:lumMod val="25000"/>
                  </a:schemeClr>
                </a:solidFill>
                <a:latin typeface="Helvetica" pitchFamily="2" charset="0"/>
              </a:rPr>
              <a: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geom_beeswarm</a:t>
            </a:r>
            <a:r>
              <a:rPr lang="en-US" sz="1500" dirty="0">
                <a:solidFill>
                  <a:schemeClr val="bg2">
                    <a:lumMod val="25000"/>
                  </a:schemeClr>
                </a:solidFill>
                <a:latin typeface="Helvetica" pitchFamily="2" charset="0"/>
              </a:rPr>
              <a:t>(alpha=0.5) </a:t>
            </a:r>
          </a:p>
          <a:p>
            <a:endParaRPr lang="en-US" sz="1500" dirty="0">
              <a:solidFill>
                <a:schemeClr val="bg2">
                  <a:lumMod val="25000"/>
                </a:schemeClr>
              </a:solidFill>
              <a:latin typeface="Helvetica" pitchFamily="2" charset="0"/>
            </a:endParaRP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3" name="Picture 2" descr="A close up of a device&#10;&#10;Description automatically generated">
            <a:extLst>
              <a:ext uri="{FF2B5EF4-FFF2-40B4-BE49-F238E27FC236}">
                <a16:creationId xmlns:a16="http://schemas.microsoft.com/office/drawing/2014/main" id="{5DA129C9-4917-4240-88EE-F6BB3662DFB6}"/>
              </a:ext>
            </a:extLst>
          </p:cNvPr>
          <p:cNvPicPr>
            <a:picLocks noChangeAspect="1"/>
          </p:cNvPicPr>
          <p:nvPr/>
        </p:nvPicPr>
        <p:blipFill>
          <a:blip r:embed="rId3"/>
          <a:stretch>
            <a:fillRect/>
          </a:stretch>
        </p:blipFill>
        <p:spPr>
          <a:xfrm>
            <a:off x="5791642" y="1046480"/>
            <a:ext cx="5791643" cy="5296447"/>
          </a:xfrm>
          <a:prstGeom prst="rect">
            <a:avLst/>
          </a:prstGeom>
        </p:spPr>
      </p:pic>
      <p:sp>
        <p:nvSpPr>
          <p:cNvPr id="8" name="TextBox 7">
            <a:extLst>
              <a:ext uri="{FF2B5EF4-FFF2-40B4-BE49-F238E27FC236}">
                <a16:creationId xmlns:a16="http://schemas.microsoft.com/office/drawing/2014/main" id="{34A4E778-4A99-334D-9AA1-89904460A21E}"/>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1533857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1833136" y="113219"/>
            <a:ext cx="9397188"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Right type of graph will reveal trends in your data</a:t>
            </a: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3093154"/>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ggbeeswarm</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RColorBrewer</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ggridges</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gapminder</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CO2,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(x=conc, y=uptake, col=Treatment, id=Plant))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b="1" dirty="0" err="1">
                <a:solidFill>
                  <a:schemeClr val="bg2">
                    <a:lumMod val="25000"/>
                  </a:schemeClr>
                </a:solidFill>
                <a:latin typeface="Helvetica" pitchFamily="2" charset="0"/>
              </a:rPr>
              <a:t>geom_line</a:t>
            </a:r>
            <a:r>
              <a:rPr lang="en-US" sz="1500" b="1" dirty="0">
                <a:solidFill>
                  <a:schemeClr val="bg2">
                    <a:lumMod val="25000"/>
                  </a:schemeClr>
                </a:solidFill>
                <a:latin typeface="Helvetica" pitchFamily="2" charset="0"/>
              </a:rPr>
              <a:t>(alpha=0.5) </a:t>
            </a:r>
          </a:p>
          <a:p>
            <a:r>
              <a:rPr lang="en-US" sz="1500" dirty="0">
                <a:solidFill>
                  <a:schemeClr val="bg2">
                    <a:lumMod val="25000"/>
                  </a:schemeClr>
                </a:solidFill>
                <a:latin typeface="Helvetica" pitchFamily="2" charset="0"/>
              </a:rPr>
              <a:t> </a:t>
            </a: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a:p>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3" name="Picture 2" descr="A close up of a map&#10;&#10;Description automatically generated">
            <a:extLst>
              <a:ext uri="{FF2B5EF4-FFF2-40B4-BE49-F238E27FC236}">
                <a16:creationId xmlns:a16="http://schemas.microsoft.com/office/drawing/2014/main" id="{4F02B069-14DF-4E44-87BD-CEC12293FE65}"/>
              </a:ext>
            </a:extLst>
          </p:cNvPr>
          <p:cNvPicPr>
            <a:picLocks noChangeAspect="1"/>
          </p:cNvPicPr>
          <p:nvPr/>
        </p:nvPicPr>
        <p:blipFill>
          <a:blip r:embed="rId3"/>
          <a:stretch>
            <a:fillRect/>
          </a:stretch>
        </p:blipFill>
        <p:spPr>
          <a:xfrm>
            <a:off x="6096000" y="1049374"/>
            <a:ext cx="5914190" cy="5408516"/>
          </a:xfrm>
          <a:prstGeom prst="rect">
            <a:avLst/>
          </a:prstGeom>
        </p:spPr>
      </p:pic>
      <p:sp>
        <p:nvSpPr>
          <p:cNvPr id="8" name="TextBox 7">
            <a:extLst>
              <a:ext uri="{FF2B5EF4-FFF2-40B4-BE49-F238E27FC236}">
                <a16:creationId xmlns:a16="http://schemas.microsoft.com/office/drawing/2014/main" id="{25FC83A7-55D5-4943-967F-AA76DAF3CF24}"/>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10076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1137646" y="217391"/>
            <a:ext cx="10166950"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Facet your graphs to make meaningful comparisons</a:t>
            </a: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3323987"/>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ggbeeswarm</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RColorBrewer</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ggridges</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gapminder</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CO2,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(x=conc, y=uptake, </a:t>
            </a:r>
            <a:r>
              <a:rPr lang="en-US" sz="1500" b="1" dirty="0">
                <a:solidFill>
                  <a:schemeClr val="bg2">
                    <a:lumMod val="25000"/>
                  </a:schemeClr>
                </a:solidFill>
                <a:latin typeface="Helvetica" pitchFamily="2" charset="0"/>
              </a:rPr>
              <a:t>col=Treatment</a:t>
            </a:r>
            <a:r>
              <a:rPr lang="en-US" sz="1500" dirty="0">
                <a:solidFill>
                  <a:schemeClr val="bg2">
                    <a:lumMod val="25000"/>
                  </a:schemeClr>
                </a:solidFill>
                <a:latin typeface="Helvetica" pitchFamily="2" charset="0"/>
              </a:rPr>
              <a:t>, id=Plant))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geom_line</a:t>
            </a:r>
            <a:r>
              <a:rPr lang="en-US" sz="1500" dirty="0">
                <a:solidFill>
                  <a:schemeClr val="bg2">
                    <a:lumMod val="25000"/>
                  </a:schemeClr>
                </a:solidFill>
                <a:latin typeface="Helvetica" pitchFamily="2" charset="0"/>
              </a:rPr>
              <a:t>(alpha=0.5) </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b="1" dirty="0" err="1">
                <a:solidFill>
                  <a:schemeClr val="bg2">
                    <a:lumMod val="25000"/>
                  </a:schemeClr>
                </a:solidFill>
                <a:latin typeface="Helvetica" pitchFamily="2" charset="0"/>
              </a:rPr>
              <a:t>facet_grid</a:t>
            </a:r>
            <a:r>
              <a:rPr lang="en-US" sz="1500" b="1" dirty="0">
                <a:solidFill>
                  <a:schemeClr val="bg2">
                    <a:lumMod val="25000"/>
                  </a:schemeClr>
                </a:solidFill>
                <a:latin typeface="Helvetica" pitchFamily="2" charset="0"/>
              </a:rPr>
              <a:t>( ~ Type)</a:t>
            </a:r>
          </a:p>
          <a:p>
            <a:r>
              <a:rPr lang="en-US" sz="1500" dirty="0">
                <a:solidFill>
                  <a:schemeClr val="bg2">
                    <a:lumMod val="25000"/>
                  </a:schemeClr>
                </a:solidFill>
                <a:latin typeface="Helvetica" pitchFamily="2" charset="0"/>
              </a:rPr>
              <a:t> </a:t>
            </a: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a:p>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4" name="Picture 3" descr="A close up of a map&#10;&#10;Description automatically generated">
            <a:extLst>
              <a:ext uri="{FF2B5EF4-FFF2-40B4-BE49-F238E27FC236}">
                <a16:creationId xmlns:a16="http://schemas.microsoft.com/office/drawing/2014/main" id="{29F57C5D-9755-4641-9D73-2483FF98D46D}"/>
              </a:ext>
            </a:extLst>
          </p:cNvPr>
          <p:cNvPicPr>
            <a:picLocks noChangeAspect="1"/>
          </p:cNvPicPr>
          <p:nvPr/>
        </p:nvPicPr>
        <p:blipFill>
          <a:blip r:embed="rId3"/>
          <a:stretch>
            <a:fillRect/>
          </a:stretch>
        </p:blipFill>
        <p:spPr>
          <a:xfrm>
            <a:off x="5872480" y="1046480"/>
            <a:ext cx="6019467" cy="5504791"/>
          </a:xfrm>
          <a:prstGeom prst="rect">
            <a:avLst/>
          </a:prstGeom>
        </p:spPr>
      </p:pic>
      <p:sp>
        <p:nvSpPr>
          <p:cNvPr id="8" name="TextBox 7">
            <a:extLst>
              <a:ext uri="{FF2B5EF4-FFF2-40B4-BE49-F238E27FC236}">
                <a16:creationId xmlns:a16="http://schemas.microsoft.com/office/drawing/2014/main" id="{75649700-EEC1-454C-98FE-5134D101EE5F}"/>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1245505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1137646" y="217391"/>
            <a:ext cx="10166950"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Facet your graphs to make meaningful comparisons</a:t>
            </a: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3323987"/>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ggbeeswarm</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RColorBrewer</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ggridges</a:t>
            </a:r>
            <a:r>
              <a:rPr lang="en-US" sz="1500" dirty="0">
                <a:solidFill>
                  <a:schemeClr val="bg2">
                    <a:lumMod val="25000"/>
                  </a:schemeClr>
                </a:solidFill>
                <a:latin typeface="Helvetica" pitchFamily="2" charset="0"/>
              </a:rPr>
              <a:t>)</a:t>
            </a:r>
          </a:p>
          <a:p>
            <a:r>
              <a:rPr lang="en-US" sz="1500" dirty="0">
                <a:solidFill>
                  <a:schemeClr val="bg2">
                    <a:lumMod val="25000"/>
                  </a:schemeClr>
                </a:solidFill>
                <a:latin typeface="Helvetica" pitchFamily="2" charset="0"/>
              </a:rPr>
              <a:t>library(</a:t>
            </a:r>
            <a:r>
              <a:rPr lang="en-US" sz="1500" dirty="0" err="1">
                <a:solidFill>
                  <a:schemeClr val="bg2">
                    <a:lumMod val="25000"/>
                  </a:schemeClr>
                </a:solidFill>
                <a:latin typeface="Helvetica" pitchFamily="2" charset="0"/>
              </a:rPr>
              <a:t>gapminder</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CO2,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(x=conc, y=uptake, </a:t>
            </a:r>
            <a:r>
              <a:rPr lang="en-US" sz="1500" b="1" dirty="0">
                <a:solidFill>
                  <a:schemeClr val="bg2">
                    <a:lumMod val="25000"/>
                  </a:schemeClr>
                </a:solidFill>
                <a:latin typeface="Helvetica" pitchFamily="2" charset="0"/>
              </a:rPr>
              <a:t>col=Type</a:t>
            </a:r>
            <a:r>
              <a:rPr lang="en-US" sz="1500" dirty="0">
                <a:solidFill>
                  <a:schemeClr val="bg2">
                    <a:lumMod val="25000"/>
                  </a:schemeClr>
                </a:solidFill>
                <a:latin typeface="Helvetica" pitchFamily="2" charset="0"/>
              </a:rPr>
              <a:t>, id=Plant))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geom_line</a:t>
            </a:r>
            <a:r>
              <a:rPr lang="en-US" sz="1500" dirty="0">
                <a:solidFill>
                  <a:schemeClr val="bg2">
                    <a:lumMod val="25000"/>
                  </a:schemeClr>
                </a:solidFill>
                <a:latin typeface="Helvetica" pitchFamily="2" charset="0"/>
              </a:rPr>
              <a:t>(alpha=0.5) </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b="1" dirty="0" err="1">
                <a:solidFill>
                  <a:schemeClr val="bg2">
                    <a:lumMod val="25000"/>
                  </a:schemeClr>
                </a:solidFill>
                <a:latin typeface="Helvetica" pitchFamily="2" charset="0"/>
              </a:rPr>
              <a:t>facet_grid</a:t>
            </a:r>
            <a:r>
              <a:rPr lang="en-US" sz="1500" b="1" dirty="0">
                <a:solidFill>
                  <a:schemeClr val="bg2">
                    <a:lumMod val="25000"/>
                  </a:schemeClr>
                </a:solidFill>
                <a:latin typeface="Helvetica" pitchFamily="2" charset="0"/>
              </a:rPr>
              <a:t>( ~ Treatment)</a:t>
            </a:r>
          </a:p>
          <a:p>
            <a:r>
              <a:rPr lang="en-US" sz="1500" dirty="0">
                <a:solidFill>
                  <a:schemeClr val="bg2">
                    <a:lumMod val="25000"/>
                  </a:schemeClr>
                </a:solidFill>
                <a:latin typeface="Helvetica" pitchFamily="2" charset="0"/>
              </a:rPr>
              <a:t> </a:t>
            </a: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a:p>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3" name="Picture 2" descr="A close up of a map&#10;&#10;Description automatically generated">
            <a:extLst>
              <a:ext uri="{FF2B5EF4-FFF2-40B4-BE49-F238E27FC236}">
                <a16:creationId xmlns:a16="http://schemas.microsoft.com/office/drawing/2014/main" id="{2E3B7B7E-1925-184C-BD60-496ADF2FDF2A}"/>
              </a:ext>
            </a:extLst>
          </p:cNvPr>
          <p:cNvPicPr>
            <a:picLocks noChangeAspect="1"/>
          </p:cNvPicPr>
          <p:nvPr/>
        </p:nvPicPr>
        <p:blipFill>
          <a:blip r:embed="rId3"/>
          <a:stretch>
            <a:fillRect/>
          </a:stretch>
        </p:blipFill>
        <p:spPr>
          <a:xfrm>
            <a:off x="6095999" y="1046480"/>
            <a:ext cx="5917355" cy="5411410"/>
          </a:xfrm>
          <a:prstGeom prst="rect">
            <a:avLst/>
          </a:prstGeom>
        </p:spPr>
      </p:pic>
      <p:sp>
        <p:nvSpPr>
          <p:cNvPr id="8" name="TextBox 7">
            <a:extLst>
              <a:ext uri="{FF2B5EF4-FFF2-40B4-BE49-F238E27FC236}">
                <a16:creationId xmlns:a16="http://schemas.microsoft.com/office/drawing/2014/main" id="{8B241607-E587-6849-A420-5D41E834EE27}"/>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1238127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8B8B-E389-E847-8326-3A29C3766FC5}"/>
              </a:ext>
            </a:extLst>
          </p:cNvPr>
          <p:cNvSpPr>
            <a:spLocks noGrp="1"/>
          </p:cNvSpPr>
          <p:nvPr>
            <p:ph type="title"/>
          </p:nvPr>
        </p:nvSpPr>
        <p:spPr/>
        <p:txBody>
          <a:bodyPr/>
          <a:lstStyle/>
          <a:p>
            <a:r>
              <a:rPr lang="en-US" dirty="0"/>
              <a:t>Useful resources</a:t>
            </a:r>
          </a:p>
        </p:txBody>
      </p:sp>
      <p:sp>
        <p:nvSpPr>
          <p:cNvPr id="3" name="Content Placeholder 2">
            <a:extLst>
              <a:ext uri="{FF2B5EF4-FFF2-40B4-BE49-F238E27FC236}">
                <a16:creationId xmlns:a16="http://schemas.microsoft.com/office/drawing/2014/main" id="{F7795FEE-6D3B-854E-B98D-A5FE83DFC441}"/>
              </a:ext>
            </a:extLst>
          </p:cNvPr>
          <p:cNvSpPr>
            <a:spLocks noGrp="1"/>
          </p:cNvSpPr>
          <p:nvPr>
            <p:ph idx="1"/>
          </p:nvPr>
        </p:nvSpPr>
        <p:spPr>
          <a:xfrm>
            <a:off x="838200" y="1608881"/>
            <a:ext cx="10515600" cy="4568082"/>
          </a:xfrm>
        </p:spPr>
        <p:txBody>
          <a:bodyPr>
            <a:normAutofit fontScale="62500" lnSpcReduction="20000"/>
          </a:bodyPr>
          <a:lstStyle/>
          <a:p>
            <a:pPr marL="0" indent="0">
              <a:buNone/>
            </a:pPr>
            <a:r>
              <a:rPr lang="en-US" dirty="0"/>
              <a:t>Short papers:</a:t>
            </a:r>
          </a:p>
          <a:p>
            <a:pPr lvl="1"/>
            <a:r>
              <a:rPr lang="en-US" dirty="0" err="1"/>
              <a:t>Rolandi</a:t>
            </a:r>
            <a:r>
              <a:rPr lang="en-US" dirty="0"/>
              <a:t> et al 2011. A Brief Guide to Designing Effective Figures for the Scientific Paper. Advanced Materials 23</a:t>
            </a:r>
          </a:p>
          <a:p>
            <a:pPr lvl="1"/>
            <a:r>
              <a:rPr lang="en-US" dirty="0"/>
              <a:t>Rougier et al 2014. Ten Simple Rules for Better Figures. </a:t>
            </a:r>
            <a:r>
              <a:rPr lang="en-US" dirty="0" err="1"/>
              <a:t>Plos</a:t>
            </a:r>
            <a:r>
              <a:rPr lang="en-US" dirty="0"/>
              <a:t> Computational Biology 10:9</a:t>
            </a:r>
          </a:p>
          <a:p>
            <a:pPr lvl="1"/>
            <a:r>
              <a:rPr lang="en-US" dirty="0" err="1"/>
              <a:t>Weissgerber</a:t>
            </a:r>
            <a:r>
              <a:rPr lang="en-US" dirty="0"/>
              <a:t> et al., 2019. Reveal don’t conceal: Transforming Data Visualization to Improve Transparency. Circulation 140:18</a:t>
            </a:r>
          </a:p>
          <a:p>
            <a:pPr marL="0" indent="0">
              <a:buNone/>
            </a:pPr>
            <a:r>
              <a:rPr lang="en-US" dirty="0"/>
              <a:t>Design for scientists/ data:</a:t>
            </a:r>
          </a:p>
          <a:p>
            <a:pPr lvl="1"/>
            <a:r>
              <a:rPr lang="en-US" dirty="0"/>
              <a:t>Carter. 2013. Designing science presentations – not just for figures, very clear</a:t>
            </a:r>
          </a:p>
          <a:p>
            <a:pPr lvl="1"/>
            <a:r>
              <a:rPr lang="en-US" dirty="0" err="1"/>
              <a:t>Munzner</a:t>
            </a:r>
            <a:r>
              <a:rPr lang="en-US" dirty="0"/>
              <a:t>. 2014. Visualization, analysis and design from a computer-graphics perspective</a:t>
            </a:r>
          </a:p>
          <a:p>
            <a:pPr lvl="1"/>
            <a:r>
              <a:rPr lang="en-US" dirty="0" err="1"/>
              <a:t>Tufte</a:t>
            </a:r>
            <a:r>
              <a:rPr lang="en-US" dirty="0"/>
              <a:t>. 2001. The visual display of quantitative information – from a theory-of-design perspective</a:t>
            </a:r>
          </a:p>
          <a:p>
            <a:pPr lvl="1"/>
            <a:r>
              <a:rPr lang="en-US" dirty="0" err="1"/>
              <a:t>Meirelles</a:t>
            </a:r>
            <a:r>
              <a:rPr lang="en-US" dirty="0"/>
              <a:t>. 2013. Design for information – advanced information visualizations (maps, time-space, flows)</a:t>
            </a:r>
          </a:p>
          <a:p>
            <a:pPr marL="0" indent="0">
              <a:buNone/>
            </a:pPr>
            <a:r>
              <a:rPr lang="en-US" dirty="0"/>
              <a:t>Graphic design more generally:</a:t>
            </a:r>
          </a:p>
          <a:p>
            <a:pPr lvl="1"/>
            <a:r>
              <a:rPr lang="en-US" dirty="0"/>
              <a:t>Krause. 2004. Design basics index – very concise and to the point</a:t>
            </a:r>
          </a:p>
          <a:p>
            <a:pPr lvl="1"/>
            <a:r>
              <a:rPr lang="en-US" dirty="0"/>
              <a:t>Samara. 2014. Design elements: a graphic design manual – reference book</a:t>
            </a:r>
          </a:p>
          <a:p>
            <a:pPr lvl="1"/>
            <a:r>
              <a:rPr lang="en-US" dirty="0"/>
              <a:t>Nature Points of View: </a:t>
            </a:r>
            <a:r>
              <a:rPr lang="en-US" dirty="0">
                <a:hlinkClick r:id="rId2"/>
              </a:rPr>
              <a:t>http://blogs.nature.com/methagora/2013/07/data-visualization-points-of-view.html</a:t>
            </a:r>
            <a:endParaRPr lang="en-US" dirty="0"/>
          </a:p>
          <a:p>
            <a:pPr marL="457200" lvl="1" indent="0">
              <a:buNone/>
            </a:pPr>
            <a:endParaRPr lang="en-US" dirty="0"/>
          </a:p>
          <a:p>
            <a:pPr marL="0" indent="0">
              <a:buNone/>
            </a:pPr>
            <a:r>
              <a:rPr lang="en-US" dirty="0"/>
              <a:t>Plantae seminar on Data Visualization: </a:t>
            </a:r>
          </a:p>
          <a:p>
            <a:pPr marL="0" indent="0">
              <a:buNone/>
            </a:pPr>
            <a:r>
              <a:rPr lang="en-US" dirty="0">
                <a:hlinkClick r:id="rId3"/>
              </a:rPr>
              <a:t>https://community.plantae.org/article/5255167006813979855/data-visualization-optimizing-data-exploration-and-illustrative-storytelling-magdalena-julkowska</a:t>
            </a:r>
            <a:r>
              <a:rPr lang="en-US" dirty="0"/>
              <a:t> </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010CE6D5-829C-B349-A02B-FDD9F4380074}"/>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pic>
        <p:nvPicPr>
          <p:cNvPr id="6" name="Picture 5">
            <a:extLst>
              <a:ext uri="{FF2B5EF4-FFF2-40B4-BE49-F238E27FC236}">
                <a16:creationId xmlns:a16="http://schemas.microsoft.com/office/drawing/2014/main" id="{5F6257D4-03A4-524D-A8DB-8DEE8C768989}"/>
              </a:ext>
            </a:extLst>
          </p:cNvPr>
          <p:cNvPicPr>
            <a:picLocks noChangeAspect="1"/>
          </p:cNvPicPr>
          <p:nvPr/>
        </p:nvPicPr>
        <p:blipFill>
          <a:blip r:embed="rId4"/>
          <a:stretch>
            <a:fillRect/>
          </a:stretch>
        </p:blipFill>
        <p:spPr>
          <a:xfrm>
            <a:off x="9915646" y="2946342"/>
            <a:ext cx="1828800" cy="1828800"/>
          </a:xfrm>
          <a:prstGeom prst="rect">
            <a:avLst/>
          </a:prstGeom>
        </p:spPr>
      </p:pic>
    </p:spTree>
    <p:extLst>
      <p:ext uri="{BB962C8B-B14F-4D97-AF65-F5344CB8AC3E}">
        <p14:creationId xmlns:p14="http://schemas.microsoft.com/office/powerpoint/2010/main" val="366162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A0C0-72F3-C849-993D-AF81A0476F18}"/>
              </a:ext>
            </a:extLst>
          </p:cNvPr>
          <p:cNvSpPr>
            <a:spLocks noGrp="1"/>
          </p:cNvSpPr>
          <p:nvPr>
            <p:ph type="title"/>
          </p:nvPr>
        </p:nvSpPr>
        <p:spPr>
          <a:xfrm>
            <a:off x="752354" y="99408"/>
            <a:ext cx="10003420" cy="1325563"/>
          </a:xfrm>
        </p:spPr>
        <p:txBody>
          <a:bodyPr/>
          <a:lstStyle/>
          <a:p>
            <a:r>
              <a:rPr lang="en-US" dirty="0"/>
              <a:t>A “typical” experiment</a:t>
            </a:r>
          </a:p>
        </p:txBody>
      </p:sp>
      <p:pic>
        <p:nvPicPr>
          <p:cNvPr id="9" name="Graphic 8">
            <a:extLst>
              <a:ext uri="{FF2B5EF4-FFF2-40B4-BE49-F238E27FC236}">
                <a16:creationId xmlns:a16="http://schemas.microsoft.com/office/drawing/2014/main" id="{C01750FC-2C27-084F-A6CD-FEC39B2EBD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5382" y="1651409"/>
            <a:ext cx="4487419" cy="4081273"/>
          </a:xfrm>
          <a:prstGeom prst="rect">
            <a:avLst/>
          </a:prstGeom>
        </p:spPr>
      </p:pic>
      <p:sp>
        <p:nvSpPr>
          <p:cNvPr id="10" name="Rectangle 9">
            <a:extLst>
              <a:ext uri="{FF2B5EF4-FFF2-40B4-BE49-F238E27FC236}">
                <a16:creationId xmlns:a16="http://schemas.microsoft.com/office/drawing/2014/main" id="{B27DA7F0-6D25-374B-8169-307AE8711D69}"/>
              </a:ext>
            </a:extLst>
          </p:cNvPr>
          <p:cNvSpPr/>
          <p:nvPr/>
        </p:nvSpPr>
        <p:spPr>
          <a:xfrm>
            <a:off x="2524697" y="1561011"/>
            <a:ext cx="3159889" cy="1345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291FEB-411A-364D-8FD1-56B175703927}"/>
              </a:ext>
            </a:extLst>
          </p:cNvPr>
          <p:cNvSpPr/>
          <p:nvPr/>
        </p:nvSpPr>
        <p:spPr>
          <a:xfrm>
            <a:off x="918411" y="3019440"/>
            <a:ext cx="4739834" cy="1345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D9FBFD-9295-B748-B9A2-D9539A7FB510}"/>
              </a:ext>
            </a:extLst>
          </p:cNvPr>
          <p:cNvSpPr/>
          <p:nvPr/>
        </p:nvSpPr>
        <p:spPr>
          <a:xfrm>
            <a:off x="979174" y="4475178"/>
            <a:ext cx="4739834" cy="1345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BC1BEA4-E005-CD49-AAD2-7B896FDCD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0879" y="1780572"/>
            <a:ext cx="4487419" cy="4081273"/>
          </a:xfrm>
          <a:prstGeom prst="rect">
            <a:avLst/>
          </a:prstGeom>
        </p:spPr>
      </p:pic>
      <p:pic>
        <p:nvPicPr>
          <p:cNvPr id="14" name="Graphic 13">
            <a:extLst>
              <a:ext uri="{FF2B5EF4-FFF2-40B4-BE49-F238E27FC236}">
                <a16:creationId xmlns:a16="http://schemas.microsoft.com/office/drawing/2014/main" id="{ED14CA67-97D4-8845-BD05-696A49B9DA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2784" y="1932972"/>
            <a:ext cx="4487419" cy="4081273"/>
          </a:xfrm>
          <a:prstGeom prst="rect">
            <a:avLst/>
          </a:prstGeom>
        </p:spPr>
      </p:pic>
      <p:pic>
        <p:nvPicPr>
          <p:cNvPr id="15" name="Graphic 14">
            <a:extLst>
              <a:ext uri="{FF2B5EF4-FFF2-40B4-BE49-F238E27FC236}">
                <a16:creationId xmlns:a16="http://schemas.microsoft.com/office/drawing/2014/main" id="{AC816A87-832A-FE49-B671-AD4DD80906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5184" y="2085372"/>
            <a:ext cx="4487419" cy="4081273"/>
          </a:xfrm>
          <a:prstGeom prst="rect">
            <a:avLst/>
          </a:prstGeom>
        </p:spPr>
      </p:pic>
      <p:pic>
        <p:nvPicPr>
          <p:cNvPr id="16" name="Graphic 15">
            <a:extLst>
              <a:ext uri="{FF2B5EF4-FFF2-40B4-BE49-F238E27FC236}">
                <a16:creationId xmlns:a16="http://schemas.microsoft.com/office/drawing/2014/main" id="{8BB71CF4-5446-354D-9BED-F8CD3F5223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7584" y="2237772"/>
            <a:ext cx="4487419" cy="4081273"/>
          </a:xfrm>
          <a:prstGeom prst="rect">
            <a:avLst/>
          </a:prstGeom>
        </p:spPr>
      </p:pic>
      <p:grpSp>
        <p:nvGrpSpPr>
          <p:cNvPr id="21" name="Group 20">
            <a:extLst>
              <a:ext uri="{FF2B5EF4-FFF2-40B4-BE49-F238E27FC236}">
                <a16:creationId xmlns:a16="http://schemas.microsoft.com/office/drawing/2014/main" id="{EEDD3CC9-FC26-2242-B080-55E414A0A148}"/>
              </a:ext>
            </a:extLst>
          </p:cNvPr>
          <p:cNvGrpSpPr/>
          <p:nvPr/>
        </p:nvGrpSpPr>
        <p:grpSpPr>
          <a:xfrm>
            <a:off x="8183301" y="2685326"/>
            <a:ext cx="3240911" cy="2999772"/>
            <a:chOff x="8183301" y="2685326"/>
            <a:chExt cx="3240911" cy="2999772"/>
          </a:xfrm>
        </p:grpSpPr>
        <p:cxnSp>
          <p:nvCxnSpPr>
            <p:cNvPr id="18" name="Straight Arrow Connector 17">
              <a:extLst>
                <a:ext uri="{FF2B5EF4-FFF2-40B4-BE49-F238E27FC236}">
                  <a16:creationId xmlns:a16="http://schemas.microsoft.com/office/drawing/2014/main" id="{EB06E746-3E71-5D4C-9978-A727AC062FDA}"/>
                </a:ext>
              </a:extLst>
            </p:cNvPr>
            <p:cNvCxnSpPr/>
            <p:nvPr/>
          </p:nvCxnSpPr>
          <p:spPr>
            <a:xfrm>
              <a:off x="8183301" y="5509549"/>
              <a:ext cx="324091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E8A687D-6077-AF46-9697-544BAEF7F965}"/>
                </a:ext>
              </a:extLst>
            </p:cNvPr>
            <p:cNvCxnSpPr>
              <a:cxnSpLocks/>
            </p:cNvCxnSpPr>
            <p:nvPr/>
          </p:nvCxnSpPr>
          <p:spPr>
            <a:xfrm flipV="1">
              <a:off x="8382001" y="2685326"/>
              <a:ext cx="0" cy="29997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63BB62D5-9AA8-B44C-9963-08B7A9C611F7}"/>
              </a:ext>
            </a:extLst>
          </p:cNvPr>
          <p:cNvSpPr txBox="1"/>
          <p:nvPr/>
        </p:nvSpPr>
        <p:spPr>
          <a:xfrm rot="16200000">
            <a:off x="7031530" y="3833620"/>
            <a:ext cx="1771447" cy="584775"/>
          </a:xfrm>
          <a:prstGeom prst="rect">
            <a:avLst/>
          </a:prstGeom>
          <a:noFill/>
        </p:spPr>
        <p:txBody>
          <a:bodyPr wrap="none" rtlCol="0">
            <a:spAutoFit/>
          </a:bodyPr>
          <a:lstStyle/>
          <a:p>
            <a:r>
              <a:rPr lang="en-US" sz="3200" dirty="0"/>
              <a:t>Plant Size</a:t>
            </a:r>
          </a:p>
        </p:txBody>
      </p:sp>
      <p:sp>
        <p:nvSpPr>
          <p:cNvPr id="24" name="TextBox 23">
            <a:extLst>
              <a:ext uri="{FF2B5EF4-FFF2-40B4-BE49-F238E27FC236}">
                <a16:creationId xmlns:a16="http://schemas.microsoft.com/office/drawing/2014/main" id="{8850090F-37D8-474B-8793-C89A828E9843}"/>
              </a:ext>
            </a:extLst>
          </p:cNvPr>
          <p:cNvSpPr txBox="1"/>
          <p:nvPr/>
        </p:nvSpPr>
        <p:spPr>
          <a:xfrm rot="16200000">
            <a:off x="6909681" y="3773220"/>
            <a:ext cx="1992853" cy="584775"/>
          </a:xfrm>
          <a:prstGeom prst="rect">
            <a:avLst/>
          </a:prstGeom>
          <a:noFill/>
        </p:spPr>
        <p:txBody>
          <a:bodyPr wrap="none" rtlCol="0">
            <a:spAutoFit/>
          </a:bodyPr>
          <a:lstStyle/>
          <a:p>
            <a:r>
              <a:rPr lang="en-US" sz="3200" dirty="0"/>
              <a:t>Phenotype</a:t>
            </a:r>
          </a:p>
        </p:txBody>
      </p:sp>
      <p:sp>
        <p:nvSpPr>
          <p:cNvPr id="25" name="TextBox 24">
            <a:extLst>
              <a:ext uri="{FF2B5EF4-FFF2-40B4-BE49-F238E27FC236}">
                <a16:creationId xmlns:a16="http://schemas.microsoft.com/office/drawing/2014/main" id="{55A6BF4B-57C3-5A40-B4AF-174A14A1D5DD}"/>
              </a:ext>
            </a:extLst>
          </p:cNvPr>
          <p:cNvSpPr txBox="1"/>
          <p:nvPr/>
        </p:nvSpPr>
        <p:spPr>
          <a:xfrm>
            <a:off x="9439691" y="2851712"/>
            <a:ext cx="949123" cy="1938992"/>
          </a:xfrm>
          <a:prstGeom prst="rect">
            <a:avLst/>
          </a:prstGeom>
          <a:noFill/>
        </p:spPr>
        <p:txBody>
          <a:bodyPr wrap="square" rtlCol="0">
            <a:spAutoFit/>
          </a:bodyPr>
          <a:lstStyle/>
          <a:p>
            <a:r>
              <a:rPr lang="en-US" sz="12000" dirty="0"/>
              <a:t>?</a:t>
            </a:r>
          </a:p>
        </p:txBody>
      </p:sp>
      <p:sp>
        <p:nvSpPr>
          <p:cNvPr id="26" name="TextBox 25">
            <a:extLst>
              <a:ext uri="{FF2B5EF4-FFF2-40B4-BE49-F238E27FC236}">
                <a16:creationId xmlns:a16="http://schemas.microsoft.com/office/drawing/2014/main" id="{F1C25F0D-4B6D-434B-B373-10608F55F56D}"/>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419735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3" grpId="0"/>
      <p:bldP spid="24" grpId="0"/>
      <p:bldP spid="24" grpId="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CB81-9A6A-FC48-A305-0EC5D7E8EC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Grammar of graphics</a:t>
            </a:r>
          </a:p>
        </p:txBody>
      </p:sp>
      <p:pic>
        <p:nvPicPr>
          <p:cNvPr id="5" name="Picture 4">
            <a:extLst>
              <a:ext uri="{FF2B5EF4-FFF2-40B4-BE49-F238E27FC236}">
                <a16:creationId xmlns:a16="http://schemas.microsoft.com/office/drawing/2014/main" id="{BD073258-6978-974D-834B-41DA96F7079C}"/>
              </a:ext>
            </a:extLst>
          </p:cNvPr>
          <p:cNvPicPr>
            <a:picLocks noChangeAspect="1"/>
          </p:cNvPicPr>
          <p:nvPr/>
        </p:nvPicPr>
        <p:blipFill rotWithShape="1">
          <a:blip r:embed="rId2"/>
          <a:srcRect l="34750" r="-1"/>
          <a:stretch/>
        </p:blipFill>
        <p:spPr>
          <a:xfrm>
            <a:off x="6363626" y="1065937"/>
            <a:ext cx="5700038" cy="5052052"/>
          </a:xfrm>
          <a:prstGeom prst="rect">
            <a:avLst/>
          </a:prstGeom>
        </p:spPr>
      </p:pic>
      <p:sp>
        <p:nvSpPr>
          <p:cNvPr id="10" name="TextBox 9">
            <a:extLst>
              <a:ext uri="{FF2B5EF4-FFF2-40B4-BE49-F238E27FC236}">
                <a16:creationId xmlns:a16="http://schemas.microsoft.com/office/drawing/2014/main" id="{5F325DDD-B61A-124E-B309-8053C866F5CA}"/>
              </a:ext>
            </a:extLst>
          </p:cNvPr>
          <p:cNvSpPr txBox="1"/>
          <p:nvPr/>
        </p:nvSpPr>
        <p:spPr>
          <a:xfrm>
            <a:off x="8165432" y="6117989"/>
            <a:ext cx="3159839" cy="400110"/>
          </a:xfrm>
          <a:prstGeom prst="rect">
            <a:avLst/>
          </a:prstGeom>
          <a:noFill/>
        </p:spPr>
        <p:txBody>
          <a:bodyPr wrap="none" rtlCol="0">
            <a:spAutoFit/>
          </a:bodyPr>
          <a:lstStyle/>
          <a:p>
            <a:r>
              <a:rPr lang="en-US" sz="1000" dirty="0">
                <a:latin typeface="Helvetica" pitchFamily="2" charset="0"/>
              </a:rPr>
              <a:t>Leland Wilkinson (1980) “The Grammar of Graphics”</a:t>
            </a:r>
          </a:p>
          <a:p>
            <a:r>
              <a:rPr lang="en-US" sz="1000" dirty="0">
                <a:latin typeface="Helvetica" pitchFamily="2" charset="0"/>
              </a:rPr>
              <a:t>https://</a:t>
            </a:r>
            <a:r>
              <a:rPr lang="en-US" sz="1000" dirty="0" err="1">
                <a:latin typeface="Helvetica" pitchFamily="2" charset="0"/>
              </a:rPr>
              <a:t>www.springer.com</a:t>
            </a:r>
            <a:r>
              <a:rPr lang="en-US" sz="1000" dirty="0">
                <a:latin typeface="Helvetica" pitchFamily="2" charset="0"/>
              </a:rPr>
              <a:t>/in/book/9780387245447</a:t>
            </a:r>
          </a:p>
        </p:txBody>
      </p:sp>
      <p:pic>
        <p:nvPicPr>
          <p:cNvPr id="11" name="Picture 10">
            <a:extLst>
              <a:ext uri="{FF2B5EF4-FFF2-40B4-BE49-F238E27FC236}">
                <a16:creationId xmlns:a16="http://schemas.microsoft.com/office/drawing/2014/main" id="{E23AA77E-C7ED-3343-9420-4C82405AF3EC}"/>
              </a:ext>
            </a:extLst>
          </p:cNvPr>
          <p:cNvPicPr>
            <a:picLocks noChangeAspect="1"/>
          </p:cNvPicPr>
          <p:nvPr/>
        </p:nvPicPr>
        <p:blipFill>
          <a:blip r:embed="rId3"/>
          <a:stretch>
            <a:fillRect/>
          </a:stretch>
        </p:blipFill>
        <p:spPr>
          <a:xfrm>
            <a:off x="445528" y="4241063"/>
            <a:ext cx="2464108" cy="2436729"/>
          </a:xfrm>
          <a:prstGeom prst="rect">
            <a:avLst/>
          </a:prstGeom>
        </p:spPr>
      </p:pic>
      <p:sp>
        <p:nvSpPr>
          <p:cNvPr id="12" name="Cloud Callout 11">
            <a:extLst>
              <a:ext uri="{FF2B5EF4-FFF2-40B4-BE49-F238E27FC236}">
                <a16:creationId xmlns:a16="http://schemas.microsoft.com/office/drawing/2014/main" id="{C70D00B9-A3DB-E245-8A25-815BBF8BDDFA}"/>
              </a:ext>
            </a:extLst>
          </p:cNvPr>
          <p:cNvSpPr/>
          <p:nvPr/>
        </p:nvSpPr>
        <p:spPr>
          <a:xfrm>
            <a:off x="128336" y="1315453"/>
            <a:ext cx="6235290" cy="2887579"/>
          </a:xfrm>
          <a:prstGeom prst="cloudCallout">
            <a:avLst>
              <a:gd name="adj1" fmla="val -16974"/>
              <a:gd name="adj2" fmla="val 77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“framework which follows a layered approach to describe and construct visualizations or graphics in a structured manner.”</a:t>
            </a:r>
          </a:p>
        </p:txBody>
      </p:sp>
      <p:sp>
        <p:nvSpPr>
          <p:cNvPr id="7" name="TextBox 6">
            <a:extLst>
              <a:ext uri="{FF2B5EF4-FFF2-40B4-BE49-F238E27FC236}">
                <a16:creationId xmlns:a16="http://schemas.microsoft.com/office/drawing/2014/main" id="{F5FFFC79-5E81-0C4C-B764-140F42371AFA}"/>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235343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77F84E-82DC-2548-978C-2889C68869F0}"/>
              </a:ext>
            </a:extLst>
          </p:cNvPr>
          <p:cNvPicPr>
            <a:picLocks noChangeAspect="1"/>
          </p:cNvPicPr>
          <p:nvPr/>
        </p:nvPicPr>
        <p:blipFill rotWithShape="1">
          <a:blip r:embed="rId2"/>
          <a:srcRect l="47962" t="12398" r="740" b="1186"/>
          <a:stretch/>
        </p:blipFill>
        <p:spPr>
          <a:xfrm>
            <a:off x="5872480" y="850232"/>
            <a:ext cx="5628640" cy="4948684"/>
          </a:xfrm>
          <a:prstGeom prst="rect">
            <a:avLst/>
          </a:prstGeom>
        </p:spPr>
      </p:pic>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1477328"/>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head(</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a:t>
            </a: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3"/>
              </a:rPr>
              <a:t>https://evamaerey.github.io/ggplot_flipbook/ggplot_flipbook_xaringan.html#232</a:t>
            </a:r>
            <a:r>
              <a:rPr lang="en-US" sz="1000" dirty="0">
                <a:latin typeface="Helvetica" pitchFamily="2" charset="0"/>
              </a:rPr>
              <a:t> </a:t>
            </a:r>
          </a:p>
        </p:txBody>
      </p:sp>
      <p:pic>
        <p:nvPicPr>
          <p:cNvPr id="3" name="Picture 2" descr="A screenshot of a cell phone&#10;&#10;Description automatically generated">
            <a:extLst>
              <a:ext uri="{FF2B5EF4-FFF2-40B4-BE49-F238E27FC236}">
                <a16:creationId xmlns:a16="http://schemas.microsoft.com/office/drawing/2014/main" id="{9CA91994-4AF4-3A46-AF20-4669A1221752}"/>
              </a:ext>
            </a:extLst>
          </p:cNvPr>
          <p:cNvPicPr>
            <a:picLocks noChangeAspect="1"/>
          </p:cNvPicPr>
          <p:nvPr/>
        </p:nvPicPr>
        <p:blipFill>
          <a:blip r:embed="rId4"/>
          <a:stretch>
            <a:fillRect/>
          </a:stretch>
        </p:blipFill>
        <p:spPr>
          <a:xfrm>
            <a:off x="690880" y="2706219"/>
            <a:ext cx="3136495" cy="2812728"/>
          </a:xfrm>
          <a:prstGeom prst="rect">
            <a:avLst/>
          </a:prstGeom>
        </p:spPr>
      </p:pic>
      <p:sp>
        <p:nvSpPr>
          <p:cNvPr id="8" name="TextBox 7">
            <a:extLst>
              <a:ext uri="{FF2B5EF4-FFF2-40B4-BE49-F238E27FC236}">
                <a16:creationId xmlns:a16="http://schemas.microsoft.com/office/drawing/2014/main" id="{CE686557-B1DC-1548-A39D-6ED3916BF85D}"/>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2630394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1708160"/>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head(</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(x=group))</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6" name="Picture 5" descr="A screenshot of a cell phone&#10;&#10;Description automatically generated">
            <a:extLst>
              <a:ext uri="{FF2B5EF4-FFF2-40B4-BE49-F238E27FC236}">
                <a16:creationId xmlns:a16="http://schemas.microsoft.com/office/drawing/2014/main" id="{675418A9-A261-7C4F-8B19-67E7F360856C}"/>
              </a:ext>
            </a:extLst>
          </p:cNvPr>
          <p:cNvPicPr>
            <a:picLocks noChangeAspect="1"/>
          </p:cNvPicPr>
          <p:nvPr/>
        </p:nvPicPr>
        <p:blipFill>
          <a:blip r:embed="rId3"/>
          <a:stretch>
            <a:fillRect/>
          </a:stretch>
        </p:blipFill>
        <p:spPr>
          <a:xfrm>
            <a:off x="6234897" y="1046480"/>
            <a:ext cx="5604242" cy="5125069"/>
          </a:xfrm>
          <a:prstGeom prst="rect">
            <a:avLst/>
          </a:prstGeom>
        </p:spPr>
      </p:pic>
      <p:sp>
        <p:nvSpPr>
          <p:cNvPr id="14" name="TextBox 13">
            <a:extLst>
              <a:ext uri="{FF2B5EF4-FFF2-40B4-BE49-F238E27FC236}">
                <a16:creationId xmlns:a16="http://schemas.microsoft.com/office/drawing/2014/main" id="{4FEDB1B8-694C-9D4A-8680-D316DDF96489}"/>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3244201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1938992"/>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head(</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(x=group, y=weight))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3" name="Picture 2" descr="A screenshot of a cell phone&#10;&#10;Description automatically generated">
            <a:extLst>
              <a:ext uri="{FF2B5EF4-FFF2-40B4-BE49-F238E27FC236}">
                <a16:creationId xmlns:a16="http://schemas.microsoft.com/office/drawing/2014/main" id="{B079285E-9D29-0F40-945A-51A212EC1C2C}"/>
              </a:ext>
            </a:extLst>
          </p:cNvPr>
          <p:cNvPicPr>
            <a:picLocks noChangeAspect="1"/>
          </p:cNvPicPr>
          <p:nvPr/>
        </p:nvPicPr>
        <p:blipFill>
          <a:blip r:embed="rId3"/>
          <a:stretch>
            <a:fillRect/>
          </a:stretch>
        </p:blipFill>
        <p:spPr>
          <a:xfrm>
            <a:off x="6239799" y="1046480"/>
            <a:ext cx="5411937" cy="4949206"/>
          </a:xfrm>
          <a:prstGeom prst="rect">
            <a:avLst/>
          </a:prstGeom>
        </p:spPr>
      </p:pic>
      <p:sp>
        <p:nvSpPr>
          <p:cNvPr id="8" name="TextBox 7">
            <a:extLst>
              <a:ext uri="{FF2B5EF4-FFF2-40B4-BE49-F238E27FC236}">
                <a16:creationId xmlns:a16="http://schemas.microsoft.com/office/drawing/2014/main" id="{517C42C5-5AE1-B34D-9790-0E7B7F5E8B89}"/>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436646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2169825"/>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head(</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(x=group, y=weight))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geom_boxplot</a:t>
            </a:r>
            <a:r>
              <a:rPr lang="en-US" sz="1500" dirty="0">
                <a:solidFill>
                  <a:schemeClr val="bg2">
                    <a:lumMod val="25000"/>
                  </a:schemeClr>
                </a:solidFill>
                <a:latin typeface="Helvetica" pitchFamily="2" charset="0"/>
              </a:rPr>
              <a:t>() </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3" name="Picture 2" descr="A screenshot of a social media post&#10;&#10;Description automatically generated">
            <a:extLst>
              <a:ext uri="{FF2B5EF4-FFF2-40B4-BE49-F238E27FC236}">
                <a16:creationId xmlns:a16="http://schemas.microsoft.com/office/drawing/2014/main" id="{7B44883B-2B11-CB4A-96FC-91B974655657}"/>
              </a:ext>
            </a:extLst>
          </p:cNvPr>
          <p:cNvPicPr>
            <a:picLocks noChangeAspect="1"/>
          </p:cNvPicPr>
          <p:nvPr/>
        </p:nvPicPr>
        <p:blipFill>
          <a:blip r:embed="rId3"/>
          <a:stretch>
            <a:fillRect/>
          </a:stretch>
        </p:blipFill>
        <p:spPr>
          <a:xfrm>
            <a:off x="6096000" y="1046480"/>
            <a:ext cx="5728552" cy="5238750"/>
          </a:xfrm>
          <a:prstGeom prst="rect">
            <a:avLst/>
          </a:prstGeom>
        </p:spPr>
      </p:pic>
      <p:sp>
        <p:nvSpPr>
          <p:cNvPr id="7" name="TextBox 6">
            <a:extLst>
              <a:ext uri="{FF2B5EF4-FFF2-40B4-BE49-F238E27FC236}">
                <a16:creationId xmlns:a16="http://schemas.microsoft.com/office/drawing/2014/main" id="{A16FEA77-01A2-554A-BFA1-40A92B3F489A}"/>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69731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2631490"/>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head(</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(x=group, y=weight))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geom_boxplot</a:t>
            </a:r>
            <a:r>
              <a:rPr lang="en-US" sz="1500" dirty="0">
                <a:solidFill>
                  <a:schemeClr val="bg2">
                    <a:lumMod val="25000"/>
                  </a:schemeClr>
                </a:solidFill>
                <a:latin typeface="Helvetica" pitchFamily="2" charset="0"/>
              </a:rPr>
              <a:t>() </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(col=group)</a:t>
            </a:r>
          </a:p>
          <a:p>
            <a:endParaRPr lang="en-US" sz="1500" dirty="0">
              <a:solidFill>
                <a:schemeClr val="bg2">
                  <a:lumMod val="25000"/>
                </a:schemeClr>
              </a:solidFill>
              <a:latin typeface="Helvetica" pitchFamily="2" charset="0"/>
            </a:endParaRP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4" name="Picture 3" descr="A screenshot of a cell phone&#10;&#10;Description automatically generated">
            <a:extLst>
              <a:ext uri="{FF2B5EF4-FFF2-40B4-BE49-F238E27FC236}">
                <a16:creationId xmlns:a16="http://schemas.microsoft.com/office/drawing/2014/main" id="{7E624EAA-6D99-7446-B6B5-02FCA4672642}"/>
              </a:ext>
            </a:extLst>
          </p:cNvPr>
          <p:cNvPicPr>
            <a:picLocks noChangeAspect="1"/>
          </p:cNvPicPr>
          <p:nvPr/>
        </p:nvPicPr>
        <p:blipFill>
          <a:blip r:embed="rId3"/>
          <a:stretch>
            <a:fillRect/>
          </a:stretch>
        </p:blipFill>
        <p:spPr>
          <a:xfrm>
            <a:off x="6165642" y="1046480"/>
            <a:ext cx="5487878" cy="5018654"/>
          </a:xfrm>
          <a:prstGeom prst="rect">
            <a:avLst/>
          </a:prstGeom>
        </p:spPr>
      </p:pic>
      <p:sp>
        <p:nvSpPr>
          <p:cNvPr id="8" name="TextBox 7">
            <a:extLst>
              <a:ext uri="{FF2B5EF4-FFF2-40B4-BE49-F238E27FC236}">
                <a16:creationId xmlns:a16="http://schemas.microsoft.com/office/drawing/2014/main" id="{79B7B618-AFE4-724E-8668-4B710EB64D90}"/>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2910283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EF40D37-16C5-6D47-8CF7-1F5D23108826}"/>
              </a:ext>
            </a:extLst>
          </p:cNvPr>
          <p:cNvSpPr txBox="1"/>
          <p:nvPr/>
        </p:nvSpPr>
        <p:spPr>
          <a:xfrm>
            <a:off x="2585490" y="81280"/>
            <a:ext cx="657397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Grammar of Graphics using </a:t>
            </a:r>
            <a:r>
              <a:rPr lang="en-US" sz="3600" dirty="0" err="1">
                <a:latin typeface="Calibri" panose="020F0502020204030204" pitchFamily="34" charset="0"/>
                <a:cs typeface="Calibri" panose="020F0502020204030204" pitchFamily="34" charset="0"/>
              </a:rPr>
              <a:t>ggplot</a:t>
            </a:r>
            <a:endParaRPr lang="en-US" sz="3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4273B2-9279-2449-9EB1-E528BE3F6950}"/>
              </a:ext>
            </a:extLst>
          </p:cNvPr>
          <p:cNvSpPr txBox="1"/>
          <p:nvPr/>
        </p:nvSpPr>
        <p:spPr>
          <a:xfrm>
            <a:off x="538480" y="1046480"/>
            <a:ext cx="5110480" cy="3785652"/>
          </a:xfrm>
          <a:prstGeom prst="rect">
            <a:avLst/>
          </a:prstGeom>
          <a:solidFill>
            <a:schemeClr val="bg2"/>
          </a:solidFill>
        </p:spPr>
        <p:txBody>
          <a:bodyPr wrap="square" rtlCol="0">
            <a:spAutoFit/>
          </a:bodyPr>
          <a:lstStyle/>
          <a:p>
            <a:r>
              <a:rPr lang="en-US" sz="1500" dirty="0">
                <a:solidFill>
                  <a:schemeClr val="bg2">
                    <a:lumMod val="25000"/>
                  </a:schemeClr>
                </a:solidFill>
                <a:latin typeface="Helvetica" pitchFamily="2" charset="0"/>
              </a:rPr>
              <a:t># R-code:</a:t>
            </a:r>
          </a:p>
          <a:p>
            <a:r>
              <a:rPr lang="en-US" sz="1500" dirty="0">
                <a:solidFill>
                  <a:schemeClr val="bg2">
                    <a:lumMod val="25000"/>
                  </a:schemeClr>
                </a:solidFill>
                <a:latin typeface="Helvetica" pitchFamily="2" charset="0"/>
              </a:rPr>
              <a:t>library(ggplot2)</a:t>
            </a:r>
          </a:p>
          <a:p>
            <a:r>
              <a:rPr lang="en-US" sz="1500" dirty="0">
                <a:solidFill>
                  <a:schemeClr val="bg2">
                    <a:lumMod val="25000"/>
                  </a:schemeClr>
                </a:solidFill>
                <a:latin typeface="Helvetica" pitchFamily="2" charset="0"/>
              </a:rPr>
              <a:t>head(</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ggplot</a:t>
            </a:r>
            <a:r>
              <a:rPr lang="en-US" sz="1500" dirty="0">
                <a:solidFill>
                  <a:schemeClr val="bg2">
                    <a:lumMod val="25000"/>
                  </a:schemeClr>
                </a:solidFill>
                <a:latin typeface="Helvetica" pitchFamily="2" charset="0"/>
              </a:rPr>
              <a:t>(data = </a:t>
            </a:r>
            <a:r>
              <a:rPr lang="en-US" sz="1500" dirty="0" err="1">
                <a:solidFill>
                  <a:schemeClr val="bg2">
                    <a:lumMod val="25000"/>
                  </a:schemeClr>
                </a:solidFill>
                <a:latin typeface="Helvetica" pitchFamily="2" charset="0"/>
              </a:rPr>
              <a:t>PlantGrowth</a:t>
            </a:r>
            <a:r>
              <a:rPr lang="en-US" sz="1500" dirty="0">
                <a:solidFill>
                  <a:schemeClr val="bg2">
                    <a:lumMod val="25000"/>
                  </a:schemeClr>
                </a:solidFill>
                <a:latin typeface="Helvetica" pitchFamily="2" charset="0"/>
              </a:rPr>
              <a:t>,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(x=group, y=weight))</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geom_boxplot</a:t>
            </a:r>
            <a:r>
              <a:rPr lang="en-US" sz="1500" dirty="0">
                <a:solidFill>
                  <a:schemeClr val="bg2">
                    <a:lumMod val="25000"/>
                  </a:schemeClr>
                </a:solidFill>
                <a:latin typeface="Helvetica" pitchFamily="2" charset="0"/>
              </a:rPr>
              <a:t>() </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aes</a:t>
            </a:r>
            <a:r>
              <a:rPr lang="en-US" sz="1500" dirty="0">
                <a:solidFill>
                  <a:schemeClr val="bg2">
                    <a:lumMod val="25000"/>
                  </a:schemeClr>
                </a:solidFill>
                <a:latin typeface="Helvetica" pitchFamily="2" charset="0"/>
              </a:rPr>
              <a:t>(col=group)</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scale_color_manual</a:t>
            </a:r>
            <a:r>
              <a:rPr lang="en-US" sz="1500" dirty="0">
                <a:solidFill>
                  <a:schemeClr val="bg2">
                    <a:lumMod val="25000"/>
                  </a:schemeClr>
                </a:solidFill>
                <a:latin typeface="Helvetica" pitchFamily="2" charset="0"/>
              </a:rPr>
              <a:t>(values = c("hotpink4", "purple", "cyan3"))</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a:t>
            </a:r>
            <a:r>
              <a:rPr lang="en-US" sz="1500" dirty="0" err="1">
                <a:solidFill>
                  <a:schemeClr val="bg2">
                    <a:lumMod val="25000"/>
                  </a:schemeClr>
                </a:solidFill>
                <a:latin typeface="Helvetica" pitchFamily="2" charset="0"/>
              </a:rPr>
              <a:t>ylim</a:t>
            </a:r>
            <a:r>
              <a:rPr lang="en-US" sz="1500" dirty="0">
                <a:solidFill>
                  <a:schemeClr val="bg2">
                    <a:lumMod val="25000"/>
                  </a:schemeClr>
                </a:solidFill>
                <a:latin typeface="Helvetica" pitchFamily="2" charset="0"/>
              </a:rPr>
              <a:t>(0,7) + labs(col="")</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labs(title="Plant Growth", x ="Treatment Group", y= "Fresh Weight (g)")</a:t>
            </a:r>
          </a:p>
          <a:p>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&lt;- </a:t>
            </a:r>
            <a:r>
              <a:rPr lang="en-US" sz="1500" dirty="0" err="1">
                <a:solidFill>
                  <a:schemeClr val="bg2">
                    <a:lumMod val="25000"/>
                  </a:schemeClr>
                </a:solidFill>
                <a:latin typeface="Helvetica" pitchFamily="2" charset="0"/>
              </a:rPr>
              <a:t>my_plot</a:t>
            </a:r>
            <a:r>
              <a:rPr lang="en-US" sz="1500" dirty="0">
                <a:solidFill>
                  <a:schemeClr val="bg2">
                    <a:lumMod val="25000"/>
                  </a:schemeClr>
                </a:solidFill>
                <a:latin typeface="Helvetica" pitchFamily="2" charset="0"/>
              </a:rPr>
              <a:t> + theme(</a:t>
            </a:r>
            <a:r>
              <a:rPr lang="en-US" sz="1500" dirty="0" err="1">
                <a:solidFill>
                  <a:schemeClr val="bg2">
                    <a:lumMod val="25000"/>
                  </a:schemeClr>
                </a:solidFill>
                <a:latin typeface="Helvetica" pitchFamily="2" charset="0"/>
              </a:rPr>
              <a:t>legend.position</a:t>
            </a:r>
            <a:r>
              <a:rPr lang="en-US" sz="1500" dirty="0">
                <a:solidFill>
                  <a:schemeClr val="bg2">
                    <a:lumMod val="25000"/>
                  </a:schemeClr>
                </a:solidFill>
                <a:latin typeface="Helvetica" pitchFamily="2" charset="0"/>
              </a:rPr>
              <a:t> = "none")</a:t>
            </a:r>
          </a:p>
          <a:p>
            <a:endParaRPr lang="en-US" sz="1500" dirty="0">
              <a:solidFill>
                <a:schemeClr val="bg2">
                  <a:lumMod val="25000"/>
                </a:schemeClr>
              </a:solidFill>
              <a:latin typeface="Helvetica" pitchFamily="2" charset="0"/>
            </a:endParaRPr>
          </a:p>
          <a:p>
            <a:r>
              <a:rPr lang="en-US" sz="1500" dirty="0" err="1">
                <a:solidFill>
                  <a:schemeClr val="bg2">
                    <a:lumMod val="25000"/>
                  </a:schemeClr>
                </a:solidFill>
                <a:latin typeface="Helvetica" pitchFamily="2" charset="0"/>
              </a:rPr>
              <a:t>my_plot</a:t>
            </a:r>
            <a:endParaRPr lang="en-US" sz="1500" dirty="0">
              <a:solidFill>
                <a:schemeClr val="bg2">
                  <a:lumMod val="25000"/>
                </a:schemeClr>
              </a:solidFill>
              <a:latin typeface="Helvetica" pitchFamily="2" charset="0"/>
            </a:endParaRPr>
          </a:p>
        </p:txBody>
      </p:sp>
      <p:sp>
        <p:nvSpPr>
          <p:cNvPr id="13" name="Rectangle 12">
            <a:extLst>
              <a:ext uri="{FF2B5EF4-FFF2-40B4-BE49-F238E27FC236}">
                <a16:creationId xmlns:a16="http://schemas.microsoft.com/office/drawing/2014/main" id="{7EC2B933-D05B-8A4C-835F-843D3A69472C}"/>
              </a:ext>
            </a:extLst>
          </p:cNvPr>
          <p:cNvSpPr/>
          <p:nvPr/>
        </p:nvSpPr>
        <p:spPr>
          <a:xfrm>
            <a:off x="0" y="6457890"/>
            <a:ext cx="5872480" cy="400110"/>
          </a:xfrm>
          <a:prstGeom prst="rect">
            <a:avLst/>
          </a:prstGeom>
        </p:spPr>
        <p:txBody>
          <a:bodyPr wrap="square">
            <a:spAutoFit/>
          </a:bodyPr>
          <a:lstStyle/>
          <a:p>
            <a:r>
              <a:rPr lang="en-US" sz="1000" dirty="0">
                <a:latin typeface="Helvetica" pitchFamily="2" charset="0"/>
              </a:rPr>
              <a:t>Inspired by </a:t>
            </a:r>
            <a:r>
              <a:rPr lang="en-US" sz="1000" dirty="0" err="1">
                <a:latin typeface="Helvetica" pitchFamily="2" charset="0"/>
              </a:rPr>
              <a:t>Rladies</a:t>
            </a:r>
            <a:r>
              <a:rPr lang="en-US" sz="1000" dirty="0">
                <a:latin typeface="Helvetica" pitchFamily="2" charset="0"/>
              </a:rPr>
              <a:t> ggplot2 flipbook </a:t>
            </a:r>
            <a:r>
              <a:rPr lang="en-US" sz="1000" dirty="0">
                <a:latin typeface="Helvetica" pitchFamily="2" charset="0"/>
                <a:hlinkClick r:id="rId2"/>
              </a:rPr>
              <a:t>https://evamaerey.github.io/ggplot_flipbook/ggplot_flipbook_xaringan.html#232</a:t>
            </a:r>
            <a:r>
              <a:rPr lang="en-US" sz="1000" dirty="0">
                <a:latin typeface="Helvetica" pitchFamily="2" charset="0"/>
              </a:rPr>
              <a:t> </a:t>
            </a:r>
          </a:p>
        </p:txBody>
      </p:sp>
      <p:pic>
        <p:nvPicPr>
          <p:cNvPr id="3" name="Picture 2" descr="A screenshot of a cell phone&#10;&#10;Description automatically generated">
            <a:extLst>
              <a:ext uri="{FF2B5EF4-FFF2-40B4-BE49-F238E27FC236}">
                <a16:creationId xmlns:a16="http://schemas.microsoft.com/office/drawing/2014/main" id="{5622BAF4-FB02-584C-89AE-76CBD89548B5}"/>
              </a:ext>
            </a:extLst>
          </p:cNvPr>
          <p:cNvPicPr>
            <a:picLocks noChangeAspect="1"/>
          </p:cNvPicPr>
          <p:nvPr/>
        </p:nvPicPr>
        <p:blipFill>
          <a:blip r:embed="rId3"/>
          <a:stretch>
            <a:fillRect/>
          </a:stretch>
        </p:blipFill>
        <p:spPr>
          <a:xfrm>
            <a:off x="6095999" y="1046479"/>
            <a:ext cx="5652417" cy="5169125"/>
          </a:xfrm>
          <a:prstGeom prst="rect">
            <a:avLst/>
          </a:prstGeom>
        </p:spPr>
      </p:pic>
      <p:sp>
        <p:nvSpPr>
          <p:cNvPr id="8" name="TextBox 7">
            <a:extLst>
              <a:ext uri="{FF2B5EF4-FFF2-40B4-BE49-F238E27FC236}">
                <a16:creationId xmlns:a16="http://schemas.microsoft.com/office/drawing/2014/main" id="{CF6B040F-AD64-E84C-9DE6-31B689B8BD48}"/>
              </a:ext>
            </a:extLst>
          </p:cNvPr>
          <p:cNvSpPr txBox="1"/>
          <p:nvPr/>
        </p:nvSpPr>
        <p:spPr>
          <a:xfrm>
            <a:off x="10521606" y="6495652"/>
            <a:ext cx="1670394" cy="369332"/>
          </a:xfrm>
          <a:prstGeom prst="rect">
            <a:avLst/>
          </a:prstGeom>
          <a:noFill/>
        </p:spPr>
        <p:txBody>
          <a:bodyPr wrap="none" rtlCol="0">
            <a:spAutoFit/>
          </a:bodyPr>
          <a:lstStyle/>
          <a:p>
            <a:r>
              <a:rPr lang="en-US" dirty="0"/>
              <a:t>@</a:t>
            </a:r>
            <a:r>
              <a:rPr lang="en-US" dirty="0" err="1"/>
              <a:t>mmjulkowska</a:t>
            </a:r>
            <a:endParaRPr lang="en-US" dirty="0"/>
          </a:p>
        </p:txBody>
      </p:sp>
    </p:spTree>
    <p:extLst>
      <p:ext uri="{BB962C8B-B14F-4D97-AF65-F5344CB8AC3E}">
        <p14:creationId xmlns:p14="http://schemas.microsoft.com/office/powerpoint/2010/main" val="4053097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1740</TotalTime>
  <Words>1729</Words>
  <Application>Microsoft Macintosh PowerPoint</Application>
  <PresentationFormat>Widescreen</PresentationFormat>
  <Paragraphs>212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Helvetica</vt:lpstr>
      <vt:lpstr>Office Theme</vt:lpstr>
      <vt:lpstr>PowerPoint Presentation</vt:lpstr>
      <vt:lpstr>A “typical” experiment</vt:lpstr>
      <vt:lpstr>Grammar of 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 Optimizing data exploration and illustrative storytelling</dc:title>
  <dc:creator>Magdalena Julkowska</dc:creator>
  <cp:lastModifiedBy>Magdalena Maria Julkowska</cp:lastModifiedBy>
  <cp:revision>23</cp:revision>
  <dcterms:created xsi:type="dcterms:W3CDTF">2019-05-21T11:16:29Z</dcterms:created>
  <dcterms:modified xsi:type="dcterms:W3CDTF">2020-07-29T17:58:55Z</dcterms:modified>
</cp:coreProperties>
</file>