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5" r:id="rId1"/>
  </p:sldMasterIdLst>
  <p:notesMasterIdLst>
    <p:notesMasterId r:id="rId12"/>
  </p:notesMasterIdLst>
  <p:handoutMasterIdLst>
    <p:handoutMasterId r:id="rId13"/>
  </p:handoutMasterIdLst>
  <p:sldIdLst>
    <p:sldId id="443" r:id="rId2"/>
    <p:sldId id="492" r:id="rId3"/>
    <p:sldId id="403" r:id="rId4"/>
    <p:sldId id="532" r:id="rId5"/>
    <p:sldId id="533" r:id="rId6"/>
    <p:sldId id="535" r:id="rId7"/>
    <p:sldId id="523" r:id="rId8"/>
    <p:sldId id="536" r:id="rId9"/>
    <p:sldId id="524" r:id="rId10"/>
    <p:sldId id="530" r:id="rId11"/>
  </p:sldIdLst>
  <p:sldSz cx="12192000" cy="6858000"/>
  <p:notesSz cx="6797675" cy="9926638"/>
  <p:embeddedFontLst>
    <p:embeddedFont>
      <p:font typeface="Antonia H2" panose="00000500000000000000" pitchFamily="2" charset="0"/>
      <p:regular r:id="rId14"/>
      <p:italic r:id="rId15"/>
    </p:embeddedFont>
    <p:embeddedFont>
      <p:font typeface="Antonia H2 Medium" panose="00000600000000000000" pitchFamily="2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B5BD00"/>
    <a:srgbClr val="C8CED2"/>
    <a:srgbClr val="898989"/>
    <a:srgbClr val="00A9CE"/>
    <a:srgbClr val="5B6770"/>
    <a:srgbClr val="43B02A"/>
    <a:srgbClr val="78BE20"/>
    <a:srgbClr val="5EAFA6"/>
    <a:srgbClr val="1D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88795" autoAdjust="0"/>
  </p:normalViewPr>
  <p:slideViewPr>
    <p:cSldViewPr>
      <p:cViewPr varScale="1">
        <p:scale>
          <a:sx n="81" d="100"/>
          <a:sy n="81" d="100"/>
        </p:scale>
        <p:origin x="60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877E-765F-4885-B83A-BD4DE0077CA6}" type="datetimeFigureOut">
              <a:rPr lang="en-GB" smtClean="0"/>
              <a:t>15/07/2020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465A-6E78-4AC9-8CC8-11868BA7E7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98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5ACF7D1-02EE-EF43-A191-0DC836674B2D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7066BFF-8581-5845-8FFF-CA3EBAB8A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3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Researchers must develop, enhance and professionalize their research data management skills to meet these challenges.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8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 variety</a:t>
            </a:r>
            <a:r>
              <a:rPr lang="en-US" baseline="0" dirty="0"/>
              <a:t> of mutually reinforcing benefits for the individual conducting the research, any participants involved, the quality of the final product and the general contribution to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1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Researchers must develop, enhance and professionalize their research data management skills to meet these challenges.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0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66BFF-8581-5845-8FFF-CA3EBAB8A3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27A45E-0AEE-4D0D-89D0-5D895B82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448" y="5517232"/>
            <a:ext cx="1944216" cy="11997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43537-7337-4245-B0CE-EF547C15BECD}"/>
              </a:ext>
            </a:extLst>
          </p:cNvPr>
          <p:cNvCxnSpPr/>
          <p:nvPr/>
        </p:nvCxnSpPr>
        <p:spPr>
          <a:xfrm>
            <a:off x="1524000" y="3573016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98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865B88-7E7B-48FF-A29D-E34FA09A33AC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059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02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37C3C-2C94-433B-B411-0F15634D96FB}"/>
              </a:ext>
            </a:extLst>
          </p:cNvPr>
          <p:cNvSpPr/>
          <p:nvPr/>
        </p:nvSpPr>
        <p:spPr>
          <a:xfrm>
            <a:off x="9336360" y="0"/>
            <a:ext cx="28556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6360" y="365125"/>
            <a:ext cx="2344736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62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ull image">
    <p:bg>
      <p:bgPr>
        <a:blipFill dpi="0" rotWithShape="1">
          <a:blip r:embed="rId2">
            <a:alphaModFix amt="19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3" y="0"/>
            <a:ext cx="1840995" cy="10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5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3ECA43-59C7-4261-9C54-8B29504796D9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327"/>
            <a:ext cx="10515600" cy="10874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07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24E2F0-8F05-448B-9DEF-FB5E9A57CDC2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15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51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A99472-4D6A-42C3-B7DB-4D4391DD18B2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0592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8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3FC19D-D1BF-463D-B280-8DA2EFC84D6F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96673"/>
            <a:ext cx="10515600" cy="1072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89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D370C8-7C43-4FCC-9CD2-82D80464F270}"/>
              </a:ext>
            </a:extLst>
          </p:cNvPr>
          <p:cNvSpPr/>
          <p:nvPr/>
        </p:nvSpPr>
        <p:spPr>
          <a:xfrm>
            <a:off x="0" y="0"/>
            <a:ext cx="12192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9024"/>
            <a:ext cx="10515600" cy="10997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1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89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6656A-64A5-4D74-9D27-60BB16EEA980}"/>
              </a:ext>
            </a:extLst>
          </p:cNvPr>
          <p:cNvSpPr/>
          <p:nvPr/>
        </p:nvSpPr>
        <p:spPr>
          <a:xfrm>
            <a:off x="0" y="0"/>
            <a:ext cx="518318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9350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9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0162B4-D39B-485C-BD3A-FF716C7785F6}"/>
              </a:ext>
            </a:extLst>
          </p:cNvPr>
          <p:cNvSpPr/>
          <p:nvPr/>
        </p:nvSpPr>
        <p:spPr>
          <a:xfrm>
            <a:off x="0" y="0"/>
            <a:ext cx="518318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662"/>
            <a:ext cx="3932237" cy="93503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22362"/>
            <a:ext cx="6172200" cy="4738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96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416" y="365125"/>
            <a:ext cx="10514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7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qdr@syr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dr.syr.edu/qdr-bl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files/imports/fileManager/ResearchDataManagem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qdr.syr.edu/guidance/managing/dmp-checklis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hyperlink" Target="https://dmptoo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340769"/>
            <a:ext cx="9865096" cy="1181689"/>
          </a:xfrm>
        </p:spPr>
        <p:txBody>
          <a:bodyPr>
            <a:noAutofit/>
          </a:bodyPr>
          <a:lstStyle/>
          <a:p>
            <a:r>
              <a:rPr lang="en-US" sz="3600" dirty="0"/>
              <a:t>A Short Introduction to Data Management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4267369"/>
            <a:ext cx="8284946" cy="1105847"/>
          </a:xfrm>
        </p:spPr>
        <p:txBody>
          <a:bodyPr>
            <a:no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-US" sz="2400" dirty="0">
                <a:solidFill>
                  <a:schemeClr val="dk1"/>
                </a:solidFill>
              </a:rPr>
              <a:t>Sebastian Karcher, QDR</a:t>
            </a:r>
          </a:p>
          <a:p>
            <a:pPr marR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-US" dirty="0">
                <a:solidFill>
                  <a:schemeClr val="dk1"/>
                </a:solidFill>
              </a:rPr>
              <a:t>July 14, 2020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Touch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qdr@syr.edu</a:t>
            </a:r>
            <a:endParaRPr lang="en-US" dirty="0"/>
          </a:p>
          <a:p>
            <a:r>
              <a:rPr lang="en-US" dirty="0"/>
              <a:t>Twitter: @qdrepository</a:t>
            </a:r>
          </a:p>
          <a:p>
            <a:r>
              <a:rPr lang="en-US" dirty="0"/>
              <a:t>Blog: </a:t>
            </a:r>
            <a:r>
              <a:rPr lang="en-US" dirty="0">
                <a:hlinkClick r:id="rId4"/>
              </a:rPr>
              <a:t>https://qdr.syr.edu/qdr-blog</a:t>
            </a:r>
            <a:r>
              <a:rPr lang="en-US" dirty="0"/>
              <a:t> </a:t>
            </a:r>
          </a:p>
          <a:p>
            <a:r>
              <a:rPr lang="en-US" dirty="0"/>
              <a:t>Available for curation consultation for DMPs involving qualitative data</a:t>
            </a:r>
          </a:p>
        </p:txBody>
      </p:sp>
    </p:spTree>
    <p:extLst>
      <p:ext uri="{BB962C8B-B14F-4D97-AF65-F5344CB8AC3E}">
        <p14:creationId xmlns:p14="http://schemas.microsoft.com/office/powerpoint/2010/main" val="239784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432" y="1700808"/>
            <a:ext cx="9227368" cy="4162467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b="1" dirty="0"/>
              <a:t>Research data management </a:t>
            </a:r>
            <a:r>
              <a:rPr lang="en-US" dirty="0"/>
              <a:t>is caring for, facilitating access to, preserving and adding value to research data throughout its lifecycle.</a:t>
            </a:r>
          </a:p>
          <a:p>
            <a:pPr marL="109728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University of Edinburgh Information Services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en-GB" altLang="en-US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data management plan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(DMP) helps researchers consider </a:t>
            </a:r>
            <a:r>
              <a:rPr lang="en-GB" altLang="en-US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during the research design and planning stage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, how the data will be managed </a:t>
            </a:r>
            <a:r>
              <a:rPr lang="en-GB" altLang="en-US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during the research process itself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and potentially shared </a:t>
            </a:r>
            <a:r>
              <a:rPr lang="en-GB" altLang="en-US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afterwards</a:t>
            </a:r>
            <a:r>
              <a:rPr lang="en-GB" altLang="en-US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with the wider research community. 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7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Manage Research Data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8840"/>
            <a:ext cx="10515600" cy="4464496"/>
          </a:xfrm>
        </p:spPr>
        <p:txBody>
          <a:bodyPr>
            <a:normAutofit/>
          </a:bodyPr>
          <a:lstStyle/>
          <a:p>
            <a:r>
              <a:rPr lang="en-US" dirty="0"/>
              <a:t>Your data creation is likely to be expensive</a:t>
            </a:r>
          </a:p>
          <a:p>
            <a:r>
              <a:rPr lang="en-US" dirty="0"/>
              <a:t>Your data underpin your published findings</a:t>
            </a:r>
          </a:p>
          <a:p>
            <a:r>
              <a:rPr lang="en-US" dirty="0"/>
              <a:t>Protect your data from loss, destruction</a:t>
            </a:r>
          </a:p>
          <a:p>
            <a:pPr defTabSz="201613"/>
            <a:r>
              <a:rPr lang="en-GB" altLang="en-US" dirty="0">
                <a:ea typeface="ＭＳ Ｐゴシック" pitchFamily="34" charset="-128"/>
              </a:rPr>
              <a:t>Compliance with ethical codes, data protection laws, journal requirements, funder policies</a:t>
            </a:r>
          </a:p>
          <a:p>
            <a:pPr defTabSz="201613"/>
            <a:r>
              <a:rPr lang="en-GB" altLang="en-US" dirty="0">
                <a:ea typeface="ＭＳ Ｐゴシック" pitchFamily="34" charset="-128"/>
              </a:rPr>
              <a:t>To benefit your future self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9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 Management Plans: A Very Short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Originated in 1960s and 1970s for complex engineering projects, especially aerospace</a:t>
            </a:r>
          </a:p>
          <a:p>
            <a:r>
              <a:rPr lang="en-US" dirty="0"/>
              <a:t>In early 2000s, renewed interest to accommodate growth of digital data</a:t>
            </a:r>
          </a:p>
          <a:p>
            <a:r>
              <a:rPr lang="en-US" dirty="0"/>
              <a:t>Mandated for all funding bodies in UK since mid-2000s</a:t>
            </a:r>
          </a:p>
          <a:p>
            <a:r>
              <a:rPr lang="en-US" dirty="0"/>
              <a:t>In US, mandated by NSF since 2011; focus on data sharing</a:t>
            </a:r>
          </a:p>
          <a:p>
            <a:r>
              <a:rPr lang="en-US" dirty="0"/>
              <a:t>Mandated for EU funding as part of Horizon 2020</a:t>
            </a:r>
          </a:p>
        </p:txBody>
      </p:sp>
    </p:spTree>
    <p:extLst>
      <p:ext uri="{BB962C8B-B14F-4D97-AF65-F5344CB8AC3E}">
        <p14:creationId xmlns:p14="http://schemas.microsoft.com/office/powerpoint/2010/main" val="271090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DED8-1894-4DAF-93DA-89DFC820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DMP?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7AFF-C01E-4593-A28C-82ABFCC88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data will be collected and how</a:t>
            </a:r>
          </a:p>
          <a:p>
            <a:r>
              <a:rPr lang="en-US" dirty="0"/>
              <a:t>How data will be organized</a:t>
            </a:r>
          </a:p>
          <a:p>
            <a:r>
              <a:rPr lang="en-US" dirty="0"/>
              <a:t>What documentation will be created</a:t>
            </a:r>
          </a:p>
          <a:p>
            <a:r>
              <a:rPr lang="en-US" dirty="0"/>
              <a:t>How data will be stored and protected during the research</a:t>
            </a:r>
          </a:p>
          <a:p>
            <a:r>
              <a:rPr lang="en-US" dirty="0"/>
              <a:t>How data will be stored and protected after project completion</a:t>
            </a:r>
          </a:p>
          <a:p>
            <a:r>
              <a:rPr lang="en-US" dirty="0"/>
              <a:t>What data will be shared, when, and how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Detailed checklist: </a:t>
            </a:r>
            <a:r>
              <a:rPr lang="en-US" sz="2400" dirty="0">
                <a:hlinkClick r:id="rId2"/>
              </a:rPr>
              <a:t>https://qdr.syr.edu/guidance/managing/dmp-checklist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69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an App for That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1628800"/>
            <a:ext cx="5112568" cy="4135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DMP Tool: </a:t>
            </a:r>
            <a:r>
              <a:rPr lang="en-US" sz="1900" dirty="0">
                <a:hlinkClick r:id="rId2"/>
              </a:rPr>
              <a:t>https://dmptool.org</a:t>
            </a:r>
            <a:r>
              <a:rPr lang="en-US" sz="1900" dirty="0"/>
              <a:t> (US)</a:t>
            </a:r>
            <a:br>
              <a:rPr lang="en-US" sz="1900" dirty="0"/>
            </a:br>
            <a:r>
              <a:rPr lang="en-US" sz="1900" dirty="0"/>
              <a:t>DMP Online: </a:t>
            </a:r>
            <a:r>
              <a:rPr lang="en-US" sz="1900" dirty="0">
                <a:hlinkClick r:id="rId3"/>
              </a:rPr>
              <a:t>https://dmponline.dcc.ac.uk/</a:t>
            </a:r>
            <a:r>
              <a:rPr lang="en-US" sz="1900" dirty="0"/>
              <a:t> (UK)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1731253"/>
            <a:ext cx="6768752" cy="4984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2348880"/>
            <a:ext cx="4962253" cy="40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DMP vs. IRB/Ethics Review Board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/>
            <a:r>
              <a:rPr lang="en-US" dirty="0"/>
              <a:t>IRB/ERB: Required based on federal regulations</a:t>
            </a:r>
          </a:p>
          <a:p>
            <a:pPr marL="566928" indent="-457200"/>
            <a:r>
              <a:rPr lang="en-US" dirty="0"/>
              <a:t>DMP: Required by many funders</a:t>
            </a:r>
          </a:p>
          <a:p>
            <a:pPr marL="566928" indent="-457200"/>
            <a:r>
              <a:rPr lang="en-US" i="1" dirty="0"/>
              <a:t>Both require you to document data collection and sharing procedures</a:t>
            </a:r>
          </a:p>
          <a:p>
            <a:pPr marL="566928" indent="-457200"/>
            <a:r>
              <a:rPr lang="en-US" dirty="0"/>
              <a:t>Critical to ensure DMP and IRB/ERB application align</a:t>
            </a:r>
          </a:p>
        </p:txBody>
      </p:sp>
    </p:spTree>
    <p:extLst>
      <p:ext uri="{BB962C8B-B14F-4D97-AF65-F5344CB8AC3E}">
        <p14:creationId xmlns:p14="http://schemas.microsoft.com/office/powerpoint/2010/main" val="189817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A970-4BFC-473D-986D-AA59B570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0C6D2-6309-4010-A01D-BD02BCCD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Ethics Board / IRB (ethics, data security)</a:t>
            </a:r>
          </a:p>
          <a:p>
            <a:r>
              <a:rPr lang="en-US" dirty="0"/>
              <a:t>Local IT Department (secure storage, university rules)</a:t>
            </a:r>
          </a:p>
          <a:p>
            <a:r>
              <a:rPr lang="en-US" dirty="0"/>
              <a:t>Partner Organization (local rules, expectations for data handling &amp; sharing)</a:t>
            </a:r>
          </a:p>
          <a:p>
            <a:r>
              <a:rPr lang="en-US" dirty="0"/>
              <a:t>Data Repository (DMP advice, data sharing, costing)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8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DMP: Consider Your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Your funder</a:t>
            </a:r>
          </a:p>
          <a:p>
            <a:pPr lvl="2"/>
            <a:r>
              <a:rPr lang="en-US" dirty="0"/>
              <a:t>Main interest: funding impact, data sharing</a:t>
            </a:r>
          </a:p>
          <a:p>
            <a:pPr lvl="1"/>
            <a:r>
              <a:rPr lang="en-US" dirty="0"/>
              <a:t>Grant reviewers</a:t>
            </a:r>
          </a:p>
          <a:p>
            <a:pPr lvl="2"/>
            <a:r>
              <a:rPr lang="en-US" dirty="0"/>
              <a:t>Main interest: your proposal, does the DMP support your proposal</a:t>
            </a:r>
          </a:p>
          <a:p>
            <a:pPr lvl="1"/>
            <a:r>
              <a:rPr lang="en-US" dirty="0"/>
              <a:t>Your team</a:t>
            </a:r>
          </a:p>
          <a:p>
            <a:pPr lvl="2"/>
            <a:r>
              <a:rPr lang="en-US" dirty="0"/>
              <a:t>Co-authors, student workers, translators, transcribers, committee members</a:t>
            </a:r>
          </a:p>
          <a:p>
            <a:pPr lvl="2"/>
            <a:r>
              <a:rPr lang="en-US" dirty="0"/>
              <a:t>Main interest: data collection, does DMP help convey principles to team members</a:t>
            </a:r>
          </a:p>
          <a:p>
            <a:pPr lvl="1"/>
            <a:r>
              <a:rPr lang="en-US" dirty="0"/>
              <a:t>Your future self</a:t>
            </a:r>
          </a:p>
          <a:p>
            <a:pPr lvl="2"/>
            <a:r>
              <a:rPr lang="en-US" dirty="0"/>
              <a:t>Main interest: does DMP help remind you of/prepare you for key decisions</a:t>
            </a:r>
          </a:p>
        </p:txBody>
      </p:sp>
    </p:spTree>
    <p:extLst>
      <p:ext uri="{BB962C8B-B14F-4D97-AF65-F5344CB8AC3E}">
        <p14:creationId xmlns:p14="http://schemas.microsoft.com/office/powerpoint/2010/main" val="1504484379"/>
      </p:ext>
    </p:extLst>
  </p:cSld>
  <p:clrMapOvr>
    <a:masterClrMapping/>
  </p:clrMapOvr>
</p:sld>
</file>

<file path=ppt/theme/theme1.xml><?xml version="1.0" encoding="utf-8"?>
<a:theme xmlns:a="http://schemas.openxmlformats.org/drawingml/2006/main" name="QDR Text Heavy 2017">
  <a:themeElements>
    <a:clrScheme name="Custom 2">
      <a:dk1>
        <a:srgbClr val="333333"/>
      </a:dk1>
      <a:lt1>
        <a:sysClr val="window" lastClr="FFFFFF"/>
      </a:lt1>
      <a:dk2>
        <a:srgbClr val="767676"/>
      </a:dk2>
      <a:lt2>
        <a:srgbClr val="F6F6F8"/>
      </a:lt2>
      <a:accent1>
        <a:srgbClr val="4B74FF"/>
      </a:accent1>
      <a:accent2>
        <a:srgbClr val="EB853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ntonia H2 Medium"/>
        <a:ea typeface=""/>
        <a:cs typeface=""/>
      </a:majorFont>
      <a:minorFont>
        <a:latin typeface="Antonia H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DR-Antonia-2020.potx" id="{29433024-0B96-4C5B-B2A9-FA365CD49521}" vid="{9507C518-299D-4615-9D3C-6FE977632C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QDR-Antonia-2020</Template>
  <TotalTime>8059</TotalTime>
  <Words>558</Words>
  <Application>Microsoft Office PowerPoint</Application>
  <PresentationFormat>Widescreen</PresentationFormat>
  <Paragraphs>65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Antonia H2 Medium</vt:lpstr>
      <vt:lpstr>Antonia H2</vt:lpstr>
      <vt:lpstr>Calibri</vt:lpstr>
      <vt:lpstr>Arial</vt:lpstr>
      <vt:lpstr>QDR Text Heavy 2017</vt:lpstr>
      <vt:lpstr>A Short Introduction to Data Management Plans</vt:lpstr>
      <vt:lpstr>Definitions</vt:lpstr>
      <vt:lpstr>Why Manage Research Data Well?</vt:lpstr>
      <vt:lpstr>Data Management Plans: A Very Short History</vt:lpstr>
      <vt:lpstr>What’s in a DMP?</vt:lpstr>
      <vt:lpstr>There’s an App for That</vt:lpstr>
      <vt:lpstr>DMP vs. IRB/Ethics Review Board</vt:lpstr>
      <vt:lpstr>Consult with…</vt:lpstr>
      <vt:lpstr>DMP: Consider Your Audiences</vt:lpstr>
      <vt:lpstr>Stay in Touch</vt:lpstr>
    </vt:vector>
  </TitlesOfParts>
  <Manager/>
  <Company>QDR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 DM Workshop Presentation</dc:title>
  <dc:subject/>
  <dc:creator>Dessi Kirilova</dc:creator>
  <cp:keywords/>
  <dc:description/>
  <cp:lastModifiedBy>Sebastian Karcher</cp:lastModifiedBy>
  <cp:revision>403</cp:revision>
  <cp:lastPrinted>2015-06-15T17:31:51Z</cp:lastPrinted>
  <dcterms:created xsi:type="dcterms:W3CDTF">2014-07-22T09:14:33Z</dcterms:created>
  <dcterms:modified xsi:type="dcterms:W3CDTF">2020-07-15T14:38:27Z</dcterms:modified>
  <cp:category/>
</cp:coreProperties>
</file>