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08788" cy="8086725"/>
  <p:embeddedFontLst>
    <p:embeddedFont>
      <p:font typeface="Domine" panose="02010600030101010101" charset="0"/>
      <p:regular r:id="rId4"/>
    </p:embeddedFont>
    <p:embeddedFont>
      <p:font typeface="Franklin Gothic Heavy" panose="020B0903020102020204" pitchFamily="34" charset="0"/>
      <p:regular r:id="rId5"/>
      <p:italic r:id="rId6"/>
    </p:embeddedFont>
    <p:embeddedFont>
      <p:font typeface="Montserrat Semi Bold" panose="02010600030101010101" charset="0"/>
      <p:bold r:id="rId7"/>
    </p:embeddedFont>
  </p:embeddedFontLst>
  <p:custDataLst>
    <p:tags r:id="rId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988"/>
    <a:srgbClr val="5D8FA1"/>
    <a:srgbClr val="A0BEC8"/>
    <a:srgbClr val="235078"/>
    <a:srgbClr val="1482A5"/>
    <a:srgbClr val="BEBEBE"/>
    <a:srgbClr val="F59696"/>
    <a:srgbClr val="DCDCDC"/>
    <a:srgbClr val="DCE1C8"/>
    <a:srgbClr val="C0E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599" autoAdjust="0"/>
    <p:restoredTop sz="92438" autoAdjust="0"/>
  </p:normalViewPr>
  <p:slideViewPr>
    <p:cSldViewPr snapToGrid="0">
      <p:cViewPr>
        <p:scale>
          <a:sx n="33" d="100"/>
          <a:sy n="33" d="100"/>
        </p:scale>
        <p:origin x="710" y="-1651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84300" y="606425"/>
            <a:ext cx="4040188" cy="3032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3841750"/>
            <a:ext cx="5446712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7680325"/>
            <a:ext cx="2951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7680325"/>
            <a:ext cx="29511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FD68BA3D-49E0-46A5-97E9-F72E8ED8D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00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eaLnBrk="0" hangingPunct="0">
              <a:defRPr sz="4000">
                <a:solidFill>
                  <a:schemeClr val="tx1"/>
                </a:solidFill>
                <a:latin typeface="Arial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/>
              </a:defRPr>
            </a:lvl9pPr>
          </a:lstStyle>
          <a:p>
            <a:pPr eaLnBrk="1" hangingPunct="1"/>
            <a:fld id="{FE711041-1460-417A-9628-0999F88FE5EF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4300" y="606425"/>
            <a:ext cx="4040188" cy="3032125"/>
          </a:xfrm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pPr eaLnBrk="1" hangingPunct="1"/>
            <a:endParaRPr lang="en-US" altLang="en-US" dirty="0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115" y="10225769"/>
            <a:ext cx="37308972" cy="7056664"/>
          </a:xfr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044" y="18654033"/>
            <a:ext cx="30723114" cy="8411936"/>
          </a:xfr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391866" indent="0" algn="ctr">
              <a:buNone/>
              <a:defRPr/>
            </a:lvl2pPr>
            <a:lvl3pPr marL="783732" indent="0" algn="ctr">
              <a:buNone/>
              <a:defRPr/>
            </a:lvl3pPr>
            <a:lvl4pPr marL="1175598" indent="0" algn="ctr">
              <a:buNone/>
              <a:defRPr/>
            </a:lvl4pPr>
            <a:lvl5pPr marL="1567464" indent="0" algn="ctr">
              <a:buNone/>
              <a:defRPr/>
            </a:lvl5pPr>
            <a:lvl6pPr marL="1959331" indent="0" algn="ctr">
              <a:buNone/>
              <a:defRPr/>
            </a:lvl6pPr>
            <a:lvl7pPr marL="2351197" indent="0" algn="ctr">
              <a:buNone/>
              <a:defRPr/>
            </a:lvl7pPr>
            <a:lvl8pPr marL="2743063" indent="0" algn="ctr">
              <a:buNone/>
              <a:defRPr/>
            </a:lvl8pPr>
            <a:lvl9pPr marL="313492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A95BE68-8CCE-46D6-825E-4C89311130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430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9B474208-0198-4A25-8E49-9981AE94C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023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2572" y="1319893"/>
            <a:ext cx="9875158" cy="2808650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286" y="1319893"/>
            <a:ext cx="29453114" cy="28086503"/>
          </a:xfr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C450EB3-2DBF-480F-84FE-E177DB3F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069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1AA1885A-9E93-4209-AD0F-62A47E16B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63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665"/>
            <a:ext cx="37307158" cy="6536871"/>
          </a:xfrm>
        </p:spPr>
        <p:txBody>
          <a:bodyPr anchor="t"/>
          <a:lstStyle>
            <a:defPPr>
              <a:defRPr kern="1200" smtId="4294967295"/>
            </a:defPPr>
            <a:lvl1pPr algn="l">
              <a:defRPr sz="34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764"/>
            <a:ext cx="37307158" cy="7200900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1714"/>
            </a:lvl1pPr>
            <a:lvl2pPr marL="391866" indent="0">
              <a:buNone/>
              <a:defRPr sz="1543"/>
            </a:lvl2pPr>
            <a:lvl3pPr marL="783732" indent="0">
              <a:buNone/>
              <a:defRPr sz="1371"/>
            </a:lvl3pPr>
            <a:lvl4pPr marL="1175598" indent="0">
              <a:buNone/>
              <a:defRPr sz="1200"/>
            </a:lvl4pPr>
            <a:lvl5pPr marL="1567464" indent="0">
              <a:buNone/>
              <a:defRPr sz="1200"/>
            </a:lvl5pPr>
            <a:lvl6pPr marL="1959331" indent="0">
              <a:buNone/>
              <a:defRPr sz="1200"/>
            </a:lvl6pPr>
            <a:lvl7pPr marL="2351197" indent="0">
              <a:buNone/>
              <a:defRPr sz="1200"/>
            </a:lvl7pPr>
            <a:lvl8pPr marL="2743063" indent="0">
              <a:buNone/>
              <a:defRPr sz="1200"/>
            </a:lvl8pPr>
            <a:lvl9pPr marL="313492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8D8E578A-D0F8-4058-94E3-8546EF85F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355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286" y="7682593"/>
            <a:ext cx="19663229" cy="21723804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32686" y="7682593"/>
            <a:ext cx="19665042" cy="21723804"/>
          </a:xfr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57"/>
            </a:lvl2pPr>
            <a:lvl3pPr>
              <a:defRPr sz="1714"/>
            </a:lvl3pPr>
            <a:lvl4pPr>
              <a:defRPr sz="1543"/>
            </a:lvl4pPr>
            <a:lvl5pPr>
              <a:defRPr sz="1543"/>
            </a:lvl5pPr>
            <a:lvl6pPr>
              <a:defRPr sz="1543"/>
            </a:lvl6pPr>
            <a:lvl7pPr>
              <a:defRPr sz="1543"/>
            </a:lvl7pPr>
            <a:lvl8pPr>
              <a:defRPr sz="1543"/>
            </a:lvl8pPr>
            <a:lvl9pPr>
              <a:defRPr sz="15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0AD92783-880D-4EF9-AAA3-035310173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2015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86" y="1318533"/>
            <a:ext cx="39500628" cy="5486400"/>
          </a:xfr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285" y="7368269"/>
            <a:ext cx="19392902" cy="307113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5285" y="10439400"/>
            <a:ext cx="19392902" cy="18965636"/>
          </a:xfrm>
        </p:spPr>
        <p:txBody>
          <a:bodyPr/>
          <a:lstStyle>
            <a:defPPr>
              <a:defRPr kern="1200" smtId="4294967295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758" y="7368269"/>
            <a:ext cx="19400158" cy="3071132"/>
          </a:xfr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57" b="1"/>
            </a:lvl1pPr>
            <a:lvl2pPr marL="391866" indent="0">
              <a:buNone/>
              <a:defRPr sz="1714" b="1"/>
            </a:lvl2pPr>
            <a:lvl3pPr marL="783732" indent="0">
              <a:buNone/>
              <a:defRPr sz="1543" b="1"/>
            </a:lvl3pPr>
            <a:lvl4pPr marL="1175598" indent="0">
              <a:buNone/>
              <a:defRPr sz="1371" b="1"/>
            </a:lvl4pPr>
            <a:lvl5pPr marL="1567464" indent="0">
              <a:buNone/>
              <a:defRPr sz="1371" b="1"/>
            </a:lvl5pPr>
            <a:lvl6pPr marL="1959331" indent="0">
              <a:buNone/>
              <a:defRPr sz="1371" b="1"/>
            </a:lvl6pPr>
            <a:lvl7pPr marL="2351197" indent="0">
              <a:buNone/>
              <a:defRPr sz="1371" b="1"/>
            </a:lvl7pPr>
            <a:lvl8pPr marL="2743063" indent="0">
              <a:buNone/>
              <a:defRPr sz="1371" b="1"/>
            </a:lvl8pPr>
            <a:lvl9pPr marL="3134929" indent="0">
              <a:buNone/>
              <a:defRPr sz="13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758" y="10439400"/>
            <a:ext cx="19400158" cy="18965636"/>
          </a:xfrm>
        </p:spPr>
        <p:txBody>
          <a:bodyPr/>
          <a:lstStyle>
            <a:defPPr>
              <a:defRPr kern="1200" smtId="4294967295"/>
            </a:defPPr>
            <a:lvl1pPr>
              <a:defRPr sz="2057"/>
            </a:lvl1pPr>
            <a:lvl2pPr>
              <a:defRPr sz="1714"/>
            </a:lvl2pPr>
            <a:lvl3pPr>
              <a:defRPr sz="1543"/>
            </a:lvl3pPr>
            <a:lvl4pPr>
              <a:defRPr sz="1371"/>
            </a:lvl4pPr>
            <a:lvl5pPr>
              <a:defRPr sz="1371"/>
            </a:lvl5pPr>
            <a:lvl6pPr>
              <a:defRPr sz="1371"/>
            </a:lvl6pPr>
            <a:lvl7pPr>
              <a:defRPr sz="1371"/>
            </a:lvl7pPr>
            <a:lvl8pPr>
              <a:defRPr sz="1371"/>
            </a:lvl8pPr>
            <a:lvl9pPr>
              <a:defRPr sz="13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278D30F0-36CE-423B-87E3-3336EA73C4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213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F3C68488-87DD-4EF1-ADE4-C23BB20DA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642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D04324FF-B463-45BE-A8A2-637C431B8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7535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286" y="1310369"/>
            <a:ext cx="14439902" cy="5577567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514" y="1310369"/>
            <a:ext cx="24536400" cy="28094667"/>
          </a:xfrm>
        </p:spPr>
        <p:txBody>
          <a:bodyPr/>
          <a:lstStyle>
            <a:defPPr>
              <a:defRPr kern="1200" smtId="4294967295"/>
            </a:defPPr>
            <a:lvl1pPr>
              <a:defRPr sz="2743"/>
            </a:lvl1pPr>
            <a:lvl2pPr>
              <a:defRPr sz="2400"/>
            </a:lvl2pPr>
            <a:lvl3pPr>
              <a:defRPr sz="2057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5286" y="6887936"/>
            <a:ext cx="14439902" cy="22517100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569AF8B2-148F-4F0B-8BF4-12161EC2D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420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343" y="23042336"/>
            <a:ext cx="26334358" cy="2721429"/>
          </a:xfrm>
        </p:spPr>
        <p:txBody>
          <a:bodyPr anchor="b"/>
          <a:lstStyle>
            <a:defPPr>
              <a:defRPr kern="1200" smtId="4294967295"/>
            </a:defPPr>
            <a:lvl1pPr algn="l">
              <a:defRPr sz="171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343" y="2941865"/>
            <a:ext cx="26334358" cy="19750767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2743"/>
            </a:lvl1pPr>
            <a:lvl2pPr marL="391866" indent="0">
              <a:buNone/>
              <a:defRPr sz="2400"/>
            </a:lvl2pPr>
            <a:lvl3pPr marL="783732" indent="0">
              <a:buNone/>
              <a:defRPr sz="2057"/>
            </a:lvl3pPr>
            <a:lvl4pPr marL="1175598" indent="0">
              <a:buNone/>
              <a:defRPr sz="1714"/>
            </a:lvl4pPr>
            <a:lvl5pPr marL="1567464" indent="0">
              <a:buNone/>
              <a:defRPr sz="1714"/>
            </a:lvl5pPr>
            <a:lvl6pPr marL="1959331" indent="0">
              <a:buNone/>
              <a:defRPr sz="1714"/>
            </a:lvl6pPr>
            <a:lvl7pPr marL="2351197" indent="0">
              <a:buNone/>
              <a:defRPr sz="1714"/>
            </a:lvl7pPr>
            <a:lvl8pPr marL="2743063" indent="0">
              <a:buNone/>
              <a:defRPr sz="1714"/>
            </a:lvl8pPr>
            <a:lvl9pPr marL="3134929" indent="0">
              <a:buNone/>
              <a:defRPr sz="171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343" y="25763765"/>
            <a:ext cx="26334358" cy="3863068"/>
          </a:xfr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200"/>
            </a:lvl1pPr>
            <a:lvl2pPr marL="391866" indent="0">
              <a:buNone/>
              <a:defRPr sz="1029"/>
            </a:lvl2pPr>
            <a:lvl3pPr marL="783732" indent="0">
              <a:buNone/>
              <a:defRPr sz="857"/>
            </a:lvl3pPr>
            <a:lvl4pPr marL="1175598" indent="0">
              <a:buNone/>
              <a:defRPr sz="771"/>
            </a:lvl4pPr>
            <a:lvl5pPr marL="1567464" indent="0">
              <a:buNone/>
              <a:defRPr sz="771"/>
            </a:lvl5pPr>
            <a:lvl6pPr marL="1959331" indent="0">
              <a:buNone/>
              <a:defRPr sz="771"/>
            </a:lvl6pPr>
            <a:lvl7pPr marL="2351197" indent="0">
              <a:buNone/>
              <a:defRPr sz="771"/>
            </a:lvl7pPr>
            <a:lvl8pPr marL="2743063" indent="0">
              <a:buNone/>
              <a:defRPr sz="771"/>
            </a:lvl8pPr>
            <a:lvl9pPr marL="3134929" indent="0">
              <a:buNone/>
              <a:defRPr sz="7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pPr>
              <a:defRPr/>
            </a:pPr>
            <a:fld id="{394B4100-3FB4-4EE7-9A6A-3BB0409A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16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286" y="1319893"/>
            <a:ext cx="39502442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ctr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286" y="7682593"/>
            <a:ext cx="39502442" cy="2172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286" y="29977897"/>
            <a:ext cx="102416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886" y="29977897"/>
            <a:ext cx="138992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ct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086" y="29977897"/>
            <a:ext cx="1024164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70253" tIns="235127" rIns="470253" bIns="23512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4031595">
              <a:defRPr sz="6171" smtClean="0">
                <a:latin typeface="Arial" pitchFamily="34" charset="0"/>
              </a:defRPr>
            </a:lvl1pPr>
          </a:lstStyle>
          <a:p>
            <a:pPr>
              <a:defRPr/>
            </a:pPr>
            <a:fld id="{0B35A14E-1105-4CD0-847A-A3FB94D0B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205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205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205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introspectiveporpoise  Size: 48x36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+mj-lt"/>
          <a:ea typeface="+mj-ea"/>
          <a:cs typeface="+mj-cs"/>
        </a:defRPr>
      </a:lvl1pPr>
      <a:lvl2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2pPr>
      <a:lvl3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3pPr>
      <a:lvl4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4pPr>
      <a:lvl5pPr algn="ctr" defTabSz="4031595" rtl="0" eaLnBrk="0" fontAlgn="base" hangingPunct="0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5pPr>
      <a:lvl6pPr marL="391866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6pPr>
      <a:lvl7pPr marL="783732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7pPr>
      <a:lvl8pPr marL="1175598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8pPr>
      <a:lvl9pPr marL="1567464" algn="ctr" defTabSz="4031595" rtl="0" fontAlgn="base">
        <a:spcBef>
          <a:spcPct val="0"/>
        </a:spcBef>
        <a:spcAft>
          <a:spcPct val="0"/>
        </a:spcAft>
        <a:defRPr sz="19456">
          <a:solidFill>
            <a:schemeClr val="tx2"/>
          </a:solidFill>
          <a:latin typeface="Arial" pitchFamily="34" charset="0"/>
        </a:defRPr>
      </a:lvl9pPr>
    </p:titleStyle>
    <p:bodyStyle>
      <a:defPPr>
        <a:defRPr kern="1200" smtId="4294967295"/>
      </a:defPPr>
      <a:lvl1pPr marL="1513039" indent="-1513039" algn="l" defTabSz="4031595" rtl="0" eaLnBrk="0" fontAlgn="base" hangingPunct="0">
        <a:spcBef>
          <a:spcPct val="20000"/>
        </a:spcBef>
        <a:spcAft>
          <a:spcPct val="0"/>
        </a:spcAft>
        <a:buChar char="•"/>
        <a:defRPr sz="14142">
          <a:solidFill>
            <a:schemeClr val="tx1"/>
          </a:solidFill>
          <a:latin typeface="+mn-lt"/>
          <a:ea typeface="+mn-ea"/>
          <a:cs typeface="+mn-cs"/>
        </a:defRPr>
      </a:lvl1pPr>
      <a:lvl2pPr marL="3276436" indent="-1261320" algn="l" defTabSz="4031595" rtl="0" eaLnBrk="0" fontAlgn="base" hangingPunct="0">
        <a:spcBef>
          <a:spcPct val="20000"/>
        </a:spcBef>
        <a:spcAft>
          <a:spcPct val="0"/>
        </a:spcAft>
        <a:buChar char="–"/>
        <a:defRPr sz="12342">
          <a:solidFill>
            <a:schemeClr val="tx1"/>
          </a:solidFill>
          <a:latin typeface="+mn-lt"/>
        </a:defRPr>
      </a:lvl2pPr>
      <a:lvl3pPr marL="5039834" indent="-1008239" algn="l" defTabSz="4031595" rtl="0" eaLnBrk="0" fontAlgn="base" hangingPunct="0">
        <a:spcBef>
          <a:spcPct val="20000"/>
        </a:spcBef>
        <a:spcAft>
          <a:spcPct val="0"/>
        </a:spcAft>
        <a:buChar char="•"/>
        <a:defRPr sz="10542">
          <a:solidFill>
            <a:schemeClr val="tx1"/>
          </a:solidFill>
          <a:latin typeface="+mn-lt"/>
        </a:defRPr>
      </a:lvl3pPr>
      <a:lvl4pPr marL="7053590" indent="-1008239" algn="l" defTabSz="4031595" rtl="0" eaLnBrk="0" fontAlgn="base" hangingPunct="0">
        <a:spcBef>
          <a:spcPct val="20000"/>
        </a:spcBef>
        <a:spcAft>
          <a:spcPct val="0"/>
        </a:spcAft>
        <a:buChar char="–"/>
        <a:defRPr sz="8914">
          <a:solidFill>
            <a:schemeClr val="tx1"/>
          </a:solidFill>
          <a:latin typeface="+mn-lt"/>
        </a:defRPr>
      </a:lvl4pPr>
      <a:lvl5pPr marL="9068708" indent="-1006878" algn="l" defTabSz="4031595" rtl="0" eaLnBrk="0" fontAlgn="base" hangingPunct="0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5pPr>
      <a:lvl6pPr marL="9460574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6pPr>
      <a:lvl7pPr marL="9852440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7pPr>
      <a:lvl8pPr marL="10244306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8pPr>
      <a:lvl9pPr marL="10636172" indent="-1006878" algn="l" defTabSz="4031595" rtl="0" fontAlgn="base">
        <a:spcBef>
          <a:spcPct val="20000"/>
        </a:spcBef>
        <a:spcAft>
          <a:spcPct val="0"/>
        </a:spcAft>
        <a:buChar char="»"/>
        <a:defRPr sz="891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91866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2pPr>
      <a:lvl3pPr marL="783732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3pPr>
      <a:lvl4pPr marL="1175598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4pPr>
      <a:lvl5pPr marL="1567464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5pPr>
      <a:lvl6pPr marL="1959331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6pPr>
      <a:lvl7pPr marL="2351197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7pPr>
      <a:lvl8pPr marL="2743063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8pPr>
      <a:lvl9pPr marL="3134929" algn="l" defTabSz="783732" rtl="0" eaLnBrk="1" latinLnBrk="0" hangingPunct="1">
        <a:defRPr sz="1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mailto:ldi@gmu.edu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zsun@gmu.edu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github.com/ESIPFed/Geoweaver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ABEB7D-7EC3-464A-9B2A-6F756213FB59}"/>
              </a:ext>
            </a:extLst>
          </p:cNvPr>
          <p:cNvSpPr/>
          <p:nvPr/>
        </p:nvSpPr>
        <p:spPr bwMode="auto">
          <a:xfrm>
            <a:off x="737419" y="431214"/>
            <a:ext cx="42298376" cy="4318497"/>
          </a:xfrm>
          <a:prstGeom prst="roundRect">
            <a:avLst/>
          </a:prstGeom>
          <a:solidFill>
            <a:schemeClr val="accent1">
              <a:lumMod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68E529-8A16-411A-BDAA-E2A35F304B7D}"/>
              </a:ext>
            </a:extLst>
          </p:cNvPr>
          <p:cNvSpPr txBox="1"/>
          <p:nvPr/>
        </p:nvSpPr>
        <p:spPr>
          <a:xfrm>
            <a:off x="5747656" y="1142085"/>
            <a:ext cx="32080200" cy="21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800" dirty="0" err="1"/>
              <a:t>Geoweaver</a:t>
            </a:r>
            <a:r>
              <a:rPr lang="en-US" sz="8800" dirty="0"/>
              <a:t>: Cloud-Oriented Hybrid Workflow Management</a:t>
            </a:r>
            <a:endParaRPr lang="en-US" sz="8800" dirty="0">
              <a:solidFill>
                <a:schemeClr val="bg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A1A3D7F-B117-4409-BE6B-6787C15E6108}"/>
              </a:ext>
            </a:extLst>
          </p:cNvPr>
          <p:cNvSpPr txBox="1"/>
          <p:nvPr/>
        </p:nvSpPr>
        <p:spPr>
          <a:xfrm>
            <a:off x="3598607" y="3035297"/>
            <a:ext cx="36576000" cy="148963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 err="1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Ziheng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 Sun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Liping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 Di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</a:t>
            </a: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, Annie Burgess</a:t>
            </a:r>
            <a:r>
              <a:rPr lang="en-US" sz="4400" baseline="300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2</a:t>
            </a:r>
          </a:p>
          <a:p>
            <a:pPr algn="ctr">
              <a:defRPr/>
            </a:pPr>
            <a:r>
              <a:rPr lang="en-US" sz="4400" dirty="0">
                <a:solidFill>
                  <a:schemeClr val="tx1"/>
                </a:solidFill>
                <a:latin typeface="Domine" panose="02040503040403060204" pitchFamily="18" charset="0"/>
                <a:cs typeface="Arial" pitchFamily="34" charset="0"/>
              </a:rPr>
              <a:t>1 Center for Spatial Information Science and Systems, George Mason University; 2 ESIP</a:t>
            </a:r>
          </a:p>
        </p:txBody>
      </p:sp>
      <p:pic>
        <p:nvPicPr>
          <p:cNvPr id="1028" name="Picture 4" descr="Image result for gmu csiss icon">
            <a:extLst>
              <a:ext uri="{FF2B5EF4-FFF2-40B4-BE49-F238E27FC236}">
                <a16:creationId xmlns:a16="http://schemas.microsoft.com/office/drawing/2014/main" id="{5CA04917-E434-4BEF-915A-98777A01D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2575" y="1992797"/>
            <a:ext cx="1683639" cy="16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mu icon">
            <a:extLst>
              <a:ext uri="{FF2B5EF4-FFF2-40B4-BE49-F238E27FC236}">
                <a16:creationId xmlns:a16="http://schemas.microsoft.com/office/drawing/2014/main" id="{C7AFE66D-3477-4EAE-B3FC-8D2E4149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433" y="1481947"/>
            <a:ext cx="3695933" cy="23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F5F059-7763-40EC-9D33-F41BF62183BF}"/>
              </a:ext>
            </a:extLst>
          </p:cNvPr>
          <p:cNvSpPr txBox="1"/>
          <p:nvPr/>
        </p:nvSpPr>
        <p:spPr>
          <a:xfrm>
            <a:off x="776566" y="5113454"/>
            <a:ext cx="825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D8FA1"/>
                </a:solidFill>
                <a:latin typeface="Montserrat Semi Bold" panose="00000700000000000000" pitchFamily="50" charset="0"/>
              </a:rPr>
              <a:t>Introduction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8BCC94-5A48-49CD-AE0B-3BABC264569C}"/>
              </a:ext>
            </a:extLst>
          </p:cNvPr>
          <p:cNvSpPr txBox="1"/>
          <p:nvPr/>
        </p:nvSpPr>
        <p:spPr>
          <a:xfrm>
            <a:off x="572552" y="5964180"/>
            <a:ext cx="91030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Domine" panose="02040503040403060204" pitchFamily="18" charset="0"/>
              </a:rPr>
              <a:t>Geoweaver</a:t>
            </a:r>
            <a:r>
              <a:rPr lang="en-US" sz="2400" dirty="0">
                <a:latin typeface="Domine" panose="02040503040403060204" pitchFamily="18" charset="0"/>
              </a:rPr>
              <a:t> is a web system allowing users to easily compose and execute full-stack hybrid workflows distributed on multiple platforms, including cloud virtual machines, university machines, and personal machines.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CC18A6-93EE-4FA9-999D-18129CE32977}"/>
              </a:ext>
            </a:extLst>
          </p:cNvPr>
          <p:cNvSpPr txBox="1"/>
          <p:nvPr/>
        </p:nvSpPr>
        <p:spPr>
          <a:xfrm>
            <a:off x="731348" y="10366135"/>
            <a:ext cx="825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D8FA1"/>
                </a:solidFill>
                <a:latin typeface="Montserrat Semi Bold" panose="00000700000000000000" pitchFamily="50" charset="0"/>
              </a:rPr>
              <a:t>Goal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B25C99-FCA8-4771-8146-756030D2120A}"/>
              </a:ext>
            </a:extLst>
          </p:cNvPr>
          <p:cNvSpPr txBox="1"/>
          <p:nvPr/>
        </p:nvSpPr>
        <p:spPr>
          <a:xfrm>
            <a:off x="572552" y="11069616"/>
            <a:ext cx="906730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turning large-scale distributed experiments into manageable modernized workflows;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boosting higher utilization ratio of the existing online facilities by separating scientists from tedious technical details;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enhancing the frequency and accuracy of classified land cover land use maps for agricultural purposes;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enabling the tracking of provenance by recording the logs in structured tables to evaluate the quality of the result maps;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explore the feasibility of operationally using large-scale distributed deep learning neural network in classifying remote sensing image time series into value-added products.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930EFF7-879E-42A2-9C72-EC6D3E5BE99F}"/>
              </a:ext>
            </a:extLst>
          </p:cNvPr>
          <p:cNvSpPr txBox="1"/>
          <p:nvPr/>
        </p:nvSpPr>
        <p:spPr>
          <a:xfrm>
            <a:off x="572575" y="16439914"/>
            <a:ext cx="91030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Domine" panose="02040503040403060204" pitchFamily="18" charset="0"/>
              </a:rPr>
              <a:t>Geoweaver</a:t>
            </a:r>
            <a:r>
              <a:rPr lang="en-US" sz="2400" dirty="0">
                <a:latin typeface="Domine" panose="02040503040403060204" pitchFamily="18" charset="0"/>
              </a:rPr>
              <a:t> </a:t>
            </a:r>
            <a:r>
              <a:rPr lang="en-US" sz="2400">
                <a:latin typeface="Domine" panose="02040503040403060204" pitchFamily="18" charset="0"/>
              </a:rPr>
              <a:t>is a</a:t>
            </a:r>
            <a:r>
              <a:rPr lang="en-US" altLang="zh-CN" sz="2400">
                <a:latin typeface="Domine" panose="02040503040403060204" pitchFamily="18" charset="0"/>
              </a:rPr>
              <a:t>n</a:t>
            </a:r>
            <a:r>
              <a:rPr lang="en-US" sz="2400">
                <a:latin typeface="Domine" panose="02040503040403060204" pitchFamily="18" charset="0"/>
              </a:rPr>
              <a:t> </a:t>
            </a:r>
            <a:r>
              <a:rPr lang="en-US" sz="2400" dirty="0">
                <a:latin typeface="Domine" panose="02040503040403060204" pitchFamily="18" charset="0"/>
              </a:rPr>
              <a:t>open source project on </a:t>
            </a:r>
            <a:r>
              <a:rPr lang="en-US" sz="2400" dirty="0" err="1">
                <a:latin typeface="Domine" panose="02040503040403060204" pitchFamily="18" charset="0"/>
              </a:rPr>
              <a:t>Github</a:t>
            </a:r>
            <a:r>
              <a:rPr lang="en-US" sz="2400" dirty="0">
                <a:latin typeface="Domine" panose="0204050304040306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Domine" panose="02040503040403060204" pitchFamily="18" charset="0"/>
              </a:rPr>
              <a:t> </a:t>
            </a:r>
            <a:r>
              <a:rPr lang="en-US" sz="2400" dirty="0">
                <a:latin typeface="Domine" panose="02040503040403060204" pitchFamily="18" charset="0"/>
                <a:hlinkClick r:id="rId5"/>
              </a:rPr>
              <a:t>http://github.com/ESIPFed/Geoweaver</a:t>
            </a:r>
            <a:endParaRPr lang="en-US" sz="2400" dirty="0">
              <a:latin typeface="Domine" panose="0204050304040306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Domine" panose="02040503040403060204" pitchFamily="18" charset="0"/>
              </a:rPr>
              <a:t>Tutorials are available for downloading and installing </a:t>
            </a:r>
            <a:r>
              <a:rPr lang="en-US" sz="2400" dirty="0" err="1">
                <a:latin typeface="Domine" panose="02040503040403060204" pitchFamily="18" charset="0"/>
              </a:rPr>
              <a:t>Geoweaver</a:t>
            </a:r>
            <a:r>
              <a:rPr lang="en-US" sz="2400" dirty="0">
                <a:latin typeface="Domine" panose="02040503040403060204" pitchFamily="18" charset="0"/>
              </a:rPr>
              <a:t> on your own machines. Users can install via Docker, Tomcat or VM template.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Domine" panose="02040503040403060204" pitchFamily="18" charset="0"/>
              </a:rPr>
              <a:t>This work is </a:t>
            </a:r>
            <a:r>
              <a:rPr lang="en-US" altLang="zh-CN" sz="2400" dirty="0">
                <a:latin typeface="Domine" panose="02040503040403060204" pitchFamily="18" charset="0"/>
              </a:rPr>
              <a:t>funded</a:t>
            </a:r>
            <a:r>
              <a:rPr lang="en-US" sz="2400" dirty="0">
                <a:latin typeface="Domine" panose="02040503040403060204" pitchFamily="18" charset="0"/>
              </a:rPr>
              <a:t> by </a:t>
            </a:r>
            <a:r>
              <a:rPr lang="en-US" sz="2400" dirty="0" err="1">
                <a:latin typeface="Domine" panose="02040503040403060204" pitchFamily="18" charset="0"/>
              </a:rPr>
              <a:t>ESIPLab</a:t>
            </a:r>
            <a:r>
              <a:rPr lang="en-US" sz="2400" dirty="0">
                <a:latin typeface="Domine" panose="02040503040403060204" pitchFamily="18" charset="0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400" dirty="0">
                <a:latin typeface="Domine" panose="02040503040403060204" pitchFamily="18" charset="0"/>
              </a:rPr>
              <a:t>Contact: Dr. </a:t>
            </a:r>
            <a:r>
              <a:rPr lang="en-US" sz="2400" dirty="0" err="1">
                <a:latin typeface="Domine" panose="02040503040403060204" pitchFamily="18" charset="0"/>
              </a:rPr>
              <a:t>Ziheng</a:t>
            </a:r>
            <a:r>
              <a:rPr lang="en-US" sz="2400" dirty="0">
                <a:latin typeface="Domine" panose="02040503040403060204" pitchFamily="18" charset="0"/>
              </a:rPr>
              <a:t> Sun (</a:t>
            </a:r>
            <a:r>
              <a:rPr lang="en-US" sz="2400" dirty="0">
                <a:latin typeface="Domine" panose="02040503040403060204" pitchFamily="18" charset="0"/>
                <a:hlinkClick r:id="rId6"/>
              </a:rPr>
              <a:t>zsun@gmu.edu</a:t>
            </a:r>
            <a:r>
              <a:rPr lang="en-US" sz="2400" dirty="0">
                <a:latin typeface="Domine" panose="02040503040403060204" pitchFamily="18" charset="0"/>
              </a:rPr>
              <a:t>) </a:t>
            </a:r>
          </a:p>
          <a:p>
            <a:pPr algn="just"/>
            <a:r>
              <a:rPr lang="en-US" altLang="zh-CN" sz="2400" dirty="0">
                <a:latin typeface="Domine" panose="02040503040403060204" pitchFamily="18" charset="0"/>
              </a:rPr>
              <a:t>	         Dr. </a:t>
            </a:r>
            <a:r>
              <a:rPr lang="en-US" altLang="zh-CN" sz="2400" dirty="0" err="1">
                <a:latin typeface="Domine" panose="02040503040403060204" pitchFamily="18" charset="0"/>
              </a:rPr>
              <a:t>Liping</a:t>
            </a:r>
            <a:r>
              <a:rPr lang="en-US" altLang="zh-CN" sz="2400" dirty="0">
                <a:latin typeface="Domine" panose="02040503040403060204" pitchFamily="18" charset="0"/>
              </a:rPr>
              <a:t> Di (</a:t>
            </a:r>
            <a:r>
              <a:rPr lang="en-US" altLang="zh-CN" sz="2400" dirty="0">
                <a:latin typeface="Domine" panose="02040503040403060204" pitchFamily="18" charset="0"/>
                <a:hlinkClick r:id="rId7"/>
              </a:rPr>
              <a:t>ldi@gmu.edu</a:t>
            </a:r>
            <a:r>
              <a:rPr lang="en-US" altLang="zh-CN" sz="2400" dirty="0">
                <a:latin typeface="Domine" panose="02040503040403060204" pitchFamily="18" charset="0"/>
              </a:rPr>
              <a:t>)</a:t>
            </a:r>
            <a:endParaRPr lang="en-US" sz="2400" dirty="0">
              <a:latin typeface="Domine" panose="020405030404030602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3D19872-958E-4710-9BCE-E134DA6FADFB}"/>
              </a:ext>
            </a:extLst>
          </p:cNvPr>
          <p:cNvSpPr txBox="1"/>
          <p:nvPr/>
        </p:nvSpPr>
        <p:spPr>
          <a:xfrm>
            <a:off x="2087584" y="15735598"/>
            <a:ext cx="577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D8FA1"/>
                </a:solidFill>
                <a:latin typeface="Montserrat Semi Bold" panose="00000700000000000000" pitchFamily="50" charset="0"/>
              </a:rPr>
              <a:t>Software </a:t>
            </a:r>
            <a:r>
              <a:rPr lang="en-US" altLang="zh-CN" sz="3600" b="1" dirty="0">
                <a:solidFill>
                  <a:srgbClr val="5D8FA1"/>
                </a:solidFill>
                <a:latin typeface="Montserrat Semi Bold" panose="00000700000000000000" pitchFamily="50" charset="0"/>
              </a:rPr>
              <a:t>Release</a:t>
            </a:r>
            <a:endParaRPr lang="en-US" sz="3600" b="1" dirty="0">
              <a:solidFill>
                <a:srgbClr val="5D8FA1"/>
              </a:solidFill>
              <a:latin typeface="Montserrat Semi Bold" panose="00000700000000000000" pitchFamily="50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0FAF10-611B-4542-A35F-7ABA3FEE361A}"/>
              </a:ext>
            </a:extLst>
          </p:cNvPr>
          <p:cNvSpPr txBox="1"/>
          <p:nvPr/>
        </p:nvSpPr>
        <p:spPr>
          <a:xfrm>
            <a:off x="41095930" y="25909927"/>
            <a:ext cx="2005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3 Aug 2016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332DC7D-A2DC-4B47-BAAC-C613B831B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4" y="1788995"/>
            <a:ext cx="4342836" cy="2222311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232F1A1-419A-43DD-9720-DA02A6FD687F}"/>
              </a:ext>
            </a:extLst>
          </p:cNvPr>
          <p:cNvSpPr txBox="1"/>
          <p:nvPr/>
        </p:nvSpPr>
        <p:spPr>
          <a:xfrm>
            <a:off x="731348" y="7942465"/>
            <a:ext cx="8259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5D8FA1"/>
                </a:solidFill>
                <a:latin typeface="Montserrat Semi Bold" panose="00000700000000000000" pitchFamily="50" charset="0"/>
              </a:rPr>
              <a:t>Initiative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5C64404-3997-4DE4-BD3B-DC185F33C8F2}"/>
              </a:ext>
            </a:extLst>
          </p:cNvPr>
          <p:cNvSpPr txBox="1"/>
          <p:nvPr/>
        </p:nvSpPr>
        <p:spPr>
          <a:xfrm>
            <a:off x="572552" y="8665792"/>
            <a:ext cx="9067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Too much headache in managing our </a:t>
            </a:r>
            <a:r>
              <a:rPr lang="en-US" altLang="zh-CN" sz="2400" dirty="0"/>
              <a:t>hybrid</a:t>
            </a:r>
            <a:r>
              <a:rPr lang="en-US" sz="2400" dirty="0"/>
              <a:t> workflow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Too much time spent on preprocessing postprocessing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Too much confusion in version control of neural network result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Too many libraries, software, and incompatible issues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22D7F-34AA-41B0-A846-1F2A9CB5B9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729128" y="22054036"/>
            <a:ext cx="15752664" cy="102972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21F203-623E-4A76-927C-9A45708748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99506" y="22054036"/>
            <a:ext cx="15747108" cy="103797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5C225-E820-4DC3-9561-ED89B05A9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462" y="25790750"/>
            <a:ext cx="10930387" cy="6643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0B922C-633A-4626-BD71-1C0495B5C2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4763" y="19873057"/>
            <a:ext cx="10930387" cy="53982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BBA0EE-1D4F-4297-BBF9-64AA956D44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97981" y="5203264"/>
            <a:ext cx="32337814" cy="15882583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introspectiveporpoise|09-201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Custom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Franklin Gothic Heavy</vt:lpstr>
      <vt:lpstr>Montserrat Semi Bold</vt:lpstr>
      <vt:lpstr>Domine</vt:lpstr>
      <vt:lpstr>Arial</vt:lpstr>
      <vt:lpstr>Wingdings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We offer free PowerPoint poster templates to help you design your very own scientific poster presentation.</dc:description>
  <cp:lastModifiedBy>Ziheng Sun</cp:lastModifiedBy>
  <cp:revision>403</cp:revision>
  <dcterms:modified xsi:type="dcterms:W3CDTF">2020-07-06T21:31:33Z</dcterms:modified>
  <cp:category>science research poster</cp:category>
</cp:coreProperties>
</file>