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94" r:id="rId2"/>
    <p:sldId id="347" r:id="rId3"/>
    <p:sldId id="337" r:id="rId4"/>
    <p:sldId id="362" r:id="rId5"/>
    <p:sldId id="349" r:id="rId6"/>
    <p:sldId id="380" r:id="rId7"/>
    <p:sldId id="350" r:id="rId8"/>
    <p:sldId id="367" r:id="rId9"/>
    <p:sldId id="370" r:id="rId10"/>
    <p:sldId id="372" r:id="rId11"/>
    <p:sldId id="371" r:id="rId12"/>
    <p:sldId id="373" r:id="rId13"/>
    <p:sldId id="374" r:id="rId14"/>
    <p:sldId id="375" r:id="rId15"/>
    <p:sldId id="377" r:id="rId16"/>
    <p:sldId id="376" r:id="rId17"/>
    <p:sldId id="339" r:id="rId18"/>
    <p:sldId id="340" r:id="rId19"/>
    <p:sldId id="341" r:id="rId20"/>
    <p:sldId id="342" r:id="rId21"/>
    <p:sldId id="343" r:id="rId22"/>
    <p:sldId id="356" r:id="rId23"/>
    <p:sldId id="354" r:id="rId24"/>
    <p:sldId id="344" r:id="rId25"/>
    <p:sldId id="36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ABFFAB"/>
    <a:srgbClr val="008000"/>
    <a:srgbClr val="0099FF"/>
    <a:srgbClr val="00FFFF"/>
    <a:srgbClr val="000080"/>
    <a:srgbClr val="00CC00"/>
    <a:srgbClr val="FF7D7D"/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3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03C74-0F1B-4F37-93E7-0C4CBFE47FA5}" type="datetimeFigureOut">
              <a:rPr lang="en-US" smtClean="0"/>
              <a:pPr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03625-B5B1-417F-8713-09C947B16FD2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6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FDF90-FDD6-4802-98CE-8E108E834B21}" type="datetimeFigureOut">
              <a:rPr lang="en-GB" smtClean="0"/>
              <a:pPr/>
              <a:t>25/06/2019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E7F33-69D4-41E3-9E28-E5897D8976F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584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(rigorous optical prescriptions, complexity, scattering fluorescence, polarisation)</a:t>
            </a:r>
          </a:p>
          <a:p>
            <a:r>
              <a:rPr lang="en-GB" dirty="0"/>
              <a:t>Aberrations, scattering, chromaticity, </a:t>
            </a:r>
            <a:r>
              <a:rPr lang="en-GB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E7F33-69D4-41E3-9E28-E5897D8976F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75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Tsky.jpg"/>
          <p:cNvPicPr>
            <a:picLocks noChangeAspect="1"/>
          </p:cNvPicPr>
          <p:nvPr userDrawn="1"/>
        </p:nvPicPr>
        <p:blipFill>
          <a:blip r:embed="rId2" cstate="print"/>
          <a:srcRect l="7169" t="2911" r="6810"/>
          <a:stretch>
            <a:fillRect/>
          </a:stretch>
        </p:blipFill>
        <p:spPr bwMode="auto">
          <a:xfrm>
            <a:off x="-4208" y="0"/>
            <a:ext cx="9148208" cy="686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2"/>
          <p:cNvSpPr>
            <a:spLocks noChangeArrowheads="1"/>
          </p:cNvSpPr>
          <p:nvPr userDrawn="1"/>
        </p:nvSpPr>
        <p:spPr bwMode="auto">
          <a:xfrm>
            <a:off x="0" y="-22679"/>
            <a:ext cx="9144000" cy="996950"/>
          </a:xfrm>
          <a:prstGeom prst="rect">
            <a:avLst/>
          </a:prstGeom>
          <a:solidFill>
            <a:srgbClr val="00213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cs typeface="Arial" charset="0"/>
            </a:endParaRPr>
          </a:p>
        </p:txBody>
      </p:sp>
      <p:pic>
        <p:nvPicPr>
          <p:cNvPr id="15" name="Picture 5" descr="UoG_keyline.eps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2404"/>
            <a:ext cx="19685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1522869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2780134"/>
            <a:ext cx="6858000" cy="251688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D412205B-5152-4D80-9D32-A9823FBB36B0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82" y="81616"/>
            <a:ext cx="2188614" cy="788359"/>
          </a:xfrm>
          <a:prstGeom prst="rect">
            <a:avLst/>
          </a:prstGeom>
        </p:spPr>
      </p:pic>
      <p:pic>
        <p:nvPicPr>
          <p:cNvPr id="1026" name="Picture 2" descr="H:\Conferences\COSI_2019\COSI2019_gcarles\presentation\Logos_full suite\Leverhulme_Trust_RGB_white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46" y="25124"/>
            <a:ext cx="2628702" cy="8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06F34-D1C7-434B-8146-9E74F130AB6C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DC391-458F-46EF-9F44-926FB0A36C4F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370E-7A89-4AFD-8025-719E9793B4EB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" name="Picture 14" descr="UniofGlasgowLogo_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22791"/>
            <a:ext cx="115648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22791"/>
            <a:ext cx="1010769" cy="360000"/>
          </a:xfrm>
          <a:prstGeom prst="rect">
            <a:avLst/>
          </a:prstGeom>
        </p:spPr>
      </p:pic>
      <p:pic>
        <p:nvPicPr>
          <p:cNvPr id="2050" name="Picture 2" descr="H:\Conferences\COSI_2019\COSI2019_gcarles\presentation\Logos_full suite\Leverhulme_Trust_RGB_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70" y="44624"/>
            <a:ext cx="134869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20C8E960-4285-4E4B-B2B1-C9CE914A7286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DF1DC-727A-4FCE-9368-48005FB1AE6D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D214A-B7ED-4243-96F5-C6C66F0D8DDD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6015-323F-49F8-BDED-B73A861A27F3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5638-8557-48EA-B6CA-5AF29B7A515D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BE03-1248-44BA-B8A5-EF45AF906F14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D79A8-5286-4305-B72A-ED6668CCBF11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110074E-F11E-4F65-A010-2FB75862271E}" type="datetime1">
              <a:rPr lang="en-GB" smtClean="0"/>
              <a:pPr/>
              <a:t>25/06/2019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5F74080-4FD2-4B92-B7B4-EF9F3CC84B02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avi"/><Relationship Id="rId7" Type="http://schemas.openxmlformats.org/officeDocument/2006/relationships/image" Target="../media/image37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gif"/><Relationship Id="rId4" Type="http://schemas.openxmlformats.org/officeDocument/2006/relationships/video" Target="../media/media3.avi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png"/><Relationship Id="rId3" Type="http://schemas.microsoft.com/office/2007/relationships/media" Target="../media/media3.avi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video" Target="../media/media1.avi"/><Relationship Id="rId11" Type="http://schemas.openxmlformats.org/officeDocument/2006/relationships/image" Target="../media/image41.png"/><Relationship Id="rId5" Type="http://schemas.microsoft.com/office/2007/relationships/media" Target="../media/media1.avi"/><Relationship Id="rId15" Type="http://schemas.openxmlformats.org/officeDocument/2006/relationships/hyperlink" Target="mailto:andy.harvey@glasgow.ac.uk" TargetMode="External"/><Relationship Id="rId10" Type="http://schemas.openxmlformats.org/officeDocument/2006/relationships/image" Target="../media/image39.png"/><Relationship Id="rId4" Type="http://schemas.openxmlformats.org/officeDocument/2006/relationships/video" Target="../media/media3.avi"/><Relationship Id="rId9" Type="http://schemas.openxmlformats.org/officeDocument/2006/relationships/image" Target="../media/image43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169224" cy="1728192"/>
          </a:xfrm>
        </p:spPr>
        <p:txBody>
          <a:bodyPr>
            <a:noAutofit/>
          </a:bodyPr>
          <a:lstStyle/>
          <a:p>
            <a:pPr algn="l"/>
            <a:r>
              <a:rPr lang="en-GB" dirty="0"/>
              <a:t>Combined Optical </a:t>
            </a:r>
            <a:r>
              <a:rPr lang="en-GB" dirty="0" err="1"/>
              <a:t>Raytrace</a:t>
            </a:r>
            <a:r>
              <a:rPr lang="en-GB" dirty="0"/>
              <a:t> and Monte-Carlo Simulation of Complex Biological Imaging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5904656" cy="1728192"/>
          </a:xfrm>
        </p:spPr>
        <p:txBody>
          <a:bodyPr>
            <a:normAutofit/>
          </a:bodyPr>
          <a:lstStyle/>
          <a:p>
            <a:pPr algn="l"/>
            <a:r>
              <a:rPr lang="en-GB" sz="1800" u="sng" dirty="0" err="1"/>
              <a:t>Guillem</a:t>
            </a:r>
            <a:r>
              <a:rPr lang="en-GB" sz="1800" u="sng" dirty="0"/>
              <a:t> </a:t>
            </a:r>
            <a:r>
              <a:rPr lang="en-GB" sz="1800" u="sng" dirty="0" err="1"/>
              <a:t>Carles</a:t>
            </a:r>
            <a:r>
              <a:rPr lang="en-GB" sz="1800" dirty="0"/>
              <a:t> and Andrew R. Harvey</a:t>
            </a:r>
            <a:endParaRPr lang="en-GB" sz="1600" baseline="30000" dirty="0"/>
          </a:p>
          <a:p>
            <a:pPr algn="l"/>
            <a:r>
              <a:rPr lang="en-GB" sz="1600" i="1" dirty="0"/>
              <a:t>School of Physics and Astronomy</a:t>
            </a:r>
          </a:p>
          <a:p>
            <a:pPr algn="l"/>
            <a:r>
              <a:rPr lang="en-GB" sz="1600" i="1" dirty="0"/>
              <a:t>University of Glasgow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74080-4FD2-4B92-B7B4-EF9F3CC84B02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of SLO: oximetry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4098" name="Picture 2" descr="H:\Conferences\COSI_2019\COSI2019_gcarles\presentation\ey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2171761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Conferences\COSI_2019\COSI2019_gcarles\presentation\slo_imgs_g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333078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Conferences\COSI_2019\COSI2019_gcarles\presentation\slo_imgs_r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22" y="1557352"/>
            <a:ext cx="3330782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118746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Arial"/>
                <a:cs typeface="Arial"/>
              </a:rPr>
              <a:t>λ</a:t>
            </a:r>
            <a:r>
              <a:rPr lang="en-GB" b="1" dirty="0">
                <a:latin typeface="Arial"/>
                <a:cs typeface="Arial"/>
              </a:rPr>
              <a:t>=532nm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04248" y="1196752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latin typeface="Arial"/>
                <a:cs typeface="Arial"/>
              </a:rPr>
              <a:t>λ</a:t>
            </a:r>
            <a:r>
              <a:rPr lang="en-GB" b="1" dirty="0">
                <a:latin typeface="Arial"/>
                <a:cs typeface="Arial"/>
              </a:rPr>
              <a:t>=633nm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691680" y="2492896"/>
            <a:ext cx="1296144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Picture 7" descr="H:\Conferences\COSI_2019\COSI2019_gcarles\presentation\extinctions2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14219"/>
          <a:stretch/>
        </p:blipFill>
        <p:spPr bwMode="auto">
          <a:xfrm>
            <a:off x="43464" y="2708920"/>
            <a:ext cx="2368296" cy="233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Conferences\COSI_2019\COSI2019_gcarles\presentation\slo_imgs_oximetr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61" y="2492896"/>
            <a:ext cx="454023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9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of SLO: </a:t>
            </a:r>
            <a:r>
              <a:rPr lang="en-GB" dirty="0" err="1"/>
              <a:t>confocality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8" descr="H:\Conferences\COSI_2019\COSI2019_gcarles\presentation\ey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68758"/>
            <a:ext cx="5040000" cy="21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Conferences\COSI_2019\COSI2019_gcarles\presentation\conf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14" y="3774926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Conferences\COSI_2019\COSI2019_gcarles\presentation\conf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014" y="5071070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:\Conferences\COSI_2019\COSI2019_gcarles\presentation\conf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8" t="15699" r="15172" b="15493"/>
          <a:stretch/>
        </p:blipFill>
        <p:spPr bwMode="auto">
          <a:xfrm>
            <a:off x="1972824" y="3573016"/>
            <a:ext cx="2167128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rved Right Arrow 5"/>
          <p:cNvSpPr/>
          <p:nvPr/>
        </p:nvSpPr>
        <p:spPr>
          <a:xfrm>
            <a:off x="971600" y="1988840"/>
            <a:ext cx="1152128" cy="2376264"/>
          </a:xfrm>
          <a:prstGeom prst="curvedRightArrow">
            <a:avLst>
              <a:gd name="adj1" fmla="val 13359"/>
              <a:gd name="adj2" fmla="val 26448"/>
              <a:gd name="adj3" fmla="val 4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flipH="1">
            <a:off x="7019712" y="2932001"/>
            <a:ext cx="1080680" cy="1577119"/>
          </a:xfrm>
          <a:prstGeom prst="curvedRightArrow">
            <a:avLst>
              <a:gd name="adj1" fmla="val 11586"/>
              <a:gd name="adj2" fmla="val 32509"/>
              <a:gd name="adj3" fmla="val 4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350100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4248" y="464384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Less confocal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593998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More confocal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2287561" y="412926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5742131" y="3685674"/>
            <a:ext cx="587008" cy="3193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2627784" y="4524290"/>
            <a:ext cx="2448272" cy="776918"/>
            <a:chOff x="2627784" y="4524290"/>
            <a:chExt cx="2448272" cy="776918"/>
          </a:xfrm>
        </p:grpSpPr>
        <p:sp>
          <p:nvSpPr>
            <p:cNvPr id="11" name="Oval 10"/>
            <p:cNvSpPr/>
            <p:nvPr/>
          </p:nvSpPr>
          <p:spPr>
            <a:xfrm>
              <a:off x="2915816" y="4524290"/>
              <a:ext cx="216024" cy="216024"/>
            </a:xfrm>
            <a:prstGeom prst="ellipse">
              <a:avLst/>
            </a:prstGeom>
            <a:solidFill>
              <a:srgbClr val="FF7D7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2771800" y="4630913"/>
              <a:ext cx="1872209" cy="0"/>
            </a:xfrm>
            <a:prstGeom prst="line">
              <a:avLst/>
            </a:prstGeom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771800" y="4632302"/>
              <a:ext cx="31357" cy="46421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803157" y="4678723"/>
              <a:ext cx="2272899" cy="118429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4270739" y="4630913"/>
              <a:ext cx="216024" cy="0"/>
            </a:xfrm>
            <a:prstGeom prst="straightConnector1">
              <a:avLst/>
            </a:prstGeom>
            <a:ln w="19050">
              <a:solidFill>
                <a:srgbClr val="0099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627784" y="4638292"/>
              <a:ext cx="144016" cy="158860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627784" y="4797152"/>
              <a:ext cx="72008" cy="144016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2699792" y="4941168"/>
              <a:ext cx="2304256" cy="360040"/>
            </a:xfrm>
            <a:prstGeom prst="straightConnector1">
              <a:avLst/>
            </a:prstGeom>
            <a:ln w="1905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4283968" y="4725144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pass</a:t>
            </a:r>
            <a:endParaRPr lang="en-US" sz="1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11960" y="52292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pass</a:t>
            </a:r>
            <a:endParaRPr lang="en-US" sz="14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1850" y="587066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Confocality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increases contrast but reduces SNR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1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8" grpId="0"/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of SLO: </a:t>
            </a:r>
            <a:r>
              <a:rPr lang="en-GB" dirty="0" err="1"/>
              <a:t>confocality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171" name="Picture 3" descr="H:\Conferences\COSI_2019\COSI2019_gcarles\presentation\confocalit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69478"/>
            <a:ext cx="8705850" cy="46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850" y="5870669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Confocality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increases contrast but reduces SNR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79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15885 -0.6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34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1723" y="1124744"/>
            <a:ext cx="18646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Aims, to model: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Realistic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Fluorescence</a:t>
            </a:r>
            <a:endParaRPr lang="en-US" dirty="0"/>
          </a:p>
        </p:txBody>
      </p:sp>
      <p:pic>
        <p:nvPicPr>
          <p:cNvPr id="8197" name="Picture 5" descr="H:\Conferences\COSI_2019\COSI2019_gcarles\presentation\lsfm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3" y="1196752"/>
            <a:ext cx="23158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LSFM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194" name="Picture 2" descr="H:\Conferences\COSI_2019\COSI2019_gcarles\presentation\lsfm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2" y="1186407"/>
            <a:ext cx="44012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2924944"/>
            <a:ext cx="2197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DLL: calculate Angular Spectrum</a:t>
            </a:r>
            <a:endParaRPr lang="en-US" sz="1200" dirty="0"/>
          </a:p>
        </p:txBody>
      </p:sp>
      <p:pic>
        <p:nvPicPr>
          <p:cNvPr id="8195" name="Picture 3" descr="H:\Conferences\COSI_2019\COSI2019_gcarles\presentation\lsfm_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2" y="1186407"/>
            <a:ext cx="440128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859434" y="2456752"/>
            <a:ext cx="0" cy="6842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59434" y="2798860"/>
            <a:ext cx="200398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uppVideo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756" y="3429000"/>
            <a:ext cx="5940152" cy="2824666"/>
          </a:xfrm>
          <a:prstGeom prst="rect">
            <a:avLst/>
          </a:prstGeom>
        </p:spPr>
      </p:pic>
      <p:pic>
        <p:nvPicPr>
          <p:cNvPr id="15" name="Picture 8" descr="H:\Conferences\Mathematics_in_Imaging_2016\Presentation_2016\gif\myimage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92" y="2386536"/>
            <a:ext cx="2842664" cy="284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SuppVideo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4492867" y="2067974"/>
            <a:ext cx="5775297" cy="331277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755576" y="3717032"/>
            <a:ext cx="1440160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9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363272" cy="4937760"/>
          </a:xfrm>
        </p:spPr>
        <p:txBody>
          <a:bodyPr>
            <a:normAutofit fontScale="92500"/>
          </a:bodyPr>
          <a:lstStyle/>
          <a:p>
            <a:r>
              <a:rPr lang="en-GB" dirty="0"/>
              <a:t>Reported usage of commercial optical raytracing to perform Monte-Carlo simulation of photon transport</a:t>
            </a:r>
          </a:p>
          <a:p>
            <a:r>
              <a:rPr lang="en-GB" dirty="0"/>
              <a:t>Enables optically-complete simulations of systems</a:t>
            </a:r>
          </a:p>
          <a:p>
            <a:pPr lvl="1"/>
            <a:r>
              <a:rPr lang="en-GB" dirty="0"/>
              <a:t>Complex geometries (through GUI)</a:t>
            </a:r>
          </a:p>
          <a:p>
            <a:pPr lvl="1"/>
            <a:r>
              <a:rPr lang="en-GB" dirty="0"/>
              <a:t>Couple sample/medium and instrument</a:t>
            </a:r>
          </a:p>
          <a:p>
            <a:r>
              <a:rPr lang="en-GB" dirty="0"/>
              <a:t>Benefits</a:t>
            </a:r>
          </a:p>
          <a:p>
            <a:pPr lvl="1"/>
            <a:r>
              <a:rPr lang="en-GB" dirty="0"/>
              <a:t>Construction of rigorous forward-imaging models for inversion</a:t>
            </a:r>
          </a:p>
          <a:p>
            <a:pPr lvl="1"/>
            <a:r>
              <a:rPr lang="en-GB" dirty="0"/>
              <a:t>Investigation of complex setups (rapid virtual prototyping)</a:t>
            </a:r>
          </a:p>
          <a:p>
            <a:pPr lvl="1"/>
            <a:r>
              <a:rPr lang="en-GB" dirty="0"/>
              <a:t>Optimisation of complex systems</a:t>
            </a:r>
          </a:p>
          <a:p>
            <a:pPr lvl="1"/>
            <a:r>
              <a:rPr lang="en-GB" dirty="0"/>
              <a:t>Development/assessment of new computational techniques</a:t>
            </a:r>
          </a:p>
          <a:p>
            <a:pPr lvl="1"/>
            <a:r>
              <a:rPr lang="en-GB" dirty="0"/>
              <a:t>Generation of ground-truth data for training of data-starved algorithms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9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Reported examples that illustrate the potential of this approach</a:t>
            </a:r>
          </a:p>
          <a:p>
            <a:r>
              <a:rPr lang="en-GB" dirty="0"/>
              <a:t>Software plugins for rapid and user-friendly virtual prototyping:</a:t>
            </a:r>
          </a:p>
          <a:p>
            <a:pPr lvl="2"/>
            <a:r>
              <a:rPr lang="en-GB" dirty="0"/>
              <a:t>Polarisation-sensitive Mie scattering DLL, with fluorescence</a:t>
            </a:r>
          </a:p>
          <a:p>
            <a:pPr lvl="2"/>
            <a:r>
              <a:rPr lang="en-GB" dirty="0"/>
              <a:t>Angular Spectrum calculator DLL, enables beam diffraction</a:t>
            </a:r>
          </a:p>
          <a:p>
            <a:pPr lvl="2"/>
            <a:r>
              <a:rPr lang="en-GB" dirty="0"/>
              <a:t>Source from database DLL, enables generation of fluorescence</a:t>
            </a:r>
          </a:p>
          <a:p>
            <a:r>
              <a:rPr lang="en-GB" dirty="0"/>
              <a:t>Software available:</a:t>
            </a:r>
          </a:p>
          <a:p>
            <a:pPr lvl="1"/>
            <a:r>
              <a:rPr lang="en-GB" b="1" dirty="0">
                <a:solidFill>
                  <a:srgbClr val="0000FF"/>
                </a:solidFill>
              </a:rPr>
              <a:t>https://github.com/gcarles</a:t>
            </a:r>
          </a:p>
          <a:p>
            <a:pPr lvl="1"/>
            <a:r>
              <a:rPr lang="en-GB" b="1" dirty="0"/>
              <a:t>Guillem.CarlesSantacana@glasgow.ac.uk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3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42667"/>
            <a:ext cx="8856984" cy="538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2232248"/>
          </a:xfrm>
        </p:spPr>
        <p:txBody>
          <a:bodyPr>
            <a:noAutofit/>
          </a:bodyPr>
          <a:lstStyle/>
          <a:p>
            <a:pPr algn="ctr"/>
            <a:r>
              <a:rPr lang="en-GB" dirty="0"/>
              <a:t>Thanks for your attention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1800" dirty="0"/>
              <a:t>Guillem.CarlesSantacana@glasgow.ac.uk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2" descr="H:\Conferences\COSI_2019\COSI2019_gcarles\presentation\eye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1634959" cy="70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Conferences\COSI_2019\COSI2019_gcarles\presentation\image7445-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5" y="1689566"/>
            <a:ext cx="1623567" cy="125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uppVideo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64488" y="1180522"/>
            <a:ext cx="1800000" cy="855938"/>
          </a:xfrm>
          <a:prstGeom prst="rect">
            <a:avLst/>
          </a:prstGeom>
        </p:spPr>
      </p:pic>
      <p:pic>
        <p:nvPicPr>
          <p:cNvPr id="9" name="SuppVideo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64488" y="2036460"/>
            <a:ext cx="1800000" cy="10325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15919"/>
            <a:ext cx="1080000" cy="137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H:\Conferences\COSI_2019\COSI2019_gcarles\presentation\microendoscope1.png">
            <a:extLst>
              <a:ext uri="{FF2B5EF4-FFF2-40B4-BE49-F238E27FC236}">
                <a16:creationId xmlns:a16="http://schemas.microsoft.com/office/drawing/2014/main" id="{6FAD5A6C-97AB-433B-ACA0-21E7DAFD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80" y="764704"/>
            <a:ext cx="1800000" cy="86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deo_focus_loop">
            <a:hlinkClick r:id="" action="ppaction://media"/>
            <a:extLst>
              <a:ext uri="{FF2B5EF4-FFF2-40B4-BE49-F238E27FC236}">
                <a16:creationId xmlns:a16="http://schemas.microsoft.com/office/drawing/2014/main" id="{A10ECB6F-A176-469F-AB8E-681368D86CB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35896" y="1745433"/>
            <a:ext cx="1440000" cy="1439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CA66FE-B246-46E4-80D1-51FC153C36B1}"/>
              </a:ext>
            </a:extLst>
          </p:cNvPr>
          <p:cNvSpPr txBox="1"/>
          <p:nvPr/>
        </p:nvSpPr>
        <p:spPr>
          <a:xfrm>
            <a:off x="395536" y="5157192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Postdoc and PhD positions available in Glasgow in computational microscopy and computational imaging: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contact </a:t>
            </a:r>
            <a:r>
              <a:rPr lang="en-US" sz="2400" dirty="0">
                <a:solidFill>
                  <a:srgbClr val="0000FF"/>
                </a:solidFill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andy.harvey@glasgow.ac.uk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1224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195736" y="2748686"/>
            <a:ext cx="6264696" cy="3272602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Macroscopically; beam extinction due to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3736915"/>
            <a:ext cx="2520280" cy="12961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82344" y="3736915"/>
            <a:ext cx="3878088" cy="1296144"/>
          </a:xfrm>
          <a:prstGeom prst="rect">
            <a:avLst/>
          </a:prstGeom>
          <a:solidFill>
            <a:srgbClr val="FF8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552" y="374974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Incoming beam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63455" y="2780928"/>
            <a:ext cx="152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Scattered light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547664" y="4200321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I</a:t>
            </a:r>
            <a:r>
              <a:rPr lang="en-GB" sz="2400" baseline="-25000" dirty="0"/>
              <a:t>0</a:t>
            </a:r>
            <a:endParaRPr lang="en-GB" sz="2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206080" y="1763842"/>
            <a:ext cx="4130001" cy="137712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 </a:t>
            </a:r>
          </a:p>
          <a:p>
            <a:pPr lvl="1"/>
            <a:r>
              <a:rPr lang="en-GB" dirty="0"/>
              <a:t>Scattering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195736" y="1281752"/>
            <a:ext cx="3538736" cy="1355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 </a:t>
            </a:r>
          </a:p>
          <a:p>
            <a:pPr lvl="1"/>
            <a:r>
              <a:rPr lang="en-GB" dirty="0"/>
              <a:t>Absorption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2344" y="3736915"/>
            <a:ext cx="3878088" cy="1296144"/>
          </a:xfrm>
          <a:prstGeom prst="rect">
            <a:avLst/>
          </a:prstGeom>
          <a:solidFill>
            <a:srgbClr val="F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97545" y="3736915"/>
            <a:ext cx="3878088" cy="1296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0754" y="3232859"/>
            <a:ext cx="1511589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59832" y="3252742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Turbid media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717032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 Beam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7188" y="4154155"/>
            <a:ext cx="3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I</a:t>
            </a:r>
            <a:r>
              <a:rPr lang="en-GB" sz="2400" baseline="-25000" dirty="0"/>
              <a:t>0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53304" y="4154155"/>
            <a:ext cx="1329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exp</a:t>
            </a:r>
            <a:r>
              <a:rPr lang="en-GB" sz="2400" dirty="0"/>
              <a:t>(-</a:t>
            </a:r>
            <a:r>
              <a:rPr lang="en-GB" sz="2400" i="1" dirty="0">
                <a:sym typeface="Symbol"/>
              </a:rPr>
              <a:t></a:t>
            </a:r>
            <a:r>
              <a:rPr lang="en-GB" sz="2400" i="1" baseline="-25000" dirty="0" err="1">
                <a:sym typeface="Symbol"/>
              </a:rPr>
              <a:t>s</a:t>
            </a:r>
            <a:r>
              <a:rPr lang="en-GB" sz="2400" i="1" dirty="0" err="1">
                <a:sym typeface="Symbol"/>
              </a:rPr>
              <a:t>z</a:t>
            </a:r>
            <a:r>
              <a:rPr lang="en-GB" sz="2400" dirty="0">
                <a:sym typeface="Symbol"/>
              </a:rPr>
              <a:t>)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099064" y="4154155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exp</a:t>
            </a:r>
            <a:r>
              <a:rPr lang="en-GB" sz="2400" dirty="0"/>
              <a:t>(-</a:t>
            </a:r>
            <a:r>
              <a:rPr lang="en-GB" sz="2400" i="1" dirty="0">
                <a:sym typeface="Symbol"/>
              </a:rPr>
              <a:t></a:t>
            </a:r>
            <a:r>
              <a:rPr lang="en-GB" sz="2400" i="1" baseline="-25000" dirty="0" err="1">
                <a:sym typeface="Symbol"/>
              </a:rPr>
              <a:t>a</a:t>
            </a:r>
            <a:r>
              <a:rPr lang="en-GB" sz="2400" i="1" dirty="0" err="1">
                <a:sym typeface="Symbol"/>
              </a:rPr>
              <a:t>z</a:t>
            </a:r>
            <a:r>
              <a:rPr lang="en-GB" sz="2400" dirty="0">
                <a:sym typeface="Symbol"/>
              </a:rPr>
              <a:t>)</a:t>
            </a:r>
            <a:endParaRPr lang="en-GB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71080" y="1959332"/>
            <a:ext cx="2265509" cy="2194823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55879" y="2452405"/>
            <a:ext cx="3370060" cy="170175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419924" y="2944987"/>
            <a:ext cx="2880000" cy="2880000"/>
          </a:xfrm>
          <a:prstGeom prst="ellipse">
            <a:avLst/>
          </a:prstGeom>
          <a:solidFill>
            <a:srgbClr val="00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87908" y="5460015"/>
            <a:ext cx="141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Fluorescence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6" grpId="0"/>
      <p:bldP spid="17" grpId="0"/>
      <p:bldP spid="20" grpId="0" animBg="1"/>
      <p:bldP spid="18" grpId="0" animBg="1"/>
      <p:bldP spid="15" grpId="0"/>
      <p:bldP spid="19" grpId="0"/>
      <p:bldP spid="24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One scattering event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39752" y="1772816"/>
            <a:ext cx="3888432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/>
          <p:cNvCxnSpPr>
            <a:stCxn id="4" idx="1"/>
          </p:cNvCxnSpPr>
          <p:nvPr/>
        </p:nvCxnSpPr>
        <p:spPr>
          <a:xfrm>
            <a:off x="2339752" y="3248980"/>
            <a:ext cx="1728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067944" y="2204864"/>
            <a:ext cx="2736304" cy="1044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8031" y="2843644"/>
            <a:ext cx="46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764" y="4787860"/>
            <a:ext cx="6297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Decide distance that ray will travel before it scatters</a:t>
            </a:r>
          </a:p>
          <a:p>
            <a:r>
              <a:rPr lang="en-GB" b="1" dirty="0"/>
              <a:t>(probability </a:t>
            </a:r>
            <a:r>
              <a:rPr lang="en-GB" b="1" dirty="0" err="1"/>
              <a:t>exp</a:t>
            </a:r>
            <a:r>
              <a:rPr lang="en-GB" b="1" dirty="0"/>
              <a:t>(-</a:t>
            </a:r>
            <a:r>
              <a:rPr lang="en-GB" b="1" i="1" dirty="0">
                <a:sym typeface="Symbol"/>
              </a:rPr>
              <a:t></a:t>
            </a:r>
            <a:r>
              <a:rPr lang="en-GB" b="1" i="1" baseline="-25000" dirty="0" err="1">
                <a:sym typeface="Symbol"/>
              </a:rPr>
              <a:t>s</a:t>
            </a:r>
            <a:r>
              <a:rPr lang="en-GB" b="1" i="1" dirty="0" err="1">
                <a:sym typeface="Symbol"/>
              </a:rPr>
              <a:t>z</a:t>
            </a:r>
            <a:r>
              <a:rPr lang="en-GB" b="1" dirty="0">
                <a:sym typeface="Symbol"/>
              </a:rPr>
              <a:t>) to reproduce scattering extinction)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04443" y="3789040"/>
            <a:ext cx="5075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Decide new direction of propagation</a:t>
            </a:r>
          </a:p>
          <a:p>
            <a:r>
              <a:rPr lang="en-GB" b="1" dirty="0"/>
              <a:t>(probability defined by the Phase Function)</a:t>
            </a:r>
          </a:p>
          <a:p>
            <a:r>
              <a:rPr lang="en-GB" b="1" dirty="0"/>
              <a:t>…and decide new propagation distance again.</a:t>
            </a:r>
            <a:endParaRPr lang="en-US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19672" y="3325634"/>
            <a:ext cx="720080" cy="139951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067944" y="3248980"/>
            <a:ext cx="1512168" cy="4930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83568" y="5589240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This will reproduce macroscopic results after we trace </a:t>
            </a:r>
            <a:r>
              <a:rPr lang="en-GB" sz="2400" b="1" i="1" dirty="0"/>
              <a:t>enough</a:t>
            </a:r>
            <a:r>
              <a:rPr lang="en-GB" sz="2400" b="1" dirty="0"/>
              <a:t> rays</a:t>
            </a:r>
            <a:endParaRPr lang="en-US" sz="2400" b="1" dirty="0"/>
          </a:p>
        </p:txBody>
      </p:sp>
      <p:cxnSp>
        <p:nvCxnSpPr>
          <p:cNvPr id="19" name="Straight Connector 18"/>
          <p:cNvCxnSpPr>
            <a:endCxn id="4" idx="1"/>
          </p:cNvCxnSpPr>
          <p:nvPr/>
        </p:nvCxnSpPr>
        <p:spPr>
          <a:xfrm>
            <a:off x="611560" y="3247216"/>
            <a:ext cx="1728192" cy="1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One scattering event: directions and polarisation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95191"/>
            <a:ext cx="3816424" cy="9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398" y="5474558"/>
            <a:ext cx="1964432" cy="75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305" y="5800327"/>
            <a:ext cx="4104456" cy="47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0592" y="480947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General: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5669385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Mie scattering: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406" y="1722567"/>
            <a:ext cx="6109938" cy="288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7254" y="5487959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Phase function: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71800" y="1722567"/>
            <a:ext cx="5832648" cy="288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244298" y="1700808"/>
            <a:ext cx="4360150" cy="2883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55976" y="6372036"/>
            <a:ext cx="447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[van de </a:t>
            </a:r>
            <a:r>
              <a:rPr lang="en-GB" dirty="0" err="1"/>
              <a:t>Hulst</a:t>
            </a:r>
            <a:r>
              <a:rPr lang="en-GB" dirty="0"/>
              <a:t>, </a:t>
            </a:r>
            <a:r>
              <a:rPr lang="en-GB" i="1" dirty="0"/>
              <a:t>Light scattering by small particles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453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Motivation: modelling of biological imaging</a:t>
            </a:r>
          </a:p>
          <a:p>
            <a:r>
              <a:rPr lang="en-GB" dirty="0"/>
              <a:t>Modelling of Scanning Laser Ophthalmoscope</a:t>
            </a:r>
          </a:p>
          <a:p>
            <a:pPr lvl="1"/>
            <a:r>
              <a:rPr lang="en-GB" dirty="0"/>
              <a:t>Simulation of image formation</a:t>
            </a:r>
          </a:p>
          <a:p>
            <a:pPr lvl="1"/>
            <a:r>
              <a:rPr lang="en-GB" dirty="0" err="1"/>
              <a:t>Confocality</a:t>
            </a:r>
            <a:endParaRPr lang="en-GB" dirty="0"/>
          </a:p>
          <a:p>
            <a:pPr lvl="1"/>
            <a:r>
              <a:rPr lang="en-GB" dirty="0"/>
              <a:t>Oximetry</a:t>
            </a:r>
          </a:p>
          <a:p>
            <a:r>
              <a:rPr lang="en-GB" dirty="0"/>
              <a:t>Modelling of Light-Sheet Microscopy</a:t>
            </a:r>
          </a:p>
          <a:p>
            <a:pPr lvl="1"/>
            <a:r>
              <a:rPr lang="en-GB" dirty="0"/>
              <a:t>Diffraction and weak scattering</a:t>
            </a:r>
          </a:p>
          <a:p>
            <a:pPr lvl="1"/>
            <a:r>
              <a:rPr lang="en-GB" dirty="0"/>
              <a:t>Fluorescence</a:t>
            </a:r>
          </a:p>
          <a:p>
            <a:r>
              <a:rPr lang="en-GB" dirty="0"/>
              <a:t>Conclusions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186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The phase function for Mie scattering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661120"/>
            <a:ext cx="53530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298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46848" cy="4937760"/>
          </a:xfrm>
        </p:spPr>
        <p:txBody>
          <a:bodyPr/>
          <a:lstStyle/>
          <a:p>
            <a:r>
              <a:rPr lang="en-GB" dirty="0"/>
              <a:t>Tracking electric field enables simulation of coherence phenomena</a:t>
            </a:r>
          </a:p>
          <a:p>
            <a:pPr lvl="1"/>
            <a:r>
              <a:rPr lang="en-GB" dirty="0"/>
              <a:t>E.g. backscattered speckle pattern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28" y="3694806"/>
            <a:ext cx="7308304" cy="311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68180" y="1395100"/>
            <a:ext cx="50405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700874" y="2331204"/>
            <a:ext cx="555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12953" y="1889864"/>
            <a:ext cx="0" cy="7857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10873" y="1396841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Scattering</a:t>
            </a:r>
          </a:p>
          <a:p>
            <a:r>
              <a:rPr lang="en-GB" dirty="0"/>
              <a:t>medium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49638" y="1212175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Incident beam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61062" y="239392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Detector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68180" y="2199699"/>
            <a:ext cx="140746" cy="144016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420580" y="2199699"/>
            <a:ext cx="140746" cy="72008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520208" y="2271707"/>
            <a:ext cx="41118" cy="112204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420580" y="2383911"/>
            <a:ext cx="99628" cy="56102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420580" y="2427502"/>
            <a:ext cx="49814" cy="95867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338553" y="2523370"/>
            <a:ext cx="106934" cy="47932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312953" y="2399452"/>
            <a:ext cx="1025600" cy="171850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76056" y="3131676"/>
            <a:ext cx="183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Backscattered ray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6516216" y="2571302"/>
            <a:ext cx="516817" cy="56037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16216" y="1581507"/>
            <a:ext cx="309537" cy="65419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4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Mueller matrices from backscattering (validation)</a:t>
            </a:r>
            <a:endParaRPr lang="en-US" dirty="0"/>
          </a:p>
        </p:txBody>
      </p:sp>
      <p:pic>
        <p:nvPicPr>
          <p:cNvPr id="2050" name="Picture 2" descr="H:\Conferences\Mathematics_in_Imaging_2016\Presentation_2016\muellerma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6462360" cy="46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19672" y="1844824"/>
            <a:ext cx="504056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052366" y="2780928"/>
            <a:ext cx="5556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8995" y="1874496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Incident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19672" y="2649423"/>
            <a:ext cx="140746" cy="144016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72072" y="2649423"/>
            <a:ext cx="140746" cy="72008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71700" y="2721431"/>
            <a:ext cx="41118" cy="112204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72072" y="2833635"/>
            <a:ext cx="99628" cy="56102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772072" y="2877226"/>
            <a:ext cx="49814" cy="95867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45" y="2973094"/>
            <a:ext cx="106934" cy="47932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77245" y="3021026"/>
            <a:ext cx="512800" cy="0"/>
          </a:xfrm>
          <a:prstGeom prst="line">
            <a:avLst/>
          </a:prstGeom>
          <a:ln w="38100">
            <a:solidFill>
              <a:srgbClr val="FF7D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278" y="3358355"/>
            <a:ext cx="148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Backscattered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59130" y="3091671"/>
            <a:ext cx="625395" cy="337329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67708" y="2358329"/>
            <a:ext cx="309537" cy="32709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5536" y="4293096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 = M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3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304986">
            <a:off x="508554" y="5424911"/>
            <a:ext cx="202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Stokes vector (1x4)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61557" y="3933056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Polarisation:</a:t>
            </a:r>
          </a:p>
        </p:txBody>
      </p:sp>
      <p:sp>
        <p:nvSpPr>
          <p:cNvPr id="30" name="TextBox 29"/>
          <p:cNvSpPr txBox="1"/>
          <p:nvPr/>
        </p:nvSpPr>
        <p:spPr>
          <a:xfrm rot="19304986">
            <a:off x="-123101" y="5397454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Mueller matrix (4x4)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39552" y="4365104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51720" y="4363849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7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We coded a DLL that computes all of this within </a:t>
            </a:r>
            <a:r>
              <a:rPr lang="en-GB" dirty="0" err="1"/>
              <a:t>Zemax-OpticStudio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Monte Carlo modelling of scattering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3074" name="Picture 2" descr="H:\paper_MonteCarlo\Manual_GitHub\screensho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0" y="2419985"/>
            <a:ext cx="8705970" cy="238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8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Monte-Carlo modelling with </a:t>
            </a:r>
            <a:r>
              <a:rPr lang="en-GB" dirty="0" err="1"/>
              <a:t>Zemax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Toy example demonstrating polarisation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C3B242EF-AEDD-482E-84CF-4F5A4C178262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102308-B51D-4B9A-91BA-59C9F1DDC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83" y="1785209"/>
            <a:ext cx="6677261" cy="4963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9367" y="1785209"/>
            <a:ext cx="360040" cy="26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79162" y="4877233"/>
            <a:ext cx="1838406" cy="187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70931" y="4904382"/>
            <a:ext cx="1838406" cy="1817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5617" y="4608513"/>
            <a:ext cx="360040" cy="26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154086" y="4635661"/>
            <a:ext cx="360040" cy="26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308886-5EBF-4727-B3D7-120F6E35F32A}"/>
              </a:ext>
            </a:extLst>
          </p:cNvPr>
          <p:cNvSpPr/>
          <p:nvPr/>
        </p:nvSpPr>
        <p:spPr>
          <a:xfrm>
            <a:off x="6317128" y="4608512"/>
            <a:ext cx="360040" cy="268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A15E7E-DFA2-4B71-8E77-99101F3E657F}"/>
              </a:ext>
            </a:extLst>
          </p:cNvPr>
          <p:cNvSpPr/>
          <p:nvPr/>
        </p:nvSpPr>
        <p:spPr>
          <a:xfrm>
            <a:off x="5662701" y="4725144"/>
            <a:ext cx="1838406" cy="1980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DB8B22-081D-46D5-A646-2D3A724ABBED}"/>
              </a:ext>
            </a:extLst>
          </p:cNvPr>
          <p:cNvSpPr/>
          <p:nvPr/>
        </p:nvSpPr>
        <p:spPr>
          <a:xfrm>
            <a:off x="7476693" y="4877233"/>
            <a:ext cx="723719" cy="187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Scanning Laser Ophthalmoscope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CAD retinal vasculature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146" name="Picture 2" descr="H:\paper_MonteCarlo\CAD blood vessels\dataset_HRF\01_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paper_MonteCarlo\CAD blood vessels\dataset_HRF\01_h_all_cleanb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paper_MonteCarlo\CAD blood vessels\dataset_HRF\01_h_all_clean_V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paper_MonteCarlo\CAD blood vessels\dataset_HRF\01_h_all_cle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:\paper_MonteCarlo\CAD blood vessels\dataset_HRF\01_h_vessel_no1_fin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paper_MonteCarlo\CAD blood vessels\dataset_HRF\illustration_skeleton_example_vessel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:\paper_MonteCarlo\CAD blood vessels\dataset_HRF\illustration_radii_example_vessel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:\paper_MonteCarlo\CAD blood vessels\dataset_HRF\illustration_heights_example_vessel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800000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paper_MonteCarlo\CAD blood vessels\dataset_HRF\meshlab_snapshots\snap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6" y="1800000"/>
            <a:ext cx="432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:\paper_MonteCarlo\CAD blood vessels\dataset_HRF\meshlab_snapshots\snap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00000"/>
            <a:ext cx="329480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:\paper_MonteCarlo\CAD blood vessels\dataset_HRF\meshlab_snapshots\snap3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4" y="1340768"/>
            <a:ext cx="9000000" cy="49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31840" y="6330806"/>
            <a:ext cx="4792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[Fundus Image Database (Erlangen-Nuremberg / Brno)]</a:t>
            </a:r>
          </a:p>
        </p:txBody>
      </p:sp>
    </p:spTree>
    <p:extLst>
      <p:ext uri="{BB962C8B-B14F-4D97-AF65-F5344CB8AC3E}">
        <p14:creationId xmlns:p14="http://schemas.microsoft.com/office/powerpoint/2010/main" val="28319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dirty="0"/>
              <a:t>Biological and Biomedical imaging are extremely active scientific fields that rely on light propagation in turbid media, in particular biological tissue.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85489"/>
            <a:ext cx="2520000" cy="146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0253"/>
            <a:ext cx="2520000" cy="145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240000" cy="235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4391526"/>
            <a:ext cx="1947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Fluorescence [</a:t>
            </a:r>
            <a:r>
              <a:rPr lang="en-US" sz="1100" dirty="0" err="1"/>
              <a:t>Kerlopian</a:t>
            </a:r>
            <a:r>
              <a:rPr lang="en-US" sz="1100" dirty="0"/>
              <a:t> 2008]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5111606"/>
            <a:ext cx="2646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Multi-photon microscopy [</a:t>
            </a:r>
            <a:r>
              <a:rPr lang="en-US" sz="1100" dirty="0" err="1"/>
              <a:t>Kerlopian</a:t>
            </a:r>
            <a:r>
              <a:rPr lang="en-US" sz="1100" dirty="0"/>
              <a:t> 2008]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2515" y="4391526"/>
            <a:ext cx="2385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SPIM Microscopy [</a:t>
            </a:r>
            <a:r>
              <a:rPr lang="en-US" sz="1100" dirty="0" err="1"/>
              <a:t>Ntziachristos</a:t>
            </a:r>
            <a:r>
              <a:rPr lang="en-US" sz="1100" dirty="0"/>
              <a:t> 2010]</a:t>
            </a:r>
          </a:p>
        </p:txBody>
      </p:sp>
    </p:spTree>
    <p:extLst>
      <p:ext uri="{BB962C8B-B14F-4D97-AF65-F5344CB8AC3E}">
        <p14:creationId xmlns:p14="http://schemas.microsoft.com/office/powerpoint/2010/main" val="101862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152"/>
          </a:xfrm>
        </p:spPr>
        <p:txBody>
          <a:bodyPr>
            <a:normAutofit/>
          </a:bodyPr>
          <a:lstStyle/>
          <a:p>
            <a:r>
              <a:rPr lang="en-GB" sz="2400" dirty="0"/>
              <a:t>Scattering of light prevents high-contrast deep-tissue imaging. Range of techniques to circumvent this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026" name="Picture 2" descr="C:\Users\ICG\Desktop\COSI2016_guillem\1pvs2p_systems_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/>
          <a:stretch/>
        </p:blipFill>
        <p:spPr bwMode="auto">
          <a:xfrm>
            <a:off x="179512" y="2139366"/>
            <a:ext cx="175235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CG\Desktop\COSI2016_guillem\1pvs2p_systems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/>
          <a:stretch/>
        </p:blipFill>
        <p:spPr bwMode="auto">
          <a:xfrm>
            <a:off x="2051720" y="2133096"/>
            <a:ext cx="174176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CG\Desktop\COSI2016_guillem\PASchematics_v2 wikipedi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98"/>
          <a:stretch/>
        </p:blipFill>
        <p:spPr bwMode="auto">
          <a:xfrm>
            <a:off x="3851920" y="2852936"/>
            <a:ext cx="30652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CG\Desktop\COSI2016_guillem\Full-field_OCT_setup wikipedi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88839"/>
            <a:ext cx="255375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CG\Desktop\COSI2016_guillem\ScaleA2 nat ne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238938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467544" y="4772372"/>
            <a:ext cx="5400600" cy="18249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Development requires accurate simulation of the system</a:t>
            </a:r>
          </a:p>
          <a:p>
            <a:pPr lvl="2"/>
            <a:r>
              <a:rPr lang="en-GB" b="1" dirty="0"/>
              <a:t>1: Light diffusion (sample)</a:t>
            </a:r>
          </a:p>
          <a:p>
            <a:pPr lvl="2"/>
            <a:r>
              <a:rPr lang="en-GB" b="1" dirty="0"/>
              <a:t>2: Optical performance (instrument)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4592161"/>
            <a:ext cx="88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[Duke.edu]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91199" y="4598431"/>
            <a:ext cx="88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[Duke.edu]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3962" y="4514436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[Wikipedia]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60366" y="3511049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[Wikipedia]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8224" y="6093296"/>
            <a:ext cx="178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[Nat Neuroscience 2001]</a:t>
            </a:r>
          </a:p>
        </p:txBody>
      </p:sp>
    </p:spTree>
    <p:extLst>
      <p:ext uri="{BB962C8B-B14F-4D97-AF65-F5344CB8AC3E}">
        <p14:creationId xmlns:p14="http://schemas.microsoft.com/office/powerpoint/2010/main" val="23057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27" name="Picture 3" descr="C:\Users\ICG\Desktop\COSI2016_guillem\OpticStudioCam_HD_Cli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3861123" cy="299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CG\Desktop\COSI2016_guillem\ccod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692696"/>
            <a:ext cx="2149423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1: Light diffusion within turbid media</a:t>
            </a:r>
          </a:p>
          <a:p>
            <a:pPr lvl="1"/>
            <a:r>
              <a:rPr lang="en-GB" dirty="0"/>
              <a:t>Monte-Carlo is the gold standard technique</a:t>
            </a:r>
          </a:p>
          <a:p>
            <a:pPr lvl="1"/>
            <a:r>
              <a:rPr lang="en-GB" dirty="0"/>
              <a:t>Underpins simulation in biological imaging</a:t>
            </a:r>
          </a:p>
          <a:p>
            <a:pPr lvl="1"/>
            <a:r>
              <a:rPr lang="en-GB" dirty="0"/>
              <a:t>Arbitrary system complexity (in principle)</a:t>
            </a:r>
          </a:p>
          <a:p>
            <a:pPr lvl="1"/>
            <a:r>
              <a:rPr lang="en-GB" dirty="0"/>
              <a:t>But, not friendly to the non-expert</a:t>
            </a:r>
            <a:endParaRPr lang="en-US" dirty="0"/>
          </a:p>
          <a:p>
            <a:r>
              <a:rPr lang="en-GB" dirty="0"/>
              <a:t>2: Optical performance of instrument</a:t>
            </a:r>
          </a:p>
          <a:p>
            <a:pPr lvl="1"/>
            <a:r>
              <a:rPr lang="en-GB" dirty="0"/>
              <a:t>Optical ray-trace software </a:t>
            </a:r>
          </a:p>
          <a:p>
            <a:pPr lvl="2"/>
            <a:r>
              <a:rPr lang="en-GB" dirty="0"/>
              <a:t>Powerful and user friendly</a:t>
            </a:r>
          </a:p>
          <a:p>
            <a:pPr lvl="3"/>
            <a:r>
              <a:rPr lang="en-GB" dirty="0" err="1"/>
              <a:t>Zemax-OpticStudio</a:t>
            </a:r>
            <a:endParaRPr lang="en-GB" dirty="0"/>
          </a:p>
          <a:p>
            <a:pPr lvl="3"/>
            <a:r>
              <a:rPr lang="en-GB" dirty="0"/>
              <a:t>OSLO</a:t>
            </a:r>
          </a:p>
          <a:p>
            <a:pPr lvl="3"/>
            <a:r>
              <a:rPr lang="en-GB" dirty="0"/>
              <a:t>Code V</a:t>
            </a:r>
          </a:p>
          <a:p>
            <a:pPr lvl="3"/>
            <a:r>
              <a:rPr lang="en-GB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974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79615E-A6E1-4F76-96BC-89A9366FB2B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Two components treated in isolation</a:t>
            </a:r>
          </a:p>
          <a:p>
            <a:pPr lvl="1"/>
            <a:r>
              <a:rPr lang="en-GB" dirty="0"/>
              <a:t>Light diffusion in the sample</a:t>
            </a:r>
          </a:p>
          <a:p>
            <a:pPr lvl="1"/>
            <a:r>
              <a:rPr lang="en-GB" dirty="0"/>
              <a:t>Performance of the instrument</a:t>
            </a:r>
          </a:p>
          <a:p>
            <a:r>
              <a:rPr lang="en-GB" dirty="0"/>
              <a:t>Light is not propagated from source to detector</a:t>
            </a:r>
          </a:p>
          <a:p>
            <a:pPr lvl="1"/>
            <a:r>
              <a:rPr lang="en-GB" dirty="0"/>
              <a:t>Rigorous modelling of all components</a:t>
            </a:r>
          </a:p>
          <a:p>
            <a:pPr lvl="1"/>
            <a:r>
              <a:rPr lang="en-GB" dirty="0"/>
              <a:t>Polarisation, fluorescence, coherence, etc.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F9381D-ABDD-4A08-9EDD-C272C77F8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A4BB7-57C0-411A-A9EC-C299D8996B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3" descr="C:\Users\ICG\Desktop\COSI2016_guillem\OpticStudioCam_HD_Clipped.jpg">
            <a:extLst>
              <a:ext uri="{FF2B5EF4-FFF2-40B4-BE49-F238E27FC236}">
                <a16:creationId xmlns:a16="http://schemas.microsoft.com/office/drawing/2014/main" id="{7343B9CC-C880-4547-8DCD-3DC27A1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082690" cy="23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CG\Desktop\COSI2016_guillem\ccode1.png">
            <a:extLst>
              <a:ext uri="{FF2B5EF4-FFF2-40B4-BE49-F238E27FC236}">
                <a16:creationId xmlns:a16="http://schemas.microsoft.com/office/drawing/2014/main" id="{3178A3BC-7FEF-49BD-BBE1-A3362AB5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746" y="3857197"/>
            <a:ext cx="1561662" cy="24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15FC454E-AB47-4B61-9F1F-4E91E5990C1A}"/>
              </a:ext>
            </a:extLst>
          </p:cNvPr>
          <p:cNvSpPr/>
          <p:nvPr/>
        </p:nvSpPr>
        <p:spPr>
          <a:xfrm>
            <a:off x="4067944" y="4365105"/>
            <a:ext cx="2448272" cy="792087"/>
          </a:xfrm>
          <a:prstGeom prst="left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970643-286A-450F-8BA0-1B5DC358193A}"/>
              </a:ext>
            </a:extLst>
          </p:cNvPr>
          <p:cNvSpPr txBox="1"/>
          <p:nvPr/>
        </p:nvSpPr>
        <p:spPr>
          <a:xfrm>
            <a:off x="4326575" y="5097958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Connection?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6C315-928B-41AF-B2CD-7F749290E352}"/>
              </a:ext>
            </a:extLst>
          </p:cNvPr>
          <p:cNvSpPr txBox="1"/>
          <p:nvPr/>
        </p:nvSpPr>
        <p:spPr>
          <a:xfrm>
            <a:off x="4357159" y="5415607"/>
            <a:ext cx="187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Interaction!</a:t>
            </a:r>
          </a:p>
        </p:txBody>
      </p:sp>
    </p:spTree>
    <p:extLst>
      <p:ext uri="{BB962C8B-B14F-4D97-AF65-F5344CB8AC3E}">
        <p14:creationId xmlns:p14="http://schemas.microsoft.com/office/powerpoint/2010/main" val="152451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physical principles of </a:t>
            </a:r>
            <a:r>
              <a:rPr lang="en-GB" b="1" dirty="0"/>
              <a:t>optical ray-trace </a:t>
            </a:r>
            <a:r>
              <a:rPr lang="en-GB" dirty="0"/>
              <a:t>and </a:t>
            </a:r>
            <a:r>
              <a:rPr lang="en-GB" b="1" dirty="0"/>
              <a:t>Monte-Carlo simulation</a:t>
            </a:r>
            <a:r>
              <a:rPr lang="en-GB" dirty="0"/>
              <a:t> are the same</a:t>
            </a:r>
          </a:p>
          <a:p>
            <a:r>
              <a:rPr lang="en-GB" dirty="0"/>
              <a:t>Holistic modelling: their integration to simulate the complete imaging process (instrument and sample)</a:t>
            </a:r>
          </a:p>
          <a:p>
            <a:r>
              <a:rPr lang="en-GB" dirty="0"/>
              <a:t>For example: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124" name="Picture 4" descr="H:\Conferences\COSI_2019\COSI2019_gcarles\presentation\microendoscop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2880320" cy="288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Conferences\COSI_2019\COSI2019_gcarles\presentation\microendoscop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5415681" cy="26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_focus_loop">
            <a:hlinkClick r:id="" action="ppaction://media"/>
            <a:extLst>
              <a:ext uri="{FF2B5EF4-FFF2-40B4-BE49-F238E27FC236}">
                <a16:creationId xmlns:a16="http://schemas.microsoft.com/office/drawing/2014/main" id="{C93B00DE-E992-4D11-9A89-267D3E109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2996952"/>
            <a:ext cx="2880001" cy="2880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57F1CFB-6654-4A55-B334-5F9515E4E753}"/>
              </a:ext>
            </a:extLst>
          </p:cNvPr>
          <p:cNvGrpSpPr/>
          <p:nvPr/>
        </p:nvGrpSpPr>
        <p:grpSpPr>
          <a:xfrm>
            <a:off x="323528" y="4999290"/>
            <a:ext cx="8507288" cy="1742078"/>
            <a:chOff x="457200" y="4797153"/>
            <a:chExt cx="8507288" cy="17420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07E3FE-5686-4394-A328-E9F5F13E9B61}"/>
                </a:ext>
              </a:extLst>
            </p:cNvPr>
            <p:cNvSpPr/>
            <p:nvPr/>
          </p:nvSpPr>
          <p:spPr>
            <a:xfrm>
              <a:off x="457200" y="4797153"/>
              <a:ext cx="8507288" cy="1742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7C3E26-378D-4B7A-9A69-C8C00D6FA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46" y="4851278"/>
              <a:ext cx="8312596" cy="1633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1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Report two examples: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2" descr="H:\Conferences\COSI_2019\COSI2019_gcarles\presentation\eye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339"/>
            <a:ext cx="4344875" cy="18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2808312" cy="358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988840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Scanning Laser Ophthalmoscope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41950" y="1988840"/>
            <a:ext cx="311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Light-Sheet Microscope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69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:\Conferences\COSI_2019\COSI2019_gcarles\presentation\ey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88" y="1368758"/>
            <a:ext cx="5040000" cy="21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Conferences\COSI_2019\COSI2019_gcarles\presentation\ey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88" y="1368758"/>
            <a:ext cx="5040000" cy="45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Modelling of SLO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B242EF-AEDD-482E-84CF-4F5A4C178262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3074" name="Picture 2" descr="H:\Conferences\COSI_2019\COSI2019_gcarles\presentation\ey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88" y="1368758"/>
            <a:ext cx="5040000" cy="45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0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754</Words>
  <Application>Microsoft Office PowerPoint</Application>
  <PresentationFormat>Bildschirmpräsentation (4:3)</PresentationFormat>
  <Paragraphs>191</Paragraphs>
  <Slides>25</Slides>
  <Notes>1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Bookman Old Style</vt:lpstr>
      <vt:lpstr>Calibri</vt:lpstr>
      <vt:lpstr>Gill Sans MT</vt:lpstr>
      <vt:lpstr>Symbol</vt:lpstr>
      <vt:lpstr>Wingdings</vt:lpstr>
      <vt:lpstr>Wingdings 3</vt:lpstr>
      <vt:lpstr>Origin</vt:lpstr>
      <vt:lpstr>Combined Optical Raytrace and Monte-Carlo Simulation of Complex Biological Imaging</vt:lpstr>
      <vt:lpstr>Outline</vt:lpstr>
      <vt:lpstr>Motivation</vt:lpstr>
      <vt:lpstr>Motivation</vt:lpstr>
      <vt:lpstr>Motivation</vt:lpstr>
      <vt:lpstr>Motivation</vt:lpstr>
      <vt:lpstr>Motivation</vt:lpstr>
      <vt:lpstr>Motivation</vt:lpstr>
      <vt:lpstr>Modelling of SLO</vt:lpstr>
      <vt:lpstr>Modelling of SLO: oximetry</vt:lpstr>
      <vt:lpstr>Modelling of SLO: confocality</vt:lpstr>
      <vt:lpstr>Modelling of SLO: confocality</vt:lpstr>
      <vt:lpstr>Modelling LSFM</vt:lpstr>
      <vt:lpstr>Conclusions</vt:lpstr>
      <vt:lpstr>Conclusions</vt:lpstr>
      <vt:lpstr>Thanks for your attention  Guillem.CarlesSantacana@glasgow.ac.uk</vt:lpstr>
      <vt:lpstr>Monte Carlo modelling of scattering</vt:lpstr>
      <vt:lpstr>Monte Carlo modelling of scattering</vt:lpstr>
      <vt:lpstr>Monte Carlo modelling of scattering</vt:lpstr>
      <vt:lpstr>Monte Carlo modelling of scattering</vt:lpstr>
      <vt:lpstr>Monte Carlo modelling of scattering</vt:lpstr>
      <vt:lpstr>Monte Carlo modelling of scattering</vt:lpstr>
      <vt:lpstr>Monte Carlo modelling of scattering</vt:lpstr>
      <vt:lpstr>Monte-Carlo modelling with Zemax</vt:lpstr>
      <vt:lpstr>CAD retinal vasculature network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Imaging</dc:title>
  <dc:creator>Admin</dc:creator>
  <cp:lastModifiedBy>NM</cp:lastModifiedBy>
  <cp:revision>361</cp:revision>
  <dcterms:created xsi:type="dcterms:W3CDTF">2012-08-22T18:47:42Z</dcterms:created>
  <dcterms:modified xsi:type="dcterms:W3CDTF">2019-06-25T11:09:47Z</dcterms:modified>
</cp:coreProperties>
</file>