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71" r:id="rId2"/>
    <p:sldId id="272" r:id="rId3"/>
    <p:sldId id="273" r:id="rId4"/>
    <p:sldId id="277" r:id="rId5"/>
    <p:sldId id="257" r:id="rId6"/>
    <p:sldId id="263" r:id="rId7"/>
    <p:sldId id="264" r:id="rId8"/>
    <p:sldId id="283" r:id="rId9"/>
    <p:sldId id="265" r:id="rId10"/>
    <p:sldId id="282" r:id="rId11"/>
    <p:sldId id="290" r:id="rId12"/>
    <p:sldId id="291" r:id="rId13"/>
    <p:sldId id="287" r:id="rId14"/>
    <p:sldId id="284" r:id="rId15"/>
    <p:sldId id="289" r:id="rId16"/>
    <p:sldId id="292" r:id="rId17"/>
    <p:sldId id="285" r:id="rId18"/>
    <p:sldId id="288" r:id="rId19"/>
    <p:sldId id="267" r:id="rId20"/>
    <p:sldId id="2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34585"/>
    <p:restoredTop sz="86438"/>
  </p:normalViewPr>
  <p:slideViewPr>
    <p:cSldViewPr snapToGrid="0" snapToObjects="1">
      <p:cViewPr varScale="1">
        <p:scale>
          <a:sx n="86" d="100"/>
          <a:sy n="86" d="100"/>
        </p:scale>
        <p:origin x="208" y="2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110" d="100"/>
          <a:sy n="110" d="100"/>
        </p:scale>
        <p:origin x="1600" y="-2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E0BEE-0BD0-0345-B2ED-87D9620D2216}" type="datetimeFigureOut">
              <a:rPr lang="en-US" smtClean="0"/>
              <a:t>6/17/20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ECC1A-9F53-A845-8893-F3EFE2D1D066}" type="slidenum">
              <a:rPr lang="en-US" smtClean="0"/>
              <a:t>‹#›</a:t>
            </a:fld>
            <a:endParaRPr lang="en-US"/>
          </a:p>
        </p:txBody>
      </p:sp>
    </p:spTree>
    <p:extLst>
      <p:ext uri="{BB962C8B-B14F-4D97-AF65-F5344CB8AC3E}">
        <p14:creationId xmlns:p14="http://schemas.microsoft.com/office/powerpoint/2010/main" val="58240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Hi, My name is Laura Cowan and I will be talking to you today about my research in combined multi-aperture 3D panoramic thermal imaging and single photon ranging. </a:t>
            </a:r>
          </a:p>
        </p:txBody>
      </p:sp>
      <p:sp>
        <p:nvSpPr>
          <p:cNvPr id="4" name="Slide Number Placeholder 3"/>
          <p:cNvSpPr>
            <a:spLocks noGrp="1"/>
          </p:cNvSpPr>
          <p:nvPr>
            <p:ph type="sldNum" sz="quarter" idx="10"/>
          </p:nvPr>
        </p:nvSpPr>
        <p:spPr/>
        <p:txBody>
          <a:bodyPr/>
          <a:lstStyle/>
          <a:p>
            <a:fld id="{E859D475-7D9E-9145-AA3D-3F4338597989}" type="slidenum">
              <a:rPr lang="en-US" smtClean="0"/>
              <a:t>1</a:t>
            </a:fld>
            <a:endParaRPr lang="en-US"/>
          </a:p>
        </p:txBody>
      </p:sp>
    </p:spTree>
    <p:extLst>
      <p:ext uri="{BB962C8B-B14F-4D97-AF65-F5344CB8AC3E}">
        <p14:creationId xmlns:p14="http://schemas.microsoft.com/office/powerpoint/2010/main" val="1201837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Passive ranging can be achieved* by translating the system through a scene. *After Recording a panorama at point A and point B.* Areas of interest * can then be segmented in the image, such as people who may pose potential threats* and stereo vision can be used to create a depth map of the scene. In this case the baseline was half a metre where single pixel disparity translates to 40m. This can be extended further for example a footstep equivalent to 1 meter would give a maximum </a:t>
            </a:r>
            <a:r>
              <a:rPr lang="en-GB"/>
              <a:t>range of</a:t>
            </a: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2CBEA24-A338-4D64-8B2B-2C05C1D39240}" type="slidenum">
              <a:rPr lang="en-GB" smtClean="0"/>
              <a:t>11</a:t>
            </a:fld>
            <a:endParaRPr lang="en-GB"/>
          </a:p>
        </p:txBody>
      </p:sp>
    </p:spTree>
    <p:extLst>
      <p:ext uri="{BB962C8B-B14F-4D97-AF65-F5344CB8AC3E}">
        <p14:creationId xmlns:p14="http://schemas.microsoft.com/office/powerpoint/2010/main" val="144236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Use of multiple aperture increases versatility</a:t>
            </a:r>
          </a:p>
          <a:p>
            <a:pPr marL="171450" indent="-171450">
              <a:buFontTx/>
              <a:buChar char="-"/>
            </a:pPr>
            <a:r>
              <a:rPr lang="en-GB" dirty="0"/>
              <a:t>Passive ranging and imaging through obscurants </a:t>
            </a:r>
          </a:p>
          <a:p>
            <a:pPr marL="171450" indent="-171450">
              <a:buFontTx/>
              <a:buChar char="-"/>
            </a:pPr>
            <a:r>
              <a:rPr lang="en-GB" dirty="0"/>
              <a:t>Two approaches to this – one disparity </a:t>
            </a:r>
          </a:p>
          <a:p>
            <a:pPr marL="171450" indent="-171450">
              <a:buFontTx/>
              <a:buChar char="-"/>
            </a:pPr>
            <a:r>
              <a:rPr lang="en-GB" dirty="0"/>
              <a:t>Synthetic aperture in time sequence – x10 improvement </a:t>
            </a:r>
          </a:p>
          <a:p>
            <a:pPr marL="171450" indent="-171450">
              <a:buFontTx/>
              <a:buChar char="-"/>
            </a:pPr>
            <a:r>
              <a:rPr lang="en-GB" dirty="0"/>
              <a:t>Second approach via super resolution image registration </a:t>
            </a:r>
          </a:p>
          <a:p>
            <a:pPr marL="171450" indent="-171450">
              <a:buFontTx/>
              <a:buChar char="-"/>
            </a:pPr>
            <a:r>
              <a:rPr lang="en-GB" dirty="0"/>
              <a:t>Battlefield Connectivity </a:t>
            </a:r>
          </a:p>
          <a:p>
            <a:pPr marL="171450" indent="-171450">
              <a:buFontTx/>
              <a:buChar char="-"/>
            </a:pPr>
            <a:r>
              <a:rPr lang="en-GB" dirty="0"/>
              <a:t>Next steps in work plan to take </a:t>
            </a:r>
          </a:p>
        </p:txBody>
      </p:sp>
      <p:sp>
        <p:nvSpPr>
          <p:cNvPr id="4" name="Slide Number Placeholder 3"/>
          <p:cNvSpPr>
            <a:spLocks noGrp="1"/>
          </p:cNvSpPr>
          <p:nvPr>
            <p:ph type="sldNum" sz="quarter" idx="5"/>
          </p:nvPr>
        </p:nvSpPr>
        <p:spPr/>
        <p:txBody>
          <a:bodyPr/>
          <a:lstStyle/>
          <a:p>
            <a:fld id="{B2CBEA24-A338-4D64-8B2B-2C05C1D39240}" type="slidenum">
              <a:rPr lang="en-GB" smtClean="0"/>
              <a:t>12</a:t>
            </a:fld>
            <a:endParaRPr lang="en-GB"/>
          </a:p>
        </p:txBody>
      </p:sp>
    </p:spTree>
    <p:extLst>
      <p:ext uri="{BB962C8B-B14F-4D97-AF65-F5344CB8AC3E}">
        <p14:creationId xmlns:p14="http://schemas.microsoft.com/office/powerpoint/2010/main" val="418461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to this integral imaging can be used to image occluded objects. In the scene here there is a person hidden amongst the trees*. When translating the multi-aperture imaging system** the person can be seen through the trees, with a different perspective in each image.* These perspectives can then be registered and summed to refocus on  the depth plane of interest.* The objects can then be passively ranged with the stereo vision technique shown previously.</a:t>
            </a:r>
          </a:p>
        </p:txBody>
      </p:sp>
      <p:sp>
        <p:nvSpPr>
          <p:cNvPr id="4" name="Slide Number Placeholder 3"/>
          <p:cNvSpPr>
            <a:spLocks noGrp="1"/>
          </p:cNvSpPr>
          <p:nvPr>
            <p:ph type="sldNum" sz="quarter" idx="5"/>
          </p:nvPr>
        </p:nvSpPr>
        <p:spPr/>
        <p:txBody>
          <a:bodyPr/>
          <a:lstStyle/>
          <a:p>
            <a:fld id="{FD9ECC1A-9F53-A845-8893-F3EFE2D1D066}" type="slidenum">
              <a:rPr lang="en-US" smtClean="0"/>
              <a:t>14</a:t>
            </a:fld>
            <a:endParaRPr lang="en-US"/>
          </a:p>
        </p:txBody>
      </p:sp>
    </p:spTree>
    <p:extLst>
      <p:ext uri="{BB962C8B-B14F-4D97-AF65-F5344CB8AC3E}">
        <p14:creationId xmlns:p14="http://schemas.microsoft.com/office/powerpoint/2010/main" val="289861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complementarity of single photon LIDAR is then investigated. *Single photon ranging is </a:t>
            </a:r>
            <a:r>
              <a:rPr lang="en-GB" sz="1200" dirty="0" err="1"/>
              <a:t>acheived</a:t>
            </a:r>
            <a:r>
              <a:rPr lang="en-GB" sz="1200" dirty="0"/>
              <a:t> in time correlated single photon counting (TCSPC) mode, with an array of single photon </a:t>
            </a:r>
            <a:r>
              <a:rPr lang="en-GB" sz="1200" dirty="0" err="1"/>
              <a:t>avalnche</a:t>
            </a:r>
            <a:r>
              <a:rPr lang="en-GB" sz="1200" dirty="0"/>
              <a:t> diodes (32 by 32). This system can capture 300,000 8-bit images a second, providing </a:t>
            </a:r>
            <a:r>
              <a:rPr lang="en-GB" sz="1200" dirty="0" err="1"/>
              <a:t>precison</a:t>
            </a:r>
            <a:r>
              <a:rPr lang="en-GB" sz="1200" dirty="0"/>
              <a:t> ranging on the order of 1cm. This compliments the macro passive ranging achieved with stereo vison, with an accuracy of 0.5m.* This schematic shows our setup for TCSPC mode. *A pulsed laser diode emits light* which hits a beam splitter* directing light to a trigger which starts the clock. Pulsed light then travels towards the scene illuminating the objects of interest.*This is reflected and focussed onto the SPAD array and the clock stops, and a histogram of photon arrival times is produced.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method is used to interrogate the objects in the scene, what material are they made of and are they breathing or not?</a:t>
            </a:r>
          </a:p>
        </p:txBody>
      </p:sp>
      <p:sp>
        <p:nvSpPr>
          <p:cNvPr id="4" name="Slide Number Placeholder 3"/>
          <p:cNvSpPr>
            <a:spLocks noGrp="1"/>
          </p:cNvSpPr>
          <p:nvPr>
            <p:ph type="sldNum" sz="quarter" idx="5"/>
          </p:nvPr>
        </p:nvSpPr>
        <p:spPr/>
        <p:txBody>
          <a:bodyPr/>
          <a:lstStyle/>
          <a:p>
            <a:fld id="{FD9ECC1A-9F53-A845-8893-F3EFE2D1D066}" type="slidenum">
              <a:rPr lang="en-US" smtClean="0"/>
              <a:t>15</a:t>
            </a:fld>
            <a:endParaRPr lang="en-US"/>
          </a:p>
        </p:txBody>
      </p:sp>
    </p:spTree>
    <p:extLst>
      <p:ext uri="{BB962C8B-B14F-4D97-AF65-F5344CB8AC3E}">
        <p14:creationId xmlns:p14="http://schemas.microsoft.com/office/powerpoint/2010/main" val="221109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Using the setup from before*, multiple TCSPC histograms are recorded with the aim to determine whether an object is breathing or not. *For example This is a histogram recorded at time A and then this is the histogram recorded half a second later*, they are offset* as they represent a breath in and a breath out. 50 TCSPC histograms are recorded in 3 seconds  A gaussian is fitted and the centroid position is extracted and plotted for each histogram** The frequency of the oscillation of the peak centroid position is then categorised as breathing or not breathing.</a:t>
            </a:r>
          </a:p>
        </p:txBody>
      </p:sp>
      <p:sp>
        <p:nvSpPr>
          <p:cNvPr id="4" name="Slide Number Placeholder 3"/>
          <p:cNvSpPr>
            <a:spLocks noGrp="1"/>
          </p:cNvSpPr>
          <p:nvPr>
            <p:ph type="sldNum" sz="quarter" idx="5"/>
          </p:nvPr>
        </p:nvSpPr>
        <p:spPr/>
        <p:txBody>
          <a:bodyPr/>
          <a:lstStyle/>
          <a:p>
            <a:fld id="{FD9ECC1A-9F53-A845-8893-F3EFE2D1D066}" type="slidenum">
              <a:rPr lang="en-US" smtClean="0"/>
              <a:t>16</a:t>
            </a:fld>
            <a:endParaRPr lang="en-US"/>
          </a:p>
        </p:txBody>
      </p:sp>
    </p:spTree>
    <p:extLst>
      <p:ext uri="{BB962C8B-B14F-4D97-AF65-F5344CB8AC3E}">
        <p14:creationId xmlns:p14="http://schemas.microsoft.com/office/powerpoint/2010/main" val="2278875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to this material can be </a:t>
            </a:r>
            <a:r>
              <a:rPr lang="en-US" dirty="0" err="1"/>
              <a:t>catagorized</a:t>
            </a:r>
            <a:r>
              <a:rPr lang="en-US" dirty="0"/>
              <a:t> by measuring the impulse response through TCSPC. * So again is the threat a  human or a robot? Polystyrene and </a:t>
            </a:r>
            <a:r>
              <a:rPr lang="en-US" dirty="0" err="1"/>
              <a:t>Aluminium</a:t>
            </a:r>
            <a:r>
              <a:rPr lang="en-US" dirty="0"/>
              <a:t> have been examined to investigate  the 'hardness' of a surface. Along with  flesh and clothes over flesh to compare the impulse response in each case.* As before  the same setup is used to measure TCSPC histograms, and then this distribution is modelled as an </a:t>
            </a:r>
            <a:r>
              <a:rPr lang="en-US" dirty="0" err="1"/>
              <a:t>exgaussian</a:t>
            </a:r>
            <a:r>
              <a:rPr lang="en-US" dirty="0"/>
              <a:t> distribution* where sigma is related to the width of the distribution and alpha is the skewness.* We then plot alpha against sigma and expect the relationship to be warped differently depending on which material is present. * The results are shown here where the relationship is distinct for each material.</a:t>
            </a:r>
          </a:p>
        </p:txBody>
      </p:sp>
      <p:sp>
        <p:nvSpPr>
          <p:cNvPr id="4" name="Slide Number Placeholder 3"/>
          <p:cNvSpPr>
            <a:spLocks noGrp="1"/>
          </p:cNvSpPr>
          <p:nvPr>
            <p:ph type="sldNum" sz="quarter" idx="5"/>
          </p:nvPr>
        </p:nvSpPr>
        <p:spPr/>
        <p:txBody>
          <a:bodyPr/>
          <a:lstStyle/>
          <a:p>
            <a:fld id="{FD9ECC1A-9F53-A845-8893-F3EFE2D1D066}" type="slidenum">
              <a:rPr lang="en-US" smtClean="0"/>
              <a:t>18</a:t>
            </a:fld>
            <a:endParaRPr lang="en-US"/>
          </a:p>
        </p:txBody>
      </p:sp>
    </p:spTree>
    <p:extLst>
      <p:ext uri="{BB962C8B-B14F-4D97-AF65-F5344CB8AC3E}">
        <p14:creationId xmlns:p14="http://schemas.microsoft.com/office/powerpoint/2010/main" val="106944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GB" sz="2400" dirty="0"/>
              <a:t>So to conclude a scalable multi aperture panoramic imaging system has been developed which provides enhanced situational awareness through 3D panoramic imaging capabilities, passive ranging and imaging occluded objects. The fusion with single photon LIDAR has then been explored with the complimentary precision ranging enabling early thread detection through identification of signs of life, such as breathing and material discrimination. </a:t>
            </a:r>
          </a:p>
          <a:p>
            <a:pPr marL="285750" indent="-285750" algn="just">
              <a:buFont typeface="Arial" panose="020B0604020202020204" pitchFamily="34" charset="0"/>
              <a:buChar char="•"/>
            </a:pPr>
            <a:endParaRPr lang="en-GB" sz="2400" dirty="0"/>
          </a:p>
          <a:p>
            <a:pPr marL="800100" lvl="1" indent="-342900" algn="just">
              <a:buFont typeface="Arial" panose="020B0604020202020204" pitchFamily="34" charset="0"/>
              <a:buChar char="•"/>
            </a:pPr>
            <a:endParaRPr lang="en-GB" sz="2400" dirty="0"/>
          </a:p>
          <a:p>
            <a:endParaRPr lang="en-US" dirty="0"/>
          </a:p>
        </p:txBody>
      </p:sp>
      <p:sp>
        <p:nvSpPr>
          <p:cNvPr id="4" name="Slide Number Placeholder 3"/>
          <p:cNvSpPr>
            <a:spLocks noGrp="1"/>
          </p:cNvSpPr>
          <p:nvPr>
            <p:ph type="sldNum" sz="quarter" idx="5"/>
          </p:nvPr>
        </p:nvSpPr>
        <p:spPr/>
        <p:txBody>
          <a:bodyPr/>
          <a:lstStyle/>
          <a:p>
            <a:fld id="{B2CBEA24-A338-4D64-8B2B-2C05C1D39240}" type="slidenum">
              <a:rPr lang="en-GB" smtClean="0"/>
              <a:t>19</a:t>
            </a:fld>
            <a:endParaRPr lang="en-GB"/>
          </a:p>
        </p:txBody>
      </p:sp>
    </p:spTree>
    <p:extLst>
      <p:ext uri="{BB962C8B-B14F-4D97-AF65-F5344CB8AC3E}">
        <p14:creationId xmlns:p14="http://schemas.microsoft.com/office/powerpoint/2010/main" val="131072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a:t>
            </a:r>
          </a:p>
        </p:txBody>
      </p:sp>
      <p:sp>
        <p:nvSpPr>
          <p:cNvPr id="4" name="Slide Number Placeholder 3"/>
          <p:cNvSpPr>
            <a:spLocks noGrp="1"/>
          </p:cNvSpPr>
          <p:nvPr>
            <p:ph type="sldNum" sz="quarter" idx="5"/>
          </p:nvPr>
        </p:nvSpPr>
        <p:spPr/>
        <p:txBody>
          <a:bodyPr/>
          <a:lstStyle/>
          <a:p>
            <a:fld id="{FD9ECC1A-9F53-A845-8893-F3EFE2D1D066}" type="slidenum">
              <a:rPr lang="en-US" smtClean="0"/>
              <a:t>20</a:t>
            </a:fld>
            <a:endParaRPr lang="en-US"/>
          </a:p>
        </p:txBody>
      </p:sp>
    </p:spTree>
    <p:extLst>
      <p:ext uri="{BB962C8B-B14F-4D97-AF65-F5344CB8AC3E}">
        <p14:creationId xmlns:p14="http://schemas.microsoft.com/office/powerpoint/2010/main" val="1191776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So I'd like to start by presenting a scenario. A solider is walking through unknown territory surrounded by possible threats*. And the question I'd like to ask is*  how can we provide 3D situational awareness and identification of threats? So as to know where the threats are?  and Are these threats people or not?</a:t>
            </a:r>
          </a:p>
        </p:txBody>
      </p:sp>
      <p:sp>
        <p:nvSpPr>
          <p:cNvPr id="4" name="Slide Number Placeholder 3"/>
          <p:cNvSpPr>
            <a:spLocks noGrp="1"/>
          </p:cNvSpPr>
          <p:nvPr>
            <p:ph type="sldNum" sz="quarter" idx="5"/>
          </p:nvPr>
        </p:nvSpPr>
        <p:spPr/>
        <p:txBody>
          <a:bodyPr/>
          <a:lstStyle/>
          <a:p>
            <a:fld id="{B2CBEA24-A338-4D64-8B2B-2C05C1D39240}" type="slidenum">
              <a:rPr lang="en-GB" smtClean="0"/>
              <a:t>2</a:t>
            </a:fld>
            <a:endParaRPr lang="en-GB"/>
          </a:p>
        </p:txBody>
      </p:sp>
    </p:spTree>
    <p:extLst>
      <p:ext uri="{BB962C8B-B14F-4D97-AF65-F5344CB8AC3E}">
        <p14:creationId xmlns:p14="http://schemas.microsoft.com/office/powerpoint/2010/main" val="261347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60735" indent="-160735">
              <a:buFont typeface="Arial" panose="020B0604020202020204" pitchFamily="34" charset="0"/>
              <a:buChar char="•"/>
            </a:pPr>
            <a:r>
              <a:rPr lang="en-GB" sz="1200" dirty="0">
                <a:solidFill>
                  <a:schemeClr val="tx1"/>
                </a:solidFill>
              </a:rPr>
              <a:t>So to answer this question we have created a 360 degree multi-aperture thermal infrared imaging system*. This system has been designed to be integrated into battlefield equipment such as helmets*, but could be used on vehicles or drones also. A threat* such as this solder behind foliage can be identified with thermal imaging and then by introducing a translation*, from point A to B*, stereo vision can be used for passive ranging, and integral imaging can be used to remove* objects occluding the person of interest. Fusing this infrared imaging with single-photon technology* allows for threat detection through precision ranging to detect biological micro-movements such as breathing and material discrimination through impulse response measurement. </a:t>
            </a:r>
          </a:p>
          <a:p>
            <a:pPr marL="160735" indent="-160735">
              <a:buFont typeface="Arial" panose="020B0604020202020204" pitchFamily="34" charset="0"/>
              <a:buChar char="•"/>
            </a:pPr>
            <a:r>
              <a:rPr lang="en-GB" sz="1200" dirty="0">
                <a:solidFill>
                  <a:schemeClr val="tx1"/>
                </a:solidFill>
              </a:rPr>
              <a:t>Is this threat alive and human or not?</a:t>
            </a:r>
          </a:p>
          <a:p>
            <a:pPr marL="160735" indent="-160735">
              <a:buFont typeface="Arial" panose="020B0604020202020204" pitchFamily="34" charset="0"/>
              <a:buChar char="•"/>
            </a:pPr>
            <a:endParaRPr lang="en-GB" sz="1200" dirty="0">
              <a:solidFill>
                <a:schemeClr val="tx1"/>
              </a:solidFill>
            </a:endParaRPr>
          </a:p>
          <a:p>
            <a:endParaRPr lang="en-GB" dirty="0"/>
          </a:p>
          <a:p>
            <a:endParaRPr lang="en-GB" dirty="0"/>
          </a:p>
        </p:txBody>
      </p:sp>
      <p:sp>
        <p:nvSpPr>
          <p:cNvPr id="4" name="Slide Number Placeholder 3"/>
          <p:cNvSpPr>
            <a:spLocks noGrp="1"/>
          </p:cNvSpPr>
          <p:nvPr>
            <p:ph type="sldNum" sz="quarter" idx="5"/>
          </p:nvPr>
        </p:nvSpPr>
        <p:spPr/>
        <p:txBody>
          <a:bodyPr/>
          <a:lstStyle/>
          <a:p>
            <a:fld id="{B2CBEA24-A338-4D64-8B2B-2C05C1D39240}" type="slidenum">
              <a:rPr lang="en-GB" smtClean="0"/>
              <a:t>3</a:t>
            </a:fld>
            <a:endParaRPr lang="en-GB"/>
          </a:p>
        </p:txBody>
      </p:sp>
    </p:spTree>
    <p:extLst>
      <p:ext uri="{BB962C8B-B14F-4D97-AF65-F5344CB8AC3E}">
        <p14:creationId xmlns:p14="http://schemas.microsoft.com/office/powerpoint/2010/main" val="21885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Extended applications </a:t>
            </a:r>
          </a:p>
          <a:p>
            <a:pPr marL="171450" indent="-171450">
              <a:buFont typeface="Arial" panose="020B0604020202020204" pitchFamily="34" charset="0"/>
              <a:buChar char="•"/>
            </a:pPr>
            <a:r>
              <a:rPr lang="en-US" dirty="0"/>
              <a:t>Attached to drone </a:t>
            </a:r>
          </a:p>
          <a:p>
            <a:pPr marL="171450" indent="-171450">
              <a:buFont typeface="Arial" panose="020B0604020202020204" pitchFamily="34" charset="0"/>
              <a:buChar char="•"/>
            </a:pPr>
            <a:r>
              <a:rPr lang="en-US" dirty="0"/>
              <a:t>Moving vehicle – reduce risk to life </a:t>
            </a:r>
          </a:p>
        </p:txBody>
      </p:sp>
      <p:sp>
        <p:nvSpPr>
          <p:cNvPr id="4" name="Slide Number Placeholder 3"/>
          <p:cNvSpPr>
            <a:spLocks noGrp="1"/>
          </p:cNvSpPr>
          <p:nvPr>
            <p:ph type="sldNum" sz="quarter" idx="5"/>
          </p:nvPr>
        </p:nvSpPr>
        <p:spPr/>
        <p:txBody>
          <a:bodyPr/>
          <a:lstStyle/>
          <a:p>
            <a:fld id="{B2CBEA24-A338-4D64-8B2B-2C05C1D39240}" type="slidenum">
              <a:rPr lang="en-GB" smtClean="0"/>
              <a:t>4</a:t>
            </a:fld>
            <a:endParaRPr lang="en-GB"/>
          </a:p>
        </p:txBody>
      </p:sp>
    </p:spTree>
    <p:extLst>
      <p:ext uri="{BB962C8B-B14F-4D97-AF65-F5344CB8AC3E}">
        <p14:creationId xmlns:p14="http://schemas.microsoft.com/office/powerpoint/2010/main" val="40375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 will present today is the benefits of multi-aperture panoramic imaging. The prototype 360 degree panoramic imaging system and how that allows for 3-dimentional situational awareness providing passive ranging and imaging of occluded objects. I will then discuss the fusion of this technology with single Photon LIDAR for the detection of breathing and material discrimination.</a:t>
            </a:r>
          </a:p>
        </p:txBody>
      </p:sp>
      <p:sp>
        <p:nvSpPr>
          <p:cNvPr id="4" name="Slide Number Placeholder 3"/>
          <p:cNvSpPr>
            <a:spLocks noGrp="1"/>
          </p:cNvSpPr>
          <p:nvPr>
            <p:ph type="sldNum" sz="quarter" idx="5"/>
          </p:nvPr>
        </p:nvSpPr>
        <p:spPr/>
        <p:txBody>
          <a:bodyPr/>
          <a:lstStyle/>
          <a:p>
            <a:fld id="{B2CBEA24-A338-4D64-8B2B-2C05C1D39240}" type="slidenum">
              <a:rPr lang="en-GB" smtClean="0"/>
              <a:t>6</a:t>
            </a:fld>
            <a:endParaRPr lang="en-GB"/>
          </a:p>
        </p:txBody>
      </p:sp>
    </p:spTree>
    <p:extLst>
      <p:ext uri="{BB962C8B-B14F-4D97-AF65-F5344CB8AC3E}">
        <p14:creationId xmlns:p14="http://schemas.microsoft.com/office/powerpoint/2010/main" val="326111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Compact panoramic imaging is not possible with conventional imaging techniques.* Traditional approaches consist of using a reflection optic or a hyper hemispherical lens. These approaches limit the total pixel count to that of one detector and the resulting images are highly distorted. *Addressing this through optical design results in an optical system with an increased size, weight, cost, and complexity which is undesirable.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B2CBEA24-A338-4D64-8B2B-2C05C1D39240}" type="slidenum">
              <a:rPr lang="en-GB" smtClean="0"/>
              <a:t>7</a:t>
            </a:fld>
            <a:endParaRPr lang="en-GB"/>
          </a:p>
        </p:txBody>
      </p:sp>
    </p:spTree>
    <p:extLst>
      <p:ext uri="{BB962C8B-B14F-4D97-AF65-F5344CB8AC3E}">
        <p14:creationId xmlns:p14="http://schemas.microsoft.com/office/powerpoint/2010/main" val="37385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One method of increasing field-of-view while maintaining reduced complexity is with a curved focal surface.* A curved focal surface reduces optical aberrations and enables simpler optics. The reflection optic is replaced with a curved detector array* for example a monocentric single aperture system with a concave focal </a:t>
            </a:r>
            <a:r>
              <a:rPr lang="en-GB" dirty="0" err="1"/>
              <a:t>surface.Or</a:t>
            </a:r>
            <a:r>
              <a:rPr lang="en-GB" dirty="0"/>
              <a:t> system complexity can be reduced further replacing the central optic with a convex array of low-cost cameras*. This then allows for a scalable architecture. *The design shown here is the schematic of the prototype multi-aperture panoramic thermal infrared system that </a:t>
            </a:r>
            <a:r>
              <a:rPr lang="en-GB" dirty="0" err="1"/>
              <a:t>i</a:t>
            </a:r>
            <a:r>
              <a:rPr lang="en-GB" dirty="0"/>
              <a:t> will present today. </a:t>
            </a:r>
          </a:p>
        </p:txBody>
      </p:sp>
      <p:sp>
        <p:nvSpPr>
          <p:cNvPr id="4" name="Slide Number Placeholder 3"/>
          <p:cNvSpPr>
            <a:spLocks noGrp="1"/>
          </p:cNvSpPr>
          <p:nvPr>
            <p:ph type="sldNum" sz="quarter" idx="5"/>
          </p:nvPr>
        </p:nvSpPr>
        <p:spPr/>
        <p:txBody>
          <a:bodyPr/>
          <a:lstStyle/>
          <a:p>
            <a:fld id="{B2CBEA24-A338-4D64-8B2B-2C05C1D39240}" type="slidenum">
              <a:rPr lang="en-GB" smtClean="0"/>
              <a:t>8</a:t>
            </a:fld>
            <a:endParaRPr lang="en-GB"/>
          </a:p>
        </p:txBody>
      </p:sp>
    </p:spTree>
    <p:extLst>
      <p:ext uri="{BB962C8B-B14F-4D97-AF65-F5344CB8AC3E}">
        <p14:creationId xmlns:p14="http://schemas.microsoft.com/office/powerpoint/2010/main" val="291931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prototype system comprises 9 low-cost long wave infrared cameras. Each camera has 80 by 60 pixels and a short focal length silicon lens and is powered by a Raspberry Pi.  The prototype system can be assembled from off-the shelf components for around 2000 dollars. Which is significantly cheaper than state-of-the-art wide field of view thermal imaging systems. Snapshot and video rate panoramic imaging is possible with this setup.</a:t>
            </a:r>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2CBEA24-A338-4D64-8B2B-2C05C1D39240}" type="slidenum">
              <a:rPr lang="en-GB" smtClean="0"/>
              <a:t>9</a:t>
            </a:fld>
            <a:endParaRPr lang="en-GB"/>
          </a:p>
        </p:txBody>
      </p:sp>
    </p:spTree>
    <p:extLst>
      <p:ext uri="{BB962C8B-B14F-4D97-AF65-F5344CB8AC3E}">
        <p14:creationId xmlns:p14="http://schemas.microsoft.com/office/powerpoint/2010/main" val="109446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An example of a snapshot panoramic </a:t>
            </a:r>
            <a:r>
              <a:rPr lang="en-GB" dirty="0" err="1"/>
              <a:t>iamge</a:t>
            </a:r>
            <a:r>
              <a:rPr lang="en-GB" dirty="0"/>
              <a:t> is shown here. Individual images have been stitched together to create a panoramic image covering 360 degrees. The image is much less distorted than that of the reflection optics as shown previously.**This can be shown as a video which has been mapped onto a torus as shown here, to aid image understanding. This can be shown as a virtual reality video. </a:t>
            </a:r>
          </a:p>
          <a:p>
            <a:pPr marL="171450" indent="-171450">
              <a:buFontTx/>
              <a:buChar char="-"/>
            </a:pPr>
            <a:endParaRPr lang="en-GB" dirty="0"/>
          </a:p>
          <a:p>
            <a:pPr marL="171450" indent="-171450">
              <a:buFontTx/>
              <a:buChar char="-"/>
            </a:pPr>
            <a:endParaRPr lang="en-GB" dirty="0"/>
          </a:p>
          <a:p>
            <a:pPr marL="171450" indent="-171450">
              <a:buFontTx/>
              <a:buChar char="-"/>
            </a:pPr>
            <a:r>
              <a:rPr lang="en-GB" dirty="0"/>
              <a:t>Displaying panoramic images is well known as being awkward – mapped on to a torus. </a:t>
            </a:r>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B2CBEA24-A338-4D64-8B2B-2C05C1D39240}" type="slidenum">
              <a:rPr lang="en-GB" smtClean="0"/>
              <a:t>10</a:t>
            </a:fld>
            <a:endParaRPr lang="en-GB"/>
          </a:p>
        </p:txBody>
      </p:sp>
    </p:spTree>
    <p:extLst>
      <p:ext uri="{BB962C8B-B14F-4D97-AF65-F5344CB8AC3E}">
        <p14:creationId xmlns:p14="http://schemas.microsoft.com/office/powerpoint/2010/main" val="20501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EA22EEA-2980-8046-8181-F2BDE77D6540}"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1167965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EA22EEA-2980-8046-8181-F2BDE77D6540}"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109887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EA22EEA-2980-8046-8181-F2BDE77D6540}"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19853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EA22EEA-2980-8046-8181-F2BDE77D6540}"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34844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EA22EEA-2980-8046-8181-F2BDE77D6540}"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841932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EA22EEA-2980-8046-8181-F2BDE77D6540}"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87860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EA22EEA-2980-8046-8181-F2BDE77D6540}" type="datetimeFigureOut">
              <a:rPr lang="en-US" smtClean="0"/>
              <a:t>6/17/20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364610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EA22EEA-2980-8046-8181-F2BDE77D6540}" type="datetimeFigureOut">
              <a:rPr lang="en-US" smtClean="0"/>
              <a:t>6/17/20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81704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22EEA-2980-8046-8181-F2BDE77D6540}" type="datetimeFigureOut">
              <a:rPr lang="en-US" smtClean="0"/>
              <a:t>6/17/20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43998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EA22EEA-2980-8046-8181-F2BDE77D6540}"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01425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EA22EEA-2980-8046-8181-F2BDE77D6540}"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11C93-6E5F-2046-A9BC-D2966F6D22B2}" type="slidenum">
              <a:rPr lang="en-US" smtClean="0"/>
              <a:t>‹#›</a:t>
            </a:fld>
            <a:endParaRPr lang="en-US"/>
          </a:p>
        </p:txBody>
      </p:sp>
    </p:spTree>
    <p:extLst>
      <p:ext uri="{BB962C8B-B14F-4D97-AF65-F5344CB8AC3E}">
        <p14:creationId xmlns:p14="http://schemas.microsoft.com/office/powerpoint/2010/main" val="250353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22EEA-2980-8046-8181-F2BDE77D6540}" type="datetimeFigureOut">
              <a:rPr lang="en-US" smtClean="0"/>
              <a:t>6/17/20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11C93-6E5F-2046-A9BC-D2966F6D22B2}" type="slidenum">
              <a:rPr lang="en-US" smtClean="0"/>
              <a:t>‹#›</a:t>
            </a:fld>
            <a:endParaRPr lang="en-US"/>
          </a:p>
        </p:txBody>
      </p:sp>
    </p:spTree>
    <p:extLst>
      <p:ext uri="{BB962C8B-B14F-4D97-AF65-F5344CB8AC3E}">
        <p14:creationId xmlns:p14="http://schemas.microsoft.com/office/powerpoint/2010/main" val="36233091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3.jpeg"/><Relationship Id="rId5" Type="http://schemas.openxmlformats.org/officeDocument/2006/relationships/hyperlink" Target="https://youtu.be/BiIq44osxIo" TargetMode="External"/><Relationship Id="rId4" Type="http://schemas.openxmlformats.org/officeDocument/2006/relationships/notesSlide" Target="../notesSlides/notesSlide9.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20.wdp"/><Relationship Id="rId2" Type="http://schemas.openxmlformats.org/officeDocument/2006/relationships/notesSlide" Target="../notesSlides/notesSlide10.xml"/><Relationship Id="rId16" Type="http://schemas.openxmlformats.org/officeDocument/2006/relationships/image" Target="../media/image46.tif"/><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45.tif"/><Relationship Id="rId10" Type="http://schemas.openxmlformats.org/officeDocument/2006/relationships/image" Target="../media/image42.jpeg"/><Relationship Id="rId4" Type="http://schemas.microsoft.com/office/2007/relationships/hdphoto" Target="../media/hdphoto18.wdp"/><Relationship Id="rId9" Type="http://schemas.openxmlformats.org/officeDocument/2006/relationships/image" Target="../media/image41.png"/><Relationship Id="rId14" Type="http://schemas.microsoft.com/office/2007/relationships/hdphoto" Target="../media/hdphoto21.wdp"/></Relationships>
</file>

<file path=ppt/slides/_rels/slide12.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t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5.tif"/><Relationship Id="rId5" Type="http://schemas.openxmlformats.org/officeDocument/2006/relationships/image" Target="../media/image41.png"/><Relationship Id="rId10" Type="http://schemas.microsoft.com/office/2007/relationships/hdphoto" Target="../media/hdphoto21.wdp"/><Relationship Id="rId4" Type="http://schemas.openxmlformats.org/officeDocument/2006/relationships/image" Target="../media/image4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0.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59.png"/><Relationship Id="rId17" Type="http://schemas.microsoft.com/office/2007/relationships/hdphoto" Target="../media/hdphoto23.wdp"/><Relationship Id="rId2" Type="http://schemas.openxmlformats.org/officeDocument/2006/relationships/notesSlide" Target="../notesSlides/notesSlide12.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png"/><Relationship Id="rId15" Type="http://schemas.microsoft.com/office/2007/relationships/hdphoto" Target="../media/hdphoto22.wdp"/><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1.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jp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62.jpe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5.png"/><Relationship Id="rId3" Type="http://schemas.openxmlformats.org/officeDocument/2006/relationships/image" Target="../media/image67.png"/><Relationship Id="rId7" Type="http://schemas.microsoft.com/office/2007/relationships/hdphoto" Target="../media/hdphoto5.wdp"/><Relationship Id="rId12" Type="http://schemas.openxmlformats.org/officeDocument/2006/relationships/image" Target="../media/image70.png"/><Relationship Id="rId17" Type="http://schemas.microsoft.com/office/2007/relationships/hdphoto" Target="../media/hdphoto4.wdp"/><Relationship Id="rId2" Type="http://schemas.openxmlformats.org/officeDocument/2006/relationships/notesSlide" Target="../notesSlides/notesSlide14.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8.wdp"/><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png"/><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7.png"/><Relationship Id="rId5" Type="http://schemas.openxmlformats.org/officeDocument/2006/relationships/image" Target="../media/image75.png"/><Relationship Id="rId10" Type="http://schemas.openxmlformats.org/officeDocument/2006/relationships/image" Target="../media/image68.png"/><Relationship Id="rId4" Type="http://schemas.openxmlformats.org/officeDocument/2006/relationships/image" Target="../media/image74.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79.tiff"/></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5.png"/><Relationship Id="rId4" Type="http://schemas.openxmlformats.org/officeDocument/2006/relationships/image" Target="../media/image16.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7.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microsoft.com/office/2007/relationships/hdphoto" Target="../media/hdphoto4.wdp"/><Relationship Id="rId10" Type="http://schemas.openxmlformats.org/officeDocument/2006/relationships/hyperlink" Target="http://css.gamebanana.com/sprays/48963" TargetMode="Externa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18" Type="http://schemas.microsoft.com/office/2007/relationships/hdphoto" Target="../media/hdphoto6.wdp"/><Relationship Id="rId26" Type="http://schemas.openxmlformats.org/officeDocument/2006/relationships/image" Target="../media/image20.png"/><Relationship Id="rId3" Type="http://schemas.openxmlformats.org/officeDocument/2006/relationships/image" Target="../media/image7.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5.wdp"/><Relationship Id="rId25"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18.png"/><Relationship Id="rId20" Type="http://schemas.microsoft.com/office/2007/relationships/hdphoto" Target="../media/hdphoto8.wdp"/><Relationship Id="rId29"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24"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17.jpg"/><Relationship Id="rId23" Type="http://schemas.microsoft.com/office/2007/relationships/hdphoto" Target="../media/hdphoto10.wdp"/><Relationship Id="rId28" Type="http://schemas.openxmlformats.org/officeDocument/2006/relationships/image" Target="../media/image21.png"/><Relationship Id="rId10" Type="http://schemas.openxmlformats.org/officeDocument/2006/relationships/image" Target="../media/image12.png"/><Relationship Id="rId19" Type="http://schemas.microsoft.com/office/2007/relationships/hdphoto" Target="../media/hdphoto7.wdp"/><Relationship Id="rId31" Type="http://schemas.microsoft.com/office/2007/relationships/hdphoto" Target="../media/hdphoto14.wdp"/><Relationship Id="rId4" Type="http://schemas.openxmlformats.org/officeDocument/2006/relationships/image" Target="../media/image8.png"/><Relationship Id="rId9" Type="http://schemas.openxmlformats.org/officeDocument/2006/relationships/hyperlink" Target="http://css.gamebanana.com/sprays/48963" TargetMode="External"/><Relationship Id="rId14" Type="http://schemas.openxmlformats.org/officeDocument/2006/relationships/image" Target="../media/image16.jpeg"/><Relationship Id="rId22" Type="http://schemas.openxmlformats.org/officeDocument/2006/relationships/image" Target="../media/image14.png"/><Relationship Id="rId27" Type="http://schemas.microsoft.com/office/2007/relationships/hdphoto" Target="../media/hdphoto12.wdp"/><Relationship Id="rId30"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microsoft.com/office/2007/relationships/hdphoto" Target="../media/hdphoto3.wdp"/><Relationship Id="rId12" Type="http://schemas.microsoft.com/office/2007/relationships/hdphoto" Target="../media/hdphoto15.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8.png"/><Relationship Id="rId9" Type="http://schemas.microsoft.com/office/2007/relationships/hdphoto" Target="../media/hdphoto2.wdp"/><Relationship Id="rId14" Type="http://schemas.microsoft.com/office/2007/relationships/hdphoto" Target="../media/hdphoto16.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6.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sk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08" y="1"/>
            <a:ext cx="9148208" cy="6861156"/>
          </a:xfrm>
          <a:prstGeom prst="rect">
            <a:avLst/>
          </a:prstGeom>
        </p:spPr>
      </p:pic>
      <p:sp>
        <p:nvSpPr>
          <p:cNvPr id="2" name="Title 1"/>
          <p:cNvSpPr>
            <a:spLocks noGrp="1"/>
          </p:cNvSpPr>
          <p:nvPr>
            <p:ph type="ctrTitle"/>
          </p:nvPr>
        </p:nvSpPr>
        <p:spPr>
          <a:xfrm>
            <a:off x="-11097" y="1013290"/>
            <a:ext cx="9161989" cy="930369"/>
          </a:xfrm>
        </p:spPr>
        <p:txBody>
          <a:bodyPr>
            <a:noAutofit/>
          </a:bodyPr>
          <a:lstStyle/>
          <a:p>
            <a:r>
              <a:rPr lang="en-GB" sz="3200" b="1" dirty="0">
                <a:solidFill>
                  <a:schemeClr val="bg1"/>
                </a:solidFill>
              </a:rPr>
              <a:t>Combined multi-aperture 3D panoramic thermal imaging and single-photon ranging </a:t>
            </a:r>
            <a:endParaRPr lang="en-GB" sz="3200" dirty="0">
              <a:solidFill>
                <a:schemeClr val="bg1"/>
              </a:solidFill>
            </a:endParaRPr>
          </a:p>
        </p:txBody>
      </p:sp>
      <p:pic>
        <p:nvPicPr>
          <p:cNvPr id="7" name="Picture 14" descr="UniofGlasgowLogo_CMY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472" y="-25082"/>
            <a:ext cx="2739352" cy="853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2"/>
          <p:cNvSpPr>
            <a:spLocks noChangeArrowheads="1"/>
          </p:cNvSpPr>
          <p:nvPr/>
        </p:nvSpPr>
        <p:spPr bwMode="auto">
          <a:xfrm>
            <a:off x="0" y="-22678"/>
            <a:ext cx="9144000" cy="996951"/>
          </a:xfrm>
          <a:prstGeom prst="rect">
            <a:avLst/>
          </a:prstGeom>
          <a:solidFill>
            <a:srgbClr val="00213B"/>
          </a:solidFill>
          <a:ln w="9525">
            <a:noFill/>
            <a:miter lim="800000"/>
            <a:headEnd/>
            <a:tailEnd/>
          </a:ln>
        </p:spPr>
        <p:txBody>
          <a:bodyPr wrap="none" anchor="ctr"/>
          <a:lstStyle/>
          <a:p>
            <a:pPr eaLnBrk="1" hangingPunct="1"/>
            <a:endParaRPr lang="en-US" sz="1400">
              <a:cs typeface="Arial" charset="0"/>
            </a:endParaRPr>
          </a:p>
        </p:txBody>
      </p:sp>
      <p:pic>
        <p:nvPicPr>
          <p:cNvPr id="11" name="Picture 5" descr="UoG_keyline.eps"/>
          <p:cNvPicPr>
            <a:picLocks noChangeAspect="1"/>
          </p:cNvPicPr>
          <p:nvPr/>
        </p:nvPicPr>
        <p:blipFill>
          <a:blip r:embed="rId5" cstate="print"/>
          <a:srcRect/>
          <a:stretch>
            <a:fillRect/>
          </a:stretch>
        </p:blipFill>
        <p:spPr bwMode="auto">
          <a:xfrm>
            <a:off x="164523" y="123031"/>
            <a:ext cx="1968500" cy="622300"/>
          </a:xfrm>
          <a:prstGeom prst="rect">
            <a:avLst/>
          </a:prstGeom>
          <a:noFill/>
          <a:ln w="9525">
            <a:noFill/>
            <a:miter lim="800000"/>
            <a:headEnd/>
            <a:tailEnd/>
          </a:ln>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95428" y="94903"/>
            <a:ext cx="1991104" cy="712793"/>
          </a:xfrm>
          <a:prstGeom prst="rect">
            <a:avLst/>
          </a:prstGeom>
        </p:spPr>
      </p:pic>
      <p:sp>
        <p:nvSpPr>
          <p:cNvPr id="12" name="Subtitle 2"/>
          <p:cNvSpPr txBox="1">
            <a:spLocks/>
          </p:cNvSpPr>
          <p:nvPr/>
        </p:nvSpPr>
        <p:spPr>
          <a:xfrm>
            <a:off x="18475" y="1984512"/>
            <a:ext cx="6268093" cy="303130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400" b="1" dirty="0">
                <a:solidFill>
                  <a:schemeClr val="bg1"/>
                </a:solidFill>
              </a:rPr>
              <a:t>Laura V. Cowan</a:t>
            </a:r>
            <a:r>
              <a:rPr lang="en-GB" sz="1400" b="1" baseline="30000" dirty="0">
                <a:solidFill>
                  <a:schemeClr val="bg1"/>
                </a:solidFill>
              </a:rPr>
              <a:t>1</a:t>
            </a:r>
            <a:r>
              <a:rPr lang="en-GB" sz="1400" b="1" dirty="0">
                <a:solidFill>
                  <a:schemeClr val="bg1"/>
                </a:solidFill>
              </a:rPr>
              <a:t>, Ashley Lyons</a:t>
            </a:r>
            <a:r>
              <a:rPr lang="en-GB" sz="1400" b="1" baseline="30000" dirty="0">
                <a:solidFill>
                  <a:schemeClr val="bg1"/>
                </a:solidFill>
              </a:rPr>
              <a:t>1</a:t>
            </a:r>
            <a:r>
              <a:rPr lang="en-GB" sz="1400" b="1" dirty="0">
                <a:solidFill>
                  <a:schemeClr val="bg1"/>
                </a:solidFill>
              </a:rPr>
              <a:t>, </a:t>
            </a:r>
            <a:r>
              <a:rPr lang="en-GB" sz="1400" b="1" dirty="0" err="1">
                <a:solidFill>
                  <a:schemeClr val="bg1"/>
                </a:solidFill>
              </a:rPr>
              <a:t>Guillem</a:t>
            </a:r>
            <a:r>
              <a:rPr lang="en-GB" sz="1400" b="1" dirty="0">
                <a:solidFill>
                  <a:schemeClr val="bg1"/>
                </a:solidFill>
              </a:rPr>
              <a:t> Carles</a:t>
            </a:r>
            <a:r>
              <a:rPr lang="en-GB" sz="1400" b="1" baseline="30000" dirty="0">
                <a:solidFill>
                  <a:schemeClr val="bg1"/>
                </a:solidFill>
              </a:rPr>
              <a:t>1</a:t>
            </a:r>
            <a:r>
              <a:rPr lang="en-GB" sz="1400" b="1" dirty="0">
                <a:solidFill>
                  <a:schemeClr val="bg1"/>
                </a:solidFill>
              </a:rPr>
              <a:t>, James Babington</a:t>
            </a:r>
            <a:r>
              <a:rPr lang="en-GB" sz="1400" b="1" baseline="30000" dirty="0">
                <a:solidFill>
                  <a:schemeClr val="bg1"/>
                </a:solidFill>
              </a:rPr>
              <a:t>2,3</a:t>
            </a:r>
            <a:r>
              <a:rPr lang="en-GB" sz="1400" b="1" dirty="0">
                <a:solidFill>
                  <a:schemeClr val="bg1"/>
                </a:solidFill>
              </a:rPr>
              <a:t>, Andy Wood</a:t>
            </a:r>
            <a:r>
              <a:rPr lang="en-GB" sz="1400" b="1" baseline="30000" dirty="0">
                <a:solidFill>
                  <a:schemeClr val="bg1"/>
                </a:solidFill>
              </a:rPr>
              <a:t>2</a:t>
            </a:r>
            <a:r>
              <a:rPr lang="en-GB" sz="1400" b="1" dirty="0">
                <a:solidFill>
                  <a:schemeClr val="bg1"/>
                </a:solidFill>
              </a:rPr>
              <a:t>, Andrew R. Harvey</a:t>
            </a:r>
            <a:r>
              <a:rPr lang="en-GB" sz="1400" b="1" baseline="30000" dirty="0">
                <a:solidFill>
                  <a:schemeClr val="bg1"/>
                </a:solidFill>
              </a:rPr>
              <a:t>1 </a:t>
            </a:r>
            <a:endParaRPr lang="en-GB" sz="1400" baseline="30000" dirty="0">
              <a:solidFill>
                <a:schemeClr val="bg1"/>
              </a:solidFill>
            </a:endParaRPr>
          </a:p>
          <a:p>
            <a:pPr algn="l"/>
            <a:endParaRPr lang="en-GB" sz="1400" dirty="0"/>
          </a:p>
          <a:p>
            <a:pPr algn="l"/>
            <a:r>
              <a:rPr lang="en-US" sz="1400" i="1" baseline="30000" dirty="0">
                <a:solidFill>
                  <a:schemeClr val="bg1"/>
                </a:solidFill>
              </a:rPr>
              <a:t>1</a:t>
            </a:r>
            <a:r>
              <a:rPr lang="en-US" sz="1400" i="1" dirty="0">
                <a:solidFill>
                  <a:schemeClr val="bg1"/>
                </a:solidFill>
              </a:rPr>
              <a:t>School of Physics and Astronomy, University of Glasgow, Glasgow, UK G12 8QQ </a:t>
            </a:r>
            <a:endParaRPr lang="en-US" sz="1400" dirty="0">
              <a:solidFill>
                <a:schemeClr val="bg1"/>
              </a:solidFill>
            </a:endParaRPr>
          </a:p>
          <a:p>
            <a:pPr algn="l"/>
            <a:r>
              <a:rPr lang="en-GB" sz="1400" i="1" baseline="30000" dirty="0">
                <a:solidFill>
                  <a:schemeClr val="bg1"/>
                </a:solidFill>
              </a:rPr>
              <a:t>2</a:t>
            </a:r>
            <a:r>
              <a:rPr lang="en-GB" sz="1400" i="1" dirty="0">
                <a:solidFill>
                  <a:schemeClr val="bg1"/>
                </a:solidFill>
              </a:rPr>
              <a:t>Qioptiq Ltd, St Asaph, Denbighshire LL17 0LL, UK </a:t>
            </a:r>
          </a:p>
          <a:p>
            <a:pPr algn="l"/>
            <a:r>
              <a:rPr lang="en-GB" sz="1400" i="1" baseline="30000" dirty="0">
                <a:solidFill>
                  <a:schemeClr val="bg1"/>
                </a:solidFill>
              </a:rPr>
              <a:t>3</a:t>
            </a:r>
            <a:r>
              <a:rPr lang="en-GB" sz="1400" i="1" dirty="0">
                <a:solidFill>
                  <a:schemeClr val="bg1"/>
                </a:solidFill>
              </a:rPr>
              <a:t> now at Thales UK, 1 </a:t>
            </a:r>
            <a:r>
              <a:rPr lang="en-GB" sz="1400" i="1" dirty="0" err="1">
                <a:solidFill>
                  <a:schemeClr val="bg1"/>
                </a:solidFill>
              </a:rPr>
              <a:t>Linthouse</a:t>
            </a:r>
            <a:r>
              <a:rPr lang="en-GB" sz="1400" i="1" dirty="0">
                <a:solidFill>
                  <a:schemeClr val="bg1"/>
                </a:solidFill>
              </a:rPr>
              <a:t> Rd, Glasgow G51 4BZ</a:t>
            </a:r>
            <a:endParaRPr lang="en-GB" sz="1400" dirty="0">
              <a:solidFill>
                <a:schemeClr val="bg1"/>
              </a:solidFill>
            </a:endParaRPr>
          </a:p>
          <a:p>
            <a:pPr algn="l"/>
            <a:endParaRPr lang="en-US" sz="1400" i="1" dirty="0">
              <a:solidFill>
                <a:schemeClr val="bg1"/>
              </a:solidFill>
            </a:endParaRPr>
          </a:p>
          <a:p>
            <a:pPr algn="l"/>
            <a:r>
              <a:rPr lang="en-US" sz="1400" i="1" dirty="0">
                <a:solidFill>
                  <a:schemeClr val="bg1"/>
                </a:solidFill>
              </a:rPr>
              <a:t>Author e-mail address: </a:t>
            </a:r>
            <a:r>
              <a:rPr lang="en-US" sz="1400" i="1" dirty="0" err="1">
                <a:solidFill>
                  <a:schemeClr val="bg1"/>
                </a:solidFill>
              </a:rPr>
              <a:t>Andy.Harvey@Glasgow.ac.uk</a:t>
            </a:r>
            <a:endParaRPr lang="en-US" sz="1400" dirty="0">
              <a:solidFill>
                <a:schemeClr val="bg1">
                  <a:lumMod val="50000"/>
                </a:schemeClr>
              </a:solidFill>
            </a:endParaRPr>
          </a:p>
          <a:p>
            <a:pPr algn="l"/>
            <a:endParaRPr lang="en-US" sz="1400" dirty="0">
              <a:solidFill>
                <a:schemeClr val="bg1">
                  <a:lumMod val="50000"/>
                </a:schemeClr>
              </a:solidFill>
            </a:endParaRPr>
          </a:p>
        </p:txBody>
      </p:sp>
      <p:pic>
        <p:nvPicPr>
          <p:cNvPr id="13" name="Picture 4" descr="C:\Users\Admin\Desktop\Qioptiq-logo.png"/>
          <p:cNvPicPr>
            <a:picLocks noChangeAspect="1" noChangeArrowheads="1"/>
          </p:cNvPicPr>
          <p:nvPr/>
        </p:nvPicPr>
        <p:blipFill>
          <a:blip r:embed="rId7" cstate="print"/>
          <a:srcRect/>
          <a:stretch>
            <a:fillRect/>
          </a:stretch>
        </p:blipFill>
        <p:spPr bwMode="auto">
          <a:xfrm>
            <a:off x="2279075" y="157833"/>
            <a:ext cx="2349993" cy="587499"/>
          </a:xfrm>
          <a:prstGeom prst="rect">
            <a:avLst/>
          </a:prstGeom>
          <a:noFill/>
        </p:spPr>
      </p:pic>
      <p:pic>
        <p:nvPicPr>
          <p:cNvPr id="3074" name="Picture 2" descr="QuantIC logo">
            <a:extLst>
              <a:ext uri="{FF2B5EF4-FFF2-40B4-BE49-F238E27FC236}">
                <a16:creationId xmlns:a16="http://schemas.microsoft.com/office/drawing/2014/main" id="{6A94FD53-27C6-468A-885D-2A2F175B1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6109" y="216779"/>
            <a:ext cx="1738313"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2B5879-D385-456B-BDEE-C4C460441E5D}"/>
              </a:ext>
            </a:extLst>
          </p:cNvPr>
          <p:cNvSpPr txBox="1"/>
          <p:nvPr/>
        </p:nvSpPr>
        <p:spPr>
          <a:xfrm>
            <a:off x="-1" y="3496860"/>
            <a:ext cx="5024927" cy="8309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dirty="0">
                <a:solidFill>
                  <a:schemeClr val="tx1"/>
                </a:solidFill>
              </a:rPr>
              <a:t>link to interactive panoramic video… </a:t>
            </a:r>
            <a:r>
              <a:rPr lang="en-GB" sz="2400" dirty="0">
                <a:hlinkClick r:id="rId5"/>
              </a:rPr>
              <a:t>https://youtu.be/BiIq44osxIo</a:t>
            </a:r>
            <a:endParaRPr lang="en-GB" sz="2400" dirty="0"/>
          </a:p>
        </p:txBody>
      </p:sp>
      <p:sp>
        <p:nvSpPr>
          <p:cNvPr id="8" name="TextBox 7">
            <a:extLst>
              <a:ext uri="{FF2B5EF4-FFF2-40B4-BE49-F238E27FC236}">
                <a16:creationId xmlns:a16="http://schemas.microsoft.com/office/drawing/2014/main" id="{1878AA43-ECC9-493F-B5A7-0A87B7475199}"/>
              </a:ext>
            </a:extLst>
          </p:cNvPr>
          <p:cNvSpPr txBox="1"/>
          <p:nvPr/>
        </p:nvSpPr>
        <p:spPr>
          <a:xfrm>
            <a:off x="61833" y="0"/>
            <a:ext cx="7444436" cy="769441"/>
          </a:xfrm>
          <a:prstGeom prst="rect">
            <a:avLst/>
          </a:prstGeom>
          <a:noFill/>
        </p:spPr>
        <p:txBody>
          <a:bodyPr wrap="square" rtlCol="0">
            <a:spAutoFit/>
          </a:bodyPr>
          <a:lstStyle/>
          <a:p>
            <a:r>
              <a:rPr lang="en-GB" sz="4400" dirty="0"/>
              <a:t>Panoramic Images and Videos</a:t>
            </a:r>
          </a:p>
        </p:txBody>
      </p:sp>
      <p:sp>
        <p:nvSpPr>
          <p:cNvPr id="9" name="AutoShape 5" descr="https://www.evernote.com/shard/s656/res/b623df13-d12f-439f-a814-ed3f411903b2">
            <a:extLst>
              <a:ext uri="{FF2B5EF4-FFF2-40B4-BE49-F238E27FC236}">
                <a16:creationId xmlns:a16="http://schemas.microsoft.com/office/drawing/2014/main" id="{7DC0EB54-172B-9543-B1DD-A7CCE073BF48}"/>
              </a:ext>
            </a:extLst>
          </p:cNvPr>
          <p:cNvSpPr>
            <a:spLocks noChangeAspect="1" noChangeArrowheads="1"/>
          </p:cNvSpPr>
          <p:nvPr/>
        </p:nvSpPr>
        <p:spPr bwMode="auto">
          <a:xfrm>
            <a:off x="0" y="0"/>
            <a:ext cx="118872000" cy="1188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8B08DF18-6E6D-43AB-B889-35A3410F3D02}"/>
              </a:ext>
            </a:extLst>
          </p:cNvPr>
          <p:cNvGrpSpPr/>
          <p:nvPr/>
        </p:nvGrpSpPr>
        <p:grpSpPr>
          <a:xfrm>
            <a:off x="-36578" y="1135794"/>
            <a:ext cx="9639693" cy="1025984"/>
            <a:chOff x="-495693" y="943972"/>
            <a:chExt cx="9639693" cy="1025984"/>
          </a:xfrm>
        </p:grpSpPr>
        <p:pic>
          <p:nvPicPr>
            <p:cNvPr id="18" name="Picture 17">
              <a:extLst>
                <a:ext uri="{FF2B5EF4-FFF2-40B4-BE49-F238E27FC236}">
                  <a16:creationId xmlns:a16="http://schemas.microsoft.com/office/drawing/2014/main" id="{E29556EE-ED59-1E45-9F6A-9A939EE42D2F}"/>
                </a:ext>
              </a:extLst>
            </p:cNvPr>
            <p:cNvPicPr>
              <a:picLocks noChangeAspect="1"/>
            </p:cNvPicPr>
            <p:nvPr/>
          </p:nvPicPr>
          <p:blipFill rotWithShape="1">
            <a:blip r:embed="rId6">
              <a:extLst>
                <a:ext uri="{28A0092B-C50C-407E-A947-70E740481C1C}">
                  <a14:useLocalDpi xmlns:a14="http://schemas.microsoft.com/office/drawing/2010/main" val="0"/>
                </a:ext>
              </a:extLst>
            </a:blip>
            <a:srcRect t="-1" r="5258" b="-3949"/>
            <a:stretch/>
          </p:blipFill>
          <p:spPr>
            <a:xfrm>
              <a:off x="480767" y="966641"/>
              <a:ext cx="8663233" cy="1003315"/>
            </a:xfrm>
            <a:prstGeom prst="rect">
              <a:avLst/>
            </a:prstGeom>
          </p:spPr>
        </p:pic>
        <p:pic>
          <p:nvPicPr>
            <p:cNvPr id="11" name="Picture 10">
              <a:extLst>
                <a:ext uri="{FF2B5EF4-FFF2-40B4-BE49-F238E27FC236}">
                  <a16:creationId xmlns:a16="http://schemas.microsoft.com/office/drawing/2014/main" id="{6DC7ADAB-6FAE-4354-84C8-A17C29B19D2A}"/>
                </a:ext>
              </a:extLst>
            </p:cNvPr>
            <p:cNvPicPr>
              <a:picLocks noChangeAspect="1"/>
            </p:cNvPicPr>
            <p:nvPr/>
          </p:nvPicPr>
          <p:blipFill rotWithShape="1">
            <a:blip r:embed="rId6">
              <a:extLst>
                <a:ext uri="{28A0092B-C50C-407E-A947-70E740481C1C}">
                  <a14:useLocalDpi xmlns:a14="http://schemas.microsoft.com/office/drawing/2010/main" val="0"/>
                </a:ext>
              </a:extLst>
            </a:blip>
            <a:srcRect l="89158" t="-2651" b="-1"/>
            <a:stretch/>
          </p:blipFill>
          <p:spPr>
            <a:xfrm>
              <a:off x="-495693" y="943972"/>
              <a:ext cx="991386" cy="990792"/>
            </a:xfrm>
            <a:prstGeom prst="rect">
              <a:avLst/>
            </a:prstGeom>
          </p:spPr>
        </p:pic>
      </p:grpSp>
      <p:sp>
        <p:nvSpPr>
          <p:cNvPr id="12" name="Slide Number Placeholder 11">
            <a:extLst>
              <a:ext uri="{FF2B5EF4-FFF2-40B4-BE49-F238E27FC236}">
                <a16:creationId xmlns:a16="http://schemas.microsoft.com/office/drawing/2014/main" id="{203D7D64-2210-428A-AFDF-568A0D3EE69E}"/>
              </a:ext>
            </a:extLst>
          </p:cNvPr>
          <p:cNvSpPr>
            <a:spLocks noGrp="1"/>
          </p:cNvSpPr>
          <p:nvPr>
            <p:ph type="sldNum" sz="quarter" idx="12"/>
          </p:nvPr>
        </p:nvSpPr>
        <p:spPr>
          <a:xfrm>
            <a:off x="6457950" y="6490657"/>
            <a:ext cx="2057400" cy="365125"/>
          </a:xfrm>
        </p:spPr>
        <p:txBody>
          <a:bodyPr/>
          <a:lstStyle/>
          <a:p>
            <a:fld id="{F1762DC7-5DBD-4D69-8990-5F9648A38A03}" type="slidenum">
              <a:rPr lang="en-GB" smtClean="0"/>
              <a:t>10</a:t>
            </a:fld>
            <a:endParaRPr lang="en-GB"/>
          </a:p>
        </p:txBody>
      </p:sp>
      <p:pic>
        <p:nvPicPr>
          <p:cNvPr id="15" name="Picture 14" descr="A picture containing object&#10;&#10;Description automatically generated">
            <a:extLst>
              <a:ext uri="{FF2B5EF4-FFF2-40B4-BE49-F238E27FC236}">
                <a16:creationId xmlns:a16="http://schemas.microsoft.com/office/drawing/2014/main" id="{1864DA9A-49FD-43D2-B0F5-3BDA1C721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890" y="4322461"/>
            <a:ext cx="1749161" cy="2273909"/>
          </a:xfrm>
          <a:prstGeom prst="rect">
            <a:avLst/>
          </a:prstGeom>
        </p:spPr>
      </p:pic>
      <p:pic>
        <p:nvPicPr>
          <p:cNvPr id="2" name="RingTest (Converted)" descr="RingTest (Converted)">
            <a:hlinkClick r:id="" action="ppaction://media"/>
            <a:extLst>
              <a:ext uri="{FF2B5EF4-FFF2-40B4-BE49-F238E27FC236}">
                <a16:creationId xmlns:a16="http://schemas.microsoft.com/office/drawing/2014/main" id="{7AD69AA6-8A63-4142-BD96-7D0E1DAE25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3018" t="7774" r="9481" b="11246"/>
          <a:stretch/>
        </p:blipFill>
        <p:spPr>
          <a:xfrm>
            <a:off x="4933976" y="3534143"/>
            <a:ext cx="3714692" cy="2911135"/>
          </a:xfrm>
          <a:prstGeom prst="rect">
            <a:avLst/>
          </a:prstGeom>
        </p:spPr>
      </p:pic>
      <p:sp>
        <p:nvSpPr>
          <p:cNvPr id="3" name="TextBox 2">
            <a:extLst>
              <a:ext uri="{FF2B5EF4-FFF2-40B4-BE49-F238E27FC236}">
                <a16:creationId xmlns:a16="http://schemas.microsoft.com/office/drawing/2014/main" id="{BD582AE5-426C-B142-8045-58F162DF1E23}"/>
              </a:ext>
            </a:extLst>
          </p:cNvPr>
          <p:cNvSpPr txBox="1"/>
          <p:nvPr/>
        </p:nvSpPr>
        <p:spPr>
          <a:xfrm>
            <a:off x="3210056" y="2060134"/>
            <a:ext cx="2723887" cy="369332"/>
          </a:xfrm>
          <a:prstGeom prst="rect">
            <a:avLst/>
          </a:prstGeom>
          <a:noFill/>
        </p:spPr>
        <p:txBody>
          <a:bodyPr wrap="none" rtlCol="0">
            <a:spAutoFit/>
          </a:bodyPr>
          <a:lstStyle/>
          <a:p>
            <a:r>
              <a:rPr lang="en-US" dirty="0"/>
              <a:t>Snapshot Panoramic Image</a:t>
            </a:r>
          </a:p>
        </p:txBody>
      </p:sp>
      <p:sp>
        <p:nvSpPr>
          <p:cNvPr id="4" name="TextBox 3">
            <a:extLst>
              <a:ext uri="{FF2B5EF4-FFF2-40B4-BE49-F238E27FC236}">
                <a16:creationId xmlns:a16="http://schemas.microsoft.com/office/drawing/2014/main" id="{59423E9B-A98F-BF48-A548-2AAF6FAD4851}"/>
              </a:ext>
            </a:extLst>
          </p:cNvPr>
          <p:cNvSpPr txBox="1"/>
          <p:nvPr/>
        </p:nvSpPr>
        <p:spPr>
          <a:xfrm>
            <a:off x="3595047" y="785567"/>
            <a:ext cx="1429879" cy="369332"/>
          </a:xfrm>
          <a:prstGeom prst="rect">
            <a:avLst/>
          </a:prstGeom>
          <a:noFill/>
        </p:spPr>
        <p:txBody>
          <a:bodyPr wrap="none" rtlCol="0">
            <a:spAutoFit/>
          </a:bodyPr>
          <a:lstStyle/>
          <a:p>
            <a:r>
              <a:rPr lang="en-US" dirty="0"/>
              <a:t>Visible Image</a:t>
            </a:r>
          </a:p>
        </p:txBody>
      </p:sp>
      <p:grpSp>
        <p:nvGrpSpPr>
          <p:cNvPr id="34" name="Group 33">
            <a:extLst>
              <a:ext uri="{FF2B5EF4-FFF2-40B4-BE49-F238E27FC236}">
                <a16:creationId xmlns:a16="http://schemas.microsoft.com/office/drawing/2014/main" id="{EFFDFA92-D1B2-5441-9A48-429323E812DD}"/>
              </a:ext>
            </a:extLst>
          </p:cNvPr>
          <p:cNvGrpSpPr/>
          <p:nvPr/>
        </p:nvGrpSpPr>
        <p:grpSpPr>
          <a:xfrm>
            <a:off x="10558" y="2394274"/>
            <a:ext cx="9225098" cy="1289566"/>
            <a:chOff x="10558" y="2394274"/>
            <a:chExt cx="9225098" cy="1289566"/>
          </a:xfrm>
        </p:grpSpPr>
        <p:pic>
          <p:nvPicPr>
            <p:cNvPr id="10" name="Picture 9" descr="A picture containing television, indoor, monitor, screen&#10;&#10;Description automatically generated">
              <a:extLst>
                <a:ext uri="{FF2B5EF4-FFF2-40B4-BE49-F238E27FC236}">
                  <a16:creationId xmlns:a16="http://schemas.microsoft.com/office/drawing/2014/main" id="{6D8F93ED-7919-41AF-904E-4E0431FCE87D}"/>
                </a:ext>
              </a:extLst>
            </p:cNvPr>
            <p:cNvPicPr>
              <a:picLocks noChangeAspect="1"/>
            </p:cNvPicPr>
            <p:nvPr/>
          </p:nvPicPr>
          <p:blipFill rotWithShape="1">
            <a:blip r:embed="rId9">
              <a:extLst>
                <a:ext uri="{28A0092B-C50C-407E-A947-70E740481C1C}">
                  <a14:useLocalDpi xmlns:a14="http://schemas.microsoft.com/office/drawing/2010/main" val="0"/>
                </a:ext>
              </a:extLst>
            </a:blip>
            <a:srcRect t="19606" b="14717"/>
            <a:stretch/>
          </p:blipFill>
          <p:spPr>
            <a:xfrm>
              <a:off x="18286" y="2394274"/>
              <a:ext cx="9125713" cy="852120"/>
            </a:xfrm>
            <a:prstGeom prst="rect">
              <a:avLst/>
            </a:prstGeom>
          </p:spPr>
        </p:pic>
        <p:sp>
          <p:nvSpPr>
            <p:cNvPr id="5" name="TextBox 4">
              <a:extLst>
                <a:ext uri="{FF2B5EF4-FFF2-40B4-BE49-F238E27FC236}">
                  <a16:creationId xmlns:a16="http://schemas.microsoft.com/office/drawing/2014/main" id="{B21A99B1-654A-C74F-AD3D-F4C24A2421B1}"/>
                </a:ext>
              </a:extLst>
            </p:cNvPr>
            <p:cNvSpPr txBox="1"/>
            <p:nvPr/>
          </p:nvSpPr>
          <p:spPr>
            <a:xfrm>
              <a:off x="10558" y="3258057"/>
              <a:ext cx="338554" cy="307777"/>
            </a:xfrm>
            <a:prstGeom prst="rect">
              <a:avLst/>
            </a:prstGeom>
            <a:noFill/>
          </p:spPr>
          <p:txBody>
            <a:bodyPr wrap="none" rtlCol="0">
              <a:spAutoFit/>
            </a:bodyPr>
            <a:lstStyle/>
            <a:p>
              <a:r>
                <a:rPr lang="en-US" sz="1400" dirty="0"/>
                <a:t>0</a:t>
              </a:r>
              <a:r>
                <a:rPr lang="en-US" sz="1400" baseline="30000" dirty="0"/>
                <a:t>o</a:t>
              </a:r>
            </a:p>
          </p:txBody>
        </p:sp>
        <p:sp>
          <p:nvSpPr>
            <p:cNvPr id="13" name="TextBox 12">
              <a:extLst>
                <a:ext uri="{FF2B5EF4-FFF2-40B4-BE49-F238E27FC236}">
                  <a16:creationId xmlns:a16="http://schemas.microsoft.com/office/drawing/2014/main" id="{0BDD9399-04F0-454D-90FD-C17827DFBFCE}"/>
                </a:ext>
              </a:extLst>
            </p:cNvPr>
            <p:cNvSpPr txBox="1"/>
            <p:nvPr/>
          </p:nvSpPr>
          <p:spPr>
            <a:xfrm>
              <a:off x="8714359" y="3376063"/>
              <a:ext cx="521297" cy="307777"/>
            </a:xfrm>
            <a:prstGeom prst="rect">
              <a:avLst/>
            </a:prstGeom>
            <a:noFill/>
          </p:spPr>
          <p:txBody>
            <a:bodyPr wrap="none" rtlCol="0">
              <a:spAutoFit/>
            </a:bodyPr>
            <a:lstStyle/>
            <a:p>
              <a:r>
                <a:rPr lang="en-US" sz="1400" dirty="0"/>
                <a:t>360</a:t>
              </a:r>
              <a:r>
                <a:rPr lang="en-US" sz="1400" baseline="30000" dirty="0"/>
                <a:t>o</a:t>
              </a:r>
            </a:p>
          </p:txBody>
        </p:sp>
        <p:sp>
          <p:nvSpPr>
            <p:cNvPr id="14" name="TextBox 13">
              <a:extLst>
                <a:ext uri="{FF2B5EF4-FFF2-40B4-BE49-F238E27FC236}">
                  <a16:creationId xmlns:a16="http://schemas.microsoft.com/office/drawing/2014/main" id="{CD758525-B8FF-014C-A2A8-0B5B6F1BAE5A}"/>
                </a:ext>
              </a:extLst>
            </p:cNvPr>
            <p:cNvSpPr txBox="1"/>
            <p:nvPr/>
          </p:nvSpPr>
          <p:spPr>
            <a:xfrm>
              <a:off x="4200621" y="3355466"/>
              <a:ext cx="521297" cy="307777"/>
            </a:xfrm>
            <a:prstGeom prst="rect">
              <a:avLst/>
            </a:prstGeom>
            <a:noFill/>
          </p:spPr>
          <p:txBody>
            <a:bodyPr wrap="none" rtlCol="0">
              <a:spAutoFit/>
            </a:bodyPr>
            <a:lstStyle/>
            <a:p>
              <a:r>
                <a:rPr lang="en-US" sz="1400" dirty="0"/>
                <a:t>180</a:t>
              </a:r>
              <a:r>
                <a:rPr lang="en-US" sz="1400" baseline="30000" dirty="0"/>
                <a:t>o</a:t>
              </a:r>
            </a:p>
          </p:txBody>
        </p:sp>
        <p:cxnSp>
          <p:nvCxnSpPr>
            <p:cNvPr id="19" name="Straight Connector 18">
              <a:extLst>
                <a:ext uri="{FF2B5EF4-FFF2-40B4-BE49-F238E27FC236}">
                  <a16:creationId xmlns:a16="http://schemas.microsoft.com/office/drawing/2014/main" id="{F53ABA0F-66BF-E242-9662-7FCF2299C8BA}"/>
                </a:ext>
              </a:extLst>
            </p:cNvPr>
            <p:cNvCxnSpPr>
              <a:cxnSpLocks/>
            </p:cNvCxnSpPr>
            <p:nvPr/>
          </p:nvCxnSpPr>
          <p:spPr>
            <a:xfrm>
              <a:off x="30397" y="3246394"/>
              <a:ext cx="0" cy="145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AE16D8-A3FF-CA48-B80B-3716BFBEF6CF}"/>
                </a:ext>
              </a:extLst>
            </p:cNvPr>
            <p:cNvCxnSpPr>
              <a:cxnSpLocks/>
            </p:cNvCxnSpPr>
            <p:nvPr/>
          </p:nvCxnSpPr>
          <p:spPr>
            <a:xfrm>
              <a:off x="18287" y="3255326"/>
              <a:ext cx="912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EEAECC-F843-194B-94C5-C5FA93A93074}"/>
                </a:ext>
              </a:extLst>
            </p:cNvPr>
            <p:cNvCxnSpPr>
              <a:cxnSpLocks/>
            </p:cNvCxnSpPr>
            <p:nvPr/>
          </p:nvCxnSpPr>
          <p:spPr>
            <a:xfrm>
              <a:off x="4470673" y="3254240"/>
              <a:ext cx="0" cy="1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C9DAE5-36AC-7F41-AE44-277812DC92B8}"/>
                </a:ext>
              </a:extLst>
            </p:cNvPr>
            <p:cNvCxnSpPr>
              <a:cxnSpLocks/>
            </p:cNvCxnSpPr>
            <p:nvPr/>
          </p:nvCxnSpPr>
          <p:spPr>
            <a:xfrm>
              <a:off x="9109362" y="3249472"/>
              <a:ext cx="0" cy="1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8F4F87-0707-5E4E-897D-16EFBDA9A725}"/>
                </a:ext>
              </a:extLst>
            </p:cNvPr>
            <p:cNvCxnSpPr>
              <a:cxnSpLocks/>
            </p:cNvCxnSpPr>
            <p:nvPr/>
          </p:nvCxnSpPr>
          <p:spPr>
            <a:xfrm>
              <a:off x="6732858" y="3258993"/>
              <a:ext cx="0" cy="94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5B9813-3B69-CD42-B405-57E3D1C8C0B3}"/>
                </a:ext>
              </a:extLst>
            </p:cNvPr>
            <p:cNvCxnSpPr>
              <a:cxnSpLocks/>
            </p:cNvCxnSpPr>
            <p:nvPr/>
          </p:nvCxnSpPr>
          <p:spPr>
            <a:xfrm>
              <a:off x="2156084" y="3254226"/>
              <a:ext cx="0" cy="94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1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3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D160FF9E-9ED0-AC4F-8203-F16BE5F66042}"/>
              </a:ext>
            </a:extLst>
          </p:cNvPr>
          <p:cNvGrpSpPr/>
          <p:nvPr/>
        </p:nvGrpSpPr>
        <p:grpSpPr>
          <a:xfrm>
            <a:off x="333621" y="3853495"/>
            <a:ext cx="8721151" cy="2607029"/>
            <a:chOff x="355768" y="4270536"/>
            <a:chExt cx="8721151" cy="2607029"/>
          </a:xfrm>
        </p:grpSpPr>
        <p:pic>
          <p:nvPicPr>
            <p:cNvPr id="77" name="Picture 76" descr="A picture containing drawing, computer, clock&#10;&#10;Description automatically generated">
              <a:extLst>
                <a:ext uri="{FF2B5EF4-FFF2-40B4-BE49-F238E27FC236}">
                  <a16:creationId xmlns:a16="http://schemas.microsoft.com/office/drawing/2014/main" id="{CDCED082-1AEA-4C4B-80B8-855D00B74E7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90" b="90000" l="9978" r="89967">
                          <a14:foregroundMark x1="62500" y1="9881" x2="66667" y2="8690"/>
                          <a14:foregroundMark x1="87774" y1="10238" x2="88923" y2="55471"/>
                          <a14:foregroundMark x1="88901" y1="62990" x2="87537" y2="69964"/>
                          <a14:foregroundMark x1="87185" y1="78866" x2="88706" y2="85952"/>
                          <a14:foregroundMark x1="88706" y1="85952" x2="88871" y2="86190"/>
                          <a14:foregroundMark x1="87336" y1="54524" x2="87390" y2="67143"/>
                          <a14:foregroundMark x1="87390" y1="67143" x2="88048" y2="55119"/>
                          <a14:foregroundMark x1="87939" y1="54881" x2="88322" y2="54881"/>
                          <a14:foregroundMark x1="88048" y1="59643" x2="88596" y2="56667"/>
                          <a14:foregroundMark x1="87774" y1="58690" x2="88213" y2="57857"/>
                          <a14:foregroundMark x1="88761" y1="55476" x2="88871" y2="62381"/>
                          <a14:foregroundMark x1="87336" y1="58095" x2="88048" y2="66310"/>
                          <a14:backgroundMark x1="86513" y1="78333" x2="86678" y2="74167"/>
                          <a14:backgroundMark x1="86404" y1="79524" x2="86404" y2="71071"/>
                          <a14:backgroundMark x1="86787" y1="80119" x2="87336" y2="70238"/>
                          <a14:backgroundMark x1="87061" y1="80714" x2="86678" y2="72024"/>
                          <a14:backgroundMark x1="86787" y1="71429" x2="86129" y2="76190"/>
                          <a14:backgroundMark x1="86787" y1="79881" x2="86513" y2="79286"/>
                          <a14:backgroundMark x1="89022" y1="62370" x2="89035" y2="62976"/>
                        </a14:backgroundRemoval>
                      </a14:imgEffect>
                    </a14:imgLayer>
                  </a14:imgProps>
                </a:ext>
              </a:extLst>
            </a:blip>
            <a:srcRect l="84934" t="-3099" r="7788" b="3099"/>
            <a:stretch/>
          </p:blipFill>
          <p:spPr>
            <a:xfrm>
              <a:off x="8517741" y="4434241"/>
              <a:ext cx="270736" cy="2423759"/>
            </a:xfrm>
            <a:prstGeom prst="rect">
              <a:avLst/>
            </a:prstGeom>
          </p:spPr>
        </p:pic>
        <p:grpSp>
          <p:nvGrpSpPr>
            <p:cNvPr id="50" name="Group 49">
              <a:extLst>
                <a:ext uri="{FF2B5EF4-FFF2-40B4-BE49-F238E27FC236}">
                  <a16:creationId xmlns:a16="http://schemas.microsoft.com/office/drawing/2014/main" id="{7A8479DA-E9D3-3440-8A32-F224FDB6F4C7}"/>
                </a:ext>
              </a:extLst>
            </p:cNvPr>
            <p:cNvGrpSpPr/>
            <p:nvPr/>
          </p:nvGrpSpPr>
          <p:grpSpPr>
            <a:xfrm>
              <a:off x="355768" y="4270536"/>
              <a:ext cx="8721151" cy="2607029"/>
              <a:chOff x="355523" y="4250971"/>
              <a:chExt cx="8721151" cy="2607029"/>
            </a:xfrm>
          </p:grpSpPr>
          <p:grpSp>
            <p:nvGrpSpPr>
              <p:cNvPr id="46" name="Group 45">
                <a:extLst>
                  <a:ext uri="{FF2B5EF4-FFF2-40B4-BE49-F238E27FC236}">
                    <a16:creationId xmlns:a16="http://schemas.microsoft.com/office/drawing/2014/main" id="{EE904F91-E10E-C040-A982-E07A4D7A2939}"/>
                  </a:ext>
                </a:extLst>
              </p:cNvPr>
              <p:cNvGrpSpPr/>
              <p:nvPr/>
            </p:nvGrpSpPr>
            <p:grpSpPr>
              <a:xfrm>
                <a:off x="355523" y="4250971"/>
                <a:ext cx="8721151" cy="2607029"/>
                <a:chOff x="355523" y="4250971"/>
                <a:chExt cx="8721151" cy="2607029"/>
              </a:xfrm>
            </p:grpSpPr>
            <p:grpSp>
              <p:nvGrpSpPr>
                <p:cNvPr id="35" name="Group 34">
                  <a:extLst>
                    <a:ext uri="{FF2B5EF4-FFF2-40B4-BE49-F238E27FC236}">
                      <a16:creationId xmlns:a16="http://schemas.microsoft.com/office/drawing/2014/main" id="{A0139A4F-0501-3549-BAB1-FD657B175DB7}"/>
                    </a:ext>
                  </a:extLst>
                </p:cNvPr>
                <p:cNvGrpSpPr/>
                <p:nvPr/>
              </p:nvGrpSpPr>
              <p:grpSpPr>
                <a:xfrm>
                  <a:off x="355523" y="4686382"/>
                  <a:ext cx="8721151" cy="2171618"/>
                  <a:chOff x="355523" y="4686382"/>
                  <a:chExt cx="8721151" cy="2171618"/>
                </a:xfrm>
              </p:grpSpPr>
              <p:pic>
                <p:nvPicPr>
                  <p:cNvPr id="63" name="Picture 62" descr="A screen shot of a computer&#10;&#10;Description automatically generated">
                    <a:extLst>
                      <a:ext uri="{FF2B5EF4-FFF2-40B4-BE49-F238E27FC236}">
                        <a16:creationId xmlns:a16="http://schemas.microsoft.com/office/drawing/2014/main" id="{BFBAF58B-66F5-D24F-A8BD-3138CA25EA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0" b="89940" l="4570" r="96211">
                                <a14:foregroundMark x1="91797" y1="64286" x2="97969" y2="61972"/>
                                <a14:foregroundMark x1="97969" y1="61972" x2="96211" y2="46076"/>
                                <a14:foregroundMark x1="96211" y1="46076" x2="91406" y2="27867"/>
                                <a14:foregroundMark x1="7500" y1="21730" x2="7773" y2="38229"/>
                                <a14:backgroundMark x1="5156" y1="36720" x2="4023" y2="10664"/>
                                <a14:backgroundMark x1="4727" y1="35312" x2="4023" y2="17807"/>
                                <a14:backgroundMark x1="3906" y1="18913" x2="5156" y2="32294"/>
                                <a14:backgroundMark x1="5156" y1="32294" x2="4844" y2="15996"/>
                                <a14:backgroundMark x1="4453" y1="17807" x2="6094" y2="33300"/>
                                <a14:backgroundMark x1="6094" y1="33300" x2="5156" y2="32495"/>
                              </a14:backgroundRemoval>
                            </a14:imgEffect>
                          </a14:imgLayer>
                        </a14:imgProps>
                      </a:ext>
                    </a:extLst>
                  </a:blip>
                  <a:srcRect l="10523" t="9490" b="27324"/>
                  <a:stretch/>
                </p:blipFill>
                <p:spPr>
                  <a:xfrm>
                    <a:off x="355523" y="4686382"/>
                    <a:ext cx="7919949" cy="2171618"/>
                  </a:xfrm>
                  <a:prstGeom prst="rect">
                    <a:avLst/>
                  </a:prstGeom>
                </p:spPr>
              </p:pic>
              <p:sp>
                <p:nvSpPr>
                  <p:cNvPr id="78" name="TextBox 77">
                    <a:extLst>
                      <a:ext uri="{FF2B5EF4-FFF2-40B4-BE49-F238E27FC236}">
                        <a16:creationId xmlns:a16="http://schemas.microsoft.com/office/drawing/2014/main" id="{8A7020FE-7EB8-CA43-9174-6BA15904A73F}"/>
                      </a:ext>
                    </a:extLst>
                  </p:cNvPr>
                  <p:cNvSpPr txBox="1"/>
                  <p:nvPr/>
                </p:nvSpPr>
                <p:spPr>
                  <a:xfrm>
                    <a:off x="8624649" y="4686382"/>
                    <a:ext cx="330540" cy="307777"/>
                  </a:xfrm>
                  <a:prstGeom prst="rect">
                    <a:avLst/>
                  </a:prstGeom>
                  <a:noFill/>
                </p:spPr>
                <p:txBody>
                  <a:bodyPr wrap="none" rtlCol="0">
                    <a:spAutoFit/>
                  </a:bodyPr>
                  <a:lstStyle/>
                  <a:p>
                    <a:r>
                      <a:rPr lang="en-US" sz="1400" dirty="0"/>
                      <a:t>-5</a:t>
                    </a:r>
                  </a:p>
                </p:txBody>
              </p:sp>
              <p:grpSp>
                <p:nvGrpSpPr>
                  <p:cNvPr id="33" name="Group 32">
                    <a:extLst>
                      <a:ext uri="{FF2B5EF4-FFF2-40B4-BE49-F238E27FC236}">
                        <a16:creationId xmlns:a16="http://schemas.microsoft.com/office/drawing/2014/main" id="{56C85CD2-313D-BC42-B7B6-3C467ABBE489}"/>
                      </a:ext>
                    </a:extLst>
                  </p:cNvPr>
                  <p:cNvGrpSpPr/>
                  <p:nvPr/>
                </p:nvGrpSpPr>
                <p:grpSpPr>
                  <a:xfrm>
                    <a:off x="369922" y="4768036"/>
                    <a:ext cx="8706752" cy="1802403"/>
                    <a:chOff x="369922" y="4768036"/>
                    <a:chExt cx="8706752" cy="1802403"/>
                  </a:xfrm>
                </p:grpSpPr>
                <p:cxnSp>
                  <p:nvCxnSpPr>
                    <p:cNvPr id="65" name="Straight Connector 64">
                      <a:extLst>
                        <a:ext uri="{FF2B5EF4-FFF2-40B4-BE49-F238E27FC236}">
                          <a16:creationId xmlns:a16="http://schemas.microsoft.com/office/drawing/2014/main" id="{3C2D6035-F2BB-874D-8BA8-361EA721F8A5}"/>
                        </a:ext>
                      </a:extLst>
                    </p:cNvPr>
                    <p:cNvCxnSpPr>
                      <a:cxnSpLocks/>
                    </p:cNvCxnSpPr>
                    <p:nvPr/>
                  </p:nvCxnSpPr>
                  <p:spPr>
                    <a:xfrm flipV="1">
                      <a:off x="382622" y="5211841"/>
                      <a:ext cx="6947017" cy="144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7DD2983-98C8-B540-8B0A-7D9D0895E7D5}"/>
                        </a:ext>
                      </a:extLst>
                    </p:cNvPr>
                    <p:cNvCxnSpPr>
                      <a:cxnSpLocks/>
                    </p:cNvCxnSpPr>
                    <p:nvPr/>
                  </p:nvCxnSpPr>
                  <p:spPr>
                    <a:xfrm flipV="1">
                      <a:off x="369922" y="5021691"/>
                      <a:ext cx="6959717" cy="127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A8C3E93-9509-DE4B-9EBD-D190FD37F985}"/>
                        </a:ext>
                      </a:extLst>
                    </p:cNvPr>
                    <p:cNvCxnSpPr>
                      <a:cxnSpLocks/>
                    </p:cNvCxnSpPr>
                    <p:nvPr/>
                  </p:nvCxnSpPr>
                  <p:spPr>
                    <a:xfrm flipV="1">
                      <a:off x="382158" y="4768036"/>
                      <a:ext cx="6945658" cy="130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9DFBCAD-D0F6-DB45-BD53-B0828DF4CF24}"/>
                        </a:ext>
                      </a:extLst>
                    </p:cNvPr>
                    <p:cNvCxnSpPr>
                      <a:cxnSpLocks/>
                    </p:cNvCxnSpPr>
                    <p:nvPr/>
                  </p:nvCxnSpPr>
                  <p:spPr>
                    <a:xfrm flipH="1" flipV="1">
                      <a:off x="7327816" y="5019908"/>
                      <a:ext cx="1034483" cy="1341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90782DA-957A-0F4A-A6BF-F7B28572148C}"/>
                        </a:ext>
                      </a:extLst>
                    </p:cNvPr>
                    <p:cNvCxnSpPr>
                      <a:cxnSpLocks/>
                    </p:cNvCxnSpPr>
                    <p:nvPr/>
                  </p:nvCxnSpPr>
                  <p:spPr>
                    <a:xfrm flipH="1" flipV="1">
                      <a:off x="7315116" y="5211842"/>
                      <a:ext cx="994235" cy="1358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B5E079-39D0-454A-9359-DBA0BAF03EEB}"/>
                        </a:ext>
                      </a:extLst>
                    </p:cNvPr>
                    <p:cNvCxnSpPr>
                      <a:cxnSpLocks/>
                    </p:cNvCxnSpPr>
                    <p:nvPr/>
                  </p:nvCxnSpPr>
                  <p:spPr>
                    <a:xfrm flipH="1" flipV="1">
                      <a:off x="7327816" y="4768079"/>
                      <a:ext cx="1037900" cy="1243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9D482AD5-C9C9-5541-A81D-719D78BF5ACB}"/>
                        </a:ext>
                      </a:extLst>
                    </p:cNvPr>
                    <p:cNvSpPr txBox="1"/>
                    <p:nvPr/>
                  </p:nvSpPr>
                  <p:spPr>
                    <a:xfrm>
                      <a:off x="8635382" y="5066362"/>
                      <a:ext cx="421910" cy="307777"/>
                    </a:xfrm>
                    <a:prstGeom prst="rect">
                      <a:avLst/>
                    </a:prstGeom>
                    <a:noFill/>
                  </p:spPr>
                  <p:txBody>
                    <a:bodyPr wrap="none" rtlCol="0">
                      <a:spAutoFit/>
                    </a:bodyPr>
                    <a:lstStyle/>
                    <a:p>
                      <a:r>
                        <a:rPr lang="en-US" sz="1400" dirty="0"/>
                        <a:t>-10</a:t>
                      </a:r>
                    </a:p>
                  </p:txBody>
                </p:sp>
                <p:sp>
                  <p:nvSpPr>
                    <p:cNvPr id="80" name="TextBox 79">
                      <a:extLst>
                        <a:ext uri="{FF2B5EF4-FFF2-40B4-BE49-F238E27FC236}">
                          <a16:creationId xmlns:a16="http://schemas.microsoft.com/office/drawing/2014/main" id="{D23B6D21-4543-C64F-AAF4-708621FC315D}"/>
                        </a:ext>
                      </a:extLst>
                    </p:cNvPr>
                    <p:cNvSpPr txBox="1"/>
                    <p:nvPr/>
                  </p:nvSpPr>
                  <p:spPr>
                    <a:xfrm>
                      <a:off x="8645969" y="5471218"/>
                      <a:ext cx="421910" cy="307777"/>
                    </a:xfrm>
                    <a:prstGeom prst="rect">
                      <a:avLst/>
                    </a:prstGeom>
                    <a:noFill/>
                  </p:spPr>
                  <p:txBody>
                    <a:bodyPr wrap="none" rtlCol="0">
                      <a:spAutoFit/>
                    </a:bodyPr>
                    <a:lstStyle/>
                    <a:p>
                      <a:r>
                        <a:rPr lang="en-US" sz="1400" dirty="0"/>
                        <a:t>-15</a:t>
                      </a:r>
                    </a:p>
                  </p:txBody>
                </p:sp>
                <p:sp>
                  <p:nvSpPr>
                    <p:cNvPr id="81" name="TextBox 80">
                      <a:extLst>
                        <a:ext uri="{FF2B5EF4-FFF2-40B4-BE49-F238E27FC236}">
                          <a16:creationId xmlns:a16="http://schemas.microsoft.com/office/drawing/2014/main" id="{1E91B1A4-6DE1-ED44-B2CA-BFE8C3E28441}"/>
                        </a:ext>
                      </a:extLst>
                    </p:cNvPr>
                    <p:cNvSpPr txBox="1"/>
                    <p:nvPr/>
                  </p:nvSpPr>
                  <p:spPr>
                    <a:xfrm>
                      <a:off x="8654764" y="5830505"/>
                      <a:ext cx="421910" cy="307777"/>
                    </a:xfrm>
                    <a:prstGeom prst="rect">
                      <a:avLst/>
                    </a:prstGeom>
                    <a:noFill/>
                  </p:spPr>
                  <p:txBody>
                    <a:bodyPr wrap="none" rtlCol="0">
                      <a:spAutoFit/>
                    </a:bodyPr>
                    <a:lstStyle/>
                    <a:p>
                      <a:r>
                        <a:rPr lang="en-US" sz="1400" dirty="0"/>
                        <a:t>-20</a:t>
                      </a:r>
                    </a:p>
                  </p:txBody>
                </p:sp>
                <p:sp>
                  <p:nvSpPr>
                    <p:cNvPr id="82" name="TextBox 81">
                      <a:extLst>
                        <a:ext uri="{FF2B5EF4-FFF2-40B4-BE49-F238E27FC236}">
                          <a16:creationId xmlns:a16="http://schemas.microsoft.com/office/drawing/2014/main" id="{08282C07-B0D5-0344-A086-9DC363EDE1F9}"/>
                        </a:ext>
                      </a:extLst>
                    </p:cNvPr>
                    <p:cNvSpPr txBox="1"/>
                    <p:nvPr/>
                  </p:nvSpPr>
                  <p:spPr>
                    <a:xfrm>
                      <a:off x="8648054" y="6212633"/>
                      <a:ext cx="421910" cy="307777"/>
                    </a:xfrm>
                    <a:prstGeom prst="rect">
                      <a:avLst/>
                    </a:prstGeom>
                    <a:noFill/>
                  </p:spPr>
                  <p:txBody>
                    <a:bodyPr wrap="none" rtlCol="0">
                      <a:spAutoFit/>
                    </a:bodyPr>
                    <a:lstStyle/>
                    <a:p>
                      <a:r>
                        <a:rPr lang="en-US" sz="1400" dirty="0"/>
                        <a:t>-25</a:t>
                      </a:r>
                    </a:p>
                  </p:txBody>
                </p:sp>
              </p:grpSp>
              <p:cxnSp>
                <p:nvCxnSpPr>
                  <p:cNvPr id="87" name="Straight Connector 86">
                    <a:extLst>
                      <a:ext uri="{FF2B5EF4-FFF2-40B4-BE49-F238E27FC236}">
                        <a16:creationId xmlns:a16="http://schemas.microsoft.com/office/drawing/2014/main" id="{14C982E7-B500-1C41-9872-D997D7B1E1B6}"/>
                      </a:ext>
                    </a:extLst>
                  </p:cNvPr>
                  <p:cNvCxnSpPr>
                    <a:cxnSpLocks/>
                  </p:cNvCxnSpPr>
                  <p:nvPr/>
                </p:nvCxnSpPr>
                <p:spPr>
                  <a:xfrm>
                    <a:off x="7301797" y="4768036"/>
                    <a:ext cx="12747" cy="25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E3FA6571-9B09-8449-9AA1-DA375005364B}"/>
                    </a:ext>
                  </a:extLst>
                </p:cNvPr>
                <p:cNvSpPr txBox="1"/>
                <p:nvPr/>
              </p:nvSpPr>
              <p:spPr>
                <a:xfrm>
                  <a:off x="3873086" y="4250971"/>
                  <a:ext cx="2677592" cy="646331"/>
                </a:xfrm>
                <a:prstGeom prst="rect">
                  <a:avLst/>
                </a:prstGeom>
                <a:noFill/>
              </p:spPr>
              <p:txBody>
                <a:bodyPr wrap="none" rtlCol="0">
                  <a:spAutoFit/>
                </a:bodyPr>
                <a:lstStyle/>
                <a:p>
                  <a:pPr algn="ctr"/>
                  <a:r>
                    <a:rPr lang="en-US" dirty="0"/>
                    <a:t>Depth map of People from</a:t>
                  </a:r>
                </a:p>
                <a:p>
                  <a:pPr algn="ctr"/>
                  <a:r>
                    <a:rPr lang="en-US" dirty="0"/>
                    <a:t>Stereo Panoramas</a:t>
                  </a:r>
                </a:p>
              </p:txBody>
            </p:sp>
          </p:grpSp>
          <p:sp>
            <p:nvSpPr>
              <p:cNvPr id="48" name="TextBox 47">
                <a:extLst>
                  <a:ext uri="{FF2B5EF4-FFF2-40B4-BE49-F238E27FC236}">
                    <a16:creationId xmlns:a16="http://schemas.microsoft.com/office/drawing/2014/main" id="{E6472197-0815-D341-98BB-2B5F562860D6}"/>
                  </a:ext>
                </a:extLst>
              </p:cNvPr>
              <p:cNvSpPr txBox="1"/>
              <p:nvPr/>
            </p:nvSpPr>
            <p:spPr>
              <a:xfrm rot="16200000">
                <a:off x="7809692" y="5083622"/>
                <a:ext cx="1142942" cy="369332"/>
              </a:xfrm>
              <a:prstGeom prst="rect">
                <a:avLst/>
              </a:prstGeom>
              <a:noFill/>
            </p:spPr>
            <p:txBody>
              <a:bodyPr wrap="none" rtlCol="0">
                <a:spAutoFit/>
              </a:bodyPr>
              <a:lstStyle/>
              <a:p>
                <a:r>
                  <a:rPr lang="en-US" dirty="0"/>
                  <a:t>Range (m)</a:t>
                </a:r>
              </a:p>
            </p:txBody>
          </p:sp>
        </p:grpSp>
      </p:grpSp>
      <p:sp>
        <p:nvSpPr>
          <p:cNvPr id="14" name="TextBox 13">
            <a:extLst>
              <a:ext uri="{FF2B5EF4-FFF2-40B4-BE49-F238E27FC236}">
                <a16:creationId xmlns:a16="http://schemas.microsoft.com/office/drawing/2014/main" id="{40DBD7ED-54BE-4BBA-8EF5-F1DFA821BBC0}"/>
              </a:ext>
            </a:extLst>
          </p:cNvPr>
          <p:cNvSpPr txBox="1"/>
          <p:nvPr/>
        </p:nvSpPr>
        <p:spPr>
          <a:xfrm>
            <a:off x="-43738" y="-19815"/>
            <a:ext cx="10184591" cy="769441"/>
          </a:xfrm>
          <a:prstGeom prst="rect">
            <a:avLst/>
          </a:prstGeom>
          <a:noFill/>
        </p:spPr>
        <p:txBody>
          <a:bodyPr wrap="square" rtlCol="0">
            <a:spAutoFit/>
          </a:bodyPr>
          <a:lstStyle/>
          <a:p>
            <a:r>
              <a:rPr lang="en-GB" sz="4400" dirty="0"/>
              <a:t>Passive Ranging</a:t>
            </a:r>
          </a:p>
        </p:txBody>
      </p:sp>
      <p:sp>
        <p:nvSpPr>
          <p:cNvPr id="7" name="TextBox 6">
            <a:extLst>
              <a:ext uri="{FF2B5EF4-FFF2-40B4-BE49-F238E27FC236}">
                <a16:creationId xmlns:a16="http://schemas.microsoft.com/office/drawing/2014/main" id="{CAE9B893-95C7-4F46-B8C5-182E639EE63A}"/>
              </a:ext>
            </a:extLst>
          </p:cNvPr>
          <p:cNvSpPr txBox="1"/>
          <p:nvPr/>
        </p:nvSpPr>
        <p:spPr>
          <a:xfrm>
            <a:off x="11078677" y="4532208"/>
            <a:ext cx="352096" cy="261610"/>
          </a:xfrm>
          <a:prstGeom prst="rect">
            <a:avLst/>
          </a:prstGeom>
          <a:noFill/>
        </p:spPr>
        <p:txBody>
          <a:bodyPr wrap="square" rtlCol="0">
            <a:spAutoFit/>
          </a:bodyPr>
          <a:lstStyle/>
          <a:p>
            <a:r>
              <a:rPr lang="en-GB" sz="1100" dirty="0"/>
              <a:t>[1]</a:t>
            </a:r>
          </a:p>
        </p:txBody>
      </p:sp>
      <p:sp>
        <p:nvSpPr>
          <p:cNvPr id="2" name="Slide Number Placeholder 1">
            <a:extLst>
              <a:ext uri="{FF2B5EF4-FFF2-40B4-BE49-F238E27FC236}">
                <a16:creationId xmlns:a16="http://schemas.microsoft.com/office/drawing/2014/main" id="{BF7481E8-0237-406E-94EE-BA32BEC67575}"/>
              </a:ext>
            </a:extLst>
          </p:cNvPr>
          <p:cNvSpPr>
            <a:spLocks noGrp="1"/>
          </p:cNvSpPr>
          <p:nvPr>
            <p:ph type="sldNum" sz="quarter" idx="12"/>
          </p:nvPr>
        </p:nvSpPr>
        <p:spPr>
          <a:xfrm>
            <a:off x="10049977" y="5207276"/>
            <a:ext cx="2057400" cy="365125"/>
          </a:xfrm>
        </p:spPr>
        <p:txBody>
          <a:bodyPr/>
          <a:lstStyle/>
          <a:p>
            <a:fld id="{F1762DC7-5DBD-4D69-8990-5F9648A38A03}" type="slidenum">
              <a:rPr lang="en-GB" smtClean="0"/>
              <a:t>11</a:t>
            </a:fld>
            <a:endParaRPr lang="en-GB" dirty="0"/>
          </a:p>
        </p:txBody>
      </p:sp>
      <p:pic>
        <p:nvPicPr>
          <p:cNvPr id="16" name="Picture 15" descr="A picture containing monitor&#10;&#10;Description automatically generated">
            <a:extLst>
              <a:ext uri="{FF2B5EF4-FFF2-40B4-BE49-F238E27FC236}">
                <a16:creationId xmlns:a16="http://schemas.microsoft.com/office/drawing/2014/main" id="{4E884CED-7177-1D4B-A729-C2393F33630C}"/>
              </a:ext>
            </a:extLst>
          </p:cNvPr>
          <p:cNvPicPr>
            <a:picLocks noChangeAspect="1"/>
          </p:cNvPicPr>
          <p:nvPr/>
        </p:nvPicPr>
        <p:blipFill rotWithShape="1">
          <a:blip r:embed="rId7"/>
          <a:srcRect l="11581" t="20744" r="7688" b="22758"/>
          <a:stretch/>
        </p:blipFill>
        <p:spPr>
          <a:xfrm>
            <a:off x="10140853" y="694867"/>
            <a:ext cx="5944365" cy="2433600"/>
          </a:xfrm>
          <a:prstGeom prst="rect">
            <a:avLst/>
          </a:prstGeom>
        </p:spPr>
      </p:pic>
      <p:sp>
        <p:nvSpPr>
          <p:cNvPr id="21" name="Cube 20">
            <a:extLst>
              <a:ext uri="{FF2B5EF4-FFF2-40B4-BE49-F238E27FC236}">
                <a16:creationId xmlns:a16="http://schemas.microsoft.com/office/drawing/2014/main" id="{78103269-62F2-0146-8607-0FADFC7CB479}"/>
              </a:ext>
            </a:extLst>
          </p:cNvPr>
          <p:cNvSpPr/>
          <p:nvPr/>
        </p:nvSpPr>
        <p:spPr bwMode="auto">
          <a:xfrm>
            <a:off x="11928129" y="7656462"/>
            <a:ext cx="1517975" cy="180195"/>
          </a:xfrm>
          <a:prstGeom prst="cube">
            <a:avLst>
              <a:gd name="adj" fmla="val 31061"/>
            </a:avLst>
          </a:prstGeom>
          <a:blipFill dpi="0" rotWithShape="1">
            <a:blip r:embed="rId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2" name="Picture 90" descr="A picture containing indoor, sitting&#10;&#10;Description automatically generated">
            <a:extLst>
              <a:ext uri="{FF2B5EF4-FFF2-40B4-BE49-F238E27FC236}">
                <a16:creationId xmlns:a16="http://schemas.microsoft.com/office/drawing/2014/main" id="{C7E4A33B-809F-7C4C-9B46-DBA771E553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11430773" y="6197559"/>
            <a:ext cx="938452" cy="146710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2" descr="A picture containing indoor, sitting&#10;&#10;Description automatically generated">
            <a:extLst>
              <a:ext uri="{FF2B5EF4-FFF2-40B4-BE49-F238E27FC236}">
                <a16:creationId xmlns:a16="http://schemas.microsoft.com/office/drawing/2014/main" id="{355E7D89-DABB-054D-9BE9-9355A4D29F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12657167" y="6214148"/>
            <a:ext cx="938452" cy="146710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9821A5AA-B68B-E344-8116-F58D04C5FE53}"/>
              </a:ext>
            </a:extLst>
          </p:cNvPr>
          <p:cNvGrpSpPr/>
          <p:nvPr/>
        </p:nvGrpSpPr>
        <p:grpSpPr>
          <a:xfrm>
            <a:off x="18707" y="928169"/>
            <a:ext cx="9125293" cy="1358054"/>
            <a:chOff x="18707" y="928169"/>
            <a:chExt cx="9125293" cy="1358054"/>
          </a:xfrm>
        </p:grpSpPr>
        <p:grpSp>
          <p:nvGrpSpPr>
            <p:cNvPr id="47" name="Group 46">
              <a:extLst>
                <a:ext uri="{FF2B5EF4-FFF2-40B4-BE49-F238E27FC236}">
                  <a16:creationId xmlns:a16="http://schemas.microsoft.com/office/drawing/2014/main" id="{72929BB6-0022-EA41-8967-6575A6D1F9F6}"/>
                </a:ext>
              </a:extLst>
            </p:cNvPr>
            <p:cNvGrpSpPr/>
            <p:nvPr/>
          </p:nvGrpSpPr>
          <p:grpSpPr>
            <a:xfrm>
              <a:off x="18707" y="1318053"/>
              <a:ext cx="9125293" cy="968170"/>
              <a:chOff x="0" y="3251780"/>
              <a:chExt cx="6857999" cy="732855"/>
            </a:xfrm>
          </p:grpSpPr>
          <p:pic>
            <p:nvPicPr>
              <p:cNvPr id="49" name="Picture 51">
                <a:extLst>
                  <a:ext uri="{FF2B5EF4-FFF2-40B4-BE49-F238E27FC236}">
                    <a16:creationId xmlns:a16="http://schemas.microsoft.com/office/drawing/2014/main" id="{B3F22DFF-D2B3-5647-9748-2BAE7E37A29E}"/>
                  </a:ext>
                </a:extLst>
              </p:cNvPr>
              <p:cNvPicPr>
                <a:picLocks noChangeAspect="1"/>
              </p:cNvPicPr>
              <p:nvPr/>
            </p:nvPicPr>
            <p:blipFill>
              <a:blip r:embed="rId10"/>
              <a:srcRect l="-1" r="36547" b="-4785"/>
              <a:stretch>
                <a:fillRect/>
              </a:stretch>
            </p:blipFill>
            <p:spPr>
              <a:xfrm>
                <a:off x="2503819" y="3251780"/>
                <a:ext cx="4354180" cy="732855"/>
              </a:xfrm>
              <a:prstGeom prst="rect">
                <a:avLst/>
              </a:prstGeom>
              <a:noFill/>
              <a:ln cap="flat">
                <a:noFill/>
              </a:ln>
            </p:spPr>
          </p:pic>
          <p:pic>
            <p:nvPicPr>
              <p:cNvPr id="54" name="Picture 52">
                <a:extLst>
                  <a:ext uri="{FF2B5EF4-FFF2-40B4-BE49-F238E27FC236}">
                    <a16:creationId xmlns:a16="http://schemas.microsoft.com/office/drawing/2014/main" id="{BF1ECF2E-359E-4B42-AF55-6F59960AAFB9}"/>
                  </a:ext>
                </a:extLst>
              </p:cNvPr>
              <p:cNvPicPr>
                <a:picLocks noChangeAspect="1"/>
              </p:cNvPicPr>
              <p:nvPr/>
            </p:nvPicPr>
            <p:blipFill>
              <a:blip r:embed="rId10"/>
              <a:srcRect l="63556" b="-2624"/>
              <a:stretch>
                <a:fillRect/>
              </a:stretch>
            </p:blipFill>
            <p:spPr>
              <a:xfrm>
                <a:off x="0" y="3251780"/>
                <a:ext cx="2503819" cy="717877"/>
              </a:xfrm>
              <a:prstGeom prst="rect">
                <a:avLst/>
              </a:prstGeom>
              <a:noFill/>
              <a:ln cap="flat">
                <a:noFill/>
              </a:ln>
            </p:spPr>
          </p:pic>
        </p:grpSp>
        <p:sp>
          <p:nvSpPr>
            <p:cNvPr id="17" name="TextBox 16">
              <a:extLst>
                <a:ext uri="{FF2B5EF4-FFF2-40B4-BE49-F238E27FC236}">
                  <a16:creationId xmlns:a16="http://schemas.microsoft.com/office/drawing/2014/main" id="{A1C0BA64-356F-FD4D-AD55-D89085BD2F69}"/>
                </a:ext>
              </a:extLst>
            </p:cNvPr>
            <p:cNvSpPr txBox="1"/>
            <p:nvPr/>
          </p:nvSpPr>
          <p:spPr>
            <a:xfrm>
              <a:off x="3831201" y="928169"/>
              <a:ext cx="1429879" cy="369332"/>
            </a:xfrm>
            <a:prstGeom prst="rect">
              <a:avLst/>
            </a:prstGeom>
            <a:noFill/>
          </p:spPr>
          <p:txBody>
            <a:bodyPr wrap="none" rtlCol="0">
              <a:spAutoFit/>
            </a:bodyPr>
            <a:lstStyle/>
            <a:p>
              <a:r>
                <a:rPr lang="en-US" dirty="0"/>
                <a:t>Visible Image</a:t>
              </a:r>
            </a:p>
          </p:txBody>
        </p:sp>
      </p:grpSp>
      <p:grpSp>
        <p:nvGrpSpPr>
          <p:cNvPr id="12" name="Group 11">
            <a:extLst>
              <a:ext uri="{FF2B5EF4-FFF2-40B4-BE49-F238E27FC236}">
                <a16:creationId xmlns:a16="http://schemas.microsoft.com/office/drawing/2014/main" id="{4AE4EF6F-9531-534E-B773-691B52CCBB6B}"/>
              </a:ext>
            </a:extLst>
          </p:cNvPr>
          <p:cNvGrpSpPr/>
          <p:nvPr/>
        </p:nvGrpSpPr>
        <p:grpSpPr>
          <a:xfrm>
            <a:off x="-8835" y="734881"/>
            <a:ext cx="9161670" cy="2475485"/>
            <a:chOff x="11028" y="704424"/>
            <a:chExt cx="9161670" cy="2475485"/>
          </a:xfrm>
        </p:grpSpPr>
        <p:sp>
          <p:nvSpPr>
            <p:cNvPr id="9" name="Rectangle 8">
              <a:extLst>
                <a:ext uri="{FF2B5EF4-FFF2-40B4-BE49-F238E27FC236}">
                  <a16:creationId xmlns:a16="http://schemas.microsoft.com/office/drawing/2014/main" id="{E9506116-A5AF-9846-BCD6-D514DEA59BB0}"/>
                </a:ext>
              </a:extLst>
            </p:cNvPr>
            <p:cNvSpPr/>
            <p:nvPr/>
          </p:nvSpPr>
          <p:spPr>
            <a:xfrm>
              <a:off x="11028" y="704424"/>
              <a:ext cx="9161670" cy="2465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A picture containing sitting, table, black, large&#10;&#10;Description automatically generated">
              <a:extLst>
                <a:ext uri="{FF2B5EF4-FFF2-40B4-BE49-F238E27FC236}">
                  <a16:creationId xmlns:a16="http://schemas.microsoft.com/office/drawing/2014/main" id="{70701642-913C-C945-AEB8-AD10ECD2AAE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0485" t="12981" r="7921" b="18902"/>
            <a:stretch/>
          </p:blipFill>
          <p:spPr>
            <a:xfrm>
              <a:off x="417618" y="865914"/>
              <a:ext cx="3695338" cy="2313667"/>
            </a:xfrm>
            <a:prstGeom prst="rect">
              <a:avLst/>
            </a:prstGeom>
          </p:spPr>
        </p:pic>
        <p:pic>
          <p:nvPicPr>
            <p:cNvPr id="6" name="Picture 5" descr="A picture containing black, sitting, table, large&#10;&#10;Description automatically generated">
              <a:extLst>
                <a:ext uri="{FF2B5EF4-FFF2-40B4-BE49-F238E27FC236}">
                  <a16:creationId xmlns:a16="http://schemas.microsoft.com/office/drawing/2014/main" id="{F8E37DF1-23F0-2B45-9807-0E2529A6146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0682" t="15665" r="8710" b="18746"/>
            <a:stretch/>
          </p:blipFill>
          <p:spPr>
            <a:xfrm>
              <a:off x="5150662" y="932839"/>
              <a:ext cx="3682118" cy="2247070"/>
            </a:xfrm>
            <a:prstGeom prst="rect">
              <a:avLst/>
            </a:prstGeom>
          </p:spPr>
        </p:pic>
        <p:sp>
          <p:nvSpPr>
            <p:cNvPr id="10" name="TextBox 9">
              <a:extLst>
                <a:ext uri="{FF2B5EF4-FFF2-40B4-BE49-F238E27FC236}">
                  <a16:creationId xmlns:a16="http://schemas.microsoft.com/office/drawing/2014/main" id="{9E1A2D03-6CCB-6D4F-ACA3-8136237B535B}"/>
                </a:ext>
              </a:extLst>
            </p:cNvPr>
            <p:cNvSpPr txBox="1"/>
            <p:nvPr/>
          </p:nvSpPr>
          <p:spPr>
            <a:xfrm>
              <a:off x="1697966" y="993080"/>
              <a:ext cx="1059585" cy="338554"/>
            </a:xfrm>
            <a:prstGeom prst="rect">
              <a:avLst/>
            </a:prstGeom>
            <a:noFill/>
          </p:spPr>
          <p:txBody>
            <a:bodyPr wrap="none" rtlCol="0">
              <a:spAutoFit/>
            </a:bodyPr>
            <a:lstStyle/>
            <a:p>
              <a:r>
                <a:rPr lang="en-US" sz="1600" dirty="0"/>
                <a:t>Left Image</a:t>
              </a:r>
            </a:p>
          </p:txBody>
        </p:sp>
        <p:sp>
          <p:nvSpPr>
            <p:cNvPr id="11" name="TextBox 10">
              <a:extLst>
                <a:ext uri="{FF2B5EF4-FFF2-40B4-BE49-F238E27FC236}">
                  <a16:creationId xmlns:a16="http://schemas.microsoft.com/office/drawing/2014/main" id="{575AF022-15C4-DE4C-AE19-0A848962A12A}"/>
                </a:ext>
              </a:extLst>
            </p:cNvPr>
            <p:cNvSpPr txBox="1"/>
            <p:nvPr/>
          </p:nvSpPr>
          <p:spPr>
            <a:xfrm>
              <a:off x="6476814" y="925593"/>
              <a:ext cx="1170064" cy="338554"/>
            </a:xfrm>
            <a:prstGeom prst="rect">
              <a:avLst/>
            </a:prstGeom>
            <a:noFill/>
          </p:spPr>
          <p:txBody>
            <a:bodyPr wrap="none" rtlCol="0">
              <a:spAutoFit/>
            </a:bodyPr>
            <a:lstStyle/>
            <a:p>
              <a:r>
                <a:rPr lang="en-US" sz="1600" dirty="0"/>
                <a:t>Right Image</a:t>
              </a:r>
            </a:p>
          </p:txBody>
        </p:sp>
      </p:grpSp>
      <p:grpSp>
        <p:nvGrpSpPr>
          <p:cNvPr id="15" name="Group 14">
            <a:extLst>
              <a:ext uri="{FF2B5EF4-FFF2-40B4-BE49-F238E27FC236}">
                <a16:creationId xmlns:a16="http://schemas.microsoft.com/office/drawing/2014/main" id="{57207670-48D3-4F4B-9CBA-C11283407C58}"/>
              </a:ext>
            </a:extLst>
          </p:cNvPr>
          <p:cNvGrpSpPr/>
          <p:nvPr/>
        </p:nvGrpSpPr>
        <p:grpSpPr>
          <a:xfrm>
            <a:off x="-8835" y="797436"/>
            <a:ext cx="9144000" cy="2410505"/>
            <a:chOff x="0" y="749626"/>
            <a:chExt cx="9144000" cy="2410505"/>
          </a:xfrm>
        </p:grpSpPr>
        <p:sp>
          <p:nvSpPr>
            <p:cNvPr id="13" name="Rectangle 12">
              <a:extLst>
                <a:ext uri="{FF2B5EF4-FFF2-40B4-BE49-F238E27FC236}">
                  <a16:creationId xmlns:a16="http://schemas.microsoft.com/office/drawing/2014/main" id="{1478D275-309D-3844-A670-7A47FEC8889C}"/>
                </a:ext>
              </a:extLst>
            </p:cNvPr>
            <p:cNvSpPr/>
            <p:nvPr/>
          </p:nvSpPr>
          <p:spPr>
            <a:xfrm>
              <a:off x="0" y="749626"/>
              <a:ext cx="9144000" cy="23788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38EA055-8E0E-3F4E-9407-3BEB348E3BDC}"/>
                </a:ext>
              </a:extLst>
            </p:cNvPr>
            <p:cNvGrpSpPr/>
            <p:nvPr/>
          </p:nvGrpSpPr>
          <p:grpSpPr>
            <a:xfrm>
              <a:off x="18707" y="789743"/>
              <a:ext cx="7144093" cy="1030805"/>
              <a:chOff x="18707" y="789743"/>
              <a:chExt cx="7144093" cy="1030805"/>
            </a:xfrm>
          </p:grpSpPr>
          <p:pic>
            <p:nvPicPr>
              <p:cNvPr id="24" name="Picture 23" descr="A picture containing indoor, window, sitting, white&#10;&#10;Description automatically generated">
                <a:extLst>
                  <a:ext uri="{FF2B5EF4-FFF2-40B4-BE49-F238E27FC236}">
                    <a16:creationId xmlns:a16="http://schemas.microsoft.com/office/drawing/2014/main" id="{78A7D8DD-F5E5-234D-BD0E-9CA7E66C7B8A}"/>
                  </a:ext>
                </a:extLst>
              </p:cNvPr>
              <p:cNvPicPr>
                <a:picLocks noChangeAspect="1"/>
              </p:cNvPicPr>
              <p:nvPr/>
            </p:nvPicPr>
            <p:blipFill>
              <a:blip r:embed="rId15"/>
              <a:stretch>
                <a:fillRect/>
              </a:stretch>
            </p:blipFill>
            <p:spPr>
              <a:xfrm>
                <a:off x="18707" y="799964"/>
                <a:ext cx="7144093" cy="1020584"/>
              </a:xfrm>
              <a:prstGeom prst="rect">
                <a:avLst/>
              </a:prstGeom>
            </p:spPr>
          </p:pic>
          <p:sp>
            <p:nvSpPr>
              <p:cNvPr id="30" name="TextBox 29">
                <a:extLst>
                  <a:ext uri="{FF2B5EF4-FFF2-40B4-BE49-F238E27FC236}">
                    <a16:creationId xmlns:a16="http://schemas.microsoft.com/office/drawing/2014/main" id="{4213DED6-B0A3-CF4C-BB92-297AE81C66BE}"/>
                  </a:ext>
                </a:extLst>
              </p:cNvPr>
              <p:cNvSpPr txBox="1"/>
              <p:nvPr/>
            </p:nvSpPr>
            <p:spPr>
              <a:xfrm>
                <a:off x="18707" y="789743"/>
                <a:ext cx="1171346" cy="369332"/>
              </a:xfrm>
              <a:prstGeom prst="rect">
                <a:avLst/>
              </a:prstGeom>
              <a:noFill/>
            </p:spPr>
            <p:txBody>
              <a:bodyPr wrap="none" rtlCol="0">
                <a:spAutoFit/>
              </a:bodyPr>
              <a:lstStyle/>
              <a:p>
                <a:r>
                  <a:rPr lang="en-US" dirty="0"/>
                  <a:t>Left Image</a:t>
                </a:r>
              </a:p>
            </p:txBody>
          </p:sp>
        </p:grpSp>
        <p:grpSp>
          <p:nvGrpSpPr>
            <p:cNvPr id="5" name="Group 4">
              <a:extLst>
                <a:ext uri="{FF2B5EF4-FFF2-40B4-BE49-F238E27FC236}">
                  <a16:creationId xmlns:a16="http://schemas.microsoft.com/office/drawing/2014/main" id="{9ACB8C09-F495-AA4F-B81B-8762894F5E26}"/>
                </a:ext>
              </a:extLst>
            </p:cNvPr>
            <p:cNvGrpSpPr/>
            <p:nvPr/>
          </p:nvGrpSpPr>
          <p:grpSpPr>
            <a:xfrm>
              <a:off x="831452" y="1972624"/>
              <a:ext cx="8312548" cy="1187507"/>
              <a:chOff x="831452" y="1972624"/>
              <a:chExt cx="8312548" cy="1187507"/>
            </a:xfrm>
          </p:grpSpPr>
          <p:pic>
            <p:nvPicPr>
              <p:cNvPr id="25" name="Picture 24" descr="A picture containing train, sitting, table, large&#10;&#10;Description automatically generated">
                <a:extLst>
                  <a:ext uri="{FF2B5EF4-FFF2-40B4-BE49-F238E27FC236}">
                    <a16:creationId xmlns:a16="http://schemas.microsoft.com/office/drawing/2014/main" id="{EDC4E0E4-3AC1-3F4E-B911-2775C7A14811}"/>
                  </a:ext>
                </a:extLst>
              </p:cNvPr>
              <p:cNvPicPr>
                <a:picLocks noChangeAspect="1"/>
              </p:cNvPicPr>
              <p:nvPr/>
            </p:nvPicPr>
            <p:blipFill>
              <a:blip r:embed="rId16"/>
              <a:stretch>
                <a:fillRect/>
              </a:stretch>
            </p:blipFill>
            <p:spPr>
              <a:xfrm>
                <a:off x="831452" y="1972624"/>
                <a:ext cx="8312548" cy="1187507"/>
              </a:xfrm>
              <a:prstGeom prst="rect">
                <a:avLst/>
              </a:prstGeom>
            </p:spPr>
          </p:pic>
          <p:sp>
            <p:nvSpPr>
              <p:cNvPr id="31" name="TextBox 30">
                <a:extLst>
                  <a:ext uri="{FF2B5EF4-FFF2-40B4-BE49-F238E27FC236}">
                    <a16:creationId xmlns:a16="http://schemas.microsoft.com/office/drawing/2014/main" id="{B6C735CE-705F-C948-B169-05E0CB01EDDF}"/>
                  </a:ext>
                </a:extLst>
              </p:cNvPr>
              <p:cNvSpPr txBox="1"/>
              <p:nvPr/>
            </p:nvSpPr>
            <p:spPr>
              <a:xfrm>
                <a:off x="931442" y="1979396"/>
                <a:ext cx="1296317" cy="369332"/>
              </a:xfrm>
              <a:prstGeom prst="rect">
                <a:avLst/>
              </a:prstGeom>
              <a:noFill/>
            </p:spPr>
            <p:txBody>
              <a:bodyPr wrap="none" rtlCol="0">
                <a:spAutoFit/>
              </a:bodyPr>
              <a:lstStyle/>
              <a:p>
                <a:r>
                  <a:rPr lang="en-US" dirty="0"/>
                  <a:t>Right Image</a:t>
                </a:r>
              </a:p>
            </p:txBody>
          </p:sp>
        </p:grpSp>
      </p:grpSp>
      <p:grpSp>
        <p:nvGrpSpPr>
          <p:cNvPr id="52" name="Group 51">
            <a:extLst>
              <a:ext uri="{FF2B5EF4-FFF2-40B4-BE49-F238E27FC236}">
                <a16:creationId xmlns:a16="http://schemas.microsoft.com/office/drawing/2014/main" id="{54860B12-28E5-C241-A706-1C255E5F5DEB}"/>
              </a:ext>
            </a:extLst>
          </p:cNvPr>
          <p:cNvGrpSpPr/>
          <p:nvPr/>
        </p:nvGrpSpPr>
        <p:grpSpPr>
          <a:xfrm>
            <a:off x="2709075" y="1046858"/>
            <a:ext cx="5512318" cy="1844260"/>
            <a:chOff x="2709075" y="1046858"/>
            <a:chExt cx="5512318" cy="1844260"/>
          </a:xfrm>
        </p:grpSpPr>
        <p:sp>
          <p:nvSpPr>
            <p:cNvPr id="19" name="Rectangle 18">
              <a:extLst>
                <a:ext uri="{FF2B5EF4-FFF2-40B4-BE49-F238E27FC236}">
                  <a16:creationId xmlns:a16="http://schemas.microsoft.com/office/drawing/2014/main" id="{96C95354-1AEC-5E45-A87B-40904796CC58}"/>
                </a:ext>
              </a:extLst>
            </p:cNvPr>
            <p:cNvSpPr/>
            <p:nvPr/>
          </p:nvSpPr>
          <p:spPr>
            <a:xfrm>
              <a:off x="3942726" y="2396538"/>
              <a:ext cx="370539" cy="494580"/>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747EE0F8-4BEB-3B4B-B565-155FE9C51DFA}"/>
                </a:ext>
              </a:extLst>
            </p:cNvPr>
            <p:cNvSpPr/>
            <p:nvPr/>
          </p:nvSpPr>
          <p:spPr>
            <a:xfrm>
              <a:off x="7630120" y="2321350"/>
              <a:ext cx="591273" cy="494580"/>
            </a:xfrm>
            <a:prstGeom prst="rect">
              <a:avLst/>
            </a:prstGeom>
            <a:noFill/>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803CA30B-8DDE-DA4E-A55B-253259365FAC}"/>
                </a:ext>
              </a:extLst>
            </p:cNvPr>
            <p:cNvSpPr/>
            <p:nvPr/>
          </p:nvSpPr>
          <p:spPr>
            <a:xfrm>
              <a:off x="5558186" y="1046858"/>
              <a:ext cx="690912" cy="494580"/>
            </a:xfrm>
            <a:prstGeom prst="rect">
              <a:avLst/>
            </a:prstGeom>
            <a:noFill/>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63881897-A2EF-C24F-AEB0-9EDBC437E511}"/>
                </a:ext>
              </a:extLst>
            </p:cNvPr>
            <p:cNvSpPr/>
            <p:nvPr/>
          </p:nvSpPr>
          <p:spPr>
            <a:xfrm>
              <a:off x="2709075" y="1136382"/>
              <a:ext cx="370539" cy="494580"/>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cxnSp>
        <p:nvCxnSpPr>
          <p:cNvPr id="104" name="Straight Arrow Connector 103">
            <a:extLst>
              <a:ext uri="{FF2B5EF4-FFF2-40B4-BE49-F238E27FC236}">
                <a16:creationId xmlns:a16="http://schemas.microsoft.com/office/drawing/2014/main" id="{AF5FD46E-60AB-EE45-B615-F7A56EFB954D}"/>
              </a:ext>
            </a:extLst>
          </p:cNvPr>
          <p:cNvCxnSpPr>
            <a:cxnSpLocks/>
            <a:stCxn id="19" idx="2"/>
          </p:cNvCxnSpPr>
          <p:nvPr/>
        </p:nvCxnSpPr>
        <p:spPr>
          <a:xfrm flipH="1">
            <a:off x="3736879" y="2891118"/>
            <a:ext cx="391117" cy="19232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9497179-0C68-BA4B-A624-F6B0167C6D62}"/>
              </a:ext>
            </a:extLst>
          </p:cNvPr>
          <p:cNvGrpSpPr/>
          <p:nvPr/>
        </p:nvGrpSpPr>
        <p:grpSpPr>
          <a:xfrm>
            <a:off x="-31568" y="3091801"/>
            <a:ext cx="2957129" cy="1715301"/>
            <a:chOff x="155661" y="2644917"/>
            <a:chExt cx="2957129" cy="1715301"/>
          </a:xfrm>
        </p:grpSpPr>
        <p:grpSp>
          <p:nvGrpSpPr>
            <p:cNvPr id="26" name="Group 88">
              <a:extLst>
                <a:ext uri="{FF2B5EF4-FFF2-40B4-BE49-F238E27FC236}">
                  <a16:creationId xmlns:a16="http://schemas.microsoft.com/office/drawing/2014/main" id="{4296A901-C487-7547-B3E1-07B42C6A35E5}"/>
                </a:ext>
              </a:extLst>
            </p:cNvPr>
            <p:cNvGrpSpPr>
              <a:grpSpLocks/>
            </p:cNvGrpSpPr>
            <p:nvPr/>
          </p:nvGrpSpPr>
          <p:grpSpPr bwMode="auto">
            <a:xfrm>
              <a:off x="155661" y="2644917"/>
              <a:ext cx="2374052" cy="1263529"/>
              <a:chOff x="15555040" y="15846080"/>
              <a:chExt cx="9216146" cy="4923863"/>
            </a:xfrm>
          </p:grpSpPr>
          <p:sp>
            <p:nvSpPr>
              <p:cNvPr id="27" name="Cube 26">
                <a:extLst>
                  <a:ext uri="{FF2B5EF4-FFF2-40B4-BE49-F238E27FC236}">
                    <a16:creationId xmlns:a16="http://schemas.microsoft.com/office/drawing/2014/main" id="{FE8582F3-1AE6-414D-B874-C90FF96F7567}"/>
                  </a:ext>
                </a:extLst>
              </p:cNvPr>
              <p:cNvSpPr/>
              <p:nvPr/>
            </p:nvSpPr>
            <p:spPr>
              <a:xfrm>
                <a:off x="17047177" y="20392997"/>
                <a:ext cx="6922729" cy="376946"/>
              </a:xfrm>
              <a:prstGeom prst="cube">
                <a:avLst>
                  <a:gd name="adj" fmla="val 31061"/>
                </a:avLst>
              </a:prstGeom>
              <a:blipFill dpi="0" rotWithShape="1">
                <a:blip r:embed="rId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8" name="Picture 90" descr="A picture containing indoor, sitting&#10;&#10;Description automatically generated">
                <a:extLst>
                  <a:ext uri="{FF2B5EF4-FFF2-40B4-BE49-F238E27FC236}">
                    <a16:creationId xmlns:a16="http://schemas.microsoft.com/office/drawing/2014/main" id="{B1CB09BB-5EBC-2741-9692-3B37FBDBA8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15555040" y="15846080"/>
                <a:ext cx="3084083" cy="454564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2" descr="A picture containing indoor, sitting&#10;&#10;Description automatically generated">
                <a:extLst>
                  <a:ext uri="{FF2B5EF4-FFF2-40B4-BE49-F238E27FC236}">
                    <a16:creationId xmlns:a16="http://schemas.microsoft.com/office/drawing/2014/main" id="{F00FC154-308B-C044-808F-40A39247EF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21687102" y="15846080"/>
                <a:ext cx="3084084" cy="4545644"/>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a:extLst>
                <a:ext uri="{FF2B5EF4-FFF2-40B4-BE49-F238E27FC236}">
                  <a16:creationId xmlns:a16="http://schemas.microsoft.com/office/drawing/2014/main" id="{4E677CC0-A5FD-DE44-B7C4-523C74E280F5}"/>
                </a:ext>
              </a:extLst>
            </p:cNvPr>
            <p:cNvGrpSpPr/>
            <p:nvPr/>
          </p:nvGrpSpPr>
          <p:grpSpPr>
            <a:xfrm>
              <a:off x="1084844" y="2980009"/>
              <a:ext cx="593557" cy="433137"/>
              <a:chOff x="3288632" y="3694999"/>
              <a:chExt cx="802104" cy="395738"/>
            </a:xfrm>
          </p:grpSpPr>
          <p:sp>
            <p:nvSpPr>
              <p:cNvPr id="34" name="Chevron 33">
                <a:extLst>
                  <a:ext uri="{FF2B5EF4-FFF2-40B4-BE49-F238E27FC236}">
                    <a16:creationId xmlns:a16="http://schemas.microsoft.com/office/drawing/2014/main" id="{3B7EAD2B-6993-DB46-8C97-516EE6EB9315}"/>
                  </a:ext>
                </a:extLst>
              </p:cNvPr>
              <p:cNvSpPr/>
              <p:nvPr/>
            </p:nvSpPr>
            <p:spPr>
              <a:xfrm>
                <a:off x="3288632" y="3703019"/>
                <a:ext cx="304800" cy="387718"/>
              </a:xfrm>
              <a:prstGeom prst="chevron">
                <a:avLst/>
              </a:prstGeom>
              <a:solidFill>
                <a:schemeClr val="accent1">
                  <a:alpha val="37000"/>
                </a:scheme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a:extLst>
                  <a:ext uri="{FF2B5EF4-FFF2-40B4-BE49-F238E27FC236}">
                    <a16:creationId xmlns:a16="http://schemas.microsoft.com/office/drawing/2014/main" id="{29902EB3-AFC2-AA4F-BFC0-2FB53EB2007E}"/>
                  </a:ext>
                </a:extLst>
              </p:cNvPr>
              <p:cNvSpPr/>
              <p:nvPr/>
            </p:nvSpPr>
            <p:spPr>
              <a:xfrm>
                <a:off x="3537284" y="3694999"/>
                <a:ext cx="304800" cy="387718"/>
              </a:xfrm>
              <a:prstGeom prst="chevron">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a:extLst>
                  <a:ext uri="{FF2B5EF4-FFF2-40B4-BE49-F238E27FC236}">
                    <a16:creationId xmlns:a16="http://schemas.microsoft.com/office/drawing/2014/main" id="{C495519B-95E3-7C47-9771-3CF9E3618021}"/>
                  </a:ext>
                </a:extLst>
              </p:cNvPr>
              <p:cNvSpPr/>
              <p:nvPr/>
            </p:nvSpPr>
            <p:spPr>
              <a:xfrm>
                <a:off x="3785936" y="3694999"/>
                <a:ext cx="304800" cy="3877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2" name="TextBox 41">
              <a:extLst>
                <a:ext uri="{FF2B5EF4-FFF2-40B4-BE49-F238E27FC236}">
                  <a16:creationId xmlns:a16="http://schemas.microsoft.com/office/drawing/2014/main" id="{15E2E56D-2F07-844F-AD0F-B3530514B390}"/>
                </a:ext>
              </a:extLst>
            </p:cNvPr>
            <p:cNvSpPr txBox="1"/>
            <p:nvPr/>
          </p:nvSpPr>
          <p:spPr>
            <a:xfrm>
              <a:off x="155661" y="3977250"/>
              <a:ext cx="1356012" cy="369332"/>
            </a:xfrm>
            <a:prstGeom prst="rect">
              <a:avLst/>
            </a:prstGeom>
            <a:noFill/>
          </p:spPr>
          <p:txBody>
            <a:bodyPr wrap="none" rtlCol="0">
              <a:spAutoFit/>
            </a:bodyPr>
            <a:lstStyle/>
            <a:p>
              <a:r>
                <a:rPr lang="en-US" dirty="0"/>
                <a:t>Left position</a:t>
              </a:r>
            </a:p>
          </p:txBody>
        </p:sp>
        <p:sp>
          <p:nvSpPr>
            <p:cNvPr id="43" name="TextBox 42">
              <a:extLst>
                <a:ext uri="{FF2B5EF4-FFF2-40B4-BE49-F238E27FC236}">
                  <a16:creationId xmlns:a16="http://schemas.microsoft.com/office/drawing/2014/main" id="{E21AC7C6-4E4F-0343-8B07-44F73F100575}"/>
                </a:ext>
              </a:extLst>
            </p:cNvPr>
            <p:cNvSpPr txBox="1"/>
            <p:nvPr/>
          </p:nvSpPr>
          <p:spPr>
            <a:xfrm>
              <a:off x="1631807" y="3990886"/>
              <a:ext cx="1480983" cy="369332"/>
            </a:xfrm>
            <a:prstGeom prst="rect">
              <a:avLst/>
            </a:prstGeom>
            <a:noFill/>
          </p:spPr>
          <p:txBody>
            <a:bodyPr wrap="none" rtlCol="0">
              <a:spAutoFit/>
            </a:bodyPr>
            <a:lstStyle/>
            <a:p>
              <a:r>
                <a:rPr lang="en-US" dirty="0"/>
                <a:t>Right position</a:t>
              </a:r>
            </a:p>
          </p:txBody>
        </p:sp>
      </p:grpSp>
      <p:cxnSp>
        <p:nvCxnSpPr>
          <p:cNvPr id="105" name="Straight Arrow Connector 104">
            <a:extLst>
              <a:ext uri="{FF2B5EF4-FFF2-40B4-BE49-F238E27FC236}">
                <a16:creationId xmlns:a16="http://schemas.microsoft.com/office/drawing/2014/main" id="{E1FF0A64-4817-B449-9D42-1D247891DA49}"/>
              </a:ext>
            </a:extLst>
          </p:cNvPr>
          <p:cNvCxnSpPr>
            <a:cxnSpLocks/>
          </p:cNvCxnSpPr>
          <p:nvPr/>
        </p:nvCxnSpPr>
        <p:spPr>
          <a:xfrm flipH="1">
            <a:off x="6829425" y="2800009"/>
            <a:ext cx="1043004" cy="20143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Slide Number Placeholder 1">
            <a:extLst>
              <a:ext uri="{FF2B5EF4-FFF2-40B4-BE49-F238E27FC236}">
                <a16:creationId xmlns:a16="http://schemas.microsoft.com/office/drawing/2014/main" id="{0160CE2F-C7D8-BC48-A21C-7498BF379406}"/>
              </a:ext>
            </a:extLst>
          </p:cNvPr>
          <p:cNvSpPr txBox="1">
            <a:spLocks/>
          </p:cNvSpPr>
          <p:nvPr/>
        </p:nvSpPr>
        <p:spPr>
          <a:xfrm>
            <a:off x="-1723779" y="650647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762DC7-5DBD-4D69-8990-5F9648A38A03}" type="slidenum">
              <a:rPr lang="en-GB" smtClean="0"/>
              <a:pPr/>
              <a:t>11</a:t>
            </a:fld>
            <a:endParaRPr lang="en-GB" dirty="0"/>
          </a:p>
        </p:txBody>
      </p:sp>
    </p:spTree>
    <p:extLst>
      <p:ext uri="{BB962C8B-B14F-4D97-AF65-F5344CB8AC3E}">
        <p14:creationId xmlns:p14="http://schemas.microsoft.com/office/powerpoint/2010/main" val="12557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dissolve">
                                      <p:cBhvr>
                                        <p:cTn id="23" dur="500"/>
                                        <p:tgtEl>
                                          <p:spTgt spid="104"/>
                                        </p:tgtEl>
                                      </p:cBhvr>
                                    </p:animEffect>
                                  </p:childTnLst>
                                </p:cTn>
                              </p:par>
                              <p:par>
                                <p:cTn id="24" presetID="9" presetClass="entr" presetSubtype="0" fill="hold"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dissolve">
                                      <p:cBhvr>
                                        <p:cTn id="2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DBD7ED-54BE-4BBA-8EF5-F1DFA821BBC0}"/>
              </a:ext>
            </a:extLst>
          </p:cNvPr>
          <p:cNvSpPr txBox="1"/>
          <p:nvPr/>
        </p:nvSpPr>
        <p:spPr>
          <a:xfrm>
            <a:off x="-43738" y="-19815"/>
            <a:ext cx="10184591" cy="769441"/>
          </a:xfrm>
          <a:prstGeom prst="rect">
            <a:avLst/>
          </a:prstGeom>
          <a:noFill/>
        </p:spPr>
        <p:txBody>
          <a:bodyPr wrap="square" rtlCol="0">
            <a:spAutoFit/>
          </a:bodyPr>
          <a:lstStyle/>
          <a:p>
            <a:r>
              <a:rPr lang="en-GB" sz="4400" dirty="0"/>
              <a:t>Passive Ranging</a:t>
            </a:r>
          </a:p>
        </p:txBody>
      </p:sp>
      <p:sp>
        <p:nvSpPr>
          <p:cNvPr id="7" name="TextBox 6">
            <a:extLst>
              <a:ext uri="{FF2B5EF4-FFF2-40B4-BE49-F238E27FC236}">
                <a16:creationId xmlns:a16="http://schemas.microsoft.com/office/drawing/2014/main" id="{CAE9B893-95C7-4F46-B8C5-182E639EE63A}"/>
              </a:ext>
            </a:extLst>
          </p:cNvPr>
          <p:cNvSpPr txBox="1"/>
          <p:nvPr/>
        </p:nvSpPr>
        <p:spPr>
          <a:xfrm>
            <a:off x="11078677" y="4532208"/>
            <a:ext cx="352096" cy="261610"/>
          </a:xfrm>
          <a:prstGeom prst="rect">
            <a:avLst/>
          </a:prstGeom>
          <a:noFill/>
        </p:spPr>
        <p:txBody>
          <a:bodyPr wrap="square" rtlCol="0">
            <a:spAutoFit/>
          </a:bodyPr>
          <a:lstStyle/>
          <a:p>
            <a:r>
              <a:rPr lang="en-GB" sz="1100" dirty="0"/>
              <a:t>[1]</a:t>
            </a:r>
          </a:p>
        </p:txBody>
      </p:sp>
      <p:sp>
        <p:nvSpPr>
          <p:cNvPr id="2" name="Slide Number Placeholder 1">
            <a:extLst>
              <a:ext uri="{FF2B5EF4-FFF2-40B4-BE49-F238E27FC236}">
                <a16:creationId xmlns:a16="http://schemas.microsoft.com/office/drawing/2014/main" id="{BF7481E8-0237-406E-94EE-BA32BEC67575}"/>
              </a:ext>
            </a:extLst>
          </p:cNvPr>
          <p:cNvSpPr>
            <a:spLocks noGrp="1"/>
          </p:cNvSpPr>
          <p:nvPr>
            <p:ph type="sldNum" sz="quarter" idx="12"/>
          </p:nvPr>
        </p:nvSpPr>
        <p:spPr>
          <a:xfrm>
            <a:off x="10049977" y="5207276"/>
            <a:ext cx="2057400" cy="365125"/>
          </a:xfrm>
        </p:spPr>
        <p:txBody>
          <a:bodyPr/>
          <a:lstStyle/>
          <a:p>
            <a:fld id="{F1762DC7-5DBD-4D69-8990-5F9648A38A03}" type="slidenum">
              <a:rPr lang="en-GB" smtClean="0"/>
              <a:t>12</a:t>
            </a:fld>
            <a:endParaRPr lang="en-GB" dirty="0"/>
          </a:p>
        </p:txBody>
      </p:sp>
      <p:pic>
        <p:nvPicPr>
          <p:cNvPr id="16" name="Picture 15" descr="A picture containing monitor&#10;&#10;Description automatically generated">
            <a:extLst>
              <a:ext uri="{FF2B5EF4-FFF2-40B4-BE49-F238E27FC236}">
                <a16:creationId xmlns:a16="http://schemas.microsoft.com/office/drawing/2014/main" id="{4E884CED-7177-1D4B-A729-C2393F33630C}"/>
              </a:ext>
            </a:extLst>
          </p:cNvPr>
          <p:cNvPicPr>
            <a:picLocks noChangeAspect="1"/>
          </p:cNvPicPr>
          <p:nvPr/>
        </p:nvPicPr>
        <p:blipFill rotWithShape="1">
          <a:blip r:embed="rId3"/>
          <a:srcRect l="11581" t="20744" r="7688" b="22758"/>
          <a:stretch/>
        </p:blipFill>
        <p:spPr>
          <a:xfrm>
            <a:off x="10140853" y="694867"/>
            <a:ext cx="5944365" cy="2433600"/>
          </a:xfrm>
          <a:prstGeom prst="rect">
            <a:avLst/>
          </a:prstGeom>
        </p:spPr>
      </p:pic>
      <p:sp>
        <p:nvSpPr>
          <p:cNvPr id="21" name="Cube 20">
            <a:extLst>
              <a:ext uri="{FF2B5EF4-FFF2-40B4-BE49-F238E27FC236}">
                <a16:creationId xmlns:a16="http://schemas.microsoft.com/office/drawing/2014/main" id="{78103269-62F2-0146-8607-0FADFC7CB479}"/>
              </a:ext>
            </a:extLst>
          </p:cNvPr>
          <p:cNvSpPr/>
          <p:nvPr/>
        </p:nvSpPr>
        <p:spPr bwMode="auto">
          <a:xfrm>
            <a:off x="11928129" y="7656462"/>
            <a:ext cx="1517975" cy="180195"/>
          </a:xfrm>
          <a:prstGeom prst="cube">
            <a:avLst>
              <a:gd name="adj" fmla="val 31061"/>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2" name="Picture 90" descr="A picture containing indoor, sitting&#10;&#10;Description automatically generated">
            <a:extLst>
              <a:ext uri="{FF2B5EF4-FFF2-40B4-BE49-F238E27FC236}">
                <a16:creationId xmlns:a16="http://schemas.microsoft.com/office/drawing/2014/main" id="{C7E4A33B-809F-7C4C-9B46-DBA771E55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70" t="14668" r="17017" b="15511"/>
          <a:stretch>
            <a:fillRect/>
          </a:stretch>
        </p:blipFill>
        <p:spPr bwMode="auto">
          <a:xfrm flipH="1">
            <a:off x="11430773" y="6197559"/>
            <a:ext cx="938452" cy="146710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2" descr="A picture containing indoor, sitting&#10;&#10;Description automatically generated">
            <a:extLst>
              <a:ext uri="{FF2B5EF4-FFF2-40B4-BE49-F238E27FC236}">
                <a16:creationId xmlns:a16="http://schemas.microsoft.com/office/drawing/2014/main" id="{355E7D89-DABB-054D-9BE9-9355A4D29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70" t="14668" r="17017" b="15511"/>
          <a:stretch>
            <a:fillRect/>
          </a:stretch>
        </p:blipFill>
        <p:spPr bwMode="auto">
          <a:xfrm flipH="1">
            <a:off x="12657167" y="6214148"/>
            <a:ext cx="938452" cy="146710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F9497179-0C68-BA4B-A624-F6B0167C6D62}"/>
              </a:ext>
            </a:extLst>
          </p:cNvPr>
          <p:cNvGrpSpPr/>
          <p:nvPr/>
        </p:nvGrpSpPr>
        <p:grpSpPr>
          <a:xfrm>
            <a:off x="-31568" y="3091801"/>
            <a:ext cx="2957129" cy="1715301"/>
            <a:chOff x="155661" y="2644917"/>
            <a:chExt cx="2957129" cy="1715301"/>
          </a:xfrm>
        </p:grpSpPr>
        <p:grpSp>
          <p:nvGrpSpPr>
            <p:cNvPr id="26" name="Group 88">
              <a:extLst>
                <a:ext uri="{FF2B5EF4-FFF2-40B4-BE49-F238E27FC236}">
                  <a16:creationId xmlns:a16="http://schemas.microsoft.com/office/drawing/2014/main" id="{4296A901-C487-7547-B3E1-07B42C6A35E5}"/>
                </a:ext>
              </a:extLst>
            </p:cNvPr>
            <p:cNvGrpSpPr>
              <a:grpSpLocks/>
            </p:cNvGrpSpPr>
            <p:nvPr/>
          </p:nvGrpSpPr>
          <p:grpSpPr bwMode="auto">
            <a:xfrm>
              <a:off x="155661" y="2644917"/>
              <a:ext cx="2374052" cy="1263529"/>
              <a:chOff x="15555040" y="15846080"/>
              <a:chExt cx="9216146" cy="4923863"/>
            </a:xfrm>
          </p:grpSpPr>
          <p:sp>
            <p:nvSpPr>
              <p:cNvPr id="27" name="Cube 26">
                <a:extLst>
                  <a:ext uri="{FF2B5EF4-FFF2-40B4-BE49-F238E27FC236}">
                    <a16:creationId xmlns:a16="http://schemas.microsoft.com/office/drawing/2014/main" id="{FE8582F3-1AE6-414D-B874-C90FF96F7567}"/>
                  </a:ext>
                </a:extLst>
              </p:cNvPr>
              <p:cNvSpPr/>
              <p:nvPr/>
            </p:nvSpPr>
            <p:spPr>
              <a:xfrm>
                <a:off x="17047177" y="20392997"/>
                <a:ext cx="6922729" cy="376946"/>
              </a:xfrm>
              <a:prstGeom prst="cube">
                <a:avLst>
                  <a:gd name="adj" fmla="val 31061"/>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8" name="Picture 90" descr="A picture containing indoor, sitting&#10;&#10;Description automatically generated">
                <a:extLst>
                  <a:ext uri="{FF2B5EF4-FFF2-40B4-BE49-F238E27FC236}">
                    <a16:creationId xmlns:a16="http://schemas.microsoft.com/office/drawing/2014/main" id="{B1CB09BB-5EBC-2741-9692-3B37FBDBA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70" t="14668" r="17017" b="15511"/>
              <a:stretch>
                <a:fillRect/>
              </a:stretch>
            </p:blipFill>
            <p:spPr bwMode="auto">
              <a:xfrm flipH="1">
                <a:off x="15555040" y="15846080"/>
                <a:ext cx="3084083" cy="454564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2" descr="A picture containing indoor, sitting&#10;&#10;Description automatically generated">
                <a:extLst>
                  <a:ext uri="{FF2B5EF4-FFF2-40B4-BE49-F238E27FC236}">
                    <a16:creationId xmlns:a16="http://schemas.microsoft.com/office/drawing/2014/main" id="{F00FC154-308B-C044-808F-40A39247E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70" t="14668" r="17017" b="15511"/>
              <a:stretch>
                <a:fillRect/>
              </a:stretch>
            </p:blipFill>
            <p:spPr bwMode="auto">
              <a:xfrm flipH="1">
                <a:off x="21687102" y="15846080"/>
                <a:ext cx="3084084" cy="4545644"/>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a:extLst>
                <a:ext uri="{FF2B5EF4-FFF2-40B4-BE49-F238E27FC236}">
                  <a16:creationId xmlns:a16="http://schemas.microsoft.com/office/drawing/2014/main" id="{4E677CC0-A5FD-DE44-B7C4-523C74E280F5}"/>
                </a:ext>
              </a:extLst>
            </p:cNvPr>
            <p:cNvGrpSpPr/>
            <p:nvPr/>
          </p:nvGrpSpPr>
          <p:grpSpPr>
            <a:xfrm>
              <a:off x="1084844" y="2980009"/>
              <a:ext cx="593557" cy="433137"/>
              <a:chOff x="3288632" y="3694999"/>
              <a:chExt cx="802104" cy="395738"/>
            </a:xfrm>
          </p:grpSpPr>
          <p:sp>
            <p:nvSpPr>
              <p:cNvPr id="34" name="Chevron 33">
                <a:extLst>
                  <a:ext uri="{FF2B5EF4-FFF2-40B4-BE49-F238E27FC236}">
                    <a16:creationId xmlns:a16="http://schemas.microsoft.com/office/drawing/2014/main" id="{3B7EAD2B-6993-DB46-8C97-516EE6EB9315}"/>
                  </a:ext>
                </a:extLst>
              </p:cNvPr>
              <p:cNvSpPr/>
              <p:nvPr/>
            </p:nvSpPr>
            <p:spPr>
              <a:xfrm>
                <a:off x="3288632" y="3703019"/>
                <a:ext cx="304800" cy="387718"/>
              </a:xfrm>
              <a:prstGeom prst="chevron">
                <a:avLst/>
              </a:prstGeom>
              <a:solidFill>
                <a:schemeClr val="accent1">
                  <a:alpha val="37000"/>
                </a:scheme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a:extLst>
                  <a:ext uri="{FF2B5EF4-FFF2-40B4-BE49-F238E27FC236}">
                    <a16:creationId xmlns:a16="http://schemas.microsoft.com/office/drawing/2014/main" id="{29902EB3-AFC2-AA4F-BFC0-2FB53EB2007E}"/>
                  </a:ext>
                </a:extLst>
              </p:cNvPr>
              <p:cNvSpPr/>
              <p:nvPr/>
            </p:nvSpPr>
            <p:spPr>
              <a:xfrm>
                <a:off x="3537284" y="3694999"/>
                <a:ext cx="304800" cy="387718"/>
              </a:xfrm>
              <a:prstGeom prst="chevron">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a:extLst>
                  <a:ext uri="{FF2B5EF4-FFF2-40B4-BE49-F238E27FC236}">
                    <a16:creationId xmlns:a16="http://schemas.microsoft.com/office/drawing/2014/main" id="{C495519B-95E3-7C47-9771-3CF9E3618021}"/>
                  </a:ext>
                </a:extLst>
              </p:cNvPr>
              <p:cNvSpPr/>
              <p:nvPr/>
            </p:nvSpPr>
            <p:spPr>
              <a:xfrm>
                <a:off x="3785936" y="3694999"/>
                <a:ext cx="304800" cy="3877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2" name="TextBox 41">
              <a:extLst>
                <a:ext uri="{FF2B5EF4-FFF2-40B4-BE49-F238E27FC236}">
                  <a16:creationId xmlns:a16="http://schemas.microsoft.com/office/drawing/2014/main" id="{15E2E56D-2F07-844F-AD0F-B3530514B390}"/>
                </a:ext>
              </a:extLst>
            </p:cNvPr>
            <p:cNvSpPr txBox="1"/>
            <p:nvPr/>
          </p:nvSpPr>
          <p:spPr>
            <a:xfrm>
              <a:off x="155661" y="3977250"/>
              <a:ext cx="1356012" cy="369332"/>
            </a:xfrm>
            <a:prstGeom prst="rect">
              <a:avLst/>
            </a:prstGeom>
            <a:noFill/>
          </p:spPr>
          <p:txBody>
            <a:bodyPr wrap="none" rtlCol="0">
              <a:spAutoFit/>
            </a:bodyPr>
            <a:lstStyle/>
            <a:p>
              <a:r>
                <a:rPr lang="en-US" dirty="0"/>
                <a:t>Left position</a:t>
              </a:r>
            </a:p>
          </p:txBody>
        </p:sp>
        <p:sp>
          <p:nvSpPr>
            <p:cNvPr id="43" name="TextBox 42">
              <a:extLst>
                <a:ext uri="{FF2B5EF4-FFF2-40B4-BE49-F238E27FC236}">
                  <a16:creationId xmlns:a16="http://schemas.microsoft.com/office/drawing/2014/main" id="{E21AC7C6-4E4F-0343-8B07-44F73F100575}"/>
                </a:ext>
              </a:extLst>
            </p:cNvPr>
            <p:cNvSpPr txBox="1"/>
            <p:nvPr/>
          </p:nvSpPr>
          <p:spPr>
            <a:xfrm>
              <a:off x="1631807" y="3990886"/>
              <a:ext cx="1480983" cy="369332"/>
            </a:xfrm>
            <a:prstGeom prst="rect">
              <a:avLst/>
            </a:prstGeom>
            <a:noFill/>
          </p:spPr>
          <p:txBody>
            <a:bodyPr wrap="none" rtlCol="0">
              <a:spAutoFit/>
            </a:bodyPr>
            <a:lstStyle/>
            <a:p>
              <a:r>
                <a:rPr lang="en-US" dirty="0"/>
                <a:t>Right position</a:t>
              </a:r>
            </a:p>
          </p:txBody>
        </p:sp>
      </p:grpSp>
      <p:grpSp>
        <p:nvGrpSpPr>
          <p:cNvPr id="18" name="Group 17">
            <a:extLst>
              <a:ext uri="{FF2B5EF4-FFF2-40B4-BE49-F238E27FC236}">
                <a16:creationId xmlns:a16="http://schemas.microsoft.com/office/drawing/2014/main" id="{9821A5AA-B68B-E344-8116-F58D04C5FE53}"/>
              </a:ext>
            </a:extLst>
          </p:cNvPr>
          <p:cNvGrpSpPr/>
          <p:nvPr/>
        </p:nvGrpSpPr>
        <p:grpSpPr>
          <a:xfrm>
            <a:off x="18707" y="928169"/>
            <a:ext cx="9125293" cy="1358054"/>
            <a:chOff x="18707" y="928169"/>
            <a:chExt cx="9125293" cy="1358054"/>
          </a:xfrm>
        </p:grpSpPr>
        <p:grpSp>
          <p:nvGrpSpPr>
            <p:cNvPr id="47" name="Group 46">
              <a:extLst>
                <a:ext uri="{FF2B5EF4-FFF2-40B4-BE49-F238E27FC236}">
                  <a16:creationId xmlns:a16="http://schemas.microsoft.com/office/drawing/2014/main" id="{72929BB6-0022-EA41-8967-6575A6D1F9F6}"/>
                </a:ext>
              </a:extLst>
            </p:cNvPr>
            <p:cNvGrpSpPr/>
            <p:nvPr/>
          </p:nvGrpSpPr>
          <p:grpSpPr>
            <a:xfrm>
              <a:off x="18707" y="1318053"/>
              <a:ext cx="9125293" cy="968170"/>
              <a:chOff x="0" y="3251780"/>
              <a:chExt cx="6857999" cy="732855"/>
            </a:xfrm>
          </p:grpSpPr>
          <p:pic>
            <p:nvPicPr>
              <p:cNvPr id="49" name="Picture 51">
                <a:extLst>
                  <a:ext uri="{FF2B5EF4-FFF2-40B4-BE49-F238E27FC236}">
                    <a16:creationId xmlns:a16="http://schemas.microsoft.com/office/drawing/2014/main" id="{B3F22DFF-D2B3-5647-9748-2BAE7E37A29E}"/>
                  </a:ext>
                </a:extLst>
              </p:cNvPr>
              <p:cNvPicPr>
                <a:picLocks noChangeAspect="1"/>
              </p:cNvPicPr>
              <p:nvPr/>
            </p:nvPicPr>
            <p:blipFill>
              <a:blip r:embed="rId6"/>
              <a:srcRect l="-1" r="36547" b="-4785"/>
              <a:stretch>
                <a:fillRect/>
              </a:stretch>
            </p:blipFill>
            <p:spPr>
              <a:xfrm>
                <a:off x="2503819" y="3251780"/>
                <a:ext cx="4354180" cy="732855"/>
              </a:xfrm>
              <a:prstGeom prst="rect">
                <a:avLst/>
              </a:prstGeom>
              <a:noFill/>
              <a:ln cap="flat">
                <a:noFill/>
              </a:ln>
            </p:spPr>
          </p:pic>
          <p:pic>
            <p:nvPicPr>
              <p:cNvPr id="54" name="Picture 52">
                <a:extLst>
                  <a:ext uri="{FF2B5EF4-FFF2-40B4-BE49-F238E27FC236}">
                    <a16:creationId xmlns:a16="http://schemas.microsoft.com/office/drawing/2014/main" id="{BF1ECF2E-359E-4B42-AF55-6F59960AAFB9}"/>
                  </a:ext>
                </a:extLst>
              </p:cNvPr>
              <p:cNvPicPr>
                <a:picLocks noChangeAspect="1"/>
              </p:cNvPicPr>
              <p:nvPr/>
            </p:nvPicPr>
            <p:blipFill>
              <a:blip r:embed="rId6"/>
              <a:srcRect l="63556" b="-2624"/>
              <a:stretch>
                <a:fillRect/>
              </a:stretch>
            </p:blipFill>
            <p:spPr>
              <a:xfrm>
                <a:off x="0" y="3251780"/>
                <a:ext cx="2503819" cy="717877"/>
              </a:xfrm>
              <a:prstGeom prst="rect">
                <a:avLst/>
              </a:prstGeom>
              <a:noFill/>
              <a:ln cap="flat">
                <a:noFill/>
              </a:ln>
            </p:spPr>
          </p:pic>
        </p:grpSp>
        <p:sp>
          <p:nvSpPr>
            <p:cNvPr id="17" name="TextBox 16">
              <a:extLst>
                <a:ext uri="{FF2B5EF4-FFF2-40B4-BE49-F238E27FC236}">
                  <a16:creationId xmlns:a16="http://schemas.microsoft.com/office/drawing/2014/main" id="{A1C0BA64-356F-FD4D-AD55-D89085BD2F69}"/>
                </a:ext>
              </a:extLst>
            </p:cNvPr>
            <p:cNvSpPr txBox="1"/>
            <p:nvPr/>
          </p:nvSpPr>
          <p:spPr>
            <a:xfrm>
              <a:off x="3831201" y="928169"/>
              <a:ext cx="1429879" cy="369332"/>
            </a:xfrm>
            <a:prstGeom prst="rect">
              <a:avLst/>
            </a:prstGeom>
            <a:noFill/>
          </p:spPr>
          <p:txBody>
            <a:bodyPr wrap="none" rtlCol="0">
              <a:spAutoFit/>
            </a:bodyPr>
            <a:lstStyle/>
            <a:p>
              <a:r>
                <a:rPr lang="en-US" dirty="0"/>
                <a:t>Visible Image</a:t>
              </a:r>
            </a:p>
          </p:txBody>
        </p:sp>
      </p:grpSp>
      <p:grpSp>
        <p:nvGrpSpPr>
          <p:cNvPr id="12" name="Group 11">
            <a:extLst>
              <a:ext uri="{FF2B5EF4-FFF2-40B4-BE49-F238E27FC236}">
                <a16:creationId xmlns:a16="http://schemas.microsoft.com/office/drawing/2014/main" id="{4AE4EF6F-9531-534E-B773-691B52CCBB6B}"/>
              </a:ext>
            </a:extLst>
          </p:cNvPr>
          <p:cNvGrpSpPr/>
          <p:nvPr/>
        </p:nvGrpSpPr>
        <p:grpSpPr>
          <a:xfrm>
            <a:off x="-8835" y="734881"/>
            <a:ext cx="9161670" cy="2475485"/>
            <a:chOff x="11028" y="704424"/>
            <a:chExt cx="9161670" cy="2475485"/>
          </a:xfrm>
        </p:grpSpPr>
        <p:sp>
          <p:nvSpPr>
            <p:cNvPr id="9" name="Rectangle 8">
              <a:extLst>
                <a:ext uri="{FF2B5EF4-FFF2-40B4-BE49-F238E27FC236}">
                  <a16:creationId xmlns:a16="http://schemas.microsoft.com/office/drawing/2014/main" id="{E9506116-A5AF-9846-BCD6-D514DEA59BB0}"/>
                </a:ext>
              </a:extLst>
            </p:cNvPr>
            <p:cNvSpPr/>
            <p:nvPr/>
          </p:nvSpPr>
          <p:spPr>
            <a:xfrm>
              <a:off x="11028" y="704424"/>
              <a:ext cx="9161670" cy="24652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A picture containing sitting, table, black, large&#10;&#10;Description automatically generated">
              <a:extLst>
                <a:ext uri="{FF2B5EF4-FFF2-40B4-BE49-F238E27FC236}">
                  <a16:creationId xmlns:a16="http://schemas.microsoft.com/office/drawing/2014/main" id="{70701642-913C-C945-AEB8-AD10ECD2AA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0485" t="12981" r="7921" b="18902"/>
            <a:stretch/>
          </p:blipFill>
          <p:spPr>
            <a:xfrm>
              <a:off x="417618" y="865914"/>
              <a:ext cx="3695338" cy="2313667"/>
            </a:xfrm>
            <a:prstGeom prst="rect">
              <a:avLst/>
            </a:prstGeom>
          </p:spPr>
        </p:pic>
        <p:pic>
          <p:nvPicPr>
            <p:cNvPr id="6" name="Picture 5" descr="A picture containing black, sitting, table, large&#10;&#10;Description automatically generated">
              <a:extLst>
                <a:ext uri="{FF2B5EF4-FFF2-40B4-BE49-F238E27FC236}">
                  <a16:creationId xmlns:a16="http://schemas.microsoft.com/office/drawing/2014/main" id="{F8E37DF1-23F0-2B45-9807-0E2529A6146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10682" t="15665" r="8710" b="18746"/>
            <a:stretch/>
          </p:blipFill>
          <p:spPr>
            <a:xfrm>
              <a:off x="5150662" y="932839"/>
              <a:ext cx="3682118" cy="2247070"/>
            </a:xfrm>
            <a:prstGeom prst="rect">
              <a:avLst/>
            </a:prstGeom>
          </p:spPr>
        </p:pic>
        <p:sp>
          <p:nvSpPr>
            <p:cNvPr id="10" name="TextBox 9">
              <a:extLst>
                <a:ext uri="{FF2B5EF4-FFF2-40B4-BE49-F238E27FC236}">
                  <a16:creationId xmlns:a16="http://schemas.microsoft.com/office/drawing/2014/main" id="{9E1A2D03-6CCB-6D4F-ACA3-8136237B535B}"/>
                </a:ext>
              </a:extLst>
            </p:cNvPr>
            <p:cNvSpPr txBox="1"/>
            <p:nvPr/>
          </p:nvSpPr>
          <p:spPr>
            <a:xfrm>
              <a:off x="1697966" y="993080"/>
              <a:ext cx="1059585" cy="338554"/>
            </a:xfrm>
            <a:prstGeom prst="rect">
              <a:avLst/>
            </a:prstGeom>
            <a:noFill/>
          </p:spPr>
          <p:txBody>
            <a:bodyPr wrap="none" rtlCol="0">
              <a:spAutoFit/>
            </a:bodyPr>
            <a:lstStyle/>
            <a:p>
              <a:r>
                <a:rPr lang="en-US" sz="1600" dirty="0"/>
                <a:t>Left Image</a:t>
              </a:r>
            </a:p>
          </p:txBody>
        </p:sp>
        <p:sp>
          <p:nvSpPr>
            <p:cNvPr id="11" name="TextBox 10">
              <a:extLst>
                <a:ext uri="{FF2B5EF4-FFF2-40B4-BE49-F238E27FC236}">
                  <a16:creationId xmlns:a16="http://schemas.microsoft.com/office/drawing/2014/main" id="{575AF022-15C4-DE4C-AE19-0A848962A12A}"/>
                </a:ext>
              </a:extLst>
            </p:cNvPr>
            <p:cNvSpPr txBox="1"/>
            <p:nvPr/>
          </p:nvSpPr>
          <p:spPr>
            <a:xfrm>
              <a:off x="6476814" y="925593"/>
              <a:ext cx="1170064" cy="338554"/>
            </a:xfrm>
            <a:prstGeom prst="rect">
              <a:avLst/>
            </a:prstGeom>
            <a:noFill/>
          </p:spPr>
          <p:txBody>
            <a:bodyPr wrap="none" rtlCol="0">
              <a:spAutoFit/>
            </a:bodyPr>
            <a:lstStyle/>
            <a:p>
              <a:r>
                <a:rPr lang="en-US" sz="1600" dirty="0"/>
                <a:t>Right Image</a:t>
              </a:r>
            </a:p>
          </p:txBody>
        </p:sp>
      </p:grpSp>
      <p:grpSp>
        <p:nvGrpSpPr>
          <p:cNvPr id="15" name="Group 14">
            <a:extLst>
              <a:ext uri="{FF2B5EF4-FFF2-40B4-BE49-F238E27FC236}">
                <a16:creationId xmlns:a16="http://schemas.microsoft.com/office/drawing/2014/main" id="{57207670-48D3-4F4B-9CBA-C11283407C58}"/>
              </a:ext>
            </a:extLst>
          </p:cNvPr>
          <p:cNvGrpSpPr/>
          <p:nvPr/>
        </p:nvGrpSpPr>
        <p:grpSpPr>
          <a:xfrm>
            <a:off x="-8835" y="797436"/>
            <a:ext cx="9144000" cy="2410505"/>
            <a:chOff x="0" y="749626"/>
            <a:chExt cx="9144000" cy="2410505"/>
          </a:xfrm>
        </p:grpSpPr>
        <p:sp>
          <p:nvSpPr>
            <p:cNvPr id="13" name="Rectangle 12">
              <a:extLst>
                <a:ext uri="{FF2B5EF4-FFF2-40B4-BE49-F238E27FC236}">
                  <a16:creationId xmlns:a16="http://schemas.microsoft.com/office/drawing/2014/main" id="{1478D275-309D-3844-A670-7A47FEC8889C}"/>
                </a:ext>
              </a:extLst>
            </p:cNvPr>
            <p:cNvSpPr/>
            <p:nvPr/>
          </p:nvSpPr>
          <p:spPr>
            <a:xfrm>
              <a:off x="0" y="749626"/>
              <a:ext cx="9144000" cy="23788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38EA055-8E0E-3F4E-9407-3BEB348E3BDC}"/>
                </a:ext>
              </a:extLst>
            </p:cNvPr>
            <p:cNvGrpSpPr/>
            <p:nvPr/>
          </p:nvGrpSpPr>
          <p:grpSpPr>
            <a:xfrm>
              <a:off x="18707" y="789743"/>
              <a:ext cx="7144093" cy="1030805"/>
              <a:chOff x="18707" y="789743"/>
              <a:chExt cx="7144093" cy="1030805"/>
            </a:xfrm>
          </p:grpSpPr>
          <p:pic>
            <p:nvPicPr>
              <p:cNvPr id="24" name="Picture 23" descr="A picture containing indoor, window, sitting, white&#10;&#10;Description automatically generated">
                <a:extLst>
                  <a:ext uri="{FF2B5EF4-FFF2-40B4-BE49-F238E27FC236}">
                    <a16:creationId xmlns:a16="http://schemas.microsoft.com/office/drawing/2014/main" id="{78A7D8DD-F5E5-234D-BD0E-9CA7E66C7B8A}"/>
                  </a:ext>
                </a:extLst>
              </p:cNvPr>
              <p:cNvPicPr>
                <a:picLocks noChangeAspect="1"/>
              </p:cNvPicPr>
              <p:nvPr/>
            </p:nvPicPr>
            <p:blipFill>
              <a:blip r:embed="rId11"/>
              <a:stretch>
                <a:fillRect/>
              </a:stretch>
            </p:blipFill>
            <p:spPr>
              <a:xfrm>
                <a:off x="18707" y="799964"/>
                <a:ext cx="7144093" cy="1020584"/>
              </a:xfrm>
              <a:prstGeom prst="rect">
                <a:avLst/>
              </a:prstGeom>
            </p:spPr>
          </p:pic>
          <p:sp>
            <p:nvSpPr>
              <p:cNvPr id="30" name="TextBox 29">
                <a:extLst>
                  <a:ext uri="{FF2B5EF4-FFF2-40B4-BE49-F238E27FC236}">
                    <a16:creationId xmlns:a16="http://schemas.microsoft.com/office/drawing/2014/main" id="{4213DED6-B0A3-CF4C-BB92-297AE81C66BE}"/>
                  </a:ext>
                </a:extLst>
              </p:cNvPr>
              <p:cNvSpPr txBox="1"/>
              <p:nvPr/>
            </p:nvSpPr>
            <p:spPr>
              <a:xfrm>
                <a:off x="18707" y="789743"/>
                <a:ext cx="1171346" cy="369332"/>
              </a:xfrm>
              <a:prstGeom prst="rect">
                <a:avLst/>
              </a:prstGeom>
              <a:noFill/>
            </p:spPr>
            <p:txBody>
              <a:bodyPr wrap="none" rtlCol="0">
                <a:spAutoFit/>
              </a:bodyPr>
              <a:lstStyle/>
              <a:p>
                <a:r>
                  <a:rPr lang="en-US" dirty="0"/>
                  <a:t>Left Image</a:t>
                </a:r>
              </a:p>
            </p:txBody>
          </p:sp>
        </p:grpSp>
        <p:grpSp>
          <p:nvGrpSpPr>
            <p:cNvPr id="5" name="Group 4">
              <a:extLst>
                <a:ext uri="{FF2B5EF4-FFF2-40B4-BE49-F238E27FC236}">
                  <a16:creationId xmlns:a16="http://schemas.microsoft.com/office/drawing/2014/main" id="{9ACB8C09-F495-AA4F-B81B-8762894F5E26}"/>
                </a:ext>
              </a:extLst>
            </p:cNvPr>
            <p:cNvGrpSpPr/>
            <p:nvPr/>
          </p:nvGrpSpPr>
          <p:grpSpPr>
            <a:xfrm>
              <a:off x="831452" y="1972624"/>
              <a:ext cx="8312548" cy="1187507"/>
              <a:chOff x="831452" y="1972624"/>
              <a:chExt cx="8312548" cy="1187507"/>
            </a:xfrm>
          </p:grpSpPr>
          <p:pic>
            <p:nvPicPr>
              <p:cNvPr id="25" name="Picture 24" descr="A picture containing train, sitting, table, large&#10;&#10;Description automatically generated">
                <a:extLst>
                  <a:ext uri="{FF2B5EF4-FFF2-40B4-BE49-F238E27FC236}">
                    <a16:creationId xmlns:a16="http://schemas.microsoft.com/office/drawing/2014/main" id="{EDC4E0E4-3AC1-3F4E-B911-2775C7A14811}"/>
                  </a:ext>
                </a:extLst>
              </p:cNvPr>
              <p:cNvPicPr>
                <a:picLocks noChangeAspect="1"/>
              </p:cNvPicPr>
              <p:nvPr/>
            </p:nvPicPr>
            <p:blipFill>
              <a:blip r:embed="rId12"/>
              <a:stretch>
                <a:fillRect/>
              </a:stretch>
            </p:blipFill>
            <p:spPr>
              <a:xfrm>
                <a:off x="831452" y="1972624"/>
                <a:ext cx="8312548" cy="1187507"/>
              </a:xfrm>
              <a:prstGeom prst="rect">
                <a:avLst/>
              </a:prstGeom>
            </p:spPr>
          </p:pic>
          <p:sp>
            <p:nvSpPr>
              <p:cNvPr id="31" name="TextBox 30">
                <a:extLst>
                  <a:ext uri="{FF2B5EF4-FFF2-40B4-BE49-F238E27FC236}">
                    <a16:creationId xmlns:a16="http://schemas.microsoft.com/office/drawing/2014/main" id="{B6C735CE-705F-C948-B169-05E0CB01EDDF}"/>
                  </a:ext>
                </a:extLst>
              </p:cNvPr>
              <p:cNvSpPr txBox="1"/>
              <p:nvPr/>
            </p:nvSpPr>
            <p:spPr>
              <a:xfrm>
                <a:off x="931442" y="1979396"/>
                <a:ext cx="1296317" cy="369332"/>
              </a:xfrm>
              <a:prstGeom prst="rect">
                <a:avLst/>
              </a:prstGeom>
              <a:noFill/>
            </p:spPr>
            <p:txBody>
              <a:bodyPr wrap="none" rtlCol="0">
                <a:spAutoFit/>
              </a:bodyPr>
              <a:lstStyle/>
              <a:p>
                <a:r>
                  <a:rPr lang="en-US" dirty="0"/>
                  <a:t>Right Image</a:t>
                </a:r>
              </a:p>
            </p:txBody>
          </p:sp>
        </p:grpSp>
      </p:grpSp>
      <p:grpSp>
        <p:nvGrpSpPr>
          <p:cNvPr id="120" name="Group 119">
            <a:extLst>
              <a:ext uri="{FF2B5EF4-FFF2-40B4-BE49-F238E27FC236}">
                <a16:creationId xmlns:a16="http://schemas.microsoft.com/office/drawing/2014/main" id="{80BF2BE8-A098-9641-9705-3AB41D900CB8}"/>
              </a:ext>
            </a:extLst>
          </p:cNvPr>
          <p:cNvGrpSpPr/>
          <p:nvPr/>
        </p:nvGrpSpPr>
        <p:grpSpPr>
          <a:xfrm>
            <a:off x="259683" y="3918761"/>
            <a:ext cx="8875482" cy="2817929"/>
            <a:chOff x="259683" y="3918761"/>
            <a:chExt cx="8875482" cy="2817929"/>
          </a:xfrm>
        </p:grpSpPr>
        <p:cxnSp>
          <p:nvCxnSpPr>
            <p:cNvPr id="70" name="Straight Connector 69">
              <a:extLst>
                <a:ext uri="{FF2B5EF4-FFF2-40B4-BE49-F238E27FC236}">
                  <a16:creationId xmlns:a16="http://schemas.microsoft.com/office/drawing/2014/main" id="{CA823F3E-823E-B448-A8E3-CE5E5571DD8E}"/>
                </a:ext>
              </a:extLst>
            </p:cNvPr>
            <p:cNvCxnSpPr>
              <a:cxnSpLocks/>
            </p:cNvCxnSpPr>
            <p:nvPr/>
          </p:nvCxnSpPr>
          <p:spPr>
            <a:xfrm flipV="1">
              <a:off x="8023344" y="4104370"/>
              <a:ext cx="158569" cy="327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FC7484A-7553-3347-995B-2E5345EB8464}"/>
                </a:ext>
              </a:extLst>
            </p:cNvPr>
            <p:cNvGrpSpPr/>
            <p:nvPr/>
          </p:nvGrpSpPr>
          <p:grpSpPr>
            <a:xfrm>
              <a:off x="259683" y="3918761"/>
              <a:ext cx="8875482" cy="2817929"/>
              <a:chOff x="283010" y="3647635"/>
              <a:chExt cx="8875482" cy="2817929"/>
            </a:xfrm>
          </p:grpSpPr>
          <p:pic>
            <p:nvPicPr>
              <p:cNvPr id="38" name="Picture 37" descr="A screen shot of a computer&#10;&#10;Description automatically generated">
                <a:extLst>
                  <a:ext uri="{FF2B5EF4-FFF2-40B4-BE49-F238E27FC236}">
                    <a16:creationId xmlns:a16="http://schemas.microsoft.com/office/drawing/2014/main" id="{BEEB8CC2-EF69-BD4F-8EF9-0179AF089CB4}"/>
                  </a:ext>
                </a:extLst>
              </p:cNvPr>
              <p:cNvPicPr>
                <a:picLocks noChangeAspect="1"/>
              </p:cNvPicPr>
              <p:nvPr/>
            </p:nvPicPr>
            <p:blipFill rotWithShape="1">
              <a:blip r:embed="rId13"/>
              <a:srcRect l="13641" t="12933" r="15705" b="16299"/>
              <a:stretch/>
            </p:blipFill>
            <p:spPr>
              <a:xfrm>
                <a:off x="283010" y="4075949"/>
                <a:ext cx="8451897" cy="1648599"/>
              </a:xfrm>
              <a:prstGeom prst="rect">
                <a:avLst/>
              </a:prstGeom>
            </p:spPr>
          </p:pic>
          <p:pic>
            <p:nvPicPr>
              <p:cNvPr id="69" name="Picture 68">
                <a:extLst>
                  <a:ext uri="{FF2B5EF4-FFF2-40B4-BE49-F238E27FC236}">
                    <a16:creationId xmlns:a16="http://schemas.microsoft.com/office/drawing/2014/main" id="{00A27FD7-1719-DA44-AF85-4A0B95D9CB31}"/>
                  </a:ext>
                </a:extLst>
              </p:cNvPr>
              <p:cNvPicPr>
                <a:picLocks noChangeAspect="1"/>
              </p:cNvPicPr>
              <p:nvPr/>
            </p:nvPicPr>
            <p:blipFill rotWithShape="1">
              <a:blip r:embed="rId13"/>
              <a:srcRect l="88245" t="7352" r="10702" b="13574"/>
              <a:stretch/>
            </p:blipFill>
            <p:spPr>
              <a:xfrm>
                <a:off x="8364916" y="3647635"/>
                <a:ext cx="142363" cy="2763845"/>
              </a:xfrm>
              <a:prstGeom prst="rect">
                <a:avLst/>
              </a:prstGeom>
            </p:spPr>
          </p:pic>
          <p:cxnSp>
            <p:nvCxnSpPr>
              <p:cNvPr id="75" name="Straight Connector 74">
                <a:extLst>
                  <a:ext uri="{FF2B5EF4-FFF2-40B4-BE49-F238E27FC236}">
                    <a16:creationId xmlns:a16="http://schemas.microsoft.com/office/drawing/2014/main" id="{3E95464D-F4D2-7945-B1BC-F34BF624DF85}"/>
                  </a:ext>
                </a:extLst>
              </p:cNvPr>
              <p:cNvCxnSpPr>
                <a:cxnSpLocks/>
              </p:cNvCxnSpPr>
              <p:nvPr/>
            </p:nvCxnSpPr>
            <p:spPr>
              <a:xfrm>
                <a:off x="8194290" y="3856855"/>
                <a:ext cx="21900" cy="1867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714A12-C6E2-3240-80F4-348539DD02A4}"/>
                  </a:ext>
                </a:extLst>
              </p:cNvPr>
              <p:cNvCxnSpPr>
                <a:cxnSpLocks/>
              </p:cNvCxnSpPr>
              <p:nvPr/>
            </p:nvCxnSpPr>
            <p:spPr>
              <a:xfrm flipH="1">
                <a:off x="352802" y="4004323"/>
                <a:ext cx="7738677" cy="26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B4FF1AB-FCB4-514D-8593-1601B2B17DBD}"/>
                  </a:ext>
                </a:extLst>
              </p:cNvPr>
              <p:cNvCxnSpPr>
                <a:cxnSpLocks/>
              </p:cNvCxnSpPr>
              <p:nvPr/>
            </p:nvCxnSpPr>
            <p:spPr>
              <a:xfrm flipH="1" flipV="1">
                <a:off x="421082" y="3833244"/>
                <a:ext cx="7737016" cy="15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4DA8693-DEB3-074D-B8FD-400E9E65364E}"/>
                  </a:ext>
                </a:extLst>
              </p:cNvPr>
              <p:cNvCxnSpPr>
                <a:cxnSpLocks/>
              </p:cNvCxnSpPr>
              <p:nvPr/>
            </p:nvCxnSpPr>
            <p:spPr>
              <a:xfrm>
                <a:off x="8140164" y="3992465"/>
                <a:ext cx="0" cy="1710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D3856F3A-E1D6-8245-AF0C-31EF18E80881}"/>
                  </a:ext>
                </a:extLst>
              </p:cNvPr>
              <p:cNvSpPr txBox="1"/>
              <p:nvPr/>
            </p:nvSpPr>
            <p:spPr>
              <a:xfrm>
                <a:off x="8457362" y="3902246"/>
                <a:ext cx="324036" cy="297722"/>
              </a:xfrm>
              <a:prstGeom prst="rect">
                <a:avLst/>
              </a:prstGeom>
              <a:noFill/>
            </p:spPr>
            <p:txBody>
              <a:bodyPr wrap="none" rtlCol="0">
                <a:spAutoFit/>
              </a:bodyPr>
              <a:lstStyle/>
              <a:p>
                <a:r>
                  <a:rPr lang="en-US" sz="1400" dirty="0"/>
                  <a:t>-5</a:t>
                </a:r>
              </a:p>
            </p:txBody>
          </p:sp>
          <p:sp>
            <p:nvSpPr>
              <p:cNvPr id="98" name="TextBox 97">
                <a:extLst>
                  <a:ext uri="{FF2B5EF4-FFF2-40B4-BE49-F238E27FC236}">
                    <a16:creationId xmlns:a16="http://schemas.microsoft.com/office/drawing/2014/main" id="{DACEFE94-AD68-524F-96AB-9C549D79C487}"/>
                  </a:ext>
                </a:extLst>
              </p:cNvPr>
              <p:cNvSpPr txBox="1"/>
              <p:nvPr/>
            </p:nvSpPr>
            <p:spPr>
              <a:xfrm>
                <a:off x="8434098" y="4491191"/>
                <a:ext cx="413608" cy="297722"/>
              </a:xfrm>
              <a:prstGeom prst="rect">
                <a:avLst/>
              </a:prstGeom>
              <a:noFill/>
            </p:spPr>
            <p:txBody>
              <a:bodyPr wrap="none" rtlCol="0">
                <a:spAutoFit/>
              </a:bodyPr>
              <a:lstStyle/>
              <a:p>
                <a:r>
                  <a:rPr lang="en-US" sz="1400" dirty="0"/>
                  <a:t>-10</a:t>
                </a:r>
              </a:p>
            </p:txBody>
          </p:sp>
          <p:sp>
            <p:nvSpPr>
              <p:cNvPr id="99" name="TextBox 98">
                <a:extLst>
                  <a:ext uri="{FF2B5EF4-FFF2-40B4-BE49-F238E27FC236}">
                    <a16:creationId xmlns:a16="http://schemas.microsoft.com/office/drawing/2014/main" id="{37637C67-3775-B448-80E6-76329C3985C2}"/>
                  </a:ext>
                </a:extLst>
              </p:cNvPr>
              <p:cNvSpPr txBox="1"/>
              <p:nvPr/>
            </p:nvSpPr>
            <p:spPr>
              <a:xfrm>
                <a:off x="8481536" y="6167842"/>
                <a:ext cx="413608" cy="297722"/>
              </a:xfrm>
              <a:prstGeom prst="rect">
                <a:avLst/>
              </a:prstGeom>
              <a:noFill/>
            </p:spPr>
            <p:txBody>
              <a:bodyPr wrap="none" rtlCol="0">
                <a:spAutoFit/>
              </a:bodyPr>
              <a:lstStyle/>
              <a:p>
                <a:r>
                  <a:rPr lang="en-US" sz="1400" dirty="0"/>
                  <a:t>-25</a:t>
                </a:r>
              </a:p>
            </p:txBody>
          </p:sp>
          <p:sp>
            <p:nvSpPr>
              <p:cNvPr id="100" name="TextBox 99">
                <a:extLst>
                  <a:ext uri="{FF2B5EF4-FFF2-40B4-BE49-F238E27FC236}">
                    <a16:creationId xmlns:a16="http://schemas.microsoft.com/office/drawing/2014/main" id="{D18B423A-104E-F348-8B1D-FED08B12FBE2}"/>
                  </a:ext>
                </a:extLst>
              </p:cNvPr>
              <p:cNvSpPr txBox="1"/>
              <p:nvPr/>
            </p:nvSpPr>
            <p:spPr>
              <a:xfrm>
                <a:off x="8447382" y="5554230"/>
                <a:ext cx="413608" cy="297722"/>
              </a:xfrm>
              <a:prstGeom prst="rect">
                <a:avLst/>
              </a:prstGeom>
              <a:noFill/>
            </p:spPr>
            <p:txBody>
              <a:bodyPr wrap="none" rtlCol="0">
                <a:spAutoFit/>
              </a:bodyPr>
              <a:lstStyle/>
              <a:p>
                <a:r>
                  <a:rPr lang="en-US" sz="1400" dirty="0"/>
                  <a:t>-20</a:t>
                </a:r>
              </a:p>
            </p:txBody>
          </p:sp>
          <p:sp>
            <p:nvSpPr>
              <p:cNvPr id="101" name="TextBox 100">
                <a:extLst>
                  <a:ext uri="{FF2B5EF4-FFF2-40B4-BE49-F238E27FC236}">
                    <a16:creationId xmlns:a16="http://schemas.microsoft.com/office/drawing/2014/main" id="{2A94368F-7702-1749-A047-E80E077C4036}"/>
                  </a:ext>
                </a:extLst>
              </p:cNvPr>
              <p:cNvSpPr txBox="1"/>
              <p:nvPr/>
            </p:nvSpPr>
            <p:spPr>
              <a:xfrm>
                <a:off x="8460975" y="4998247"/>
                <a:ext cx="479609" cy="297722"/>
              </a:xfrm>
              <a:prstGeom prst="rect">
                <a:avLst/>
              </a:prstGeom>
              <a:noFill/>
            </p:spPr>
            <p:txBody>
              <a:bodyPr wrap="square" rtlCol="0">
                <a:spAutoFit/>
              </a:bodyPr>
              <a:lstStyle/>
              <a:p>
                <a:r>
                  <a:rPr lang="en-US" sz="1400" dirty="0"/>
                  <a:t>-15</a:t>
                </a:r>
              </a:p>
            </p:txBody>
          </p:sp>
          <p:sp>
            <p:nvSpPr>
              <p:cNvPr id="102" name="TextBox 101">
                <a:extLst>
                  <a:ext uri="{FF2B5EF4-FFF2-40B4-BE49-F238E27FC236}">
                    <a16:creationId xmlns:a16="http://schemas.microsoft.com/office/drawing/2014/main" id="{CBD71136-C0C0-874D-AE6A-6ECC62BBAD9B}"/>
                  </a:ext>
                </a:extLst>
              </p:cNvPr>
              <p:cNvSpPr txBox="1"/>
              <p:nvPr/>
            </p:nvSpPr>
            <p:spPr>
              <a:xfrm rot="5400000">
                <a:off x="8424658" y="4902197"/>
                <a:ext cx="1105604" cy="362064"/>
              </a:xfrm>
              <a:prstGeom prst="rect">
                <a:avLst/>
              </a:prstGeom>
              <a:noFill/>
            </p:spPr>
            <p:txBody>
              <a:bodyPr wrap="none" rtlCol="0">
                <a:spAutoFit/>
              </a:bodyPr>
              <a:lstStyle/>
              <a:p>
                <a:r>
                  <a:rPr lang="en-US" dirty="0"/>
                  <a:t>Range (m)</a:t>
                </a:r>
              </a:p>
            </p:txBody>
          </p:sp>
        </p:grpSp>
      </p:grpSp>
      <p:grpSp>
        <p:nvGrpSpPr>
          <p:cNvPr id="108" name="Group 107">
            <a:extLst>
              <a:ext uri="{FF2B5EF4-FFF2-40B4-BE49-F238E27FC236}">
                <a16:creationId xmlns:a16="http://schemas.microsoft.com/office/drawing/2014/main" id="{084A973B-B0A4-6843-A544-FF35FD5874E5}"/>
              </a:ext>
            </a:extLst>
          </p:cNvPr>
          <p:cNvGrpSpPr/>
          <p:nvPr/>
        </p:nvGrpSpPr>
        <p:grpSpPr>
          <a:xfrm>
            <a:off x="2709075" y="1046858"/>
            <a:ext cx="5512318" cy="3377655"/>
            <a:chOff x="2709075" y="1046858"/>
            <a:chExt cx="5512318" cy="3377655"/>
          </a:xfrm>
        </p:grpSpPr>
        <p:sp>
          <p:nvSpPr>
            <p:cNvPr id="19" name="Rectangle 18">
              <a:extLst>
                <a:ext uri="{FF2B5EF4-FFF2-40B4-BE49-F238E27FC236}">
                  <a16:creationId xmlns:a16="http://schemas.microsoft.com/office/drawing/2014/main" id="{96C95354-1AEC-5E45-A87B-40904796CC58}"/>
                </a:ext>
              </a:extLst>
            </p:cNvPr>
            <p:cNvSpPr/>
            <p:nvPr/>
          </p:nvSpPr>
          <p:spPr>
            <a:xfrm>
              <a:off x="3942726" y="2396538"/>
              <a:ext cx="370539" cy="494580"/>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747EE0F8-4BEB-3B4B-B565-155FE9C51DFA}"/>
                </a:ext>
              </a:extLst>
            </p:cNvPr>
            <p:cNvSpPr/>
            <p:nvPr/>
          </p:nvSpPr>
          <p:spPr>
            <a:xfrm>
              <a:off x="7630120" y="2321350"/>
              <a:ext cx="591273" cy="494580"/>
            </a:xfrm>
            <a:prstGeom prst="rect">
              <a:avLst/>
            </a:prstGeom>
            <a:noFill/>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803CA30B-8DDE-DA4E-A55B-253259365FAC}"/>
                </a:ext>
              </a:extLst>
            </p:cNvPr>
            <p:cNvSpPr/>
            <p:nvPr/>
          </p:nvSpPr>
          <p:spPr>
            <a:xfrm>
              <a:off x="5558186" y="1046858"/>
              <a:ext cx="690912" cy="494580"/>
            </a:xfrm>
            <a:prstGeom prst="rect">
              <a:avLst/>
            </a:prstGeom>
            <a:noFill/>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63881897-A2EF-C24F-AEB0-9EDBC437E511}"/>
                </a:ext>
              </a:extLst>
            </p:cNvPr>
            <p:cNvSpPr/>
            <p:nvPr/>
          </p:nvSpPr>
          <p:spPr>
            <a:xfrm>
              <a:off x="2709075" y="1136382"/>
              <a:ext cx="370539" cy="494580"/>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AF5FD46E-60AB-EE45-B615-F7A56EFB954D}"/>
                </a:ext>
              </a:extLst>
            </p:cNvPr>
            <p:cNvCxnSpPr>
              <a:stCxn id="19" idx="2"/>
            </p:cNvCxnSpPr>
            <p:nvPr/>
          </p:nvCxnSpPr>
          <p:spPr>
            <a:xfrm flipH="1">
              <a:off x="3581918" y="2891118"/>
              <a:ext cx="546078" cy="15333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1FF0A64-4817-B449-9D42-1D247891DA49}"/>
                </a:ext>
              </a:extLst>
            </p:cNvPr>
            <p:cNvCxnSpPr>
              <a:cxnSpLocks/>
            </p:cNvCxnSpPr>
            <p:nvPr/>
          </p:nvCxnSpPr>
          <p:spPr>
            <a:xfrm flipH="1">
              <a:off x="7301797" y="2800009"/>
              <a:ext cx="570630" cy="15454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542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dissolve">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erson standing in a kitchen&#10;&#10;Description automatically generated">
            <a:extLst>
              <a:ext uri="{FF2B5EF4-FFF2-40B4-BE49-F238E27FC236}">
                <a16:creationId xmlns:a16="http://schemas.microsoft.com/office/drawing/2014/main" id="{983FED5B-DB12-614D-9A63-F95EF49C391C}"/>
              </a:ext>
            </a:extLst>
          </p:cNvPr>
          <p:cNvPicPr>
            <a:picLocks noChangeAspect="1"/>
          </p:cNvPicPr>
          <p:nvPr/>
        </p:nvPicPr>
        <p:blipFill rotWithShape="1">
          <a:blip r:embed="rId2">
            <a:extLst>
              <a:ext uri="{28A0092B-C50C-407E-A947-70E740481C1C}">
                <a14:useLocalDpi xmlns:a14="http://schemas.microsoft.com/office/drawing/2010/main" val="0"/>
              </a:ext>
            </a:extLst>
          </a:blip>
          <a:srcRect l="37555" t="25182" r="10522"/>
          <a:stretch/>
        </p:blipFill>
        <p:spPr>
          <a:xfrm>
            <a:off x="-2140890" y="1491715"/>
            <a:ext cx="1522537" cy="1635441"/>
          </a:xfrm>
          <a:prstGeom prst="rect">
            <a:avLst/>
          </a:prstGeom>
        </p:spPr>
      </p:pic>
      <p:pic>
        <p:nvPicPr>
          <p:cNvPr id="5" name="Picture 4" descr="A close up of a logo&#10;&#10;Description automatically generated">
            <a:extLst>
              <a:ext uri="{FF2B5EF4-FFF2-40B4-BE49-F238E27FC236}">
                <a16:creationId xmlns:a16="http://schemas.microsoft.com/office/drawing/2014/main" id="{5880E7DA-33D9-6C4E-9AEB-1EC662E3C764}"/>
              </a:ext>
            </a:extLst>
          </p:cNvPr>
          <p:cNvPicPr>
            <a:picLocks noChangeAspect="1"/>
          </p:cNvPicPr>
          <p:nvPr/>
        </p:nvPicPr>
        <p:blipFill rotWithShape="1">
          <a:blip r:embed="rId3"/>
          <a:srcRect l="5114" t="6322" r="6757" b="7493"/>
          <a:stretch/>
        </p:blipFill>
        <p:spPr>
          <a:xfrm>
            <a:off x="5396528" y="3630848"/>
            <a:ext cx="3288520" cy="2411957"/>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364C1F38-1C01-E449-AC62-AD3A23EBF2D2}"/>
              </a:ext>
            </a:extLst>
          </p:cNvPr>
          <p:cNvPicPr>
            <a:picLocks noChangeAspect="1"/>
          </p:cNvPicPr>
          <p:nvPr/>
        </p:nvPicPr>
        <p:blipFill rotWithShape="1">
          <a:blip r:embed="rId4"/>
          <a:srcRect l="37663" t="23381" r="37763" b="54211"/>
          <a:stretch/>
        </p:blipFill>
        <p:spPr>
          <a:xfrm>
            <a:off x="4409417" y="1320146"/>
            <a:ext cx="1975341" cy="1565636"/>
          </a:xfrm>
          <a:prstGeom prst="rect">
            <a:avLst/>
          </a:prstGeom>
        </p:spPr>
      </p:pic>
      <p:pic>
        <p:nvPicPr>
          <p:cNvPr id="7" name="Picture 6" descr="A close up of a mans face&#10;&#10;Description automatically generated">
            <a:extLst>
              <a:ext uri="{FF2B5EF4-FFF2-40B4-BE49-F238E27FC236}">
                <a16:creationId xmlns:a16="http://schemas.microsoft.com/office/drawing/2014/main" id="{5393D727-9411-4744-974C-8CAB3F45631F}"/>
              </a:ext>
            </a:extLst>
          </p:cNvPr>
          <p:cNvPicPr>
            <a:picLocks noChangeAspect="1"/>
          </p:cNvPicPr>
          <p:nvPr/>
        </p:nvPicPr>
        <p:blipFill rotWithShape="1">
          <a:blip r:embed="rId5"/>
          <a:srcRect l="37386" t="20509" r="37903" b="51405"/>
          <a:stretch/>
        </p:blipFill>
        <p:spPr>
          <a:xfrm>
            <a:off x="481263" y="1491715"/>
            <a:ext cx="1975341" cy="1565635"/>
          </a:xfrm>
          <a:prstGeom prst="rect">
            <a:avLst/>
          </a:prstGeom>
        </p:spPr>
      </p:pic>
      <p:sp>
        <p:nvSpPr>
          <p:cNvPr id="8" name="TextBox 7">
            <a:extLst>
              <a:ext uri="{FF2B5EF4-FFF2-40B4-BE49-F238E27FC236}">
                <a16:creationId xmlns:a16="http://schemas.microsoft.com/office/drawing/2014/main" id="{28EC4D3D-56AA-F54C-BBC2-B0C71FA7E79B}"/>
              </a:ext>
            </a:extLst>
          </p:cNvPr>
          <p:cNvSpPr txBox="1"/>
          <p:nvPr/>
        </p:nvSpPr>
        <p:spPr>
          <a:xfrm>
            <a:off x="0" y="164861"/>
            <a:ext cx="10184591" cy="769441"/>
          </a:xfrm>
          <a:prstGeom prst="rect">
            <a:avLst/>
          </a:prstGeom>
          <a:noFill/>
        </p:spPr>
        <p:txBody>
          <a:bodyPr wrap="square" rtlCol="0">
            <a:spAutoFit/>
          </a:bodyPr>
          <a:lstStyle/>
          <a:p>
            <a:r>
              <a:rPr lang="en-GB" sz="4400" dirty="0"/>
              <a:t>Enhanced Situational Awareness - PR</a:t>
            </a:r>
          </a:p>
        </p:txBody>
      </p:sp>
    </p:spTree>
    <p:extLst>
      <p:ext uri="{BB962C8B-B14F-4D97-AF65-F5344CB8AC3E}">
        <p14:creationId xmlns:p14="http://schemas.microsoft.com/office/powerpoint/2010/main" val="205346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F792-4111-CE4B-916A-90E2F8A91979}"/>
              </a:ext>
            </a:extLst>
          </p:cNvPr>
          <p:cNvSpPr>
            <a:spLocks noGrp="1"/>
          </p:cNvSpPr>
          <p:nvPr>
            <p:ph type="title"/>
          </p:nvPr>
        </p:nvSpPr>
        <p:spPr>
          <a:xfrm>
            <a:off x="142874" y="115388"/>
            <a:ext cx="9001125" cy="1325563"/>
          </a:xfrm>
        </p:spPr>
        <p:txBody>
          <a:bodyPr/>
          <a:lstStyle/>
          <a:p>
            <a:r>
              <a:rPr lang="en-US" dirty="0"/>
              <a:t>Imaging through obscurations</a:t>
            </a:r>
          </a:p>
        </p:txBody>
      </p:sp>
      <p:pic>
        <p:nvPicPr>
          <p:cNvPr id="15" name="Picture 19" descr="A green plant in a forest&#10;&#10;Description automatically generated">
            <a:extLst>
              <a:ext uri="{FF2B5EF4-FFF2-40B4-BE49-F238E27FC236}">
                <a16:creationId xmlns:a16="http://schemas.microsoft.com/office/drawing/2014/main" id="{FC1EB68A-BD67-4A49-92C3-FAE172B42F5B}"/>
              </a:ext>
            </a:extLst>
          </p:cNvPr>
          <p:cNvPicPr>
            <a:picLocks noChangeAspect="1"/>
          </p:cNvPicPr>
          <p:nvPr/>
        </p:nvPicPr>
        <p:blipFill>
          <a:blip r:embed="rId3"/>
          <a:srcRect t="27256" b="15530"/>
          <a:stretch>
            <a:fillRect/>
          </a:stretch>
        </p:blipFill>
        <p:spPr>
          <a:xfrm>
            <a:off x="362773" y="1363888"/>
            <a:ext cx="1993393" cy="1520662"/>
          </a:xfrm>
          <a:prstGeom prst="rect">
            <a:avLst/>
          </a:prstGeom>
          <a:noFill/>
          <a:ln cap="flat">
            <a:noFill/>
          </a:ln>
        </p:spPr>
      </p:pic>
      <p:pic>
        <p:nvPicPr>
          <p:cNvPr id="16" name="Picture 15" descr="A close up of a logo&#10;&#10;Description automatically generated">
            <a:extLst>
              <a:ext uri="{FF2B5EF4-FFF2-40B4-BE49-F238E27FC236}">
                <a16:creationId xmlns:a16="http://schemas.microsoft.com/office/drawing/2014/main" id="{8D00DC66-D3E2-A545-9D78-D22A3A86CF15}"/>
              </a:ext>
            </a:extLst>
          </p:cNvPr>
          <p:cNvPicPr>
            <a:picLocks noChangeAspect="1"/>
          </p:cNvPicPr>
          <p:nvPr/>
        </p:nvPicPr>
        <p:blipFill rotWithShape="1">
          <a:blip r:embed="rId4">
            <a:extLst>
              <a:ext uri="{28A0092B-C50C-407E-A947-70E740481C1C}">
                <a14:useLocalDpi xmlns:a14="http://schemas.microsoft.com/office/drawing/2010/main" val="0"/>
              </a:ext>
            </a:extLst>
          </a:blip>
          <a:srcRect l="35093" t="21405" r="34783" b="42256"/>
          <a:stretch/>
        </p:blipFill>
        <p:spPr>
          <a:xfrm>
            <a:off x="2760344" y="2386154"/>
            <a:ext cx="1411546" cy="1025678"/>
          </a:xfrm>
          <a:prstGeom prst="rect">
            <a:avLst/>
          </a:prstGeom>
          <a:ln>
            <a:solidFill>
              <a:schemeClr val="bg1"/>
            </a:solidFill>
          </a:ln>
        </p:spPr>
      </p:pic>
      <p:pic>
        <p:nvPicPr>
          <p:cNvPr id="19" name="Picture 18" descr="A close up of a logo&#10;&#10;Description automatically generated">
            <a:extLst>
              <a:ext uri="{FF2B5EF4-FFF2-40B4-BE49-F238E27FC236}">
                <a16:creationId xmlns:a16="http://schemas.microsoft.com/office/drawing/2014/main" id="{C7E6E8DD-35D0-EC49-BE33-C0F0350B918B}"/>
              </a:ext>
            </a:extLst>
          </p:cNvPr>
          <p:cNvPicPr>
            <a:picLocks noChangeAspect="1"/>
          </p:cNvPicPr>
          <p:nvPr/>
        </p:nvPicPr>
        <p:blipFill rotWithShape="1">
          <a:blip r:embed="rId5">
            <a:extLst>
              <a:ext uri="{28A0092B-C50C-407E-A947-70E740481C1C}">
                <a14:useLocalDpi xmlns:a14="http://schemas.microsoft.com/office/drawing/2010/main" val="0"/>
              </a:ext>
            </a:extLst>
          </a:blip>
          <a:srcRect l="33960" t="22085" r="34836" b="42357"/>
          <a:stretch/>
        </p:blipFill>
        <p:spPr>
          <a:xfrm>
            <a:off x="4244479" y="2367623"/>
            <a:ext cx="1549847" cy="1063851"/>
          </a:xfrm>
          <a:prstGeom prst="rect">
            <a:avLst/>
          </a:prstGeom>
        </p:spPr>
      </p:pic>
      <p:pic>
        <p:nvPicPr>
          <p:cNvPr id="22" name="Picture 21" descr="A close up of a logo&#10;&#10;Description automatically generated">
            <a:extLst>
              <a:ext uri="{FF2B5EF4-FFF2-40B4-BE49-F238E27FC236}">
                <a16:creationId xmlns:a16="http://schemas.microsoft.com/office/drawing/2014/main" id="{146DB82E-D3D8-4E41-96FD-559269E20C9A}"/>
              </a:ext>
            </a:extLst>
          </p:cNvPr>
          <p:cNvPicPr>
            <a:picLocks noChangeAspect="1"/>
          </p:cNvPicPr>
          <p:nvPr/>
        </p:nvPicPr>
        <p:blipFill rotWithShape="1">
          <a:blip r:embed="rId6">
            <a:extLst>
              <a:ext uri="{28A0092B-C50C-407E-A947-70E740481C1C}">
                <a14:useLocalDpi xmlns:a14="http://schemas.microsoft.com/office/drawing/2010/main" val="0"/>
              </a:ext>
            </a:extLst>
          </a:blip>
          <a:srcRect l="33899" t="19128" r="34774" b="41925"/>
          <a:stretch/>
        </p:blipFill>
        <p:spPr>
          <a:xfrm>
            <a:off x="5924608" y="2349094"/>
            <a:ext cx="1404936" cy="105215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08583A-A589-DE44-A35A-7284FBB9FA22}"/>
              </a:ext>
            </a:extLst>
          </p:cNvPr>
          <p:cNvPicPr>
            <a:picLocks noChangeAspect="1"/>
          </p:cNvPicPr>
          <p:nvPr/>
        </p:nvPicPr>
        <p:blipFill rotWithShape="1">
          <a:blip r:embed="rId7">
            <a:extLst>
              <a:ext uri="{28A0092B-C50C-407E-A947-70E740481C1C}">
                <a14:useLocalDpi xmlns:a14="http://schemas.microsoft.com/office/drawing/2010/main" val="0"/>
              </a:ext>
            </a:extLst>
          </a:blip>
          <a:srcRect l="35002" t="20055" r="35354" b="42718"/>
          <a:stretch/>
        </p:blipFill>
        <p:spPr>
          <a:xfrm>
            <a:off x="7522802" y="2349094"/>
            <a:ext cx="1390947" cy="1052156"/>
          </a:xfrm>
          <a:prstGeom prst="rect">
            <a:avLst/>
          </a:prstGeom>
        </p:spPr>
      </p:pic>
      <p:grpSp>
        <p:nvGrpSpPr>
          <p:cNvPr id="27" name="Group 88">
            <a:extLst>
              <a:ext uri="{FF2B5EF4-FFF2-40B4-BE49-F238E27FC236}">
                <a16:creationId xmlns:a16="http://schemas.microsoft.com/office/drawing/2014/main" id="{48F3A562-342F-0D44-87F4-D3111AAF7A56}"/>
              </a:ext>
            </a:extLst>
          </p:cNvPr>
          <p:cNvGrpSpPr>
            <a:grpSpLocks/>
          </p:cNvGrpSpPr>
          <p:nvPr/>
        </p:nvGrpSpPr>
        <p:grpSpPr bwMode="auto">
          <a:xfrm>
            <a:off x="60023" y="2791140"/>
            <a:ext cx="2374052" cy="1263529"/>
            <a:chOff x="15555040" y="15846080"/>
            <a:chExt cx="9216146" cy="4923863"/>
          </a:xfrm>
        </p:grpSpPr>
        <p:sp>
          <p:nvSpPr>
            <p:cNvPr id="28" name="Cube 27">
              <a:extLst>
                <a:ext uri="{FF2B5EF4-FFF2-40B4-BE49-F238E27FC236}">
                  <a16:creationId xmlns:a16="http://schemas.microsoft.com/office/drawing/2014/main" id="{9EEE3E74-E1C0-1942-8906-58F7B2D666CE}"/>
                </a:ext>
              </a:extLst>
            </p:cNvPr>
            <p:cNvSpPr/>
            <p:nvPr/>
          </p:nvSpPr>
          <p:spPr>
            <a:xfrm>
              <a:off x="17047177" y="20392997"/>
              <a:ext cx="6922729" cy="376946"/>
            </a:xfrm>
            <a:prstGeom prst="cube">
              <a:avLst>
                <a:gd name="adj" fmla="val 31061"/>
              </a:avLst>
            </a:prstGeom>
            <a:blipFill dpi="0" rotWithShape="1">
              <a:blip r:embed="rId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 name="Picture 90" descr="A picture containing indoor, sitting&#10;&#10;Description automatically generated">
              <a:extLst>
                <a:ext uri="{FF2B5EF4-FFF2-40B4-BE49-F238E27FC236}">
                  <a16:creationId xmlns:a16="http://schemas.microsoft.com/office/drawing/2014/main" id="{EC98388D-47B8-5947-ACAF-BC683C1F93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15555040" y="15846080"/>
              <a:ext cx="3084083" cy="4545643"/>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2" descr="A picture containing indoor, sitting&#10;&#10;Description automatically generated">
              <a:extLst>
                <a:ext uri="{FF2B5EF4-FFF2-40B4-BE49-F238E27FC236}">
                  <a16:creationId xmlns:a16="http://schemas.microsoft.com/office/drawing/2014/main" id="{22C2BD17-919E-D74E-AD42-5555154B9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70" t="14668" r="17017" b="15511"/>
            <a:stretch>
              <a:fillRect/>
            </a:stretch>
          </p:blipFill>
          <p:spPr bwMode="auto">
            <a:xfrm flipH="1">
              <a:off x="21687102" y="15846080"/>
              <a:ext cx="3084084" cy="4545644"/>
            </a:xfrm>
            <a:prstGeom prst="rect">
              <a:avLst/>
            </a:prstGeom>
            <a:noFill/>
            <a:ln>
              <a:noFill/>
            </a:ln>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id="{E81ECEC3-E024-994A-9655-48617C212C8C}"/>
              </a:ext>
            </a:extLst>
          </p:cNvPr>
          <p:cNvGrpSpPr/>
          <p:nvPr/>
        </p:nvGrpSpPr>
        <p:grpSpPr>
          <a:xfrm>
            <a:off x="991465" y="3290671"/>
            <a:ext cx="593557" cy="433137"/>
            <a:chOff x="3288632" y="3694999"/>
            <a:chExt cx="802104" cy="395738"/>
          </a:xfrm>
        </p:grpSpPr>
        <p:sp>
          <p:nvSpPr>
            <p:cNvPr id="32" name="Chevron 31">
              <a:extLst>
                <a:ext uri="{FF2B5EF4-FFF2-40B4-BE49-F238E27FC236}">
                  <a16:creationId xmlns:a16="http://schemas.microsoft.com/office/drawing/2014/main" id="{B3542DFA-A891-AD4C-A4E4-302CCD130A8B}"/>
                </a:ext>
              </a:extLst>
            </p:cNvPr>
            <p:cNvSpPr/>
            <p:nvPr/>
          </p:nvSpPr>
          <p:spPr>
            <a:xfrm>
              <a:off x="3288632" y="3703019"/>
              <a:ext cx="304800" cy="387718"/>
            </a:xfrm>
            <a:prstGeom prst="chevron">
              <a:avLst/>
            </a:prstGeom>
            <a:solidFill>
              <a:schemeClr val="accent1">
                <a:alpha val="37000"/>
              </a:scheme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hevron 32">
              <a:extLst>
                <a:ext uri="{FF2B5EF4-FFF2-40B4-BE49-F238E27FC236}">
                  <a16:creationId xmlns:a16="http://schemas.microsoft.com/office/drawing/2014/main" id="{CD0287F1-E95F-D844-BB13-48D7CF6A7DDC}"/>
                </a:ext>
              </a:extLst>
            </p:cNvPr>
            <p:cNvSpPr/>
            <p:nvPr/>
          </p:nvSpPr>
          <p:spPr>
            <a:xfrm>
              <a:off x="3537284" y="3694999"/>
              <a:ext cx="304800" cy="387718"/>
            </a:xfrm>
            <a:prstGeom prst="chevron">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extLst>
                <a:ext uri="{FF2B5EF4-FFF2-40B4-BE49-F238E27FC236}">
                  <a16:creationId xmlns:a16="http://schemas.microsoft.com/office/drawing/2014/main" id="{1B0EA5DE-EF2C-D14F-A35F-9879A989B0DE}"/>
                </a:ext>
              </a:extLst>
            </p:cNvPr>
            <p:cNvSpPr/>
            <p:nvPr/>
          </p:nvSpPr>
          <p:spPr>
            <a:xfrm>
              <a:off x="3785936" y="3694999"/>
              <a:ext cx="304800" cy="3877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5" name="TextBox 34">
            <a:extLst>
              <a:ext uri="{FF2B5EF4-FFF2-40B4-BE49-F238E27FC236}">
                <a16:creationId xmlns:a16="http://schemas.microsoft.com/office/drawing/2014/main" id="{03E0ECD6-ECA4-FB4B-8C2C-E5278396F66C}"/>
              </a:ext>
            </a:extLst>
          </p:cNvPr>
          <p:cNvSpPr txBox="1"/>
          <p:nvPr/>
        </p:nvSpPr>
        <p:spPr>
          <a:xfrm>
            <a:off x="60023" y="4123473"/>
            <a:ext cx="1356012" cy="369332"/>
          </a:xfrm>
          <a:prstGeom prst="rect">
            <a:avLst/>
          </a:prstGeom>
          <a:noFill/>
        </p:spPr>
        <p:txBody>
          <a:bodyPr wrap="none" rtlCol="0">
            <a:spAutoFit/>
          </a:bodyPr>
          <a:lstStyle/>
          <a:p>
            <a:r>
              <a:rPr lang="en-US" dirty="0"/>
              <a:t>Left position</a:t>
            </a:r>
          </a:p>
        </p:txBody>
      </p:sp>
      <p:sp>
        <p:nvSpPr>
          <p:cNvPr id="36" name="TextBox 35">
            <a:extLst>
              <a:ext uri="{FF2B5EF4-FFF2-40B4-BE49-F238E27FC236}">
                <a16:creationId xmlns:a16="http://schemas.microsoft.com/office/drawing/2014/main" id="{693B0AA2-5B61-6846-BF1E-48110FF82499}"/>
              </a:ext>
            </a:extLst>
          </p:cNvPr>
          <p:cNvSpPr txBox="1"/>
          <p:nvPr/>
        </p:nvSpPr>
        <p:spPr>
          <a:xfrm>
            <a:off x="1586093" y="4102812"/>
            <a:ext cx="1480983" cy="369332"/>
          </a:xfrm>
          <a:prstGeom prst="rect">
            <a:avLst/>
          </a:prstGeom>
          <a:noFill/>
        </p:spPr>
        <p:txBody>
          <a:bodyPr wrap="none" rtlCol="0">
            <a:spAutoFit/>
          </a:bodyPr>
          <a:lstStyle/>
          <a:p>
            <a:r>
              <a:rPr lang="en-US" dirty="0"/>
              <a:t>Right position</a:t>
            </a:r>
          </a:p>
        </p:txBody>
      </p:sp>
      <p:sp>
        <p:nvSpPr>
          <p:cNvPr id="20" name="TextBox 19">
            <a:extLst>
              <a:ext uri="{FF2B5EF4-FFF2-40B4-BE49-F238E27FC236}">
                <a16:creationId xmlns:a16="http://schemas.microsoft.com/office/drawing/2014/main" id="{3BB9BA91-6A01-F64E-8AD3-940F8184F0BE}"/>
              </a:ext>
            </a:extLst>
          </p:cNvPr>
          <p:cNvSpPr txBox="1"/>
          <p:nvPr/>
        </p:nvSpPr>
        <p:spPr>
          <a:xfrm>
            <a:off x="4844928" y="1765977"/>
            <a:ext cx="1840119" cy="369332"/>
          </a:xfrm>
          <a:prstGeom prst="rect">
            <a:avLst/>
          </a:prstGeom>
          <a:noFill/>
        </p:spPr>
        <p:txBody>
          <a:bodyPr wrap="none" rtlCol="0">
            <a:spAutoFit/>
          </a:bodyPr>
          <a:lstStyle/>
          <a:p>
            <a:r>
              <a:rPr lang="en-US" dirty="0"/>
              <a:t>Elemental Images</a:t>
            </a:r>
          </a:p>
        </p:txBody>
      </p:sp>
      <p:sp>
        <p:nvSpPr>
          <p:cNvPr id="21" name="TextBox 20">
            <a:extLst>
              <a:ext uri="{FF2B5EF4-FFF2-40B4-BE49-F238E27FC236}">
                <a16:creationId xmlns:a16="http://schemas.microsoft.com/office/drawing/2014/main" id="{2CF6702B-7E76-E748-8DAF-7B8A3F6C1FDC}"/>
              </a:ext>
            </a:extLst>
          </p:cNvPr>
          <p:cNvSpPr txBox="1"/>
          <p:nvPr/>
        </p:nvSpPr>
        <p:spPr>
          <a:xfrm>
            <a:off x="2624700" y="1386063"/>
            <a:ext cx="6376426" cy="369332"/>
          </a:xfrm>
          <a:prstGeom prst="rect">
            <a:avLst/>
          </a:prstGeom>
          <a:noFill/>
        </p:spPr>
        <p:txBody>
          <a:bodyPr wrap="none" rtlCol="0">
            <a:spAutoFit/>
          </a:bodyPr>
          <a:lstStyle/>
          <a:p>
            <a:r>
              <a:rPr lang="en-US" dirty="0"/>
              <a:t>Imaging occluded objects with Synthetic Aperture Integral Imaging</a:t>
            </a:r>
          </a:p>
        </p:txBody>
      </p:sp>
      <p:grpSp>
        <p:nvGrpSpPr>
          <p:cNvPr id="62" name="Group 61">
            <a:extLst>
              <a:ext uri="{FF2B5EF4-FFF2-40B4-BE49-F238E27FC236}">
                <a16:creationId xmlns:a16="http://schemas.microsoft.com/office/drawing/2014/main" id="{AB4D74A6-DDAA-E842-9B26-1A73A489F394}"/>
              </a:ext>
            </a:extLst>
          </p:cNvPr>
          <p:cNvGrpSpPr/>
          <p:nvPr/>
        </p:nvGrpSpPr>
        <p:grpSpPr>
          <a:xfrm>
            <a:off x="5748816" y="7034993"/>
            <a:ext cx="5609213" cy="2012604"/>
            <a:chOff x="-36828" y="1178318"/>
            <a:chExt cx="8464332" cy="2700801"/>
          </a:xfrm>
        </p:grpSpPr>
        <p:cxnSp>
          <p:nvCxnSpPr>
            <p:cNvPr id="66" name="Straight Connector 65">
              <a:extLst>
                <a:ext uri="{FF2B5EF4-FFF2-40B4-BE49-F238E27FC236}">
                  <a16:creationId xmlns:a16="http://schemas.microsoft.com/office/drawing/2014/main" id="{486C06D0-AD2E-644A-8999-0CBED6D83277}"/>
                </a:ext>
              </a:extLst>
            </p:cNvPr>
            <p:cNvCxnSpPr>
              <a:cxnSpLocks/>
            </p:cNvCxnSpPr>
            <p:nvPr/>
          </p:nvCxnSpPr>
          <p:spPr>
            <a:xfrm flipV="1">
              <a:off x="2199822" y="1793532"/>
              <a:ext cx="1473200" cy="22571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8B7BA51-494B-3D4D-A18C-1F6367D31FD7}"/>
                </a:ext>
              </a:extLst>
            </p:cNvPr>
            <p:cNvCxnSpPr>
              <a:cxnSpLocks/>
            </p:cNvCxnSpPr>
            <p:nvPr/>
          </p:nvCxnSpPr>
          <p:spPr>
            <a:xfrm flipV="1">
              <a:off x="1971222" y="1456037"/>
              <a:ext cx="1689099" cy="28425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0551B4A-437E-4D4D-9F25-54DD5319FC44}"/>
                </a:ext>
              </a:extLst>
            </p:cNvPr>
            <p:cNvCxnSpPr>
              <a:cxnSpLocks/>
            </p:cNvCxnSpPr>
            <p:nvPr/>
          </p:nvCxnSpPr>
          <p:spPr>
            <a:xfrm>
              <a:off x="7246031" y="2019246"/>
              <a:ext cx="1181473" cy="18598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FA8D48-1487-5F42-B5CB-C7E1DF9FB83A}"/>
                </a:ext>
              </a:extLst>
            </p:cNvPr>
            <p:cNvCxnSpPr>
              <a:cxnSpLocks/>
            </p:cNvCxnSpPr>
            <p:nvPr/>
          </p:nvCxnSpPr>
          <p:spPr>
            <a:xfrm>
              <a:off x="3660322" y="1444772"/>
              <a:ext cx="1320800" cy="203258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B6CFEBE-5CFC-AE43-982E-E8760A591B13}"/>
                </a:ext>
              </a:extLst>
            </p:cNvPr>
            <p:cNvCxnSpPr>
              <a:cxnSpLocks/>
            </p:cNvCxnSpPr>
            <p:nvPr/>
          </p:nvCxnSpPr>
          <p:spPr>
            <a:xfrm flipH="1" flipV="1">
              <a:off x="3660321" y="1178318"/>
              <a:ext cx="1" cy="92816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908B74-4CE2-CC41-B9D0-121CB45E89D6}"/>
                </a:ext>
              </a:extLst>
            </p:cNvPr>
            <p:cNvCxnSpPr>
              <a:cxnSpLocks/>
            </p:cNvCxnSpPr>
            <p:nvPr/>
          </p:nvCxnSpPr>
          <p:spPr>
            <a:xfrm flipV="1">
              <a:off x="142422" y="2163396"/>
              <a:ext cx="1044561" cy="15655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2EFBF4F-A72A-344E-9CB5-F1F486946FD0}"/>
                </a:ext>
              </a:extLst>
            </p:cNvPr>
            <p:cNvCxnSpPr>
              <a:cxnSpLocks/>
            </p:cNvCxnSpPr>
            <p:nvPr/>
          </p:nvCxnSpPr>
          <p:spPr>
            <a:xfrm flipV="1">
              <a:off x="142422" y="1840991"/>
              <a:ext cx="1143000" cy="17825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F532B-46A2-364E-B4E3-F1D054757E2B}"/>
                </a:ext>
              </a:extLst>
            </p:cNvPr>
            <p:cNvCxnSpPr>
              <a:cxnSpLocks/>
            </p:cNvCxnSpPr>
            <p:nvPr/>
          </p:nvCxnSpPr>
          <p:spPr>
            <a:xfrm flipV="1">
              <a:off x="142422" y="1178318"/>
              <a:ext cx="3546406" cy="56197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54A4203-240F-FF45-935E-0CA431AD0817}"/>
                </a:ext>
              </a:extLst>
            </p:cNvPr>
            <p:cNvCxnSpPr>
              <a:cxnSpLocks/>
            </p:cNvCxnSpPr>
            <p:nvPr/>
          </p:nvCxnSpPr>
          <p:spPr>
            <a:xfrm>
              <a:off x="3673022" y="1181340"/>
              <a:ext cx="1432378" cy="203997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0438C43-46E4-BA4F-BCAA-7EF2D0DD34C4}"/>
                </a:ext>
              </a:extLst>
            </p:cNvPr>
            <p:cNvSpPr txBox="1"/>
            <p:nvPr/>
          </p:nvSpPr>
          <p:spPr>
            <a:xfrm>
              <a:off x="-36828" y="1533145"/>
              <a:ext cx="276038" cy="307777"/>
            </a:xfrm>
            <a:prstGeom prst="rect">
              <a:avLst/>
            </a:prstGeom>
            <a:noFill/>
            <a:ln>
              <a:noFill/>
            </a:ln>
          </p:spPr>
          <p:txBody>
            <a:bodyPr wrap="none" rtlCol="0">
              <a:spAutoFit/>
            </a:bodyPr>
            <a:lstStyle/>
            <a:p>
              <a:r>
                <a:rPr lang="en-US" sz="1400" dirty="0"/>
                <a:t>0</a:t>
              </a:r>
            </a:p>
          </p:txBody>
        </p:sp>
      </p:grpSp>
      <p:pic>
        <p:nvPicPr>
          <p:cNvPr id="116" name="Graphic 115" descr="Man">
            <a:extLst>
              <a:ext uri="{FF2B5EF4-FFF2-40B4-BE49-F238E27FC236}">
                <a16:creationId xmlns:a16="http://schemas.microsoft.com/office/drawing/2014/main" id="{C106912B-A0EA-CE49-9B67-8BAA2C9D82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7794" y="1765977"/>
            <a:ext cx="914400" cy="914400"/>
          </a:xfrm>
          <a:prstGeom prst="rect">
            <a:avLst/>
          </a:prstGeom>
        </p:spPr>
      </p:pic>
      <p:cxnSp>
        <p:nvCxnSpPr>
          <p:cNvPr id="122" name="Straight Arrow Connector 121">
            <a:extLst>
              <a:ext uri="{FF2B5EF4-FFF2-40B4-BE49-F238E27FC236}">
                <a16:creationId xmlns:a16="http://schemas.microsoft.com/office/drawing/2014/main" id="{AEFB8440-F6B9-7549-BFBC-3F061B9870C0}"/>
              </a:ext>
            </a:extLst>
          </p:cNvPr>
          <p:cNvCxnSpPr>
            <a:cxnSpLocks/>
          </p:cNvCxnSpPr>
          <p:nvPr/>
        </p:nvCxnSpPr>
        <p:spPr>
          <a:xfrm>
            <a:off x="5117204" y="2098733"/>
            <a:ext cx="4480" cy="266343"/>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053E7D5C-C148-034C-9F5B-99A38A81573F}"/>
              </a:ext>
            </a:extLst>
          </p:cNvPr>
          <p:cNvCxnSpPr>
            <a:cxnSpLocks/>
          </p:cNvCxnSpPr>
          <p:nvPr/>
        </p:nvCxnSpPr>
        <p:spPr>
          <a:xfrm>
            <a:off x="6661312" y="2059217"/>
            <a:ext cx="0" cy="32989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49F32DEE-1052-A34D-9140-E062152B6D06}"/>
              </a:ext>
            </a:extLst>
          </p:cNvPr>
          <p:cNvCxnSpPr>
            <a:cxnSpLocks/>
          </p:cNvCxnSpPr>
          <p:nvPr/>
        </p:nvCxnSpPr>
        <p:spPr>
          <a:xfrm>
            <a:off x="3678548" y="2141405"/>
            <a:ext cx="4480" cy="266343"/>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397ED9DC-DA80-7C42-802E-C56C3560DC95}"/>
              </a:ext>
            </a:extLst>
          </p:cNvPr>
          <p:cNvCxnSpPr>
            <a:cxnSpLocks/>
          </p:cNvCxnSpPr>
          <p:nvPr/>
        </p:nvCxnSpPr>
        <p:spPr>
          <a:xfrm>
            <a:off x="8232260" y="2104829"/>
            <a:ext cx="4480" cy="266343"/>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0036F925-AA1B-B94A-8C9F-1CAFD8E3EEF2}"/>
              </a:ext>
            </a:extLst>
          </p:cNvPr>
          <p:cNvGrpSpPr/>
          <p:nvPr/>
        </p:nvGrpSpPr>
        <p:grpSpPr>
          <a:xfrm>
            <a:off x="2235144" y="3994949"/>
            <a:ext cx="9186306" cy="6110385"/>
            <a:chOff x="2326584" y="6858000"/>
            <a:chExt cx="9186306" cy="6110385"/>
          </a:xfrm>
        </p:grpSpPr>
        <p:grpSp>
          <p:nvGrpSpPr>
            <p:cNvPr id="11" name="Group 10">
              <a:extLst>
                <a:ext uri="{FF2B5EF4-FFF2-40B4-BE49-F238E27FC236}">
                  <a16:creationId xmlns:a16="http://schemas.microsoft.com/office/drawing/2014/main" id="{8FBE6C8B-FF84-474E-8170-FFF25E9E6BA7}"/>
                </a:ext>
              </a:extLst>
            </p:cNvPr>
            <p:cNvGrpSpPr/>
            <p:nvPr/>
          </p:nvGrpSpPr>
          <p:grpSpPr>
            <a:xfrm>
              <a:off x="2326584" y="6858000"/>
              <a:ext cx="9186306" cy="6110385"/>
              <a:chOff x="2279069" y="4170275"/>
              <a:chExt cx="9186306" cy="6110385"/>
            </a:xfrm>
          </p:grpSpPr>
          <p:sp>
            <p:nvSpPr>
              <p:cNvPr id="8" name="Rectangle 7">
                <a:extLst>
                  <a:ext uri="{FF2B5EF4-FFF2-40B4-BE49-F238E27FC236}">
                    <a16:creationId xmlns:a16="http://schemas.microsoft.com/office/drawing/2014/main" id="{825A3AA2-122D-6F40-96AF-3EA2C8E695BE}"/>
                  </a:ext>
                </a:extLst>
              </p:cNvPr>
              <p:cNvSpPr/>
              <p:nvPr/>
            </p:nvSpPr>
            <p:spPr>
              <a:xfrm>
                <a:off x="2279069" y="4170275"/>
                <a:ext cx="6902430" cy="611038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descr="A close up of a logo&#10;&#10;Description automatically generated">
                <a:extLst>
                  <a:ext uri="{FF2B5EF4-FFF2-40B4-BE49-F238E27FC236}">
                    <a16:creationId xmlns:a16="http://schemas.microsoft.com/office/drawing/2014/main" id="{29BE9779-BCF0-1A48-BF3B-BB276E871947}"/>
                  </a:ext>
                </a:extLst>
              </p:cNvPr>
              <p:cNvPicPr>
                <a:picLocks noChangeAspect="1"/>
              </p:cNvPicPr>
              <p:nvPr/>
            </p:nvPicPr>
            <p:blipFill rotWithShape="1">
              <a:blip r:embed="rId12"/>
              <a:srcRect l="36601" t="20380" r="36599" b="52037"/>
              <a:stretch/>
            </p:blipFill>
            <p:spPr>
              <a:xfrm>
                <a:off x="2756257" y="4550189"/>
                <a:ext cx="2868211" cy="2023178"/>
              </a:xfrm>
              <a:prstGeom prst="rect">
                <a:avLst/>
              </a:prstGeom>
              <a:ln>
                <a:noFill/>
              </a:ln>
            </p:spPr>
          </p:pic>
          <p:pic>
            <p:nvPicPr>
              <p:cNvPr id="25" name="Picture 24" descr="A close up of a logo&#10;&#10;Description automatically generated">
                <a:extLst>
                  <a:ext uri="{FF2B5EF4-FFF2-40B4-BE49-F238E27FC236}">
                    <a16:creationId xmlns:a16="http://schemas.microsoft.com/office/drawing/2014/main" id="{C79B110A-C104-7D43-8DFC-2D967F6374C3}"/>
                  </a:ext>
                </a:extLst>
              </p:cNvPr>
              <p:cNvPicPr>
                <a:picLocks noChangeAspect="1"/>
              </p:cNvPicPr>
              <p:nvPr/>
            </p:nvPicPr>
            <p:blipFill rotWithShape="1">
              <a:blip r:embed="rId13"/>
              <a:srcRect l="29573" t="26665" r="31562" b="50001"/>
              <a:stretch/>
            </p:blipFill>
            <p:spPr>
              <a:xfrm>
                <a:off x="5912721" y="4550189"/>
                <a:ext cx="2833645" cy="2023178"/>
              </a:xfrm>
              <a:prstGeom prst="rect">
                <a:avLst/>
              </a:prstGeom>
              <a:ln>
                <a:noFill/>
              </a:ln>
            </p:spPr>
          </p:pic>
          <p:sp>
            <p:nvSpPr>
              <p:cNvPr id="37" name="TextBox 36">
                <a:extLst>
                  <a:ext uri="{FF2B5EF4-FFF2-40B4-BE49-F238E27FC236}">
                    <a16:creationId xmlns:a16="http://schemas.microsoft.com/office/drawing/2014/main" id="{15EE9378-C0CB-354E-9151-88BA5BDFD8AF}"/>
                  </a:ext>
                </a:extLst>
              </p:cNvPr>
              <p:cNvSpPr txBox="1"/>
              <p:nvPr/>
            </p:nvSpPr>
            <p:spPr>
              <a:xfrm>
                <a:off x="3027862" y="4180335"/>
                <a:ext cx="2141612" cy="369332"/>
              </a:xfrm>
              <a:prstGeom prst="rect">
                <a:avLst/>
              </a:prstGeom>
              <a:noFill/>
              <a:ln>
                <a:noFill/>
              </a:ln>
            </p:spPr>
            <p:txBody>
              <a:bodyPr wrap="none" rtlCol="0">
                <a:spAutoFit/>
              </a:bodyPr>
              <a:lstStyle/>
              <a:p>
                <a:r>
                  <a:rPr lang="en-US" dirty="0"/>
                  <a:t>Refocused on Person</a:t>
                </a:r>
              </a:p>
            </p:txBody>
          </p:sp>
          <p:sp>
            <p:nvSpPr>
              <p:cNvPr id="38" name="TextBox 37">
                <a:extLst>
                  <a:ext uri="{FF2B5EF4-FFF2-40B4-BE49-F238E27FC236}">
                    <a16:creationId xmlns:a16="http://schemas.microsoft.com/office/drawing/2014/main" id="{26C5E20F-F79B-9A44-A9C1-08B368BACA0C}"/>
                  </a:ext>
                </a:extLst>
              </p:cNvPr>
              <p:cNvSpPr txBox="1"/>
              <p:nvPr/>
            </p:nvSpPr>
            <p:spPr>
              <a:xfrm>
                <a:off x="6522206" y="4180857"/>
                <a:ext cx="2165978" cy="369332"/>
              </a:xfrm>
              <a:prstGeom prst="rect">
                <a:avLst/>
              </a:prstGeom>
              <a:noFill/>
              <a:ln>
                <a:noFill/>
              </a:ln>
            </p:spPr>
            <p:txBody>
              <a:bodyPr wrap="none" rtlCol="0">
                <a:spAutoFit/>
              </a:bodyPr>
              <a:lstStyle/>
              <a:p>
                <a:r>
                  <a:rPr lang="en-US" dirty="0"/>
                  <a:t>Refocused on Foliage</a:t>
                </a:r>
              </a:p>
            </p:txBody>
          </p:sp>
          <p:pic>
            <p:nvPicPr>
              <p:cNvPr id="39" name="Picture 38" descr="A picture containing drawing, computer, clock&#10;&#10;Description automatically generated">
                <a:extLst>
                  <a:ext uri="{FF2B5EF4-FFF2-40B4-BE49-F238E27FC236}">
                    <a16:creationId xmlns:a16="http://schemas.microsoft.com/office/drawing/2014/main" id="{C62E596A-F5ED-C145-9A3E-56A719C0A2B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8690" b="90000" l="9978" r="89967">
                            <a14:foregroundMark x1="62500" y1="9881" x2="66667" y2="8690"/>
                            <a14:foregroundMark x1="87774" y1="10238" x2="88923" y2="55471"/>
                            <a14:foregroundMark x1="88901" y1="62990" x2="87537" y2="69964"/>
                            <a14:foregroundMark x1="87185" y1="78866" x2="88706" y2="85952"/>
                            <a14:foregroundMark x1="88706" y1="85952" x2="88871" y2="86190"/>
                            <a14:foregroundMark x1="87336" y1="54524" x2="87390" y2="67143"/>
                            <a14:foregroundMark x1="87390" y1="67143" x2="88048" y2="55119"/>
                            <a14:foregroundMark x1="87939" y1="54881" x2="88322" y2="54881"/>
                            <a14:foregroundMark x1="88048" y1="59643" x2="88596" y2="56667"/>
                            <a14:foregroundMark x1="87774" y1="58690" x2="88213" y2="57857"/>
                            <a14:foregroundMark x1="88761" y1="55476" x2="88871" y2="62381"/>
                            <a14:foregroundMark x1="87336" y1="58095" x2="88048" y2="66310"/>
                            <a14:backgroundMark x1="86513" y1="78333" x2="86678" y2="74167"/>
                            <a14:backgroundMark x1="86404" y1="79524" x2="86404" y2="71071"/>
                            <a14:backgroundMark x1="86787" y1="80119" x2="87336" y2="70238"/>
                            <a14:backgroundMark x1="87061" y1="80714" x2="86678" y2="72024"/>
                            <a14:backgroundMark x1="86787" y1="71429" x2="86129" y2="76190"/>
                            <a14:backgroundMark x1="86787" y1="79881" x2="86513" y2="79286"/>
                            <a14:backgroundMark x1="89022" y1="62370" x2="89035" y2="62976"/>
                          </a14:backgroundRemoval>
                        </a14:imgEffect>
                      </a14:imgLayer>
                    </a14:imgProps>
                  </a:ext>
                </a:extLst>
              </a:blip>
              <a:srcRect l="12847" t="7255" r="17652" b="7151"/>
              <a:stretch/>
            </p:blipFill>
            <p:spPr>
              <a:xfrm>
                <a:off x="2334542" y="7480191"/>
                <a:ext cx="3289926" cy="2639927"/>
              </a:xfrm>
              <a:prstGeom prst="rect">
                <a:avLst/>
              </a:prstGeom>
              <a:ln>
                <a:noFill/>
              </a:ln>
            </p:spPr>
          </p:pic>
          <p:grpSp>
            <p:nvGrpSpPr>
              <p:cNvPr id="40" name="Group 39">
                <a:extLst>
                  <a:ext uri="{FF2B5EF4-FFF2-40B4-BE49-F238E27FC236}">
                    <a16:creationId xmlns:a16="http://schemas.microsoft.com/office/drawing/2014/main" id="{48D0E424-C78C-0840-97BF-E3911C11FC65}"/>
                  </a:ext>
                </a:extLst>
              </p:cNvPr>
              <p:cNvGrpSpPr/>
              <p:nvPr/>
            </p:nvGrpSpPr>
            <p:grpSpPr>
              <a:xfrm>
                <a:off x="5585997" y="7515399"/>
                <a:ext cx="5879378" cy="2639927"/>
                <a:chOff x="-444508" y="1152433"/>
                <a:chExt cx="8872012" cy="3542633"/>
              </a:xfrm>
            </p:grpSpPr>
            <p:pic>
              <p:nvPicPr>
                <p:cNvPr id="41" name="Picture 40" descr="A picture containing clock&#10;&#10;Description automatically generated">
                  <a:extLst>
                    <a:ext uri="{FF2B5EF4-FFF2-40B4-BE49-F238E27FC236}">
                      <a16:creationId xmlns:a16="http://schemas.microsoft.com/office/drawing/2014/main" id="{36B2CF8B-ACD9-8A4A-A008-404ED7738D7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8478" b="89965" l="9988" r="89952">
                              <a14:foregroundMark x1="67389" y1="10035" x2="71360" y2="8478"/>
                            </a14:backgroundRemoval>
                          </a14:imgEffect>
                        </a14:imgLayer>
                      </a14:imgProps>
                    </a:ext>
                  </a:extLst>
                </a:blip>
                <a:srcRect l="14094" t="8348" r="8843" b="5539"/>
                <a:stretch/>
              </p:blipFill>
              <p:spPr>
                <a:xfrm>
                  <a:off x="-444508" y="1152433"/>
                  <a:ext cx="4558027" cy="3542633"/>
                </a:xfrm>
                <a:prstGeom prst="rect">
                  <a:avLst/>
                </a:prstGeom>
                <a:ln>
                  <a:noFill/>
                </a:ln>
              </p:spPr>
            </p:pic>
            <p:cxnSp>
              <p:nvCxnSpPr>
                <p:cNvPr id="42" name="Straight Connector 41">
                  <a:extLst>
                    <a:ext uri="{FF2B5EF4-FFF2-40B4-BE49-F238E27FC236}">
                      <a16:creationId xmlns:a16="http://schemas.microsoft.com/office/drawing/2014/main" id="{6C0A68BA-3FCB-5846-AF6B-7B5C1EE8EF01}"/>
                    </a:ext>
                  </a:extLst>
                </p:cNvPr>
                <p:cNvCxnSpPr>
                  <a:cxnSpLocks/>
                </p:cNvCxnSpPr>
                <p:nvPr/>
              </p:nvCxnSpPr>
              <p:spPr>
                <a:xfrm flipV="1">
                  <a:off x="2199822" y="1793532"/>
                  <a:ext cx="1473200" cy="22571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70A373-93CC-A74B-9862-35E0E7FA017F}"/>
                    </a:ext>
                  </a:extLst>
                </p:cNvPr>
                <p:cNvCxnSpPr>
                  <a:cxnSpLocks/>
                </p:cNvCxnSpPr>
                <p:nvPr/>
              </p:nvCxnSpPr>
              <p:spPr>
                <a:xfrm flipV="1">
                  <a:off x="1971222" y="1456037"/>
                  <a:ext cx="1689099" cy="28425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436093-1901-A547-A9EA-EC530F8533D4}"/>
                    </a:ext>
                  </a:extLst>
                </p:cNvPr>
                <p:cNvCxnSpPr>
                  <a:cxnSpLocks/>
                </p:cNvCxnSpPr>
                <p:nvPr/>
              </p:nvCxnSpPr>
              <p:spPr>
                <a:xfrm>
                  <a:off x="7246031" y="2019246"/>
                  <a:ext cx="1181473" cy="185987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B7236FC-54B4-4644-944A-EB38AE2DAB37}"/>
                    </a:ext>
                  </a:extLst>
                </p:cNvPr>
                <p:cNvCxnSpPr>
                  <a:cxnSpLocks/>
                </p:cNvCxnSpPr>
                <p:nvPr/>
              </p:nvCxnSpPr>
              <p:spPr>
                <a:xfrm>
                  <a:off x="3660322" y="1444772"/>
                  <a:ext cx="1320800" cy="203258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D7EF2BD-2086-9147-B599-55A670967B0D}"/>
                    </a:ext>
                  </a:extLst>
                </p:cNvPr>
                <p:cNvCxnSpPr>
                  <a:cxnSpLocks/>
                </p:cNvCxnSpPr>
                <p:nvPr/>
              </p:nvCxnSpPr>
              <p:spPr>
                <a:xfrm flipH="1" flipV="1">
                  <a:off x="3660321" y="1178318"/>
                  <a:ext cx="1" cy="92816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E5DD3D-BAF1-0545-A5F1-A47C4B469580}"/>
                    </a:ext>
                  </a:extLst>
                </p:cNvPr>
                <p:cNvCxnSpPr>
                  <a:cxnSpLocks/>
                </p:cNvCxnSpPr>
                <p:nvPr/>
              </p:nvCxnSpPr>
              <p:spPr>
                <a:xfrm flipV="1">
                  <a:off x="142422" y="2163396"/>
                  <a:ext cx="1044561" cy="156559"/>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FFEF95E-2D76-574B-9C6E-DDB85C424D3A}"/>
                    </a:ext>
                  </a:extLst>
                </p:cNvPr>
                <p:cNvCxnSpPr>
                  <a:cxnSpLocks/>
                </p:cNvCxnSpPr>
                <p:nvPr/>
              </p:nvCxnSpPr>
              <p:spPr>
                <a:xfrm flipV="1">
                  <a:off x="142422" y="1840991"/>
                  <a:ext cx="1143000" cy="178254"/>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57CCA34-E0F5-1241-9E39-3AEDF14BBA48}"/>
                    </a:ext>
                  </a:extLst>
                </p:cNvPr>
                <p:cNvCxnSpPr>
                  <a:cxnSpLocks/>
                </p:cNvCxnSpPr>
                <p:nvPr/>
              </p:nvCxnSpPr>
              <p:spPr>
                <a:xfrm flipV="1">
                  <a:off x="142422" y="1178318"/>
                  <a:ext cx="3546406" cy="56197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A7CDD1-81FA-0340-8E2E-D66668D41E7E}"/>
                    </a:ext>
                  </a:extLst>
                </p:cNvPr>
                <p:cNvCxnSpPr>
                  <a:cxnSpLocks/>
                </p:cNvCxnSpPr>
                <p:nvPr/>
              </p:nvCxnSpPr>
              <p:spPr>
                <a:xfrm>
                  <a:off x="3673022" y="1181340"/>
                  <a:ext cx="1432378" cy="2039978"/>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5FC79E5C-1608-8645-9985-113DAEA1CA50}"/>
                  </a:ext>
                </a:extLst>
              </p:cNvPr>
              <p:cNvSpPr txBox="1"/>
              <p:nvPr/>
            </p:nvSpPr>
            <p:spPr>
              <a:xfrm>
                <a:off x="2887425" y="7010005"/>
                <a:ext cx="2182264" cy="369332"/>
              </a:xfrm>
              <a:prstGeom prst="rect">
                <a:avLst/>
              </a:prstGeom>
              <a:noFill/>
              <a:ln>
                <a:noFill/>
              </a:ln>
            </p:spPr>
            <p:txBody>
              <a:bodyPr wrap="none" rtlCol="0">
                <a:spAutoFit/>
              </a:bodyPr>
              <a:lstStyle/>
              <a:p>
                <a:r>
                  <a:rPr lang="en-US" dirty="0"/>
                  <a:t>Depth Map of Person</a:t>
                </a:r>
              </a:p>
            </p:txBody>
          </p:sp>
          <p:sp>
            <p:nvSpPr>
              <p:cNvPr id="10" name="TextBox 9">
                <a:extLst>
                  <a:ext uri="{FF2B5EF4-FFF2-40B4-BE49-F238E27FC236}">
                    <a16:creationId xmlns:a16="http://schemas.microsoft.com/office/drawing/2014/main" id="{0CB50AEE-995A-7C4C-A0AA-5B5C00E7DD6D}"/>
                  </a:ext>
                </a:extLst>
              </p:cNvPr>
              <p:cNvSpPr txBox="1"/>
              <p:nvPr/>
            </p:nvSpPr>
            <p:spPr>
              <a:xfrm>
                <a:off x="6328925" y="7027739"/>
                <a:ext cx="2206373" cy="369332"/>
              </a:xfrm>
              <a:prstGeom prst="rect">
                <a:avLst/>
              </a:prstGeom>
              <a:noFill/>
              <a:ln>
                <a:noFill/>
              </a:ln>
            </p:spPr>
            <p:txBody>
              <a:bodyPr wrap="none" rtlCol="0">
                <a:spAutoFit/>
              </a:bodyPr>
              <a:lstStyle/>
              <a:p>
                <a:r>
                  <a:rPr lang="en-US" dirty="0"/>
                  <a:t>Depth Map of Foliage</a:t>
                </a:r>
              </a:p>
            </p:txBody>
          </p:sp>
        </p:grpSp>
        <p:pic>
          <p:nvPicPr>
            <p:cNvPr id="79" name="Picture 78" descr="A picture containing drawing, computer, clock&#10;&#10;Description automatically generated">
              <a:extLst>
                <a:ext uri="{FF2B5EF4-FFF2-40B4-BE49-F238E27FC236}">
                  <a16:creationId xmlns:a16="http://schemas.microsoft.com/office/drawing/2014/main" id="{2D4E7A0E-088C-E046-9491-4A6492C9640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8690" b="90000" l="9978" r="89967">
                          <a14:foregroundMark x1="62500" y1="9881" x2="66667" y2="8690"/>
                          <a14:foregroundMark x1="87774" y1="10238" x2="88923" y2="55471"/>
                          <a14:foregroundMark x1="88901" y1="62990" x2="87537" y2="69964"/>
                          <a14:foregroundMark x1="87185" y1="78866" x2="88706" y2="85952"/>
                          <a14:foregroundMark x1="88706" y1="85952" x2="88871" y2="86190"/>
                          <a14:foregroundMark x1="87336" y1="54524" x2="87390" y2="67143"/>
                          <a14:foregroundMark x1="87390" y1="67143" x2="88048" y2="55119"/>
                          <a14:foregroundMark x1="87939" y1="54881" x2="88322" y2="54881"/>
                          <a14:foregroundMark x1="88048" y1="59643" x2="88596" y2="56667"/>
                          <a14:foregroundMark x1="87774" y1="58690" x2="88213" y2="57857"/>
                          <a14:foregroundMark x1="88761" y1="55476" x2="88871" y2="62381"/>
                          <a14:foregroundMark x1="87336" y1="58095" x2="88048" y2="66310"/>
                          <a14:backgroundMark x1="86513" y1="78333" x2="86678" y2="74167"/>
                          <a14:backgroundMark x1="86404" y1="79524" x2="86404" y2="71071"/>
                          <a14:backgroundMark x1="86787" y1="80119" x2="87336" y2="70238"/>
                          <a14:backgroundMark x1="87061" y1="80714" x2="86678" y2="72024"/>
                          <a14:backgroundMark x1="86787" y1="71429" x2="86129" y2="76190"/>
                          <a14:backgroundMark x1="86787" y1="79881" x2="86513" y2="79286"/>
                          <a14:backgroundMark x1="89022" y1="62370" x2="89035" y2="62976"/>
                        </a14:backgroundRemoval>
                      </a14:imgEffect>
                    </a14:imgLayer>
                  </a14:imgProps>
                </a:ext>
              </a:extLst>
            </a:blip>
            <a:srcRect l="85418" t="2251" r="7502" b="7780"/>
            <a:stretch/>
          </p:blipFill>
          <p:spPr>
            <a:xfrm>
              <a:off x="8782127" y="9947092"/>
              <a:ext cx="335137" cy="2774853"/>
            </a:xfrm>
            <a:prstGeom prst="rect">
              <a:avLst/>
            </a:prstGeom>
            <a:ln>
              <a:noFill/>
            </a:ln>
          </p:spPr>
        </p:pic>
        <p:sp>
          <p:nvSpPr>
            <p:cNvPr id="80" name="TextBox 79">
              <a:extLst>
                <a:ext uri="{FF2B5EF4-FFF2-40B4-BE49-F238E27FC236}">
                  <a16:creationId xmlns:a16="http://schemas.microsoft.com/office/drawing/2014/main" id="{8A453F05-E2BB-134A-8E22-FC64C56172AD}"/>
                </a:ext>
              </a:extLst>
            </p:cNvPr>
            <p:cNvSpPr txBox="1"/>
            <p:nvPr/>
          </p:nvSpPr>
          <p:spPr>
            <a:xfrm>
              <a:off x="8872198" y="10146815"/>
              <a:ext cx="330540" cy="307777"/>
            </a:xfrm>
            <a:prstGeom prst="rect">
              <a:avLst/>
            </a:prstGeom>
            <a:noFill/>
          </p:spPr>
          <p:txBody>
            <a:bodyPr wrap="none" rtlCol="0">
              <a:spAutoFit/>
            </a:bodyPr>
            <a:lstStyle/>
            <a:p>
              <a:r>
                <a:rPr lang="en-US" sz="1400" dirty="0"/>
                <a:t>-2</a:t>
              </a:r>
            </a:p>
          </p:txBody>
        </p:sp>
        <p:sp>
          <p:nvSpPr>
            <p:cNvPr id="82" name="TextBox 81">
              <a:extLst>
                <a:ext uri="{FF2B5EF4-FFF2-40B4-BE49-F238E27FC236}">
                  <a16:creationId xmlns:a16="http://schemas.microsoft.com/office/drawing/2014/main" id="{C9131B12-CDFF-3048-93C7-B90162461867}"/>
                </a:ext>
              </a:extLst>
            </p:cNvPr>
            <p:cNvSpPr txBox="1"/>
            <p:nvPr/>
          </p:nvSpPr>
          <p:spPr>
            <a:xfrm>
              <a:off x="8883937" y="10930843"/>
              <a:ext cx="330540" cy="307777"/>
            </a:xfrm>
            <a:prstGeom prst="rect">
              <a:avLst/>
            </a:prstGeom>
            <a:noFill/>
          </p:spPr>
          <p:txBody>
            <a:bodyPr wrap="none" rtlCol="0">
              <a:spAutoFit/>
            </a:bodyPr>
            <a:lstStyle/>
            <a:p>
              <a:r>
                <a:rPr lang="en-US" sz="1400" dirty="0"/>
                <a:t>-6</a:t>
              </a:r>
            </a:p>
          </p:txBody>
        </p:sp>
        <p:sp>
          <p:nvSpPr>
            <p:cNvPr id="84" name="TextBox 83">
              <a:extLst>
                <a:ext uri="{FF2B5EF4-FFF2-40B4-BE49-F238E27FC236}">
                  <a16:creationId xmlns:a16="http://schemas.microsoft.com/office/drawing/2014/main" id="{8D0F797C-B52B-694A-AB83-C877788B8E38}"/>
                </a:ext>
              </a:extLst>
            </p:cNvPr>
            <p:cNvSpPr txBox="1"/>
            <p:nvPr/>
          </p:nvSpPr>
          <p:spPr>
            <a:xfrm>
              <a:off x="8865325" y="11714409"/>
              <a:ext cx="421910" cy="307777"/>
            </a:xfrm>
            <a:prstGeom prst="rect">
              <a:avLst/>
            </a:prstGeom>
            <a:noFill/>
          </p:spPr>
          <p:txBody>
            <a:bodyPr wrap="none" rtlCol="0">
              <a:spAutoFit/>
            </a:bodyPr>
            <a:lstStyle/>
            <a:p>
              <a:r>
                <a:rPr lang="en-US" sz="1400" dirty="0"/>
                <a:t>-10</a:t>
              </a:r>
            </a:p>
          </p:txBody>
        </p:sp>
        <p:sp>
          <p:nvSpPr>
            <p:cNvPr id="86" name="TextBox 85">
              <a:extLst>
                <a:ext uri="{FF2B5EF4-FFF2-40B4-BE49-F238E27FC236}">
                  <a16:creationId xmlns:a16="http://schemas.microsoft.com/office/drawing/2014/main" id="{162A3D45-1EA5-D841-BEFB-BD4D0F0F1499}"/>
                </a:ext>
              </a:extLst>
            </p:cNvPr>
            <p:cNvSpPr txBox="1"/>
            <p:nvPr/>
          </p:nvSpPr>
          <p:spPr>
            <a:xfrm>
              <a:off x="8883937" y="12402691"/>
              <a:ext cx="421910" cy="307777"/>
            </a:xfrm>
            <a:prstGeom prst="rect">
              <a:avLst/>
            </a:prstGeom>
            <a:noFill/>
          </p:spPr>
          <p:txBody>
            <a:bodyPr wrap="none" rtlCol="0">
              <a:spAutoFit/>
            </a:bodyPr>
            <a:lstStyle/>
            <a:p>
              <a:r>
                <a:rPr lang="en-US" sz="1400" dirty="0"/>
                <a:t>-14</a:t>
              </a:r>
            </a:p>
          </p:txBody>
        </p:sp>
        <p:sp>
          <p:nvSpPr>
            <p:cNvPr id="3" name="TextBox 2">
              <a:extLst>
                <a:ext uri="{FF2B5EF4-FFF2-40B4-BE49-F238E27FC236}">
                  <a16:creationId xmlns:a16="http://schemas.microsoft.com/office/drawing/2014/main" id="{E135287B-A3C4-814F-9D98-2A324AF9D64B}"/>
                </a:ext>
              </a:extLst>
            </p:cNvPr>
            <p:cNvSpPr txBox="1"/>
            <p:nvPr/>
          </p:nvSpPr>
          <p:spPr>
            <a:xfrm rot="16200000">
              <a:off x="8100382" y="11108285"/>
              <a:ext cx="1142942" cy="369332"/>
            </a:xfrm>
            <a:prstGeom prst="rect">
              <a:avLst/>
            </a:prstGeom>
            <a:noFill/>
          </p:spPr>
          <p:txBody>
            <a:bodyPr wrap="none" rtlCol="0">
              <a:spAutoFit/>
            </a:bodyPr>
            <a:lstStyle/>
            <a:p>
              <a:r>
                <a:rPr lang="en-US" dirty="0"/>
                <a:t>Range (m)</a:t>
              </a:r>
            </a:p>
          </p:txBody>
        </p:sp>
        <p:cxnSp>
          <p:nvCxnSpPr>
            <p:cNvPr id="87" name="Straight Connector 86">
              <a:extLst>
                <a:ext uri="{FF2B5EF4-FFF2-40B4-BE49-F238E27FC236}">
                  <a16:creationId xmlns:a16="http://schemas.microsoft.com/office/drawing/2014/main" id="{01FCDF50-DDE0-DE46-8DF2-0C31C4C3EC7C}"/>
                </a:ext>
              </a:extLst>
            </p:cNvPr>
            <p:cNvCxnSpPr>
              <a:cxnSpLocks/>
            </p:cNvCxnSpPr>
            <p:nvPr/>
          </p:nvCxnSpPr>
          <p:spPr>
            <a:xfrm flipV="1">
              <a:off x="2373641" y="10531135"/>
              <a:ext cx="2564687" cy="46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5143B7C-6B64-4A41-A9FF-55E5BC32ECF1}"/>
                </a:ext>
              </a:extLst>
            </p:cNvPr>
            <p:cNvCxnSpPr>
              <a:cxnSpLocks/>
            </p:cNvCxnSpPr>
            <p:nvPr/>
          </p:nvCxnSpPr>
          <p:spPr>
            <a:xfrm flipV="1">
              <a:off x="2360830" y="10315822"/>
              <a:ext cx="2564687" cy="46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FF47586-DEF5-DC4A-85EF-733D8C82CE06}"/>
                </a:ext>
              </a:extLst>
            </p:cNvPr>
            <p:cNvCxnSpPr>
              <a:cxnSpLocks/>
            </p:cNvCxnSpPr>
            <p:nvPr/>
          </p:nvCxnSpPr>
          <p:spPr>
            <a:xfrm flipV="1">
              <a:off x="2342542" y="10100509"/>
              <a:ext cx="2564687" cy="46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48482A-B5BA-644D-B4A2-5024C35CEC43}"/>
                </a:ext>
              </a:extLst>
            </p:cNvPr>
            <p:cNvCxnSpPr>
              <a:cxnSpLocks/>
            </p:cNvCxnSpPr>
            <p:nvPr/>
          </p:nvCxnSpPr>
          <p:spPr>
            <a:xfrm>
              <a:off x="4941475" y="10530091"/>
              <a:ext cx="854612" cy="1594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FD2CAC2-FD7B-1C45-BE9A-8CEB6ECB976F}"/>
                </a:ext>
              </a:extLst>
            </p:cNvPr>
            <p:cNvCxnSpPr>
              <a:cxnSpLocks/>
            </p:cNvCxnSpPr>
            <p:nvPr/>
          </p:nvCxnSpPr>
          <p:spPr>
            <a:xfrm>
              <a:off x="4912351" y="10315822"/>
              <a:ext cx="854612" cy="1594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DD7A1A4-6772-EB48-A51E-97F1330ABB44}"/>
                </a:ext>
              </a:extLst>
            </p:cNvPr>
            <p:cNvCxnSpPr>
              <a:cxnSpLocks/>
            </p:cNvCxnSpPr>
            <p:nvPr/>
          </p:nvCxnSpPr>
          <p:spPr>
            <a:xfrm>
              <a:off x="4910376" y="10111865"/>
              <a:ext cx="854612" cy="1594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850FEA5-D8E4-194E-987D-1DF3C0B6F84B}"/>
                </a:ext>
              </a:extLst>
            </p:cNvPr>
            <p:cNvCxnSpPr>
              <a:cxnSpLocks/>
            </p:cNvCxnSpPr>
            <p:nvPr/>
          </p:nvCxnSpPr>
          <p:spPr>
            <a:xfrm>
              <a:off x="7906654" y="10721479"/>
              <a:ext cx="544166" cy="812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1AFC8D5-68F1-7143-B857-DBA153E3AE54}"/>
                </a:ext>
              </a:extLst>
            </p:cNvPr>
            <p:cNvCxnSpPr>
              <a:cxnSpLocks/>
            </p:cNvCxnSpPr>
            <p:nvPr/>
          </p:nvCxnSpPr>
          <p:spPr>
            <a:xfrm>
              <a:off x="7872086" y="10473378"/>
              <a:ext cx="590610" cy="8140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58FE48-956D-294D-8996-F38DB020F5CB}"/>
                </a:ext>
              </a:extLst>
            </p:cNvPr>
            <p:cNvCxnSpPr>
              <a:cxnSpLocks/>
            </p:cNvCxnSpPr>
            <p:nvPr/>
          </p:nvCxnSpPr>
          <p:spPr>
            <a:xfrm>
              <a:off x="7891221" y="10293338"/>
              <a:ext cx="519133" cy="710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F9355C3-2857-1F47-9645-C9FF8DAB2C88}"/>
                </a:ext>
              </a:extLst>
            </p:cNvPr>
            <p:cNvCxnSpPr>
              <a:cxnSpLocks/>
            </p:cNvCxnSpPr>
            <p:nvPr/>
          </p:nvCxnSpPr>
          <p:spPr>
            <a:xfrm flipH="1">
              <a:off x="5748816" y="10298133"/>
              <a:ext cx="2128481" cy="336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9D22F32-F052-B640-971F-A5D73A175FE2}"/>
                </a:ext>
              </a:extLst>
            </p:cNvPr>
            <p:cNvCxnSpPr>
              <a:cxnSpLocks/>
            </p:cNvCxnSpPr>
            <p:nvPr/>
          </p:nvCxnSpPr>
          <p:spPr>
            <a:xfrm flipV="1">
              <a:off x="6805707" y="10501110"/>
              <a:ext cx="1082411" cy="1938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D5BDF29-182F-4741-8BA1-831A53D7A128}"/>
                </a:ext>
              </a:extLst>
            </p:cNvPr>
            <p:cNvCxnSpPr>
              <a:cxnSpLocks/>
            </p:cNvCxnSpPr>
            <p:nvPr/>
          </p:nvCxnSpPr>
          <p:spPr>
            <a:xfrm flipH="1">
              <a:off x="6928702" y="10744955"/>
              <a:ext cx="967641" cy="171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9D5161A-7609-1647-9EC6-5469B5ED69F8}"/>
                </a:ext>
              </a:extLst>
            </p:cNvPr>
            <p:cNvCxnSpPr>
              <a:cxnSpLocks/>
            </p:cNvCxnSpPr>
            <p:nvPr/>
          </p:nvCxnSpPr>
          <p:spPr>
            <a:xfrm flipH="1">
              <a:off x="5687416" y="11065705"/>
              <a:ext cx="568002" cy="101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2798260-9255-2B4C-8787-30A58A92521F}"/>
                </a:ext>
              </a:extLst>
            </p:cNvPr>
            <p:cNvCxnSpPr>
              <a:cxnSpLocks/>
            </p:cNvCxnSpPr>
            <p:nvPr/>
          </p:nvCxnSpPr>
          <p:spPr>
            <a:xfrm flipH="1">
              <a:off x="5748816" y="10805143"/>
              <a:ext cx="562147" cy="855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a:extLst>
              <a:ext uri="{FF2B5EF4-FFF2-40B4-BE49-F238E27FC236}">
                <a16:creationId xmlns:a16="http://schemas.microsoft.com/office/drawing/2014/main" id="{994E337A-5325-FC47-A58E-E8A78DCBC1CC}"/>
              </a:ext>
            </a:extLst>
          </p:cNvPr>
          <p:cNvCxnSpPr>
            <a:cxnSpLocks/>
          </p:cNvCxnSpPr>
          <p:nvPr/>
        </p:nvCxnSpPr>
        <p:spPr>
          <a:xfrm>
            <a:off x="1062905" y="1532204"/>
            <a:ext cx="112776" cy="195627"/>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1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2" presetClass="entr" presetSubtype="8"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1000"/>
                                        <p:tgtEl>
                                          <p:spTgt spid="81"/>
                                        </p:tgtEl>
                                        <p:attrNameLst>
                                          <p:attrName>ppt_x</p:attrName>
                                        </p:attrNameLst>
                                      </p:cBhvr>
                                      <p:tavLst>
                                        <p:tav tm="0">
                                          <p:val>
                                            <p:strVal val="#ppt_x-#ppt_w*1.125000"/>
                                          </p:val>
                                        </p:tav>
                                        <p:tav tm="100000">
                                          <p:val>
                                            <p:strVal val="#ppt_x"/>
                                          </p:val>
                                        </p:tav>
                                      </p:tavLst>
                                    </p:anim>
                                    <p:animEffect transition="in" filter="wipe(right)">
                                      <p:cBhvr>
                                        <p:cTn id="28" dur="1000"/>
                                        <p:tgtEl>
                                          <p:spTgt spid="81"/>
                                        </p:tgtEl>
                                      </p:cBhvr>
                                    </p:animEffect>
                                  </p:childTnLst>
                                </p:cTn>
                              </p:par>
                              <p:par>
                                <p:cTn id="29" presetID="12" presetClass="entr" presetSubtype="8"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1000"/>
                                        <p:tgtEl>
                                          <p:spTgt spid="125"/>
                                        </p:tgtEl>
                                        <p:attrNameLst>
                                          <p:attrName>ppt_x</p:attrName>
                                        </p:attrNameLst>
                                      </p:cBhvr>
                                      <p:tavLst>
                                        <p:tav tm="0">
                                          <p:val>
                                            <p:strVal val="#ppt_x-#ppt_w*1.125000"/>
                                          </p:val>
                                        </p:tav>
                                        <p:tav tm="100000">
                                          <p:val>
                                            <p:strVal val="#ppt_x"/>
                                          </p:val>
                                        </p:tav>
                                      </p:tavLst>
                                    </p:anim>
                                    <p:animEffect transition="in" filter="wipe(right)">
                                      <p:cBhvr>
                                        <p:cTn id="32" dur="1000"/>
                                        <p:tgtEl>
                                          <p:spTgt spid="125"/>
                                        </p:tgtEl>
                                      </p:cBhvr>
                                    </p:animEffect>
                                  </p:childTnLst>
                                </p:cTn>
                              </p:par>
                              <p:par>
                                <p:cTn id="33" presetID="12" presetClass="entr" presetSubtype="8"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additive="base">
                                        <p:cTn id="35" dur="1000"/>
                                        <p:tgtEl>
                                          <p:spTgt spid="122"/>
                                        </p:tgtEl>
                                        <p:attrNameLst>
                                          <p:attrName>ppt_x</p:attrName>
                                        </p:attrNameLst>
                                      </p:cBhvr>
                                      <p:tavLst>
                                        <p:tav tm="0">
                                          <p:val>
                                            <p:strVal val="#ppt_x-#ppt_w*1.125000"/>
                                          </p:val>
                                        </p:tav>
                                        <p:tav tm="100000">
                                          <p:val>
                                            <p:strVal val="#ppt_x"/>
                                          </p:val>
                                        </p:tav>
                                      </p:tavLst>
                                    </p:anim>
                                    <p:animEffect transition="in" filter="wipe(right)">
                                      <p:cBhvr>
                                        <p:cTn id="36" dur="1000"/>
                                        <p:tgtEl>
                                          <p:spTgt spid="122"/>
                                        </p:tgtEl>
                                      </p:cBhvr>
                                    </p:animEffect>
                                  </p:childTnLst>
                                </p:cTn>
                              </p:par>
                              <p:par>
                                <p:cTn id="37" presetID="12" presetClass="entr" presetSubtype="8" fill="hold" nodeType="withEffect">
                                  <p:stCondLst>
                                    <p:cond delay="0"/>
                                  </p:stCondLst>
                                  <p:childTnLst>
                                    <p:set>
                                      <p:cBhvr>
                                        <p:cTn id="38" dur="1" fill="hold">
                                          <p:stCondLst>
                                            <p:cond delay="0"/>
                                          </p:stCondLst>
                                        </p:cTn>
                                        <p:tgtEl>
                                          <p:spTgt spid="124"/>
                                        </p:tgtEl>
                                        <p:attrNameLst>
                                          <p:attrName>style.visibility</p:attrName>
                                        </p:attrNameLst>
                                      </p:cBhvr>
                                      <p:to>
                                        <p:strVal val="visible"/>
                                      </p:to>
                                    </p:set>
                                    <p:anim calcmode="lin" valueType="num">
                                      <p:cBhvr additive="base">
                                        <p:cTn id="39" dur="1000"/>
                                        <p:tgtEl>
                                          <p:spTgt spid="124"/>
                                        </p:tgtEl>
                                        <p:attrNameLst>
                                          <p:attrName>ppt_x</p:attrName>
                                        </p:attrNameLst>
                                      </p:cBhvr>
                                      <p:tavLst>
                                        <p:tav tm="0">
                                          <p:val>
                                            <p:strVal val="#ppt_x-#ppt_w*1.125000"/>
                                          </p:val>
                                        </p:tav>
                                        <p:tav tm="100000">
                                          <p:val>
                                            <p:strVal val="#ppt_x"/>
                                          </p:val>
                                        </p:tav>
                                      </p:tavLst>
                                    </p:anim>
                                    <p:animEffect transition="in" filter="wipe(right)">
                                      <p:cBhvr>
                                        <p:cTn id="40" dur="1000"/>
                                        <p:tgtEl>
                                          <p:spTgt spid="124"/>
                                        </p:tgtEl>
                                      </p:cBhvr>
                                    </p:animEffect>
                                  </p:childTnLst>
                                </p:cTn>
                              </p:par>
                              <p:par>
                                <p:cTn id="41" presetID="12" presetClass="entr" presetSubtype="8"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anim calcmode="lin" valueType="num">
                                      <p:cBhvr additive="base">
                                        <p:cTn id="43" dur="1000"/>
                                        <p:tgtEl>
                                          <p:spTgt spid="126"/>
                                        </p:tgtEl>
                                        <p:attrNameLst>
                                          <p:attrName>ppt_x</p:attrName>
                                        </p:attrNameLst>
                                      </p:cBhvr>
                                      <p:tavLst>
                                        <p:tav tm="0">
                                          <p:val>
                                            <p:strVal val="#ppt_x-#ppt_w*1.125000"/>
                                          </p:val>
                                        </p:tav>
                                        <p:tav tm="100000">
                                          <p:val>
                                            <p:strVal val="#ppt_x"/>
                                          </p:val>
                                        </p:tav>
                                      </p:tavLst>
                                    </p:anim>
                                    <p:animEffect transition="in" filter="wipe(right)">
                                      <p:cBhvr>
                                        <p:cTn id="44" dur="1000"/>
                                        <p:tgtEl>
                                          <p:spTgt spid="1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nodeType="clickEffect">
                                  <p:stCondLst>
                                    <p:cond delay="0"/>
                                  </p:stCondLst>
                                  <p:childTnLst>
                                    <p:animMotion origin="layout" path="M -1.38889E-6 7.40741E-7 L 0.00573 -0.4213 " pathEditMode="relative" rAng="0" ptsTypes="AA">
                                      <p:cBhvr>
                                        <p:cTn id="52" dur="2000" fill="hold"/>
                                        <p:tgtEl>
                                          <p:spTgt spid="128"/>
                                        </p:tgtEl>
                                        <p:attrNameLst>
                                          <p:attrName>ppt_x</p:attrName>
                                          <p:attrName>ppt_y</p:attrName>
                                        </p:attrNameLst>
                                      </p:cBhvr>
                                      <p:rCtr x="278" y="-2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96E2-FBD5-AB44-8BF5-FBC381F13DA2}"/>
              </a:ext>
            </a:extLst>
          </p:cNvPr>
          <p:cNvSpPr>
            <a:spLocks noGrp="1"/>
          </p:cNvSpPr>
          <p:nvPr>
            <p:ph type="title"/>
          </p:nvPr>
        </p:nvSpPr>
        <p:spPr>
          <a:xfrm>
            <a:off x="209550" y="263528"/>
            <a:ext cx="7886700" cy="1325563"/>
          </a:xfrm>
        </p:spPr>
        <p:txBody>
          <a:bodyPr/>
          <a:lstStyle/>
          <a:p>
            <a:r>
              <a:rPr lang="en-US" dirty="0"/>
              <a:t>Single Photon LIDAR </a:t>
            </a:r>
          </a:p>
        </p:txBody>
      </p:sp>
      <p:sp>
        <p:nvSpPr>
          <p:cNvPr id="7" name="TextBox 6">
            <a:extLst>
              <a:ext uri="{FF2B5EF4-FFF2-40B4-BE49-F238E27FC236}">
                <a16:creationId xmlns:a16="http://schemas.microsoft.com/office/drawing/2014/main" id="{12AEC469-9F00-244A-BD1D-5369B37B7D09}"/>
              </a:ext>
            </a:extLst>
          </p:cNvPr>
          <p:cNvSpPr txBox="1"/>
          <p:nvPr/>
        </p:nvSpPr>
        <p:spPr>
          <a:xfrm>
            <a:off x="205490" y="3814505"/>
            <a:ext cx="4850533"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Time correlated single photon counting mode (TCSPC) </a:t>
            </a:r>
          </a:p>
          <a:p>
            <a:pPr marL="285750" indent="-285750">
              <a:buFont typeface="Arial" panose="020B0604020202020204" pitchFamily="34" charset="0"/>
              <a:buChar char="•"/>
            </a:pPr>
            <a:r>
              <a:rPr lang="en-GB" sz="2400" dirty="0"/>
              <a:t>Temporal resolution: 300,000 8-bit images per second</a:t>
            </a:r>
          </a:p>
          <a:p>
            <a:pPr marL="285750" indent="-285750">
              <a:buFont typeface="Arial" panose="020B0604020202020204" pitchFamily="34" charset="0"/>
              <a:buChar char="•"/>
            </a:pPr>
            <a:r>
              <a:rPr lang="en-GB" sz="2400" dirty="0"/>
              <a:t>Precision Ranging ~1cm</a:t>
            </a:r>
            <a:endParaRPr lang="en-GB" sz="3200" dirty="0"/>
          </a:p>
        </p:txBody>
      </p:sp>
      <p:pic>
        <p:nvPicPr>
          <p:cNvPr id="10" name="Picture 9" descr="A picture containing bicycle, photo, clock, mirror&#10;&#10;Description automatically generated">
            <a:extLst>
              <a:ext uri="{FF2B5EF4-FFF2-40B4-BE49-F238E27FC236}">
                <a16:creationId xmlns:a16="http://schemas.microsoft.com/office/drawing/2014/main" id="{B4C114A2-7C42-1B4A-A7BE-83BD04347226}"/>
              </a:ext>
            </a:extLst>
          </p:cNvPr>
          <p:cNvPicPr>
            <a:picLocks noChangeAspect="1"/>
          </p:cNvPicPr>
          <p:nvPr/>
        </p:nvPicPr>
        <p:blipFill>
          <a:blip r:embed="rId3"/>
          <a:stretch>
            <a:fillRect/>
          </a:stretch>
        </p:blipFill>
        <p:spPr>
          <a:xfrm>
            <a:off x="386307" y="1382058"/>
            <a:ext cx="2357099" cy="1797522"/>
          </a:xfrm>
          <a:prstGeom prst="rect">
            <a:avLst/>
          </a:prstGeom>
        </p:spPr>
      </p:pic>
      <p:cxnSp>
        <p:nvCxnSpPr>
          <p:cNvPr id="13" name="Straight Connector 12">
            <a:extLst>
              <a:ext uri="{FF2B5EF4-FFF2-40B4-BE49-F238E27FC236}">
                <a16:creationId xmlns:a16="http://schemas.microsoft.com/office/drawing/2014/main" id="{A28724BF-B08A-5B46-83DB-7CD85770C975}"/>
              </a:ext>
            </a:extLst>
          </p:cNvPr>
          <p:cNvCxnSpPr>
            <a:cxnSpLocks/>
          </p:cNvCxnSpPr>
          <p:nvPr/>
        </p:nvCxnSpPr>
        <p:spPr>
          <a:xfrm>
            <a:off x="2947779" y="2651210"/>
            <a:ext cx="0" cy="182880"/>
          </a:xfrm>
          <a:prstGeom prst="line">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C2C3493-645C-904B-BF8A-C8FCD6FB8E4D}"/>
              </a:ext>
            </a:extLst>
          </p:cNvPr>
          <p:cNvCxnSpPr>
            <a:cxnSpLocks/>
          </p:cNvCxnSpPr>
          <p:nvPr/>
        </p:nvCxnSpPr>
        <p:spPr>
          <a:xfrm>
            <a:off x="2845674" y="2881518"/>
            <a:ext cx="0" cy="190002"/>
          </a:xfrm>
          <a:prstGeom prst="line">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40CD371C-1C6B-5340-8790-40A1A609D0D4}"/>
              </a:ext>
            </a:extLst>
          </p:cNvPr>
          <p:cNvSpPr/>
          <p:nvPr/>
        </p:nvSpPr>
        <p:spPr>
          <a:xfrm rot="1844885">
            <a:off x="4989616" y="3769691"/>
            <a:ext cx="1203015" cy="69444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81" name="Picture 11" descr="A person standing in a room&#10;&#10;Description automatically generated">
            <a:extLst>
              <a:ext uri="{FF2B5EF4-FFF2-40B4-BE49-F238E27FC236}">
                <a16:creationId xmlns:a16="http://schemas.microsoft.com/office/drawing/2014/main" id="{E67CA8CA-6692-7A49-B35C-DE7CAE27EF07}"/>
              </a:ext>
            </a:extLst>
          </p:cNvPr>
          <p:cNvPicPr>
            <a:picLocks noChangeAspect="1"/>
          </p:cNvPicPr>
          <p:nvPr/>
        </p:nvPicPr>
        <p:blipFill rotWithShape="1">
          <a:blip r:embed="rId4"/>
          <a:srcRect l="24594" t="16166" r="25906" b="3160"/>
          <a:stretch/>
        </p:blipFill>
        <p:spPr>
          <a:xfrm>
            <a:off x="-1086536" y="-316646"/>
            <a:ext cx="844751" cy="1692594"/>
          </a:xfrm>
          <a:prstGeom prst="rect">
            <a:avLst/>
          </a:prstGeom>
          <a:noFill/>
          <a:ln cap="flat">
            <a:noFill/>
          </a:ln>
        </p:spPr>
      </p:pic>
      <p:sp>
        <p:nvSpPr>
          <p:cNvPr id="83" name="Rectangle 82">
            <a:extLst>
              <a:ext uri="{FF2B5EF4-FFF2-40B4-BE49-F238E27FC236}">
                <a16:creationId xmlns:a16="http://schemas.microsoft.com/office/drawing/2014/main" id="{258A06DE-E75E-924D-B943-866AF039B2DC}"/>
              </a:ext>
            </a:extLst>
          </p:cNvPr>
          <p:cNvSpPr/>
          <p:nvPr/>
        </p:nvSpPr>
        <p:spPr>
          <a:xfrm>
            <a:off x="1054836" y="-1100752"/>
            <a:ext cx="2485359" cy="101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39A82E16-5611-034F-947F-EE67EB806A0D}"/>
              </a:ext>
            </a:extLst>
          </p:cNvPr>
          <p:cNvSpPr/>
          <p:nvPr/>
        </p:nvSpPr>
        <p:spPr>
          <a:xfrm>
            <a:off x="-1391326" y="-1452648"/>
            <a:ext cx="2122760" cy="1016800"/>
          </a:xfrm>
          <a:prstGeom prst="rect">
            <a:avLst/>
          </a:prstGeom>
          <a:solidFill>
            <a:srgbClr val="FF0000">
              <a:alpha val="37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7" name="Picture 86" descr="A close up of an animal&#10;&#10;Description automatically generated">
            <a:extLst>
              <a:ext uri="{FF2B5EF4-FFF2-40B4-BE49-F238E27FC236}">
                <a16:creationId xmlns:a16="http://schemas.microsoft.com/office/drawing/2014/main" id="{41DEF966-192B-4B4F-A16A-2D02B211A336}"/>
              </a:ext>
            </a:extLst>
          </p:cNvPr>
          <p:cNvPicPr>
            <a:picLocks noChangeAspect="1"/>
          </p:cNvPicPr>
          <p:nvPr/>
        </p:nvPicPr>
        <p:blipFill>
          <a:blip r:embed="rId5"/>
          <a:stretch>
            <a:fillRect/>
          </a:stretch>
        </p:blipFill>
        <p:spPr>
          <a:xfrm>
            <a:off x="9357926" y="36576"/>
            <a:ext cx="3225800" cy="1485900"/>
          </a:xfrm>
          <a:prstGeom prst="rect">
            <a:avLst/>
          </a:prstGeom>
        </p:spPr>
      </p:pic>
      <p:sp>
        <p:nvSpPr>
          <p:cNvPr id="63" name="Triangle 62">
            <a:extLst>
              <a:ext uri="{FF2B5EF4-FFF2-40B4-BE49-F238E27FC236}">
                <a16:creationId xmlns:a16="http://schemas.microsoft.com/office/drawing/2014/main" id="{FC55C562-0B44-3247-98B7-88724ABD35C7}"/>
              </a:ext>
            </a:extLst>
          </p:cNvPr>
          <p:cNvSpPr/>
          <p:nvPr/>
        </p:nvSpPr>
        <p:spPr>
          <a:xfrm rot="10800000">
            <a:off x="7757610" y="4416084"/>
            <a:ext cx="1078051" cy="1223351"/>
          </a:xfrm>
          <a:prstGeom prst="triangle">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CAFAA2-2DF0-3249-B8D9-5110FAB9AB00}"/>
              </a:ext>
            </a:extLst>
          </p:cNvPr>
          <p:cNvSpPr/>
          <p:nvPr/>
        </p:nvSpPr>
        <p:spPr>
          <a:xfrm rot="1515741">
            <a:off x="6420278" y="-335191"/>
            <a:ext cx="910788" cy="3888002"/>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DC8A0A2F-7A96-8048-8EF8-3D4BB8D85FAD}"/>
              </a:ext>
            </a:extLst>
          </p:cNvPr>
          <p:cNvSpPr/>
          <p:nvPr/>
        </p:nvSpPr>
        <p:spPr>
          <a:xfrm rot="12689439">
            <a:off x="5360025" y="3331261"/>
            <a:ext cx="998360" cy="431043"/>
          </a:xfrm>
          <a:prstGeom prst="triangle">
            <a:avLst/>
          </a:prstGeom>
          <a:solidFill>
            <a:srgbClr val="FF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EF1521-F1F9-884B-866E-E1EDD8130F0B}"/>
              </a:ext>
            </a:extLst>
          </p:cNvPr>
          <p:cNvSpPr/>
          <p:nvPr/>
        </p:nvSpPr>
        <p:spPr>
          <a:xfrm>
            <a:off x="7796052" y="5831318"/>
            <a:ext cx="999067" cy="931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a:extLst>
              <a:ext uri="{FF2B5EF4-FFF2-40B4-BE49-F238E27FC236}">
                <a16:creationId xmlns:a16="http://schemas.microsoft.com/office/drawing/2014/main" id="{1002C0F1-3C37-564A-9450-14F18622D39C}"/>
              </a:ext>
            </a:extLst>
          </p:cNvPr>
          <p:cNvSpPr/>
          <p:nvPr/>
        </p:nvSpPr>
        <p:spPr>
          <a:xfrm>
            <a:off x="8071581" y="5611185"/>
            <a:ext cx="465667" cy="2201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8279CD5A-16C8-0142-B23B-A0F871C58CFD}"/>
              </a:ext>
            </a:extLst>
          </p:cNvPr>
          <p:cNvSpPr/>
          <p:nvPr/>
        </p:nvSpPr>
        <p:spPr>
          <a:xfrm>
            <a:off x="5945640" y="4939751"/>
            <a:ext cx="1062529" cy="4246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0C2F59A3-EECC-3D49-9C3B-1F04AF165A57}"/>
              </a:ext>
            </a:extLst>
          </p:cNvPr>
          <p:cNvSpPr/>
          <p:nvPr/>
        </p:nvSpPr>
        <p:spPr>
          <a:xfrm rot="1837535">
            <a:off x="5493991" y="3286375"/>
            <a:ext cx="1003831" cy="183531"/>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BC0B6F1-B377-D343-A8BC-6791B6CBCE46}"/>
              </a:ext>
            </a:extLst>
          </p:cNvPr>
          <p:cNvSpPr txBox="1"/>
          <p:nvPr/>
        </p:nvSpPr>
        <p:spPr>
          <a:xfrm rot="7131508">
            <a:off x="5374671" y="4016495"/>
            <a:ext cx="560855" cy="584775"/>
          </a:xfrm>
          <a:prstGeom prst="rect">
            <a:avLst/>
          </a:prstGeom>
          <a:noFill/>
          <a:ln>
            <a:noFill/>
          </a:ln>
        </p:spPr>
        <p:txBody>
          <a:bodyPr wrap="square" rtlCol="0">
            <a:spAutoFit/>
          </a:bodyPr>
          <a:lstStyle/>
          <a:p>
            <a:r>
              <a:rPr lang="en-US" sz="3200" dirty="0"/>
              <a:t>⏄</a:t>
            </a:r>
          </a:p>
        </p:txBody>
      </p:sp>
      <p:cxnSp>
        <p:nvCxnSpPr>
          <p:cNvPr id="27" name="Straight Arrow Connector 26">
            <a:extLst>
              <a:ext uri="{FF2B5EF4-FFF2-40B4-BE49-F238E27FC236}">
                <a16:creationId xmlns:a16="http://schemas.microsoft.com/office/drawing/2014/main" id="{884C4BD4-F298-5B41-B219-E652C5968803}"/>
              </a:ext>
            </a:extLst>
          </p:cNvPr>
          <p:cNvCxnSpPr>
            <a:cxnSpLocks/>
          </p:cNvCxnSpPr>
          <p:nvPr/>
        </p:nvCxnSpPr>
        <p:spPr>
          <a:xfrm>
            <a:off x="5797771" y="3969962"/>
            <a:ext cx="12094" cy="213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DFE208-37B9-6447-954F-C983A8EAEE71}"/>
              </a:ext>
            </a:extLst>
          </p:cNvPr>
          <p:cNvCxnSpPr>
            <a:cxnSpLocks/>
          </p:cNvCxnSpPr>
          <p:nvPr/>
        </p:nvCxnSpPr>
        <p:spPr>
          <a:xfrm>
            <a:off x="5645512" y="3888977"/>
            <a:ext cx="43914" cy="271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615129-2951-9440-9DBF-477EBCEE74C1}"/>
              </a:ext>
            </a:extLst>
          </p:cNvPr>
          <p:cNvCxnSpPr>
            <a:cxnSpLocks/>
          </p:cNvCxnSpPr>
          <p:nvPr/>
        </p:nvCxnSpPr>
        <p:spPr>
          <a:xfrm flipH="1" flipV="1">
            <a:off x="8287186" y="5152071"/>
            <a:ext cx="4333" cy="459114"/>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B570BD-BA87-EE4D-96C5-35CBBAF97952}"/>
              </a:ext>
            </a:extLst>
          </p:cNvPr>
          <p:cNvCxnSpPr>
            <a:cxnSpLocks/>
            <a:stCxn id="39" idx="3"/>
          </p:cNvCxnSpPr>
          <p:nvPr/>
        </p:nvCxnSpPr>
        <p:spPr>
          <a:xfrm flipV="1">
            <a:off x="6996254" y="5152071"/>
            <a:ext cx="1300737" cy="1237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C70999F-07C1-E34A-88F4-14124D2AEF59}"/>
              </a:ext>
            </a:extLst>
          </p:cNvPr>
          <p:cNvSpPr/>
          <p:nvPr/>
        </p:nvSpPr>
        <p:spPr>
          <a:xfrm>
            <a:off x="7773428" y="-132043"/>
            <a:ext cx="1027516" cy="4623022"/>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7A55F1E6-24E8-9D41-89D7-1070B2BDF0D8}"/>
              </a:ext>
            </a:extLst>
          </p:cNvPr>
          <p:cNvCxnSpPr>
            <a:cxnSpLocks/>
            <a:stCxn id="25" idx="4"/>
            <a:endCxn id="18" idx="0"/>
          </p:cNvCxnSpPr>
          <p:nvPr/>
        </p:nvCxnSpPr>
        <p:spPr>
          <a:xfrm flipH="1">
            <a:off x="5746625" y="3457106"/>
            <a:ext cx="202534" cy="273457"/>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9C4F6501-E30B-FC40-A35C-5EBEF44A2DEF}"/>
              </a:ext>
            </a:extLst>
          </p:cNvPr>
          <p:cNvSpPr/>
          <p:nvPr/>
        </p:nvSpPr>
        <p:spPr>
          <a:xfrm rot="19260984" flipH="1">
            <a:off x="5104862" y="4430950"/>
            <a:ext cx="1006943" cy="908923"/>
          </a:xfrm>
          <a:prstGeom prst="arc">
            <a:avLst>
              <a:gd name="adj1" fmla="val 15143363"/>
              <a:gd name="adj2" fmla="val 5598885"/>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800D7CBF-1F81-5047-BE3D-826F8BEA528E}"/>
              </a:ext>
            </a:extLst>
          </p:cNvPr>
          <p:cNvSpPr txBox="1"/>
          <p:nvPr/>
        </p:nvSpPr>
        <p:spPr>
          <a:xfrm>
            <a:off x="5987645" y="4979783"/>
            <a:ext cx="1008609" cy="369332"/>
          </a:xfrm>
          <a:prstGeom prst="rect">
            <a:avLst/>
          </a:prstGeom>
          <a:noFill/>
          <a:ln>
            <a:noFill/>
          </a:ln>
        </p:spPr>
        <p:txBody>
          <a:bodyPr wrap="none" rtlCol="0">
            <a:spAutoFit/>
          </a:bodyPr>
          <a:lstStyle/>
          <a:p>
            <a:r>
              <a:rPr lang="en-US" dirty="0"/>
              <a:t>TRIGGER</a:t>
            </a:r>
          </a:p>
        </p:txBody>
      </p:sp>
      <p:sp>
        <p:nvSpPr>
          <p:cNvPr id="40" name="TextBox 39">
            <a:extLst>
              <a:ext uri="{FF2B5EF4-FFF2-40B4-BE49-F238E27FC236}">
                <a16:creationId xmlns:a16="http://schemas.microsoft.com/office/drawing/2014/main" id="{38BB3367-4BAE-A944-83B5-C71B0F491F28}"/>
              </a:ext>
            </a:extLst>
          </p:cNvPr>
          <p:cNvSpPr txBox="1"/>
          <p:nvPr/>
        </p:nvSpPr>
        <p:spPr>
          <a:xfrm rot="1999676">
            <a:off x="4979933" y="3786905"/>
            <a:ext cx="764227" cy="369332"/>
          </a:xfrm>
          <a:prstGeom prst="rect">
            <a:avLst/>
          </a:prstGeom>
          <a:noFill/>
          <a:ln>
            <a:noFill/>
          </a:ln>
        </p:spPr>
        <p:txBody>
          <a:bodyPr wrap="square" rtlCol="0">
            <a:spAutoFit/>
          </a:bodyPr>
          <a:lstStyle/>
          <a:p>
            <a:r>
              <a:rPr lang="en-US" dirty="0"/>
              <a:t>SPAD</a:t>
            </a:r>
          </a:p>
        </p:txBody>
      </p:sp>
      <p:sp>
        <p:nvSpPr>
          <p:cNvPr id="41" name="TextBox 40">
            <a:extLst>
              <a:ext uri="{FF2B5EF4-FFF2-40B4-BE49-F238E27FC236}">
                <a16:creationId xmlns:a16="http://schemas.microsoft.com/office/drawing/2014/main" id="{C672AB82-2C3E-B64C-8A1E-46977460A01B}"/>
              </a:ext>
            </a:extLst>
          </p:cNvPr>
          <p:cNvSpPr txBox="1"/>
          <p:nvPr/>
        </p:nvSpPr>
        <p:spPr>
          <a:xfrm>
            <a:off x="7849568" y="5852948"/>
            <a:ext cx="909223" cy="923330"/>
          </a:xfrm>
          <a:prstGeom prst="rect">
            <a:avLst/>
          </a:prstGeom>
          <a:noFill/>
          <a:ln>
            <a:noFill/>
          </a:ln>
        </p:spPr>
        <p:txBody>
          <a:bodyPr wrap="none" rtlCol="0">
            <a:spAutoFit/>
          </a:bodyPr>
          <a:lstStyle/>
          <a:p>
            <a:pPr algn="ctr"/>
            <a:r>
              <a:rPr lang="en-US" dirty="0"/>
              <a:t>PULSED</a:t>
            </a:r>
          </a:p>
          <a:p>
            <a:pPr algn="ctr"/>
            <a:r>
              <a:rPr lang="en-US" dirty="0"/>
              <a:t>LASER</a:t>
            </a:r>
          </a:p>
          <a:p>
            <a:pPr algn="ctr"/>
            <a:r>
              <a:rPr lang="en-US" dirty="0"/>
              <a:t>DIODE</a:t>
            </a:r>
          </a:p>
        </p:txBody>
      </p:sp>
      <p:grpSp>
        <p:nvGrpSpPr>
          <p:cNvPr id="59" name="Group 58">
            <a:extLst>
              <a:ext uri="{FF2B5EF4-FFF2-40B4-BE49-F238E27FC236}">
                <a16:creationId xmlns:a16="http://schemas.microsoft.com/office/drawing/2014/main" id="{F9E4739F-2D71-E149-A249-F5DF0BCE5CC2}"/>
              </a:ext>
            </a:extLst>
          </p:cNvPr>
          <p:cNvGrpSpPr/>
          <p:nvPr/>
        </p:nvGrpSpPr>
        <p:grpSpPr>
          <a:xfrm rot="16200000">
            <a:off x="7182477" y="5769910"/>
            <a:ext cx="662522" cy="909223"/>
            <a:chOff x="9562011" y="1589091"/>
            <a:chExt cx="796835" cy="986463"/>
          </a:xfrm>
        </p:grpSpPr>
        <p:cxnSp>
          <p:nvCxnSpPr>
            <p:cNvPr id="53" name="Straight Connector 52">
              <a:extLst>
                <a:ext uri="{FF2B5EF4-FFF2-40B4-BE49-F238E27FC236}">
                  <a16:creationId xmlns:a16="http://schemas.microsoft.com/office/drawing/2014/main" id="{414FCCBC-F6D2-CD4B-A48D-BD4DA46A62B0}"/>
                </a:ext>
              </a:extLst>
            </p:cNvPr>
            <p:cNvCxnSpPr>
              <a:cxnSpLocks/>
            </p:cNvCxnSpPr>
            <p:nvPr/>
          </p:nvCxnSpPr>
          <p:spPr>
            <a:xfrm>
              <a:off x="9562011" y="2076994"/>
              <a:ext cx="2612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2548186-725E-DF4D-9848-35A0A5CFE9D7}"/>
                </a:ext>
              </a:extLst>
            </p:cNvPr>
            <p:cNvCxnSpPr>
              <a:cxnSpLocks/>
            </p:cNvCxnSpPr>
            <p:nvPr/>
          </p:nvCxnSpPr>
          <p:spPr>
            <a:xfrm flipV="1">
              <a:off x="10119364" y="2078942"/>
              <a:ext cx="239482" cy="6761"/>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D7485FF8-2C81-1E48-A8B1-1A4A2EABCFA5}"/>
                </a:ext>
              </a:extLst>
            </p:cNvPr>
            <p:cNvSpPr/>
            <p:nvPr/>
          </p:nvSpPr>
          <p:spPr>
            <a:xfrm>
              <a:off x="9792793" y="1589091"/>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3196538A-8E81-D744-B7C9-E20F43CB875D}"/>
                </a:ext>
              </a:extLst>
            </p:cNvPr>
            <p:cNvSpPr/>
            <p:nvPr/>
          </p:nvSpPr>
          <p:spPr>
            <a:xfrm flipH="1">
              <a:off x="9817206" y="1595852"/>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13" name="Straight Connector 112">
            <a:extLst>
              <a:ext uri="{FF2B5EF4-FFF2-40B4-BE49-F238E27FC236}">
                <a16:creationId xmlns:a16="http://schemas.microsoft.com/office/drawing/2014/main" id="{0BF8FF3F-C425-6947-A406-245365EF64E5}"/>
              </a:ext>
            </a:extLst>
          </p:cNvPr>
          <p:cNvCxnSpPr>
            <a:cxnSpLocks/>
          </p:cNvCxnSpPr>
          <p:nvPr/>
        </p:nvCxnSpPr>
        <p:spPr>
          <a:xfrm flipV="1">
            <a:off x="6045635" y="548948"/>
            <a:ext cx="1514665" cy="276293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96D1515-DDB7-6640-8E44-7AA5FC208E96}"/>
              </a:ext>
            </a:extLst>
          </p:cNvPr>
          <p:cNvCxnSpPr>
            <a:cxnSpLocks/>
            <a:stCxn id="23" idx="0"/>
          </p:cNvCxnSpPr>
          <p:nvPr/>
        </p:nvCxnSpPr>
        <p:spPr>
          <a:xfrm flipH="1" flipV="1">
            <a:off x="8229467" y="548949"/>
            <a:ext cx="74948" cy="5062236"/>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AD3490-1592-8141-A31E-12897B8F71AA}"/>
              </a:ext>
            </a:extLst>
          </p:cNvPr>
          <p:cNvCxnSpPr>
            <a:cxnSpLocks/>
          </p:cNvCxnSpPr>
          <p:nvPr/>
        </p:nvCxnSpPr>
        <p:spPr>
          <a:xfrm rot="18900000">
            <a:off x="8189847" y="4486278"/>
            <a:ext cx="0" cy="10535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08368578-DC9B-0C4F-B3C2-C4437EB132F3}"/>
              </a:ext>
            </a:extLst>
          </p:cNvPr>
          <p:cNvSpPr/>
          <p:nvPr/>
        </p:nvSpPr>
        <p:spPr>
          <a:xfrm>
            <a:off x="7697848" y="4360417"/>
            <a:ext cx="1203012" cy="172236"/>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colorful, holding, small, purple&#10;&#10;Description automatically generated">
            <a:extLst>
              <a:ext uri="{FF2B5EF4-FFF2-40B4-BE49-F238E27FC236}">
                <a16:creationId xmlns:a16="http://schemas.microsoft.com/office/drawing/2014/main" id="{8445F197-3C57-7942-835D-24B971C85215}"/>
              </a:ext>
            </a:extLst>
          </p:cNvPr>
          <p:cNvPicPr>
            <a:picLocks noChangeAspect="1"/>
          </p:cNvPicPr>
          <p:nvPr/>
        </p:nvPicPr>
        <p:blipFill>
          <a:blip r:embed="rId6"/>
          <a:stretch>
            <a:fillRect/>
          </a:stretch>
        </p:blipFill>
        <p:spPr>
          <a:xfrm>
            <a:off x="7349241" y="25124"/>
            <a:ext cx="1010535" cy="1010535"/>
          </a:xfrm>
          <a:prstGeom prst="rect">
            <a:avLst/>
          </a:prstGeom>
        </p:spPr>
      </p:pic>
      <p:pic>
        <p:nvPicPr>
          <p:cNvPr id="58" name="Picture 57" descr="A screen shot of a computer&#10;&#10;Description automatically generated">
            <a:extLst>
              <a:ext uri="{FF2B5EF4-FFF2-40B4-BE49-F238E27FC236}">
                <a16:creationId xmlns:a16="http://schemas.microsoft.com/office/drawing/2014/main" id="{0322383F-FE87-B14E-85EF-3240FBD9080F}"/>
              </a:ext>
            </a:extLst>
          </p:cNvPr>
          <p:cNvPicPr>
            <a:picLocks noChangeAspect="1"/>
          </p:cNvPicPr>
          <p:nvPr/>
        </p:nvPicPr>
        <p:blipFill rotWithShape="1">
          <a:blip r:embed="rId7"/>
          <a:srcRect l="9256" t="6025" r="78923" b="61472"/>
          <a:stretch/>
        </p:blipFill>
        <p:spPr>
          <a:xfrm>
            <a:off x="5206129" y="-2319704"/>
            <a:ext cx="769987" cy="1533858"/>
          </a:xfrm>
          <a:prstGeom prst="rect">
            <a:avLst/>
          </a:prstGeom>
        </p:spPr>
      </p:pic>
      <p:sp>
        <p:nvSpPr>
          <p:cNvPr id="33" name="TextBox 32">
            <a:extLst>
              <a:ext uri="{FF2B5EF4-FFF2-40B4-BE49-F238E27FC236}">
                <a16:creationId xmlns:a16="http://schemas.microsoft.com/office/drawing/2014/main" id="{FF894BDF-8A1C-2942-B66F-4AFF2D86D30C}"/>
              </a:ext>
            </a:extLst>
          </p:cNvPr>
          <p:cNvSpPr txBox="1"/>
          <p:nvPr/>
        </p:nvSpPr>
        <p:spPr>
          <a:xfrm>
            <a:off x="3344170" y="3224502"/>
            <a:ext cx="1776577" cy="369332"/>
          </a:xfrm>
          <a:prstGeom prst="rect">
            <a:avLst/>
          </a:prstGeom>
          <a:noFill/>
        </p:spPr>
        <p:txBody>
          <a:bodyPr wrap="none" rtlCol="0">
            <a:spAutoFit/>
          </a:bodyPr>
          <a:lstStyle/>
          <a:p>
            <a:r>
              <a:rPr lang="en-US" dirty="0"/>
              <a:t>TCSPC Histogram</a:t>
            </a:r>
          </a:p>
        </p:txBody>
      </p:sp>
      <p:sp>
        <p:nvSpPr>
          <p:cNvPr id="34" name="TextBox 33">
            <a:extLst>
              <a:ext uri="{FF2B5EF4-FFF2-40B4-BE49-F238E27FC236}">
                <a16:creationId xmlns:a16="http://schemas.microsoft.com/office/drawing/2014/main" id="{42C4039A-6AEF-7E4F-837D-BD584949D6AA}"/>
              </a:ext>
            </a:extLst>
          </p:cNvPr>
          <p:cNvSpPr txBox="1"/>
          <p:nvPr/>
        </p:nvSpPr>
        <p:spPr>
          <a:xfrm>
            <a:off x="743444" y="3156920"/>
            <a:ext cx="1870640" cy="369332"/>
          </a:xfrm>
          <a:prstGeom prst="rect">
            <a:avLst/>
          </a:prstGeom>
          <a:noFill/>
        </p:spPr>
        <p:txBody>
          <a:bodyPr wrap="none" rtlCol="0">
            <a:spAutoFit/>
          </a:bodyPr>
          <a:lstStyle/>
          <a:p>
            <a:r>
              <a:rPr lang="en-US" dirty="0"/>
              <a:t>32x 32 SPAD array</a:t>
            </a:r>
          </a:p>
        </p:txBody>
      </p:sp>
      <p:pic>
        <p:nvPicPr>
          <p:cNvPr id="62" name="Picture 61" descr="A picture containing indoor, table, sitting, black&#10;&#10;Description automatically generated">
            <a:extLst>
              <a:ext uri="{FF2B5EF4-FFF2-40B4-BE49-F238E27FC236}">
                <a16:creationId xmlns:a16="http://schemas.microsoft.com/office/drawing/2014/main" id="{3ACC4069-7C2A-FF41-90B7-122901285D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5300146" y="200668"/>
            <a:ext cx="930991" cy="1579067"/>
          </a:xfrm>
          <a:prstGeom prst="rect">
            <a:avLst/>
          </a:prstGeom>
        </p:spPr>
      </p:pic>
      <p:sp>
        <p:nvSpPr>
          <p:cNvPr id="51" name="TextBox 50">
            <a:extLst>
              <a:ext uri="{FF2B5EF4-FFF2-40B4-BE49-F238E27FC236}">
                <a16:creationId xmlns:a16="http://schemas.microsoft.com/office/drawing/2014/main" id="{07C156E1-5221-FB46-8B05-A95DDE4CADA2}"/>
              </a:ext>
            </a:extLst>
          </p:cNvPr>
          <p:cNvSpPr txBox="1"/>
          <p:nvPr/>
        </p:nvSpPr>
        <p:spPr>
          <a:xfrm>
            <a:off x="6087217" y="108696"/>
            <a:ext cx="327334" cy="461665"/>
          </a:xfrm>
          <a:prstGeom prst="rect">
            <a:avLst/>
          </a:prstGeom>
          <a:noFill/>
        </p:spPr>
        <p:txBody>
          <a:bodyPr wrap="none" rtlCol="0">
            <a:spAutoFit/>
          </a:bodyPr>
          <a:lstStyle/>
          <a:p>
            <a:r>
              <a:rPr lang="en-US" sz="2400" dirty="0"/>
              <a:t>?</a:t>
            </a:r>
          </a:p>
        </p:txBody>
      </p:sp>
      <p:pic>
        <p:nvPicPr>
          <p:cNvPr id="70" name="Picture 69">
            <a:extLst>
              <a:ext uri="{FF2B5EF4-FFF2-40B4-BE49-F238E27FC236}">
                <a16:creationId xmlns:a16="http://schemas.microsoft.com/office/drawing/2014/main" id="{C2B88822-8364-B441-A0EB-B27CE83BA194}"/>
              </a:ext>
            </a:extLst>
          </p:cNvPr>
          <p:cNvPicPr>
            <a:picLocks noChangeAspect="1"/>
          </p:cNvPicPr>
          <p:nvPr/>
        </p:nvPicPr>
        <p:blipFill rotWithShape="1">
          <a:blip r:embed="rId10"/>
          <a:srcRect l="3801" r="8392" b="719"/>
          <a:stretch/>
        </p:blipFill>
        <p:spPr>
          <a:xfrm>
            <a:off x="2961666" y="1610161"/>
            <a:ext cx="2362908" cy="1509659"/>
          </a:xfrm>
          <a:prstGeom prst="rect">
            <a:avLst/>
          </a:prstGeom>
        </p:spPr>
      </p:pic>
    </p:spTree>
    <p:extLst>
      <p:ext uri="{BB962C8B-B14F-4D97-AF65-F5344CB8AC3E}">
        <p14:creationId xmlns:p14="http://schemas.microsoft.com/office/powerpoint/2010/main" val="39459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indefinite" fill="hold" nodeType="clickEffect">
                                  <p:stCondLst>
                                    <p:cond delay="0"/>
                                  </p:stCondLst>
                                  <p:childTnLst>
                                    <p:animEffect transition="out" filter="fade">
                                      <p:cBhvr>
                                        <p:cTn id="56" dur="500" tmFilter="0, 0; .2, .5; .8, .5; 1, 0"/>
                                        <p:tgtEl>
                                          <p:spTgt spid="59"/>
                                        </p:tgtEl>
                                      </p:cBhvr>
                                    </p:animEffect>
                                    <p:animScale>
                                      <p:cBhvr>
                                        <p:cTn id="57" dur="250" autoRev="1" fill="hold"/>
                                        <p:tgtEl>
                                          <p:spTgt spid="59"/>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righ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down)">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wipe(right)">
                                      <p:cBhvr>
                                        <p:cTn id="77" dur="500"/>
                                        <p:tgtEl>
                                          <p:spTgt spid="11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up)">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mph" presetSubtype="0" repeatCount="indefinite" fill="hold" grpId="1" nodeType="clickEffect">
                                  <p:stCondLst>
                                    <p:cond delay="0"/>
                                  </p:stCondLst>
                                  <p:childTnLst>
                                    <p:animEffect transition="out" filter="fade">
                                      <p:cBhvr>
                                        <p:cTn id="86" dur="500" tmFilter="0, 0; .2, .5; .8, .5; 1, 0"/>
                                        <p:tgtEl>
                                          <p:spTgt spid="26"/>
                                        </p:tgtEl>
                                      </p:cBhvr>
                                    </p:animEffect>
                                    <p:animScale>
                                      <p:cBhvr>
                                        <p:cTn id="87" dur="250" autoRev="1" fill="hold"/>
                                        <p:tgtEl>
                                          <p:spTgt spid="26"/>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63" grpId="0" animBg="1"/>
      <p:bldP spid="17" grpId="0" animBg="1"/>
      <p:bldP spid="18" grpId="0" animBg="1"/>
      <p:bldP spid="21" grpId="0" animBg="1"/>
      <p:bldP spid="23" grpId="0" animBg="1"/>
      <p:bldP spid="24" grpId="0" animBg="1"/>
      <p:bldP spid="25" grpId="0" animBg="1"/>
      <p:bldP spid="26" grpId="0"/>
      <p:bldP spid="26" grpId="1"/>
      <p:bldP spid="32" grpId="0" animBg="1"/>
      <p:bldP spid="36" grpId="0" animBg="1"/>
      <p:bldP spid="39" grpId="0"/>
      <p:bldP spid="40" grpId="0"/>
      <p:bldP spid="41" grpId="0"/>
      <p:bldP spid="44" grpId="0" animBg="1"/>
      <p:bldP spid="33" grpId="0"/>
      <p:bldP spid="34"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AABAA32-39A6-414D-B10E-4E6C11037A29}"/>
              </a:ext>
            </a:extLst>
          </p:cNvPr>
          <p:cNvSpPr/>
          <p:nvPr/>
        </p:nvSpPr>
        <p:spPr>
          <a:xfrm rot="1844885">
            <a:off x="6408917" y="2889897"/>
            <a:ext cx="827621" cy="664804"/>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44" name="Picture 43" descr="A close up of a map&#10;&#10;Description automatically generated">
            <a:extLst>
              <a:ext uri="{FF2B5EF4-FFF2-40B4-BE49-F238E27FC236}">
                <a16:creationId xmlns:a16="http://schemas.microsoft.com/office/drawing/2014/main" id="{509C37C3-FF70-9D4C-B677-FE5B1423155C}"/>
              </a:ext>
            </a:extLst>
          </p:cNvPr>
          <p:cNvPicPr>
            <a:picLocks noChangeAspect="1"/>
          </p:cNvPicPr>
          <p:nvPr/>
        </p:nvPicPr>
        <p:blipFill rotWithShape="1">
          <a:blip r:embed="rId3"/>
          <a:srcRect l="6486" t="6102" r="6486" b="1932"/>
          <a:stretch/>
        </p:blipFill>
        <p:spPr>
          <a:xfrm>
            <a:off x="-4008977" y="-70806"/>
            <a:ext cx="2595364" cy="1880951"/>
          </a:xfrm>
          <a:prstGeom prst="rect">
            <a:avLst/>
          </a:prstGeom>
        </p:spPr>
      </p:pic>
      <p:grpSp>
        <p:nvGrpSpPr>
          <p:cNvPr id="75" name="Group 74">
            <a:extLst>
              <a:ext uri="{FF2B5EF4-FFF2-40B4-BE49-F238E27FC236}">
                <a16:creationId xmlns:a16="http://schemas.microsoft.com/office/drawing/2014/main" id="{06014405-40AC-BD48-B248-1B2A82B47B21}"/>
              </a:ext>
            </a:extLst>
          </p:cNvPr>
          <p:cNvGrpSpPr/>
          <p:nvPr/>
        </p:nvGrpSpPr>
        <p:grpSpPr>
          <a:xfrm>
            <a:off x="-3448602" y="1799223"/>
            <a:ext cx="1174971" cy="369332"/>
            <a:chOff x="651178" y="3788977"/>
            <a:chExt cx="1174971" cy="369332"/>
          </a:xfrm>
        </p:grpSpPr>
        <p:sp>
          <p:nvSpPr>
            <p:cNvPr id="33" name="TextBox 32">
              <a:extLst>
                <a:ext uri="{FF2B5EF4-FFF2-40B4-BE49-F238E27FC236}">
                  <a16:creationId xmlns:a16="http://schemas.microsoft.com/office/drawing/2014/main" id="{9E421DDA-1D94-504C-8E8F-24C9DAB8E4D6}"/>
                </a:ext>
              </a:extLst>
            </p:cNvPr>
            <p:cNvSpPr txBox="1"/>
            <p:nvPr/>
          </p:nvSpPr>
          <p:spPr>
            <a:xfrm>
              <a:off x="1211878" y="3788977"/>
              <a:ext cx="614271" cy="369332"/>
            </a:xfrm>
            <a:prstGeom prst="rect">
              <a:avLst/>
            </a:prstGeom>
            <a:noFill/>
          </p:spPr>
          <p:txBody>
            <a:bodyPr wrap="none" rtlCol="0">
              <a:spAutoFit/>
            </a:bodyPr>
            <a:lstStyle/>
            <a:p>
              <a:r>
                <a:rPr lang="en-US" dirty="0"/>
                <a:t>time</a:t>
              </a:r>
            </a:p>
          </p:txBody>
        </p:sp>
        <p:cxnSp>
          <p:nvCxnSpPr>
            <p:cNvPr id="74" name="Straight Arrow Connector 73">
              <a:extLst>
                <a:ext uri="{FF2B5EF4-FFF2-40B4-BE49-F238E27FC236}">
                  <a16:creationId xmlns:a16="http://schemas.microsoft.com/office/drawing/2014/main" id="{4E518368-35F0-6046-9416-B48D5EAB1535}"/>
                </a:ext>
              </a:extLst>
            </p:cNvPr>
            <p:cNvCxnSpPr/>
            <p:nvPr/>
          </p:nvCxnSpPr>
          <p:spPr>
            <a:xfrm flipH="1">
              <a:off x="651178" y="3992620"/>
              <a:ext cx="5600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4A9C96E-866E-2A46-A711-10B1D507E88F}"/>
              </a:ext>
            </a:extLst>
          </p:cNvPr>
          <p:cNvGrpSpPr/>
          <p:nvPr/>
        </p:nvGrpSpPr>
        <p:grpSpPr>
          <a:xfrm>
            <a:off x="-2859215" y="3889685"/>
            <a:ext cx="2492857" cy="2262631"/>
            <a:chOff x="2890731" y="1014197"/>
            <a:chExt cx="3294121" cy="2366009"/>
          </a:xfrm>
        </p:grpSpPr>
        <p:pic>
          <p:nvPicPr>
            <p:cNvPr id="49" name="Picture 48" descr="A close up of a map&#10;&#10;Description automatically generated">
              <a:extLst>
                <a:ext uri="{FF2B5EF4-FFF2-40B4-BE49-F238E27FC236}">
                  <a16:creationId xmlns:a16="http://schemas.microsoft.com/office/drawing/2014/main" id="{DC711BAD-197C-DB4A-A860-5158DB43AB59}"/>
                </a:ext>
              </a:extLst>
            </p:cNvPr>
            <p:cNvPicPr>
              <a:picLocks noChangeAspect="1"/>
            </p:cNvPicPr>
            <p:nvPr/>
          </p:nvPicPr>
          <p:blipFill rotWithShape="1">
            <a:blip r:embed="rId4">
              <a:alphaModFix amt="70000"/>
            </a:blip>
            <a:srcRect l="8000" t="6191" r="6487" b="1997"/>
            <a:stretch/>
          </p:blipFill>
          <p:spPr>
            <a:xfrm>
              <a:off x="2890731" y="1438562"/>
              <a:ext cx="3294121" cy="1941644"/>
            </a:xfrm>
            <a:prstGeom prst="rect">
              <a:avLst/>
            </a:prstGeom>
          </p:spPr>
        </p:pic>
        <p:sp>
          <p:nvSpPr>
            <p:cNvPr id="50" name="TextBox 49">
              <a:extLst>
                <a:ext uri="{FF2B5EF4-FFF2-40B4-BE49-F238E27FC236}">
                  <a16:creationId xmlns:a16="http://schemas.microsoft.com/office/drawing/2014/main" id="{9F2A52EF-C310-014D-93D5-9FAE1F8DA06B}"/>
                </a:ext>
              </a:extLst>
            </p:cNvPr>
            <p:cNvSpPr txBox="1"/>
            <p:nvPr/>
          </p:nvSpPr>
          <p:spPr>
            <a:xfrm flipH="1">
              <a:off x="3931025" y="1014197"/>
              <a:ext cx="2253827" cy="385729"/>
            </a:xfrm>
            <a:prstGeom prst="rect">
              <a:avLst/>
            </a:prstGeom>
            <a:noFill/>
          </p:spPr>
          <p:txBody>
            <a:bodyPr wrap="square" rtlCol="0">
              <a:spAutoFit/>
            </a:bodyPr>
            <a:lstStyle/>
            <a:p>
              <a:r>
                <a:rPr lang="en-US" dirty="0"/>
                <a:t>Breath out</a:t>
              </a:r>
            </a:p>
          </p:txBody>
        </p:sp>
        <p:cxnSp>
          <p:nvCxnSpPr>
            <p:cNvPr id="51" name="Straight Arrow Connector 50">
              <a:extLst>
                <a:ext uri="{FF2B5EF4-FFF2-40B4-BE49-F238E27FC236}">
                  <a16:creationId xmlns:a16="http://schemas.microsoft.com/office/drawing/2014/main" id="{8906C731-CC34-E740-94C3-5A6CA84F751B}"/>
                </a:ext>
              </a:extLst>
            </p:cNvPr>
            <p:cNvCxnSpPr>
              <a:cxnSpLocks/>
            </p:cNvCxnSpPr>
            <p:nvPr/>
          </p:nvCxnSpPr>
          <p:spPr>
            <a:xfrm>
              <a:off x="4394077" y="1401873"/>
              <a:ext cx="0" cy="335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A28724BF-B08A-5B46-83DB-7CD85770C975}"/>
              </a:ext>
            </a:extLst>
          </p:cNvPr>
          <p:cNvCxnSpPr>
            <a:cxnSpLocks/>
          </p:cNvCxnSpPr>
          <p:nvPr/>
        </p:nvCxnSpPr>
        <p:spPr>
          <a:xfrm flipV="1">
            <a:off x="-943228" y="5369282"/>
            <a:ext cx="118638" cy="48718"/>
          </a:xfrm>
          <a:prstGeom prst="line">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C2C3493-645C-904B-BF8A-C8FCD6FB8E4D}"/>
              </a:ext>
            </a:extLst>
          </p:cNvPr>
          <p:cNvCxnSpPr>
            <a:cxnSpLocks/>
          </p:cNvCxnSpPr>
          <p:nvPr/>
        </p:nvCxnSpPr>
        <p:spPr>
          <a:xfrm>
            <a:off x="-926695" y="5416710"/>
            <a:ext cx="0" cy="190002"/>
          </a:xfrm>
          <a:prstGeom prst="line">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4AA54CC7-8CBB-EE4B-869F-3C625ACC4E9B}"/>
              </a:ext>
            </a:extLst>
          </p:cNvPr>
          <p:cNvGrpSpPr/>
          <p:nvPr/>
        </p:nvGrpSpPr>
        <p:grpSpPr>
          <a:xfrm>
            <a:off x="9380470" y="295550"/>
            <a:ext cx="5878894" cy="5596899"/>
            <a:chOff x="4989616" y="-268347"/>
            <a:chExt cx="7722873" cy="7005522"/>
          </a:xfrm>
        </p:grpSpPr>
        <p:sp>
          <p:nvSpPr>
            <p:cNvPr id="63" name="Triangle 62">
              <a:extLst>
                <a:ext uri="{FF2B5EF4-FFF2-40B4-BE49-F238E27FC236}">
                  <a16:creationId xmlns:a16="http://schemas.microsoft.com/office/drawing/2014/main" id="{FC55C562-0B44-3247-98B7-88724ABD35C7}"/>
                </a:ext>
              </a:extLst>
            </p:cNvPr>
            <p:cNvSpPr/>
            <p:nvPr/>
          </p:nvSpPr>
          <p:spPr>
            <a:xfrm rot="10800000">
              <a:off x="7640168" y="4691744"/>
              <a:ext cx="1160776" cy="853690"/>
            </a:xfrm>
            <a:prstGeom prst="triangle">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CD371C-1C6B-5340-8790-40A1A609D0D4}"/>
                </a:ext>
              </a:extLst>
            </p:cNvPr>
            <p:cNvSpPr/>
            <p:nvPr/>
          </p:nvSpPr>
          <p:spPr>
            <a:xfrm rot="1844885">
              <a:off x="4989616" y="3769691"/>
              <a:ext cx="1203015" cy="69444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34CAFAA2-2DF0-3249-B8D9-5110FAB9AB00}"/>
                </a:ext>
              </a:extLst>
            </p:cNvPr>
            <p:cNvSpPr/>
            <p:nvPr/>
          </p:nvSpPr>
          <p:spPr>
            <a:xfrm rot="1515741">
              <a:off x="6325877" y="-268347"/>
              <a:ext cx="910788" cy="3923022"/>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DC8A0A2F-7A96-8048-8EF8-3D4BB8D85FAD}"/>
                </a:ext>
              </a:extLst>
            </p:cNvPr>
            <p:cNvSpPr/>
            <p:nvPr/>
          </p:nvSpPr>
          <p:spPr>
            <a:xfrm rot="12689439">
              <a:off x="5335539" y="3418109"/>
              <a:ext cx="998360" cy="337292"/>
            </a:xfrm>
            <a:prstGeom prst="triangle">
              <a:avLst/>
            </a:prstGeom>
            <a:solidFill>
              <a:srgbClr val="FF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EF1521-F1F9-884B-866E-E1EDD8130F0B}"/>
                </a:ext>
              </a:extLst>
            </p:cNvPr>
            <p:cNvSpPr/>
            <p:nvPr/>
          </p:nvSpPr>
          <p:spPr>
            <a:xfrm>
              <a:off x="7707110" y="5790975"/>
              <a:ext cx="999067" cy="931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a:extLst>
                <a:ext uri="{FF2B5EF4-FFF2-40B4-BE49-F238E27FC236}">
                  <a16:creationId xmlns:a16="http://schemas.microsoft.com/office/drawing/2014/main" id="{1002C0F1-3C37-564A-9450-14F18622D39C}"/>
                </a:ext>
              </a:extLst>
            </p:cNvPr>
            <p:cNvSpPr/>
            <p:nvPr/>
          </p:nvSpPr>
          <p:spPr>
            <a:xfrm>
              <a:off x="7982639" y="5570842"/>
              <a:ext cx="465667" cy="2201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8279CD5A-16C8-0142-B23B-A0F871C58CFD}"/>
                </a:ext>
              </a:extLst>
            </p:cNvPr>
            <p:cNvSpPr/>
            <p:nvPr/>
          </p:nvSpPr>
          <p:spPr>
            <a:xfrm>
              <a:off x="5931352" y="4882599"/>
              <a:ext cx="1062529" cy="4246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0C2F59A3-EECC-3D49-9C3B-1F04AF165A57}"/>
                </a:ext>
              </a:extLst>
            </p:cNvPr>
            <p:cNvSpPr/>
            <p:nvPr/>
          </p:nvSpPr>
          <p:spPr>
            <a:xfrm rot="1837535">
              <a:off x="5530875" y="3064927"/>
              <a:ext cx="932613" cy="269241"/>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BC0B6F1-B377-D343-A8BC-6791B6CBCE46}"/>
                </a:ext>
              </a:extLst>
            </p:cNvPr>
            <p:cNvSpPr txBox="1"/>
            <p:nvPr/>
          </p:nvSpPr>
          <p:spPr>
            <a:xfrm rot="7131508">
              <a:off x="5497357" y="4203764"/>
              <a:ext cx="560855" cy="525609"/>
            </a:xfrm>
            <a:prstGeom prst="rect">
              <a:avLst/>
            </a:prstGeom>
            <a:noFill/>
            <a:ln>
              <a:noFill/>
            </a:ln>
          </p:spPr>
          <p:txBody>
            <a:bodyPr wrap="square" rtlCol="0">
              <a:spAutoFit/>
            </a:bodyPr>
            <a:lstStyle/>
            <a:p>
              <a:r>
                <a:rPr lang="en-US" sz="2000" dirty="0"/>
                <a:t>⏄</a:t>
              </a:r>
            </a:p>
          </p:txBody>
        </p:sp>
        <p:cxnSp>
          <p:nvCxnSpPr>
            <p:cNvPr id="27" name="Straight Arrow Connector 26">
              <a:extLst>
                <a:ext uri="{FF2B5EF4-FFF2-40B4-BE49-F238E27FC236}">
                  <a16:creationId xmlns:a16="http://schemas.microsoft.com/office/drawing/2014/main" id="{884C4BD4-F298-5B41-B219-E652C5968803}"/>
                </a:ext>
              </a:extLst>
            </p:cNvPr>
            <p:cNvCxnSpPr>
              <a:cxnSpLocks/>
            </p:cNvCxnSpPr>
            <p:nvPr/>
          </p:nvCxnSpPr>
          <p:spPr>
            <a:xfrm flipH="1">
              <a:off x="5809865" y="3895863"/>
              <a:ext cx="24854" cy="287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8DFE208-37B9-6447-954F-C983A8EAEE71}"/>
                </a:ext>
              </a:extLst>
            </p:cNvPr>
            <p:cNvCxnSpPr>
              <a:cxnSpLocks/>
            </p:cNvCxnSpPr>
            <p:nvPr/>
          </p:nvCxnSpPr>
          <p:spPr>
            <a:xfrm>
              <a:off x="5645512" y="3888977"/>
              <a:ext cx="43914" cy="271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615129-2951-9440-9DBF-477EBCEE74C1}"/>
                </a:ext>
              </a:extLst>
            </p:cNvPr>
            <p:cNvCxnSpPr>
              <a:cxnSpLocks/>
              <a:stCxn id="23" idx="0"/>
            </p:cNvCxnSpPr>
            <p:nvPr/>
          </p:nvCxnSpPr>
          <p:spPr>
            <a:xfrm flipV="1">
              <a:off x="8215473" y="4997582"/>
              <a:ext cx="0" cy="57326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B570BD-BA87-EE4D-96C5-35CBBAF97952}"/>
                </a:ext>
              </a:extLst>
            </p:cNvPr>
            <p:cNvCxnSpPr>
              <a:cxnSpLocks/>
            </p:cNvCxnSpPr>
            <p:nvPr/>
          </p:nvCxnSpPr>
          <p:spPr>
            <a:xfrm flipV="1">
              <a:off x="7041728" y="5033945"/>
              <a:ext cx="1203015" cy="4886"/>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C70999F-07C1-E34A-88F4-14124D2AEF59}"/>
                </a:ext>
              </a:extLst>
            </p:cNvPr>
            <p:cNvSpPr/>
            <p:nvPr/>
          </p:nvSpPr>
          <p:spPr>
            <a:xfrm>
              <a:off x="7629294" y="36576"/>
              <a:ext cx="1171650" cy="4659029"/>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7A55F1E6-24E8-9D41-89D7-1070B2BDF0D8}"/>
                </a:ext>
              </a:extLst>
            </p:cNvPr>
            <p:cNvCxnSpPr>
              <a:cxnSpLocks/>
            </p:cNvCxnSpPr>
            <p:nvPr/>
          </p:nvCxnSpPr>
          <p:spPr>
            <a:xfrm flipH="1">
              <a:off x="5796179" y="3327601"/>
              <a:ext cx="108925" cy="168199"/>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9C4F6501-E30B-FC40-A35C-5EBEF44A2DEF}"/>
                </a:ext>
              </a:extLst>
            </p:cNvPr>
            <p:cNvSpPr/>
            <p:nvPr/>
          </p:nvSpPr>
          <p:spPr>
            <a:xfrm rot="19260984" flipH="1">
              <a:off x="5104862" y="4430950"/>
              <a:ext cx="1006943" cy="908923"/>
            </a:xfrm>
            <a:prstGeom prst="arc">
              <a:avLst>
                <a:gd name="adj1" fmla="val 15143363"/>
                <a:gd name="adj2" fmla="val 5598885"/>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96D1515-DDB7-6640-8E44-7AA5FC208E96}"/>
                </a:ext>
              </a:extLst>
            </p:cNvPr>
            <p:cNvCxnSpPr>
              <a:cxnSpLocks/>
              <a:stCxn id="23" idx="0"/>
            </p:cNvCxnSpPr>
            <p:nvPr/>
          </p:nvCxnSpPr>
          <p:spPr>
            <a:xfrm flipV="1">
              <a:off x="8215472" y="566468"/>
              <a:ext cx="5084" cy="5004374"/>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00D7CBF-1F81-5047-BE3D-826F8BEA528E}"/>
                </a:ext>
              </a:extLst>
            </p:cNvPr>
            <p:cNvSpPr txBox="1"/>
            <p:nvPr/>
          </p:nvSpPr>
          <p:spPr>
            <a:xfrm>
              <a:off x="6001934" y="4879768"/>
              <a:ext cx="1089121" cy="385238"/>
            </a:xfrm>
            <a:prstGeom prst="rect">
              <a:avLst/>
            </a:prstGeom>
            <a:noFill/>
            <a:ln>
              <a:noFill/>
            </a:ln>
          </p:spPr>
          <p:txBody>
            <a:bodyPr wrap="none" rtlCol="0">
              <a:spAutoFit/>
            </a:bodyPr>
            <a:lstStyle/>
            <a:p>
              <a:r>
                <a:rPr lang="en-US" sz="1400" dirty="0"/>
                <a:t>TRIGGER</a:t>
              </a:r>
            </a:p>
          </p:txBody>
        </p:sp>
        <p:sp>
          <p:nvSpPr>
            <p:cNvPr id="40" name="TextBox 39">
              <a:extLst>
                <a:ext uri="{FF2B5EF4-FFF2-40B4-BE49-F238E27FC236}">
                  <a16:creationId xmlns:a16="http://schemas.microsoft.com/office/drawing/2014/main" id="{38BB3367-4BAE-A944-83B5-C71B0F491F28}"/>
                </a:ext>
              </a:extLst>
            </p:cNvPr>
            <p:cNvSpPr txBox="1"/>
            <p:nvPr/>
          </p:nvSpPr>
          <p:spPr>
            <a:xfrm rot="1999676">
              <a:off x="4999403" y="3785150"/>
              <a:ext cx="1041784" cy="385238"/>
            </a:xfrm>
            <a:prstGeom prst="rect">
              <a:avLst/>
            </a:prstGeom>
            <a:noFill/>
            <a:ln>
              <a:noFill/>
            </a:ln>
          </p:spPr>
          <p:txBody>
            <a:bodyPr wrap="square" rtlCol="0">
              <a:spAutoFit/>
            </a:bodyPr>
            <a:lstStyle/>
            <a:p>
              <a:r>
                <a:rPr lang="en-US" sz="1400" dirty="0"/>
                <a:t>SPAD</a:t>
              </a:r>
            </a:p>
          </p:txBody>
        </p:sp>
        <p:sp>
          <p:nvSpPr>
            <p:cNvPr id="41" name="TextBox 40">
              <a:extLst>
                <a:ext uri="{FF2B5EF4-FFF2-40B4-BE49-F238E27FC236}">
                  <a16:creationId xmlns:a16="http://schemas.microsoft.com/office/drawing/2014/main" id="{C672AB82-2C3E-B64C-8A1E-46977460A01B}"/>
                </a:ext>
              </a:extLst>
            </p:cNvPr>
            <p:cNvSpPr txBox="1"/>
            <p:nvPr/>
          </p:nvSpPr>
          <p:spPr>
            <a:xfrm>
              <a:off x="7723322" y="5812605"/>
              <a:ext cx="983831" cy="924570"/>
            </a:xfrm>
            <a:prstGeom prst="rect">
              <a:avLst/>
            </a:prstGeom>
            <a:noFill/>
            <a:ln>
              <a:noFill/>
            </a:ln>
          </p:spPr>
          <p:txBody>
            <a:bodyPr wrap="none" rtlCol="0">
              <a:spAutoFit/>
            </a:bodyPr>
            <a:lstStyle/>
            <a:p>
              <a:pPr algn="ctr"/>
              <a:r>
                <a:rPr lang="en-US" sz="1400" dirty="0"/>
                <a:t>PULSED</a:t>
              </a:r>
            </a:p>
            <a:p>
              <a:pPr algn="ctr"/>
              <a:r>
                <a:rPr lang="en-US" sz="1400" dirty="0"/>
                <a:t>LASER</a:t>
              </a:r>
            </a:p>
            <a:p>
              <a:pPr algn="ctr"/>
              <a:r>
                <a:rPr lang="en-US" sz="1400" dirty="0"/>
                <a:t>DIODE</a:t>
              </a:r>
            </a:p>
          </p:txBody>
        </p:sp>
        <p:cxnSp>
          <p:nvCxnSpPr>
            <p:cNvPr id="37" name="Straight Connector 36">
              <a:extLst>
                <a:ext uri="{FF2B5EF4-FFF2-40B4-BE49-F238E27FC236}">
                  <a16:creationId xmlns:a16="http://schemas.microsoft.com/office/drawing/2014/main" id="{9DAD3490-1592-8141-A31E-12897B8F71AA}"/>
                </a:ext>
              </a:extLst>
            </p:cNvPr>
            <p:cNvCxnSpPr>
              <a:cxnSpLocks/>
              <a:endCxn id="63" idx="1"/>
            </p:cNvCxnSpPr>
            <p:nvPr/>
          </p:nvCxnSpPr>
          <p:spPr>
            <a:xfrm>
              <a:off x="7596716" y="4722856"/>
              <a:ext cx="914034" cy="395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F9E4739F-2D71-E149-A249-F5DF0BCE5CC2}"/>
                </a:ext>
              </a:extLst>
            </p:cNvPr>
            <p:cNvGrpSpPr/>
            <p:nvPr/>
          </p:nvGrpSpPr>
          <p:grpSpPr>
            <a:xfrm rot="16200000">
              <a:off x="7196767" y="5769910"/>
              <a:ext cx="662522" cy="909223"/>
              <a:chOff x="9562011" y="1589091"/>
              <a:chExt cx="796835" cy="986463"/>
            </a:xfrm>
          </p:grpSpPr>
          <p:cxnSp>
            <p:nvCxnSpPr>
              <p:cNvPr id="53" name="Straight Connector 52">
                <a:extLst>
                  <a:ext uri="{FF2B5EF4-FFF2-40B4-BE49-F238E27FC236}">
                    <a16:creationId xmlns:a16="http://schemas.microsoft.com/office/drawing/2014/main" id="{414FCCBC-F6D2-CD4B-A48D-BD4DA46A62B0}"/>
                  </a:ext>
                </a:extLst>
              </p:cNvPr>
              <p:cNvCxnSpPr>
                <a:cxnSpLocks/>
              </p:cNvCxnSpPr>
              <p:nvPr/>
            </p:nvCxnSpPr>
            <p:spPr>
              <a:xfrm>
                <a:off x="9562011" y="2076994"/>
                <a:ext cx="2612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2548186-725E-DF4D-9848-35A0A5CFE9D7}"/>
                  </a:ext>
                </a:extLst>
              </p:cNvPr>
              <p:cNvCxnSpPr>
                <a:cxnSpLocks/>
              </p:cNvCxnSpPr>
              <p:nvPr/>
            </p:nvCxnSpPr>
            <p:spPr>
              <a:xfrm flipV="1">
                <a:off x="10119364" y="2078942"/>
                <a:ext cx="239482" cy="6761"/>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D7485FF8-2C81-1E48-A8B1-1A4A2EABCFA5}"/>
                  </a:ext>
                </a:extLst>
              </p:cNvPr>
              <p:cNvSpPr/>
              <p:nvPr/>
            </p:nvSpPr>
            <p:spPr>
              <a:xfrm>
                <a:off x="9792793" y="1589091"/>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3196538A-8E81-D744-B7C9-E20F43CB875D}"/>
                  </a:ext>
                </a:extLst>
              </p:cNvPr>
              <p:cNvSpPr/>
              <p:nvPr/>
            </p:nvSpPr>
            <p:spPr>
              <a:xfrm flipH="1">
                <a:off x="9817206" y="1595852"/>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Rectangle 82">
              <a:extLst>
                <a:ext uri="{FF2B5EF4-FFF2-40B4-BE49-F238E27FC236}">
                  <a16:creationId xmlns:a16="http://schemas.microsoft.com/office/drawing/2014/main" id="{258A06DE-E75E-924D-B943-866AF039B2DC}"/>
                </a:ext>
              </a:extLst>
            </p:cNvPr>
            <p:cNvSpPr/>
            <p:nvPr/>
          </p:nvSpPr>
          <p:spPr>
            <a:xfrm>
              <a:off x="6658641" y="-45610"/>
              <a:ext cx="2485359" cy="101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39A82E16-5611-034F-947F-EE67EB806A0D}"/>
                </a:ext>
              </a:extLst>
            </p:cNvPr>
            <p:cNvSpPr/>
            <p:nvPr/>
          </p:nvSpPr>
          <p:spPr>
            <a:xfrm>
              <a:off x="6658641" y="-21300"/>
              <a:ext cx="2122760" cy="1016800"/>
            </a:xfrm>
            <a:prstGeom prst="rect">
              <a:avLst/>
            </a:prstGeom>
            <a:solidFill>
              <a:srgbClr val="FF0000">
                <a:alpha val="37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7" name="Picture 86" descr="A close up of an animal&#10;&#10;Description automatically generated">
              <a:extLst>
                <a:ext uri="{FF2B5EF4-FFF2-40B4-BE49-F238E27FC236}">
                  <a16:creationId xmlns:a16="http://schemas.microsoft.com/office/drawing/2014/main" id="{41DEF966-192B-4B4F-A16A-2D02B211A336}"/>
                </a:ext>
              </a:extLst>
            </p:cNvPr>
            <p:cNvPicPr>
              <a:picLocks noChangeAspect="1"/>
            </p:cNvPicPr>
            <p:nvPr/>
          </p:nvPicPr>
          <p:blipFill>
            <a:blip r:embed="rId5"/>
            <a:stretch>
              <a:fillRect/>
            </a:stretch>
          </p:blipFill>
          <p:spPr>
            <a:xfrm>
              <a:off x="9486688" y="1563259"/>
              <a:ext cx="3225801" cy="1485900"/>
            </a:xfrm>
            <a:prstGeom prst="rect">
              <a:avLst/>
            </a:prstGeom>
          </p:spPr>
        </p:pic>
        <p:cxnSp>
          <p:nvCxnSpPr>
            <p:cNvPr id="113" name="Straight Connector 112">
              <a:extLst>
                <a:ext uri="{FF2B5EF4-FFF2-40B4-BE49-F238E27FC236}">
                  <a16:creationId xmlns:a16="http://schemas.microsoft.com/office/drawing/2014/main" id="{0BF8FF3F-C425-6947-A406-245365EF64E5}"/>
                </a:ext>
              </a:extLst>
            </p:cNvPr>
            <p:cNvCxnSpPr>
              <a:cxnSpLocks/>
            </p:cNvCxnSpPr>
            <p:nvPr/>
          </p:nvCxnSpPr>
          <p:spPr>
            <a:xfrm flipV="1">
              <a:off x="6045635" y="669092"/>
              <a:ext cx="1485509" cy="2642795"/>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0" name="Title 1">
            <a:extLst>
              <a:ext uri="{FF2B5EF4-FFF2-40B4-BE49-F238E27FC236}">
                <a16:creationId xmlns:a16="http://schemas.microsoft.com/office/drawing/2014/main" id="{B35E2BDC-BE5F-1B4D-A108-5811361C050D}"/>
              </a:ext>
            </a:extLst>
          </p:cNvPr>
          <p:cNvSpPr>
            <a:spLocks noGrp="1"/>
          </p:cNvSpPr>
          <p:nvPr>
            <p:ph type="title"/>
          </p:nvPr>
        </p:nvSpPr>
        <p:spPr>
          <a:xfrm>
            <a:off x="-1" y="172572"/>
            <a:ext cx="9144001" cy="1010534"/>
          </a:xfrm>
        </p:spPr>
        <p:txBody>
          <a:bodyPr>
            <a:normAutofit fontScale="90000"/>
          </a:bodyPr>
          <a:lstStyle/>
          <a:p>
            <a:r>
              <a:rPr lang="en-US" dirty="0"/>
              <a:t>Detection of biological </a:t>
            </a:r>
            <a:br>
              <a:rPr lang="en-US" dirty="0"/>
            </a:br>
            <a:r>
              <a:rPr lang="en-US" dirty="0"/>
              <a:t>micromovements</a:t>
            </a:r>
          </a:p>
        </p:txBody>
      </p:sp>
      <p:sp>
        <p:nvSpPr>
          <p:cNvPr id="61" name="TextBox 60">
            <a:extLst>
              <a:ext uri="{FF2B5EF4-FFF2-40B4-BE49-F238E27FC236}">
                <a16:creationId xmlns:a16="http://schemas.microsoft.com/office/drawing/2014/main" id="{50966CE3-9E8E-5A49-9D2B-2096B99AAE23}"/>
              </a:ext>
            </a:extLst>
          </p:cNvPr>
          <p:cNvSpPr txBox="1"/>
          <p:nvPr/>
        </p:nvSpPr>
        <p:spPr>
          <a:xfrm>
            <a:off x="-1426475" y="2447669"/>
            <a:ext cx="1397028" cy="646331"/>
          </a:xfrm>
          <a:prstGeom prst="rect">
            <a:avLst/>
          </a:prstGeom>
          <a:noFill/>
        </p:spPr>
        <p:txBody>
          <a:bodyPr wrap="square" rtlCol="0">
            <a:spAutoFit/>
          </a:bodyPr>
          <a:lstStyle/>
          <a:p>
            <a:r>
              <a:rPr lang="en-US" dirty="0"/>
              <a:t>Are they breathing?</a:t>
            </a:r>
          </a:p>
        </p:txBody>
      </p:sp>
      <p:pic>
        <p:nvPicPr>
          <p:cNvPr id="73" name="Picture 72" descr="A picture containing plate&#10;&#10;Description automatically generated">
            <a:extLst>
              <a:ext uri="{FF2B5EF4-FFF2-40B4-BE49-F238E27FC236}">
                <a16:creationId xmlns:a16="http://schemas.microsoft.com/office/drawing/2014/main" id="{8549691C-EFF2-9544-808F-8B6F53EAE4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6453674" y="91966"/>
            <a:ext cx="1396293" cy="623104"/>
          </a:xfrm>
          <a:prstGeom prst="rect">
            <a:avLst/>
          </a:prstGeom>
        </p:spPr>
      </p:pic>
      <p:pic>
        <p:nvPicPr>
          <p:cNvPr id="20" name="Picture 19" descr="A picture containing colorful, holding, small, purple&#10;&#10;Description automatically generated">
            <a:extLst>
              <a:ext uri="{FF2B5EF4-FFF2-40B4-BE49-F238E27FC236}">
                <a16:creationId xmlns:a16="http://schemas.microsoft.com/office/drawing/2014/main" id="{E4F96561-F643-3F4E-975D-5182A27ADC07}"/>
              </a:ext>
            </a:extLst>
          </p:cNvPr>
          <p:cNvPicPr>
            <a:picLocks noChangeAspect="1"/>
          </p:cNvPicPr>
          <p:nvPr/>
        </p:nvPicPr>
        <p:blipFill>
          <a:blip r:embed="rId8"/>
          <a:stretch>
            <a:fillRect/>
          </a:stretch>
        </p:blipFill>
        <p:spPr>
          <a:xfrm>
            <a:off x="9710820" y="-135792"/>
            <a:ext cx="1010535" cy="1010535"/>
          </a:xfrm>
          <a:prstGeom prst="rect">
            <a:avLst/>
          </a:prstGeom>
        </p:spPr>
      </p:pic>
      <p:grpSp>
        <p:nvGrpSpPr>
          <p:cNvPr id="81" name="Group 80">
            <a:extLst>
              <a:ext uri="{FF2B5EF4-FFF2-40B4-BE49-F238E27FC236}">
                <a16:creationId xmlns:a16="http://schemas.microsoft.com/office/drawing/2014/main" id="{BABE8381-05CA-4240-80EA-ED5D114D5D27}"/>
              </a:ext>
            </a:extLst>
          </p:cNvPr>
          <p:cNvGrpSpPr/>
          <p:nvPr/>
        </p:nvGrpSpPr>
        <p:grpSpPr>
          <a:xfrm>
            <a:off x="6457622" y="-259126"/>
            <a:ext cx="2688704" cy="5556907"/>
            <a:chOff x="4917058" y="-335191"/>
            <a:chExt cx="3983802" cy="7097843"/>
          </a:xfrm>
        </p:grpSpPr>
        <p:sp>
          <p:nvSpPr>
            <p:cNvPr id="84" name="Triangle 83">
              <a:extLst>
                <a:ext uri="{FF2B5EF4-FFF2-40B4-BE49-F238E27FC236}">
                  <a16:creationId xmlns:a16="http://schemas.microsoft.com/office/drawing/2014/main" id="{3DF7D8BA-1972-A94E-9542-7AC481C0D9CB}"/>
                </a:ext>
              </a:extLst>
            </p:cNvPr>
            <p:cNvSpPr/>
            <p:nvPr/>
          </p:nvSpPr>
          <p:spPr>
            <a:xfrm rot="10800000">
              <a:off x="7757610" y="4416084"/>
              <a:ext cx="1078051" cy="1223351"/>
            </a:xfrm>
            <a:prstGeom prst="triangle">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6E2509C-3394-3446-AF17-9A5A762366CD}"/>
                </a:ext>
              </a:extLst>
            </p:cNvPr>
            <p:cNvSpPr/>
            <p:nvPr/>
          </p:nvSpPr>
          <p:spPr>
            <a:xfrm rot="1515741">
              <a:off x="6420278" y="-335191"/>
              <a:ext cx="910788" cy="3888002"/>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riangle 85">
              <a:extLst>
                <a:ext uri="{FF2B5EF4-FFF2-40B4-BE49-F238E27FC236}">
                  <a16:creationId xmlns:a16="http://schemas.microsoft.com/office/drawing/2014/main" id="{E60899D2-B853-A640-A637-A3478DD9BD68}"/>
                </a:ext>
              </a:extLst>
            </p:cNvPr>
            <p:cNvSpPr/>
            <p:nvPr/>
          </p:nvSpPr>
          <p:spPr>
            <a:xfrm rot="12689439">
              <a:off x="5360025" y="3331261"/>
              <a:ext cx="998360" cy="431043"/>
            </a:xfrm>
            <a:prstGeom prst="triangle">
              <a:avLst/>
            </a:prstGeom>
            <a:solidFill>
              <a:srgbClr val="FF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1FA7C79-3B6A-844A-8CB9-53C5F5A07210}"/>
                </a:ext>
              </a:extLst>
            </p:cNvPr>
            <p:cNvSpPr/>
            <p:nvPr/>
          </p:nvSpPr>
          <p:spPr>
            <a:xfrm>
              <a:off x="7796052" y="5831318"/>
              <a:ext cx="999067" cy="931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a:extLst>
                <a:ext uri="{FF2B5EF4-FFF2-40B4-BE49-F238E27FC236}">
                  <a16:creationId xmlns:a16="http://schemas.microsoft.com/office/drawing/2014/main" id="{A00CD86F-9D46-2E45-BAA1-3EC4711D4A90}"/>
                </a:ext>
              </a:extLst>
            </p:cNvPr>
            <p:cNvSpPr/>
            <p:nvPr/>
          </p:nvSpPr>
          <p:spPr>
            <a:xfrm>
              <a:off x="8071581" y="5611185"/>
              <a:ext cx="465667" cy="2201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ectangle 90">
              <a:extLst>
                <a:ext uri="{FF2B5EF4-FFF2-40B4-BE49-F238E27FC236}">
                  <a16:creationId xmlns:a16="http://schemas.microsoft.com/office/drawing/2014/main" id="{D82C26EE-709A-2844-A343-79A347D70508}"/>
                </a:ext>
              </a:extLst>
            </p:cNvPr>
            <p:cNvSpPr/>
            <p:nvPr/>
          </p:nvSpPr>
          <p:spPr>
            <a:xfrm>
              <a:off x="5945640" y="4939751"/>
              <a:ext cx="1062529" cy="4246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2" name="Oval 91">
              <a:extLst>
                <a:ext uri="{FF2B5EF4-FFF2-40B4-BE49-F238E27FC236}">
                  <a16:creationId xmlns:a16="http://schemas.microsoft.com/office/drawing/2014/main" id="{33881D37-59CE-CB4F-91BF-0F0AEE6D6A8F}"/>
                </a:ext>
              </a:extLst>
            </p:cNvPr>
            <p:cNvSpPr/>
            <p:nvPr/>
          </p:nvSpPr>
          <p:spPr>
            <a:xfrm rot="1837535">
              <a:off x="5493991" y="3286375"/>
              <a:ext cx="1003831" cy="183531"/>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D4375B4-9ECE-224D-9E4C-C735A2123EE7}"/>
                </a:ext>
              </a:extLst>
            </p:cNvPr>
            <p:cNvSpPr txBox="1"/>
            <p:nvPr/>
          </p:nvSpPr>
          <p:spPr>
            <a:xfrm rot="7131508">
              <a:off x="5374671" y="4016495"/>
              <a:ext cx="560855" cy="584775"/>
            </a:xfrm>
            <a:prstGeom prst="rect">
              <a:avLst/>
            </a:prstGeom>
            <a:noFill/>
            <a:ln>
              <a:noFill/>
            </a:ln>
          </p:spPr>
          <p:txBody>
            <a:bodyPr wrap="square" rtlCol="0">
              <a:spAutoFit/>
            </a:bodyPr>
            <a:lstStyle/>
            <a:p>
              <a:r>
                <a:rPr lang="en-US" sz="3200" dirty="0"/>
                <a:t>⏄</a:t>
              </a:r>
            </a:p>
          </p:txBody>
        </p:sp>
        <p:cxnSp>
          <p:nvCxnSpPr>
            <p:cNvPr id="94" name="Straight Arrow Connector 93">
              <a:extLst>
                <a:ext uri="{FF2B5EF4-FFF2-40B4-BE49-F238E27FC236}">
                  <a16:creationId xmlns:a16="http://schemas.microsoft.com/office/drawing/2014/main" id="{25FBE8CC-8CA9-FA4B-AFCA-AE680A759037}"/>
                </a:ext>
              </a:extLst>
            </p:cNvPr>
            <p:cNvCxnSpPr>
              <a:cxnSpLocks/>
            </p:cNvCxnSpPr>
            <p:nvPr/>
          </p:nvCxnSpPr>
          <p:spPr>
            <a:xfrm>
              <a:off x="5797771" y="3969962"/>
              <a:ext cx="12094" cy="213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ADA731D-71A6-3D41-99E9-2F1CF0CF78B1}"/>
                </a:ext>
              </a:extLst>
            </p:cNvPr>
            <p:cNvCxnSpPr>
              <a:cxnSpLocks/>
            </p:cNvCxnSpPr>
            <p:nvPr/>
          </p:nvCxnSpPr>
          <p:spPr>
            <a:xfrm>
              <a:off x="5645512" y="3888977"/>
              <a:ext cx="43914" cy="271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EBBE8E5-C5A6-3A4C-9958-6318EC9DCD20}"/>
                </a:ext>
              </a:extLst>
            </p:cNvPr>
            <p:cNvCxnSpPr>
              <a:cxnSpLocks/>
            </p:cNvCxnSpPr>
            <p:nvPr/>
          </p:nvCxnSpPr>
          <p:spPr>
            <a:xfrm flipV="1">
              <a:off x="8291519" y="5037925"/>
              <a:ext cx="0" cy="57326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235645A-96C2-764D-8076-CBCAEFA790F1}"/>
                </a:ext>
              </a:extLst>
            </p:cNvPr>
            <p:cNvCxnSpPr>
              <a:cxnSpLocks/>
            </p:cNvCxnSpPr>
            <p:nvPr/>
          </p:nvCxnSpPr>
          <p:spPr>
            <a:xfrm>
              <a:off x="7056016" y="5110271"/>
              <a:ext cx="1198286"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6153C5D3-90A0-6A42-A943-C8BF29DF1857}"/>
                </a:ext>
              </a:extLst>
            </p:cNvPr>
            <p:cNvSpPr/>
            <p:nvPr/>
          </p:nvSpPr>
          <p:spPr>
            <a:xfrm>
              <a:off x="7773428" y="-132043"/>
              <a:ext cx="1027516" cy="4623022"/>
            </a:xfrm>
            <a:prstGeom prst="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 name="Straight Connector 98">
              <a:extLst>
                <a:ext uri="{FF2B5EF4-FFF2-40B4-BE49-F238E27FC236}">
                  <a16:creationId xmlns:a16="http://schemas.microsoft.com/office/drawing/2014/main" id="{5A84C3AC-AB28-1846-87C4-961B0C5B57CD}"/>
                </a:ext>
              </a:extLst>
            </p:cNvPr>
            <p:cNvCxnSpPr>
              <a:cxnSpLocks/>
              <a:stCxn id="92" idx="4"/>
              <a:endCxn id="86" idx="0"/>
            </p:cNvCxnSpPr>
            <p:nvPr/>
          </p:nvCxnSpPr>
          <p:spPr>
            <a:xfrm flipH="1">
              <a:off x="5746625" y="3457106"/>
              <a:ext cx="202534" cy="273457"/>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Arc 99">
              <a:extLst>
                <a:ext uri="{FF2B5EF4-FFF2-40B4-BE49-F238E27FC236}">
                  <a16:creationId xmlns:a16="http://schemas.microsoft.com/office/drawing/2014/main" id="{060BB98F-0692-A148-A9F2-AECB200D3E1C}"/>
                </a:ext>
              </a:extLst>
            </p:cNvPr>
            <p:cNvSpPr/>
            <p:nvPr/>
          </p:nvSpPr>
          <p:spPr>
            <a:xfrm rot="19260984" flipH="1">
              <a:off x="5104862" y="4430950"/>
              <a:ext cx="1006943" cy="908923"/>
            </a:xfrm>
            <a:prstGeom prst="arc">
              <a:avLst>
                <a:gd name="adj1" fmla="val 15143363"/>
                <a:gd name="adj2" fmla="val 5598885"/>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1" name="TextBox 100">
              <a:extLst>
                <a:ext uri="{FF2B5EF4-FFF2-40B4-BE49-F238E27FC236}">
                  <a16:creationId xmlns:a16="http://schemas.microsoft.com/office/drawing/2014/main" id="{E6CEC35D-2F02-5F4C-BCB6-23EA0E7BDEB8}"/>
                </a:ext>
              </a:extLst>
            </p:cNvPr>
            <p:cNvSpPr txBox="1"/>
            <p:nvPr/>
          </p:nvSpPr>
          <p:spPr>
            <a:xfrm>
              <a:off x="5987645" y="4979784"/>
              <a:ext cx="1090664" cy="353811"/>
            </a:xfrm>
            <a:prstGeom prst="rect">
              <a:avLst/>
            </a:prstGeom>
            <a:noFill/>
            <a:ln>
              <a:noFill/>
            </a:ln>
          </p:spPr>
          <p:txBody>
            <a:bodyPr wrap="none" rtlCol="0">
              <a:spAutoFit/>
            </a:bodyPr>
            <a:lstStyle/>
            <a:p>
              <a:r>
                <a:rPr lang="en-US" sz="1200" dirty="0"/>
                <a:t>TRIGGER</a:t>
              </a:r>
            </a:p>
          </p:txBody>
        </p:sp>
        <p:sp>
          <p:nvSpPr>
            <p:cNvPr id="102" name="TextBox 101">
              <a:extLst>
                <a:ext uri="{FF2B5EF4-FFF2-40B4-BE49-F238E27FC236}">
                  <a16:creationId xmlns:a16="http://schemas.microsoft.com/office/drawing/2014/main" id="{18C60095-FA90-884D-AB86-2D3EFFADA4F2}"/>
                </a:ext>
              </a:extLst>
            </p:cNvPr>
            <p:cNvSpPr txBox="1"/>
            <p:nvPr/>
          </p:nvSpPr>
          <p:spPr>
            <a:xfrm rot="1999676">
              <a:off x="4917058" y="3727076"/>
              <a:ext cx="764227" cy="353811"/>
            </a:xfrm>
            <a:prstGeom prst="rect">
              <a:avLst/>
            </a:prstGeom>
            <a:noFill/>
            <a:ln>
              <a:noFill/>
            </a:ln>
          </p:spPr>
          <p:txBody>
            <a:bodyPr wrap="square" rtlCol="0">
              <a:spAutoFit/>
            </a:bodyPr>
            <a:lstStyle/>
            <a:p>
              <a:r>
                <a:rPr lang="en-US" sz="1200" dirty="0"/>
                <a:t>SPAD</a:t>
              </a:r>
            </a:p>
          </p:txBody>
        </p:sp>
        <p:sp>
          <p:nvSpPr>
            <p:cNvPr id="103" name="TextBox 102">
              <a:extLst>
                <a:ext uri="{FF2B5EF4-FFF2-40B4-BE49-F238E27FC236}">
                  <a16:creationId xmlns:a16="http://schemas.microsoft.com/office/drawing/2014/main" id="{CB506FDB-C6F5-0A45-86AD-0DFC72E80020}"/>
                </a:ext>
              </a:extLst>
            </p:cNvPr>
            <p:cNvSpPr txBox="1"/>
            <p:nvPr/>
          </p:nvSpPr>
          <p:spPr>
            <a:xfrm>
              <a:off x="7808725" y="5852949"/>
              <a:ext cx="990908" cy="825559"/>
            </a:xfrm>
            <a:prstGeom prst="rect">
              <a:avLst/>
            </a:prstGeom>
            <a:noFill/>
            <a:ln>
              <a:noFill/>
            </a:ln>
          </p:spPr>
          <p:txBody>
            <a:bodyPr wrap="none" rtlCol="0">
              <a:spAutoFit/>
            </a:bodyPr>
            <a:lstStyle/>
            <a:p>
              <a:pPr algn="ctr"/>
              <a:r>
                <a:rPr lang="en-US" sz="1200" dirty="0"/>
                <a:t>PULSED</a:t>
              </a:r>
            </a:p>
            <a:p>
              <a:pPr algn="ctr"/>
              <a:r>
                <a:rPr lang="en-US" sz="1200" dirty="0"/>
                <a:t>LASER</a:t>
              </a:r>
            </a:p>
            <a:p>
              <a:pPr algn="ctr"/>
              <a:r>
                <a:rPr lang="en-US" sz="1200" dirty="0"/>
                <a:t>DIODE</a:t>
              </a:r>
            </a:p>
          </p:txBody>
        </p:sp>
        <p:grpSp>
          <p:nvGrpSpPr>
            <p:cNvPr id="104" name="Group 103">
              <a:extLst>
                <a:ext uri="{FF2B5EF4-FFF2-40B4-BE49-F238E27FC236}">
                  <a16:creationId xmlns:a16="http://schemas.microsoft.com/office/drawing/2014/main" id="{8405A530-CDC5-9146-AD56-1490749CC1CE}"/>
                </a:ext>
              </a:extLst>
            </p:cNvPr>
            <p:cNvGrpSpPr/>
            <p:nvPr/>
          </p:nvGrpSpPr>
          <p:grpSpPr>
            <a:xfrm rot="16200000">
              <a:off x="7182477" y="5769910"/>
              <a:ext cx="662522" cy="909223"/>
              <a:chOff x="9562011" y="1589091"/>
              <a:chExt cx="796835" cy="986463"/>
            </a:xfrm>
          </p:grpSpPr>
          <p:cxnSp>
            <p:nvCxnSpPr>
              <p:cNvPr id="110" name="Straight Connector 109">
                <a:extLst>
                  <a:ext uri="{FF2B5EF4-FFF2-40B4-BE49-F238E27FC236}">
                    <a16:creationId xmlns:a16="http://schemas.microsoft.com/office/drawing/2014/main" id="{2B3AAB21-AEC6-314C-9B67-7A4F6201F2CA}"/>
                  </a:ext>
                </a:extLst>
              </p:cNvPr>
              <p:cNvCxnSpPr>
                <a:cxnSpLocks/>
              </p:cNvCxnSpPr>
              <p:nvPr/>
            </p:nvCxnSpPr>
            <p:spPr>
              <a:xfrm>
                <a:off x="9562011" y="2076994"/>
                <a:ext cx="2612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467226-9FA3-0243-934E-2859643E0228}"/>
                  </a:ext>
                </a:extLst>
              </p:cNvPr>
              <p:cNvCxnSpPr>
                <a:cxnSpLocks/>
              </p:cNvCxnSpPr>
              <p:nvPr/>
            </p:nvCxnSpPr>
            <p:spPr>
              <a:xfrm flipV="1">
                <a:off x="10119364" y="2078942"/>
                <a:ext cx="239482" cy="6761"/>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469DB5E5-229E-F342-A974-32AACF77A2D1}"/>
                  </a:ext>
                </a:extLst>
              </p:cNvPr>
              <p:cNvSpPr/>
              <p:nvPr/>
            </p:nvSpPr>
            <p:spPr>
              <a:xfrm>
                <a:off x="9792793" y="1589091"/>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3019BDF8-F0FF-4F48-8323-C6EE64CDC98C}"/>
                  </a:ext>
                </a:extLst>
              </p:cNvPr>
              <p:cNvSpPr/>
              <p:nvPr/>
            </p:nvSpPr>
            <p:spPr>
              <a:xfrm flipH="1">
                <a:off x="9817206" y="1595852"/>
                <a:ext cx="336784" cy="979702"/>
              </a:xfrm>
              <a:prstGeom prst="arc">
                <a:avLst>
                  <a:gd name="adj1" fmla="val 16200000"/>
                  <a:gd name="adj2" fmla="val 214756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5" name="Straight Connector 104">
              <a:extLst>
                <a:ext uri="{FF2B5EF4-FFF2-40B4-BE49-F238E27FC236}">
                  <a16:creationId xmlns:a16="http://schemas.microsoft.com/office/drawing/2014/main" id="{A8DA38B6-905A-A343-8A05-A970905FE873}"/>
                </a:ext>
              </a:extLst>
            </p:cNvPr>
            <p:cNvCxnSpPr>
              <a:cxnSpLocks/>
            </p:cNvCxnSpPr>
            <p:nvPr/>
          </p:nvCxnSpPr>
          <p:spPr>
            <a:xfrm flipV="1">
              <a:off x="6045635" y="548948"/>
              <a:ext cx="1514665" cy="2762938"/>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4527A99-9261-5A43-A20B-3CC02D474221}"/>
                </a:ext>
              </a:extLst>
            </p:cNvPr>
            <p:cNvCxnSpPr>
              <a:cxnSpLocks/>
            </p:cNvCxnSpPr>
            <p:nvPr/>
          </p:nvCxnSpPr>
          <p:spPr>
            <a:xfrm flipH="1" flipV="1">
              <a:off x="8240015" y="529651"/>
              <a:ext cx="64400" cy="5081534"/>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ACB1388-B4E4-BB40-B3EB-A33EE506FF6E}"/>
                </a:ext>
              </a:extLst>
            </p:cNvPr>
            <p:cNvCxnSpPr>
              <a:cxnSpLocks/>
            </p:cNvCxnSpPr>
            <p:nvPr/>
          </p:nvCxnSpPr>
          <p:spPr>
            <a:xfrm rot="18900000">
              <a:off x="8189847" y="4486278"/>
              <a:ext cx="0" cy="10535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121F7E34-A44F-BB4E-9406-4FF0BE3BCFC9}"/>
                </a:ext>
              </a:extLst>
            </p:cNvPr>
            <p:cNvSpPr/>
            <p:nvPr/>
          </p:nvSpPr>
          <p:spPr>
            <a:xfrm>
              <a:off x="7697848" y="4360417"/>
              <a:ext cx="1203012" cy="172236"/>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descr="A picture containing colorful, holding, small, purple&#10;&#10;Description automatically generated">
              <a:extLst>
                <a:ext uri="{FF2B5EF4-FFF2-40B4-BE49-F238E27FC236}">
                  <a16:creationId xmlns:a16="http://schemas.microsoft.com/office/drawing/2014/main" id="{FD346999-9499-5B44-8864-2FBA36AE9606}"/>
                </a:ext>
              </a:extLst>
            </p:cNvPr>
            <p:cNvPicPr>
              <a:picLocks noChangeAspect="1"/>
            </p:cNvPicPr>
            <p:nvPr/>
          </p:nvPicPr>
          <p:blipFill>
            <a:blip r:embed="rId8"/>
            <a:stretch>
              <a:fillRect/>
            </a:stretch>
          </p:blipFill>
          <p:spPr>
            <a:xfrm>
              <a:off x="7349241" y="25124"/>
              <a:ext cx="1010535" cy="1010535"/>
            </a:xfrm>
            <a:prstGeom prst="rect">
              <a:avLst/>
            </a:prstGeom>
          </p:spPr>
        </p:pic>
      </p:grpSp>
      <p:pic>
        <p:nvPicPr>
          <p:cNvPr id="119" name="Picture 118">
            <a:extLst>
              <a:ext uri="{FF2B5EF4-FFF2-40B4-BE49-F238E27FC236}">
                <a16:creationId xmlns:a16="http://schemas.microsoft.com/office/drawing/2014/main" id="{BC902C24-273C-D740-A76A-8B9FF10B4180}"/>
              </a:ext>
            </a:extLst>
          </p:cNvPr>
          <p:cNvPicPr>
            <a:picLocks noChangeAspect="1"/>
          </p:cNvPicPr>
          <p:nvPr/>
        </p:nvPicPr>
        <p:blipFill rotWithShape="1">
          <a:blip r:embed="rId9"/>
          <a:srcRect l="3801" r="8392" b="719"/>
          <a:stretch/>
        </p:blipFill>
        <p:spPr>
          <a:xfrm>
            <a:off x="1256477" y="1578939"/>
            <a:ext cx="3392061" cy="2167184"/>
          </a:xfrm>
          <a:prstGeom prst="rect">
            <a:avLst/>
          </a:prstGeom>
        </p:spPr>
      </p:pic>
      <p:pic>
        <p:nvPicPr>
          <p:cNvPr id="121" name="Picture 120" descr="A picture containing text, map&#10;&#10;Description automatically generated">
            <a:extLst>
              <a:ext uri="{FF2B5EF4-FFF2-40B4-BE49-F238E27FC236}">
                <a16:creationId xmlns:a16="http://schemas.microsoft.com/office/drawing/2014/main" id="{74D12CA1-CD81-C446-8B6E-53D7B7F4E810}"/>
              </a:ext>
            </a:extLst>
          </p:cNvPr>
          <p:cNvPicPr>
            <a:picLocks noChangeAspect="1"/>
          </p:cNvPicPr>
          <p:nvPr/>
        </p:nvPicPr>
        <p:blipFill rotWithShape="1">
          <a:blip r:embed="rId10"/>
          <a:srcRect l="4066" r="7608" b="233"/>
          <a:stretch/>
        </p:blipFill>
        <p:spPr>
          <a:xfrm>
            <a:off x="1256476" y="1560482"/>
            <a:ext cx="3392061" cy="2165027"/>
          </a:xfrm>
          <a:prstGeom prst="rect">
            <a:avLst/>
          </a:prstGeom>
        </p:spPr>
      </p:pic>
      <p:sp>
        <p:nvSpPr>
          <p:cNvPr id="122" name="TextBox 121">
            <a:extLst>
              <a:ext uri="{FF2B5EF4-FFF2-40B4-BE49-F238E27FC236}">
                <a16:creationId xmlns:a16="http://schemas.microsoft.com/office/drawing/2014/main" id="{9D9C2EE0-8227-964F-B6C4-163D63E5C167}"/>
              </a:ext>
            </a:extLst>
          </p:cNvPr>
          <p:cNvSpPr txBox="1"/>
          <p:nvPr/>
        </p:nvSpPr>
        <p:spPr>
          <a:xfrm>
            <a:off x="2069559" y="1206748"/>
            <a:ext cx="1776577" cy="369332"/>
          </a:xfrm>
          <a:prstGeom prst="rect">
            <a:avLst/>
          </a:prstGeom>
          <a:noFill/>
        </p:spPr>
        <p:txBody>
          <a:bodyPr wrap="none" rtlCol="0">
            <a:spAutoFit/>
          </a:bodyPr>
          <a:lstStyle/>
          <a:p>
            <a:r>
              <a:rPr lang="en-US" dirty="0"/>
              <a:t>TCSPC Histogram</a:t>
            </a:r>
          </a:p>
        </p:txBody>
      </p:sp>
      <p:sp>
        <p:nvSpPr>
          <p:cNvPr id="47" name="TextBox 46">
            <a:extLst>
              <a:ext uri="{FF2B5EF4-FFF2-40B4-BE49-F238E27FC236}">
                <a16:creationId xmlns:a16="http://schemas.microsoft.com/office/drawing/2014/main" id="{D7259567-C809-BB41-A0B7-0DB7FA57E694}"/>
              </a:ext>
            </a:extLst>
          </p:cNvPr>
          <p:cNvSpPr txBox="1"/>
          <p:nvPr/>
        </p:nvSpPr>
        <p:spPr>
          <a:xfrm>
            <a:off x="3714461" y="2211798"/>
            <a:ext cx="809517" cy="646331"/>
          </a:xfrm>
          <a:prstGeom prst="rect">
            <a:avLst/>
          </a:prstGeom>
          <a:noFill/>
        </p:spPr>
        <p:txBody>
          <a:bodyPr wrap="none" rtlCol="0">
            <a:spAutoFit/>
          </a:bodyPr>
          <a:lstStyle/>
          <a:p>
            <a:pPr algn="ctr"/>
            <a:r>
              <a:rPr lang="en-US" dirty="0">
                <a:solidFill>
                  <a:schemeClr val="bg1"/>
                </a:solidFill>
              </a:rPr>
              <a:t>Breath</a:t>
            </a:r>
          </a:p>
          <a:p>
            <a:pPr algn="ctr"/>
            <a:r>
              <a:rPr lang="en-US" dirty="0">
                <a:solidFill>
                  <a:schemeClr val="bg1"/>
                </a:solidFill>
              </a:rPr>
              <a:t> out</a:t>
            </a:r>
          </a:p>
        </p:txBody>
      </p:sp>
      <p:sp>
        <p:nvSpPr>
          <p:cNvPr id="123" name="TextBox 122">
            <a:extLst>
              <a:ext uri="{FF2B5EF4-FFF2-40B4-BE49-F238E27FC236}">
                <a16:creationId xmlns:a16="http://schemas.microsoft.com/office/drawing/2014/main" id="{78AE9FC2-3C1A-9C45-8287-202B5055013C}"/>
              </a:ext>
            </a:extLst>
          </p:cNvPr>
          <p:cNvSpPr txBox="1"/>
          <p:nvPr/>
        </p:nvSpPr>
        <p:spPr>
          <a:xfrm>
            <a:off x="1574856" y="1888632"/>
            <a:ext cx="809517" cy="646331"/>
          </a:xfrm>
          <a:prstGeom prst="rect">
            <a:avLst/>
          </a:prstGeom>
          <a:noFill/>
        </p:spPr>
        <p:txBody>
          <a:bodyPr wrap="none" rtlCol="0">
            <a:spAutoFit/>
          </a:bodyPr>
          <a:lstStyle/>
          <a:p>
            <a:pPr algn="ctr"/>
            <a:r>
              <a:rPr lang="en-US" dirty="0">
                <a:solidFill>
                  <a:schemeClr val="bg1"/>
                </a:solidFill>
              </a:rPr>
              <a:t>Breath</a:t>
            </a:r>
          </a:p>
          <a:p>
            <a:pPr algn="ctr"/>
            <a:r>
              <a:rPr lang="en-US" dirty="0">
                <a:solidFill>
                  <a:schemeClr val="bg1"/>
                </a:solidFill>
              </a:rPr>
              <a:t> in</a:t>
            </a:r>
          </a:p>
        </p:txBody>
      </p:sp>
      <p:cxnSp>
        <p:nvCxnSpPr>
          <p:cNvPr id="46" name="Straight Arrow Connector 45">
            <a:extLst>
              <a:ext uri="{FF2B5EF4-FFF2-40B4-BE49-F238E27FC236}">
                <a16:creationId xmlns:a16="http://schemas.microsoft.com/office/drawing/2014/main" id="{A2269D6D-50D4-3142-B794-28FABEEFC23C}"/>
              </a:ext>
            </a:extLst>
          </p:cNvPr>
          <p:cNvCxnSpPr>
            <a:cxnSpLocks/>
          </p:cNvCxnSpPr>
          <p:nvPr/>
        </p:nvCxnSpPr>
        <p:spPr>
          <a:xfrm>
            <a:off x="2072612" y="2523383"/>
            <a:ext cx="254494" cy="234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8691019C-5DA8-E148-9873-65CC6791FE75}"/>
              </a:ext>
            </a:extLst>
          </p:cNvPr>
          <p:cNvCxnSpPr>
            <a:cxnSpLocks/>
          </p:cNvCxnSpPr>
          <p:nvPr/>
        </p:nvCxnSpPr>
        <p:spPr>
          <a:xfrm flipH="1">
            <a:off x="4150724" y="2834786"/>
            <a:ext cx="213121" cy="1716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D32F7DCC-94F8-6445-8789-3EF5F95403D0}"/>
              </a:ext>
            </a:extLst>
          </p:cNvPr>
          <p:cNvSpPr txBox="1"/>
          <p:nvPr/>
        </p:nvSpPr>
        <p:spPr>
          <a:xfrm>
            <a:off x="6239252" y="148113"/>
            <a:ext cx="327334" cy="461665"/>
          </a:xfrm>
          <a:prstGeom prst="rect">
            <a:avLst/>
          </a:prstGeom>
          <a:noFill/>
        </p:spPr>
        <p:txBody>
          <a:bodyPr wrap="none" rtlCol="0">
            <a:spAutoFit/>
          </a:bodyPr>
          <a:lstStyle/>
          <a:p>
            <a:r>
              <a:rPr lang="en-US" sz="2400" dirty="0"/>
              <a:t>?</a:t>
            </a:r>
            <a:endParaRPr lang="en-US" dirty="0"/>
          </a:p>
        </p:txBody>
      </p:sp>
      <p:pic>
        <p:nvPicPr>
          <p:cNvPr id="135" name="Picture 134" descr="A picture containing plate&#10;&#10;Description automatically generated">
            <a:extLst>
              <a:ext uri="{FF2B5EF4-FFF2-40B4-BE49-F238E27FC236}">
                <a16:creationId xmlns:a16="http://schemas.microsoft.com/office/drawing/2014/main" id="{989E2970-3018-2548-97D2-1F17C9DCBE95}"/>
              </a:ext>
            </a:extLst>
          </p:cNvPr>
          <p:cNvPicPr>
            <a:picLocks noChangeAspect="1"/>
          </p:cNvPicPr>
          <p:nvPr/>
        </p:nvPicPr>
        <p:blipFill>
          <a:blip r:embed="rId6">
            <a:extLst>
              <a:ext uri="{BEBA8EAE-BF5A-486C-A8C5-ECC9F3942E4B}">
                <a14:imgProps xmlns:a14="http://schemas.microsoft.com/office/drawing/2010/main">
                  <a14:imgLayer r:embed="rId11">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4343818" y="-873372"/>
            <a:ext cx="1396293" cy="62310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ED9217B-94AD-9E49-9128-C95A64B34BE8}"/>
              </a:ext>
            </a:extLst>
          </p:cNvPr>
          <p:cNvPicPr>
            <a:picLocks noChangeAspect="1"/>
          </p:cNvPicPr>
          <p:nvPr/>
        </p:nvPicPr>
        <p:blipFill rotWithShape="1">
          <a:blip r:embed="rId12"/>
          <a:srcRect l="4304" r="7749" b="792"/>
          <a:stretch/>
        </p:blipFill>
        <p:spPr>
          <a:xfrm>
            <a:off x="10077368" y="5216046"/>
            <a:ext cx="3451758" cy="2733286"/>
          </a:xfrm>
          <a:prstGeom prst="rect">
            <a:avLst/>
          </a:prstGeom>
        </p:spPr>
      </p:pic>
      <p:grpSp>
        <p:nvGrpSpPr>
          <p:cNvPr id="140" name="Group 139">
            <a:extLst>
              <a:ext uri="{FF2B5EF4-FFF2-40B4-BE49-F238E27FC236}">
                <a16:creationId xmlns:a16="http://schemas.microsoft.com/office/drawing/2014/main" id="{72026789-CDFD-8C43-A64C-3A21F8E0DDF5}"/>
              </a:ext>
            </a:extLst>
          </p:cNvPr>
          <p:cNvGrpSpPr/>
          <p:nvPr/>
        </p:nvGrpSpPr>
        <p:grpSpPr>
          <a:xfrm>
            <a:off x="0" y="3691570"/>
            <a:ext cx="6021557" cy="6603310"/>
            <a:chOff x="0" y="3691570"/>
            <a:chExt cx="6021557" cy="6603310"/>
          </a:xfrm>
        </p:grpSpPr>
        <p:sp>
          <p:nvSpPr>
            <p:cNvPr id="8" name="Rectangle 7">
              <a:extLst>
                <a:ext uri="{FF2B5EF4-FFF2-40B4-BE49-F238E27FC236}">
                  <a16:creationId xmlns:a16="http://schemas.microsoft.com/office/drawing/2014/main" id="{3E821358-6430-BF4B-A885-EBCF568DDCA8}"/>
                </a:ext>
              </a:extLst>
            </p:cNvPr>
            <p:cNvSpPr/>
            <p:nvPr/>
          </p:nvSpPr>
          <p:spPr>
            <a:xfrm>
              <a:off x="0" y="3728368"/>
              <a:ext cx="6021557" cy="65665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532D00E-82A0-0D4D-8BDF-DC18A9B79422}"/>
                </a:ext>
              </a:extLst>
            </p:cNvPr>
            <p:cNvSpPr txBox="1"/>
            <p:nvPr/>
          </p:nvSpPr>
          <p:spPr>
            <a:xfrm>
              <a:off x="1717804" y="3691570"/>
              <a:ext cx="2395336" cy="369332"/>
            </a:xfrm>
            <a:prstGeom prst="rect">
              <a:avLst/>
            </a:prstGeom>
            <a:noFill/>
          </p:spPr>
          <p:txBody>
            <a:bodyPr wrap="none" rtlCol="0">
              <a:spAutoFit/>
            </a:bodyPr>
            <a:lstStyle/>
            <a:p>
              <a:r>
                <a:rPr lang="en-US" dirty="0"/>
                <a:t>Peak position over time</a:t>
              </a:r>
            </a:p>
          </p:txBody>
        </p:sp>
        <p:sp>
          <p:nvSpPr>
            <p:cNvPr id="62" name="Rectangle 61">
              <a:extLst>
                <a:ext uri="{FF2B5EF4-FFF2-40B4-BE49-F238E27FC236}">
                  <a16:creationId xmlns:a16="http://schemas.microsoft.com/office/drawing/2014/main" id="{E467B2D5-E74B-B44B-9A67-7928F89FD0B8}"/>
                </a:ext>
              </a:extLst>
            </p:cNvPr>
            <p:cNvSpPr/>
            <p:nvPr/>
          </p:nvSpPr>
          <p:spPr>
            <a:xfrm>
              <a:off x="4804787" y="7454474"/>
              <a:ext cx="147824" cy="15633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30E8218-8E1E-B24D-A65A-44788BE099EC}"/>
                </a:ext>
              </a:extLst>
            </p:cNvPr>
            <p:cNvSpPr txBox="1"/>
            <p:nvPr/>
          </p:nvSpPr>
          <p:spPr>
            <a:xfrm>
              <a:off x="4969742" y="7355340"/>
              <a:ext cx="659540" cy="369332"/>
            </a:xfrm>
            <a:prstGeom prst="rect">
              <a:avLst/>
            </a:prstGeom>
            <a:noFill/>
          </p:spPr>
          <p:txBody>
            <a:bodyPr wrap="none" rtlCol="0">
              <a:spAutoFit/>
            </a:bodyPr>
            <a:lstStyle/>
            <a:p>
              <a:r>
                <a:rPr lang="en-US" dirty="0"/>
                <a:t>= yes</a:t>
              </a:r>
            </a:p>
          </p:txBody>
        </p:sp>
        <p:sp>
          <p:nvSpPr>
            <p:cNvPr id="65" name="TextBox 64">
              <a:extLst>
                <a:ext uri="{FF2B5EF4-FFF2-40B4-BE49-F238E27FC236}">
                  <a16:creationId xmlns:a16="http://schemas.microsoft.com/office/drawing/2014/main" id="{27632191-EB39-5B43-9887-7C00D183ECFD}"/>
                </a:ext>
              </a:extLst>
            </p:cNvPr>
            <p:cNvSpPr txBox="1"/>
            <p:nvPr/>
          </p:nvSpPr>
          <p:spPr>
            <a:xfrm>
              <a:off x="136943" y="7227535"/>
              <a:ext cx="1695595" cy="2308324"/>
            </a:xfrm>
            <a:prstGeom prst="rect">
              <a:avLst/>
            </a:prstGeom>
            <a:noFill/>
          </p:spPr>
          <p:txBody>
            <a:bodyPr wrap="square" rtlCol="0">
              <a:spAutoFit/>
            </a:bodyPr>
            <a:lstStyle/>
            <a:p>
              <a:r>
                <a:rPr lang="en-US" dirty="0"/>
                <a:t>Does this oscillate  between 0.2 Hz and 0.3 Hz, average adult breathing frequency?</a:t>
              </a:r>
            </a:p>
            <a:p>
              <a:endParaRPr lang="en-US" dirty="0"/>
            </a:p>
          </p:txBody>
        </p:sp>
        <p:sp>
          <p:nvSpPr>
            <p:cNvPr id="66" name="TextBox 65">
              <a:extLst>
                <a:ext uri="{FF2B5EF4-FFF2-40B4-BE49-F238E27FC236}">
                  <a16:creationId xmlns:a16="http://schemas.microsoft.com/office/drawing/2014/main" id="{C138E5AD-FEC4-5947-9A76-6593C25D4926}"/>
                </a:ext>
              </a:extLst>
            </p:cNvPr>
            <p:cNvSpPr txBox="1"/>
            <p:nvPr/>
          </p:nvSpPr>
          <p:spPr>
            <a:xfrm>
              <a:off x="1483817" y="6702988"/>
              <a:ext cx="1590179" cy="369332"/>
            </a:xfrm>
            <a:prstGeom prst="rect">
              <a:avLst/>
            </a:prstGeom>
            <a:noFill/>
          </p:spPr>
          <p:txBody>
            <a:bodyPr wrap="none" rtlCol="0">
              <a:spAutoFit/>
            </a:bodyPr>
            <a:lstStyle/>
            <a:p>
              <a:r>
                <a:rPr lang="en-US" dirty="0"/>
                <a:t>Thermal Image</a:t>
              </a:r>
            </a:p>
          </p:txBody>
        </p:sp>
        <p:pic>
          <p:nvPicPr>
            <p:cNvPr id="67" name="Picture 66" descr="A screen shot of a computer&#10;&#10;Description automatically generated">
              <a:extLst>
                <a:ext uri="{FF2B5EF4-FFF2-40B4-BE49-F238E27FC236}">
                  <a16:creationId xmlns:a16="http://schemas.microsoft.com/office/drawing/2014/main" id="{F04E8DF1-8F82-474B-A407-D11254783F59}"/>
                </a:ext>
              </a:extLst>
            </p:cNvPr>
            <p:cNvPicPr>
              <a:picLocks noChangeAspect="1"/>
            </p:cNvPicPr>
            <p:nvPr/>
          </p:nvPicPr>
          <p:blipFill rotWithShape="1">
            <a:blip r:embed="rId13"/>
            <a:srcRect l="41276" t="2111" r="46903" b="60018"/>
            <a:stretch/>
          </p:blipFill>
          <p:spPr>
            <a:xfrm>
              <a:off x="1900998" y="7046716"/>
              <a:ext cx="1049330" cy="2435550"/>
            </a:xfrm>
            <a:prstGeom prst="rect">
              <a:avLst/>
            </a:prstGeom>
          </p:spPr>
        </p:pic>
        <p:pic>
          <p:nvPicPr>
            <p:cNvPr id="68" name="Picture 67" descr="A screen shot of a computer&#10;&#10;Description automatically generated">
              <a:extLst>
                <a:ext uri="{FF2B5EF4-FFF2-40B4-BE49-F238E27FC236}">
                  <a16:creationId xmlns:a16="http://schemas.microsoft.com/office/drawing/2014/main" id="{2EC5CC5E-EB49-B449-838C-0D20E5F6E75C}"/>
                </a:ext>
              </a:extLst>
            </p:cNvPr>
            <p:cNvPicPr>
              <a:picLocks noChangeAspect="1"/>
            </p:cNvPicPr>
            <p:nvPr/>
          </p:nvPicPr>
          <p:blipFill rotWithShape="1">
            <a:blip r:embed="rId13"/>
            <a:srcRect l="41276" t="2111" r="46903" b="60018"/>
            <a:stretch/>
          </p:blipFill>
          <p:spPr>
            <a:xfrm>
              <a:off x="3402383" y="7083177"/>
              <a:ext cx="1049330" cy="2435550"/>
            </a:xfrm>
            <a:prstGeom prst="rect">
              <a:avLst/>
            </a:prstGeom>
          </p:spPr>
        </p:pic>
        <p:pic>
          <p:nvPicPr>
            <p:cNvPr id="69" name="Picture 68" descr="A picture containing screenshot&#10;&#10;Description automatically generated">
              <a:extLst>
                <a:ext uri="{FF2B5EF4-FFF2-40B4-BE49-F238E27FC236}">
                  <a16:creationId xmlns:a16="http://schemas.microsoft.com/office/drawing/2014/main" id="{2CEDFD3E-F37F-A04E-BAFA-9207F40E4632}"/>
                </a:ext>
              </a:extLst>
            </p:cNvPr>
            <p:cNvPicPr>
              <a:picLocks noChangeAspect="1"/>
            </p:cNvPicPr>
            <p:nvPr/>
          </p:nvPicPr>
          <p:blipFill rotWithShape="1">
            <a:blip r:embed="rId14">
              <a:alphaModFix amt="50000"/>
            </a:blip>
            <a:srcRect l="43893" t="14976" r="27460" b="15065"/>
            <a:stretch/>
          </p:blipFill>
          <p:spPr>
            <a:xfrm>
              <a:off x="3502501" y="7270858"/>
              <a:ext cx="758437" cy="1629464"/>
            </a:xfrm>
            <a:prstGeom prst="rect">
              <a:avLst/>
            </a:prstGeom>
          </p:spPr>
        </p:pic>
        <p:sp>
          <p:nvSpPr>
            <p:cNvPr id="70" name="TextBox 69">
              <a:extLst>
                <a:ext uri="{FF2B5EF4-FFF2-40B4-BE49-F238E27FC236}">
                  <a16:creationId xmlns:a16="http://schemas.microsoft.com/office/drawing/2014/main" id="{7AE92213-BC8D-2B4E-B7A4-D4B3AFC7AA3C}"/>
                </a:ext>
              </a:extLst>
            </p:cNvPr>
            <p:cNvSpPr txBox="1"/>
            <p:nvPr/>
          </p:nvSpPr>
          <p:spPr>
            <a:xfrm>
              <a:off x="2991876" y="6745075"/>
              <a:ext cx="2339600" cy="369332"/>
            </a:xfrm>
            <a:prstGeom prst="rect">
              <a:avLst/>
            </a:prstGeom>
            <a:noFill/>
          </p:spPr>
          <p:txBody>
            <a:bodyPr wrap="square" rtlCol="0">
              <a:spAutoFit/>
            </a:bodyPr>
            <a:lstStyle/>
            <a:p>
              <a:r>
                <a:rPr lang="en-US" dirty="0"/>
                <a:t>TCSPC Data Overlaid</a:t>
              </a:r>
            </a:p>
          </p:txBody>
        </p:sp>
        <p:sp>
          <p:nvSpPr>
            <p:cNvPr id="71" name="Rectangle 70">
              <a:extLst>
                <a:ext uri="{FF2B5EF4-FFF2-40B4-BE49-F238E27FC236}">
                  <a16:creationId xmlns:a16="http://schemas.microsoft.com/office/drawing/2014/main" id="{26E82938-5669-9347-8005-5438733DAAD5}"/>
                </a:ext>
              </a:extLst>
            </p:cNvPr>
            <p:cNvSpPr/>
            <p:nvPr/>
          </p:nvSpPr>
          <p:spPr>
            <a:xfrm>
              <a:off x="4828851" y="7856488"/>
              <a:ext cx="147824" cy="15633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EDEC9DB-9560-294D-A8C0-33BF8B0181B2}"/>
                </a:ext>
              </a:extLst>
            </p:cNvPr>
            <p:cNvSpPr txBox="1"/>
            <p:nvPr/>
          </p:nvSpPr>
          <p:spPr>
            <a:xfrm>
              <a:off x="5050275" y="7732144"/>
              <a:ext cx="596638" cy="369332"/>
            </a:xfrm>
            <a:prstGeom prst="rect">
              <a:avLst/>
            </a:prstGeom>
            <a:noFill/>
          </p:spPr>
          <p:txBody>
            <a:bodyPr wrap="none" rtlCol="0">
              <a:spAutoFit/>
            </a:bodyPr>
            <a:lstStyle/>
            <a:p>
              <a:r>
                <a:rPr lang="en-US" dirty="0"/>
                <a:t>= no</a:t>
              </a:r>
            </a:p>
          </p:txBody>
        </p:sp>
        <p:pic>
          <p:nvPicPr>
            <p:cNvPr id="139" name="Picture 138" descr="A screenshot of a cell phone&#10;&#10;Description automatically generated">
              <a:extLst>
                <a:ext uri="{FF2B5EF4-FFF2-40B4-BE49-F238E27FC236}">
                  <a16:creationId xmlns:a16="http://schemas.microsoft.com/office/drawing/2014/main" id="{7F7173B0-A375-9744-8C87-5511E2CA3604}"/>
                </a:ext>
              </a:extLst>
            </p:cNvPr>
            <p:cNvPicPr>
              <a:picLocks noChangeAspect="1"/>
            </p:cNvPicPr>
            <p:nvPr/>
          </p:nvPicPr>
          <p:blipFill rotWithShape="1">
            <a:blip r:embed="rId15"/>
            <a:srcRect l="3247" t="-1" r="5390" b="-1049"/>
            <a:stretch/>
          </p:blipFill>
          <p:spPr>
            <a:xfrm>
              <a:off x="1256476" y="3996797"/>
              <a:ext cx="3627999" cy="2716076"/>
            </a:xfrm>
            <a:prstGeom prst="rect">
              <a:avLst/>
            </a:prstGeom>
          </p:spPr>
        </p:pic>
      </p:grpSp>
      <p:pic>
        <p:nvPicPr>
          <p:cNvPr id="132" name="Picture 131" descr="A picture containing indoor, table, sitting, black&#10;&#10;Description automatically generated">
            <a:extLst>
              <a:ext uri="{FF2B5EF4-FFF2-40B4-BE49-F238E27FC236}">
                <a16:creationId xmlns:a16="http://schemas.microsoft.com/office/drawing/2014/main" id="{D6D3B35A-FE7D-C040-AB37-52D40651236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5519057" y="126208"/>
            <a:ext cx="930991" cy="1579067"/>
          </a:xfrm>
          <a:prstGeom prst="rect">
            <a:avLst/>
          </a:prstGeom>
        </p:spPr>
      </p:pic>
      <p:sp>
        <p:nvSpPr>
          <p:cNvPr id="136" name="Cross 135">
            <a:extLst>
              <a:ext uri="{FF2B5EF4-FFF2-40B4-BE49-F238E27FC236}">
                <a16:creationId xmlns:a16="http://schemas.microsoft.com/office/drawing/2014/main" id="{313C626C-09FC-F54C-8F81-AB5A0A73656E}"/>
              </a:ext>
            </a:extLst>
          </p:cNvPr>
          <p:cNvSpPr/>
          <p:nvPr/>
        </p:nvSpPr>
        <p:spPr>
          <a:xfrm rot="2654469">
            <a:off x="5513290" y="404470"/>
            <a:ext cx="884569" cy="895371"/>
          </a:xfrm>
          <a:prstGeom prst="plus">
            <a:avLst>
              <a:gd name="adj" fmla="val 472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Effect transition="in" filter="fade">
                                      <p:cBhvr>
                                        <p:cTn id="9" dur="500"/>
                                        <p:tgtEl>
                                          <p:spTgt spid="115"/>
                                        </p:tgtEl>
                                      </p:cBhvr>
                                    </p:animEffect>
                                  </p:childTnLst>
                                </p:cTn>
                              </p:par>
                              <p:par>
                                <p:cTn id="10" presetID="53" presetClass="entr" presetSubtype="16"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anim calcmode="lin" valueType="num">
                                      <p:cBhvr>
                                        <p:cTn id="17" dur="500" fill="hold"/>
                                        <p:tgtEl>
                                          <p:spTgt spid="133"/>
                                        </p:tgtEl>
                                        <p:attrNameLst>
                                          <p:attrName>ppt_w</p:attrName>
                                        </p:attrNameLst>
                                      </p:cBhvr>
                                      <p:tavLst>
                                        <p:tav tm="0">
                                          <p:val>
                                            <p:fltVal val="0"/>
                                          </p:val>
                                        </p:tav>
                                        <p:tav tm="100000">
                                          <p:val>
                                            <p:strVal val="#ppt_w"/>
                                          </p:val>
                                        </p:tav>
                                      </p:tavLst>
                                    </p:anim>
                                    <p:anim calcmode="lin" valueType="num">
                                      <p:cBhvr>
                                        <p:cTn id="18" dur="500" fill="hold"/>
                                        <p:tgtEl>
                                          <p:spTgt spid="133"/>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anim calcmode="lin" valueType="num">
                                      <p:cBhvr>
                                        <p:cTn id="21" dur="500" fill="hold"/>
                                        <p:tgtEl>
                                          <p:spTgt spid="132"/>
                                        </p:tgtEl>
                                        <p:attrNameLst>
                                          <p:attrName>ppt_w</p:attrName>
                                        </p:attrNameLst>
                                      </p:cBhvr>
                                      <p:tavLst>
                                        <p:tav tm="0">
                                          <p:val>
                                            <p:fltVal val="0"/>
                                          </p:val>
                                        </p:tav>
                                        <p:tav tm="100000">
                                          <p:val>
                                            <p:strVal val="#ppt_w"/>
                                          </p:val>
                                        </p:tav>
                                      </p:tavLst>
                                    </p:anim>
                                    <p:anim calcmode="lin" valueType="num">
                                      <p:cBhvr>
                                        <p:cTn id="22" dur="500" fill="hold"/>
                                        <p:tgtEl>
                                          <p:spTgt spid="132"/>
                                        </p:tgtEl>
                                        <p:attrNameLst>
                                          <p:attrName>ppt_h</p:attrName>
                                        </p:attrNameLst>
                                      </p:cBhvr>
                                      <p:tavLst>
                                        <p:tav tm="0">
                                          <p:val>
                                            <p:fltVal val="0"/>
                                          </p:val>
                                        </p:tav>
                                        <p:tav tm="100000">
                                          <p:val>
                                            <p:strVal val="#ppt_h"/>
                                          </p:val>
                                        </p:tav>
                                      </p:tavLst>
                                    </p:anim>
                                    <p:animEffect transition="in" filter="fade">
                                      <p:cBhvr>
                                        <p:cTn id="23" dur="500"/>
                                        <p:tgtEl>
                                          <p:spTgt spid="132"/>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136"/>
                                        </p:tgtEl>
                                        <p:attrNameLst>
                                          <p:attrName>style.visibility</p:attrName>
                                        </p:attrNameLst>
                                      </p:cBhvr>
                                      <p:to>
                                        <p:strVal val="visible"/>
                                      </p:to>
                                    </p:set>
                                    <p:anim calcmode="lin" valueType="num">
                                      <p:cBhvr>
                                        <p:cTn id="26" dur="500" fill="hold"/>
                                        <p:tgtEl>
                                          <p:spTgt spid="136"/>
                                        </p:tgtEl>
                                        <p:attrNameLst>
                                          <p:attrName>ppt_w</p:attrName>
                                        </p:attrNameLst>
                                      </p:cBhvr>
                                      <p:tavLst>
                                        <p:tav tm="0">
                                          <p:val>
                                            <p:fltVal val="0"/>
                                          </p:val>
                                        </p:tav>
                                        <p:tav tm="100000">
                                          <p:val>
                                            <p:strVal val="#ppt_w"/>
                                          </p:val>
                                        </p:tav>
                                      </p:tavLst>
                                    </p:anim>
                                    <p:anim calcmode="lin" valueType="num">
                                      <p:cBhvr>
                                        <p:cTn id="27" dur="500" fill="hold"/>
                                        <p:tgtEl>
                                          <p:spTgt spid="136"/>
                                        </p:tgtEl>
                                        <p:attrNameLst>
                                          <p:attrName>ppt_h</p:attrName>
                                        </p:attrNameLst>
                                      </p:cBhvr>
                                      <p:tavLst>
                                        <p:tav tm="0">
                                          <p:val>
                                            <p:fltVal val="0"/>
                                          </p:val>
                                        </p:tav>
                                        <p:tav tm="100000">
                                          <p:val>
                                            <p:strVal val="#ppt_h"/>
                                          </p:val>
                                        </p:tav>
                                      </p:tavLst>
                                    </p:anim>
                                    <p:animEffect transition="in" filter="fade">
                                      <p:cBhvr>
                                        <p:cTn id="28" dur="500"/>
                                        <p:tgtEl>
                                          <p:spTgt spid="136"/>
                                        </p:tgtEl>
                                      </p:cBhvr>
                                    </p:animEffect>
                                  </p:childTnLst>
                                </p:cTn>
                              </p:par>
                              <p:par>
                                <p:cTn id="29" presetID="53" presetClass="entr" presetSubtype="16"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p:cTn id="31" dur="500" fill="hold"/>
                                        <p:tgtEl>
                                          <p:spTgt spid="73"/>
                                        </p:tgtEl>
                                        <p:attrNameLst>
                                          <p:attrName>ppt_w</p:attrName>
                                        </p:attrNameLst>
                                      </p:cBhvr>
                                      <p:tavLst>
                                        <p:tav tm="0">
                                          <p:val>
                                            <p:fltVal val="0"/>
                                          </p:val>
                                        </p:tav>
                                        <p:tav tm="100000">
                                          <p:val>
                                            <p:strVal val="#ppt_w"/>
                                          </p:val>
                                        </p:tav>
                                      </p:tavLst>
                                    </p:anim>
                                    <p:anim calcmode="lin" valueType="num">
                                      <p:cBhvr>
                                        <p:cTn id="32" dur="500" fill="hold"/>
                                        <p:tgtEl>
                                          <p:spTgt spid="73"/>
                                        </p:tgtEl>
                                        <p:attrNameLst>
                                          <p:attrName>ppt_h</p:attrName>
                                        </p:attrNameLst>
                                      </p:cBhvr>
                                      <p:tavLst>
                                        <p:tav tm="0">
                                          <p:val>
                                            <p:fltVal val="0"/>
                                          </p:val>
                                        </p:tav>
                                        <p:tav tm="100000">
                                          <p:val>
                                            <p:strVal val="#ppt_h"/>
                                          </p:val>
                                        </p:tav>
                                      </p:tavLst>
                                    </p:anim>
                                    <p:animEffect transition="in" filter="fade">
                                      <p:cBhvr>
                                        <p:cTn id="33" dur="500"/>
                                        <p:tgtEl>
                                          <p:spTgt spid="7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4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0243 -0.37686 " pathEditMode="relative" rAng="0" ptsTypes="AA">
                                      <p:cBhvr>
                                        <p:cTn id="61" dur="2000" fill="hold"/>
                                        <p:tgtEl>
                                          <p:spTgt spid="140"/>
                                        </p:tgtEl>
                                        <p:attrNameLst>
                                          <p:attrName>ppt_x</p:attrName>
                                          <p:attrName>ppt_y</p:attrName>
                                        </p:attrNameLst>
                                      </p:cBhvr>
                                      <p:rCtr x="-122"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22" grpId="0"/>
      <p:bldP spid="47" grpId="0"/>
      <p:bldP spid="123" grpId="0"/>
      <p:bldP spid="133" grpId="0"/>
      <p:bldP spid="136"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D04A-20AA-B14C-A78A-0C00B84F14FA}"/>
              </a:ext>
            </a:extLst>
          </p:cNvPr>
          <p:cNvSpPr>
            <a:spLocks noGrp="1"/>
          </p:cNvSpPr>
          <p:nvPr>
            <p:ph type="title"/>
          </p:nvPr>
        </p:nvSpPr>
        <p:spPr>
          <a:xfrm>
            <a:off x="-1" y="172572"/>
            <a:ext cx="9144001" cy="1010534"/>
          </a:xfrm>
        </p:spPr>
        <p:txBody>
          <a:bodyPr>
            <a:normAutofit fontScale="90000"/>
          </a:bodyPr>
          <a:lstStyle/>
          <a:p>
            <a:r>
              <a:rPr lang="en-US" dirty="0"/>
              <a:t>Detection of biological micromovements</a:t>
            </a:r>
          </a:p>
        </p:txBody>
      </p:sp>
      <p:pic>
        <p:nvPicPr>
          <p:cNvPr id="3" name="Picture 11" descr="A person standing in a room&#10;&#10;Description automatically generated">
            <a:extLst>
              <a:ext uri="{FF2B5EF4-FFF2-40B4-BE49-F238E27FC236}">
                <a16:creationId xmlns:a16="http://schemas.microsoft.com/office/drawing/2014/main" id="{DF6704FF-5E74-B641-9165-0C4BC9C33A42}"/>
              </a:ext>
            </a:extLst>
          </p:cNvPr>
          <p:cNvPicPr>
            <a:picLocks noChangeAspect="1"/>
          </p:cNvPicPr>
          <p:nvPr/>
        </p:nvPicPr>
        <p:blipFill rotWithShape="1">
          <a:blip r:embed="rId2"/>
          <a:srcRect l="24594" t="16166" r="25906" b="3160"/>
          <a:stretch/>
        </p:blipFill>
        <p:spPr>
          <a:xfrm>
            <a:off x="-1668592" y="1492250"/>
            <a:ext cx="1296420" cy="2597587"/>
          </a:xfrm>
          <a:prstGeom prst="rect">
            <a:avLst/>
          </a:prstGeom>
          <a:noFill/>
          <a:ln cap="flat">
            <a:noFill/>
          </a:ln>
        </p:spPr>
      </p:pic>
      <p:pic>
        <p:nvPicPr>
          <p:cNvPr id="6" name="Picture 5" descr="A picture containing sitting, black, sign, man&#10;&#10;Description automatically generated">
            <a:extLst>
              <a:ext uri="{FF2B5EF4-FFF2-40B4-BE49-F238E27FC236}">
                <a16:creationId xmlns:a16="http://schemas.microsoft.com/office/drawing/2014/main" id="{ABD766DF-F966-5C44-97B8-CA912A2DC974}"/>
              </a:ext>
            </a:extLst>
          </p:cNvPr>
          <p:cNvPicPr>
            <a:picLocks noChangeAspect="1"/>
          </p:cNvPicPr>
          <p:nvPr/>
        </p:nvPicPr>
        <p:blipFill rotWithShape="1">
          <a:blip r:embed="rId3"/>
          <a:srcRect l="26642" t="7774" r="37131" b="-8766"/>
          <a:stretch/>
        </p:blipFill>
        <p:spPr>
          <a:xfrm>
            <a:off x="-1888582" y="-791386"/>
            <a:ext cx="1745630" cy="2772965"/>
          </a:xfrm>
          <a:prstGeom prst="rect">
            <a:avLst/>
          </a:prstGeom>
        </p:spPr>
      </p:pic>
      <p:sp>
        <p:nvSpPr>
          <p:cNvPr id="7" name="TextBox 6">
            <a:extLst>
              <a:ext uri="{FF2B5EF4-FFF2-40B4-BE49-F238E27FC236}">
                <a16:creationId xmlns:a16="http://schemas.microsoft.com/office/drawing/2014/main" id="{F0BF30B5-57BB-5743-B41B-5D5B79CEEBF1}"/>
              </a:ext>
            </a:extLst>
          </p:cNvPr>
          <p:cNvSpPr txBox="1"/>
          <p:nvPr/>
        </p:nvSpPr>
        <p:spPr>
          <a:xfrm>
            <a:off x="3512988" y="-791386"/>
            <a:ext cx="2189446" cy="369332"/>
          </a:xfrm>
          <a:prstGeom prst="rect">
            <a:avLst/>
          </a:prstGeom>
          <a:noFill/>
        </p:spPr>
        <p:txBody>
          <a:bodyPr wrap="none" rtlCol="0">
            <a:spAutoFit/>
          </a:bodyPr>
          <a:lstStyle/>
          <a:p>
            <a:r>
              <a:rPr lang="en-US" dirty="0"/>
              <a:t>Where is the person?</a:t>
            </a:r>
          </a:p>
        </p:txBody>
      </p:sp>
      <p:sp>
        <p:nvSpPr>
          <p:cNvPr id="9" name="TextBox 8">
            <a:extLst>
              <a:ext uri="{FF2B5EF4-FFF2-40B4-BE49-F238E27FC236}">
                <a16:creationId xmlns:a16="http://schemas.microsoft.com/office/drawing/2014/main" id="{DB2FFF1E-290B-CE43-B61D-0928248A27AD}"/>
              </a:ext>
            </a:extLst>
          </p:cNvPr>
          <p:cNvSpPr txBox="1"/>
          <p:nvPr/>
        </p:nvSpPr>
        <p:spPr>
          <a:xfrm>
            <a:off x="5702434" y="4075403"/>
            <a:ext cx="1397028" cy="646331"/>
          </a:xfrm>
          <a:prstGeom prst="rect">
            <a:avLst/>
          </a:prstGeom>
          <a:noFill/>
        </p:spPr>
        <p:txBody>
          <a:bodyPr wrap="square" rtlCol="0">
            <a:spAutoFit/>
          </a:bodyPr>
          <a:lstStyle/>
          <a:p>
            <a:r>
              <a:rPr lang="en-US" dirty="0"/>
              <a:t>Are they breathing?</a:t>
            </a:r>
          </a:p>
        </p:txBody>
      </p:sp>
      <p:pic>
        <p:nvPicPr>
          <p:cNvPr id="13" name="Picture 12" descr="A close up of a map&#10;&#10;Description automatically generated">
            <a:extLst>
              <a:ext uri="{FF2B5EF4-FFF2-40B4-BE49-F238E27FC236}">
                <a16:creationId xmlns:a16="http://schemas.microsoft.com/office/drawing/2014/main" id="{C9CF66C8-8F39-4148-BD33-0C2793EE6D01}"/>
              </a:ext>
            </a:extLst>
          </p:cNvPr>
          <p:cNvPicPr>
            <a:picLocks noChangeAspect="1"/>
          </p:cNvPicPr>
          <p:nvPr/>
        </p:nvPicPr>
        <p:blipFill rotWithShape="1">
          <a:blip r:embed="rId4"/>
          <a:srcRect l="6507" t="5172" r="5096" b="-555"/>
          <a:stretch/>
        </p:blipFill>
        <p:spPr>
          <a:xfrm>
            <a:off x="7736758" y="7148780"/>
            <a:ext cx="2566055" cy="1921934"/>
          </a:xfrm>
          <a:prstGeom prst="rect">
            <a:avLst/>
          </a:prstGeom>
        </p:spPr>
      </p:pic>
      <p:sp>
        <p:nvSpPr>
          <p:cNvPr id="14" name="TextBox 13">
            <a:extLst>
              <a:ext uri="{FF2B5EF4-FFF2-40B4-BE49-F238E27FC236}">
                <a16:creationId xmlns:a16="http://schemas.microsoft.com/office/drawing/2014/main" id="{EFFD6F6A-2A9D-D347-A5AC-4DFA62877660}"/>
              </a:ext>
            </a:extLst>
          </p:cNvPr>
          <p:cNvSpPr txBox="1"/>
          <p:nvPr/>
        </p:nvSpPr>
        <p:spPr>
          <a:xfrm>
            <a:off x="6426947" y="-606720"/>
            <a:ext cx="2619622" cy="307777"/>
          </a:xfrm>
          <a:prstGeom prst="rect">
            <a:avLst/>
          </a:prstGeom>
          <a:noFill/>
          <a:ln>
            <a:noFill/>
          </a:ln>
        </p:spPr>
        <p:txBody>
          <a:bodyPr wrap="square" rtlCol="0">
            <a:spAutoFit/>
          </a:bodyPr>
          <a:lstStyle/>
          <a:p>
            <a:pPr algn="ctr"/>
            <a:r>
              <a:rPr lang="en-US" sz="1400" dirty="0"/>
              <a:t>TCSPC HISTOGRAM</a:t>
            </a:r>
          </a:p>
        </p:txBody>
      </p:sp>
      <p:sp>
        <p:nvSpPr>
          <p:cNvPr id="23" name="Rectangle 22">
            <a:extLst>
              <a:ext uri="{FF2B5EF4-FFF2-40B4-BE49-F238E27FC236}">
                <a16:creationId xmlns:a16="http://schemas.microsoft.com/office/drawing/2014/main" id="{F3C7B471-3D71-634F-85F4-13F50859CDB4}"/>
              </a:ext>
            </a:extLst>
          </p:cNvPr>
          <p:cNvSpPr/>
          <p:nvPr/>
        </p:nvSpPr>
        <p:spPr>
          <a:xfrm>
            <a:off x="5958657" y="4824286"/>
            <a:ext cx="147824" cy="15633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FF51A71-BDEB-AF46-AAF3-1F58DA4407EB}"/>
              </a:ext>
            </a:extLst>
          </p:cNvPr>
          <p:cNvSpPr txBox="1"/>
          <p:nvPr/>
        </p:nvSpPr>
        <p:spPr>
          <a:xfrm>
            <a:off x="6107050" y="4711978"/>
            <a:ext cx="659540" cy="369332"/>
          </a:xfrm>
          <a:prstGeom prst="rect">
            <a:avLst/>
          </a:prstGeom>
          <a:noFill/>
        </p:spPr>
        <p:txBody>
          <a:bodyPr wrap="none" rtlCol="0">
            <a:spAutoFit/>
          </a:bodyPr>
          <a:lstStyle/>
          <a:p>
            <a:r>
              <a:rPr lang="en-US" dirty="0"/>
              <a:t>= yes</a:t>
            </a:r>
          </a:p>
        </p:txBody>
      </p:sp>
      <p:sp>
        <p:nvSpPr>
          <p:cNvPr id="26" name="TextBox 25">
            <a:extLst>
              <a:ext uri="{FF2B5EF4-FFF2-40B4-BE49-F238E27FC236}">
                <a16:creationId xmlns:a16="http://schemas.microsoft.com/office/drawing/2014/main" id="{D2F9E357-A432-694C-BFC8-65B6742B1495}"/>
              </a:ext>
            </a:extLst>
          </p:cNvPr>
          <p:cNvSpPr txBox="1"/>
          <p:nvPr/>
        </p:nvSpPr>
        <p:spPr>
          <a:xfrm>
            <a:off x="593106" y="4342646"/>
            <a:ext cx="1627110" cy="1477328"/>
          </a:xfrm>
          <a:prstGeom prst="rect">
            <a:avLst/>
          </a:prstGeom>
          <a:noFill/>
        </p:spPr>
        <p:txBody>
          <a:bodyPr wrap="square" rtlCol="0">
            <a:spAutoFit/>
          </a:bodyPr>
          <a:lstStyle/>
          <a:p>
            <a:r>
              <a:rPr lang="en-US" dirty="0"/>
              <a:t>Average adult breathing frequency</a:t>
            </a:r>
          </a:p>
          <a:p>
            <a:r>
              <a:rPr lang="en-US" dirty="0"/>
              <a:t>between 0.2 Hz and 0.3 Hz</a:t>
            </a:r>
          </a:p>
        </p:txBody>
      </p:sp>
      <p:cxnSp>
        <p:nvCxnSpPr>
          <p:cNvPr id="28" name="Straight Arrow Connector 27">
            <a:extLst>
              <a:ext uri="{FF2B5EF4-FFF2-40B4-BE49-F238E27FC236}">
                <a16:creationId xmlns:a16="http://schemas.microsoft.com/office/drawing/2014/main" id="{B6A6FF31-741D-7F4A-BFBF-2A5BBF7A33E6}"/>
              </a:ext>
            </a:extLst>
          </p:cNvPr>
          <p:cNvCxnSpPr>
            <a:cxnSpLocks/>
          </p:cNvCxnSpPr>
          <p:nvPr/>
        </p:nvCxnSpPr>
        <p:spPr>
          <a:xfrm>
            <a:off x="1370241" y="-298943"/>
            <a:ext cx="12701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AD90F8B-4FE7-0A44-B226-015D0E873BF4}"/>
              </a:ext>
            </a:extLst>
          </p:cNvPr>
          <p:cNvSpPr txBox="1"/>
          <p:nvPr/>
        </p:nvSpPr>
        <p:spPr>
          <a:xfrm>
            <a:off x="-1668592" y="5223179"/>
            <a:ext cx="1429879" cy="369332"/>
          </a:xfrm>
          <a:prstGeom prst="rect">
            <a:avLst/>
          </a:prstGeom>
          <a:noFill/>
        </p:spPr>
        <p:txBody>
          <a:bodyPr wrap="none" rtlCol="0">
            <a:spAutoFit/>
          </a:bodyPr>
          <a:lstStyle/>
          <a:p>
            <a:r>
              <a:rPr lang="en-US" dirty="0"/>
              <a:t>Visible Image</a:t>
            </a:r>
          </a:p>
        </p:txBody>
      </p:sp>
      <p:sp>
        <p:nvSpPr>
          <p:cNvPr id="8" name="TextBox 7">
            <a:extLst>
              <a:ext uri="{FF2B5EF4-FFF2-40B4-BE49-F238E27FC236}">
                <a16:creationId xmlns:a16="http://schemas.microsoft.com/office/drawing/2014/main" id="{0770A027-2ABF-D94E-8A87-F52AEC4FD256}"/>
              </a:ext>
            </a:extLst>
          </p:cNvPr>
          <p:cNvSpPr txBox="1"/>
          <p:nvPr/>
        </p:nvSpPr>
        <p:spPr>
          <a:xfrm>
            <a:off x="2803898" y="3706071"/>
            <a:ext cx="1590179" cy="369332"/>
          </a:xfrm>
          <a:prstGeom prst="rect">
            <a:avLst/>
          </a:prstGeom>
          <a:noFill/>
        </p:spPr>
        <p:txBody>
          <a:bodyPr wrap="none" rtlCol="0">
            <a:spAutoFit/>
          </a:bodyPr>
          <a:lstStyle/>
          <a:p>
            <a:r>
              <a:rPr lang="en-US" dirty="0"/>
              <a:t>Thermal Image</a:t>
            </a:r>
          </a:p>
        </p:txBody>
      </p:sp>
      <p:pic>
        <p:nvPicPr>
          <p:cNvPr id="16" name="Picture 15" descr="A screenshot of a map&#10;&#10;Description automatically generated">
            <a:extLst>
              <a:ext uri="{FF2B5EF4-FFF2-40B4-BE49-F238E27FC236}">
                <a16:creationId xmlns:a16="http://schemas.microsoft.com/office/drawing/2014/main" id="{80E5E67B-D7EB-8243-958B-147F170509F2}"/>
              </a:ext>
            </a:extLst>
          </p:cNvPr>
          <p:cNvPicPr>
            <a:picLocks noChangeAspect="1"/>
          </p:cNvPicPr>
          <p:nvPr/>
        </p:nvPicPr>
        <p:blipFill rotWithShape="1">
          <a:blip r:embed="rId5"/>
          <a:srcRect l="5283" t="2300" r="5611" b="-834"/>
          <a:stretch/>
        </p:blipFill>
        <p:spPr>
          <a:xfrm>
            <a:off x="9883039" y="5050106"/>
            <a:ext cx="3642552" cy="1995065"/>
          </a:xfrm>
          <a:prstGeom prst="rect">
            <a:avLst/>
          </a:prstGeom>
        </p:spPr>
      </p:pic>
      <p:pic>
        <p:nvPicPr>
          <p:cNvPr id="19" name="Picture 18" descr="A close up of a map&#10;&#10;Description automatically generated">
            <a:extLst>
              <a:ext uri="{FF2B5EF4-FFF2-40B4-BE49-F238E27FC236}">
                <a16:creationId xmlns:a16="http://schemas.microsoft.com/office/drawing/2014/main" id="{FDD1947A-9F4D-DC43-AFB3-68E012EE9A4B}"/>
              </a:ext>
            </a:extLst>
          </p:cNvPr>
          <p:cNvPicPr>
            <a:picLocks noChangeAspect="1"/>
          </p:cNvPicPr>
          <p:nvPr/>
        </p:nvPicPr>
        <p:blipFill rotWithShape="1">
          <a:blip r:embed="rId6"/>
          <a:srcRect l="7239" t="749" r="7239" b="4412"/>
          <a:stretch/>
        </p:blipFill>
        <p:spPr>
          <a:xfrm>
            <a:off x="3088423" y="7898588"/>
            <a:ext cx="2450392" cy="1921934"/>
          </a:xfrm>
          <a:prstGeom prst="rect">
            <a:avLst/>
          </a:prstGeom>
        </p:spPr>
      </p:pic>
      <p:pic>
        <p:nvPicPr>
          <p:cNvPr id="27" name="Picture 26" descr="A screen shot of a computer&#10;&#10;Description automatically generated">
            <a:extLst>
              <a:ext uri="{FF2B5EF4-FFF2-40B4-BE49-F238E27FC236}">
                <a16:creationId xmlns:a16="http://schemas.microsoft.com/office/drawing/2014/main" id="{A014D00C-4975-BB4F-88C4-229B6AE4D53B}"/>
              </a:ext>
            </a:extLst>
          </p:cNvPr>
          <p:cNvPicPr>
            <a:picLocks noChangeAspect="1"/>
          </p:cNvPicPr>
          <p:nvPr/>
        </p:nvPicPr>
        <p:blipFill rotWithShape="1">
          <a:blip r:embed="rId7"/>
          <a:srcRect l="9256" t="-1" r="78923" b="61472"/>
          <a:stretch/>
        </p:blipFill>
        <p:spPr>
          <a:xfrm>
            <a:off x="-1421502" y="4265215"/>
            <a:ext cx="1049330" cy="2477859"/>
          </a:xfrm>
          <a:prstGeom prst="rect">
            <a:avLst/>
          </a:prstGeom>
        </p:spPr>
      </p:pic>
      <p:pic>
        <p:nvPicPr>
          <p:cNvPr id="29" name="Picture 28" descr="A screen shot of a computer&#10;&#10;Description automatically generated">
            <a:extLst>
              <a:ext uri="{FF2B5EF4-FFF2-40B4-BE49-F238E27FC236}">
                <a16:creationId xmlns:a16="http://schemas.microsoft.com/office/drawing/2014/main" id="{C00E62D5-9E14-7A43-817B-86F44F3724F0}"/>
              </a:ext>
            </a:extLst>
          </p:cNvPr>
          <p:cNvPicPr>
            <a:picLocks noChangeAspect="1"/>
          </p:cNvPicPr>
          <p:nvPr/>
        </p:nvPicPr>
        <p:blipFill rotWithShape="1">
          <a:blip r:embed="rId7"/>
          <a:srcRect l="41276" t="2111" r="46903" b="60018"/>
          <a:stretch/>
        </p:blipFill>
        <p:spPr>
          <a:xfrm>
            <a:off x="3035144" y="4075403"/>
            <a:ext cx="1049330" cy="2435550"/>
          </a:xfrm>
          <a:prstGeom prst="rect">
            <a:avLst/>
          </a:prstGeom>
        </p:spPr>
      </p:pic>
      <p:pic>
        <p:nvPicPr>
          <p:cNvPr id="30" name="Picture 29" descr="A screen shot of a computer&#10;&#10;Description automatically generated">
            <a:extLst>
              <a:ext uri="{FF2B5EF4-FFF2-40B4-BE49-F238E27FC236}">
                <a16:creationId xmlns:a16="http://schemas.microsoft.com/office/drawing/2014/main" id="{F1BA3532-D816-804E-B155-B29CADEA09C4}"/>
              </a:ext>
            </a:extLst>
          </p:cNvPr>
          <p:cNvPicPr>
            <a:picLocks noChangeAspect="1"/>
          </p:cNvPicPr>
          <p:nvPr/>
        </p:nvPicPr>
        <p:blipFill rotWithShape="1">
          <a:blip r:embed="rId7"/>
          <a:srcRect l="41276" t="2111" r="46903" b="60018"/>
          <a:stretch/>
        </p:blipFill>
        <p:spPr>
          <a:xfrm>
            <a:off x="4572000" y="4075403"/>
            <a:ext cx="1049330" cy="2435550"/>
          </a:xfrm>
          <a:prstGeom prst="rect">
            <a:avLst/>
          </a:prstGeom>
        </p:spPr>
      </p:pic>
      <p:pic>
        <p:nvPicPr>
          <p:cNvPr id="21" name="Picture 20" descr="A picture containing screenshot&#10;&#10;Description automatically generated">
            <a:extLst>
              <a:ext uri="{FF2B5EF4-FFF2-40B4-BE49-F238E27FC236}">
                <a16:creationId xmlns:a16="http://schemas.microsoft.com/office/drawing/2014/main" id="{EC61557C-481E-FA45-BBC2-18E1719B6F41}"/>
              </a:ext>
            </a:extLst>
          </p:cNvPr>
          <p:cNvPicPr>
            <a:picLocks noChangeAspect="1"/>
          </p:cNvPicPr>
          <p:nvPr/>
        </p:nvPicPr>
        <p:blipFill rotWithShape="1">
          <a:blip r:embed="rId8">
            <a:alphaModFix amt="50000"/>
          </a:blip>
          <a:srcRect l="43893" t="14976" r="27460" b="15065"/>
          <a:stretch/>
        </p:blipFill>
        <p:spPr>
          <a:xfrm>
            <a:off x="4656694" y="4263084"/>
            <a:ext cx="758437" cy="1629464"/>
          </a:xfrm>
          <a:prstGeom prst="rect">
            <a:avLst/>
          </a:prstGeom>
        </p:spPr>
      </p:pic>
      <p:sp>
        <p:nvSpPr>
          <p:cNvPr id="31" name="TextBox 30">
            <a:extLst>
              <a:ext uri="{FF2B5EF4-FFF2-40B4-BE49-F238E27FC236}">
                <a16:creationId xmlns:a16="http://schemas.microsoft.com/office/drawing/2014/main" id="{307B1ABF-6D5B-944B-9A40-08C212DFE534}"/>
              </a:ext>
            </a:extLst>
          </p:cNvPr>
          <p:cNvSpPr txBox="1"/>
          <p:nvPr/>
        </p:nvSpPr>
        <p:spPr>
          <a:xfrm>
            <a:off x="4537792" y="3445778"/>
            <a:ext cx="1252202" cy="646331"/>
          </a:xfrm>
          <a:prstGeom prst="rect">
            <a:avLst/>
          </a:prstGeom>
          <a:noFill/>
        </p:spPr>
        <p:txBody>
          <a:bodyPr wrap="none" rtlCol="0">
            <a:spAutoFit/>
          </a:bodyPr>
          <a:lstStyle/>
          <a:p>
            <a:r>
              <a:rPr lang="en-US" dirty="0"/>
              <a:t>TCSPC Data</a:t>
            </a:r>
          </a:p>
          <a:p>
            <a:r>
              <a:rPr lang="en-US" dirty="0"/>
              <a:t> Overlaid</a:t>
            </a:r>
          </a:p>
        </p:txBody>
      </p:sp>
      <p:sp>
        <p:nvSpPr>
          <p:cNvPr id="32" name="Rectangle 31">
            <a:extLst>
              <a:ext uri="{FF2B5EF4-FFF2-40B4-BE49-F238E27FC236}">
                <a16:creationId xmlns:a16="http://schemas.microsoft.com/office/drawing/2014/main" id="{A53CD871-10B1-6647-8F62-3BB39A512E0B}"/>
              </a:ext>
            </a:extLst>
          </p:cNvPr>
          <p:cNvSpPr/>
          <p:nvPr/>
        </p:nvSpPr>
        <p:spPr>
          <a:xfrm>
            <a:off x="5982721" y="5153148"/>
            <a:ext cx="147824" cy="15633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BABB4D4-E31B-3C46-8329-6C1A23E3FE8F}"/>
              </a:ext>
            </a:extLst>
          </p:cNvPr>
          <p:cNvSpPr txBox="1"/>
          <p:nvPr/>
        </p:nvSpPr>
        <p:spPr>
          <a:xfrm>
            <a:off x="6168226" y="5050106"/>
            <a:ext cx="596638" cy="369332"/>
          </a:xfrm>
          <a:prstGeom prst="rect">
            <a:avLst/>
          </a:prstGeom>
          <a:noFill/>
        </p:spPr>
        <p:txBody>
          <a:bodyPr wrap="none" rtlCol="0">
            <a:spAutoFit/>
          </a:bodyPr>
          <a:lstStyle/>
          <a:p>
            <a:r>
              <a:rPr lang="en-US" dirty="0"/>
              <a:t>= no</a:t>
            </a:r>
          </a:p>
        </p:txBody>
      </p:sp>
      <p:grpSp>
        <p:nvGrpSpPr>
          <p:cNvPr id="47" name="Group 46">
            <a:extLst>
              <a:ext uri="{FF2B5EF4-FFF2-40B4-BE49-F238E27FC236}">
                <a16:creationId xmlns:a16="http://schemas.microsoft.com/office/drawing/2014/main" id="{12380230-D1A1-B440-8E8F-D567120D181E}"/>
              </a:ext>
            </a:extLst>
          </p:cNvPr>
          <p:cNvGrpSpPr/>
          <p:nvPr/>
        </p:nvGrpSpPr>
        <p:grpSpPr>
          <a:xfrm>
            <a:off x="25324" y="1002384"/>
            <a:ext cx="2762673" cy="2434742"/>
            <a:chOff x="25324" y="1002384"/>
            <a:chExt cx="2762673" cy="2434742"/>
          </a:xfrm>
        </p:grpSpPr>
        <p:pic>
          <p:nvPicPr>
            <p:cNvPr id="42" name="Picture 41" descr="A close up of a map&#10;&#10;Description automatically generated">
              <a:extLst>
                <a:ext uri="{FF2B5EF4-FFF2-40B4-BE49-F238E27FC236}">
                  <a16:creationId xmlns:a16="http://schemas.microsoft.com/office/drawing/2014/main" id="{80960D61-1E67-B449-B3FF-587C632C19B8}"/>
                </a:ext>
              </a:extLst>
            </p:cNvPr>
            <p:cNvPicPr>
              <a:picLocks noChangeAspect="1"/>
            </p:cNvPicPr>
            <p:nvPr/>
          </p:nvPicPr>
          <p:blipFill rotWithShape="1">
            <a:blip r:embed="rId9"/>
            <a:srcRect l="6486" t="6102" r="6486" b="1932"/>
            <a:stretch/>
          </p:blipFill>
          <p:spPr>
            <a:xfrm>
              <a:off x="25324" y="1401873"/>
              <a:ext cx="2762673" cy="2035253"/>
            </a:xfrm>
            <a:prstGeom prst="rect">
              <a:avLst/>
            </a:prstGeom>
          </p:spPr>
        </p:pic>
        <p:grpSp>
          <p:nvGrpSpPr>
            <p:cNvPr id="33" name="Group 32">
              <a:extLst>
                <a:ext uri="{FF2B5EF4-FFF2-40B4-BE49-F238E27FC236}">
                  <a16:creationId xmlns:a16="http://schemas.microsoft.com/office/drawing/2014/main" id="{EB99C6DA-1827-3346-8135-2C24C1C0D899}"/>
                </a:ext>
              </a:extLst>
            </p:cNvPr>
            <p:cNvGrpSpPr/>
            <p:nvPr/>
          </p:nvGrpSpPr>
          <p:grpSpPr>
            <a:xfrm>
              <a:off x="1456010" y="1002384"/>
              <a:ext cx="1106585" cy="710569"/>
              <a:chOff x="1534308" y="1045079"/>
              <a:chExt cx="1106585" cy="710569"/>
            </a:xfrm>
          </p:grpSpPr>
          <p:cxnSp>
            <p:nvCxnSpPr>
              <p:cNvPr id="17" name="Straight Arrow Connector 16">
                <a:extLst>
                  <a:ext uri="{FF2B5EF4-FFF2-40B4-BE49-F238E27FC236}">
                    <a16:creationId xmlns:a16="http://schemas.microsoft.com/office/drawing/2014/main" id="{E22A1ED2-EEAE-CC43-BDF0-22E22F4AE909}"/>
                  </a:ext>
                </a:extLst>
              </p:cNvPr>
              <p:cNvCxnSpPr>
                <a:cxnSpLocks/>
              </p:cNvCxnSpPr>
              <p:nvPr/>
            </p:nvCxnSpPr>
            <p:spPr>
              <a:xfrm>
                <a:off x="2048256" y="1420025"/>
                <a:ext cx="0" cy="335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B6B107D-A85C-094A-BEAC-51119DF01953}"/>
                  </a:ext>
                </a:extLst>
              </p:cNvPr>
              <p:cNvSpPr txBox="1"/>
              <p:nvPr/>
            </p:nvSpPr>
            <p:spPr>
              <a:xfrm>
                <a:off x="1534308" y="1045079"/>
                <a:ext cx="1106585" cy="369332"/>
              </a:xfrm>
              <a:prstGeom prst="rect">
                <a:avLst/>
              </a:prstGeom>
              <a:noFill/>
            </p:spPr>
            <p:txBody>
              <a:bodyPr wrap="none" rtlCol="0">
                <a:spAutoFit/>
              </a:bodyPr>
              <a:lstStyle/>
              <a:p>
                <a:r>
                  <a:rPr lang="en-US" dirty="0">
                    <a:solidFill>
                      <a:srgbClr val="FF0000"/>
                    </a:solidFill>
                  </a:rPr>
                  <a:t>Position 1</a:t>
                </a:r>
              </a:p>
            </p:txBody>
          </p:sp>
        </p:grpSp>
      </p:grpSp>
      <p:grpSp>
        <p:nvGrpSpPr>
          <p:cNvPr id="48" name="Group 47">
            <a:extLst>
              <a:ext uri="{FF2B5EF4-FFF2-40B4-BE49-F238E27FC236}">
                <a16:creationId xmlns:a16="http://schemas.microsoft.com/office/drawing/2014/main" id="{3042B3E4-03F4-EA4B-BC45-D4FF6C132D97}"/>
              </a:ext>
            </a:extLst>
          </p:cNvPr>
          <p:cNvGrpSpPr/>
          <p:nvPr/>
        </p:nvGrpSpPr>
        <p:grpSpPr>
          <a:xfrm>
            <a:off x="2890731" y="1014197"/>
            <a:ext cx="3294121" cy="2366009"/>
            <a:chOff x="2890731" y="1014197"/>
            <a:chExt cx="3294121" cy="2366009"/>
          </a:xfrm>
        </p:grpSpPr>
        <p:pic>
          <p:nvPicPr>
            <p:cNvPr id="40" name="Picture 39" descr="A close up of a map&#10;&#10;Description automatically generated">
              <a:extLst>
                <a:ext uri="{FF2B5EF4-FFF2-40B4-BE49-F238E27FC236}">
                  <a16:creationId xmlns:a16="http://schemas.microsoft.com/office/drawing/2014/main" id="{DA4630D1-03CE-5A42-95FF-2A552B5766D5}"/>
                </a:ext>
              </a:extLst>
            </p:cNvPr>
            <p:cNvPicPr>
              <a:picLocks noChangeAspect="1"/>
            </p:cNvPicPr>
            <p:nvPr/>
          </p:nvPicPr>
          <p:blipFill rotWithShape="1">
            <a:blip r:embed="rId10"/>
            <a:srcRect l="8000" t="6191" r="6487" b="1997"/>
            <a:stretch/>
          </p:blipFill>
          <p:spPr>
            <a:xfrm>
              <a:off x="2890731" y="1438562"/>
              <a:ext cx="3294121" cy="1941644"/>
            </a:xfrm>
            <a:prstGeom prst="rect">
              <a:avLst/>
            </a:prstGeom>
          </p:spPr>
        </p:pic>
        <p:sp>
          <p:nvSpPr>
            <p:cNvPr id="44" name="TextBox 43">
              <a:extLst>
                <a:ext uri="{FF2B5EF4-FFF2-40B4-BE49-F238E27FC236}">
                  <a16:creationId xmlns:a16="http://schemas.microsoft.com/office/drawing/2014/main" id="{3AE7DEB9-6173-E542-84D2-AEDD47ED1E17}"/>
                </a:ext>
              </a:extLst>
            </p:cNvPr>
            <p:cNvSpPr txBox="1"/>
            <p:nvPr/>
          </p:nvSpPr>
          <p:spPr>
            <a:xfrm flipH="1">
              <a:off x="3931025" y="1014197"/>
              <a:ext cx="2253827" cy="369332"/>
            </a:xfrm>
            <a:prstGeom prst="rect">
              <a:avLst/>
            </a:prstGeom>
            <a:noFill/>
          </p:spPr>
          <p:txBody>
            <a:bodyPr wrap="square" rtlCol="0">
              <a:spAutoFit/>
            </a:bodyPr>
            <a:lstStyle/>
            <a:p>
              <a:r>
                <a:rPr lang="en-US" dirty="0">
                  <a:solidFill>
                    <a:srgbClr val="FF0000"/>
                  </a:solidFill>
                </a:rPr>
                <a:t>Position 2</a:t>
              </a:r>
            </a:p>
          </p:txBody>
        </p:sp>
        <p:cxnSp>
          <p:nvCxnSpPr>
            <p:cNvPr id="45" name="Straight Arrow Connector 44">
              <a:extLst>
                <a:ext uri="{FF2B5EF4-FFF2-40B4-BE49-F238E27FC236}">
                  <a16:creationId xmlns:a16="http://schemas.microsoft.com/office/drawing/2014/main" id="{2BF65CC2-5510-2141-A186-768104D17EA5}"/>
                </a:ext>
              </a:extLst>
            </p:cNvPr>
            <p:cNvCxnSpPr>
              <a:cxnSpLocks/>
            </p:cNvCxnSpPr>
            <p:nvPr/>
          </p:nvCxnSpPr>
          <p:spPr>
            <a:xfrm>
              <a:off x="4394077" y="1401873"/>
              <a:ext cx="0" cy="335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4D2CAEC-3376-9749-ACCD-CE4D57C5AD6D}"/>
              </a:ext>
            </a:extLst>
          </p:cNvPr>
          <p:cNvGrpSpPr/>
          <p:nvPr/>
        </p:nvGrpSpPr>
        <p:grpSpPr>
          <a:xfrm>
            <a:off x="6374727" y="981679"/>
            <a:ext cx="2762672" cy="2418245"/>
            <a:chOff x="6374727" y="981679"/>
            <a:chExt cx="2762672" cy="2418245"/>
          </a:xfrm>
        </p:grpSpPr>
        <p:pic>
          <p:nvPicPr>
            <p:cNvPr id="38" name="Picture 37" descr="A picture containing object, antenna&#10;&#10;Description automatically generated">
              <a:extLst>
                <a:ext uri="{FF2B5EF4-FFF2-40B4-BE49-F238E27FC236}">
                  <a16:creationId xmlns:a16="http://schemas.microsoft.com/office/drawing/2014/main" id="{A3F0E5C4-BC60-1F44-A15E-E1C9DF3E9E50}"/>
                </a:ext>
              </a:extLst>
            </p:cNvPr>
            <p:cNvPicPr>
              <a:picLocks noChangeAspect="1"/>
            </p:cNvPicPr>
            <p:nvPr/>
          </p:nvPicPr>
          <p:blipFill rotWithShape="1">
            <a:blip r:embed="rId11"/>
            <a:srcRect l="6486" r="6962" b="1758"/>
            <a:stretch/>
          </p:blipFill>
          <p:spPr>
            <a:xfrm>
              <a:off x="6374727" y="1364671"/>
              <a:ext cx="2762672" cy="2035253"/>
            </a:xfrm>
            <a:prstGeom prst="rect">
              <a:avLst/>
            </a:prstGeom>
          </p:spPr>
        </p:pic>
        <p:sp>
          <p:nvSpPr>
            <p:cNvPr id="46" name="TextBox 45">
              <a:extLst>
                <a:ext uri="{FF2B5EF4-FFF2-40B4-BE49-F238E27FC236}">
                  <a16:creationId xmlns:a16="http://schemas.microsoft.com/office/drawing/2014/main" id="{BA5D9524-3B62-2743-BAFD-089DED0449FC}"/>
                </a:ext>
              </a:extLst>
            </p:cNvPr>
            <p:cNvSpPr txBox="1"/>
            <p:nvPr/>
          </p:nvSpPr>
          <p:spPr>
            <a:xfrm>
              <a:off x="6672035" y="981679"/>
              <a:ext cx="2395336" cy="369332"/>
            </a:xfrm>
            <a:prstGeom prst="rect">
              <a:avLst/>
            </a:prstGeom>
            <a:noFill/>
          </p:spPr>
          <p:txBody>
            <a:bodyPr wrap="none" rtlCol="0">
              <a:spAutoFit/>
            </a:bodyPr>
            <a:lstStyle/>
            <a:p>
              <a:r>
                <a:rPr lang="en-US" dirty="0">
                  <a:solidFill>
                    <a:srgbClr val="FF0000"/>
                  </a:solidFill>
                </a:rPr>
                <a:t>Peak position over time</a:t>
              </a:r>
            </a:p>
          </p:txBody>
        </p:sp>
      </p:grpSp>
    </p:spTree>
    <p:extLst>
      <p:ext uri="{BB962C8B-B14F-4D97-AF65-F5344CB8AC3E}">
        <p14:creationId xmlns:p14="http://schemas.microsoft.com/office/powerpoint/2010/main" val="12800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4" grpId="0"/>
      <p:bldP spid="26" grpId="0"/>
      <p:bldP spid="8" grpId="0"/>
      <p:bldP spid="31" grpId="0"/>
      <p:bldP spid="32"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A7F2-DE2E-6F45-B8A4-6014AF1E37A2}"/>
              </a:ext>
            </a:extLst>
          </p:cNvPr>
          <p:cNvSpPr>
            <a:spLocks noGrp="1"/>
          </p:cNvSpPr>
          <p:nvPr>
            <p:ph type="title"/>
          </p:nvPr>
        </p:nvSpPr>
        <p:spPr>
          <a:xfrm>
            <a:off x="95103" y="91017"/>
            <a:ext cx="7886700" cy="1325563"/>
          </a:xfrm>
        </p:spPr>
        <p:txBody>
          <a:bodyPr/>
          <a:lstStyle/>
          <a:p>
            <a:r>
              <a:rPr lang="en-US" dirty="0"/>
              <a:t>Material discrimination from Impulse Response</a:t>
            </a:r>
          </a:p>
        </p:txBody>
      </p:sp>
      <p:grpSp>
        <p:nvGrpSpPr>
          <p:cNvPr id="37" name="Group 36">
            <a:extLst>
              <a:ext uri="{FF2B5EF4-FFF2-40B4-BE49-F238E27FC236}">
                <a16:creationId xmlns:a16="http://schemas.microsoft.com/office/drawing/2014/main" id="{519D3A80-3693-394C-B731-4A9BCF208FF7}"/>
              </a:ext>
            </a:extLst>
          </p:cNvPr>
          <p:cNvGrpSpPr/>
          <p:nvPr/>
        </p:nvGrpSpPr>
        <p:grpSpPr>
          <a:xfrm>
            <a:off x="146025" y="3053795"/>
            <a:ext cx="3142013" cy="1325563"/>
            <a:chOff x="95103" y="1976521"/>
            <a:chExt cx="3142013" cy="1325563"/>
          </a:xfrm>
        </p:grpSpPr>
        <p:pic>
          <p:nvPicPr>
            <p:cNvPr id="1025" name="Picture 1">
              <a:extLst>
                <a:ext uri="{FF2B5EF4-FFF2-40B4-BE49-F238E27FC236}">
                  <a16:creationId xmlns:a16="http://schemas.microsoft.com/office/drawing/2014/main" id="{87E0E20D-4F95-8D43-AEF8-6426231FE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908"/>
            <a:stretch/>
          </p:blipFill>
          <p:spPr bwMode="auto">
            <a:xfrm>
              <a:off x="95103" y="1976521"/>
              <a:ext cx="314201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B67482-DE78-004A-8CF2-10F665D00005}"/>
                </a:ext>
              </a:extLst>
            </p:cNvPr>
            <p:cNvSpPr txBox="1"/>
            <p:nvPr/>
          </p:nvSpPr>
          <p:spPr>
            <a:xfrm>
              <a:off x="155879" y="2345853"/>
              <a:ext cx="1273618" cy="369332"/>
            </a:xfrm>
            <a:prstGeom prst="rect">
              <a:avLst/>
            </a:prstGeom>
            <a:noFill/>
          </p:spPr>
          <p:txBody>
            <a:bodyPr wrap="none" rtlCol="0">
              <a:spAutoFit/>
            </a:bodyPr>
            <a:lstStyle/>
            <a:p>
              <a:r>
                <a:rPr lang="en-US" dirty="0"/>
                <a:t>Polystyrene</a:t>
              </a:r>
            </a:p>
          </p:txBody>
        </p:sp>
        <p:sp>
          <p:nvSpPr>
            <p:cNvPr id="5" name="TextBox 4">
              <a:extLst>
                <a:ext uri="{FF2B5EF4-FFF2-40B4-BE49-F238E27FC236}">
                  <a16:creationId xmlns:a16="http://schemas.microsoft.com/office/drawing/2014/main" id="{E4921D5A-CD76-0940-BE0E-FEAA65E32667}"/>
                </a:ext>
              </a:extLst>
            </p:cNvPr>
            <p:cNvSpPr txBox="1"/>
            <p:nvPr/>
          </p:nvSpPr>
          <p:spPr>
            <a:xfrm>
              <a:off x="1980933" y="2345853"/>
              <a:ext cx="1210588" cy="369332"/>
            </a:xfrm>
            <a:prstGeom prst="rect">
              <a:avLst/>
            </a:prstGeom>
            <a:noFill/>
          </p:spPr>
          <p:txBody>
            <a:bodyPr wrap="none" rtlCol="0">
              <a:spAutoFit/>
            </a:bodyPr>
            <a:lstStyle/>
            <a:p>
              <a:r>
                <a:rPr lang="en-US" dirty="0" err="1"/>
                <a:t>Aluminium</a:t>
              </a:r>
              <a:endParaRPr lang="en-US" dirty="0"/>
            </a:p>
          </p:txBody>
        </p:sp>
      </p:grpSp>
      <p:grpSp>
        <p:nvGrpSpPr>
          <p:cNvPr id="44" name="Group 43">
            <a:extLst>
              <a:ext uri="{FF2B5EF4-FFF2-40B4-BE49-F238E27FC236}">
                <a16:creationId xmlns:a16="http://schemas.microsoft.com/office/drawing/2014/main" id="{005EC737-CCC9-4740-9ECC-2271BED46181}"/>
              </a:ext>
            </a:extLst>
          </p:cNvPr>
          <p:cNvGrpSpPr/>
          <p:nvPr/>
        </p:nvGrpSpPr>
        <p:grpSpPr>
          <a:xfrm>
            <a:off x="154622" y="5043969"/>
            <a:ext cx="3142013" cy="1530905"/>
            <a:chOff x="155879" y="4453108"/>
            <a:chExt cx="3142013" cy="1530905"/>
          </a:xfrm>
        </p:grpSpPr>
        <p:pic>
          <p:nvPicPr>
            <p:cNvPr id="27" name="Picture 1">
              <a:extLst>
                <a:ext uri="{FF2B5EF4-FFF2-40B4-BE49-F238E27FC236}">
                  <a16:creationId xmlns:a16="http://schemas.microsoft.com/office/drawing/2014/main" id="{EA852A45-AAB9-CC4D-96C1-81CCB3FDA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065" b="6476"/>
            <a:stretch/>
          </p:blipFill>
          <p:spPr bwMode="auto">
            <a:xfrm>
              <a:off x="155879" y="4453108"/>
              <a:ext cx="3142013" cy="1530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9AAEEA-5FD1-6440-8B61-D3987FD677C7}"/>
                </a:ext>
              </a:extLst>
            </p:cNvPr>
            <p:cNvSpPr txBox="1"/>
            <p:nvPr/>
          </p:nvSpPr>
          <p:spPr>
            <a:xfrm>
              <a:off x="625430" y="5329174"/>
              <a:ext cx="670376" cy="369332"/>
            </a:xfrm>
            <a:prstGeom prst="rect">
              <a:avLst/>
            </a:prstGeom>
            <a:noFill/>
          </p:spPr>
          <p:txBody>
            <a:bodyPr wrap="none" rtlCol="0">
              <a:spAutoFit/>
            </a:bodyPr>
            <a:lstStyle/>
            <a:p>
              <a:r>
                <a:rPr lang="en-US" dirty="0"/>
                <a:t>Flesh</a:t>
              </a:r>
            </a:p>
          </p:txBody>
        </p:sp>
        <p:sp>
          <p:nvSpPr>
            <p:cNvPr id="7" name="TextBox 6">
              <a:extLst>
                <a:ext uri="{FF2B5EF4-FFF2-40B4-BE49-F238E27FC236}">
                  <a16:creationId xmlns:a16="http://schemas.microsoft.com/office/drawing/2014/main" id="{8B952639-2932-294A-872E-F49D979358CA}"/>
                </a:ext>
              </a:extLst>
            </p:cNvPr>
            <p:cNvSpPr txBox="1"/>
            <p:nvPr/>
          </p:nvSpPr>
          <p:spPr>
            <a:xfrm>
              <a:off x="2027458" y="5145156"/>
              <a:ext cx="1071127" cy="369332"/>
            </a:xfrm>
            <a:prstGeom prst="rect">
              <a:avLst/>
            </a:prstGeom>
            <a:noFill/>
          </p:spPr>
          <p:txBody>
            <a:bodyPr wrap="none" rtlCol="0">
              <a:spAutoFit/>
            </a:bodyPr>
            <a:lstStyle/>
            <a:p>
              <a:r>
                <a:rPr lang="en-US" dirty="0"/>
                <a:t>Not Flesh</a:t>
              </a:r>
            </a:p>
          </p:txBody>
        </p:sp>
      </p:grpSp>
      <p:sp>
        <p:nvSpPr>
          <p:cNvPr id="14" name="TextBox 13">
            <a:extLst>
              <a:ext uri="{FF2B5EF4-FFF2-40B4-BE49-F238E27FC236}">
                <a16:creationId xmlns:a16="http://schemas.microsoft.com/office/drawing/2014/main" id="{92535977-925B-4D44-B1F1-7D8EEB8A2944}"/>
              </a:ext>
            </a:extLst>
          </p:cNvPr>
          <p:cNvSpPr txBox="1"/>
          <p:nvPr/>
        </p:nvSpPr>
        <p:spPr>
          <a:xfrm>
            <a:off x="3917493" y="1186143"/>
            <a:ext cx="1866345" cy="369332"/>
          </a:xfrm>
          <a:prstGeom prst="rect">
            <a:avLst/>
          </a:prstGeom>
          <a:noFill/>
        </p:spPr>
        <p:txBody>
          <a:bodyPr wrap="none" rtlCol="0">
            <a:spAutoFit/>
          </a:bodyPr>
          <a:lstStyle/>
          <a:p>
            <a:r>
              <a:rPr lang="en-US" dirty="0"/>
              <a:t>TCSPC Histograms</a:t>
            </a:r>
          </a:p>
        </p:txBody>
      </p:sp>
      <p:grpSp>
        <p:nvGrpSpPr>
          <p:cNvPr id="9" name="Group 8">
            <a:extLst>
              <a:ext uri="{FF2B5EF4-FFF2-40B4-BE49-F238E27FC236}">
                <a16:creationId xmlns:a16="http://schemas.microsoft.com/office/drawing/2014/main" id="{9D801881-C44B-474D-A6F0-2A5B835FCA94}"/>
              </a:ext>
            </a:extLst>
          </p:cNvPr>
          <p:cNvGrpSpPr/>
          <p:nvPr/>
        </p:nvGrpSpPr>
        <p:grpSpPr>
          <a:xfrm>
            <a:off x="6442082" y="2369643"/>
            <a:ext cx="2507164" cy="2527066"/>
            <a:chOff x="6428289" y="2470484"/>
            <a:chExt cx="2507164" cy="2527066"/>
          </a:xfrm>
        </p:grpSpPr>
        <p:cxnSp>
          <p:nvCxnSpPr>
            <p:cNvPr id="18" name="Straight Connector 17">
              <a:extLst>
                <a:ext uri="{FF2B5EF4-FFF2-40B4-BE49-F238E27FC236}">
                  <a16:creationId xmlns:a16="http://schemas.microsoft.com/office/drawing/2014/main" id="{CE28D27F-9C00-F245-94A6-57777D5EB634}"/>
                </a:ext>
              </a:extLst>
            </p:cNvPr>
            <p:cNvCxnSpPr/>
            <p:nvPr/>
          </p:nvCxnSpPr>
          <p:spPr>
            <a:xfrm>
              <a:off x="6829445" y="2470484"/>
              <a:ext cx="0" cy="2181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38E1D5-8B72-4C4D-99C1-3C35CF3DBA58}"/>
                </a:ext>
              </a:extLst>
            </p:cNvPr>
            <p:cNvCxnSpPr>
              <a:cxnSpLocks/>
            </p:cNvCxnSpPr>
            <p:nvPr/>
          </p:nvCxnSpPr>
          <p:spPr>
            <a:xfrm flipH="1">
              <a:off x="6866021" y="4652211"/>
              <a:ext cx="20694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B126C62-6ED9-924B-9A46-E0A90D701CD0}"/>
                </a:ext>
              </a:extLst>
            </p:cNvPr>
            <p:cNvSpPr txBox="1"/>
            <p:nvPr/>
          </p:nvSpPr>
          <p:spPr>
            <a:xfrm>
              <a:off x="7636138" y="4628218"/>
              <a:ext cx="316112" cy="369332"/>
            </a:xfrm>
            <a:prstGeom prst="rect">
              <a:avLst/>
            </a:prstGeom>
            <a:noFill/>
          </p:spPr>
          <p:txBody>
            <a:bodyPr wrap="none" rtlCol="0">
              <a:spAutoFit/>
            </a:bodyPr>
            <a:lstStyle/>
            <a:p>
              <a:r>
                <a:rPr lang="el-GR" dirty="0"/>
                <a:t>α</a:t>
              </a:r>
              <a:endParaRPr lang="en-US" dirty="0"/>
            </a:p>
          </p:txBody>
        </p:sp>
        <p:sp>
          <p:nvSpPr>
            <p:cNvPr id="23" name="TextBox 22">
              <a:extLst>
                <a:ext uri="{FF2B5EF4-FFF2-40B4-BE49-F238E27FC236}">
                  <a16:creationId xmlns:a16="http://schemas.microsoft.com/office/drawing/2014/main" id="{88257F2C-2FD3-9145-8F8A-D152513A0D96}"/>
                </a:ext>
              </a:extLst>
            </p:cNvPr>
            <p:cNvSpPr txBox="1"/>
            <p:nvPr/>
          </p:nvSpPr>
          <p:spPr>
            <a:xfrm rot="16200000">
              <a:off x="6458906" y="3586062"/>
              <a:ext cx="308098" cy="369332"/>
            </a:xfrm>
            <a:prstGeom prst="rect">
              <a:avLst/>
            </a:prstGeom>
            <a:noFill/>
          </p:spPr>
          <p:txBody>
            <a:bodyPr wrap="none" rtlCol="0">
              <a:spAutoFit/>
            </a:bodyPr>
            <a:lstStyle/>
            <a:p>
              <a:r>
                <a:rPr lang="el-GR" dirty="0"/>
                <a:t>σ</a:t>
              </a:r>
              <a:endParaRPr lang="en-US" dirty="0"/>
            </a:p>
          </p:txBody>
        </p:sp>
        <p:sp>
          <p:nvSpPr>
            <p:cNvPr id="25" name="Oval 24">
              <a:extLst>
                <a:ext uri="{FF2B5EF4-FFF2-40B4-BE49-F238E27FC236}">
                  <a16:creationId xmlns:a16="http://schemas.microsoft.com/office/drawing/2014/main" id="{5688AD37-452A-EB41-A224-1DE8F7ED0DAD}"/>
                </a:ext>
              </a:extLst>
            </p:cNvPr>
            <p:cNvSpPr/>
            <p:nvPr/>
          </p:nvSpPr>
          <p:spPr>
            <a:xfrm>
              <a:off x="7432787" y="4150402"/>
              <a:ext cx="163830" cy="220576"/>
            </a:xfrm>
            <a:prstGeom prst="ellipse">
              <a:avLst/>
            </a:prstGeom>
            <a:solidFill>
              <a:srgbClr val="00B0F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0E448FF-609B-7B49-AB81-0313CA037DEF}"/>
                </a:ext>
              </a:extLst>
            </p:cNvPr>
            <p:cNvSpPr txBox="1"/>
            <p:nvPr/>
          </p:nvSpPr>
          <p:spPr>
            <a:xfrm>
              <a:off x="7137623" y="4192974"/>
              <a:ext cx="415498" cy="369332"/>
            </a:xfrm>
            <a:prstGeom prst="rect">
              <a:avLst/>
            </a:prstGeom>
            <a:noFill/>
          </p:spPr>
          <p:txBody>
            <a:bodyPr wrap="none" rtlCol="0">
              <a:spAutoFit/>
            </a:bodyPr>
            <a:lstStyle/>
            <a:p>
              <a:r>
                <a:rPr lang="en-US" dirty="0">
                  <a:solidFill>
                    <a:srgbClr val="00B0F0"/>
                  </a:solidFill>
                </a:rPr>
                <a:t>AL</a:t>
              </a:r>
            </a:p>
          </p:txBody>
        </p:sp>
        <p:sp>
          <p:nvSpPr>
            <p:cNvPr id="28" name="Oval 27">
              <a:extLst>
                <a:ext uri="{FF2B5EF4-FFF2-40B4-BE49-F238E27FC236}">
                  <a16:creationId xmlns:a16="http://schemas.microsoft.com/office/drawing/2014/main" id="{1D8F88BF-7750-BE40-89FD-AFCE850B5990}"/>
                </a:ext>
              </a:extLst>
            </p:cNvPr>
            <p:cNvSpPr/>
            <p:nvPr/>
          </p:nvSpPr>
          <p:spPr>
            <a:xfrm>
              <a:off x="7716292" y="3854245"/>
              <a:ext cx="235954" cy="1941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55C93B8-7BC9-FD4C-A9C2-DEC432BF7623}"/>
                </a:ext>
              </a:extLst>
            </p:cNvPr>
            <p:cNvSpPr txBox="1"/>
            <p:nvPr/>
          </p:nvSpPr>
          <p:spPr>
            <a:xfrm>
              <a:off x="7645159" y="4015197"/>
              <a:ext cx="1273618" cy="369332"/>
            </a:xfrm>
            <a:prstGeom prst="rect">
              <a:avLst/>
            </a:prstGeom>
            <a:noFill/>
          </p:spPr>
          <p:txBody>
            <a:bodyPr wrap="none" rtlCol="0">
              <a:spAutoFit/>
            </a:bodyPr>
            <a:lstStyle/>
            <a:p>
              <a:r>
                <a:rPr lang="en-US" dirty="0">
                  <a:solidFill>
                    <a:srgbClr val="FF0000"/>
                  </a:solidFill>
                </a:rPr>
                <a:t>Polystyrene</a:t>
              </a:r>
            </a:p>
          </p:txBody>
        </p:sp>
        <p:sp>
          <p:nvSpPr>
            <p:cNvPr id="31" name="Oval 30">
              <a:extLst>
                <a:ext uri="{FF2B5EF4-FFF2-40B4-BE49-F238E27FC236}">
                  <a16:creationId xmlns:a16="http://schemas.microsoft.com/office/drawing/2014/main" id="{AFD34F50-9058-664B-B37E-E02B322F4BC9}"/>
                </a:ext>
              </a:extLst>
            </p:cNvPr>
            <p:cNvSpPr/>
            <p:nvPr/>
          </p:nvSpPr>
          <p:spPr>
            <a:xfrm>
              <a:off x="7529769" y="3574609"/>
              <a:ext cx="248860" cy="19418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960D9B6-62FC-CD44-A318-D30665C102B0}"/>
                </a:ext>
              </a:extLst>
            </p:cNvPr>
            <p:cNvSpPr txBox="1"/>
            <p:nvPr/>
          </p:nvSpPr>
          <p:spPr>
            <a:xfrm>
              <a:off x="7029903" y="3288612"/>
              <a:ext cx="670376" cy="369332"/>
            </a:xfrm>
            <a:prstGeom prst="rect">
              <a:avLst/>
            </a:prstGeom>
            <a:noFill/>
          </p:spPr>
          <p:txBody>
            <a:bodyPr wrap="none" rtlCol="0">
              <a:spAutoFit/>
            </a:bodyPr>
            <a:lstStyle/>
            <a:p>
              <a:r>
                <a:rPr lang="en-US" dirty="0">
                  <a:solidFill>
                    <a:srgbClr val="92D050"/>
                  </a:solidFill>
                </a:rPr>
                <a:t>Flesh</a:t>
              </a:r>
            </a:p>
          </p:txBody>
        </p:sp>
        <p:sp>
          <p:nvSpPr>
            <p:cNvPr id="38" name="Oval 37">
              <a:extLst>
                <a:ext uri="{FF2B5EF4-FFF2-40B4-BE49-F238E27FC236}">
                  <a16:creationId xmlns:a16="http://schemas.microsoft.com/office/drawing/2014/main" id="{F2992E93-B335-CD48-80DD-7F6C6BDAC525}"/>
                </a:ext>
              </a:extLst>
            </p:cNvPr>
            <p:cNvSpPr/>
            <p:nvPr/>
          </p:nvSpPr>
          <p:spPr>
            <a:xfrm flipH="1">
              <a:off x="7871790" y="3552574"/>
              <a:ext cx="370126" cy="247149"/>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5" name="TextBox 34">
              <a:extLst>
                <a:ext uri="{FF2B5EF4-FFF2-40B4-BE49-F238E27FC236}">
                  <a16:creationId xmlns:a16="http://schemas.microsoft.com/office/drawing/2014/main" id="{B4D7425B-27D4-654A-9B0D-19DBE1F16C63}"/>
                </a:ext>
              </a:extLst>
            </p:cNvPr>
            <p:cNvSpPr txBox="1"/>
            <p:nvPr/>
          </p:nvSpPr>
          <p:spPr>
            <a:xfrm>
              <a:off x="8008428" y="3313262"/>
              <a:ext cx="861133" cy="369332"/>
            </a:xfrm>
            <a:prstGeom prst="rect">
              <a:avLst/>
            </a:prstGeom>
            <a:noFill/>
          </p:spPr>
          <p:txBody>
            <a:bodyPr wrap="none" rtlCol="0">
              <a:spAutoFit/>
            </a:bodyPr>
            <a:lstStyle/>
            <a:p>
              <a:r>
                <a:rPr lang="en-US" dirty="0">
                  <a:solidFill>
                    <a:schemeClr val="accent4">
                      <a:lumMod val="60000"/>
                      <a:lumOff val="40000"/>
                    </a:schemeClr>
                  </a:solidFill>
                </a:rPr>
                <a:t>clothes</a:t>
              </a:r>
            </a:p>
          </p:txBody>
        </p:sp>
      </p:grpSp>
      <p:sp>
        <p:nvSpPr>
          <p:cNvPr id="36" name="TextBox 35">
            <a:extLst>
              <a:ext uri="{FF2B5EF4-FFF2-40B4-BE49-F238E27FC236}">
                <a16:creationId xmlns:a16="http://schemas.microsoft.com/office/drawing/2014/main" id="{499B7F99-ABF8-FA4C-AEF7-9DC8123C3882}"/>
              </a:ext>
            </a:extLst>
          </p:cNvPr>
          <p:cNvSpPr txBox="1"/>
          <p:nvPr/>
        </p:nvSpPr>
        <p:spPr>
          <a:xfrm>
            <a:off x="3503723" y="7213983"/>
            <a:ext cx="317716" cy="369332"/>
          </a:xfrm>
          <a:prstGeom prst="rect">
            <a:avLst/>
          </a:prstGeom>
          <a:noFill/>
        </p:spPr>
        <p:txBody>
          <a:bodyPr wrap="none" rtlCol="0">
            <a:spAutoFit/>
          </a:bodyPr>
          <a:lstStyle/>
          <a:p>
            <a:r>
              <a:rPr lang="el-GR" dirty="0">
                <a:solidFill>
                  <a:srgbClr val="7030A0"/>
                </a:solidFill>
              </a:rPr>
              <a:t>α</a:t>
            </a:r>
            <a:endParaRPr lang="en-US" dirty="0">
              <a:solidFill>
                <a:srgbClr val="7030A0"/>
              </a:solidFill>
            </a:endParaRPr>
          </a:p>
        </p:txBody>
      </p:sp>
      <p:sp>
        <p:nvSpPr>
          <p:cNvPr id="41" name="TextBox 40">
            <a:extLst>
              <a:ext uri="{FF2B5EF4-FFF2-40B4-BE49-F238E27FC236}">
                <a16:creationId xmlns:a16="http://schemas.microsoft.com/office/drawing/2014/main" id="{4565882E-45B6-1C4B-A4A5-0560463AECFE}"/>
              </a:ext>
            </a:extLst>
          </p:cNvPr>
          <p:cNvSpPr txBox="1"/>
          <p:nvPr/>
        </p:nvSpPr>
        <p:spPr>
          <a:xfrm>
            <a:off x="3535864" y="5968292"/>
            <a:ext cx="2430930" cy="646331"/>
          </a:xfrm>
          <a:prstGeom prst="rect">
            <a:avLst/>
          </a:prstGeom>
          <a:noFill/>
          <a:ln>
            <a:noFill/>
          </a:ln>
        </p:spPr>
        <p:txBody>
          <a:bodyPr wrap="square" rtlCol="0">
            <a:spAutoFit/>
          </a:bodyPr>
          <a:lstStyle/>
          <a:p>
            <a:r>
              <a:rPr lang="el-GR" dirty="0"/>
              <a:t>σ</a:t>
            </a:r>
            <a:r>
              <a:rPr lang="en-GB" dirty="0"/>
              <a:t> =  Width</a:t>
            </a:r>
          </a:p>
          <a:p>
            <a:r>
              <a:rPr lang="el-GR" dirty="0"/>
              <a:t>α</a:t>
            </a:r>
            <a:r>
              <a:rPr lang="en-US" dirty="0"/>
              <a:t> = Skewness</a:t>
            </a:r>
          </a:p>
        </p:txBody>
      </p:sp>
      <p:sp>
        <p:nvSpPr>
          <p:cNvPr id="45" name="TextBox 44">
            <a:extLst>
              <a:ext uri="{FF2B5EF4-FFF2-40B4-BE49-F238E27FC236}">
                <a16:creationId xmlns:a16="http://schemas.microsoft.com/office/drawing/2014/main" id="{15F4688D-00E1-384D-9AF0-ED2602D7420D}"/>
              </a:ext>
            </a:extLst>
          </p:cNvPr>
          <p:cNvSpPr txBox="1"/>
          <p:nvPr/>
        </p:nvSpPr>
        <p:spPr>
          <a:xfrm>
            <a:off x="591370" y="2615762"/>
            <a:ext cx="2142318" cy="369332"/>
          </a:xfrm>
          <a:prstGeom prst="rect">
            <a:avLst/>
          </a:prstGeom>
          <a:noFill/>
        </p:spPr>
        <p:txBody>
          <a:bodyPr wrap="none" rtlCol="0">
            <a:spAutoFit/>
          </a:bodyPr>
          <a:lstStyle/>
          <a:p>
            <a:r>
              <a:rPr lang="en-US" dirty="0"/>
              <a:t>Hardness of surface?</a:t>
            </a:r>
          </a:p>
        </p:txBody>
      </p:sp>
      <p:sp>
        <p:nvSpPr>
          <p:cNvPr id="50" name="TextBox 49">
            <a:extLst>
              <a:ext uri="{FF2B5EF4-FFF2-40B4-BE49-F238E27FC236}">
                <a16:creationId xmlns:a16="http://schemas.microsoft.com/office/drawing/2014/main" id="{CF02D7CE-0E21-8241-9E4A-B3EC2AC39F0A}"/>
              </a:ext>
            </a:extLst>
          </p:cNvPr>
          <p:cNvSpPr txBox="1"/>
          <p:nvPr/>
        </p:nvSpPr>
        <p:spPr>
          <a:xfrm>
            <a:off x="1237258" y="4635114"/>
            <a:ext cx="974947" cy="369332"/>
          </a:xfrm>
          <a:prstGeom prst="rect">
            <a:avLst/>
          </a:prstGeom>
          <a:noFill/>
        </p:spPr>
        <p:txBody>
          <a:bodyPr wrap="none" rtlCol="0">
            <a:spAutoFit/>
          </a:bodyPr>
          <a:lstStyle/>
          <a:p>
            <a:r>
              <a:rPr lang="en-US" dirty="0"/>
              <a:t>Human?</a:t>
            </a:r>
          </a:p>
        </p:txBody>
      </p:sp>
      <p:grpSp>
        <p:nvGrpSpPr>
          <p:cNvPr id="24" name="Group 23">
            <a:extLst>
              <a:ext uri="{FF2B5EF4-FFF2-40B4-BE49-F238E27FC236}">
                <a16:creationId xmlns:a16="http://schemas.microsoft.com/office/drawing/2014/main" id="{29EA419D-FDD1-C041-BA6D-CB6E8760DD1B}"/>
              </a:ext>
            </a:extLst>
          </p:cNvPr>
          <p:cNvGrpSpPr/>
          <p:nvPr/>
        </p:nvGrpSpPr>
        <p:grpSpPr>
          <a:xfrm>
            <a:off x="6437720" y="1147225"/>
            <a:ext cx="2663236" cy="5489619"/>
            <a:chOff x="6456778" y="1276941"/>
            <a:chExt cx="2663236" cy="5489619"/>
          </a:xfrm>
        </p:grpSpPr>
        <p:sp>
          <p:nvSpPr>
            <p:cNvPr id="21" name="Rectangle 20">
              <a:extLst>
                <a:ext uri="{FF2B5EF4-FFF2-40B4-BE49-F238E27FC236}">
                  <a16:creationId xmlns:a16="http://schemas.microsoft.com/office/drawing/2014/main" id="{94E04E71-431A-9142-A133-C657DD765FC6}"/>
                </a:ext>
              </a:extLst>
            </p:cNvPr>
            <p:cNvSpPr/>
            <p:nvPr/>
          </p:nvSpPr>
          <p:spPr>
            <a:xfrm>
              <a:off x="6456778" y="1416580"/>
              <a:ext cx="2663236" cy="52283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4F2BCFC6-41AC-7D4C-934B-044E422AC8B3}"/>
                </a:ext>
              </a:extLst>
            </p:cNvPr>
            <p:cNvPicPr>
              <a:picLocks noChangeAspect="1"/>
            </p:cNvPicPr>
            <p:nvPr/>
          </p:nvPicPr>
          <p:blipFill rotWithShape="1">
            <a:blip r:embed="rId4"/>
            <a:srcRect l="8668" t="34790" r="48379" b="35113"/>
            <a:stretch/>
          </p:blipFill>
          <p:spPr>
            <a:xfrm>
              <a:off x="6598131" y="3221178"/>
              <a:ext cx="2421821" cy="1703050"/>
            </a:xfrm>
            <a:prstGeom prst="rect">
              <a:avLst/>
            </a:prstGeom>
          </p:spPr>
        </p:pic>
        <p:pic>
          <p:nvPicPr>
            <p:cNvPr id="39" name="Picture 38">
              <a:extLst>
                <a:ext uri="{FF2B5EF4-FFF2-40B4-BE49-F238E27FC236}">
                  <a16:creationId xmlns:a16="http://schemas.microsoft.com/office/drawing/2014/main" id="{039C969F-31F2-CD4E-B35F-C986FA57770B}"/>
                </a:ext>
              </a:extLst>
            </p:cNvPr>
            <p:cNvPicPr>
              <a:picLocks noChangeAspect="1"/>
            </p:cNvPicPr>
            <p:nvPr/>
          </p:nvPicPr>
          <p:blipFill rotWithShape="1">
            <a:blip r:embed="rId4"/>
            <a:srcRect l="7047" t="2807" r="50000" b="65793"/>
            <a:stretch/>
          </p:blipFill>
          <p:spPr>
            <a:xfrm>
              <a:off x="6566686" y="1276941"/>
              <a:ext cx="2421828" cy="1776854"/>
            </a:xfrm>
            <a:prstGeom prst="rect">
              <a:avLst/>
            </a:prstGeom>
          </p:spPr>
        </p:pic>
        <p:pic>
          <p:nvPicPr>
            <p:cNvPr id="47" name="Picture 46">
              <a:extLst>
                <a:ext uri="{FF2B5EF4-FFF2-40B4-BE49-F238E27FC236}">
                  <a16:creationId xmlns:a16="http://schemas.microsoft.com/office/drawing/2014/main" id="{397D31F8-D574-8543-AB52-B7873FC51DE2}"/>
                </a:ext>
              </a:extLst>
            </p:cNvPr>
            <p:cNvPicPr>
              <a:picLocks noChangeAspect="1"/>
            </p:cNvPicPr>
            <p:nvPr/>
          </p:nvPicPr>
          <p:blipFill rotWithShape="1">
            <a:blip r:embed="rId4"/>
            <a:srcRect l="7047" t="64493" r="49838" b="4797"/>
            <a:stretch/>
          </p:blipFill>
          <p:spPr>
            <a:xfrm>
              <a:off x="6594064" y="5028790"/>
              <a:ext cx="2430930" cy="1737770"/>
            </a:xfrm>
            <a:prstGeom prst="rect">
              <a:avLst/>
            </a:prstGeom>
          </p:spPr>
        </p:pic>
      </p:grpSp>
      <p:pic>
        <p:nvPicPr>
          <p:cNvPr id="48" name="Picture 47" descr="A picture containing indoor, table, sitting, black&#10;&#10;Description automatically generated">
            <a:extLst>
              <a:ext uri="{FF2B5EF4-FFF2-40B4-BE49-F238E27FC236}">
                <a16:creationId xmlns:a16="http://schemas.microsoft.com/office/drawing/2014/main" id="{3A4412EA-DD11-1040-9D03-7D4200D24A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1423506" y="1324571"/>
            <a:ext cx="761264" cy="1291191"/>
          </a:xfrm>
          <a:prstGeom prst="rect">
            <a:avLst/>
          </a:prstGeom>
        </p:spPr>
      </p:pic>
      <p:pic>
        <p:nvPicPr>
          <p:cNvPr id="51" name="Picture 50" descr="A close up of text on a white background&#10;&#10;Description automatically generated">
            <a:extLst>
              <a:ext uri="{FF2B5EF4-FFF2-40B4-BE49-F238E27FC236}">
                <a16:creationId xmlns:a16="http://schemas.microsoft.com/office/drawing/2014/main" id="{523EB642-8492-684C-B880-433777E9DDCE}"/>
              </a:ext>
            </a:extLst>
          </p:cNvPr>
          <p:cNvPicPr>
            <a:picLocks noChangeAspect="1"/>
          </p:cNvPicPr>
          <p:nvPr/>
        </p:nvPicPr>
        <p:blipFill>
          <a:blip r:embed="rId7"/>
          <a:stretch>
            <a:fillRect/>
          </a:stretch>
        </p:blipFill>
        <p:spPr>
          <a:xfrm>
            <a:off x="3590246" y="3850015"/>
            <a:ext cx="2825684" cy="2083396"/>
          </a:xfrm>
          <a:prstGeom prst="rect">
            <a:avLst/>
          </a:prstGeom>
        </p:spPr>
      </p:pic>
      <p:pic>
        <p:nvPicPr>
          <p:cNvPr id="53" name="Picture 52" descr="A close up of a map&#10;&#10;Description automatically generated">
            <a:extLst>
              <a:ext uri="{FF2B5EF4-FFF2-40B4-BE49-F238E27FC236}">
                <a16:creationId xmlns:a16="http://schemas.microsoft.com/office/drawing/2014/main" id="{FD655C48-E5D9-C24D-9ABB-783707E617AB}"/>
              </a:ext>
            </a:extLst>
          </p:cNvPr>
          <p:cNvPicPr>
            <a:picLocks noChangeAspect="1"/>
          </p:cNvPicPr>
          <p:nvPr/>
        </p:nvPicPr>
        <p:blipFill>
          <a:blip r:embed="rId8"/>
          <a:stretch>
            <a:fillRect/>
          </a:stretch>
        </p:blipFill>
        <p:spPr>
          <a:xfrm>
            <a:off x="3619440" y="1575117"/>
            <a:ext cx="2788834" cy="2105477"/>
          </a:xfrm>
          <a:prstGeom prst="rect">
            <a:avLst/>
          </a:prstGeom>
        </p:spPr>
      </p:pic>
      <p:sp>
        <p:nvSpPr>
          <p:cNvPr id="57" name="TextBox 56">
            <a:extLst>
              <a:ext uri="{FF2B5EF4-FFF2-40B4-BE49-F238E27FC236}">
                <a16:creationId xmlns:a16="http://schemas.microsoft.com/office/drawing/2014/main" id="{78641373-FBB2-3443-898C-7F985925D4DD}"/>
              </a:ext>
            </a:extLst>
          </p:cNvPr>
          <p:cNvSpPr txBox="1"/>
          <p:nvPr/>
        </p:nvSpPr>
        <p:spPr>
          <a:xfrm>
            <a:off x="1277472" y="1324571"/>
            <a:ext cx="292068" cy="369332"/>
          </a:xfrm>
          <a:prstGeom prst="rect">
            <a:avLst/>
          </a:prstGeom>
          <a:noFill/>
        </p:spPr>
        <p:txBody>
          <a:bodyPr wrap="none" rtlCol="0">
            <a:spAutoFit/>
          </a:bodyPr>
          <a:lstStyle/>
          <a:p>
            <a:r>
              <a:rPr lang="en-US" dirty="0"/>
              <a:t>?</a:t>
            </a:r>
          </a:p>
        </p:txBody>
      </p:sp>
      <p:sp>
        <p:nvSpPr>
          <p:cNvPr id="62" name="TextBox 61">
            <a:extLst>
              <a:ext uri="{FF2B5EF4-FFF2-40B4-BE49-F238E27FC236}">
                <a16:creationId xmlns:a16="http://schemas.microsoft.com/office/drawing/2014/main" id="{88963204-6EB5-F74D-ADA3-F50CDEE6E8FF}"/>
              </a:ext>
            </a:extLst>
          </p:cNvPr>
          <p:cNvSpPr txBox="1"/>
          <p:nvPr/>
        </p:nvSpPr>
        <p:spPr>
          <a:xfrm>
            <a:off x="4091380" y="1509951"/>
            <a:ext cx="1793120" cy="276999"/>
          </a:xfrm>
          <a:prstGeom prst="rect">
            <a:avLst/>
          </a:prstGeom>
          <a:noFill/>
        </p:spPr>
        <p:txBody>
          <a:bodyPr wrap="none" rtlCol="0">
            <a:spAutoFit/>
          </a:bodyPr>
          <a:lstStyle/>
          <a:p>
            <a:r>
              <a:rPr lang="en-US" sz="1200" dirty="0" err="1">
                <a:solidFill>
                  <a:schemeClr val="bg1"/>
                </a:solidFill>
              </a:rPr>
              <a:t>Aluminium</a:t>
            </a:r>
            <a:r>
              <a:rPr lang="en-US" sz="1200" dirty="0">
                <a:solidFill>
                  <a:schemeClr val="bg1"/>
                </a:solidFill>
              </a:rPr>
              <a:t> vs Polystyrene</a:t>
            </a:r>
          </a:p>
        </p:txBody>
      </p:sp>
      <p:sp>
        <p:nvSpPr>
          <p:cNvPr id="63" name="TextBox 62">
            <a:extLst>
              <a:ext uri="{FF2B5EF4-FFF2-40B4-BE49-F238E27FC236}">
                <a16:creationId xmlns:a16="http://schemas.microsoft.com/office/drawing/2014/main" id="{CC4B815B-3151-FA49-8A3A-911943204E01}"/>
              </a:ext>
            </a:extLst>
          </p:cNvPr>
          <p:cNvSpPr txBox="1"/>
          <p:nvPr/>
        </p:nvSpPr>
        <p:spPr>
          <a:xfrm>
            <a:off x="4407191" y="3815134"/>
            <a:ext cx="1098442" cy="276999"/>
          </a:xfrm>
          <a:prstGeom prst="rect">
            <a:avLst/>
          </a:prstGeom>
          <a:noFill/>
        </p:spPr>
        <p:txBody>
          <a:bodyPr wrap="none" rtlCol="0">
            <a:spAutoFit/>
          </a:bodyPr>
          <a:lstStyle/>
          <a:p>
            <a:r>
              <a:rPr lang="en-US" sz="1200" dirty="0">
                <a:solidFill>
                  <a:schemeClr val="bg1"/>
                </a:solidFill>
              </a:rPr>
              <a:t>Flesh vs T-shirt</a:t>
            </a:r>
          </a:p>
        </p:txBody>
      </p:sp>
      <p:sp>
        <p:nvSpPr>
          <p:cNvPr id="1024" name="TextBox 1023">
            <a:extLst>
              <a:ext uri="{FF2B5EF4-FFF2-40B4-BE49-F238E27FC236}">
                <a16:creationId xmlns:a16="http://schemas.microsoft.com/office/drawing/2014/main" id="{C5F1B6A5-5A26-4A42-BA2C-51D888C1CCA2}"/>
              </a:ext>
            </a:extLst>
          </p:cNvPr>
          <p:cNvSpPr txBox="1"/>
          <p:nvPr/>
        </p:nvSpPr>
        <p:spPr>
          <a:xfrm>
            <a:off x="7081390" y="806686"/>
            <a:ext cx="1214371" cy="369332"/>
          </a:xfrm>
          <a:prstGeom prst="rect">
            <a:avLst/>
          </a:prstGeom>
          <a:noFill/>
        </p:spPr>
        <p:txBody>
          <a:bodyPr wrap="none" rtlCol="0">
            <a:spAutoFit/>
          </a:bodyPr>
          <a:lstStyle/>
          <a:p>
            <a:r>
              <a:rPr lang="en-US" dirty="0"/>
              <a:t>Plot </a:t>
            </a:r>
            <a:r>
              <a:rPr lang="el-GR" dirty="0"/>
              <a:t>α</a:t>
            </a:r>
            <a:r>
              <a:rPr lang="en-GB" dirty="0"/>
              <a:t> vs </a:t>
            </a:r>
            <a:r>
              <a:rPr lang="el-GR" dirty="0"/>
              <a:t>σ</a:t>
            </a:r>
            <a:r>
              <a:rPr lang="en-US" dirty="0"/>
              <a:t> </a:t>
            </a:r>
          </a:p>
        </p:txBody>
      </p:sp>
    </p:spTree>
    <p:extLst>
      <p:ext uri="{BB962C8B-B14F-4D97-AF65-F5344CB8AC3E}">
        <p14:creationId xmlns:p14="http://schemas.microsoft.com/office/powerpoint/2010/main" val="30429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1" grpId="0"/>
      <p:bldP spid="45" grpId="0"/>
      <p:bldP spid="50" grpId="0"/>
      <p:bldP spid="62" grpId="0"/>
      <p:bldP spid="63" grpId="0"/>
      <p:bldP spid="10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81CB-5FFC-4144-9046-34CBD8F3F196}"/>
              </a:ext>
            </a:extLst>
          </p:cNvPr>
          <p:cNvSpPr>
            <a:spLocks noGrp="1"/>
          </p:cNvSpPr>
          <p:nvPr>
            <p:ph type="title"/>
          </p:nvPr>
        </p:nvSpPr>
        <p:spPr>
          <a:xfrm>
            <a:off x="0" y="36652"/>
            <a:ext cx="7886700" cy="1325563"/>
          </a:xfrm>
        </p:spPr>
        <p:txBody>
          <a:bodyPr/>
          <a:lstStyle/>
          <a:p>
            <a:r>
              <a:rPr lang="en-GB" dirty="0"/>
              <a:t>Review and Conclusion</a:t>
            </a:r>
          </a:p>
        </p:txBody>
      </p:sp>
      <p:sp>
        <p:nvSpPr>
          <p:cNvPr id="3" name="TextBox 2">
            <a:extLst>
              <a:ext uri="{FF2B5EF4-FFF2-40B4-BE49-F238E27FC236}">
                <a16:creationId xmlns:a16="http://schemas.microsoft.com/office/drawing/2014/main" id="{FDBB7127-5147-B84E-B1B0-6206EDFAD61B}"/>
              </a:ext>
            </a:extLst>
          </p:cNvPr>
          <p:cNvSpPr txBox="1"/>
          <p:nvPr/>
        </p:nvSpPr>
        <p:spPr>
          <a:xfrm>
            <a:off x="0" y="2788874"/>
            <a:ext cx="59790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Scalable Multi-aperture panoramic imaging</a:t>
            </a:r>
          </a:p>
          <a:p>
            <a:pPr marL="742950" lvl="1" indent="-285750">
              <a:buFont typeface="Arial" panose="020B0604020202020204" pitchFamily="34" charset="0"/>
              <a:buChar char="•"/>
            </a:pPr>
            <a:r>
              <a:rPr lang="en-US" sz="2400" dirty="0"/>
              <a:t>3D panoramic imaging for Passive Ranging</a:t>
            </a:r>
          </a:p>
          <a:p>
            <a:pPr marL="742950" lvl="1" indent="-285750">
              <a:buFont typeface="Arial" panose="020B0604020202020204" pitchFamily="34" charset="0"/>
              <a:buChar char="•"/>
            </a:pPr>
            <a:r>
              <a:rPr lang="en-US" sz="2400" dirty="0"/>
              <a:t>Imaging through obscurations</a:t>
            </a:r>
          </a:p>
          <a:p>
            <a:pPr marL="285750" indent="-285750">
              <a:buFont typeface="Arial" panose="020B0604020202020204" pitchFamily="34" charset="0"/>
              <a:buChar char="•"/>
            </a:pPr>
            <a:r>
              <a:rPr lang="en-US" sz="2400" dirty="0"/>
              <a:t>Fusion with single-photon LIDAR</a:t>
            </a:r>
          </a:p>
          <a:p>
            <a:pPr marL="742950" lvl="1" indent="-285750">
              <a:buFont typeface="Arial" panose="020B0604020202020204" pitchFamily="34" charset="0"/>
              <a:buChar char="•"/>
            </a:pPr>
            <a:r>
              <a:rPr lang="en-US" sz="2400" dirty="0"/>
              <a:t>Early Threat detection</a:t>
            </a:r>
          </a:p>
          <a:p>
            <a:pPr marL="1200150" lvl="2" indent="-285750">
              <a:buFont typeface="Arial" panose="020B0604020202020204" pitchFamily="34" charset="0"/>
              <a:buChar char="•"/>
            </a:pPr>
            <a:r>
              <a:rPr lang="en-US" sz="2400" dirty="0"/>
              <a:t>Identification of signs-of-life</a:t>
            </a:r>
          </a:p>
          <a:p>
            <a:pPr marL="1200150" lvl="2" indent="-285750">
              <a:buFont typeface="Arial" panose="020B0604020202020204" pitchFamily="34" charset="0"/>
              <a:buChar char="•"/>
            </a:pPr>
            <a:r>
              <a:rPr lang="en-US" sz="2400" dirty="0"/>
              <a:t>Material Discrimination </a:t>
            </a:r>
          </a:p>
          <a:p>
            <a:pPr marL="742950" lvl="1" indent="-285750">
              <a:buFont typeface="Arial" panose="020B0604020202020204" pitchFamily="34" charset="0"/>
              <a:buChar char="•"/>
            </a:pPr>
            <a:endParaRPr lang="en-US" sz="2400" dirty="0"/>
          </a:p>
        </p:txBody>
      </p:sp>
      <p:pic>
        <p:nvPicPr>
          <p:cNvPr id="29" name="Picture 28" descr="A close up of a logo&#10;&#10;Description automatically generated">
            <a:extLst>
              <a:ext uri="{FF2B5EF4-FFF2-40B4-BE49-F238E27FC236}">
                <a16:creationId xmlns:a16="http://schemas.microsoft.com/office/drawing/2014/main" id="{D7ADEFD2-4AE6-164A-A323-A4F02869D921}"/>
              </a:ext>
            </a:extLst>
          </p:cNvPr>
          <p:cNvPicPr>
            <a:picLocks noChangeAspect="1"/>
          </p:cNvPicPr>
          <p:nvPr/>
        </p:nvPicPr>
        <p:blipFill rotWithShape="1">
          <a:blip r:embed="rId3"/>
          <a:srcRect l="36601" t="20380" r="36599" b="52037"/>
          <a:stretch/>
        </p:blipFill>
        <p:spPr>
          <a:xfrm>
            <a:off x="6507394" y="2805586"/>
            <a:ext cx="1825619" cy="1332698"/>
          </a:xfrm>
          <a:prstGeom prst="rect">
            <a:avLst/>
          </a:prstGeom>
          <a:ln>
            <a:noFill/>
          </a:ln>
        </p:spPr>
      </p:pic>
      <p:grpSp>
        <p:nvGrpSpPr>
          <p:cNvPr id="6" name="Group 5">
            <a:extLst>
              <a:ext uri="{FF2B5EF4-FFF2-40B4-BE49-F238E27FC236}">
                <a16:creationId xmlns:a16="http://schemas.microsoft.com/office/drawing/2014/main" id="{99B52BC1-1625-FC47-97C5-C98B6E0B0F54}"/>
              </a:ext>
            </a:extLst>
          </p:cNvPr>
          <p:cNvGrpSpPr/>
          <p:nvPr/>
        </p:nvGrpSpPr>
        <p:grpSpPr>
          <a:xfrm>
            <a:off x="7223759" y="36651"/>
            <a:ext cx="1938826" cy="1602263"/>
            <a:chOff x="5817371" y="822369"/>
            <a:chExt cx="3356933" cy="2883693"/>
          </a:xfrm>
        </p:grpSpPr>
        <p:pic>
          <p:nvPicPr>
            <p:cNvPr id="7" name="Picture 6" descr="A close up of a basket&#10;&#10;Description automatically generated">
              <a:extLst>
                <a:ext uri="{FF2B5EF4-FFF2-40B4-BE49-F238E27FC236}">
                  <a16:creationId xmlns:a16="http://schemas.microsoft.com/office/drawing/2014/main" id="{C96D8FD9-0846-3040-8E5D-A89A875C8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371" y="924895"/>
              <a:ext cx="3324752" cy="2660101"/>
            </a:xfrm>
            <a:prstGeom prst="rect">
              <a:avLst/>
            </a:prstGeom>
          </p:spPr>
        </p:pic>
        <p:sp>
          <p:nvSpPr>
            <p:cNvPr id="8" name="TextBox 7">
              <a:extLst>
                <a:ext uri="{FF2B5EF4-FFF2-40B4-BE49-F238E27FC236}">
                  <a16:creationId xmlns:a16="http://schemas.microsoft.com/office/drawing/2014/main" id="{EC9D3B50-19DD-E14A-BBA8-545D356B5B06}"/>
                </a:ext>
              </a:extLst>
            </p:cNvPr>
            <p:cNvSpPr txBox="1"/>
            <p:nvPr/>
          </p:nvSpPr>
          <p:spPr>
            <a:xfrm rot="16200000">
              <a:off x="7559267" y="2091026"/>
              <a:ext cx="2883693" cy="346380"/>
            </a:xfrm>
            <a:prstGeom prst="rect">
              <a:avLst/>
            </a:prstGeom>
            <a:noFill/>
          </p:spPr>
          <p:txBody>
            <a:bodyPr wrap="square" rtlCol="0">
              <a:spAutoFit/>
            </a:bodyPr>
            <a:lstStyle/>
            <a:p>
              <a:r>
                <a:rPr lang="en-GB" sz="700" dirty="0">
                  <a:solidFill>
                    <a:schemeClr val="tx1">
                      <a:lumMod val="50000"/>
                    </a:schemeClr>
                  </a:solidFill>
                </a:rPr>
                <a:t>PHOTO: KEVIN. J. MITCHEL</a:t>
              </a:r>
            </a:p>
          </p:txBody>
        </p:sp>
      </p:grpSp>
      <p:pic>
        <p:nvPicPr>
          <p:cNvPr id="9" name="Picture 8" descr="A screen shot of a computer&#10;&#10;Description automatically generated">
            <a:extLst>
              <a:ext uri="{FF2B5EF4-FFF2-40B4-BE49-F238E27FC236}">
                <a16:creationId xmlns:a16="http://schemas.microsoft.com/office/drawing/2014/main" id="{2774E04F-9CB1-C84D-AC30-B1D01388FD26}"/>
              </a:ext>
            </a:extLst>
          </p:cNvPr>
          <p:cNvPicPr>
            <a:picLocks noChangeAspect="1"/>
          </p:cNvPicPr>
          <p:nvPr/>
        </p:nvPicPr>
        <p:blipFill rotWithShape="1">
          <a:blip r:embed="rId5"/>
          <a:srcRect l="41276" t="2111" r="46903" b="60018"/>
          <a:stretch/>
        </p:blipFill>
        <p:spPr>
          <a:xfrm>
            <a:off x="7412713" y="4841255"/>
            <a:ext cx="835546" cy="1877924"/>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332CF8E1-0671-3145-B342-BC0FDDEDD97B}"/>
              </a:ext>
            </a:extLst>
          </p:cNvPr>
          <p:cNvPicPr>
            <a:picLocks noChangeAspect="1"/>
          </p:cNvPicPr>
          <p:nvPr/>
        </p:nvPicPr>
        <p:blipFill rotWithShape="1">
          <a:blip r:embed="rId6">
            <a:alphaModFix amt="50000"/>
          </a:blip>
          <a:srcRect l="43893" t="14976" r="27460" b="15065"/>
          <a:stretch/>
        </p:blipFill>
        <p:spPr>
          <a:xfrm>
            <a:off x="7440386" y="4902399"/>
            <a:ext cx="723119" cy="1410212"/>
          </a:xfrm>
          <a:prstGeom prst="rect">
            <a:avLst/>
          </a:prstGeom>
        </p:spPr>
      </p:pic>
      <p:pic>
        <p:nvPicPr>
          <p:cNvPr id="13" name="Picture 12" descr="A picture containing indoor, table, sitting, black&#10;&#10;Description automatically generated">
            <a:extLst>
              <a:ext uri="{FF2B5EF4-FFF2-40B4-BE49-F238E27FC236}">
                <a16:creationId xmlns:a16="http://schemas.microsoft.com/office/drawing/2014/main" id="{F017013E-2852-B840-99CD-4872C89C9D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6481722" y="4962545"/>
            <a:ext cx="930991" cy="1579067"/>
          </a:xfrm>
          <a:prstGeom prst="rect">
            <a:avLst/>
          </a:prstGeom>
        </p:spPr>
      </p:pic>
      <p:sp>
        <p:nvSpPr>
          <p:cNvPr id="15" name="TextBox 14">
            <a:extLst>
              <a:ext uri="{FF2B5EF4-FFF2-40B4-BE49-F238E27FC236}">
                <a16:creationId xmlns:a16="http://schemas.microsoft.com/office/drawing/2014/main" id="{633C9EAC-7EDA-3946-AC53-647ED1D86575}"/>
              </a:ext>
            </a:extLst>
          </p:cNvPr>
          <p:cNvSpPr txBox="1"/>
          <p:nvPr/>
        </p:nvSpPr>
        <p:spPr>
          <a:xfrm>
            <a:off x="6345485" y="2464217"/>
            <a:ext cx="2149435" cy="369332"/>
          </a:xfrm>
          <a:prstGeom prst="rect">
            <a:avLst/>
          </a:prstGeom>
          <a:noFill/>
        </p:spPr>
        <p:txBody>
          <a:bodyPr wrap="none" rtlCol="0">
            <a:spAutoFit/>
          </a:bodyPr>
          <a:lstStyle/>
          <a:p>
            <a:r>
              <a:rPr lang="en-US" dirty="0"/>
              <a:t>Refocused on Person</a:t>
            </a:r>
          </a:p>
        </p:txBody>
      </p:sp>
      <p:grpSp>
        <p:nvGrpSpPr>
          <p:cNvPr id="17" name="Group 16">
            <a:extLst>
              <a:ext uri="{FF2B5EF4-FFF2-40B4-BE49-F238E27FC236}">
                <a16:creationId xmlns:a16="http://schemas.microsoft.com/office/drawing/2014/main" id="{14279381-F100-D448-B9C8-1B52E0270825}"/>
              </a:ext>
            </a:extLst>
          </p:cNvPr>
          <p:cNvGrpSpPr/>
          <p:nvPr/>
        </p:nvGrpSpPr>
        <p:grpSpPr>
          <a:xfrm>
            <a:off x="-18092" y="1359317"/>
            <a:ext cx="9225098" cy="1289566"/>
            <a:chOff x="10558" y="2394274"/>
            <a:chExt cx="9225098" cy="1289566"/>
          </a:xfrm>
        </p:grpSpPr>
        <p:pic>
          <p:nvPicPr>
            <p:cNvPr id="18" name="Picture 17" descr="A picture containing television, indoor, monitor, screen&#10;&#10;Description automatically generated">
              <a:extLst>
                <a:ext uri="{FF2B5EF4-FFF2-40B4-BE49-F238E27FC236}">
                  <a16:creationId xmlns:a16="http://schemas.microsoft.com/office/drawing/2014/main" id="{44FDF725-EBED-0F4B-81EF-74966552A657}"/>
                </a:ext>
              </a:extLst>
            </p:cNvPr>
            <p:cNvPicPr>
              <a:picLocks noChangeAspect="1"/>
            </p:cNvPicPr>
            <p:nvPr/>
          </p:nvPicPr>
          <p:blipFill rotWithShape="1">
            <a:blip r:embed="rId9">
              <a:extLst>
                <a:ext uri="{28A0092B-C50C-407E-A947-70E740481C1C}">
                  <a14:useLocalDpi xmlns:a14="http://schemas.microsoft.com/office/drawing/2010/main" val="0"/>
                </a:ext>
              </a:extLst>
            </a:blip>
            <a:srcRect t="19606" b="14717"/>
            <a:stretch/>
          </p:blipFill>
          <p:spPr>
            <a:xfrm>
              <a:off x="18286" y="2394274"/>
              <a:ext cx="9125713" cy="852120"/>
            </a:xfrm>
            <a:prstGeom prst="rect">
              <a:avLst/>
            </a:prstGeom>
          </p:spPr>
        </p:pic>
        <p:sp>
          <p:nvSpPr>
            <p:cNvPr id="19" name="TextBox 18">
              <a:extLst>
                <a:ext uri="{FF2B5EF4-FFF2-40B4-BE49-F238E27FC236}">
                  <a16:creationId xmlns:a16="http://schemas.microsoft.com/office/drawing/2014/main" id="{2A9FE30A-7BD4-C548-A496-A8D82C35B600}"/>
                </a:ext>
              </a:extLst>
            </p:cNvPr>
            <p:cNvSpPr txBox="1"/>
            <p:nvPr/>
          </p:nvSpPr>
          <p:spPr>
            <a:xfrm>
              <a:off x="10558" y="3258057"/>
              <a:ext cx="338554" cy="307777"/>
            </a:xfrm>
            <a:prstGeom prst="rect">
              <a:avLst/>
            </a:prstGeom>
            <a:noFill/>
          </p:spPr>
          <p:txBody>
            <a:bodyPr wrap="none" rtlCol="0">
              <a:spAutoFit/>
            </a:bodyPr>
            <a:lstStyle/>
            <a:p>
              <a:r>
                <a:rPr lang="en-US" sz="1400" dirty="0"/>
                <a:t>0</a:t>
              </a:r>
              <a:r>
                <a:rPr lang="en-US" sz="1400" baseline="30000" dirty="0"/>
                <a:t>o</a:t>
              </a:r>
            </a:p>
          </p:txBody>
        </p:sp>
        <p:sp>
          <p:nvSpPr>
            <p:cNvPr id="20" name="TextBox 19">
              <a:extLst>
                <a:ext uri="{FF2B5EF4-FFF2-40B4-BE49-F238E27FC236}">
                  <a16:creationId xmlns:a16="http://schemas.microsoft.com/office/drawing/2014/main" id="{8DAECD7D-6149-AD4C-BD50-9A69251F51E8}"/>
                </a:ext>
              </a:extLst>
            </p:cNvPr>
            <p:cNvSpPr txBox="1"/>
            <p:nvPr/>
          </p:nvSpPr>
          <p:spPr>
            <a:xfrm>
              <a:off x="8714359" y="3376063"/>
              <a:ext cx="521297" cy="307777"/>
            </a:xfrm>
            <a:prstGeom prst="rect">
              <a:avLst/>
            </a:prstGeom>
            <a:noFill/>
          </p:spPr>
          <p:txBody>
            <a:bodyPr wrap="none" rtlCol="0">
              <a:spAutoFit/>
            </a:bodyPr>
            <a:lstStyle/>
            <a:p>
              <a:r>
                <a:rPr lang="en-US" sz="1400" dirty="0"/>
                <a:t>360</a:t>
              </a:r>
              <a:r>
                <a:rPr lang="en-US" sz="1400" baseline="30000" dirty="0"/>
                <a:t>o</a:t>
              </a:r>
            </a:p>
          </p:txBody>
        </p:sp>
        <p:sp>
          <p:nvSpPr>
            <p:cNvPr id="21" name="TextBox 20">
              <a:extLst>
                <a:ext uri="{FF2B5EF4-FFF2-40B4-BE49-F238E27FC236}">
                  <a16:creationId xmlns:a16="http://schemas.microsoft.com/office/drawing/2014/main" id="{2A3BD1D3-113C-524B-956E-DD5FDDE1554C}"/>
                </a:ext>
              </a:extLst>
            </p:cNvPr>
            <p:cNvSpPr txBox="1"/>
            <p:nvPr/>
          </p:nvSpPr>
          <p:spPr>
            <a:xfrm>
              <a:off x="4200621" y="3355466"/>
              <a:ext cx="521297" cy="307777"/>
            </a:xfrm>
            <a:prstGeom prst="rect">
              <a:avLst/>
            </a:prstGeom>
            <a:noFill/>
          </p:spPr>
          <p:txBody>
            <a:bodyPr wrap="none" rtlCol="0">
              <a:spAutoFit/>
            </a:bodyPr>
            <a:lstStyle/>
            <a:p>
              <a:r>
                <a:rPr lang="en-US" sz="1400" dirty="0"/>
                <a:t>180</a:t>
              </a:r>
              <a:r>
                <a:rPr lang="en-US" sz="1400" baseline="30000" dirty="0"/>
                <a:t>o</a:t>
              </a:r>
            </a:p>
          </p:txBody>
        </p:sp>
        <p:cxnSp>
          <p:nvCxnSpPr>
            <p:cNvPr id="22" name="Straight Connector 21">
              <a:extLst>
                <a:ext uri="{FF2B5EF4-FFF2-40B4-BE49-F238E27FC236}">
                  <a16:creationId xmlns:a16="http://schemas.microsoft.com/office/drawing/2014/main" id="{4F50A925-7CF3-834D-A555-D3ECDB142FD2}"/>
                </a:ext>
              </a:extLst>
            </p:cNvPr>
            <p:cNvCxnSpPr>
              <a:cxnSpLocks/>
            </p:cNvCxnSpPr>
            <p:nvPr/>
          </p:nvCxnSpPr>
          <p:spPr>
            <a:xfrm>
              <a:off x="30397" y="3246394"/>
              <a:ext cx="0" cy="145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BA8E06-7660-1744-AFC3-01E5BE96B32B}"/>
                </a:ext>
              </a:extLst>
            </p:cNvPr>
            <p:cNvCxnSpPr>
              <a:cxnSpLocks/>
            </p:cNvCxnSpPr>
            <p:nvPr/>
          </p:nvCxnSpPr>
          <p:spPr>
            <a:xfrm>
              <a:off x="18287" y="3255326"/>
              <a:ext cx="9125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AC0AE5-D12F-7E48-A81B-50556BAB3CFE}"/>
                </a:ext>
              </a:extLst>
            </p:cNvPr>
            <p:cNvCxnSpPr>
              <a:cxnSpLocks/>
            </p:cNvCxnSpPr>
            <p:nvPr/>
          </p:nvCxnSpPr>
          <p:spPr>
            <a:xfrm>
              <a:off x="4470673" y="3254240"/>
              <a:ext cx="0" cy="1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87EC62-4CA1-A84D-99FE-9D1D2FF60CBC}"/>
                </a:ext>
              </a:extLst>
            </p:cNvPr>
            <p:cNvCxnSpPr>
              <a:cxnSpLocks/>
            </p:cNvCxnSpPr>
            <p:nvPr/>
          </p:nvCxnSpPr>
          <p:spPr>
            <a:xfrm>
              <a:off x="9109362" y="3249472"/>
              <a:ext cx="0" cy="1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BCB8A7-5E8C-A04D-94C5-80E856ACBFDF}"/>
                </a:ext>
              </a:extLst>
            </p:cNvPr>
            <p:cNvCxnSpPr>
              <a:cxnSpLocks/>
            </p:cNvCxnSpPr>
            <p:nvPr/>
          </p:nvCxnSpPr>
          <p:spPr>
            <a:xfrm>
              <a:off x="6732858" y="3258993"/>
              <a:ext cx="0" cy="94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ACF2F-9DB4-8344-8A35-2D7F3DDFE7EF}"/>
                </a:ext>
              </a:extLst>
            </p:cNvPr>
            <p:cNvCxnSpPr>
              <a:cxnSpLocks/>
            </p:cNvCxnSpPr>
            <p:nvPr/>
          </p:nvCxnSpPr>
          <p:spPr>
            <a:xfrm>
              <a:off x="2156084" y="3254226"/>
              <a:ext cx="0" cy="94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50047D76-416D-5043-8CDB-C44595147115}"/>
              </a:ext>
            </a:extLst>
          </p:cNvPr>
          <p:cNvSpPr txBox="1"/>
          <p:nvPr/>
        </p:nvSpPr>
        <p:spPr>
          <a:xfrm>
            <a:off x="6812388" y="4472422"/>
            <a:ext cx="1200650" cy="369332"/>
          </a:xfrm>
          <a:prstGeom prst="rect">
            <a:avLst/>
          </a:prstGeom>
          <a:noFill/>
        </p:spPr>
        <p:txBody>
          <a:bodyPr wrap="none" rtlCol="0">
            <a:spAutoFit/>
          </a:bodyPr>
          <a:lstStyle/>
          <a:p>
            <a:r>
              <a:rPr lang="en-US" dirty="0"/>
              <a:t>Breathing?</a:t>
            </a:r>
          </a:p>
        </p:txBody>
      </p:sp>
    </p:spTree>
    <p:extLst>
      <p:ext uri="{BB962C8B-B14F-4D97-AF65-F5344CB8AC3E}">
        <p14:creationId xmlns:p14="http://schemas.microsoft.com/office/powerpoint/2010/main" val="285056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76FD0-4F1B-40B6-8775-A5EB88F7E903}"/>
              </a:ext>
            </a:extLst>
          </p:cNvPr>
          <p:cNvPicPr>
            <a:picLocks noChangeAspect="1"/>
          </p:cNvPicPr>
          <p:nvPr/>
        </p:nvPicPr>
        <p:blipFill rotWithShape="1">
          <a:blip r:embed="rId3"/>
          <a:srcRect l="10384" r="13701" b="4027"/>
          <a:stretch/>
        </p:blipFill>
        <p:spPr>
          <a:xfrm>
            <a:off x="13953" y="191983"/>
            <a:ext cx="9144000" cy="6498568"/>
          </a:xfrm>
          <a:prstGeom prst="rect">
            <a:avLst/>
          </a:prstGeom>
        </p:spPr>
      </p:pic>
      <p:pic>
        <p:nvPicPr>
          <p:cNvPr id="37" name="Picture 36" descr="A weapon in his hand&#10;&#10;Description automatically generated">
            <a:extLst>
              <a:ext uri="{FF2B5EF4-FFF2-40B4-BE49-F238E27FC236}">
                <a16:creationId xmlns:a16="http://schemas.microsoft.com/office/drawing/2014/main" id="{46E0F40D-DD81-4E63-A420-027631E8ED9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6284" y="3712406"/>
            <a:ext cx="876339" cy="1360100"/>
          </a:xfrm>
          <a:prstGeom prst="rect">
            <a:avLst/>
          </a:prstGeom>
        </p:spPr>
      </p:pic>
      <p:pic>
        <p:nvPicPr>
          <p:cNvPr id="43" name="Picture 42" descr="A person posing for the camera&#10;&#10;Description automatically generated">
            <a:extLst>
              <a:ext uri="{FF2B5EF4-FFF2-40B4-BE49-F238E27FC236}">
                <a16:creationId xmlns:a16="http://schemas.microsoft.com/office/drawing/2014/main" id="{BC19CA4A-0AEE-4315-A23F-EBAC7174C90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15091" y="4496308"/>
            <a:ext cx="691017" cy="1072420"/>
          </a:xfrm>
          <a:prstGeom prst="rect">
            <a:avLst/>
          </a:prstGeom>
        </p:spPr>
      </p:pic>
      <p:sp>
        <p:nvSpPr>
          <p:cNvPr id="44" name="Arc 43">
            <a:extLst>
              <a:ext uri="{FF2B5EF4-FFF2-40B4-BE49-F238E27FC236}">
                <a16:creationId xmlns:a16="http://schemas.microsoft.com/office/drawing/2014/main" id="{5C8897DB-A737-4D11-BD95-5458A801F09B}"/>
              </a:ext>
            </a:extLst>
          </p:cNvPr>
          <p:cNvSpPr/>
          <p:nvPr/>
        </p:nvSpPr>
        <p:spPr>
          <a:xfrm rot="11556191">
            <a:off x="5062559" y="1598300"/>
            <a:ext cx="577992" cy="5431822"/>
          </a:xfrm>
          <a:prstGeom prst="arc">
            <a:avLst>
              <a:gd name="adj1" fmla="val 18290911"/>
              <a:gd name="adj2" fmla="val 5139570"/>
            </a:avLst>
          </a:prstGeom>
          <a:ln w="38100">
            <a:prstDash val="sysDash"/>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GB" sz="1013"/>
          </a:p>
        </p:txBody>
      </p:sp>
      <p:sp>
        <p:nvSpPr>
          <p:cNvPr id="65" name="TextBox 64">
            <a:extLst>
              <a:ext uri="{FF2B5EF4-FFF2-40B4-BE49-F238E27FC236}">
                <a16:creationId xmlns:a16="http://schemas.microsoft.com/office/drawing/2014/main" id="{430C5AA6-CD99-4F52-9C64-88D5359ED500}"/>
              </a:ext>
            </a:extLst>
          </p:cNvPr>
          <p:cNvSpPr txBox="1"/>
          <p:nvPr/>
        </p:nvSpPr>
        <p:spPr>
          <a:xfrm>
            <a:off x="5422705" y="2982471"/>
            <a:ext cx="1187395" cy="307777"/>
          </a:xfrm>
          <a:prstGeom prst="rect">
            <a:avLst/>
          </a:prstGeom>
          <a:noFill/>
        </p:spPr>
        <p:txBody>
          <a:bodyPr wrap="square" rtlCol="0">
            <a:spAutoFit/>
          </a:bodyPr>
          <a:lstStyle/>
          <a:p>
            <a:r>
              <a:rPr lang="en-GB" sz="1100" b="1" dirty="0">
                <a:solidFill>
                  <a:schemeClr val="bg1"/>
                </a:solidFill>
              </a:rPr>
              <a:t>~</a:t>
            </a:r>
            <a:r>
              <a:rPr lang="en-GB" sz="1400" b="1" dirty="0">
                <a:solidFill>
                  <a:schemeClr val="bg1"/>
                </a:solidFill>
              </a:rPr>
              <a:t>10m</a:t>
            </a:r>
            <a:endParaRPr lang="en-GB" sz="1100" b="1" dirty="0">
              <a:solidFill>
                <a:schemeClr val="bg1"/>
              </a:solidFill>
            </a:endParaRPr>
          </a:p>
        </p:txBody>
      </p:sp>
      <p:pic>
        <p:nvPicPr>
          <p:cNvPr id="15" name="Picture 14" descr="A picture containing man&#10;&#10;Description automatically generated">
            <a:extLst>
              <a:ext uri="{FF2B5EF4-FFF2-40B4-BE49-F238E27FC236}">
                <a16:creationId xmlns:a16="http://schemas.microsoft.com/office/drawing/2014/main" id="{007F7A6F-E7DF-4678-8AC9-E5F577AC45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5417" b="74167"/>
          <a:stretch/>
        </p:blipFill>
        <p:spPr>
          <a:xfrm>
            <a:off x="4235540" y="3554680"/>
            <a:ext cx="905334" cy="1058717"/>
          </a:xfrm>
          <a:prstGeom prst="rect">
            <a:avLst/>
          </a:prstGeom>
        </p:spPr>
      </p:pic>
      <p:pic>
        <p:nvPicPr>
          <p:cNvPr id="11" name="Picture 10" descr="A close up of a building&#10;&#10;Description automatically generated">
            <a:extLst>
              <a:ext uri="{FF2B5EF4-FFF2-40B4-BE49-F238E27FC236}">
                <a16:creationId xmlns:a16="http://schemas.microsoft.com/office/drawing/2014/main" id="{F40CA512-4EEE-441F-96A4-9BB819C4E63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490602">
            <a:off x="4969024" y="2397329"/>
            <a:ext cx="592399" cy="445616"/>
          </a:xfrm>
          <a:prstGeom prst="rect">
            <a:avLst/>
          </a:prstGeom>
        </p:spPr>
      </p:pic>
      <p:pic>
        <p:nvPicPr>
          <p:cNvPr id="32" name="Picture 31" descr="A close up of a building&#10;&#10;Description automatically generated">
            <a:extLst>
              <a:ext uri="{FF2B5EF4-FFF2-40B4-BE49-F238E27FC236}">
                <a16:creationId xmlns:a16="http://schemas.microsoft.com/office/drawing/2014/main" id="{6604492C-916A-4E17-9FBF-2DFCB0D7F58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490602">
            <a:off x="4602017" y="3480390"/>
            <a:ext cx="592399" cy="445616"/>
          </a:xfrm>
          <a:prstGeom prst="rect">
            <a:avLst/>
          </a:prstGeom>
        </p:spPr>
      </p:pic>
      <p:pic>
        <p:nvPicPr>
          <p:cNvPr id="31" name="Picture 30" descr="A close up of a building&#10;&#10;Description automatically generated">
            <a:extLst>
              <a:ext uri="{FF2B5EF4-FFF2-40B4-BE49-F238E27FC236}">
                <a16:creationId xmlns:a16="http://schemas.microsoft.com/office/drawing/2014/main" id="{18661F7A-96AE-4C57-B6CD-2C7A23EF3C6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490602">
            <a:off x="4792551" y="2930411"/>
            <a:ext cx="592399" cy="445616"/>
          </a:xfrm>
          <a:prstGeom prst="rect">
            <a:avLst/>
          </a:prstGeom>
        </p:spPr>
      </p:pic>
      <p:cxnSp>
        <p:nvCxnSpPr>
          <p:cNvPr id="14" name="Straight Arrow Connector 13">
            <a:extLst>
              <a:ext uri="{FF2B5EF4-FFF2-40B4-BE49-F238E27FC236}">
                <a16:creationId xmlns:a16="http://schemas.microsoft.com/office/drawing/2014/main" id="{C1A83BC5-BBE2-46DA-91CD-47CECD359D40}"/>
              </a:ext>
            </a:extLst>
          </p:cNvPr>
          <p:cNvCxnSpPr>
            <a:cxnSpLocks/>
          </p:cNvCxnSpPr>
          <p:nvPr/>
        </p:nvCxnSpPr>
        <p:spPr>
          <a:xfrm flipH="1">
            <a:off x="4870369" y="2509538"/>
            <a:ext cx="427433" cy="1242997"/>
          </a:xfrm>
          <a:prstGeom prst="straightConnector1">
            <a:avLst/>
          </a:prstGeom>
          <a:ln>
            <a:solidFill>
              <a:schemeClr val="bg1">
                <a:lumMod val="65000"/>
                <a:lumOff val="35000"/>
              </a:schemeClr>
            </a:solidFill>
            <a:prstDash val="lgDashDot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FE6D1DC-00BF-4DD9-81C4-C8CE950F1056}"/>
              </a:ext>
            </a:extLst>
          </p:cNvPr>
          <p:cNvSpPr txBox="1"/>
          <p:nvPr/>
        </p:nvSpPr>
        <p:spPr>
          <a:xfrm>
            <a:off x="5740188" y="1898603"/>
            <a:ext cx="486005" cy="369588"/>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A</a:t>
            </a:r>
          </a:p>
        </p:txBody>
      </p:sp>
      <p:sp>
        <p:nvSpPr>
          <p:cNvPr id="40" name="TextBox 39">
            <a:extLst>
              <a:ext uri="{FF2B5EF4-FFF2-40B4-BE49-F238E27FC236}">
                <a16:creationId xmlns:a16="http://schemas.microsoft.com/office/drawing/2014/main" id="{70F13809-1C84-4AE1-90C0-6790DDB8A831}"/>
              </a:ext>
            </a:extLst>
          </p:cNvPr>
          <p:cNvSpPr txBox="1"/>
          <p:nvPr/>
        </p:nvSpPr>
        <p:spPr>
          <a:xfrm>
            <a:off x="5142644" y="4311514"/>
            <a:ext cx="486005" cy="369588"/>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B</a:t>
            </a:r>
          </a:p>
        </p:txBody>
      </p:sp>
      <p:cxnSp>
        <p:nvCxnSpPr>
          <p:cNvPr id="25" name="Straight Arrow Connector 24">
            <a:extLst>
              <a:ext uri="{FF2B5EF4-FFF2-40B4-BE49-F238E27FC236}">
                <a16:creationId xmlns:a16="http://schemas.microsoft.com/office/drawing/2014/main" id="{008177D6-3DDC-4E58-A556-BDE38CF887D7}"/>
              </a:ext>
            </a:extLst>
          </p:cNvPr>
          <p:cNvCxnSpPr>
            <a:cxnSpLocks/>
          </p:cNvCxnSpPr>
          <p:nvPr/>
        </p:nvCxnSpPr>
        <p:spPr>
          <a:xfrm flipH="1">
            <a:off x="3996907" y="398304"/>
            <a:ext cx="367416" cy="3435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C35608E-73C9-49CA-BE6B-0D4DF219E511}"/>
              </a:ext>
            </a:extLst>
          </p:cNvPr>
          <p:cNvCxnSpPr>
            <a:cxnSpLocks/>
          </p:cNvCxnSpPr>
          <p:nvPr/>
        </p:nvCxnSpPr>
        <p:spPr>
          <a:xfrm>
            <a:off x="792081" y="3409537"/>
            <a:ext cx="0" cy="4702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3725CAE-B1B6-4460-BA35-6706ACA0DAFD}"/>
              </a:ext>
            </a:extLst>
          </p:cNvPr>
          <p:cNvCxnSpPr>
            <a:cxnSpLocks/>
          </p:cNvCxnSpPr>
          <p:nvPr/>
        </p:nvCxnSpPr>
        <p:spPr>
          <a:xfrm>
            <a:off x="8949110" y="4026045"/>
            <a:ext cx="0" cy="4702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descr="A picture containing outdoor, person, weapon, snow&#10;&#10;Description automatically generated">
            <a:extLst>
              <a:ext uri="{FF2B5EF4-FFF2-40B4-BE49-F238E27FC236}">
                <a16:creationId xmlns:a16="http://schemas.microsoft.com/office/drawing/2014/main" id="{6A137722-5F4F-42D4-A865-7DB2218796DD}"/>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327255" y="815950"/>
            <a:ext cx="621855" cy="950579"/>
          </a:xfrm>
          <a:prstGeom prst="rect">
            <a:avLst/>
          </a:prstGeom>
        </p:spPr>
      </p:pic>
      <p:pic>
        <p:nvPicPr>
          <p:cNvPr id="54" name="Picture 53" descr="A person posing for the camera&#10;&#10;Description automatically generated">
            <a:extLst>
              <a:ext uri="{FF2B5EF4-FFF2-40B4-BE49-F238E27FC236}">
                <a16:creationId xmlns:a16="http://schemas.microsoft.com/office/drawing/2014/main" id="{2F671D55-CF8E-4FCF-8949-3B9F1B0F0D8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014009" y="2379240"/>
            <a:ext cx="691017" cy="1072420"/>
          </a:xfrm>
          <a:prstGeom prst="rect">
            <a:avLst/>
          </a:prstGeom>
        </p:spPr>
      </p:pic>
      <p:cxnSp>
        <p:nvCxnSpPr>
          <p:cNvPr id="57" name="Straight Arrow Connector 56">
            <a:extLst>
              <a:ext uri="{FF2B5EF4-FFF2-40B4-BE49-F238E27FC236}">
                <a16:creationId xmlns:a16="http://schemas.microsoft.com/office/drawing/2014/main" id="{14EFBEAA-6380-44BD-B900-C0867ADFC469}"/>
              </a:ext>
            </a:extLst>
          </p:cNvPr>
          <p:cNvCxnSpPr>
            <a:cxnSpLocks/>
          </p:cNvCxnSpPr>
          <p:nvPr/>
        </p:nvCxnSpPr>
        <p:spPr>
          <a:xfrm>
            <a:off x="3149201" y="2083397"/>
            <a:ext cx="0" cy="4702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9B451F3-FC7A-47D5-9878-E7B4ABB94B73}"/>
              </a:ext>
            </a:extLst>
          </p:cNvPr>
          <p:cNvCxnSpPr>
            <a:cxnSpLocks/>
          </p:cNvCxnSpPr>
          <p:nvPr/>
        </p:nvCxnSpPr>
        <p:spPr>
          <a:xfrm>
            <a:off x="8634880" y="452845"/>
            <a:ext cx="0" cy="4702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descr="A close up of a building&#10;&#10;Description automatically generated">
            <a:extLst>
              <a:ext uri="{FF2B5EF4-FFF2-40B4-BE49-F238E27FC236}">
                <a16:creationId xmlns:a16="http://schemas.microsoft.com/office/drawing/2014/main" id="{50A8BBB8-B6CF-4652-B1C6-584A3F76E8B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829399">
            <a:off x="5202516" y="1861901"/>
            <a:ext cx="579560" cy="435958"/>
          </a:xfrm>
          <a:prstGeom prst="rect">
            <a:avLst/>
          </a:prstGeom>
        </p:spPr>
      </p:pic>
      <p:sp>
        <p:nvSpPr>
          <p:cNvPr id="27" name="TextBox 26">
            <a:extLst>
              <a:ext uri="{FF2B5EF4-FFF2-40B4-BE49-F238E27FC236}">
                <a16:creationId xmlns:a16="http://schemas.microsoft.com/office/drawing/2014/main" id="{B8DF4CA1-17B7-42F4-985D-D3B07FE459A8}"/>
              </a:ext>
            </a:extLst>
          </p:cNvPr>
          <p:cNvSpPr txBox="1"/>
          <p:nvPr/>
        </p:nvSpPr>
        <p:spPr>
          <a:xfrm>
            <a:off x="2" y="0"/>
            <a:ext cx="2752470" cy="923330"/>
          </a:xfrm>
          <a:prstGeom prst="rect">
            <a:avLst/>
          </a:prstGeom>
          <a:solidFill>
            <a:schemeClr val="bg1"/>
          </a:solidFill>
        </p:spPr>
        <p:txBody>
          <a:bodyPr wrap="square" rtlCol="0">
            <a:spAutoFit/>
          </a:bodyPr>
          <a:lstStyle/>
          <a:p>
            <a:r>
              <a:rPr lang="en-GB" dirty="0"/>
              <a:t>Q: How can we provide 3D situational awareness and identification of threats? </a:t>
            </a:r>
            <a:endParaRPr lang="en-GB" baseline="30000" dirty="0"/>
          </a:p>
        </p:txBody>
      </p:sp>
      <p:pic>
        <p:nvPicPr>
          <p:cNvPr id="60" name="Picture 59" descr="A close up of a building&#10;&#10;Description automatically generated">
            <a:extLst>
              <a:ext uri="{FF2B5EF4-FFF2-40B4-BE49-F238E27FC236}">
                <a16:creationId xmlns:a16="http://schemas.microsoft.com/office/drawing/2014/main" id="{705E4468-7051-4267-8109-2BEFD30D34C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829399">
            <a:off x="5354825" y="1399491"/>
            <a:ext cx="559139" cy="420597"/>
          </a:xfrm>
          <a:prstGeom prst="rect">
            <a:avLst/>
          </a:prstGeom>
        </p:spPr>
      </p:pic>
      <p:pic>
        <p:nvPicPr>
          <p:cNvPr id="41" name="Picture 40" descr="A picture containing man&#10;&#10;Description automatically generated">
            <a:extLst>
              <a:ext uri="{FF2B5EF4-FFF2-40B4-BE49-F238E27FC236}">
                <a16:creationId xmlns:a16="http://schemas.microsoft.com/office/drawing/2014/main" id="{AA5A2B01-7EDD-46BF-84D4-EE28B21DE8D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1762" t="1587" r="47295" b="72200"/>
          <a:stretch/>
        </p:blipFill>
        <p:spPr>
          <a:xfrm>
            <a:off x="5004028" y="1470722"/>
            <a:ext cx="726167" cy="1011468"/>
          </a:xfrm>
          <a:prstGeom prst="rect">
            <a:avLst/>
          </a:prstGeom>
        </p:spPr>
      </p:pic>
      <p:pic>
        <p:nvPicPr>
          <p:cNvPr id="61" name="Picture 60" descr="A close up of a building&#10;&#10;Description automatically generated">
            <a:extLst>
              <a:ext uri="{FF2B5EF4-FFF2-40B4-BE49-F238E27FC236}">
                <a16:creationId xmlns:a16="http://schemas.microsoft.com/office/drawing/2014/main" id="{3B4A3899-4C6B-4863-BF71-3EF7CEF95FA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829399">
            <a:off x="5585145" y="887780"/>
            <a:ext cx="551893" cy="415146"/>
          </a:xfrm>
          <a:prstGeom prst="rect">
            <a:avLst/>
          </a:prstGeom>
        </p:spPr>
      </p:pic>
      <p:pic>
        <p:nvPicPr>
          <p:cNvPr id="62" name="Picture 61" descr="A close up of a building&#10;&#10;Description automatically generated">
            <a:extLst>
              <a:ext uri="{FF2B5EF4-FFF2-40B4-BE49-F238E27FC236}">
                <a16:creationId xmlns:a16="http://schemas.microsoft.com/office/drawing/2014/main" id="{0FB9FE6A-6CF2-49BB-A713-2A6F26DB1BD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5829399">
            <a:off x="5821012" y="352096"/>
            <a:ext cx="579560" cy="435958"/>
          </a:xfrm>
          <a:prstGeom prst="rect">
            <a:avLst/>
          </a:prstGeom>
        </p:spPr>
      </p:pic>
      <p:sp>
        <p:nvSpPr>
          <p:cNvPr id="3" name="Slide Number Placeholder 2">
            <a:extLst>
              <a:ext uri="{FF2B5EF4-FFF2-40B4-BE49-F238E27FC236}">
                <a16:creationId xmlns:a16="http://schemas.microsoft.com/office/drawing/2014/main" id="{4963794A-1983-4F78-A2E3-AB01FC607B65}"/>
              </a:ext>
            </a:extLst>
          </p:cNvPr>
          <p:cNvSpPr>
            <a:spLocks noGrp="1"/>
          </p:cNvSpPr>
          <p:nvPr>
            <p:ph type="sldNum" sz="quarter" idx="12"/>
          </p:nvPr>
        </p:nvSpPr>
        <p:spPr/>
        <p:txBody>
          <a:bodyPr/>
          <a:lstStyle/>
          <a:p>
            <a:fld id="{F1762DC7-5DBD-4D69-8990-5F9648A38A03}" type="slidenum">
              <a:rPr lang="en-GB" smtClean="0"/>
              <a:t>2</a:t>
            </a:fld>
            <a:endParaRPr lang="en-GB"/>
          </a:p>
        </p:txBody>
      </p:sp>
      <p:pic>
        <p:nvPicPr>
          <p:cNvPr id="4" name="Picture 3" descr="A picture containing indoor, table, sitting, black&#10;&#10;Description automatically generated">
            <a:extLst>
              <a:ext uri="{FF2B5EF4-FFF2-40B4-BE49-F238E27FC236}">
                <a16:creationId xmlns:a16="http://schemas.microsoft.com/office/drawing/2014/main" id="{962F2FF4-80A4-B54E-B93E-173B10A996E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3190967" y="258523"/>
            <a:ext cx="930991" cy="1579067"/>
          </a:xfrm>
          <a:prstGeom prst="rect">
            <a:avLst/>
          </a:prstGeom>
        </p:spPr>
      </p:pic>
      <p:sp>
        <p:nvSpPr>
          <p:cNvPr id="6" name="Cloud 5">
            <a:extLst>
              <a:ext uri="{FF2B5EF4-FFF2-40B4-BE49-F238E27FC236}">
                <a16:creationId xmlns:a16="http://schemas.microsoft.com/office/drawing/2014/main" id="{CEA5F64B-D0C3-5F4F-9B80-35F174371414}"/>
              </a:ext>
            </a:extLst>
          </p:cNvPr>
          <p:cNvSpPr/>
          <p:nvPr/>
        </p:nvSpPr>
        <p:spPr>
          <a:xfrm>
            <a:off x="9348487" y="1967784"/>
            <a:ext cx="1271801" cy="11433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73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UoG_keyline.eps">
            <a:extLst>
              <a:ext uri="{FF2B5EF4-FFF2-40B4-BE49-F238E27FC236}">
                <a16:creationId xmlns:a16="http://schemas.microsoft.com/office/drawing/2014/main" id="{AD5658CE-CF7C-40E5-A228-96C445560ECB}"/>
              </a:ext>
            </a:extLst>
          </p:cNvPr>
          <p:cNvPicPr>
            <a:picLocks noChangeAspect="1"/>
          </p:cNvPicPr>
          <p:nvPr/>
        </p:nvPicPr>
        <p:blipFill>
          <a:blip r:embed="rId3" cstate="print"/>
          <a:srcRect/>
          <a:stretch>
            <a:fillRect/>
          </a:stretch>
        </p:blipFill>
        <p:spPr bwMode="auto">
          <a:xfrm>
            <a:off x="213327" y="5031618"/>
            <a:ext cx="2534717" cy="801298"/>
          </a:xfrm>
          <a:prstGeom prst="rect">
            <a:avLst/>
          </a:prstGeom>
          <a:noFill/>
          <a:ln w="9525">
            <a:noFill/>
            <a:miter lim="800000"/>
            <a:headEnd/>
            <a:tailEnd/>
          </a:ln>
        </p:spPr>
      </p:pic>
      <p:pic>
        <p:nvPicPr>
          <p:cNvPr id="5" name="Picture 4" descr="C:\Users\Admin\Desktop\Qioptiq-logo.png">
            <a:extLst>
              <a:ext uri="{FF2B5EF4-FFF2-40B4-BE49-F238E27FC236}">
                <a16:creationId xmlns:a16="http://schemas.microsoft.com/office/drawing/2014/main" id="{0552A54B-A386-4459-BEA1-8AB7934726EE}"/>
              </a:ext>
            </a:extLst>
          </p:cNvPr>
          <p:cNvPicPr>
            <a:picLocks noChangeAspect="1" noChangeArrowheads="1"/>
          </p:cNvPicPr>
          <p:nvPr/>
        </p:nvPicPr>
        <p:blipFill>
          <a:blip r:embed="rId4" cstate="print"/>
          <a:srcRect/>
          <a:stretch>
            <a:fillRect/>
          </a:stretch>
        </p:blipFill>
        <p:spPr bwMode="auto">
          <a:xfrm>
            <a:off x="213328" y="6034272"/>
            <a:ext cx="2534717" cy="633679"/>
          </a:xfrm>
          <a:prstGeom prst="rect">
            <a:avLst/>
          </a:prstGeom>
          <a:noFill/>
        </p:spPr>
      </p:pic>
      <p:pic>
        <p:nvPicPr>
          <p:cNvPr id="6" name="Picture 5">
            <a:extLst>
              <a:ext uri="{FF2B5EF4-FFF2-40B4-BE49-F238E27FC236}">
                <a16:creationId xmlns:a16="http://schemas.microsoft.com/office/drawing/2014/main" id="{AE1B03E3-C6AD-4197-9066-8F39329E55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8299" y="4936603"/>
            <a:ext cx="2349121" cy="840958"/>
          </a:xfrm>
          <a:prstGeom prst="rect">
            <a:avLst/>
          </a:prstGeom>
        </p:spPr>
      </p:pic>
      <p:sp>
        <p:nvSpPr>
          <p:cNvPr id="10" name="TextBox 9">
            <a:extLst>
              <a:ext uri="{FF2B5EF4-FFF2-40B4-BE49-F238E27FC236}">
                <a16:creationId xmlns:a16="http://schemas.microsoft.com/office/drawing/2014/main" id="{64673444-B323-4C46-8D7B-15F22ABC757E}"/>
              </a:ext>
            </a:extLst>
          </p:cNvPr>
          <p:cNvSpPr txBox="1"/>
          <p:nvPr/>
        </p:nvSpPr>
        <p:spPr>
          <a:xfrm>
            <a:off x="1197633" y="376228"/>
            <a:ext cx="6748734" cy="769441"/>
          </a:xfrm>
          <a:prstGeom prst="rect">
            <a:avLst/>
          </a:prstGeom>
          <a:noFill/>
        </p:spPr>
        <p:txBody>
          <a:bodyPr wrap="square" rtlCol="0">
            <a:spAutoFit/>
          </a:bodyPr>
          <a:lstStyle/>
          <a:p>
            <a:r>
              <a:rPr lang="en-GB" sz="4400" dirty="0"/>
              <a:t>Thank you for your attention</a:t>
            </a:r>
          </a:p>
        </p:txBody>
      </p:sp>
      <p:pic>
        <p:nvPicPr>
          <p:cNvPr id="11" name="Picture 2" descr="QuantIC logo">
            <a:extLst>
              <a:ext uri="{FF2B5EF4-FFF2-40B4-BE49-F238E27FC236}">
                <a16:creationId xmlns:a16="http://schemas.microsoft.com/office/drawing/2014/main" id="{96F8621F-D8AC-4737-845C-F3BA9CF120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063" y="6032023"/>
            <a:ext cx="2420646" cy="6035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65A77C2-35A3-4A01-A6F1-437F2147B1A6}"/>
              </a:ext>
            </a:extLst>
          </p:cNvPr>
          <p:cNvSpPr/>
          <p:nvPr/>
        </p:nvSpPr>
        <p:spPr>
          <a:xfrm>
            <a:off x="2333222" y="4378985"/>
            <a:ext cx="4231351" cy="369332"/>
          </a:xfrm>
          <a:prstGeom prst="rect">
            <a:avLst/>
          </a:prstGeom>
        </p:spPr>
        <p:txBody>
          <a:bodyPr wrap="none">
            <a:spAutoFit/>
          </a:bodyPr>
          <a:lstStyle/>
          <a:p>
            <a:r>
              <a:rPr lang="en-US" dirty="0"/>
              <a:t>Please email: Laura.Cowan@glasgow.ac.uk </a:t>
            </a:r>
          </a:p>
        </p:txBody>
      </p:sp>
      <p:sp>
        <p:nvSpPr>
          <p:cNvPr id="2" name="Slide Number Placeholder 1">
            <a:extLst>
              <a:ext uri="{FF2B5EF4-FFF2-40B4-BE49-F238E27FC236}">
                <a16:creationId xmlns:a16="http://schemas.microsoft.com/office/drawing/2014/main" id="{24134834-BF11-4152-A9EB-748D43943497}"/>
              </a:ext>
            </a:extLst>
          </p:cNvPr>
          <p:cNvSpPr>
            <a:spLocks noGrp="1"/>
          </p:cNvSpPr>
          <p:nvPr>
            <p:ph type="sldNum" sz="quarter" idx="12"/>
          </p:nvPr>
        </p:nvSpPr>
        <p:spPr/>
        <p:txBody>
          <a:bodyPr/>
          <a:lstStyle/>
          <a:p>
            <a:fld id="{F1762DC7-5DBD-4D69-8990-5F9648A38A03}" type="slidenum">
              <a:rPr lang="en-GB" smtClean="0"/>
              <a:t>20</a:t>
            </a:fld>
            <a:endParaRPr lang="en-GB"/>
          </a:p>
        </p:txBody>
      </p:sp>
      <p:pic>
        <p:nvPicPr>
          <p:cNvPr id="9" name="Picture 8" descr="A picture containing object&#10;&#10;Description automatically generated">
            <a:extLst>
              <a:ext uri="{FF2B5EF4-FFF2-40B4-BE49-F238E27FC236}">
                <a16:creationId xmlns:a16="http://schemas.microsoft.com/office/drawing/2014/main" id="{200FE6DA-0164-4D40-9E7B-2C395EBBD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554" y="1643342"/>
            <a:ext cx="1734685" cy="2255091"/>
          </a:xfrm>
          <a:prstGeom prst="rect">
            <a:avLst/>
          </a:prstGeom>
        </p:spPr>
      </p:pic>
      <p:sp>
        <p:nvSpPr>
          <p:cNvPr id="3" name="TextBox 2">
            <a:extLst>
              <a:ext uri="{FF2B5EF4-FFF2-40B4-BE49-F238E27FC236}">
                <a16:creationId xmlns:a16="http://schemas.microsoft.com/office/drawing/2014/main" id="{1A3347CB-5756-FC44-979F-3FE3E9034911}"/>
              </a:ext>
            </a:extLst>
          </p:cNvPr>
          <p:cNvSpPr txBox="1"/>
          <p:nvPr/>
        </p:nvSpPr>
        <p:spPr>
          <a:xfrm>
            <a:off x="3122475" y="1274010"/>
            <a:ext cx="2652842" cy="369332"/>
          </a:xfrm>
          <a:prstGeom prst="rect">
            <a:avLst/>
          </a:prstGeom>
          <a:noFill/>
        </p:spPr>
        <p:txBody>
          <a:bodyPr wrap="none" rtlCol="0">
            <a:spAutoFit/>
          </a:bodyPr>
          <a:lstStyle/>
          <a:p>
            <a:r>
              <a:rPr lang="en-US" dirty="0"/>
              <a:t>Interactive 360</a:t>
            </a:r>
            <a:r>
              <a:rPr lang="en-US" baseline="30000" dirty="0"/>
              <a:t>o </a:t>
            </a:r>
            <a:r>
              <a:rPr lang="en-US" dirty="0"/>
              <a:t>Panorama</a:t>
            </a:r>
            <a:endParaRPr lang="en-US" baseline="30000" dirty="0"/>
          </a:p>
        </p:txBody>
      </p:sp>
      <p:pic>
        <p:nvPicPr>
          <p:cNvPr id="15" name="Picture 14" descr="A picture containing drawing&#10;&#10;Description automatically generated">
            <a:extLst>
              <a:ext uri="{FF2B5EF4-FFF2-40B4-BE49-F238E27FC236}">
                <a16:creationId xmlns:a16="http://schemas.microsoft.com/office/drawing/2014/main" id="{2639441E-3173-1342-8162-C55EBF20601C}"/>
              </a:ext>
            </a:extLst>
          </p:cNvPr>
          <p:cNvPicPr>
            <a:picLocks noChangeAspect="1"/>
          </p:cNvPicPr>
          <p:nvPr/>
        </p:nvPicPr>
        <p:blipFill>
          <a:blip r:embed="rId8"/>
          <a:stretch>
            <a:fillRect/>
          </a:stretch>
        </p:blipFill>
        <p:spPr>
          <a:xfrm>
            <a:off x="4025606" y="4748317"/>
            <a:ext cx="846582" cy="846582"/>
          </a:xfrm>
          <a:prstGeom prst="rect">
            <a:avLst/>
          </a:prstGeom>
        </p:spPr>
      </p:pic>
      <p:pic>
        <p:nvPicPr>
          <p:cNvPr id="17" name="Picture 16" descr="A close up of a logo&#10;&#10;Description automatically generated">
            <a:extLst>
              <a:ext uri="{FF2B5EF4-FFF2-40B4-BE49-F238E27FC236}">
                <a16:creationId xmlns:a16="http://schemas.microsoft.com/office/drawing/2014/main" id="{C600B777-1838-1947-AD42-A6A6B2E5F49E}"/>
              </a:ext>
            </a:extLst>
          </p:cNvPr>
          <p:cNvPicPr>
            <a:picLocks noChangeAspect="1"/>
          </p:cNvPicPr>
          <p:nvPr/>
        </p:nvPicPr>
        <p:blipFill>
          <a:blip r:embed="rId9"/>
          <a:stretch>
            <a:fillRect/>
          </a:stretch>
        </p:blipFill>
        <p:spPr>
          <a:xfrm>
            <a:off x="8297419" y="4936602"/>
            <a:ext cx="846581" cy="846581"/>
          </a:xfrm>
          <a:prstGeom prst="rect">
            <a:avLst/>
          </a:prstGeom>
        </p:spPr>
      </p:pic>
    </p:spTree>
    <p:extLst>
      <p:ext uri="{BB962C8B-B14F-4D97-AF65-F5344CB8AC3E}">
        <p14:creationId xmlns:p14="http://schemas.microsoft.com/office/powerpoint/2010/main" val="273423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76FD0-4F1B-40B6-8775-A5EB88F7E903}"/>
              </a:ext>
            </a:extLst>
          </p:cNvPr>
          <p:cNvPicPr>
            <a:picLocks noChangeAspect="1"/>
          </p:cNvPicPr>
          <p:nvPr/>
        </p:nvPicPr>
        <p:blipFill rotWithShape="1">
          <a:blip r:embed="rId3"/>
          <a:srcRect l="10384" r="13701" b="4027"/>
          <a:stretch/>
        </p:blipFill>
        <p:spPr>
          <a:xfrm>
            <a:off x="-18055" y="179996"/>
            <a:ext cx="9144000" cy="6498568"/>
          </a:xfrm>
          <a:prstGeom prst="rect">
            <a:avLst/>
          </a:prstGeom>
        </p:spPr>
      </p:pic>
      <p:pic>
        <p:nvPicPr>
          <p:cNvPr id="37" name="Picture 36" descr="A weapon in his hand&#10;&#10;Description automatically generated">
            <a:extLst>
              <a:ext uri="{FF2B5EF4-FFF2-40B4-BE49-F238E27FC236}">
                <a16:creationId xmlns:a16="http://schemas.microsoft.com/office/drawing/2014/main" id="{46E0F40D-DD81-4E63-A420-027631E8ED9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9999" y="4621270"/>
            <a:ext cx="876339" cy="1360100"/>
          </a:xfrm>
          <a:prstGeom prst="rect">
            <a:avLst/>
          </a:prstGeom>
        </p:spPr>
      </p:pic>
      <p:pic>
        <p:nvPicPr>
          <p:cNvPr id="43" name="Picture 42" descr="A person posing for the camera&#10;&#10;Description automatically generated">
            <a:extLst>
              <a:ext uri="{FF2B5EF4-FFF2-40B4-BE49-F238E27FC236}">
                <a16:creationId xmlns:a16="http://schemas.microsoft.com/office/drawing/2014/main" id="{BC19CA4A-0AEE-4315-A23F-EBAC7174C90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52983" y="4319388"/>
            <a:ext cx="691017" cy="1072420"/>
          </a:xfrm>
          <a:prstGeom prst="rect">
            <a:avLst/>
          </a:prstGeom>
        </p:spPr>
      </p:pic>
      <p:sp>
        <p:nvSpPr>
          <p:cNvPr id="44" name="Arc 43">
            <a:extLst>
              <a:ext uri="{FF2B5EF4-FFF2-40B4-BE49-F238E27FC236}">
                <a16:creationId xmlns:a16="http://schemas.microsoft.com/office/drawing/2014/main" id="{5C8897DB-A737-4D11-BD95-5458A801F09B}"/>
              </a:ext>
            </a:extLst>
          </p:cNvPr>
          <p:cNvSpPr/>
          <p:nvPr/>
        </p:nvSpPr>
        <p:spPr>
          <a:xfrm rot="11556191">
            <a:off x="5047289" y="1606174"/>
            <a:ext cx="577992" cy="5431822"/>
          </a:xfrm>
          <a:prstGeom prst="arc">
            <a:avLst>
              <a:gd name="adj1" fmla="val 18290911"/>
              <a:gd name="adj2" fmla="val 5139570"/>
            </a:avLst>
          </a:prstGeom>
          <a:ln w="38100">
            <a:prstDash val="sysDash"/>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GB" sz="1013"/>
          </a:p>
        </p:txBody>
      </p:sp>
      <p:sp>
        <p:nvSpPr>
          <p:cNvPr id="65" name="TextBox 64">
            <a:extLst>
              <a:ext uri="{FF2B5EF4-FFF2-40B4-BE49-F238E27FC236}">
                <a16:creationId xmlns:a16="http://schemas.microsoft.com/office/drawing/2014/main" id="{430C5AA6-CD99-4F52-9C64-88D5359ED500}"/>
              </a:ext>
            </a:extLst>
          </p:cNvPr>
          <p:cNvSpPr txBox="1"/>
          <p:nvPr/>
        </p:nvSpPr>
        <p:spPr>
          <a:xfrm>
            <a:off x="5407435" y="2990345"/>
            <a:ext cx="1187395" cy="523221"/>
          </a:xfrm>
          <a:prstGeom prst="rect">
            <a:avLst/>
          </a:prstGeom>
          <a:noFill/>
        </p:spPr>
        <p:txBody>
          <a:bodyPr wrap="square" rtlCol="0">
            <a:spAutoFit/>
          </a:bodyPr>
          <a:lstStyle/>
          <a:p>
            <a:r>
              <a:rPr lang="en-GB" sz="2800" dirty="0">
                <a:solidFill>
                  <a:schemeClr val="bg1"/>
                </a:solidFill>
              </a:rPr>
              <a:t>~10m</a:t>
            </a:r>
            <a:endParaRPr lang="en-GB" sz="1200" dirty="0">
              <a:solidFill>
                <a:schemeClr val="bg1"/>
              </a:solidFill>
            </a:endParaRPr>
          </a:p>
        </p:txBody>
      </p:sp>
      <p:pic>
        <p:nvPicPr>
          <p:cNvPr id="32" name="Picture 31" descr="A close up of a building&#10;&#10;Description automatically generated">
            <a:extLst>
              <a:ext uri="{FF2B5EF4-FFF2-40B4-BE49-F238E27FC236}">
                <a16:creationId xmlns:a16="http://schemas.microsoft.com/office/drawing/2014/main" id="{6604492C-916A-4E17-9FBF-2DFCB0D7F58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490602">
            <a:off x="4598191" y="3440800"/>
            <a:ext cx="592399" cy="445616"/>
          </a:xfrm>
          <a:prstGeom prst="rect">
            <a:avLst/>
          </a:prstGeom>
        </p:spPr>
      </p:pic>
      <p:pic>
        <p:nvPicPr>
          <p:cNvPr id="11" name="Picture 10" descr="A close up of a building&#10;&#10;Description automatically generated">
            <a:extLst>
              <a:ext uri="{FF2B5EF4-FFF2-40B4-BE49-F238E27FC236}">
                <a16:creationId xmlns:a16="http://schemas.microsoft.com/office/drawing/2014/main" id="{F40CA512-4EEE-441F-96A4-9BB819C4E63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490602">
            <a:off x="4969024" y="2397329"/>
            <a:ext cx="592399" cy="445616"/>
          </a:xfrm>
          <a:prstGeom prst="rect">
            <a:avLst/>
          </a:prstGeom>
        </p:spPr>
      </p:pic>
      <p:cxnSp>
        <p:nvCxnSpPr>
          <p:cNvPr id="14" name="Straight Arrow Connector 13">
            <a:extLst>
              <a:ext uri="{FF2B5EF4-FFF2-40B4-BE49-F238E27FC236}">
                <a16:creationId xmlns:a16="http://schemas.microsoft.com/office/drawing/2014/main" id="{C1A83BC5-BBE2-46DA-91CD-47CECD359D40}"/>
              </a:ext>
            </a:extLst>
          </p:cNvPr>
          <p:cNvCxnSpPr>
            <a:cxnSpLocks/>
          </p:cNvCxnSpPr>
          <p:nvPr/>
        </p:nvCxnSpPr>
        <p:spPr>
          <a:xfrm flipH="1">
            <a:off x="4870369" y="2509538"/>
            <a:ext cx="427433" cy="1242997"/>
          </a:xfrm>
          <a:prstGeom prst="straightConnector1">
            <a:avLst/>
          </a:prstGeom>
          <a:ln>
            <a:solidFill>
              <a:schemeClr val="bg1">
                <a:lumMod val="65000"/>
                <a:lumOff val="35000"/>
              </a:schemeClr>
            </a:solidFill>
            <a:prstDash val="lgDashDot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1" name="Picture 30" descr="A close up of a building&#10;&#10;Description automatically generated">
            <a:extLst>
              <a:ext uri="{FF2B5EF4-FFF2-40B4-BE49-F238E27FC236}">
                <a16:creationId xmlns:a16="http://schemas.microsoft.com/office/drawing/2014/main" id="{18661F7A-96AE-4C57-B6CD-2C7A23EF3C6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490602">
            <a:off x="4792551" y="2930411"/>
            <a:ext cx="592399" cy="445616"/>
          </a:xfrm>
          <a:prstGeom prst="rect">
            <a:avLst/>
          </a:prstGeom>
        </p:spPr>
      </p:pic>
      <p:sp>
        <p:nvSpPr>
          <p:cNvPr id="21" name="TextBox 20">
            <a:extLst>
              <a:ext uri="{FF2B5EF4-FFF2-40B4-BE49-F238E27FC236}">
                <a16:creationId xmlns:a16="http://schemas.microsoft.com/office/drawing/2014/main" id="{3FE6D1DC-00BF-4DD9-81C4-C8CE950F1056}"/>
              </a:ext>
            </a:extLst>
          </p:cNvPr>
          <p:cNvSpPr txBox="1"/>
          <p:nvPr/>
        </p:nvSpPr>
        <p:spPr>
          <a:xfrm>
            <a:off x="5740188" y="1898603"/>
            <a:ext cx="486005" cy="461665"/>
          </a:xfrm>
          <a:prstGeom prst="rect">
            <a:avLst/>
          </a:prstGeom>
          <a:noFill/>
        </p:spPr>
        <p:txBody>
          <a:bodyPr wrap="square" rtlCol="0">
            <a:spAutoFit/>
          </a:bodyPr>
          <a:lstStyle/>
          <a:p>
            <a:r>
              <a:rPr lang="en-GB" sz="2400" b="1" dirty="0">
                <a:solidFill>
                  <a:schemeClr val="bg1"/>
                </a:solidFill>
                <a:effectLst>
                  <a:outerShdw blurRad="38100" dist="38100" dir="2700000" algn="tl">
                    <a:srgbClr val="000000">
                      <a:alpha val="43137"/>
                    </a:srgbClr>
                  </a:outerShdw>
                </a:effectLst>
              </a:rPr>
              <a:t>A</a:t>
            </a:r>
            <a:endParaRPr lang="en-GB" b="1" dirty="0">
              <a:solidFill>
                <a:schemeClr val="bg1"/>
              </a:solidFill>
              <a:effectLst>
                <a:outerShdw blurRad="38100" dist="38100" dir="2700000" algn="tl">
                  <a:srgbClr val="000000">
                    <a:alpha val="43137"/>
                  </a:srgbClr>
                </a:outerShdw>
              </a:effectLst>
            </a:endParaRPr>
          </a:p>
        </p:txBody>
      </p:sp>
      <p:sp>
        <p:nvSpPr>
          <p:cNvPr id="40" name="TextBox 39">
            <a:extLst>
              <a:ext uri="{FF2B5EF4-FFF2-40B4-BE49-F238E27FC236}">
                <a16:creationId xmlns:a16="http://schemas.microsoft.com/office/drawing/2014/main" id="{70F13809-1C84-4AE1-90C0-6790DDB8A831}"/>
              </a:ext>
            </a:extLst>
          </p:cNvPr>
          <p:cNvSpPr txBox="1"/>
          <p:nvPr/>
        </p:nvSpPr>
        <p:spPr>
          <a:xfrm>
            <a:off x="5142644" y="4311514"/>
            <a:ext cx="486005" cy="461665"/>
          </a:xfrm>
          <a:prstGeom prst="rect">
            <a:avLst/>
          </a:prstGeom>
          <a:noFill/>
        </p:spPr>
        <p:txBody>
          <a:bodyPr wrap="square" rtlCol="0">
            <a:spAutoFit/>
          </a:bodyPr>
          <a:lstStyle/>
          <a:p>
            <a:r>
              <a:rPr lang="en-GB" sz="2400" b="1" dirty="0">
                <a:solidFill>
                  <a:schemeClr val="bg1"/>
                </a:solidFill>
                <a:effectLst>
                  <a:outerShdw blurRad="38100" dist="38100" dir="2700000" algn="tl">
                    <a:srgbClr val="000000">
                      <a:alpha val="43137"/>
                    </a:srgbClr>
                  </a:outerShdw>
                </a:effectLst>
              </a:rPr>
              <a:t>B</a:t>
            </a:r>
          </a:p>
        </p:txBody>
      </p:sp>
      <p:pic>
        <p:nvPicPr>
          <p:cNvPr id="53" name="Picture 52" descr="A picture containing outdoor, person, weapon, snow&#10;&#10;Description automatically generated">
            <a:extLst>
              <a:ext uri="{FF2B5EF4-FFF2-40B4-BE49-F238E27FC236}">
                <a16:creationId xmlns:a16="http://schemas.microsoft.com/office/drawing/2014/main" id="{6A137722-5F4F-42D4-A865-7DB2218796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327255" y="815950"/>
            <a:ext cx="621855" cy="950579"/>
          </a:xfrm>
          <a:prstGeom prst="rect">
            <a:avLst/>
          </a:prstGeom>
        </p:spPr>
      </p:pic>
      <p:pic>
        <p:nvPicPr>
          <p:cNvPr id="54" name="Picture 53" descr="A person posing for the camera&#10;&#10;Description automatically generated">
            <a:extLst>
              <a:ext uri="{FF2B5EF4-FFF2-40B4-BE49-F238E27FC236}">
                <a16:creationId xmlns:a16="http://schemas.microsoft.com/office/drawing/2014/main" id="{2F671D55-CF8E-4FCF-8949-3B9F1B0F0D8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065577" y="2478752"/>
            <a:ext cx="691017" cy="1072420"/>
          </a:xfrm>
          <a:prstGeom prst="rect">
            <a:avLst/>
          </a:prstGeom>
        </p:spPr>
      </p:pic>
      <p:sp>
        <p:nvSpPr>
          <p:cNvPr id="47" name="TextBox 46">
            <a:extLst>
              <a:ext uri="{FF2B5EF4-FFF2-40B4-BE49-F238E27FC236}">
                <a16:creationId xmlns:a16="http://schemas.microsoft.com/office/drawing/2014/main" id="{B12607E1-B9E3-416F-B284-C3C2AD6156BA}"/>
              </a:ext>
            </a:extLst>
          </p:cNvPr>
          <p:cNvSpPr txBox="1"/>
          <p:nvPr/>
        </p:nvSpPr>
        <p:spPr>
          <a:xfrm>
            <a:off x="-33033" y="5332158"/>
            <a:ext cx="7022818" cy="156966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dirty="0">
                <a:solidFill>
                  <a:schemeClr val="tx1"/>
                </a:solidFill>
              </a:rPr>
              <a:t>Answer:</a:t>
            </a:r>
          </a:p>
          <a:p>
            <a:pPr marL="160735" indent="-160735">
              <a:buFont typeface="Arial" panose="020B0604020202020204" pitchFamily="34" charset="0"/>
              <a:buChar char="•"/>
            </a:pPr>
            <a:r>
              <a:rPr lang="en-GB" sz="2400" dirty="0">
                <a:solidFill>
                  <a:schemeClr val="tx1"/>
                </a:solidFill>
              </a:rPr>
              <a:t>360 3D Panoramic Imaging</a:t>
            </a:r>
          </a:p>
          <a:p>
            <a:pPr marL="160735" indent="-160735">
              <a:buFont typeface="Arial" panose="020B0604020202020204" pitchFamily="34" charset="0"/>
              <a:buChar char="•"/>
            </a:pPr>
            <a:r>
              <a:rPr lang="en-GB" sz="2400" dirty="0">
                <a:solidFill>
                  <a:schemeClr val="tx1"/>
                </a:solidFill>
              </a:rPr>
              <a:t>Ranging and imaging occluded objects</a:t>
            </a:r>
          </a:p>
          <a:p>
            <a:pPr marL="160735" indent="-160735">
              <a:buFont typeface="Arial" panose="020B0604020202020204" pitchFamily="34" charset="0"/>
              <a:buChar char="•"/>
            </a:pPr>
            <a:r>
              <a:rPr lang="en-GB" sz="2400" dirty="0">
                <a:solidFill>
                  <a:schemeClr val="tx1"/>
                </a:solidFill>
              </a:rPr>
              <a:t>Detection of biological micro-movements</a:t>
            </a:r>
          </a:p>
        </p:txBody>
      </p:sp>
      <p:pic>
        <p:nvPicPr>
          <p:cNvPr id="56" name="Picture 55" descr="A close up of a building&#10;&#10;Description automatically generated">
            <a:extLst>
              <a:ext uri="{FF2B5EF4-FFF2-40B4-BE49-F238E27FC236}">
                <a16:creationId xmlns:a16="http://schemas.microsoft.com/office/drawing/2014/main" id="{DD220159-02DD-4C52-991A-9455EA1FF86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490602">
            <a:off x="5172302" y="1857010"/>
            <a:ext cx="592399" cy="445616"/>
          </a:xfrm>
          <a:prstGeom prst="rect">
            <a:avLst/>
          </a:prstGeom>
        </p:spPr>
      </p:pic>
      <p:pic>
        <p:nvPicPr>
          <p:cNvPr id="60" name="Picture 59" descr="A close up of a building&#10;&#10;Description automatically generated">
            <a:extLst>
              <a:ext uri="{FF2B5EF4-FFF2-40B4-BE49-F238E27FC236}">
                <a16:creationId xmlns:a16="http://schemas.microsoft.com/office/drawing/2014/main" id="{D0FFAA39-B462-42AA-8F3E-E7AE16DBEB9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490602">
            <a:off x="5397356" y="1357612"/>
            <a:ext cx="524733" cy="394716"/>
          </a:xfrm>
          <a:prstGeom prst="rect">
            <a:avLst/>
          </a:prstGeom>
        </p:spPr>
      </p:pic>
      <p:pic>
        <p:nvPicPr>
          <p:cNvPr id="61" name="Picture 60" descr="A close up of a building&#10;&#10;Description automatically generated">
            <a:extLst>
              <a:ext uri="{FF2B5EF4-FFF2-40B4-BE49-F238E27FC236}">
                <a16:creationId xmlns:a16="http://schemas.microsoft.com/office/drawing/2014/main" id="{B30DDA57-BCBA-429D-BE0D-FAB3FDD9B70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829399">
            <a:off x="5596249" y="801731"/>
            <a:ext cx="579560" cy="435958"/>
          </a:xfrm>
          <a:prstGeom prst="rect">
            <a:avLst/>
          </a:prstGeom>
        </p:spPr>
      </p:pic>
      <p:pic>
        <p:nvPicPr>
          <p:cNvPr id="62" name="Picture 61" descr="A close up of a building&#10;&#10;Description automatically generated">
            <a:extLst>
              <a:ext uri="{FF2B5EF4-FFF2-40B4-BE49-F238E27FC236}">
                <a16:creationId xmlns:a16="http://schemas.microsoft.com/office/drawing/2014/main" id="{C3E7B9C9-AD49-430C-8A51-29CC6595CEA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829399">
            <a:off x="5821592" y="295841"/>
            <a:ext cx="579560" cy="435958"/>
          </a:xfrm>
          <a:prstGeom prst="rect">
            <a:avLst/>
          </a:prstGeom>
        </p:spPr>
      </p:pic>
      <p:sp>
        <p:nvSpPr>
          <p:cNvPr id="4" name="TextBox 3">
            <a:extLst>
              <a:ext uri="{FF2B5EF4-FFF2-40B4-BE49-F238E27FC236}">
                <a16:creationId xmlns:a16="http://schemas.microsoft.com/office/drawing/2014/main" id="{BFDC8AB7-FD23-4E5E-85D0-390FB289CC96}"/>
              </a:ext>
            </a:extLst>
          </p:cNvPr>
          <p:cNvSpPr txBox="1"/>
          <p:nvPr/>
        </p:nvSpPr>
        <p:spPr>
          <a:xfrm>
            <a:off x="-32080" y="-42354"/>
            <a:ext cx="3150144" cy="461665"/>
          </a:xfrm>
          <a:prstGeom prst="rect">
            <a:avLst/>
          </a:prstGeom>
          <a:solidFill>
            <a:schemeClr val="bg1"/>
          </a:solidFill>
        </p:spPr>
        <p:txBody>
          <a:bodyPr wrap="square" rtlCol="0">
            <a:spAutoFit/>
          </a:bodyPr>
          <a:lstStyle/>
          <a:p>
            <a:r>
              <a:rPr lang="en-GB" sz="2400" dirty="0"/>
              <a:t>What we have done: </a:t>
            </a:r>
          </a:p>
        </p:txBody>
      </p:sp>
      <p:pic>
        <p:nvPicPr>
          <p:cNvPr id="67" name="Picture 66">
            <a:extLst>
              <a:ext uri="{FF2B5EF4-FFF2-40B4-BE49-F238E27FC236}">
                <a16:creationId xmlns:a16="http://schemas.microsoft.com/office/drawing/2014/main" id="{892D482F-4B68-43A0-90F6-02AA18743D5E}"/>
              </a:ext>
            </a:extLst>
          </p:cNvPr>
          <p:cNvPicPr>
            <a:picLocks noChangeAspect="1"/>
          </p:cNvPicPr>
          <p:nvPr/>
        </p:nvPicPr>
        <p:blipFill>
          <a:blip r:embed="rId12"/>
          <a:stretch>
            <a:fillRect/>
          </a:stretch>
        </p:blipFill>
        <p:spPr>
          <a:xfrm>
            <a:off x="3821263" y="3394173"/>
            <a:ext cx="1451736" cy="1492832"/>
          </a:xfrm>
          <a:prstGeom prst="rect">
            <a:avLst/>
          </a:prstGeom>
        </p:spPr>
      </p:pic>
      <p:pic>
        <p:nvPicPr>
          <p:cNvPr id="77" name="Picture 76" descr="A picture containing man&#10;&#10;Description automatically generated">
            <a:extLst>
              <a:ext uri="{FF2B5EF4-FFF2-40B4-BE49-F238E27FC236}">
                <a16:creationId xmlns:a16="http://schemas.microsoft.com/office/drawing/2014/main" id="{681618AB-583F-4461-8ACE-6DCF590EF1C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1762" t="1587" r="47295" b="72200"/>
          <a:stretch/>
        </p:blipFill>
        <p:spPr>
          <a:xfrm>
            <a:off x="4828935" y="1338069"/>
            <a:ext cx="942398" cy="1349002"/>
          </a:xfrm>
          <a:prstGeom prst="rect">
            <a:avLst/>
          </a:prstGeom>
        </p:spPr>
      </p:pic>
      <p:grpSp>
        <p:nvGrpSpPr>
          <p:cNvPr id="102" name="Group 101">
            <a:extLst>
              <a:ext uri="{FF2B5EF4-FFF2-40B4-BE49-F238E27FC236}">
                <a16:creationId xmlns:a16="http://schemas.microsoft.com/office/drawing/2014/main" id="{D03DDC51-CAD8-4A7C-A952-F83BC09682F0}"/>
              </a:ext>
            </a:extLst>
          </p:cNvPr>
          <p:cNvGrpSpPr/>
          <p:nvPr/>
        </p:nvGrpSpPr>
        <p:grpSpPr>
          <a:xfrm rot="489601">
            <a:off x="5269321" y="1386338"/>
            <a:ext cx="155556" cy="123290"/>
            <a:chOff x="1831876" y="1781252"/>
            <a:chExt cx="496046" cy="307586"/>
          </a:xfrm>
        </p:grpSpPr>
        <p:sp>
          <p:nvSpPr>
            <p:cNvPr id="103" name="Pentagon 102">
              <a:extLst>
                <a:ext uri="{FF2B5EF4-FFF2-40B4-BE49-F238E27FC236}">
                  <a16:creationId xmlns:a16="http://schemas.microsoft.com/office/drawing/2014/main" id="{FBEC86D1-CFFD-44A6-BA88-79F4AB3CBA48}"/>
                </a:ext>
              </a:extLst>
            </p:cNvPr>
            <p:cNvSpPr/>
            <p:nvPr/>
          </p:nvSpPr>
          <p:spPr>
            <a:xfrm rot="21031255">
              <a:off x="1831876" y="1781252"/>
              <a:ext cx="496046" cy="307586"/>
            </a:xfrm>
            <a:prstGeom prst="pentagon">
              <a:avLst/>
            </a:prstGeom>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83F40D10-6437-4AB5-A017-E32A2BF4015D}"/>
                </a:ext>
              </a:extLst>
            </p:cNvPr>
            <p:cNvSpPr/>
            <p:nvPr/>
          </p:nvSpPr>
          <p:spPr>
            <a:xfrm>
              <a:off x="1885354" y="1907975"/>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42D4ADA0-10B4-450A-BDEA-EC69CF2764DE}"/>
                </a:ext>
              </a:extLst>
            </p:cNvPr>
            <p:cNvSpPr/>
            <p:nvPr/>
          </p:nvSpPr>
          <p:spPr>
            <a:xfrm>
              <a:off x="2032599" y="1881604"/>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F7B722E9-0218-4B36-8403-0D9DD4A336C5}"/>
                </a:ext>
              </a:extLst>
            </p:cNvPr>
            <p:cNvSpPr/>
            <p:nvPr/>
          </p:nvSpPr>
          <p:spPr>
            <a:xfrm>
              <a:off x="2188258" y="1853112"/>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D18753C2-9B65-42D3-A601-AF11D71CDE08}"/>
                </a:ext>
              </a:extLst>
            </p:cNvPr>
            <p:cNvSpPr/>
            <p:nvPr/>
          </p:nvSpPr>
          <p:spPr>
            <a:xfrm rot="15873526">
              <a:off x="1910406" y="1922854"/>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E950A169-361E-453D-89CD-A9FDD2F357F2}"/>
                </a:ext>
              </a:extLst>
            </p:cNvPr>
            <p:cNvSpPr/>
            <p:nvPr/>
          </p:nvSpPr>
          <p:spPr>
            <a:xfrm rot="15873526">
              <a:off x="2059820" y="1898950"/>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85549300-4147-4B0D-9C29-AB9BD380BFEF}"/>
                </a:ext>
              </a:extLst>
            </p:cNvPr>
            <p:cNvSpPr/>
            <p:nvPr/>
          </p:nvSpPr>
          <p:spPr>
            <a:xfrm rot="15873526">
              <a:off x="2221170" y="1869070"/>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pic>
        <p:nvPicPr>
          <p:cNvPr id="35" name="Picture 34" descr="A close up of a basket&#10;&#10;Description automatically generated">
            <a:extLst>
              <a:ext uri="{FF2B5EF4-FFF2-40B4-BE49-F238E27FC236}">
                <a16:creationId xmlns:a16="http://schemas.microsoft.com/office/drawing/2014/main" id="{F311040F-6FF9-453B-BE0A-370DAA54E3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38" y="402686"/>
            <a:ext cx="3164623" cy="2531983"/>
          </a:xfrm>
          <a:prstGeom prst="rect">
            <a:avLst/>
          </a:prstGeom>
        </p:spPr>
      </p:pic>
      <p:sp>
        <p:nvSpPr>
          <p:cNvPr id="3" name="Slide Number Placeholder 2">
            <a:extLst>
              <a:ext uri="{FF2B5EF4-FFF2-40B4-BE49-F238E27FC236}">
                <a16:creationId xmlns:a16="http://schemas.microsoft.com/office/drawing/2014/main" id="{034B7595-E762-4637-9E2F-5F45EE92D7F3}"/>
              </a:ext>
            </a:extLst>
          </p:cNvPr>
          <p:cNvSpPr>
            <a:spLocks noGrp="1"/>
          </p:cNvSpPr>
          <p:nvPr>
            <p:ph type="sldNum" sz="quarter" idx="12"/>
          </p:nvPr>
        </p:nvSpPr>
        <p:spPr/>
        <p:txBody>
          <a:bodyPr/>
          <a:lstStyle/>
          <a:p>
            <a:fld id="{F1762DC7-5DBD-4D69-8990-5F9648A38A03}" type="slidenum">
              <a:rPr lang="en-GB" smtClean="0"/>
              <a:t>3</a:t>
            </a:fld>
            <a:endParaRPr lang="en-GB"/>
          </a:p>
        </p:txBody>
      </p:sp>
      <p:pic>
        <p:nvPicPr>
          <p:cNvPr id="57" name="Picture 56" descr="A picture containing bicycle, photo, clock, mirror&#10;&#10;Description automatically generated">
            <a:extLst>
              <a:ext uri="{FF2B5EF4-FFF2-40B4-BE49-F238E27FC236}">
                <a16:creationId xmlns:a16="http://schemas.microsoft.com/office/drawing/2014/main" id="{5C930B24-26DC-5447-B301-391ADE96A2E1}"/>
              </a:ext>
            </a:extLst>
          </p:cNvPr>
          <p:cNvPicPr>
            <a:picLocks noChangeAspect="1"/>
          </p:cNvPicPr>
          <p:nvPr/>
        </p:nvPicPr>
        <p:blipFill>
          <a:blip r:embed="rId15"/>
          <a:stretch>
            <a:fillRect/>
          </a:stretch>
        </p:blipFill>
        <p:spPr>
          <a:xfrm>
            <a:off x="-14795" y="2934669"/>
            <a:ext cx="1733630" cy="1322065"/>
          </a:xfrm>
          <a:prstGeom prst="rect">
            <a:avLst/>
          </a:prstGeom>
        </p:spPr>
      </p:pic>
      <p:pic>
        <p:nvPicPr>
          <p:cNvPr id="15" name="Picture 14" descr="A picture containing plate&#10;&#10;Description automatically generated">
            <a:extLst>
              <a:ext uri="{FF2B5EF4-FFF2-40B4-BE49-F238E27FC236}">
                <a16:creationId xmlns:a16="http://schemas.microsoft.com/office/drawing/2014/main" id="{E577207F-26C4-D448-8364-62F38F45AE2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8124962" y="320925"/>
            <a:ext cx="1396293" cy="623104"/>
          </a:xfrm>
          <a:prstGeom prst="rect">
            <a:avLst/>
          </a:prstGeom>
        </p:spPr>
      </p:pic>
      <p:pic>
        <p:nvPicPr>
          <p:cNvPr id="63" name="Picture 62" descr="A picture containing plate&#10;&#10;Description automatically generated">
            <a:extLst>
              <a:ext uri="{FF2B5EF4-FFF2-40B4-BE49-F238E27FC236}">
                <a16:creationId xmlns:a16="http://schemas.microsoft.com/office/drawing/2014/main" id="{F831136C-3505-C047-BAE6-D3992D01B64F}"/>
              </a:ext>
            </a:extLst>
          </p:cNvPr>
          <p:cNvPicPr>
            <a:picLocks noChangeAspect="1"/>
          </p:cNvPicPr>
          <p:nvPr/>
        </p:nvPicPr>
        <p:blipFill>
          <a:blip r:embed="rId16">
            <a:extLst>
              <a:ext uri="{BEBA8EAE-BF5A-486C-A8C5-ECC9F3942E4B}">
                <a14:imgProps xmlns:a14="http://schemas.microsoft.com/office/drawing/2010/main">
                  <a14:imgLayer r:embed="rId18">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8172488" y="3954151"/>
            <a:ext cx="1301533" cy="580817"/>
          </a:xfrm>
          <a:prstGeom prst="rect">
            <a:avLst/>
          </a:prstGeom>
        </p:spPr>
      </p:pic>
      <p:pic>
        <p:nvPicPr>
          <p:cNvPr id="66" name="Picture 65" descr="A picture containing plate&#10;&#10;Description automatically generated">
            <a:extLst>
              <a:ext uri="{FF2B5EF4-FFF2-40B4-BE49-F238E27FC236}">
                <a16:creationId xmlns:a16="http://schemas.microsoft.com/office/drawing/2014/main" id="{706AB900-C32C-2141-A64F-39FBD26F3FBB}"/>
              </a:ext>
            </a:extLst>
          </p:cNvPr>
          <p:cNvPicPr>
            <a:picLocks noChangeAspect="1"/>
          </p:cNvPicPr>
          <p:nvPr/>
        </p:nvPicPr>
        <p:blipFill>
          <a:blip r:embed="rId16">
            <a:extLst>
              <a:ext uri="{BEBA8EAE-BF5A-486C-A8C5-ECC9F3942E4B}">
                <a14:imgProps xmlns:a14="http://schemas.microsoft.com/office/drawing/2010/main">
                  <a14:imgLayer r:embed="rId19">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2458110" y="3218713"/>
            <a:ext cx="1069543" cy="477290"/>
          </a:xfrm>
          <a:prstGeom prst="rect">
            <a:avLst/>
          </a:prstGeom>
        </p:spPr>
      </p:pic>
      <p:cxnSp>
        <p:nvCxnSpPr>
          <p:cNvPr id="19" name="Straight Connector 18">
            <a:extLst>
              <a:ext uri="{FF2B5EF4-FFF2-40B4-BE49-F238E27FC236}">
                <a16:creationId xmlns:a16="http://schemas.microsoft.com/office/drawing/2014/main" id="{0FE415A8-E694-B448-8AE2-FE7CBEE37478}"/>
              </a:ext>
            </a:extLst>
          </p:cNvPr>
          <p:cNvCxnSpPr>
            <a:cxnSpLocks/>
          </p:cNvCxnSpPr>
          <p:nvPr/>
        </p:nvCxnSpPr>
        <p:spPr>
          <a:xfrm>
            <a:off x="5653627" y="2169089"/>
            <a:ext cx="1906978" cy="172312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BF7AF5-D6A3-0246-937B-8C33A48D1674}"/>
              </a:ext>
            </a:extLst>
          </p:cNvPr>
          <p:cNvCxnSpPr>
            <a:cxnSpLocks/>
          </p:cNvCxnSpPr>
          <p:nvPr/>
        </p:nvCxnSpPr>
        <p:spPr>
          <a:xfrm flipV="1">
            <a:off x="5005746" y="4473028"/>
            <a:ext cx="2554859" cy="17159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BB4D110-F893-0B4E-9635-5682519CEF66}"/>
              </a:ext>
            </a:extLst>
          </p:cNvPr>
          <p:cNvSpPr/>
          <p:nvPr/>
        </p:nvSpPr>
        <p:spPr>
          <a:xfrm>
            <a:off x="7527585" y="3871101"/>
            <a:ext cx="1624022" cy="1411816"/>
          </a:xfrm>
          <a:prstGeom prst="rect">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nvGrpSpPr>
          <p:cNvPr id="69" name="Group 68">
            <a:extLst>
              <a:ext uri="{FF2B5EF4-FFF2-40B4-BE49-F238E27FC236}">
                <a16:creationId xmlns:a16="http://schemas.microsoft.com/office/drawing/2014/main" id="{47560726-1EE7-B643-B01B-647FFEB8DE68}"/>
              </a:ext>
            </a:extLst>
          </p:cNvPr>
          <p:cNvGrpSpPr/>
          <p:nvPr/>
        </p:nvGrpSpPr>
        <p:grpSpPr>
          <a:xfrm>
            <a:off x="3761551" y="-2455"/>
            <a:ext cx="1396293" cy="895371"/>
            <a:chOff x="3633004" y="-57275"/>
            <a:chExt cx="1396293" cy="895371"/>
          </a:xfrm>
        </p:grpSpPr>
        <p:pic>
          <p:nvPicPr>
            <p:cNvPr id="81" name="Picture 80" descr="A picture containing plate&#10;&#10;Description automatically generated">
              <a:extLst>
                <a:ext uri="{FF2B5EF4-FFF2-40B4-BE49-F238E27FC236}">
                  <a16:creationId xmlns:a16="http://schemas.microsoft.com/office/drawing/2014/main" id="{492950EE-D1D7-BA4D-9935-5C39029091C5}"/>
                </a:ext>
              </a:extLst>
            </p:cNvPr>
            <p:cNvPicPr>
              <a:picLocks noChangeAspect="1"/>
            </p:cNvPicPr>
            <p:nvPr/>
          </p:nvPicPr>
          <p:blipFill>
            <a:blip r:embed="rId16">
              <a:extLst>
                <a:ext uri="{BEBA8EAE-BF5A-486C-A8C5-ECC9F3942E4B}">
                  <a14:imgProps xmlns:a14="http://schemas.microsoft.com/office/drawing/2010/main">
                    <a14:imgLayer r:embed="rId20">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3633004" y="-17740"/>
              <a:ext cx="1396293" cy="623104"/>
            </a:xfrm>
            <a:prstGeom prst="rect">
              <a:avLst/>
            </a:prstGeom>
          </p:spPr>
        </p:pic>
        <p:sp>
          <p:nvSpPr>
            <p:cNvPr id="41" name="Cross 40">
              <a:extLst>
                <a:ext uri="{FF2B5EF4-FFF2-40B4-BE49-F238E27FC236}">
                  <a16:creationId xmlns:a16="http://schemas.microsoft.com/office/drawing/2014/main" id="{A663EE12-A8F1-0746-9C76-4DC940FB62A4}"/>
                </a:ext>
              </a:extLst>
            </p:cNvPr>
            <p:cNvSpPr/>
            <p:nvPr/>
          </p:nvSpPr>
          <p:spPr>
            <a:xfrm rot="2654469">
              <a:off x="3900814" y="-57275"/>
              <a:ext cx="884569" cy="895371"/>
            </a:xfrm>
            <a:prstGeom prst="plus">
              <a:avLst>
                <a:gd name="adj" fmla="val 472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1" name="Picture 90" descr="A picture containing plate&#10;&#10;Description automatically generated">
            <a:extLst>
              <a:ext uri="{FF2B5EF4-FFF2-40B4-BE49-F238E27FC236}">
                <a16:creationId xmlns:a16="http://schemas.microsoft.com/office/drawing/2014/main" id="{69118F79-FF1A-DA4B-98AB-E2DDEE033350}"/>
              </a:ext>
            </a:extLst>
          </p:cNvPr>
          <p:cNvPicPr>
            <a:picLocks noChangeAspect="1"/>
          </p:cNvPicPr>
          <p:nvPr/>
        </p:nvPicPr>
        <p:blipFill>
          <a:blip r:embed="rId16">
            <a:extLst>
              <a:ext uri="{BEBA8EAE-BF5A-486C-A8C5-ECC9F3942E4B}">
                <a14:imgProps xmlns:a14="http://schemas.microsoft.com/office/drawing/2010/main">
                  <a14:imgLayer r:embed="rId21">
                    <a14:imgEffect>
                      <a14:backgroundRemoval t="9063" b="91859" l="6512" r="94535">
                        <a14:foregroundMark x1="46047" y1="9063" x2="49535" y2="9063"/>
                        <a14:foregroundMark x1="91628" y1="73118" x2="92093" y2="68817"/>
                        <a14:foregroundMark x1="6512" y1="74654" x2="9535" y2="69124"/>
                        <a14:foregroundMark x1="94419" y1="73118" x2="94651" y2="70968"/>
                        <a14:foregroundMark x1="49302" y1="91244" x2="53023" y2="91859"/>
                      </a14:backgroundRemoval>
                    </a14:imgEffect>
                  </a14:imgLayer>
                </a14:imgProps>
              </a:ext>
            </a:extLst>
          </a:blip>
          <a:stretch>
            <a:fillRect/>
          </a:stretch>
        </p:blipFill>
        <p:spPr>
          <a:xfrm>
            <a:off x="-19638" y="4384316"/>
            <a:ext cx="1069543" cy="477290"/>
          </a:xfrm>
          <a:prstGeom prst="rect">
            <a:avLst/>
          </a:prstGeom>
        </p:spPr>
      </p:pic>
      <p:sp>
        <p:nvSpPr>
          <p:cNvPr id="110" name="Arc 109">
            <a:extLst>
              <a:ext uri="{FF2B5EF4-FFF2-40B4-BE49-F238E27FC236}">
                <a16:creationId xmlns:a16="http://schemas.microsoft.com/office/drawing/2014/main" id="{7684E3CC-F382-6841-B602-8184671DCFD1}"/>
              </a:ext>
            </a:extLst>
          </p:cNvPr>
          <p:cNvSpPr/>
          <p:nvPr/>
        </p:nvSpPr>
        <p:spPr>
          <a:xfrm rot="11556191">
            <a:off x="5047289" y="1606174"/>
            <a:ext cx="577992" cy="5431822"/>
          </a:xfrm>
          <a:prstGeom prst="arc">
            <a:avLst>
              <a:gd name="adj1" fmla="val 18290911"/>
              <a:gd name="adj2" fmla="val 5139570"/>
            </a:avLst>
          </a:prstGeom>
          <a:ln w="38100">
            <a:solidFill>
              <a:srgbClr val="FFFF00"/>
            </a:solidFill>
            <a:prstDash val="sysDash"/>
            <a:headEnd type="arrow" w="med" len="med"/>
            <a:tailEnd type="none" w="med" len="med"/>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GB" sz="1013"/>
          </a:p>
        </p:txBody>
      </p:sp>
      <p:pic>
        <p:nvPicPr>
          <p:cNvPr id="59" name="Picture 58" descr="A picture containing indoor, table, sitting, black&#10;&#10;Description automatically generated">
            <a:extLst>
              <a:ext uri="{FF2B5EF4-FFF2-40B4-BE49-F238E27FC236}">
                <a16:creationId xmlns:a16="http://schemas.microsoft.com/office/drawing/2014/main" id="{F430A966-4342-7148-9EA4-169899ADB7D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8542" b="92917" l="9894" r="89753">
                        <a14:foregroundMark x1="21555" y1="92500" x2="49823" y2="92917"/>
                        <a14:foregroundMark x1="49823" y1="92917" x2="72792" y2="92500"/>
                        <a14:foregroundMark x1="37102" y1="13125" x2="48763" y2="8542"/>
                        <a14:foregroundMark x1="48763" y1="8542" x2="56537" y2="11458"/>
                        <a14:backgroundMark x1="21908" y1="18958" x2="20495" y2="18958"/>
                        <a14:backgroundMark x1="17314" y1="20625" x2="16254" y2="19583"/>
                        <a14:backgroundMark x1="20141" y1="19375" x2="21908" y2="17500"/>
                        <a14:backgroundMark x1="67845" y1="10417" x2="68905" y2="10833"/>
                        <a14:backgroundMark x1="69258" y1="11667" x2="63958" y2="13750"/>
                        <a14:backgroundMark x1="63251" y1="14792" x2="71731" y2="16042"/>
                        <a14:backgroundMark x1="60424" y1="9375" x2="79152" y2="12500"/>
                        <a14:backgroundMark x1="22261" y1="11875" x2="25442" y2="21667"/>
                        <a14:backgroundMark x1="25442" y1="21667" x2="25795" y2="22083"/>
                        <a14:backgroundMark x1="26855" y1="14792" x2="27208" y2="20625"/>
                        <a14:backgroundMark x1="16608" y1="15625" x2="18375" y2="21875"/>
                      </a14:backgroundRemoval>
                    </a14:imgEffect>
                  </a14:imgLayer>
                </a14:imgProps>
              </a:ext>
            </a:extLst>
          </a:blip>
          <a:stretch>
            <a:fillRect/>
          </a:stretch>
        </p:blipFill>
        <p:spPr>
          <a:xfrm>
            <a:off x="3190967" y="258523"/>
            <a:ext cx="930991" cy="1579067"/>
          </a:xfrm>
          <a:prstGeom prst="rect">
            <a:avLst/>
          </a:prstGeom>
        </p:spPr>
      </p:pic>
      <p:grpSp>
        <p:nvGrpSpPr>
          <p:cNvPr id="2" name="Group 1">
            <a:extLst>
              <a:ext uri="{FF2B5EF4-FFF2-40B4-BE49-F238E27FC236}">
                <a16:creationId xmlns:a16="http://schemas.microsoft.com/office/drawing/2014/main" id="{DE20E382-6348-1546-949F-A5A502F0A413}"/>
              </a:ext>
            </a:extLst>
          </p:cNvPr>
          <p:cNvGrpSpPr/>
          <p:nvPr/>
        </p:nvGrpSpPr>
        <p:grpSpPr>
          <a:xfrm>
            <a:off x="3082030" y="815950"/>
            <a:ext cx="6089897" cy="4559419"/>
            <a:chOff x="3085994" y="812530"/>
            <a:chExt cx="6089897" cy="4559419"/>
          </a:xfrm>
        </p:grpSpPr>
        <p:pic>
          <p:nvPicPr>
            <p:cNvPr id="71" name="Picture 70">
              <a:extLst>
                <a:ext uri="{FF2B5EF4-FFF2-40B4-BE49-F238E27FC236}">
                  <a16:creationId xmlns:a16="http://schemas.microsoft.com/office/drawing/2014/main" id="{97F171C4-7097-CE44-AEF9-53E4D787A143}"/>
                </a:ext>
              </a:extLst>
            </p:cNvPr>
            <p:cNvPicPr>
              <a:picLocks noChangeAspect="1"/>
            </p:cNvPicPr>
            <p:nvPr/>
          </p:nvPicPr>
          <p:blipFill rotWithShape="1">
            <a:blip r:embed="rId24">
              <a:alphaModFix amt="70000"/>
              <a:extLst>
                <a:ext uri="{BEBA8EAE-BF5A-486C-A8C5-ECC9F3942E4B}">
                  <a14:imgProps xmlns:a14="http://schemas.microsoft.com/office/drawing/2010/main">
                    <a14:imgLayer r:embed="rId25">
                      <a14:imgEffect>
                        <a14:backgroundRemoval t="56491" b="74816" l="74109" r="82180">
                          <a14:foregroundMark x1="79739" y1="57634" x2="82129" y2="61720"/>
                          <a14:backgroundMark x1="80065" y1="70430" x2="81369" y2="63656"/>
                          <a14:backgroundMark x1="81369" y1="63656" x2="82510" y2="61505"/>
                        </a14:backgroundRemoval>
                      </a14:imgEffect>
                      <a14:imgEffect>
                        <a14:artisticPhotocopy/>
                      </a14:imgEffect>
                    </a14:imgLayer>
                  </a14:imgProps>
                </a:ext>
              </a:extLst>
            </a:blip>
            <a:srcRect l="73100" t="54200" r="16811" b="22893"/>
            <a:stretch/>
          </p:blipFill>
          <p:spPr>
            <a:xfrm>
              <a:off x="7604344" y="3837518"/>
              <a:ext cx="1202327" cy="1534431"/>
            </a:xfrm>
            <a:prstGeom prst="rect">
              <a:avLst/>
            </a:prstGeom>
          </p:spPr>
        </p:pic>
        <p:pic>
          <p:nvPicPr>
            <p:cNvPr id="72" name="Picture 71">
              <a:extLst>
                <a:ext uri="{FF2B5EF4-FFF2-40B4-BE49-F238E27FC236}">
                  <a16:creationId xmlns:a16="http://schemas.microsoft.com/office/drawing/2014/main" id="{7E623991-62D3-8C42-BE27-A78F0F12E996}"/>
                </a:ext>
              </a:extLst>
            </p:cNvPr>
            <p:cNvPicPr>
              <a:picLocks noChangeAspect="1"/>
            </p:cNvPicPr>
            <p:nvPr/>
          </p:nvPicPr>
          <p:blipFill rotWithShape="1">
            <a:blip r:embed="rId26">
              <a:grayscl/>
              <a:alphaModFix amt="70000"/>
              <a:extLst>
                <a:ext uri="{BEBA8EAE-BF5A-486C-A8C5-ECC9F3942E4B}">
                  <a14:imgProps xmlns:a14="http://schemas.microsoft.com/office/drawing/2010/main">
                    <a14:imgLayer r:embed="rId27">
                      <a14:imgEffect>
                        <a14:backgroundRemoval t="15161" b="37527" l="68876" r="85443">
                          <a14:foregroundMark x1="74525" y1="28065" x2="74796" y2="23548"/>
                          <a14:foregroundMark x1="71863" y1="28065" x2="72515" y2="22151"/>
                          <a14:foregroundMark x1="83705" y1="24516" x2="85551" y2="30108"/>
                          <a14:foregroundMark x1="75828" y1="17849" x2="79142" y2="20645"/>
                          <a14:foregroundMark x1="78762" y1="21613" x2="77567" y2="16344"/>
                          <a14:foregroundMark x1="79142" y1="21828" x2="77838" y2="15161"/>
                          <a14:backgroundMark x1="80771" y1="37527" x2="83705" y2="34194"/>
                          <a14:backgroundMark x1="79201" y1="20508" x2="80880" y2="19677"/>
                          <a14:backgroundMark x1="82238" y1="33226" x2="85986" y2="34194"/>
                          <a14:backgroundMark x1="79305" y1="22366" x2="80391" y2="21828"/>
                          <a14:backgroundMark x1="81152" y1="32473" x2="83433" y2="33226"/>
                        </a14:backgroundRemoval>
                      </a14:imgEffect>
                      <a14:imgEffect>
                        <a14:artisticPhotocopy/>
                      </a14:imgEffect>
                    </a14:imgLayer>
                  </a14:imgProps>
                </a:ext>
              </a:extLst>
            </a:blip>
            <a:srcRect l="66973" t="14963" r="13518" b="59887"/>
            <a:stretch/>
          </p:blipFill>
          <p:spPr>
            <a:xfrm>
              <a:off x="6826162" y="1344711"/>
              <a:ext cx="2349729" cy="1702908"/>
            </a:xfrm>
            <a:prstGeom prst="rect">
              <a:avLst/>
            </a:prstGeom>
          </p:spPr>
        </p:pic>
        <p:pic>
          <p:nvPicPr>
            <p:cNvPr id="73" name="Picture 72">
              <a:extLst>
                <a:ext uri="{FF2B5EF4-FFF2-40B4-BE49-F238E27FC236}">
                  <a16:creationId xmlns:a16="http://schemas.microsoft.com/office/drawing/2014/main" id="{65E99C1D-9414-3343-A0F7-802A507748C6}"/>
                </a:ext>
              </a:extLst>
            </p:cNvPr>
            <p:cNvPicPr>
              <a:picLocks noChangeAspect="1"/>
            </p:cNvPicPr>
            <p:nvPr/>
          </p:nvPicPr>
          <p:blipFill rotWithShape="1">
            <a:blip r:embed="rId28">
              <a:grayscl/>
              <a:alphaModFix amt="85000"/>
              <a:extLst>
                <a:ext uri="{BEBA8EAE-BF5A-486C-A8C5-ECC9F3942E4B}">
                  <a14:imgProps xmlns:a14="http://schemas.microsoft.com/office/drawing/2010/main">
                    <a14:imgLayer r:embed="rId29">
                      <a14:imgEffect>
                        <a14:backgroundRemoval t="11937" b="26221" l="42875" r="51111"/>
                      </a14:imgEffect>
                      <a14:imgEffect>
                        <a14:artisticPhotocopy/>
                      </a14:imgEffect>
                    </a14:imgLayer>
                  </a14:imgProps>
                </a:ext>
              </a:extLst>
            </a:blip>
            <a:srcRect l="41846" t="10151" r="47859" b="71993"/>
            <a:stretch/>
          </p:blipFill>
          <p:spPr>
            <a:xfrm>
              <a:off x="3763376" y="812530"/>
              <a:ext cx="1239936" cy="1209095"/>
            </a:xfrm>
            <a:prstGeom prst="rect">
              <a:avLst/>
            </a:prstGeom>
          </p:spPr>
        </p:pic>
        <p:pic>
          <p:nvPicPr>
            <p:cNvPr id="74" name="Picture 73">
              <a:extLst>
                <a:ext uri="{FF2B5EF4-FFF2-40B4-BE49-F238E27FC236}">
                  <a16:creationId xmlns:a16="http://schemas.microsoft.com/office/drawing/2014/main" id="{39A53D7E-ED17-2B46-9805-418ECD063E8C}"/>
                </a:ext>
              </a:extLst>
            </p:cNvPr>
            <p:cNvPicPr>
              <a:picLocks noChangeAspect="1"/>
            </p:cNvPicPr>
            <p:nvPr/>
          </p:nvPicPr>
          <p:blipFill rotWithShape="1">
            <a:blip r:embed="rId30">
              <a:alphaModFix amt="70000"/>
              <a:extLst>
                <a:ext uri="{BEBA8EAE-BF5A-486C-A8C5-ECC9F3942E4B}">
                  <a14:imgProps xmlns:a14="http://schemas.microsoft.com/office/drawing/2010/main">
                    <a14:imgLayer r:embed="rId31">
                      <a14:imgEffect>
                        <a14:backgroundRemoval t="31486" b="49952" l="39765" r="48536"/>
                      </a14:imgEffect>
                      <a14:imgEffect>
                        <a14:artisticPhotocopy/>
                      </a14:imgEffect>
                    </a14:imgLayer>
                  </a14:imgProps>
                </a:ext>
              </a:extLst>
            </a:blip>
            <a:srcRect l="38669" t="29178" r="50368" b="47740"/>
            <a:stretch/>
          </p:blipFill>
          <p:spPr>
            <a:xfrm>
              <a:off x="3085994" y="2245750"/>
              <a:ext cx="1320482" cy="1562959"/>
            </a:xfrm>
            <a:prstGeom prst="rect">
              <a:avLst/>
            </a:prstGeom>
          </p:spPr>
        </p:pic>
      </p:grpSp>
      <p:grpSp>
        <p:nvGrpSpPr>
          <p:cNvPr id="94" name="Group 93">
            <a:extLst>
              <a:ext uri="{FF2B5EF4-FFF2-40B4-BE49-F238E27FC236}">
                <a16:creationId xmlns:a16="http://schemas.microsoft.com/office/drawing/2014/main" id="{AD03982C-4932-4D7E-8D8C-22F6BA26C480}"/>
              </a:ext>
            </a:extLst>
          </p:cNvPr>
          <p:cNvGrpSpPr/>
          <p:nvPr/>
        </p:nvGrpSpPr>
        <p:grpSpPr>
          <a:xfrm>
            <a:off x="4588725" y="3538348"/>
            <a:ext cx="171966" cy="144341"/>
            <a:chOff x="1831876" y="1781252"/>
            <a:chExt cx="496046" cy="307586"/>
          </a:xfrm>
        </p:grpSpPr>
        <p:sp>
          <p:nvSpPr>
            <p:cNvPr id="95" name="Pentagon 94">
              <a:extLst>
                <a:ext uri="{FF2B5EF4-FFF2-40B4-BE49-F238E27FC236}">
                  <a16:creationId xmlns:a16="http://schemas.microsoft.com/office/drawing/2014/main" id="{9510C9A4-1EB3-49EF-BA19-1AFAB0AF59D8}"/>
                </a:ext>
              </a:extLst>
            </p:cNvPr>
            <p:cNvSpPr/>
            <p:nvPr/>
          </p:nvSpPr>
          <p:spPr>
            <a:xfrm rot="21031255">
              <a:off x="1831876" y="1781252"/>
              <a:ext cx="496046" cy="307586"/>
            </a:xfrm>
            <a:prstGeom prst="pentagon">
              <a:avLst/>
            </a:prstGeom>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D7B453BA-1F70-40D4-8C0A-6564310BD485}"/>
                </a:ext>
              </a:extLst>
            </p:cNvPr>
            <p:cNvSpPr/>
            <p:nvPr/>
          </p:nvSpPr>
          <p:spPr>
            <a:xfrm>
              <a:off x="1885354" y="1907975"/>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5D81874C-2406-4429-91EA-CA9F329E9E56}"/>
                </a:ext>
              </a:extLst>
            </p:cNvPr>
            <p:cNvSpPr/>
            <p:nvPr/>
          </p:nvSpPr>
          <p:spPr>
            <a:xfrm>
              <a:off x="2032599" y="1881604"/>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96B35E98-D8CC-4C02-81A8-99371713974F}"/>
                </a:ext>
              </a:extLst>
            </p:cNvPr>
            <p:cNvSpPr/>
            <p:nvPr/>
          </p:nvSpPr>
          <p:spPr>
            <a:xfrm>
              <a:off x="2188258" y="1853112"/>
              <a:ext cx="90800" cy="75762"/>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3253B26F-040A-428E-855A-B26D407D9B43}"/>
                </a:ext>
              </a:extLst>
            </p:cNvPr>
            <p:cNvSpPr/>
            <p:nvPr/>
          </p:nvSpPr>
          <p:spPr>
            <a:xfrm rot="15873526">
              <a:off x="1910406" y="1922854"/>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61954896-681D-43AA-9AA0-7F07CCED0DCC}"/>
                </a:ext>
              </a:extLst>
            </p:cNvPr>
            <p:cNvSpPr/>
            <p:nvPr/>
          </p:nvSpPr>
          <p:spPr>
            <a:xfrm rot="15873526">
              <a:off x="2059820" y="1898950"/>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0910CAC6-01DD-40B3-A5CF-406BBF579A4E}"/>
                </a:ext>
              </a:extLst>
            </p:cNvPr>
            <p:cNvSpPr/>
            <p:nvPr/>
          </p:nvSpPr>
          <p:spPr>
            <a:xfrm rot="15873526">
              <a:off x="2221170" y="1869070"/>
              <a:ext cx="35065" cy="43404"/>
            </a:xfrm>
            <a:prstGeom prst="ellipse">
              <a:avLst/>
            </a:prstGeom>
            <a:solidFill>
              <a:schemeClr val="tx1">
                <a:lumMod val="50000"/>
              </a:schemeClr>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093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repeatCount="0" accel="50000" autoRev="1" fill="hold" nodeType="clickEffect">
                                  <p:stCondLst>
                                    <p:cond delay="0"/>
                                  </p:stCondLst>
                                  <p:childTnLst>
                                    <p:animScale>
                                      <p:cBhvr>
                                        <p:cTn id="16" dur="2000" fill="hold"/>
                                        <p:tgtEl>
                                          <p:spTgt spid="94"/>
                                        </p:tgtEl>
                                      </p:cBhvr>
                                      <p:by x="250000" y="250000"/>
                                    </p:animScale>
                                  </p:childTnLst>
                                </p:cTn>
                              </p:par>
                              <p:par>
                                <p:cTn id="17" presetID="6" presetClass="emph" presetSubtype="0" repeatCount="0" accel="50000" autoRev="1" fill="hold" nodeType="withEffect">
                                  <p:stCondLst>
                                    <p:cond delay="0"/>
                                  </p:stCondLst>
                                  <p:childTnLst>
                                    <p:animScale>
                                      <p:cBhvr>
                                        <p:cTn id="18" dur="2000" fill="hold"/>
                                        <p:tgtEl>
                                          <p:spTgt spid="102"/>
                                        </p:tgtEl>
                                      </p:cBhvr>
                                      <p:by x="250000" y="2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0082-6A33-4CCF-B3F1-EB2E0DD8C8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E4D5B2-F3AE-4A67-8380-21706C447C3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D8564D0-D394-4804-86C5-9D0FE2DECBC8}"/>
              </a:ext>
            </a:extLst>
          </p:cNvPr>
          <p:cNvPicPr>
            <a:picLocks noChangeAspect="1"/>
          </p:cNvPicPr>
          <p:nvPr/>
        </p:nvPicPr>
        <p:blipFill rotWithShape="1">
          <a:blip r:embed="rId3"/>
          <a:srcRect l="10384" r="13701" b="4027"/>
          <a:stretch/>
        </p:blipFill>
        <p:spPr>
          <a:xfrm>
            <a:off x="-18055" y="179996"/>
            <a:ext cx="9144000" cy="6498568"/>
          </a:xfrm>
          <a:prstGeom prst="rect">
            <a:avLst/>
          </a:prstGeom>
        </p:spPr>
      </p:pic>
      <p:pic>
        <p:nvPicPr>
          <p:cNvPr id="6" name="Picture 5" descr="A weapon in his hand&#10;&#10;Description automatically generated">
            <a:extLst>
              <a:ext uri="{FF2B5EF4-FFF2-40B4-BE49-F238E27FC236}">
                <a16:creationId xmlns:a16="http://schemas.microsoft.com/office/drawing/2014/main" id="{48A8BCC9-7BE4-4D62-BAAD-0A75EEC4155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9999" y="4621270"/>
            <a:ext cx="876339" cy="1360100"/>
          </a:xfrm>
          <a:prstGeom prst="rect">
            <a:avLst/>
          </a:prstGeom>
        </p:spPr>
      </p:pic>
      <p:pic>
        <p:nvPicPr>
          <p:cNvPr id="7" name="Picture 6" descr="A picture containing outdoor, person, weapon, snow&#10;&#10;Description automatically generated">
            <a:extLst>
              <a:ext uri="{FF2B5EF4-FFF2-40B4-BE49-F238E27FC236}">
                <a16:creationId xmlns:a16="http://schemas.microsoft.com/office/drawing/2014/main" id="{6F0E3907-9740-4995-AEB7-3464FDAF0A2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24616" y="867794"/>
            <a:ext cx="663957" cy="1014937"/>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A3298ED2-8837-423F-AB57-E0AB926132C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52983" y="4319388"/>
            <a:ext cx="691017" cy="1072420"/>
          </a:xfrm>
          <a:prstGeom prst="rect">
            <a:avLst/>
          </a:prstGeom>
        </p:spPr>
      </p:pic>
      <p:pic>
        <p:nvPicPr>
          <p:cNvPr id="11" name="Picture 10" descr="A close up of a basket&#10;&#10;Description automatically generated">
            <a:extLst>
              <a:ext uri="{FF2B5EF4-FFF2-40B4-BE49-F238E27FC236}">
                <a16:creationId xmlns:a16="http://schemas.microsoft.com/office/drawing/2014/main" id="{2FD57B05-19FE-4BDC-B4FF-32EB92D1CF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10" y="-8303"/>
            <a:ext cx="3010832" cy="2408936"/>
          </a:xfrm>
          <a:prstGeom prst="rect">
            <a:avLst/>
          </a:prstGeom>
        </p:spPr>
      </p:pic>
      <p:sp>
        <p:nvSpPr>
          <p:cNvPr id="9" name="Slide Number Placeholder 8">
            <a:extLst>
              <a:ext uri="{FF2B5EF4-FFF2-40B4-BE49-F238E27FC236}">
                <a16:creationId xmlns:a16="http://schemas.microsoft.com/office/drawing/2014/main" id="{187F4421-10F6-41B4-B8F2-27B7B1AC560C}"/>
              </a:ext>
            </a:extLst>
          </p:cNvPr>
          <p:cNvSpPr>
            <a:spLocks noGrp="1"/>
          </p:cNvSpPr>
          <p:nvPr>
            <p:ph type="sldNum" sz="quarter" idx="12"/>
          </p:nvPr>
        </p:nvSpPr>
        <p:spPr/>
        <p:txBody>
          <a:bodyPr/>
          <a:lstStyle/>
          <a:p>
            <a:fld id="{F1762DC7-5DBD-4D69-8990-5F9648A38A03}" type="slidenum">
              <a:rPr lang="en-GB" smtClean="0"/>
              <a:t>4</a:t>
            </a:fld>
            <a:endParaRPr lang="en-GB"/>
          </a:p>
        </p:txBody>
      </p:sp>
      <p:grpSp>
        <p:nvGrpSpPr>
          <p:cNvPr id="31" name="Group 30">
            <a:extLst>
              <a:ext uri="{FF2B5EF4-FFF2-40B4-BE49-F238E27FC236}">
                <a16:creationId xmlns:a16="http://schemas.microsoft.com/office/drawing/2014/main" id="{5062F1BE-317F-46C7-94B0-C945BAA29BB2}"/>
              </a:ext>
            </a:extLst>
          </p:cNvPr>
          <p:cNvGrpSpPr/>
          <p:nvPr/>
        </p:nvGrpSpPr>
        <p:grpSpPr>
          <a:xfrm>
            <a:off x="1825486" y="4171313"/>
            <a:ext cx="1219200" cy="1085543"/>
            <a:chOff x="4264156" y="3419493"/>
            <a:chExt cx="1219200" cy="1085543"/>
          </a:xfrm>
        </p:grpSpPr>
        <p:sp>
          <p:nvSpPr>
            <p:cNvPr id="32" name="Partial Circle 31">
              <a:extLst>
                <a:ext uri="{FF2B5EF4-FFF2-40B4-BE49-F238E27FC236}">
                  <a16:creationId xmlns:a16="http://schemas.microsoft.com/office/drawing/2014/main" id="{30EFC97D-0A51-436C-AEB7-41E93E0E7D99}"/>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33" name="Group 32">
              <a:extLst>
                <a:ext uri="{FF2B5EF4-FFF2-40B4-BE49-F238E27FC236}">
                  <a16:creationId xmlns:a16="http://schemas.microsoft.com/office/drawing/2014/main" id="{B33D1BAF-04C6-4504-86EF-83F8AC561C11}"/>
                </a:ext>
              </a:extLst>
            </p:cNvPr>
            <p:cNvGrpSpPr/>
            <p:nvPr/>
          </p:nvGrpSpPr>
          <p:grpSpPr>
            <a:xfrm>
              <a:off x="4436730" y="3556283"/>
              <a:ext cx="871963" cy="871987"/>
              <a:chOff x="4436730" y="3556283"/>
              <a:chExt cx="871963" cy="871987"/>
            </a:xfrm>
          </p:grpSpPr>
          <p:sp>
            <p:nvSpPr>
              <p:cNvPr id="34" name="Cylinder 33">
                <a:extLst>
                  <a:ext uri="{FF2B5EF4-FFF2-40B4-BE49-F238E27FC236}">
                    <a16:creationId xmlns:a16="http://schemas.microsoft.com/office/drawing/2014/main" id="{ED76BAF3-85CD-4437-A534-2C17387C2644}"/>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5829DB3-8346-4C81-80B0-F1A070B2DA31}"/>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6" name="Oval 35">
                <a:extLst>
                  <a:ext uri="{FF2B5EF4-FFF2-40B4-BE49-F238E27FC236}">
                    <a16:creationId xmlns:a16="http://schemas.microsoft.com/office/drawing/2014/main" id="{A88E983F-3B06-45E9-BF7B-2D5F7BA0A2B2}"/>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7" name="Oval 36">
                <a:extLst>
                  <a:ext uri="{FF2B5EF4-FFF2-40B4-BE49-F238E27FC236}">
                    <a16:creationId xmlns:a16="http://schemas.microsoft.com/office/drawing/2014/main" id="{F4CF5F1B-9558-4348-B182-CC2D495785A3}"/>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8" name="Oval 37">
                <a:extLst>
                  <a:ext uri="{FF2B5EF4-FFF2-40B4-BE49-F238E27FC236}">
                    <a16:creationId xmlns:a16="http://schemas.microsoft.com/office/drawing/2014/main" id="{A0710C32-7261-4C0A-966D-0EFF31D75496}"/>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9" name="Oval 38">
                <a:extLst>
                  <a:ext uri="{FF2B5EF4-FFF2-40B4-BE49-F238E27FC236}">
                    <a16:creationId xmlns:a16="http://schemas.microsoft.com/office/drawing/2014/main" id="{9CB4B5AE-4481-449A-9185-C5D3731D8E3D}"/>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40" name="Oval 39">
                <a:extLst>
                  <a:ext uri="{FF2B5EF4-FFF2-40B4-BE49-F238E27FC236}">
                    <a16:creationId xmlns:a16="http://schemas.microsoft.com/office/drawing/2014/main" id="{054DC730-6EA4-41BC-88C9-E7B721ABF9DC}"/>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DA0F0B5C-F8D5-4B58-BFDD-46EB4A48B49C}"/>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B92AF91-CDED-44A5-AF59-DF3C2A2594EE}"/>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26269E03-9179-4B49-B85F-D338B869E2CC}"/>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4861890-750A-47DB-B490-ABC29C9D1007}"/>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pic>
        <p:nvPicPr>
          <p:cNvPr id="14" name="Picture 2" descr="Image result for drone">
            <a:extLst>
              <a:ext uri="{FF2B5EF4-FFF2-40B4-BE49-F238E27FC236}">
                <a16:creationId xmlns:a16="http://schemas.microsoft.com/office/drawing/2014/main" id="{A5A9903E-7A34-4C4C-B161-7EB97C3B13E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5200" r="94600">
                        <a14:foregroundMark x1="5600" y1="37200" x2="5600" y2="37200"/>
                        <a14:foregroundMark x1="5200" y1="56000" x2="5200" y2="56000"/>
                        <a14:foregroundMark x1="90200" y1="32600" x2="90200" y2="32600"/>
                        <a14:foregroundMark x1="94600" y1="42600" x2="94600" y2="42600"/>
                      </a14:backgroundRemoval>
                    </a14:imgEffect>
                  </a14:imgLayer>
                </a14:imgProps>
              </a:ext>
              <a:ext uri="{28A0092B-C50C-407E-A947-70E740481C1C}">
                <a14:useLocalDpi xmlns:a14="http://schemas.microsoft.com/office/drawing/2010/main" val="0"/>
              </a:ext>
            </a:extLst>
          </a:blip>
          <a:srcRect/>
          <a:stretch>
            <a:fillRect/>
          </a:stretch>
        </p:blipFill>
        <p:spPr bwMode="auto">
          <a:xfrm>
            <a:off x="1269312" y="2699994"/>
            <a:ext cx="2708907" cy="2708907"/>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12C75F0F-6AAC-49D6-B227-BA474E2CC2D8}"/>
              </a:ext>
            </a:extLst>
          </p:cNvPr>
          <p:cNvGrpSpPr/>
          <p:nvPr/>
        </p:nvGrpSpPr>
        <p:grpSpPr>
          <a:xfrm>
            <a:off x="7226539" y="1951307"/>
            <a:ext cx="1219200" cy="1085543"/>
            <a:chOff x="4264156" y="3419493"/>
            <a:chExt cx="1219200" cy="1085543"/>
          </a:xfrm>
        </p:grpSpPr>
        <p:sp>
          <p:nvSpPr>
            <p:cNvPr id="46" name="Partial Circle 45">
              <a:extLst>
                <a:ext uri="{FF2B5EF4-FFF2-40B4-BE49-F238E27FC236}">
                  <a16:creationId xmlns:a16="http://schemas.microsoft.com/office/drawing/2014/main" id="{781F038E-2210-45E4-A7FB-6113FD2027D8}"/>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47" name="Group 46">
              <a:extLst>
                <a:ext uri="{FF2B5EF4-FFF2-40B4-BE49-F238E27FC236}">
                  <a16:creationId xmlns:a16="http://schemas.microsoft.com/office/drawing/2014/main" id="{BFA7711F-13B2-412D-B7CD-201651BB4E7E}"/>
                </a:ext>
              </a:extLst>
            </p:cNvPr>
            <p:cNvGrpSpPr/>
            <p:nvPr/>
          </p:nvGrpSpPr>
          <p:grpSpPr>
            <a:xfrm>
              <a:off x="4436730" y="3556283"/>
              <a:ext cx="871963" cy="871987"/>
              <a:chOff x="4436730" y="3556283"/>
              <a:chExt cx="871963" cy="871987"/>
            </a:xfrm>
          </p:grpSpPr>
          <p:sp>
            <p:nvSpPr>
              <p:cNvPr id="48" name="Cylinder 47">
                <a:extLst>
                  <a:ext uri="{FF2B5EF4-FFF2-40B4-BE49-F238E27FC236}">
                    <a16:creationId xmlns:a16="http://schemas.microsoft.com/office/drawing/2014/main" id="{F22BE586-615B-4B26-A037-5F2B5C5DA858}"/>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663D6AB-568F-452D-9B89-D37405E501CD}"/>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0" name="Oval 49">
                <a:extLst>
                  <a:ext uri="{FF2B5EF4-FFF2-40B4-BE49-F238E27FC236}">
                    <a16:creationId xmlns:a16="http://schemas.microsoft.com/office/drawing/2014/main" id="{A6552A47-6DBE-428E-8CBF-294720880091}"/>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1" name="Oval 50">
                <a:extLst>
                  <a:ext uri="{FF2B5EF4-FFF2-40B4-BE49-F238E27FC236}">
                    <a16:creationId xmlns:a16="http://schemas.microsoft.com/office/drawing/2014/main" id="{5DF6113E-3A92-4F9B-B1BD-8BC0FFCE9F32}"/>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2" name="Oval 51">
                <a:extLst>
                  <a:ext uri="{FF2B5EF4-FFF2-40B4-BE49-F238E27FC236}">
                    <a16:creationId xmlns:a16="http://schemas.microsoft.com/office/drawing/2014/main" id="{45DC3D22-85E2-49CC-97A2-DEE8E46D465C}"/>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3" name="Oval 52">
                <a:extLst>
                  <a:ext uri="{FF2B5EF4-FFF2-40B4-BE49-F238E27FC236}">
                    <a16:creationId xmlns:a16="http://schemas.microsoft.com/office/drawing/2014/main" id="{86D10B77-EA77-4E3B-B30B-3D14869126E1}"/>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4" name="Oval 53">
                <a:extLst>
                  <a:ext uri="{FF2B5EF4-FFF2-40B4-BE49-F238E27FC236}">
                    <a16:creationId xmlns:a16="http://schemas.microsoft.com/office/drawing/2014/main" id="{D5F17BDF-AEF6-4970-8895-C9EECD2D04E2}"/>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B2F1686-FE91-4715-93ED-87A295583695}"/>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6BA8C6DE-1842-49B7-93FF-B96D239B18F2}"/>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76C4240-F19A-4C8B-93DE-75EBC2C6A679}"/>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17BCE2F2-76B9-408B-8B95-00B9D281ADBD}"/>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pic>
        <p:nvPicPr>
          <p:cNvPr id="2050" name="Picture 2" descr="Image result for drone">
            <a:extLst>
              <a:ext uri="{FF2B5EF4-FFF2-40B4-BE49-F238E27FC236}">
                <a16:creationId xmlns:a16="http://schemas.microsoft.com/office/drawing/2014/main" id="{60FA6845-33D9-4E18-80A9-02EEF39FE05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5200" r="94600">
                        <a14:foregroundMark x1="5600" y1="37200" x2="5600" y2="37200"/>
                        <a14:foregroundMark x1="5200" y1="56000" x2="5200" y2="56000"/>
                        <a14:foregroundMark x1="90200" y1="32600" x2="90200" y2="32600"/>
                        <a14:foregroundMark x1="94600" y1="42600" x2="94600" y2="42600"/>
                      </a14:backgroundRemoval>
                    </a14:imgEffect>
                  </a14:imgLayer>
                </a14:imgProps>
              </a:ext>
              <a:ext uri="{28A0092B-C50C-407E-A947-70E740481C1C}">
                <a14:useLocalDpi xmlns:a14="http://schemas.microsoft.com/office/drawing/2010/main" val="0"/>
              </a:ext>
            </a:extLst>
          </a:blip>
          <a:srcRect/>
          <a:stretch>
            <a:fillRect/>
          </a:stretch>
        </p:blipFill>
        <p:spPr bwMode="auto">
          <a:xfrm>
            <a:off x="6560686" y="601909"/>
            <a:ext cx="2708907" cy="2708907"/>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CEDFDD39-B130-471A-89A0-A39A26E4E668}"/>
              </a:ext>
            </a:extLst>
          </p:cNvPr>
          <p:cNvGrpSpPr/>
          <p:nvPr/>
        </p:nvGrpSpPr>
        <p:grpSpPr>
          <a:xfrm rot="17055534">
            <a:off x="5584872" y="2050470"/>
            <a:ext cx="401500" cy="412893"/>
            <a:chOff x="4264156" y="3419493"/>
            <a:chExt cx="1219200" cy="1085543"/>
          </a:xfrm>
        </p:grpSpPr>
        <p:sp>
          <p:nvSpPr>
            <p:cNvPr id="88" name="Partial Circle 87">
              <a:extLst>
                <a:ext uri="{FF2B5EF4-FFF2-40B4-BE49-F238E27FC236}">
                  <a16:creationId xmlns:a16="http://schemas.microsoft.com/office/drawing/2014/main" id="{6349644B-D40A-4AF2-91AC-6434E8500C36}"/>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89" name="Group 88">
              <a:extLst>
                <a:ext uri="{FF2B5EF4-FFF2-40B4-BE49-F238E27FC236}">
                  <a16:creationId xmlns:a16="http://schemas.microsoft.com/office/drawing/2014/main" id="{5AD5A431-6F98-465F-AE17-3EC28D60EE8E}"/>
                </a:ext>
              </a:extLst>
            </p:cNvPr>
            <p:cNvGrpSpPr/>
            <p:nvPr/>
          </p:nvGrpSpPr>
          <p:grpSpPr>
            <a:xfrm>
              <a:off x="4436730" y="3556283"/>
              <a:ext cx="871963" cy="871987"/>
              <a:chOff x="4436730" y="3556283"/>
              <a:chExt cx="871963" cy="871987"/>
            </a:xfrm>
          </p:grpSpPr>
          <p:sp>
            <p:nvSpPr>
              <p:cNvPr id="90" name="Cylinder 89">
                <a:extLst>
                  <a:ext uri="{FF2B5EF4-FFF2-40B4-BE49-F238E27FC236}">
                    <a16:creationId xmlns:a16="http://schemas.microsoft.com/office/drawing/2014/main" id="{3889424D-EF8B-41EA-903D-A90A1AC197A2}"/>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82DDD1A3-2E07-4379-8B1F-3359355F6366}"/>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92" name="Oval 91">
                <a:extLst>
                  <a:ext uri="{FF2B5EF4-FFF2-40B4-BE49-F238E27FC236}">
                    <a16:creationId xmlns:a16="http://schemas.microsoft.com/office/drawing/2014/main" id="{66D5223B-42BE-46D5-A535-2A69DDEA7F18}"/>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93" name="Oval 92">
                <a:extLst>
                  <a:ext uri="{FF2B5EF4-FFF2-40B4-BE49-F238E27FC236}">
                    <a16:creationId xmlns:a16="http://schemas.microsoft.com/office/drawing/2014/main" id="{B4650AA1-EF74-4436-BBEE-23F3E3920C7F}"/>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94" name="Oval 93">
                <a:extLst>
                  <a:ext uri="{FF2B5EF4-FFF2-40B4-BE49-F238E27FC236}">
                    <a16:creationId xmlns:a16="http://schemas.microsoft.com/office/drawing/2014/main" id="{E1BC0B55-2893-4DC1-B351-AE3CDA038B87}"/>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95" name="Oval 94">
                <a:extLst>
                  <a:ext uri="{FF2B5EF4-FFF2-40B4-BE49-F238E27FC236}">
                    <a16:creationId xmlns:a16="http://schemas.microsoft.com/office/drawing/2014/main" id="{33C30D10-1102-440B-9D29-F845C88A50E6}"/>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96" name="Oval 95">
                <a:extLst>
                  <a:ext uri="{FF2B5EF4-FFF2-40B4-BE49-F238E27FC236}">
                    <a16:creationId xmlns:a16="http://schemas.microsoft.com/office/drawing/2014/main" id="{C4432B17-C977-4876-94DF-1E88736AFB22}"/>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0C6027E8-FFB8-4527-8564-FD09970F9AC9}"/>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5417EB9F-0B75-445A-BE9B-8CC2C863B0AC}"/>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8EA230BC-DAAD-4397-B9F3-7DAF60EF72CD}"/>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3E4F0CA5-18EB-4CA6-94E5-788FBE00C7AD}"/>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101" name="Group 100">
            <a:extLst>
              <a:ext uri="{FF2B5EF4-FFF2-40B4-BE49-F238E27FC236}">
                <a16:creationId xmlns:a16="http://schemas.microsoft.com/office/drawing/2014/main" id="{6A5B9EDE-7B82-401B-BC96-AC555993C24E}"/>
              </a:ext>
            </a:extLst>
          </p:cNvPr>
          <p:cNvGrpSpPr/>
          <p:nvPr/>
        </p:nvGrpSpPr>
        <p:grpSpPr>
          <a:xfrm rot="6557672">
            <a:off x="4807184" y="1804909"/>
            <a:ext cx="375526" cy="441906"/>
            <a:chOff x="4264156" y="3419493"/>
            <a:chExt cx="1219200" cy="1085543"/>
          </a:xfrm>
        </p:grpSpPr>
        <p:sp>
          <p:nvSpPr>
            <p:cNvPr id="102" name="Partial Circle 101">
              <a:extLst>
                <a:ext uri="{FF2B5EF4-FFF2-40B4-BE49-F238E27FC236}">
                  <a16:creationId xmlns:a16="http://schemas.microsoft.com/office/drawing/2014/main" id="{1A30ABCB-429E-4F7E-A747-D8C4061064EE}"/>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103" name="Group 102">
              <a:extLst>
                <a:ext uri="{FF2B5EF4-FFF2-40B4-BE49-F238E27FC236}">
                  <a16:creationId xmlns:a16="http://schemas.microsoft.com/office/drawing/2014/main" id="{51D6FF89-ADC7-4F95-8605-6D349B5AAECB}"/>
                </a:ext>
              </a:extLst>
            </p:cNvPr>
            <p:cNvGrpSpPr/>
            <p:nvPr/>
          </p:nvGrpSpPr>
          <p:grpSpPr>
            <a:xfrm>
              <a:off x="4436730" y="3556283"/>
              <a:ext cx="871963" cy="871987"/>
              <a:chOff x="4436730" y="3556283"/>
              <a:chExt cx="871963" cy="871987"/>
            </a:xfrm>
          </p:grpSpPr>
          <p:sp>
            <p:nvSpPr>
              <p:cNvPr id="104" name="Cylinder 103">
                <a:extLst>
                  <a:ext uri="{FF2B5EF4-FFF2-40B4-BE49-F238E27FC236}">
                    <a16:creationId xmlns:a16="http://schemas.microsoft.com/office/drawing/2014/main" id="{F3784C30-FC46-4C40-AED8-AB0748A34466}"/>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4687A24D-C344-4A62-AD5A-283A7784B3E1}"/>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6" name="Oval 105">
                <a:extLst>
                  <a:ext uri="{FF2B5EF4-FFF2-40B4-BE49-F238E27FC236}">
                    <a16:creationId xmlns:a16="http://schemas.microsoft.com/office/drawing/2014/main" id="{A487E010-3629-4767-A150-51F083345C76}"/>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7" name="Oval 106">
                <a:extLst>
                  <a:ext uri="{FF2B5EF4-FFF2-40B4-BE49-F238E27FC236}">
                    <a16:creationId xmlns:a16="http://schemas.microsoft.com/office/drawing/2014/main" id="{90D9FBF3-73FC-40A4-9D91-2D2B20507B1D}"/>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8" name="Oval 107">
                <a:extLst>
                  <a:ext uri="{FF2B5EF4-FFF2-40B4-BE49-F238E27FC236}">
                    <a16:creationId xmlns:a16="http://schemas.microsoft.com/office/drawing/2014/main" id="{3E55F892-F53E-4C80-9BF2-AFF93C696DDA}"/>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9" name="Oval 108">
                <a:extLst>
                  <a:ext uri="{FF2B5EF4-FFF2-40B4-BE49-F238E27FC236}">
                    <a16:creationId xmlns:a16="http://schemas.microsoft.com/office/drawing/2014/main" id="{A25D7BCD-38E6-446A-A65C-6421BCCDDCAE}"/>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0" name="Oval 109">
                <a:extLst>
                  <a:ext uri="{FF2B5EF4-FFF2-40B4-BE49-F238E27FC236}">
                    <a16:creationId xmlns:a16="http://schemas.microsoft.com/office/drawing/2014/main" id="{004843A5-2C40-4641-B22C-EAAE12D5B6AD}"/>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D59A38BD-C0F5-4B12-9DF3-B3742C32AB1C}"/>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56E698A4-67D0-46E0-AEFE-051A0866E2C3}"/>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BEFB4E18-5F0F-4B4A-AAF6-DECF330CA864}"/>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4" name="Oval 113">
                <a:extLst>
                  <a:ext uri="{FF2B5EF4-FFF2-40B4-BE49-F238E27FC236}">
                    <a16:creationId xmlns:a16="http://schemas.microsoft.com/office/drawing/2014/main" id="{3E7CBE4C-9AD7-40D1-B653-A1BC34F180C3}"/>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70" name="Group 69">
            <a:extLst>
              <a:ext uri="{FF2B5EF4-FFF2-40B4-BE49-F238E27FC236}">
                <a16:creationId xmlns:a16="http://schemas.microsoft.com/office/drawing/2014/main" id="{23917E3E-70F3-4DC7-A25A-E32F66B6CBC1}"/>
              </a:ext>
            </a:extLst>
          </p:cNvPr>
          <p:cNvGrpSpPr/>
          <p:nvPr/>
        </p:nvGrpSpPr>
        <p:grpSpPr>
          <a:xfrm rot="17055534">
            <a:off x="5731716" y="1139667"/>
            <a:ext cx="401500" cy="412893"/>
            <a:chOff x="4264156" y="3419493"/>
            <a:chExt cx="1219200" cy="1085543"/>
          </a:xfrm>
        </p:grpSpPr>
        <p:sp>
          <p:nvSpPr>
            <p:cNvPr id="71" name="Partial Circle 70">
              <a:extLst>
                <a:ext uri="{FF2B5EF4-FFF2-40B4-BE49-F238E27FC236}">
                  <a16:creationId xmlns:a16="http://schemas.microsoft.com/office/drawing/2014/main" id="{269A5A3C-B5D5-49D5-9952-EBBC242124BB}"/>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72" name="Group 71">
              <a:extLst>
                <a:ext uri="{FF2B5EF4-FFF2-40B4-BE49-F238E27FC236}">
                  <a16:creationId xmlns:a16="http://schemas.microsoft.com/office/drawing/2014/main" id="{8B14A2B5-8762-4A2E-82DF-CC835DDAD957}"/>
                </a:ext>
              </a:extLst>
            </p:cNvPr>
            <p:cNvGrpSpPr/>
            <p:nvPr/>
          </p:nvGrpSpPr>
          <p:grpSpPr>
            <a:xfrm>
              <a:off x="4436730" y="3556283"/>
              <a:ext cx="871963" cy="871987"/>
              <a:chOff x="4436730" y="3556283"/>
              <a:chExt cx="871963" cy="871987"/>
            </a:xfrm>
          </p:grpSpPr>
          <p:sp>
            <p:nvSpPr>
              <p:cNvPr id="73" name="Cylinder 72">
                <a:extLst>
                  <a:ext uri="{FF2B5EF4-FFF2-40B4-BE49-F238E27FC236}">
                    <a16:creationId xmlns:a16="http://schemas.microsoft.com/office/drawing/2014/main" id="{BC01FD5C-9930-4F5B-8363-DE4B37A19396}"/>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9261745-D23E-4C2E-A8F3-5436E6F5CE53}"/>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5" name="Oval 74">
                <a:extLst>
                  <a:ext uri="{FF2B5EF4-FFF2-40B4-BE49-F238E27FC236}">
                    <a16:creationId xmlns:a16="http://schemas.microsoft.com/office/drawing/2014/main" id="{A4C50A75-F513-408A-8DE0-E4C375C8F1F3}"/>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6" name="Oval 75">
                <a:extLst>
                  <a:ext uri="{FF2B5EF4-FFF2-40B4-BE49-F238E27FC236}">
                    <a16:creationId xmlns:a16="http://schemas.microsoft.com/office/drawing/2014/main" id="{9094C5FD-36C8-4C6C-9D2C-EA2342E73015}"/>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7" name="Oval 76">
                <a:extLst>
                  <a:ext uri="{FF2B5EF4-FFF2-40B4-BE49-F238E27FC236}">
                    <a16:creationId xmlns:a16="http://schemas.microsoft.com/office/drawing/2014/main" id="{E547BCE3-E971-41FA-B843-2744F7FB2325}"/>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8" name="Oval 77">
                <a:extLst>
                  <a:ext uri="{FF2B5EF4-FFF2-40B4-BE49-F238E27FC236}">
                    <a16:creationId xmlns:a16="http://schemas.microsoft.com/office/drawing/2014/main" id="{AC99CAA4-A118-4662-8C5A-00BA881EC2AD}"/>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9" name="Oval 78">
                <a:extLst>
                  <a:ext uri="{FF2B5EF4-FFF2-40B4-BE49-F238E27FC236}">
                    <a16:creationId xmlns:a16="http://schemas.microsoft.com/office/drawing/2014/main" id="{1530AB65-21E7-4BE1-8785-37E0B3A930EE}"/>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EA5CEA34-7180-4C41-9C81-E80380DDBC2E}"/>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CAB685ED-C703-4145-BDC6-E94BE2A0D8E0}"/>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6933918-0550-4DB6-AEBB-51A4603558CD}"/>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A008EFD3-7BA4-4384-970C-B6356BCBB4AF}"/>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84" name="Group 83">
            <a:extLst>
              <a:ext uri="{FF2B5EF4-FFF2-40B4-BE49-F238E27FC236}">
                <a16:creationId xmlns:a16="http://schemas.microsoft.com/office/drawing/2014/main" id="{F47CB13D-675F-4A82-802B-A76197D6D0D0}"/>
              </a:ext>
            </a:extLst>
          </p:cNvPr>
          <p:cNvGrpSpPr/>
          <p:nvPr/>
        </p:nvGrpSpPr>
        <p:grpSpPr>
          <a:xfrm rot="6557672">
            <a:off x="5163283" y="946267"/>
            <a:ext cx="375526" cy="441906"/>
            <a:chOff x="4264156" y="3419493"/>
            <a:chExt cx="1219200" cy="1085543"/>
          </a:xfrm>
        </p:grpSpPr>
        <p:sp>
          <p:nvSpPr>
            <p:cNvPr id="85" name="Partial Circle 84">
              <a:extLst>
                <a:ext uri="{FF2B5EF4-FFF2-40B4-BE49-F238E27FC236}">
                  <a16:creationId xmlns:a16="http://schemas.microsoft.com/office/drawing/2014/main" id="{552F6E2D-1C9F-4AA8-8612-6E86BFF9476F}"/>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86" name="Group 85">
              <a:extLst>
                <a:ext uri="{FF2B5EF4-FFF2-40B4-BE49-F238E27FC236}">
                  <a16:creationId xmlns:a16="http://schemas.microsoft.com/office/drawing/2014/main" id="{C27935D5-4D64-45F7-A56F-7538A57099C9}"/>
                </a:ext>
              </a:extLst>
            </p:cNvPr>
            <p:cNvGrpSpPr/>
            <p:nvPr/>
          </p:nvGrpSpPr>
          <p:grpSpPr>
            <a:xfrm>
              <a:off x="4436730" y="3556283"/>
              <a:ext cx="871963" cy="871987"/>
              <a:chOff x="4436730" y="3556283"/>
              <a:chExt cx="871963" cy="871987"/>
            </a:xfrm>
          </p:grpSpPr>
          <p:sp>
            <p:nvSpPr>
              <p:cNvPr id="115" name="Cylinder 114">
                <a:extLst>
                  <a:ext uri="{FF2B5EF4-FFF2-40B4-BE49-F238E27FC236}">
                    <a16:creationId xmlns:a16="http://schemas.microsoft.com/office/drawing/2014/main" id="{4DD400D1-3507-4550-8A40-A5E3205203EB}"/>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7F9FC163-7D81-4E8D-BDDB-1A4A84479B92}"/>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7" name="Oval 116">
                <a:extLst>
                  <a:ext uri="{FF2B5EF4-FFF2-40B4-BE49-F238E27FC236}">
                    <a16:creationId xmlns:a16="http://schemas.microsoft.com/office/drawing/2014/main" id="{C07B10CD-B5FD-4C80-87A5-8D54351EBB3F}"/>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8" name="Oval 117">
                <a:extLst>
                  <a:ext uri="{FF2B5EF4-FFF2-40B4-BE49-F238E27FC236}">
                    <a16:creationId xmlns:a16="http://schemas.microsoft.com/office/drawing/2014/main" id="{84CFF3E7-1358-4E5F-B7C1-584ACE7A2302}"/>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9" name="Oval 118">
                <a:extLst>
                  <a:ext uri="{FF2B5EF4-FFF2-40B4-BE49-F238E27FC236}">
                    <a16:creationId xmlns:a16="http://schemas.microsoft.com/office/drawing/2014/main" id="{F347F74F-22AC-43AB-A4D5-E75DC7E18911}"/>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20" name="Oval 119">
                <a:extLst>
                  <a:ext uri="{FF2B5EF4-FFF2-40B4-BE49-F238E27FC236}">
                    <a16:creationId xmlns:a16="http://schemas.microsoft.com/office/drawing/2014/main" id="{E15B1632-C1CB-4C24-9FE1-FCB0099D7C41}"/>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21" name="Oval 120">
                <a:extLst>
                  <a:ext uri="{FF2B5EF4-FFF2-40B4-BE49-F238E27FC236}">
                    <a16:creationId xmlns:a16="http://schemas.microsoft.com/office/drawing/2014/main" id="{6BB6EF1B-CB27-475F-B40F-853B57BCA96C}"/>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2" name="Oval 121">
                <a:extLst>
                  <a:ext uri="{FF2B5EF4-FFF2-40B4-BE49-F238E27FC236}">
                    <a16:creationId xmlns:a16="http://schemas.microsoft.com/office/drawing/2014/main" id="{AAF6773F-1ABE-412F-B4F4-6DCDD9CCF981}"/>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AD7389DE-D702-463B-9E5D-6C45FCC36493}"/>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6BABC38C-E9F8-4692-89B6-C244C99CA95C}"/>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8DD00EA3-8C38-4430-B34C-2E999D507443}"/>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pic>
        <p:nvPicPr>
          <p:cNvPr id="17" name="Picture 16">
            <a:extLst>
              <a:ext uri="{FF2B5EF4-FFF2-40B4-BE49-F238E27FC236}">
                <a16:creationId xmlns:a16="http://schemas.microsoft.com/office/drawing/2014/main" id="{038EA0E6-DB15-46E1-940B-F51FEA140CA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734" b="90000" l="9968" r="89870">
                        <a14:foregroundMark x1="45462" y1="18125" x2="45462" y2="18125"/>
                        <a14:foregroundMark x1="42626" y1="12852" x2="42626" y2="12852"/>
                        <a14:foregroundMark x1="41005" y1="15039" x2="41005" y2="15039"/>
                        <a14:foregroundMark x1="79579" y1="19375" x2="79579" y2="19375"/>
                        <a14:foregroundMark x1="29741" y1="18750" x2="29741" y2="18750"/>
                        <a14:foregroundMark x1="46434" y1="25742" x2="46434" y2="25742"/>
                        <a14:foregroundMark x1="77310" y1="36602" x2="77310" y2="36602"/>
                        <a14:foregroundMark x1="34522" y1="9609" x2="34522" y2="9609"/>
                        <a14:foregroundMark x1="36467" y1="7734" x2="36467" y2="7734"/>
                        <a14:foregroundMark x1="61912" y1="7891" x2="61912" y2="7891"/>
                        <a14:foregroundMark x1="87925" y1="58906" x2="87925" y2="58906"/>
                        <a14:foregroundMark x1="27796" y1="36289" x2="27796" y2="36289"/>
                        <a14:foregroundMark x1="20421" y1="19219" x2="20421" y2="19219"/>
                        <a14:foregroundMark x1="19449" y1="26055" x2="19449" y2="26055"/>
                        <a14:foregroundMark x1="19773" y1="36914" x2="19773" y2="36914"/>
                        <a14:foregroundMark x1="19449" y1="42031" x2="19449" y2="42031"/>
                        <a14:foregroundMark x1="19449" y1="46211" x2="19449" y2="46211"/>
                        <a14:foregroundMark x1="19773" y1="50078" x2="19773" y2="50078"/>
                        <a14:foregroundMark x1="20097" y1="40781" x2="20097" y2="40781"/>
                        <a14:foregroundMark x1="19773" y1="39063" x2="19773" y2="39063"/>
                        <a14:foregroundMark x1="20097" y1="34258" x2="20097" y2="34258"/>
                        <a14:foregroundMark x1="20097" y1="29609" x2="20097" y2="29609"/>
                        <a14:foregroundMark x1="20421" y1="33008" x2="20421" y2="33008"/>
                      </a14:backgroundRemoval>
                    </a14:imgEffect>
                  </a14:imgLayer>
                </a14:imgProps>
              </a:ext>
            </a:extLst>
          </a:blip>
          <a:stretch>
            <a:fillRect/>
          </a:stretch>
        </p:blipFill>
        <p:spPr>
          <a:xfrm rot="1055116">
            <a:off x="4969391" y="783691"/>
            <a:ext cx="1000633" cy="2075867"/>
          </a:xfrm>
          <a:prstGeom prst="rect">
            <a:avLst/>
          </a:prstGeom>
        </p:spPr>
      </p:pic>
      <p:grpSp>
        <p:nvGrpSpPr>
          <p:cNvPr id="126" name="Group 125">
            <a:extLst>
              <a:ext uri="{FF2B5EF4-FFF2-40B4-BE49-F238E27FC236}">
                <a16:creationId xmlns:a16="http://schemas.microsoft.com/office/drawing/2014/main" id="{F59E33FC-9063-4E69-B5BE-FEA51D0A1DA6}"/>
              </a:ext>
            </a:extLst>
          </p:cNvPr>
          <p:cNvGrpSpPr/>
          <p:nvPr/>
        </p:nvGrpSpPr>
        <p:grpSpPr>
          <a:xfrm rot="17055534">
            <a:off x="4747806" y="4940594"/>
            <a:ext cx="401500" cy="412893"/>
            <a:chOff x="4264156" y="3419493"/>
            <a:chExt cx="1219200" cy="1085543"/>
          </a:xfrm>
        </p:grpSpPr>
        <p:sp>
          <p:nvSpPr>
            <p:cNvPr id="127" name="Partial Circle 126">
              <a:extLst>
                <a:ext uri="{FF2B5EF4-FFF2-40B4-BE49-F238E27FC236}">
                  <a16:creationId xmlns:a16="http://schemas.microsoft.com/office/drawing/2014/main" id="{BEC0D67F-B336-4519-8427-200071717A95}"/>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128" name="Group 127">
              <a:extLst>
                <a:ext uri="{FF2B5EF4-FFF2-40B4-BE49-F238E27FC236}">
                  <a16:creationId xmlns:a16="http://schemas.microsoft.com/office/drawing/2014/main" id="{3E22042B-9C87-41A3-A8B8-96AEC079FA87}"/>
                </a:ext>
              </a:extLst>
            </p:cNvPr>
            <p:cNvGrpSpPr/>
            <p:nvPr/>
          </p:nvGrpSpPr>
          <p:grpSpPr>
            <a:xfrm>
              <a:off x="4436730" y="3556283"/>
              <a:ext cx="871963" cy="871987"/>
              <a:chOff x="4436730" y="3556283"/>
              <a:chExt cx="871963" cy="871987"/>
            </a:xfrm>
          </p:grpSpPr>
          <p:sp>
            <p:nvSpPr>
              <p:cNvPr id="129" name="Cylinder 128">
                <a:extLst>
                  <a:ext uri="{FF2B5EF4-FFF2-40B4-BE49-F238E27FC236}">
                    <a16:creationId xmlns:a16="http://schemas.microsoft.com/office/drawing/2014/main" id="{F9320E58-77B2-4A86-A9AD-E0ABEFE1D230}"/>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5D298718-932B-44CC-9B1B-46A17EBAA039}"/>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31" name="Oval 130">
                <a:extLst>
                  <a:ext uri="{FF2B5EF4-FFF2-40B4-BE49-F238E27FC236}">
                    <a16:creationId xmlns:a16="http://schemas.microsoft.com/office/drawing/2014/main" id="{8A65BD0F-79C5-450E-B4EA-58503421F306}"/>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32" name="Oval 131">
                <a:extLst>
                  <a:ext uri="{FF2B5EF4-FFF2-40B4-BE49-F238E27FC236}">
                    <a16:creationId xmlns:a16="http://schemas.microsoft.com/office/drawing/2014/main" id="{1D4EAC20-7B2A-42BE-AA43-701AB345ABE4}"/>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33" name="Oval 132">
                <a:extLst>
                  <a:ext uri="{FF2B5EF4-FFF2-40B4-BE49-F238E27FC236}">
                    <a16:creationId xmlns:a16="http://schemas.microsoft.com/office/drawing/2014/main" id="{E8B112C1-94A0-4396-BE7F-1880F625BA50}"/>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34" name="Oval 133">
                <a:extLst>
                  <a:ext uri="{FF2B5EF4-FFF2-40B4-BE49-F238E27FC236}">
                    <a16:creationId xmlns:a16="http://schemas.microsoft.com/office/drawing/2014/main" id="{579D4BC7-785E-4EF5-BB4A-828014A9CC4D}"/>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35" name="Oval 134">
                <a:extLst>
                  <a:ext uri="{FF2B5EF4-FFF2-40B4-BE49-F238E27FC236}">
                    <a16:creationId xmlns:a16="http://schemas.microsoft.com/office/drawing/2014/main" id="{3E1927A2-3EAD-41E7-889F-4FB522CE27B6}"/>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6" name="Oval 135">
                <a:extLst>
                  <a:ext uri="{FF2B5EF4-FFF2-40B4-BE49-F238E27FC236}">
                    <a16:creationId xmlns:a16="http://schemas.microsoft.com/office/drawing/2014/main" id="{ED428318-FA21-4829-923F-0ECCC81BEE81}"/>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24DD211-9649-4ECF-A6AC-D697DCC2EE4C}"/>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511FFDC1-7603-44AF-8798-D8DA1A664367}"/>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4DF90E27-AB3B-4114-BBEE-E3F434D43F8B}"/>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140" name="Group 139">
            <a:extLst>
              <a:ext uri="{FF2B5EF4-FFF2-40B4-BE49-F238E27FC236}">
                <a16:creationId xmlns:a16="http://schemas.microsoft.com/office/drawing/2014/main" id="{FD7A5E22-F8BF-4599-93A0-827B69880599}"/>
              </a:ext>
            </a:extLst>
          </p:cNvPr>
          <p:cNvGrpSpPr/>
          <p:nvPr/>
        </p:nvGrpSpPr>
        <p:grpSpPr>
          <a:xfrm rot="17055534">
            <a:off x="4918163" y="3991583"/>
            <a:ext cx="401500" cy="412893"/>
            <a:chOff x="4264156" y="3419493"/>
            <a:chExt cx="1219200" cy="1085543"/>
          </a:xfrm>
        </p:grpSpPr>
        <p:sp>
          <p:nvSpPr>
            <p:cNvPr id="141" name="Partial Circle 140">
              <a:extLst>
                <a:ext uri="{FF2B5EF4-FFF2-40B4-BE49-F238E27FC236}">
                  <a16:creationId xmlns:a16="http://schemas.microsoft.com/office/drawing/2014/main" id="{AE8F43C2-F528-4350-A7E4-5143DB8270F0}"/>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142" name="Group 141">
              <a:extLst>
                <a:ext uri="{FF2B5EF4-FFF2-40B4-BE49-F238E27FC236}">
                  <a16:creationId xmlns:a16="http://schemas.microsoft.com/office/drawing/2014/main" id="{EBAC011B-DF3B-4C3B-B3D7-0500BE840E9E}"/>
                </a:ext>
              </a:extLst>
            </p:cNvPr>
            <p:cNvGrpSpPr/>
            <p:nvPr/>
          </p:nvGrpSpPr>
          <p:grpSpPr>
            <a:xfrm>
              <a:off x="4436730" y="3556283"/>
              <a:ext cx="871963" cy="871987"/>
              <a:chOff x="4436730" y="3556283"/>
              <a:chExt cx="871963" cy="871987"/>
            </a:xfrm>
          </p:grpSpPr>
          <p:sp>
            <p:nvSpPr>
              <p:cNvPr id="143" name="Cylinder 142">
                <a:extLst>
                  <a:ext uri="{FF2B5EF4-FFF2-40B4-BE49-F238E27FC236}">
                    <a16:creationId xmlns:a16="http://schemas.microsoft.com/office/drawing/2014/main" id="{99DA744E-EA81-46A5-9866-2055B027D311}"/>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4" name="Oval 143">
                <a:extLst>
                  <a:ext uri="{FF2B5EF4-FFF2-40B4-BE49-F238E27FC236}">
                    <a16:creationId xmlns:a16="http://schemas.microsoft.com/office/drawing/2014/main" id="{C0807747-20A9-4B4A-A74D-F9F6CECF73AE}"/>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5" name="Oval 144">
                <a:extLst>
                  <a:ext uri="{FF2B5EF4-FFF2-40B4-BE49-F238E27FC236}">
                    <a16:creationId xmlns:a16="http://schemas.microsoft.com/office/drawing/2014/main" id="{CE6D5387-2DFB-4AD3-A5C8-64044723DB09}"/>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6" name="Oval 145">
                <a:extLst>
                  <a:ext uri="{FF2B5EF4-FFF2-40B4-BE49-F238E27FC236}">
                    <a16:creationId xmlns:a16="http://schemas.microsoft.com/office/drawing/2014/main" id="{2A597EBF-1ED2-43DA-8319-A75F7632C7B0}"/>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7" name="Oval 146">
                <a:extLst>
                  <a:ext uri="{FF2B5EF4-FFF2-40B4-BE49-F238E27FC236}">
                    <a16:creationId xmlns:a16="http://schemas.microsoft.com/office/drawing/2014/main" id="{56BF56DE-1683-482B-9046-C7A6D612B9BE}"/>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8" name="Oval 147">
                <a:extLst>
                  <a:ext uri="{FF2B5EF4-FFF2-40B4-BE49-F238E27FC236}">
                    <a16:creationId xmlns:a16="http://schemas.microsoft.com/office/drawing/2014/main" id="{626EFCCA-4636-4B2F-B75F-99CE3A16FC70}"/>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9" name="Oval 148">
                <a:extLst>
                  <a:ext uri="{FF2B5EF4-FFF2-40B4-BE49-F238E27FC236}">
                    <a16:creationId xmlns:a16="http://schemas.microsoft.com/office/drawing/2014/main" id="{B356E3D6-F602-4F01-B581-8D9789896D27}"/>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A982076F-EA7F-46DC-9E72-915C41645891}"/>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4D76BEB7-18C1-4271-9811-2FBAEA28617E}"/>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0A688374-956C-4FFF-A4B3-8EC596499F6D}"/>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3" name="Oval 152">
                <a:extLst>
                  <a:ext uri="{FF2B5EF4-FFF2-40B4-BE49-F238E27FC236}">
                    <a16:creationId xmlns:a16="http://schemas.microsoft.com/office/drawing/2014/main" id="{D3FDFAEC-54F4-4A87-8AD7-C399131A13EF}"/>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154" name="Group 153">
            <a:extLst>
              <a:ext uri="{FF2B5EF4-FFF2-40B4-BE49-F238E27FC236}">
                <a16:creationId xmlns:a16="http://schemas.microsoft.com/office/drawing/2014/main" id="{5E8DF941-CBEF-469A-AAFF-DB433817731B}"/>
              </a:ext>
            </a:extLst>
          </p:cNvPr>
          <p:cNvGrpSpPr/>
          <p:nvPr/>
        </p:nvGrpSpPr>
        <p:grpSpPr>
          <a:xfrm rot="6491618">
            <a:off x="3940701" y="4638472"/>
            <a:ext cx="401500" cy="412893"/>
            <a:chOff x="4264156" y="3419493"/>
            <a:chExt cx="1219200" cy="1085543"/>
          </a:xfrm>
        </p:grpSpPr>
        <p:sp>
          <p:nvSpPr>
            <p:cNvPr id="155" name="Partial Circle 154">
              <a:extLst>
                <a:ext uri="{FF2B5EF4-FFF2-40B4-BE49-F238E27FC236}">
                  <a16:creationId xmlns:a16="http://schemas.microsoft.com/office/drawing/2014/main" id="{4834D837-5599-411B-B0D7-A6C754BEEE2A}"/>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156" name="Group 155">
              <a:extLst>
                <a:ext uri="{FF2B5EF4-FFF2-40B4-BE49-F238E27FC236}">
                  <a16:creationId xmlns:a16="http://schemas.microsoft.com/office/drawing/2014/main" id="{2CD4C87D-DA74-448A-9905-7CDC451EC278}"/>
                </a:ext>
              </a:extLst>
            </p:cNvPr>
            <p:cNvGrpSpPr/>
            <p:nvPr/>
          </p:nvGrpSpPr>
          <p:grpSpPr>
            <a:xfrm>
              <a:off x="4436730" y="3556283"/>
              <a:ext cx="871963" cy="871987"/>
              <a:chOff x="4436730" y="3556283"/>
              <a:chExt cx="871963" cy="871987"/>
            </a:xfrm>
          </p:grpSpPr>
          <p:sp>
            <p:nvSpPr>
              <p:cNvPr id="157" name="Cylinder 156">
                <a:extLst>
                  <a:ext uri="{FF2B5EF4-FFF2-40B4-BE49-F238E27FC236}">
                    <a16:creationId xmlns:a16="http://schemas.microsoft.com/office/drawing/2014/main" id="{D2FB62D1-AE45-447D-AB6B-F6E68A9E5120}"/>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8" name="Oval 157">
                <a:extLst>
                  <a:ext uri="{FF2B5EF4-FFF2-40B4-BE49-F238E27FC236}">
                    <a16:creationId xmlns:a16="http://schemas.microsoft.com/office/drawing/2014/main" id="{8DB068DA-0022-4E5B-8160-3B2FA3E319C3}"/>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59" name="Oval 158">
                <a:extLst>
                  <a:ext uri="{FF2B5EF4-FFF2-40B4-BE49-F238E27FC236}">
                    <a16:creationId xmlns:a16="http://schemas.microsoft.com/office/drawing/2014/main" id="{D281763C-334C-4D38-9F6C-0DD98C0B9EEE}"/>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60" name="Oval 159">
                <a:extLst>
                  <a:ext uri="{FF2B5EF4-FFF2-40B4-BE49-F238E27FC236}">
                    <a16:creationId xmlns:a16="http://schemas.microsoft.com/office/drawing/2014/main" id="{B229480F-10AF-426F-BA2D-3B026B7BFAAD}"/>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61" name="Oval 160">
                <a:extLst>
                  <a:ext uri="{FF2B5EF4-FFF2-40B4-BE49-F238E27FC236}">
                    <a16:creationId xmlns:a16="http://schemas.microsoft.com/office/drawing/2014/main" id="{412D4480-E08A-4849-8ADF-742FB41BDE03}"/>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62" name="Oval 161">
                <a:extLst>
                  <a:ext uri="{FF2B5EF4-FFF2-40B4-BE49-F238E27FC236}">
                    <a16:creationId xmlns:a16="http://schemas.microsoft.com/office/drawing/2014/main" id="{39AAD91D-2CFB-482B-996C-260702BC3D72}"/>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63" name="Oval 162">
                <a:extLst>
                  <a:ext uri="{FF2B5EF4-FFF2-40B4-BE49-F238E27FC236}">
                    <a16:creationId xmlns:a16="http://schemas.microsoft.com/office/drawing/2014/main" id="{5BD3C936-6F30-42A3-A532-94E1B9BD93C1}"/>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4" name="Oval 163">
                <a:extLst>
                  <a:ext uri="{FF2B5EF4-FFF2-40B4-BE49-F238E27FC236}">
                    <a16:creationId xmlns:a16="http://schemas.microsoft.com/office/drawing/2014/main" id="{13F4CCFD-2BC7-4352-B024-56BEC9999282}"/>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396677AA-1D11-4D4C-837B-8CF708126BFC}"/>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427B622D-0661-4344-9879-61AB8FDA34B3}"/>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B7C3C91E-570E-454C-87C4-A1C534CFC430}"/>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168" name="Group 167">
            <a:extLst>
              <a:ext uri="{FF2B5EF4-FFF2-40B4-BE49-F238E27FC236}">
                <a16:creationId xmlns:a16="http://schemas.microsoft.com/office/drawing/2014/main" id="{9FA6EB73-046F-4A77-A87A-9D402954D04D}"/>
              </a:ext>
            </a:extLst>
          </p:cNvPr>
          <p:cNvGrpSpPr/>
          <p:nvPr/>
        </p:nvGrpSpPr>
        <p:grpSpPr>
          <a:xfrm rot="6491618">
            <a:off x="4278378" y="3767466"/>
            <a:ext cx="401500" cy="412893"/>
            <a:chOff x="4264156" y="3419493"/>
            <a:chExt cx="1219200" cy="1085543"/>
          </a:xfrm>
        </p:grpSpPr>
        <p:sp>
          <p:nvSpPr>
            <p:cNvPr id="169" name="Partial Circle 168">
              <a:extLst>
                <a:ext uri="{FF2B5EF4-FFF2-40B4-BE49-F238E27FC236}">
                  <a16:creationId xmlns:a16="http://schemas.microsoft.com/office/drawing/2014/main" id="{925E6FF5-CBB9-4761-9004-DEB2607B9A3C}"/>
                </a:ext>
              </a:extLst>
            </p:cNvPr>
            <p:cNvSpPr/>
            <p:nvPr/>
          </p:nvSpPr>
          <p:spPr>
            <a:xfrm>
              <a:off x="4264156" y="3419493"/>
              <a:ext cx="1219200" cy="1085543"/>
            </a:xfrm>
            <a:prstGeom prst="pie">
              <a:avLst>
                <a:gd name="adj1" fmla="val 0"/>
                <a:gd name="adj2" fmla="val 10775952"/>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nvGrpSpPr>
            <p:cNvPr id="170" name="Group 169">
              <a:extLst>
                <a:ext uri="{FF2B5EF4-FFF2-40B4-BE49-F238E27FC236}">
                  <a16:creationId xmlns:a16="http://schemas.microsoft.com/office/drawing/2014/main" id="{A05C199F-9B5A-4536-B9EF-38044F26BE56}"/>
                </a:ext>
              </a:extLst>
            </p:cNvPr>
            <p:cNvGrpSpPr/>
            <p:nvPr/>
          </p:nvGrpSpPr>
          <p:grpSpPr>
            <a:xfrm>
              <a:off x="4436730" y="3556283"/>
              <a:ext cx="871963" cy="871987"/>
              <a:chOff x="4436730" y="3556283"/>
              <a:chExt cx="871963" cy="871987"/>
            </a:xfrm>
          </p:grpSpPr>
          <p:sp>
            <p:nvSpPr>
              <p:cNvPr id="171" name="Cylinder 170">
                <a:extLst>
                  <a:ext uri="{FF2B5EF4-FFF2-40B4-BE49-F238E27FC236}">
                    <a16:creationId xmlns:a16="http://schemas.microsoft.com/office/drawing/2014/main" id="{E7966443-E122-4F3D-8416-D0D027329880}"/>
                  </a:ext>
                </a:extLst>
              </p:cNvPr>
              <p:cNvSpPr/>
              <p:nvPr/>
            </p:nvSpPr>
            <p:spPr>
              <a:xfrm>
                <a:off x="4814762" y="3556283"/>
                <a:ext cx="115900" cy="419490"/>
              </a:xfrm>
              <a:prstGeom prst="can">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8EB68E2A-1A23-4737-850D-0FB752208717}"/>
                  </a:ext>
                </a:extLst>
              </p:cNvPr>
              <p:cNvSpPr/>
              <p:nvPr/>
            </p:nvSpPr>
            <p:spPr>
              <a:xfrm>
                <a:off x="4436730" y="408635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73" name="Oval 172">
                <a:extLst>
                  <a:ext uri="{FF2B5EF4-FFF2-40B4-BE49-F238E27FC236}">
                    <a16:creationId xmlns:a16="http://schemas.microsoft.com/office/drawing/2014/main" id="{49201A2A-6374-4BC5-A3CD-32B36098D8AD}"/>
                  </a:ext>
                </a:extLst>
              </p:cNvPr>
              <p:cNvSpPr/>
              <p:nvPr/>
            </p:nvSpPr>
            <p:spPr>
              <a:xfrm>
                <a:off x="4764348"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74" name="Oval 173">
                <a:extLst>
                  <a:ext uri="{FF2B5EF4-FFF2-40B4-BE49-F238E27FC236}">
                    <a16:creationId xmlns:a16="http://schemas.microsoft.com/office/drawing/2014/main" id="{374CE1C2-9F20-4CD0-9F82-D8F575D0505D}"/>
                  </a:ext>
                </a:extLst>
              </p:cNvPr>
              <p:cNvSpPr/>
              <p:nvPr/>
            </p:nvSpPr>
            <p:spPr>
              <a:xfrm>
                <a:off x="5091965" y="4085827"/>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75" name="Oval 174">
                <a:extLst>
                  <a:ext uri="{FF2B5EF4-FFF2-40B4-BE49-F238E27FC236}">
                    <a16:creationId xmlns:a16="http://schemas.microsoft.com/office/drawing/2014/main" id="{18857CE3-F054-47C3-94AA-467367A63A65}"/>
                  </a:ext>
                </a:extLst>
              </p:cNvPr>
              <p:cNvSpPr/>
              <p:nvPr/>
            </p:nvSpPr>
            <p:spPr>
              <a:xfrm>
                <a:off x="4594935" y="4311063"/>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76" name="Oval 175">
                <a:extLst>
                  <a:ext uri="{FF2B5EF4-FFF2-40B4-BE49-F238E27FC236}">
                    <a16:creationId xmlns:a16="http://schemas.microsoft.com/office/drawing/2014/main" id="{079C4F8B-3A7E-41CB-813A-77BAA15C43D9}"/>
                  </a:ext>
                </a:extLst>
              </p:cNvPr>
              <p:cNvSpPr/>
              <p:nvPr/>
            </p:nvSpPr>
            <p:spPr>
              <a:xfrm>
                <a:off x="4930781" y="4295432"/>
                <a:ext cx="216728" cy="117207"/>
              </a:xfrm>
              <a:prstGeom prst="ellipse">
                <a:avLst/>
              </a:prstGeom>
              <a:ln>
                <a:solidFill>
                  <a:schemeClr val="bg1">
                    <a:lumMod val="85000"/>
                    <a:lumOff val="1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77" name="Oval 176">
                <a:extLst>
                  <a:ext uri="{FF2B5EF4-FFF2-40B4-BE49-F238E27FC236}">
                    <a16:creationId xmlns:a16="http://schemas.microsoft.com/office/drawing/2014/main" id="{B966F954-35C8-401A-A4D2-B440D5F51F27}"/>
                  </a:ext>
                </a:extLst>
              </p:cNvPr>
              <p:cNvSpPr/>
              <p:nvPr/>
            </p:nvSpPr>
            <p:spPr>
              <a:xfrm rot="15873526">
                <a:off x="4520276" y="4109011"/>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8" name="Oval 177">
                <a:extLst>
                  <a:ext uri="{FF2B5EF4-FFF2-40B4-BE49-F238E27FC236}">
                    <a16:creationId xmlns:a16="http://schemas.microsoft.com/office/drawing/2014/main" id="{381A6DEB-D339-4803-BCE1-7DB92AF45773}"/>
                  </a:ext>
                </a:extLst>
              </p:cNvPr>
              <p:cNvSpPr/>
              <p:nvPr/>
            </p:nvSpPr>
            <p:spPr>
              <a:xfrm rot="15873526">
                <a:off x="4847893"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FD2C21A6-5D1D-42EC-A583-6118589B6585}"/>
                  </a:ext>
                </a:extLst>
              </p:cNvPr>
              <p:cNvSpPr/>
              <p:nvPr/>
            </p:nvSpPr>
            <p:spPr>
              <a:xfrm rot="15873526">
                <a:off x="5175510" y="410312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6303D3A8-4D15-4BBD-B760-26FBA5EF30E1}"/>
                  </a:ext>
                </a:extLst>
              </p:cNvPr>
              <p:cNvSpPr/>
              <p:nvPr/>
            </p:nvSpPr>
            <p:spPr>
              <a:xfrm rot="15873526">
                <a:off x="4668859" y="4331304"/>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AF160F41-BB05-4356-A331-AE716F9B9FC0}"/>
                  </a:ext>
                </a:extLst>
              </p:cNvPr>
              <p:cNvSpPr/>
              <p:nvPr/>
            </p:nvSpPr>
            <p:spPr>
              <a:xfrm rot="15873526">
                <a:off x="5026926" y="4324985"/>
                <a:ext cx="49637" cy="76725"/>
              </a:xfrm>
              <a:prstGeom prst="ellips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pic>
        <p:nvPicPr>
          <p:cNvPr id="12" name="Picture 11">
            <a:extLst>
              <a:ext uri="{FF2B5EF4-FFF2-40B4-BE49-F238E27FC236}">
                <a16:creationId xmlns:a16="http://schemas.microsoft.com/office/drawing/2014/main" id="{9743A661-FCCE-4CDF-9559-03EBDD90298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734" b="90000" l="9968" r="89870">
                        <a14:foregroundMark x1="45462" y1="18125" x2="45462" y2="18125"/>
                        <a14:foregroundMark x1="42626" y1="12852" x2="42626" y2="12852"/>
                        <a14:foregroundMark x1="41005" y1="15039" x2="41005" y2="15039"/>
                        <a14:foregroundMark x1="79579" y1="19375" x2="79579" y2="19375"/>
                        <a14:foregroundMark x1="29741" y1="18750" x2="29741" y2="18750"/>
                        <a14:foregroundMark x1="46434" y1="25742" x2="46434" y2="25742"/>
                        <a14:foregroundMark x1="77310" y1="36602" x2="77310" y2="36602"/>
                        <a14:foregroundMark x1="34522" y1="9609" x2="34522" y2="9609"/>
                        <a14:foregroundMark x1="36467" y1="7734" x2="36467" y2="7734"/>
                        <a14:foregroundMark x1="61912" y1="7891" x2="61912" y2="7891"/>
                        <a14:foregroundMark x1="87925" y1="58906" x2="87925" y2="58906"/>
                        <a14:foregroundMark x1="27796" y1="36289" x2="27796" y2="36289"/>
                        <a14:foregroundMark x1="20421" y1="19219" x2="20421" y2="19219"/>
                        <a14:foregroundMark x1="19449" y1="26055" x2="19449" y2="26055"/>
                        <a14:foregroundMark x1="19773" y1="36914" x2="19773" y2="36914"/>
                        <a14:foregroundMark x1="19449" y1="42031" x2="19449" y2="42031"/>
                        <a14:foregroundMark x1="19449" y1="46211" x2="19449" y2="46211"/>
                        <a14:foregroundMark x1="19773" y1="50078" x2="19773" y2="50078"/>
                        <a14:foregroundMark x1="20097" y1="40781" x2="20097" y2="40781"/>
                        <a14:foregroundMark x1="19773" y1="39063" x2="19773" y2="39063"/>
                        <a14:foregroundMark x1="20097" y1="34258" x2="20097" y2="34258"/>
                        <a14:foregroundMark x1="20097" y1="29609" x2="20097" y2="29609"/>
                        <a14:foregroundMark x1="20421" y1="33008" x2="20421" y2="33008"/>
                      </a14:backgroundRemoval>
                    </a14:imgEffect>
                  </a14:imgLayer>
                </a14:imgProps>
              </a:ext>
            </a:extLst>
          </a:blip>
          <a:stretch>
            <a:fillRect/>
          </a:stretch>
        </p:blipFill>
        <p:spPr>
          <a:xfrm rot="1055116">
            <a:off x="4144018" y="3588417"/>
            <a:ext cx="1002507" cy="2079755"/>
          </a:xfrm>
          <a:prstGeom prst="rect">
            <a:avLst/>
          </a:prstGeom>
        </p:spPr>
      </p:pic>
    </p:spTree>
    <p:extLst>
      <p:ext uri="{BB962C8B-B14F-4D97-AF65-F5344CB8AC3E}">
        <p14:creationId xmlns:p14="http://schemas.microsoft.com/office/powerpoint/2010/main" val="360656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10661D-1AC7-924D-B11E-00F182D0E35B}"/>
              </a:ext>
            </a:extLst>
          </p:cNvPr>
          <p:cNvSpPr txBox="1"/>
          <p:nvPr/>
        </p:nvSpPr>
        <p:spPr>
          <a:xfrm>
            <a:off x="1195706" y="2644170"/>
            <a:ext cx="6752587" cy="1569660"/>
          </a:xfrm>
          <a:prstGeom prst="rect">
            <a:avLst/>
          </a:prstGeom>
          <a:noFill/>
        </p:spPr>
        <p:txBody>
          <a:bodyPr wrap="square" rtlCol="0">
            <a:spAutoFit/>
          </a:bodyPr>
          <a:lstStyle/>
          <a:p>
            <a:pPr algn="ctr"/>
            <a:r>
              <a:rPr lang="en-GB" sz="2400" dirty="0"/>
              <a:t>The fusion of multi-aperture panoramic thermal imaging and single-photon LIDAR to provide 360° 3D situational awareness and threat detection. </a:t>
            </a:r>
          </a:p>
          <a:p>
            <a:pPr algn="ctr"/>
            <a:endParaRPr lang="en-GB" sz="2400" dirty="0"/>
          </a:p>
        </p:txBody>
      </p:sp>
    </p:spTree>
    <p:extLst>
      <p:ext uri="{BB962C8B-B14F-4D97-AF65-F5344CB8AC3E}">
        <p14:creationId xmlns:p14="http://schemas.microsoft.com/office/powerpoint/2010/main" val="240498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5090-5CAB-4B92-A793-D66EDCFE525A}"/>
              </a:ext>
            </a:extLst>
          </p:cNvPr>
          <p:cNvSpPr>
            <a:spLocks noGrp="1"/>
          </p:cNvSpPr>
          <p:nvPr>
            <p:ph type="title"/>
          </p:nvPr>
        </p:nvSpPr>
        <p:spPr>
          <a:xfrm>
            <a:off x="107655" y="141842"/>
            <a:ext cx="7886700" cy="1325563"/>
          </a:xfrm>
        </p:spPr>
        <p:txBody>
          <a:bodyPr/>
          <a:lstStyle/>
          <a:p>
            <a:r>
              <a:rPr lang="en-GB" dirty="0"/>
              <a:t>Presentation Outline</a:t>
            </a:r>
          </a:p>
        </p:txBody>
      </p:sp>
      <p:sp>
        <p:nvSpPr>
          <p:cNvPr id="3" name="Slide Number Placeholder 2">
            <a:extLst>
              <a:ext uri="{FF2B5EF4-FFF2-40B4-BE49-F238E27FC236}">
                <a16:creationId xmlns:a16="http://schemas.microsoft.com/office/drawing/2014/main" id="{990ADBC4-F505-43C3-AA23-4BC978AE9F68}"/>
              </a:ext>
            </a:extLst>
          </p:cNvPr>
          <p:cNvSpPr>
            <a:spLocks noGrp="1"/>
          </p:cNvSpPr>
          <p:nvPr>
            <p:ph type="sldNum" sz="quarter" idx="12"/>
          </p:nvPr>
        </p:nvSpPr>
        <p:spPr/>
        <p:txBody>
          <a:bodyPr/>
          <a:lstStyle/>
          <a:p>
            <a:fld id="{F1762DC7-5DBD-4D69-8990-5F9648A38A03}" type="slidenum">
              <a:rPr lang="en-GB" smtClean="0"/>
              <a:t>6</a:t>
            </a:fld>
            <a:endParaRPr lang="en-GB"/>
          </a:p>
        </p:txBody>
      </p:sp>
      <p:sp>
        <p:nvSpPr>
          <p:cNvPr id="5" name="TextBox 4">
            <a:extLst>
              <a:ext uri="{FF2B5EF4-FFF2-40B4-BE49-F238E27FC236}">
                <a16:creationId xmlns:a16="http://schemas.microsoft.com/office/drawing/2014/main" id="{8CCC826C-9D19-AF4F-A4ED-E35BA77A2184}"/>
              </a:ext>
            </a:extLst>
          </p:cNvPr>
          <p:cNvSpPr txBox="1"/>
          <p:nvPr/>
        </p:nvSpPr>
        <p:spPr>
          <a:xfrm>
            <a:off x="233873" y="1962277"/>
            <a:ext cx="8676253" cy="2677656"/>
          </a:xfrm>
          <a:prstGeom prst="rect">
            <a:avLst/>
          </a:prstGeom>
          <a:noFill/>
        </p:spPr>
        <p:txBody>
          <a:bodyPr wrap="square" rtlCol="0">
            <a:spAutoFit/>
          </a:bodyPr>
          <a:lstStyle/>
          <a:p>
            <a:pPr marL="457200" indent="-457200">
              <a:buFont typeface="+mj-lt"/>
              <a:buAutoNum type="arabicPeriod"/>
            </a:pPr>
            <a:r>
              <a:rPr lang="en-US" sz="2400" dirty="0"/>
              <a:t>Multi-aperture panoramic imaging </a:t>
            </a:r>
          </a:p>
          <a:p>
            <a:pPr marL="457200" indent="-457200">
              <a:buFont typeface="+mj-lt"/>
              <a:buAutoNum type="arabicPeriod"/>
            </a:pPr>
            <a:r>
              <a:rPr lang="en-US" sz="2400" dirty="0"/>
              <a:t>360</a:t>
            </a:r>
            <a:r>
              <a:rPr lang="en-US" sz="2400" baseline="30000" dirty="0"/>
              <a:t>o</a:t>
            </a:r>
            <a:r>
              <a:rPr lang="en-US" sz="2400" dirty="0"/>
              <a:t> 3D situational awareness</a:t>
            </a:r>
          </a:p>
          <a:p>
            <a:pPr marL="914400" lvl="1" indent="-457200">
              <a:buFont typeface="Arial" panose="020B0604020202020204" pitchFamily="34" charset="0"/>
              <a:buChar char="•"/>
            </a:pPr>
            <a:r>
              <a:rPr lang="en-US" sz="2400" dirty="0"/>
              <a:t>Passive Ranging</a:t>
            </a:r>
          </a:p>
          <a:p>
            <a:pPr marL="914400" lvl="1" indent="-457200">
              <a:buFont typeface="Arial" panose="020B0604020202020204" pitchFamily="34" charset="0"/>
              <a:buChar char="•"/>
            </a:pPr>
            <a:r>
              <a:rPr lang="en-US" sz="2400" dirty="0"/>
              <a:t>Imaging occluded objects</a:t>
            </a:r>
          </a:p>
          <a:p>
            <a:pPr marL="457200" indent="-457200">
              <a:buFont typeface="+mj-lt"/>
              <a:buAutoNum type="arabicPeriod"/>
            </a:pPr>
            <a:r>
              <a:rPr lang="en-US" sz="2400" dirty="0"/>
              <a:t>Fusion with Single Photon LIDAR</a:t>
            </a:r>
          </a:p>
          <a:p>
            <a:pPr marL="914400" lvl="1" indent="-457200">
              <a:buFont typeface="Arial" panose="020B0604020202020204" pitchFamily="34" charset="0"/>
              <a:buChar char="•"/>
            </a:pPr>
            <a:r>
              <a:rPr lang="en-US" sz="2400" dirty="0"/>
              <a:t>Detection of Breathing </a:t>
            </a:r>
          </a:p>
          <a:p>
            <a:pPr marL="914400" lvl="1" indent="-457200">
              <a:buFont typeface="Arial" panose="020B0604020202020204" pitchFamily="34" charset="0"/>
              <a:buChar char="•"/>
            </a:pPr>
            <a:r>
              <a:rPr lang="en-US" sz="2400" dirty="0"/>
              <a:t>Material Discrimination</a:t>
            </a:r>
          </a:p>
        </p:txBody>
      </p:sp>
    </p:spTree>
    <p:extLst>
      <p:ext uri="{BB962C8B-B14F-4D97-AF65-F5344CB8AC3E}">
        <p14:creationId xmlns:p14="http://schemas.microsoft.com/office/powerpoint/2010/main" val="44170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7C4084-DD34-4E83-AB8E-2E4C7E48754D}"/>
              </a:ext>
            </a:extLst>
          </p:cNvPr>
          <p:cNvSpPr txBox="1"/>
          <p:nvPr/>
        </p:nvSpPr>
        <p:spPr>
          <a:xfrm>
            <a:off x="0" y="43509"/>
            <a:ext cx="9144000" cy="1323439"/>
          </a:xfrm>
          <a:prstGeom prst="rect">
            <a:avLst/>
          </a:prstGeom>
          <a:noFill/>
        </p:spPr>
        <p:txBody>
          <a:bodyPr wrap="square" rtlCol="0">
            <a:spAutoFit/>
          </a:bodyPr>
          <a:lstStyle/>
          <a:p>
            <a:r>
              <a:rPr lang="en-GB" sz="4000" dirty="0"/>
              <a:t>Compact Panoramic Imaging is not possible using conventional techniques</a:t>
            </a:r>
          </a:p>
        </p:txBody>
      </p:sp>
      <p:sp>
        <p:nvSpPr>
          <p:cNvPr id="14" name="TextBox 13">
            <a:extLst>
              <a:ext uri="{FF2B5EF4-FFF2-40B4-BE49-F238E27FC236}">
                <a16:creationId xmlns:a16="http://schemas.microsoft.com/office/drawing/2014/main" id="{A515AFD1-49D8-4B06-AB3B-4B931945E6AD}"/>
              </a:ext>
            </a:extLst>
          </p:cNvPr>
          <p:cNvSpPr txBox="1"/>
          <p:nvPr/>
        </p:nvSpPr>
        <p:spPr>
          <a:xfrm>
            <a:off x="0" y="4481639"/>
            <a:ext cx="9144000" cy="1569660"/>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Trade field-of-view for angular resolution</a:t>
            </a:r>
            <a:endParaRPr lang="en-GB" sz="2400" dirty="0"/>
          </a:p>
          <a:p>
            <a:pPr marL="285750" indent="-285750" algn="just">
              <a:buFont typeface="Arial" panose="020B0604020202020204" pitchFamily="34" charset="0"/>
              <a:buChar char="•"/>
            </a:pPr>
            <a:r>
              <a:rPr lang="en-GB" sz="2400" dirty="0"/>
              <a:t>Total Pixel count limited by detector </a:t>
            </a:r>
          </a:p>
          <a:p>
            <a:pPr marL="285750" indent="-285750" algn="just">
              <a:buFont typeface="Arial" panose="020B0604020202020204" pitchFamily="34" charset="0"/>
              <a:buChar char="•"/>
            </a:pPr>
            <a:r>
              <a:rPr lang="en-GB" sz="2400" dirty="0"/>
              <a:t>Optical aberrations limit resolution</a:t>
            </a:r>
          </a:p>
          <a:p>
            <a:pPr marL="285750" indent="-285750" algn="just">
              <a:buFont typeface="Arial" panose="020B0604020202020204" pitchFamily="34" charset="0"/>
              <a:buChar char="•"/>
            </a:pPr>
            <a:r>
              <a:rPr lang="en-US" sz="2400" dirty="0"/>
              <a:t>Optical aberrations increase lens complexity, size, weight, cost</a:t>
            </a:r>
          </a:p>
        </p:txBody>
      </p:sp>
      <p:sp>
        <p:nvSpPr>
          <p:cNvPr id="3" name="TextBox 2">
            <a:extLst>
              <a:ext uri="{FF2B5EF4-FFF2-40B4-BE49-F238E27FC236}">
                <a16:creationId xmlns:a16="http://schemas.microsoft.com/office/drawing/2014/main" id="{99A89684-8237-4449-AF2D-68A800A5D1EC}"/>
              </a:ext>
            </a:extLst>
          </p:cNvPr>
          <p:cNvSpPr txBox="1"/>
          <p:nvPr/>
        </p:nvSpPr>
        <p:spPr>
          <a:xfrm>
            <a:off x="0" y="6145373"/>
            <a:ext cx="9144000" cy="646331"/>
          </a:xfrm>
          <a:prstGeom prst="rect">
            <a:avLst/>
          </a:prstGeom>
          <a:noFill/>
        </p:spPr>
        <p:txBody>
          <a:bodyPr wrap="square" rtlCol="0">
            <a:spAutoFit/>
          </a:bodyPr>
          <a:lstStyle/>
          <a:p>
            <a:r>
              <a:rPr lang="en-US" sz="1200" dirty="0"/>
              <a:t>[1] </a:t>
            </a:r>
            <a:r>
              <a:rPr lang="en-US" sz="1200" dirty="0" err="1"/>
              <a:t>Chahl</a:t>
            </a:r>
            <a:r>
              <a:rPr lang="en-US" sz="1200" dirty="0"/>
              <a:t> and Srinivasan, Appl Optics (1997).</a:t>
            </a:r>
          </a:p>
          <a:p>
            <a:r>
              <a:rPr lang="en-US" sz="1200" dirty="0"/>
              <a:t>[2] </a:t>
            </a:r>
            <a:r>
              <a:rPr lang="en-US" sz="1200" dirty="0" err="1"/>
              <a:t>Pernechele</a:t>
            </a:r>
            <a:r>
              <a:rPr lang="en-US" sz="1200" dirty="0"/>
              <a:t>, Opt. Express (2016).</a:t>
            </a:r>
          </a:p>
          <a:p>
            <a:r>
              <a:rPr lang="en-US" sz="1200" dirty="0"/>
              <a:t>[3] </a:t>
            </a:r>
            <a:r>
              <a:rPr lang="en-GB" sz="1200" dirty="0"/>
              <a:t>Brady, David J., et al. "Multiscale gigapixel photography." </a:t>
            </a:r>
            <a:r>
              <a:rPr lang="en-GB" sz="1200" i="1" dirty="0"/>
              <a:t>Nature</a:t>
            </a:r>
            <a:r>
              <a:rPr lang="en-GB" sz="1200" dirty="0"/>
              <a:t> 486.7403 (2012): 386-389.</a:t>
            </a:r>
            <a:endParaRPr lang="en-US" sz="1200" dirty="0"/>
          </a:p>
        </p:txBody>
      </p:sp>
      <p:grpSp>
        <p:nvGrpSpPr>
          <p:cNvPr id="5" name="Group 4">
            <a:extLst>
              <a:ext uri="{FF2B5EF4-FFF2-40B4-BE49-F238E27FC236}">
                <a16:creationId xmlns:a16="http://schemas.microsoft.com/office/drawing/2014/main" id="{0A601178-1163-4DCA-9D8D-3631F9F266CA}"/>
              </a:ext>
            </a:extLst>
          </p:cNvPr>
          <p:cNvGrpSpPr/>
          <p:nvPr/>
        </p:nvGrpSpPr>
        <p:grpSpPr>
          <a:xfrm>
            <a:off x="0" y="1723618"/>
            <a:ext cx="2465712" cy="2445435"/>
            <a:chOff x="202019" y="1385111"/>
            <a:chExt cx="2465712" cy="2445435"/>
          </a:xfrm>
        </p:grpSpPr>
        <p:pic>
          <p:nvPicPr>
            <p:cNvPr id="8" name="Picture 7">
              <a:extLst>
                <a:ext uri="{FF2B5EF4-FFF2-40B4-BE49-F238E27FC236}">
                  <a16:creationId xmlns:a16="http://schemas.microsoft.com/office/drawing/2014/main" id="{9A4A95DE-99EE-4EF4-A248-42FA9B1ECED1}"/>
                </a:ext>
              </a:extLst>
            </p:cNvPr>
            <p:cNvPicPr>
              <a:picLocks noChangeAspect="1"/>
            </p:cNvPicPr>
            <p:nvPr/>
          </p:nvPicPr>
          <p:blipFill>
            <a:blip r:embed="rId3"/>
            <a:stretch>
              <a:fillRect/>
            </a:stretch>
          </p:blipFill>
          <p:spPr>
            <a:xfrm>
              <a:off x="202019" y="1385111"/>
              <a:ext cx="2465712" cy="2142340"/>
            </a:xfrm>
            <a:prstGeom prst="rect">
              <a:avLst/>
            </a:prstGeom>
          </p:spPr>
        </p:pic>
        <p:sp>
          <p:nvSpPr>
            <p:cNvPr id="4" name="TextBox 3">
              <a:extLst>
                <a:ext uri="{FF2B5EF4-FFF2-40B4-BE49-F238E27FC236}">
                  <a16:creationId xmlns:a16="http://schemas.microsoft.com/office/drawing/2014/main" id="{294D7D73-38EE-46F7-9899-D75C9FED438E}"/>
                </a:ext>
              </a:extLst>
            </p:cNvPr>
            <p:cNvSpPr txBox="1"/>
            <p:nvPr/>
          </p:nvSpPr>
          <p:spPr>
            <a:xfrm>
              <a:off x="202019" y="3553547"/>
              <a:ext cx="460744" cy="276999"/>
            </a:xfrm>
            <a:prstGeom prst="rect">
              <a:avLst/>
            </a:prstGeom>
            <a:noFill/>
          </p:spPr>
          <p:txBody>
            <a:bodyPr wrap="square" rtlCol="0">
              <a:spAutoFit/>
            </a:bodyPr>
            <a:lstStyle/>
            <a:p>
              <a:r>
                <a:rPr lang="en-GB" sz="1200" dirty="0"/>
                <a:t>[1]</a:t>
              </a:r>
            </a:p>
          </p:txBody>
        </p:sp>
      </p:grpSp>
      <p:grpSp>
        <p:nvGrpSpPr>
          <p:cNvPr id="13" name="Group 12">
            <a:extLst>
              <a:ext uri="{FF2B5EF4-FFF2-40B4-BE49-F238E27FC236}">
                <a16:creationId xmlns:a16="http://schemas.microsoft.com/office/drawing/2014/main" id="{812AAD8F-7CF8-414B-AF5F-A0B20D4BA4E7}"/>
              </a:ext>
            </a:extLst>
          </p:cNvPr>
          <p:cNvGrpSpPr/>
          <p:nvPr/>
        </p:nvGrpSpPr>
        <p:grpSpPr>
          <a:xfrm>
            <a:off x="2655271" y="1741790"/>
            <a:ext cx="2716908" cy="2412135"/>
            <a:chOff x="6225073" y="1374881"/>
            <a:chExt cx="2716908" cy="2412135"/>
          </a:xfrm>
        </p:grpSpPr>
        <p:pic>
          <p:nvPicPr>
            <p:cNvPr id="10" name="Picture 9">
              <a:extLst>
                <a:ext uri="{FF2B5EF4-FFF2-40B4-BE49-F238E27FC236}">
                  <a16:creationId xmlns:a16="http://schemas.microsoft.com/office/drawing/2014/main" id="{122F4CBA-8F29-4C1E-A7DD-94F0F77C96AC}"/>
                </a:ext>
              </a:extLst>
            </p:cNvPr>
            <p:cNvPicPr>
              <a:picLocks noChangeAspect="1"/>
            </p:cNvPicPr>
            <p:nvPr/>
          </p:nvPicPr>
          <p:blipFill>
            <a:blip r:embed="rId4"/>
            <a:stretch>
              <a:fillRect/>
            </a:stretch>
          </p:blipFill>
          <p:spPr>
            <a:xfrm>
              <a:off x="6332649" y="1374881"/>
              <a:ext cx="2609332" cy="2178666"/>
            </a:xfrm>
            <a:prstGeom prst="rect">
              <a:avLst/>
            </a:prstGeom>
          </p:spPr>
        </p:pic>
        <p:sp>
          <p:nvSpPr>
            <p:cNvPr id="12" name="TextBox 11">
              <a:extLst>
                <a:ext uri="{FF2B5EF4-FFF2-40B4-BE49-F238E27FC236}">
                  <a16:creationId xmlns:a16="http://schemas.microsoft.com/office/drawing/2014/main" id="{1C957249-BDF3-4B31-AF0E-AFDF89447366}"/>
                </a:ext>
              </a:extLst>
            </p:cNvPr>
            <p:cNvSpPr txBox="1"/>
            <p:nvPr/>
          </p:nvSpPr>
          <p:spPr>
            <a:xfrm>
              <a:off x="6225073" y="3510017"/>
              <a:ext cx="460744" cy="276999"/>
            </a:xfrm>
            <a:prstGeom prst="rect">
              <a:avLst/>
            </a:prstGeom>
            <a:noFill/>
          </p:spPr>
          <p:txBody>
            <a:bodyPr wrap="square" rtlCol="0">
              <a:spAutoFit/>
            </a:bodyPr>
            <a:lstStyle/>
            <a:p>
              <a:r>
                <a:rPr lang="en-GB" sz="1200" dirty="0"/>
                <a:t>[2]</a:t>
              </a:r>
            </a:p>
          </p:txBody>
        </p:sp>
      </p:grpSp>
      <p:sp>
        <p:nvSpPr>
          <p:cNvPr id="2" name="Slide Number Placeholder 1">
            <a:extLst>
              <a:ext uri="{FF2B5EF4-FFF2-40B4-BE49-F238E27FC236}">
                <a16:creationId xmlns:a16="http://schemas.microsoft.com/office/drawing/2014/main" id="{636CDAAE-4415-4F91-99DF-75ABCF84AD6A}"/>
              </a:ext>
            </a:extLst>
          </p:cNvPr>
          <p:cNvSpPr>
            <a:spLocks noGrp="1"/>
          </p:cNvSpPr>
          <p:nvPr>
            <p:ph type="sldNum" sz="quarter" idx="12"/>
          </p:nvPr>
        </p:nvSpPr>
        <p:spPr/>
        <p:txBody>
          <a:bodyPr/>
          <a:lstStyle/>
          <a:p>
            <a:fld id="{F1762DC7-5DBD-4D69-8990-5F9648A38A03}" type="slidenum">
              <a:rPr lang="en-GB" smtClean="0"/>
              <a:t>7</a:t>
            </a:fld>
            <a:endParaRPr lang="en-GB"/>
          </a:p>
        </p:txBody>
      </p:sp>
      <p:pic>
        <p:nvPicPr>
          <p:cNvPr id="16" name="Picture 15" descr="A close up of a map&#10;&#10;Description automatically generated">
            <a:extLst>
              <a:ext uri="{FF2B5EF4-FFF2-40B4-BE49-F238E27FC236}">
                <a16:creationId xmlns:a16="http://schemas.microsoft.com/office/drawing/2014/main" id="{DFD625A3-294B-BD4A-9D80-0DAAA0CC970A}"/>
              </a:ext>
            </a:extLst>
          </p:cNvPr>
          <p:cNvPicPr>
            <a:picLocks noChangeAspect="1"/>
          </p:cNvPicPr>
          <p:nvPr/>
        </p:nvPicPr>
        <p:blipFill rotWithShape="1">
          <a:blip r:embed="rId5"/>
          <a:srcRect l="7551" t="13050"/>
          <a:stretch/>
        </p:blipFill>
        <p:spPr>
          <a:xfrm>
            <a:off x="5479755" y="1747234"/>
            <a:ext cx="3474685" cy="2178666"/>
          </a:xfrm>
          <a:prstGeom prst="rect">
            <a:avLst/>
          </a:prstGeom>
        </p:spPr>
      </p:pic>
      <p:sp>
        <p:nvSpPr>
          <p:cNvPr id="7" name="TextBox 6">
            <a:extLst>
              <a:ext uri="{FF2B5EF4-FFF2-40B4-BE49-F238E27FC236}">
                <a16:creationId xmlns:a16="http://schemas.microsoft.com/office/drawing/2014/main" id="{E5D65E4A-F097-A147-BA74-B5CFAB1FAA6E}"/>
              </a:ext>
            </a:extLst>
          </p:cNvPr>
          <p:cNvSpPr txBox="1"/>
          <p:nvPr/>
        </p:nvSpPr>
        <p:spPr>
          <a:xfrm>
            <a:off x="8787812" y="3892053"/>
            <a:ext cx="356188" cy="276999"/>
          </a:xfrm>
          <a:prstGeom prst="rect">
            <a:avLst/>
          </a:prstGeom>
          <a:noFill/>
        </p:spPr>
        <p:txBody>
          <a:bodyPr wrap="none" rtlCol="0">
            <a:spAutoFit/>
          </a:bodyPr>
          <a:lstStyle/>
          <a:p>
            <a:r>
              <a:rPr lang="en-US" sz="1200" dirty="0"/>
              <a:t>[3]</a:t>
            </a:r>
          </a:p>
        </p:txBody>
      </p:sp>
    </p:spTree>
    <p:extLst>
      <p:ext uri="{BB962C8B-B14F-4D97-AF65-F5344CB8AC3E}">
        <p14:creationId xmlns:p14="http://schemas.microsoft.com/office/powerpoint/2010/main" val="9468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68E00C2D-82D8-458A-8D0D-8F960245E4C1}"/>
              </a:ext>
            </a:extLst>
          </p:cNvPr>
          <p:cNvPicPr>
            <a:picLocks noGrp="1" noChangeAspect="1"/>
          </p:cNvPicPr>
          <p:nvPr>
            <p:ph idx="1"/>
          </p:nvPr>
        </p:nvPicPr>
        <p:blipFill>
          <a:blip r:embed="rId3"/>
          <a:stretch>
            <a:fillRect/>
          </a:stretch>
        </p:blipFill>
        <p:spPr>
          <a:xfrm>
            <a:off x="852584" y="995675"/>
            <a:ext cx="2654140" cy="2352921"/>
          </a:xfrm>
          <a:prstGeom prst="rect">
            <a:avLst/>
          </a:prstGeom>
        </p:spPr>
      </p:pic>
      <p:sp>
        <p:nvSpPr>
          <p:cNvPr id="55" name="TextBox 54">
            <a:extLst>
              <a:ext uri="{FF2B5EF4-FFF2-40B4-BE49-F238E27FC236}">
                <a16:creationId xmlns:a16="http://schemas.microsoft.com/office/drawing/2014/main" id="{44DE0D1E-2646-4C24-B00F-4A1A30DB8431}"/>
              </a:ext>
            </a:extLst>
          </p:cNvPr>
          <p:cNvSpPr txBox="1"/>
          <p:nvPr/>
        </p:nvSpPr>
        <p:spPr>
          <a:xfrm>
            <a:off x="36713" y="0"/>
            <a:ext cx="6533235" cy="769441"/>
          </a:xfrm>
          <a:prstGeom prst="rect">
            <a:avLst/>
          </a:prstGeom>
          <a:noFill/>
        </p:spPr>
        <p:txBody>
          <a:bodyPr wrap="square" rtlCol="0">
            <a:spAutoFit/>
          </a:bodyPr>
          <a:lstStyle/>
          <a:p>
            <a:r>
              <a:rPr lang="en-GB" sz="4400" dirty="0"/>
              <a:t>Curved Detector Array</a:t>
            </a:r>
          </a:p>
        </p:txBody>
      </p:sp>
      <p:sp>
        <p:nvSpPr>
          <p:cNvPr id="56" name="Content Placeholder 2">
            <a:extLst>
              <a:ext uri="{FF2B5EF4-FFF2-40B4-BE49-F238E27FC236}">
                <a16:creationId xmlns:a16="http://schemas.microsoft.com/office/drawing/2014/main" id="{56DF83E6-16DF-41C5-8D1D-D83FCB9E7561}"/>
              </a:ext>
            </a:extLst>
          </p:cNvPr>
          <p:cNvSpPr txBox="1">
            <a:spLocks/>
          </p:cNvSpPr>
          <p:nvPr/>
        </p:nvSpPr>
        <p:spPr>
          <a:xfrm>
            <a:off x="36713" y="3435126"/>
            <a:ext cx="9018387" cy="29951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400" dirty="0"/>
              <a:t>Curved focal surface reduces optical aberrations and enables simpler optics</a:t>
            </a:r>
          </a:p>
          <a:p>
            <a:pPr algn="just"/>
            <a:r>
              <a:rPr lang="en-US" sz="2400" dirty="0"/>
              <a:t>Concave Focal surface with single aperture</a:t>
            </a:r>
          </a:p>
          <a:p>
            <a:pPr algn="just"/>
            <a:r>
              <a:rPr lang="en-US" sz="2400" dirty="0"/>
              <a:t>Convex array of Multiple Cameras</a:t>
            </a:r>
          </a:p>
          <a:p>
            <a:pPr lvl="1" algn="just"/>
            <a:r>
              <a:rPr lang="en-US" sz="2200" dirty="0"/>
              <a:t>Panoramic field-of-view of 600 pixels can be achieved</a:t>
            </a:r>
          </a:p>
          <a:p>
            <a:pPr lvl="1" algn="just"/>
            <a:r>
              <a:rPr lang="en-US" sz="2400" dirty="0"/>
              <a:t>Scalable to 4</a:t>
            </a:r>
            <a:r>
              <a:rPr lang="el-GR" dirty="0"/>
              <a:t> π</a:t>
            </a:r>
            <a:endParaRPr lang="en-US" sz="2200" dirty="0"/>
          </a:p>
          <a:p>
            <a:pPr lvl="1" algn="just"/>
            <a:endParaRPr lang="en-US" sz="2200" dirty="0"/>
          </a:p>
          <a:p>
            <a:pPr marL="457200" lvl="1" indent="0" algn="just">
              <a:buNone/>
            </a:pPr>
            <a:endParaRPr lang="en-US" sz="2200" dirty="0"/>
          </a:p>
          <a:p>
            <a:pPr lvl="1" algn="just"/>
            <a:endParaRPr lang="en-US" sz="2200" dirty="0"/>
          </a:p>
          <a:p>
            <a:pPr lvl="1" algn="just"/>
            <a:endParaRPr lang="en-US" sz="1800" dirty="0"/>
          </a:p>
          <a:p>
            <a:pPr lvl="1" algn="just"/>
            <a:endParaRPr lang="en-US" sz="1800" dirty="0"/>
          </a:p>
        </p:txBody>
      </p:sp>
      <p:pic>
        <p:nvPicPr>
          <p:cNvPr id="57" name="Picture 56">
            <a:extLst>
              <a:ext uri="{FF2B5EF4-FFF2-40B4-BE49-F238E27FC236}">
                <a16:creationId xmlns:a16="http://schemas.microsoft.com/office/drawing/2014/main" id="{C73D8F9D-29C1-4EF8-9805-867A3AE41D95}"/>
              </a:ext>
            </a:extLst>
          </p:cNvPr>
          <p:cNvPicPr>
            <a:picLocks noChangeAspect="1"/>
          </p:cNvPicPr>
          <p:nvPr/>
        </p:nvPicPr>
        <p:blipFill>
          <a:blip r:embed="rId4"/>
          <a:stretch>
            <a:fillRect/>
          </a:stretch>
        </p:blipFill>
        <p:spPr>
          <a:xfrm>
            <a:off x="5302117" y="1010257"/>
            <a:ext cx="2498144" cy="2348105"/>
          </a:xfrm>
          <a:prstGeom prst="rect">
            <a:avLst/>
          </a:prstGeom>
        </p:spPr>
      </p:pic>
      <p:sp>
        <p:nvSpPr>
          <p:cNvPr id="7" name="TextBox 6">
            <a:extLst>
              <a:ext uri="{FF2B5EF4-FFF2-40B4-BE49-F238E27FC236}">
                <a16:creationId xmlns:a16="http://schemas.microsoft.com/office/drawing/2014/main" id="{D58273F7-F130-4031-AFE5-B145A41A1B5B}"/>
              </a:ext>
            </a:extLst>
          </p:cNvPr>
          <p:cNvSpPr txBox="1"/>
          <p:nvPr/>
        </p:nvSpPr>
        <p:spPr>
          <a:xfrm>
            <a:off x="21829" y="6538915"/>
            <a:ext cx="9144000" cy="276999"/>
          </a:xfrm>
          <a:prstGeom prst="rect">
            <a:avLst/>
          </a:prstGeom>
          <a:noFill/>
        </p:spPr>
        <p:txBody>
          <a:bodyPr wrap="square" rtlCol="0">
            <a:spAutoFit/>
          </a:bodyPr>
          <a:lstStyle/>
          <a:p>
            <a:r>
              <a:rPr lang="en-US" sz="1200" dirty="0"/>
              <a:t>[1] </a:t>
            </a:r>
            <a:r>
              <a:rPr lang="en-US" sz="1200" dirty="0" err="1"/>
              <a:t>Chahl</a:t>
            </a:r>
            <a:r>
              <a:rPr lang="en-US" sz="1200" dirty="0"/>
              <a:t> and Srinivasan, Appl Optics (1997)</a:t>
            </a:r>
          </a:p>
        </p:txBody>
      </p:sp>
      <p:sp>
        <p:nvSpPr>
          <p:cNvPr id="9" name="TextBox 8">
            <a:extLst>
              <a:ext uri="{FF2B5EF4-FFF2-40B4-BE49-F238E27FC236}">
                <a16:creationId xmlns:a16="http://schemas.microsoft.com/office/drawing/2014/main" id="{4B202943-58E2-440E-8D90-14BC565BE9AF}"/>
              </a:ext>
            </a:extLst>
          </p:cNvPr>
          <p:cNvSpPr txBox="1"/>
          <p:nvPr/>
        </p:nvSpPr>
        <p:spPr>
          <a:xfrm>
            <a:off x="3524535" y="3158127"/>
            <a:ext cx="568604" cy="276999"/>
          </a:xfrm>
          <a:prstGeom prst="rect">
            <a:avLst/>
          </a:prstGeom>
          <a:noFill/>
        </p:spPr>
        <p:txBody>
          <a:bodyPr wrap="square" rtlCol="0">
            <a:spAutoFit/>
          </a:bodyPr>
          <a:lstStyle/>
          <a:p>
            <a:r>
              <a:rPr lang="en-GB" sz="1200" dirty="0"/>
              <a:t>[1]</a:t>
            </a:r>
          </a:p>
        </p:txBody>
      </p:sp>
      <p:sp>
        <p:nvSpPr>
          <p:cNvPr id="3" name="Slide Number Placeholder 2">
            <a:extLst>
              <a:ext uri="{FF2B5EF4-FFF2-40B4-BE49-F238E27FC236}">
                <a16:creationId xmlns:a16="http://schemas.microsoft.com/office/drawing/2014/main" id="{D1F8736F-179D-4AB7-B848-6B295DC4EF11}"/>
              </a:ext>
            </a:extLst>
          </p:cNvPr>
          <p:cNvSpPr>
            <a:spLocks noGrp="1"/>
          </p:cNvSpPr>
          <p:nvPr>
            <p:ph type="sldNum" sz="quarter" idx="12"/>
          </p:nvPr>
        </p:nvSpPr>
        <p:spPr/>
        <p:txBody>
          <a:bodyPr/>
          <a:lstStyle/>
          <a:p>
            <a:fld id="{F1762DC7-5DBD-4D69-8990-5F9648A38A03}" type="slidenum">
              <a:rPr lang="en-GB" smtClean="0"/>
              <a:t>8</a:t>
            </a:fld>
            <a:endParaRPr lang="en-GB"/>
          </a:p>
        </p:txBody>
      </p:sp>
      <p:sp>
        <p:nvSpPr>
          <p:cNvPr id="6" name="TextBox 5">
            <a:extLst>
              <a:ext uri="{FF2B5EF4-FFF2-40B4-BE49-F238E27FC236}">
                <a16:creationId xmlns:a16="http://schemas.microsoft.com/office/drawing/2014/main" id="{7AD569FB-5DEA-8143-99FD-0E4D7628A5F5}"/>
              </a:ext>
            </a:extLst>
          </p:cNvPr>
          <p:cNvSpPr txBox="1"/>
          <p:nvPr/>
        </p:nvSpPr>
        <p:spPr>
          <a:xfrm>
            <a:off x="5769597" y="584775"/>
            <a:ext cx="1563185" cy="369332"/>
          </a:xfrm>
          <a:prstGeom prst="rect">
            <a:avLst/>
          </a:prstGeom>
          <a:noFill/>
        </p:spPr>
        <p:txBody>
          <a:bodyPr wrap="none" rtlCol="0">
            <a:spAutoFit/>
          </a:bodyPr>
          <a:lstStyle/>
          <a:p>
            <a:r>
              <a:rPr lang="en-US" dirty="0"/>
              <a:t>MA-TIR Design</a:t>
            </a:r>
          </a:p>
        </p:txBody>
      </p:sp>
      <p:sp>
        <p:nvSpPr>
          <p:cNvPr id="8" name="Rectangle 7">
            <a:extLst>
              <a:ext uri="{FF2B5EF4-FFF2-40B4-BE49-F238E27FC236}">
                <a16:creationId xmlns:a16="http://schemas.microsoft.com/office/drawing/2014/main" id="{ABF5C736-042B-7F46-9D2E-E4956485FB40}"/>
              </a:ext>
            </a:extLst>
          </p:cNvPr>
          <p:cNvSpPr/>
          <p:nvPr/>
        </p:nvSpPr>
        <p:spPr>
          <a:xfrm>
            <a:off x="5264601" y="985909"/>
            <a:ext cx="2535660" cy="23724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8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6" grpId="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A0E421-E6A1-42C6-8E12-174F28E4EFFD}"/>
              </a:ext>
            </a:extLst>
          </p:cNvPr>
          <p:cNvGrpSpPr/>
          <p:nvPr/>
        </p:nvGrpSpPr>
        <p:grpSpPr>
          <a:xfrm>
            <a:off x="5595364" y="4009148"/>
            <a:ext cx="3548636" cy="2848852"/>
            <a:chOff x="5565052" y="4019501"/>
            <a:chExt cx="3548636" cy="2848852"/>
          </a:xfrm>
        </p:grpSpPr>
        <p:pic>
          <p:nvPicPr>
            <p:cNvPr id="3" name="Picture 2">
              <a:extLst>
                <a:ext uri="{FF2B5EF4-FFF2-40B4-BE49-F238E27FC236}">
                  <a16:creationId xmlns:a16="http://schemas.microsoft.com/office/drawing/2014/main" id="{95A61FB0-66FF-4DAC-97C2-A87B4695182D}"/>
                </a:ext>
              </a:extLst>
            </p:cNvPr>
            <p:cNvPicPr>
              <a:picLocks noChangeAspect="1"/>
            </p:cNvPicPr>
            <p:nvPr/>
          </p:nvPicPr>
          <p:blipFill>
            <a:blip r:embed="rId3"/>
            <a:stretch>
              <a:fillRect/>
            </a:stretch>
          </p:blipFill>
          <p:spPr>
            <a:xfrm>
              <a:off x="5565052" y="4019501"/>
              <a:ext cx="3548636" cy="2839959"/>
            </a:xfrm>
            <a:prstGeom prst="rect">
              <a:avLst/>
            </a:prstGeom>
          </p:spPr>
        </p:pic>
        <p:sp>
          <p:nvSpPr>
            <p:cNvPr id="8" name="TextBox 7">
              <a:extLst>
                <a:ext uri="{FF2B5EF4-FFF2-40B4-BE49-F238E27FC236}">
                  <a16:creationId xmlns:a16="http://schemas.microsoft.com/office/drawing/2014/main" id="{404F104B-D82D-44B4-BBDB-8E27BDDE6D49}"/>
                </a:ext>
              </a:extLst>
            </p:cNvPr>
            <p:cNvSpPr txBox="1"/>
            <p:nvPr/>
          </p:nvSpPr>
          <p:spPr>
            <a:xfrm rot="16200000">
              <a:off x="8359758" y="6114423"/>
              <a:ext cx="1307805" cy="200055"/>
            </a:xfrm>
            <a:prstGeom prst="rect">
              <a:avLst/>
            </a:prstGeom>
            <a:noFill/>
          </p:spPr>
          <p:txBody>
            <a:bodyPr wrap="square" rtlCol="0">
              <a:spAutoFit/>
            </a:bodyPr>
            <a:lstStyle/>
            <a:p>
              <a:r>
                <a:rPr lang="en-GB" sz="700" dirty="0">
                  <a:solidFill>
                    <a:schemeClr val="tx1">
                      <a:lumMod val="50000"/>
                    </a:schemeClr>
                  </a:solidFill>
                </a:rPr>
                <a:t>PHOTO: KEVIN. J. MITCHEL</a:t>
              </a:r>
            </a:p>
          </p:txBody>
        </p:sp>
      </p:grpSp>
      <p:sp>
        <p:nvSpPr>
          <p:cNvPr id="2" name="Title 1">
            <a:extLst>
              <a:ext uri="{FF2B5EF4-FFF2-40B4-BE49-F238E27FC236}">
                <a16:creationId xmlns:a16="http://schemas.microsoft.com/office/drawing/2014/main" id="{E8A62A58-60C4-4281-B8F5-2AA1AEA1341F}"/>
              </a:ext>
            </a:extLst>
          </p:cNvPr>
          <p:cNvSpPr>
            <a:spLocks noGrp="1"/>
          </p:cNvSpPr>
          <p:nvPr>
            <p:ph type="title"/>
          </p:nvPr>
        </p:nvSpPr>
        <p:spPr>
          <a:xfrm>
            <a:off x="-1" y="28892"/>
            <a:ext cx="8943946" cy="1112799"/>
          </a:xfrm>
        </p:spPr>
        <p:txBody>
          <a:bodyPr>
            <a:normAutofit/>
          </a:bodyPr>
          <a:lstStyle/>
          <a:p>
            <a:r>
              <a:rPr lang="en-US" dirty="0"/>
              <a:t>Multi-aperture Panoramic Imaging</a:t>
            </a:r>
            <a:endParaRPr lang="en-GB" dirty="0"/>
          </a:p>
        </p:txBody>
      </p:sp>
      <p:pic>
        <p:nvPicPr>
          <p:cNvPr id="5" name="Content Placeholder 4" descr="A close up of a device&#10;&#10;Description automatically generated">
            <a:extLst>
              <a:ext uri="{FF2B5EF4-FFF2-40B4-BE49-F238E27FC236}">
                <a16:creationId xmlns:a16="http://schemas.microsoft.com/office/drawing/2014/main" id="{C8451F4A-1550-44BF-9557-E4AF6772C14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0230" t="45167" r="13225" b="5799"/>
          <a:stretch/>
        </p:blipFill>
        <p:spPr>
          <a:xfrm>
            <a:off x="3523886" y="4762143"/>
            <a:ext cx="1604249" cy="1576104"/>
          </a:xfrm>
        </p:spPr>
      </p:pic>
      <p:sp>
        <p:nvSpPr>
          <p:cNvPr id="7" name="TextBox 6">
            <a:extLst>
              <a:ext uri="{FF2B5EF4-FFF2-40B4-BE49-F238E27FC236}">
                <a16:creationId xmlns:a16="http://schemas.microsoft.com/office/drawing/2014/main" id="{E54A2833-51E1-444A-9227-60BD265C3C76}"/>
              </a:ext>
            </a:extLst>
          </p:cNvPr>
          <p:cNvSpPr txBox="1"/>
          <p:nvPr/>
        </p:nvSpPr>
        <p:spPr>
          <a:xfrm>
            <a:off x="154205" y="1408668"/>
            <a:ext cx="5634732" cy="3416320"/>
          </a:xfrm>
          <a:prstGeom prst="rect">
            <a:avLst/>
          </a:prstGeom>
          <a:noFill/>
        </p:spPr>
        <p:txBody>
          <a:bodyPr wrap="square" rtlCol="0">
            <a:spAutoFit/>
          </a:bodyPr>
          <a:lstStyle/>
          <a:p>
            <a:pPr marL="285750" indent="-285750" algn="just">
              <a:buFont typeface="Arial" panose="020B0604020202020204" pitchFamily="34" charset="0"/>
              <a:buChar char="•"/>
            </a:pPr>
            <a:r>
              <a:rPr lang="en-GB" sz="2400" dirty="0"/>
              <a:t>9 low-cost LWIR FLIR Lepton cameras in convex array </a:t>
            </a:r>
          </a:p>
          <a:p>
            <a:pPr marL="742950" lvl="1" indent="-285750" algn="just">
              <a:buFont typeface="Arial" panose="020B0604020202020204" pitchFamily="34" charset="0"/>
              <a:buChar char="•"/>
            </a:pPr>
            <a:r>
              <a:rPr lang="en-GB" sz="2400" dirty="0"/>
              <a:t>Each camera 80x60 pixels with short focal length silicon lens</a:t>
            </a:r>
          </a:p>
          <a:p>
            <a:pPr marL="285750" indent="-285750" algn="just">
              <a:buFont typeface="Arial" panose="020B0604020202020204" pitchFamily="34" charset="0"/>
              <a:buChar char="•"/>
            </a:pPr>
            <a:r>
              <a:rPr lang="en-GB" sz="2400" dirty="0"/>
              <a:t>Powered by a low cost single board computer (Raspberry Pi)</a:t>
            </a:r>
          </a:p>
          <a:p>
            <a:pPr marL="285750" indent="-285750" algn="just">
              <a:buFont typeface="Arial" panose="020B0604020202020204" pitchFamily="34" charset="0"/>
              <a:buChar char="•"/>
            </a:pPr>
            <a:r>
              <a:rPr lang="en-GB" sz="2400" dirty="0"/>
              <a:t>Video imaging </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endParaRPr lang="en-GB" sz="2400" dirty="0"/>
          </a:p>
        </p:txBody>
      </p:sp>
      <p:grpSp>
        <p:nvGrpSpPr>
          <p:cNvPr id="10" name="Group 9">
            <a:extLst>
              <a:ext uri="{FF2B5EF4-FFF2-40B4-BE49-F238E27FC236}">
                <a16:creationId xmlns:a16="http://schemas.microsoft.com/office/drawing/2014/main" id="{CFB20613-1473-4512-A20B-B2B4984EA7A7}"/>
              </a:ext>
            </a:extLst>
          </p:cNvPr>
          <p:cNvGrpSpPr/>
          <p:nvPr/>
        </p:nvGrpSpPr>
        <p:grpSpPr>
          <a:xfrm>
            <a:off x="5817371" y="924895"/>
            <a:ext cx="3324752" cy="2781168"/>
            <a:chOff x="5817371" y="924895"/>
            <a:chExt cx="3324752" cy="2781168"/>
          </a:xfrm>
        </p:grpSpPr>
        <p:pic>
          <p:nvPicPr>
            <p:cNvPr id="4" name="Picture 3" descr="A close up of a basket&#10;&#10;Description automatically generated">
              <a:extLst>
                <a:ext uri="{FF2B5EF4-FFF2-40B4-BE49-F238E27FC236}">
                  <a16:creationId xmlns:a16="http://schemas.microsoft.com/office/drawing/2014/main" id="{9B5E12B6-7C56-4507-B992-AC6CA2CD0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371" y="924895"/>
              <a:ext cx="3324752" cy="2660101"/>
            </a:xfrm>
            <a:prstGeom prst="rect">
              <a:avLst/>
            </a:prstGeom>
          </p:spPr>
        </p:pic>
        <p:sp>
          <p:nvSpPr>
            <p:cNvPr id="9" name="TextBox 8">
              <a:extLst>
                <a:ext uri="{FF2B5EF4-FFF2-40B4-BE49-F238E27FC236}">
                  <a16:creationId xmlns:a16="http://schemas.microsoft.com/office/drawing/2014/main" id="{0081E8BA-AD9F-458A-9106-299CF8BA4920}"/>
                </a:ext>
              </a:extLst>
            </p:cNvPr>
            <p:cNvSpPr txBox="1"/>
            <p:nvPr/>
          </p:nvSpPr>
          <p:spPr>
            <a:xfrm rot="16200000">
              <a:off x="8359759" y="2952133"/>
              <a:ext cx="1307805" cy="200055"/>
            </a:xfrm>
            <a:prstGeom prst="rect">
              <a:avLst/>
            </a:prstGeom>
            <a:noFill/>
          </p:spPr>
          <p:txBody>
            <a:bodyPr wrap="square" rtlCol="0">
              <a:spAutoFit/>
            </a:bodyPr>
            <a:lstStyle/>
            <a:p>
              <a:r>
                <a:rPr lang="en-GB" sz="700" dirty="0">
                  <a:solidFill>
                    <a:schemeClr val="tx1">
                      <a:lumMod val="50000"/>
                    </a:schemeClr>
                  </a:solidFill>
                </a:rPr>
                <a:t>PHOTO: KEVIN. J. MITCHEL</a:t>
              </a:r>
            </a:p>
          </p:txBody>
        </p:sp>
      </p:grpSp>
      <p:sp>
        <p:nvSpPr>
          <p:cNvPr id="6" name="Slide Number Placeholder 5">
            <a:extLst>
              <a:ext uri="{FF2B5EF4-FFF2-40B4-BE49-F238E27FC236}">
                <a16:creationId xmlns:a16="http://schemas.microsoft.com/office/drawing/2014/main" id="{3FCD4252-1E19-4087-924A-D183D426262A}"/>
              </a:ext>
            </a:extLst>
          </p:cNvPr>
          <p:cNvSpPr>
            <a:spLocks noGrp="1"/>
          </p:cNvSpPr>
          <p:nvPr>
            <p:ph type="sldNum" sz="quarter" idx="12"/>
          </p:nvPr>
        </p:nvSpPr>
        <p:spPr/>
        <p:txBody>
          <a:bodyPr/>
          <a:lstStyle/>
          <a:p>
            <a:fld id="{F1762DC7-5DBD-4D69-8990-5F9648A38A03}" type="slidenum">
              <a:rPr lang="en-GB" smtClean="0"/>
              <a:t>9</a:t>
            </a:fld>
            <a:endParaRPr lang="en-GB"/>
          </a:p>
        </p:txBody>
      </p:sp>
      <p:pic>
        <p:nvPicPr>
          <p:cNvPr id="13" name="Picture 12" descr="A close up of a logo&#10;&#10;Description automatically generated">
            <a:extLst>
              <a:ext uri="{FF2B5EF4-FFF2-40B4-BE49-F238E27FC236}">
                <a16:creationId xmlns:a16="http://schemas.microsoft.com/office/drawing/2014/main" id="{6D8D46CC-1D43-974A-BCDC-EF5A90EE49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478954" y="803051"/>
            <a:ext cx="2215050" cy="1112799"/>
          </a:xfrm>
          <a:prstGeom prst="rect">
            <a:avLst/>
          </a:prstGeom>
        </p:spPr>
      </p:pic>
      <p:sp>
        <p:nvSpPr>
          <p:cNvPr id="14" name="Cross 13">
            <a:extLst>
              <a:ext uri="{FF2B5EF4-FFF2-40B4-BE49-F238E27FC236}">
                <a16:creationId xmlns:a16="http://schemas.microsoft.com/office/drawing/2014/main" id="{C68FA035-9C1D-CF44-9D4E-294564F9FB00}"/>
              </a:ext>
            </a:extLst>
          </p:cNvPr>
          <p:cNvSpPr/>
          <p:nvPr/>
        </p:nvSpPr>
        <p:spPr>
          <a:xfrm>
            <a:off x="10129517" y="1110365"/>
            <a:ext cx="591957" cy="596605"/>
          </a:xfrm>
          <a:prstGeom prst="plus">
            <a:avLst>
              <a:gd name="adj" fmla="val 4248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Equals 14">
            <a:extLst>
              <a:ext uri="{FF2B5EF4-FFF2-40B4-BE49-F238E27FC236}">
                <a16:creationId xmlns:a16="http://schemas.microsoft.com/office/drawing/2014/main" id="{07D52881-A3D9-924E-91F9-E7ED9A61A8E5}"/>
              </a:ext>
            </a:extLst>
          </p:cNvPr>
          <p:cNvSpPr/>
          <p:nvPr/>
        </p:nvSpPr>
        <p:spPr>
          <a:xfrm>
            <a:off x="12479706" y="1110365"/>
            <a:ext cx="778033" cy="596605"/>
          </a:xfrm>
          <a:prstGeom prst="mathEqual">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04922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15837</TotalTime>
  <Words>2121</Words>
  <Application>Microsoft Macintosh PowerPoint</Application>
  <PresentationFormat>On-screen Show (4:3)</PresentationFormat>
  <Paragraphs>269</Paragraphs>
  <Slides>20</Slides>
  <Notes>17</Notes>
  <HiddenSlides>5</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Combined multi-aperture 3D panoramic thermal imaging and single-photon ranging </vt:lpstr>
      <vt:lpstr>PowerPoint Presentation</vt:lpstr>
      <vt:lpstr>PowerPoint Presentation</vt:lpstr>
      <vt:lpstr>PowerPoint Presentation</vt:lpstr>
      <vt:lpstr>PowerPoint Presentation</vt:lpstr>
      <vt:lpstr>Presentation Outline</vt:lpstr>
      <vt:lpstr>PowerPoint Presentation</vt:lpstr>
      <vt:lpstr>PowerPoint Presentation</vt:lpstr>
      <vt:lpstr>Multi-aperture Panoramic Imaging</vt:lpstr>
      <vt:lpstr>PowerPoint Presentation</vt:lpstr>
      <vt:lpstr>PowerPoint Presentation</vt:lpstr>
      <vt:lpstr>PowerPoint Presentation</vt:lpstr>
      <vt:lpstr>PowerPoint Presentation</vt:lpstr>
      <vt:lpstr>Imaging through obscurations</vt:lpstr>
      <vt:lpstr>Single Photon LIDAR </vt:lpstr>
      <vt:lpstr>Detection of biological  micromovements</vt:lpstr>
      <vt:lpstr>Detection of biological micromovements</vt:lpstr>
      <vt:lpstr>Material discrimination from Impulse Response</vt:lpstr>
      <vt:lpstr>Review and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Cowan (PGR)</dc:creator>
  <cp:lastModifiedBy>Laura Cowan (PGR)</cp:lastModifiedBy>
  <cp:revision>157</cp:revision>
  <dcterms:created xsi:type="dcterms:W3CDTF">2020-05-23T14:26:43Z</dcterms:created>
  <dcterms:modified xsi:type="dcterms:W3CDTF">2020-06-17T17:36:00Z</dcterms:modified>
</cp:coreProperties>
</file>