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43"/>
  </p:notesMasterIdLst>
  <p:sldIdLst>
    <p:sldId id="256" r:id="rId2"/>
    <p:sldId id="258" r:id="rId3"/>
    <p:sldId id="259" r:id="rId4"/>
    <p:sldId id="260" r:id="rId5"/>
    <p:sldId id="261" r:id="rId6"/>
    <p:sldId id="262" r:id="rId7"/>
    <p:sldId id="263" r:id="rId8"/>
    <p:sldId id="264" r:id="rId9"/>
    <p:sldId id="265" r:id="rId10"/>
    <p:sldId id="266" r:id="rId11"/>
    <p:sldId id="267"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Gentium Basic" panose="02000503060000020004" pitchFamily="2" charset="77"/>
      <p:regular r:id="rId48"/>
      <p:bold r:id="rId49"/>
      <p:italic r:id="rId50"/>
      <p:boldItalic r:id="rId51"/>
    </p:embeddedFont>
    <p:embeddedFont>
      <p:font typeface="Lato" panose="020F0502020204030203" pitchFamily="34" charset="77"/>
      <p:regular r:id="rId52"/>
      <p:bold r:id="rId53"/>
      <p:italic r:id="rId54"/>
      <p:boldItalic r:id="rId55"/>
    </p:embeddedFont>
    <p:embeddedFont>
      <p:font typeface="Lato Black" panose="020F0802020204030203" pitchFamily="34" charset="77"/>
      <p:bold r:id="rId56"/>
      <p:italic r:id="rId57"/>
      <p:boldItalic r:id="rId58"/>
    </p:embeddedFont>
    <p:embeddedFont>
      <p:font typeface="Lato Light" panose="020F0502020204030203" pitchFamily="34" charset="77"/>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Raleway" panose="020B0503030101060003" pitchFamily="34" charset="77"/>
      <p:regular r:id="rId67"/>
      <p:bold r:id="rId68"/>
      <p:italic r:id="rId69"/>
      <p:boldItalic r:id="rId70"/>
    </p:embeddedFont>
    <p:embeddedFont>
      <p:font typeface="Raleway Light" panose="020B0503030101060003" pitchFamily="34" charset="77"/>
      <p:regular r:id="rId71"/>
      <p:bold r:id="rId72"/>
      <p:italic r:id="rId73"/>
      <p:boldItalic r:id="rId74"/>
    </p:embeddedFont>
    <p:embeddedFont>
      <p:font typeface="Raleway Medium" panose="020B0503030101060003" pitchFamily="34" charset="77"/>
      <p:regular r:id="rId75"/>
      <p:bold r:id="rId76"/>
      <p:italic r:id="rId77"/>
      <p:boldItalic r:id="rId78"/>
    </p:embeddedFont>
    <p:embeddedFont>
      <p:font typeface="Raleway SemiBold" panose="020B0503030101060003" pitchFamily="34" charset="77"/>
      <p:regular r:id="rId79"/>
      <p:bold r:id="rId80"/>
      <p:italic r:id="rId81"/>
      <p:boldItalic r:id="rId82"/>
    </p:embeddedFont>
    <p:embeddedFont>
      <p:font typeface="Roboto"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C5D7C8-BD65-4525-A8C0-065FD1811E86}">
  <a:tblStyle styleId="{40C5D7C8-BD65-4525-A8C0-065FD1811E8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4"/>
  </p:normalViewPr>
  <p:slideViewPr>
    <p:cSldViewPr snapToGrid="0">
      <p:cViewPr varScale="1">
        <p:scale>
          <a:sx n="146" d="100"/>
          <a:sy n="146" d="100"/>
        </p:scale>
        <p:origin x="64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84" Type="http://schemas.openxmlformats.org/officeDocument/2006/relationships/font" Target="fonts/font41.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0.fntdata"/><Relationship Id="rId58" Type="http://schemas.openxmlformats.org/officeDocument/2006/relationships/font" Target="fonts/font15.fntdata"/><Relationship Id="rId74" Type="http://schemas.openxmlformats.org/officeDocument/2006/relationships/font" Target="fonts/font31.fntdata"/><Relationship Id="rId79" Type="http://schemas.openxmlformats.org/officeDocument/2006/relationships/font" Target="fonts/font36.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font" Target="fonts/font34.fntdata"/><Relationship Id="rId8" Type="http://schemas.openxmlformats.org/officeDocument/2006/relationships/slide" Target="slides/slide7.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font" Target="fonts/font37.fntdata"/><Relationship Id="rId85" Type="http://schemas.openxmlformats.org/officeDocument/2006/relationships/font" Target="fonts/font4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openxmlformats.org/officeDocument/2006/relationships/font" Target="fonts/font40.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font" Target="fonts/font35.fntdata"/><Relationship Id="rId81" Type="http://schemas.openxmlformats.org/officeDocument/2006/relationships/font" Target="fonts/font38.fntdata"/><Relationship Id="rId86" Type="http://schemas.openxmlformats.org/officeDocument/2006/relationships/font" Target="fonts/font4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font" Target="fonts/font33.fntdata"/><Relationship Id="rId7" Type="http://schemas.openxmlformats.org/officeDocument/2006/relationships/slide" Target="slides/slide6.xml"/><Relationship Id="rId71" Type="http://schemas.openxmlformats.org/officeDocument/2006/relationships/font" Target="fonts/font2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font" Target="fonts/font2.fntdata"/><Relationship Id="rId66" Type="http://schemas.openxmlformats.org/officeDocument/2006/relationships/font" Target="fonts/font23.fntdata"/><Relationship Id="rId87" Type="http://schemas.openxmlformats.org/officeDocument/2006/relationships/presProps" Target="presProps.xml"/><Relationship Id="rId61" Type="http://schemas.openxmlformats.org/officeDocument/2006/relationships/font" Target="fonts/font18.fntdata"/><Relationship Id="rId82" Type="http://schemas.openxmlformats.org/officeDocument/2006/relationships/font" Target="fonts/font39.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utm_source=link-attribution&amp;amp;utm_medium=referral&amp;amp;utm_campaign=image&amp;amp;utm_content=180449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www.ncbi.nlm.nih.gov/pmc/articles/PMC2739314/" TargetMode="External"/><Relationship Id="rId3" Type="http://schemas.openxmlformats.org/officeDocument/2006/relationships/hyperlink" Target="https://arxiv.org/abs/0910.3926" TargetMode="External"/><Relationship Id="rId7" Type="http://schemas.openxmlformats.org/officeDocument/2006/relationships/hyperlink" Target="https://content.apa.org/record/2006-12925-016"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gowers.wordpress.com/2009/01/27/is-massively-collaborative-mathematics-possible/" TargetMode="External"/><Relationship Id="rId5" Type="http://schemas.openxmlformats.org/officeDocument/2006/relationships/hyperlink" Target="https://gowers.wordpress.com/category/polymath5/" TargetMode="External"/><Relationship Id="rId4" Type="http://schemas.openxmlformats.org/officeDocument/2006/relationships/hyperlink" Target="https://annals.math.princeton.edu/2012/175-3/p06"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helancet.com/journals/lancet/article/PIIS0140-6736(20)31180-6/fulltext"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nejm.org/doi/full/10.1056/NEJMoa2007621"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cbi.nlm.nih.gov/pmc/articles/PMC533769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1101/2020.01.30.92787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iorxiv.org/content/10.1101/2020.01.30.927871v1.ful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i.org/10.1101/2020.03.16.20037135"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scienceintegritydigest.com/2020/03/24/thoughts-on-the-gautret-et-al-paper-about-hydroxychloroquine-and-azithromycin-treatment-of-covid-19-infection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i.org/10.1101/2020.03.11.20031096"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webmd.com/lung/news/20200320/blood-type-may-affect-covid19-risk-study" TargetMode="External"/><Relationship Id="rId4" Type="http://schemas.openxmlformats.org/officeDocument/2006/relationships/hyperlink" Target="https://www.usatoday.com/story/news/factcheck/2020/04/01/fact-check-coronavirus-blood-type-a-more-susceptible/2922465001/"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1101/2020.01.30.92787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50" dirty="0">
              <a:solidFill>
                <a:srgbClr val="1D1C1D"/>
              </a:solidFill>
              <a:highlight>
                <a:srgbClr val="F8F8F8"/>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1e0bbceb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1e0bbceb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303030"/>
                </a:solidFill>
                <a:highlight>
                  <a:schemeClr val="lt1"/>
                </a:highlight>
              </a:rPr>
              <a:t>IF we can get the data, </a:t>
            </a:r>
            <a:endParaRPr sz="1000">
              <a:solidFill>
                <a:srgbClr val="303030"/>
              </a:solidFill>
              <a:highlight>
                <a:schemeClr val="lt1"/>
              </a:highlight>
            </a:endParaRPr>
          </a:p>
          <a:p>
            <a:pPr marL="0" lvl="0" indent="0" algn="l" rtl="0">
              <a:spcBef>
                <a:spcPts val="0"/>
              </a:spcBef>
              <a:spcAft>
                <a:spcPts val="0"/>
              </a:spcAft>
              <a:buNone/>
            </a:pPr>
            <a:r>
              <a:rPr lang="en" sz="1000">
                <a:solidFill>
                  <a:srgbClr val="303030"/>
                </a:solidFill>
                <a:highlight>
                  <a:schemeClr val="lt1"/>
                </a:highlight>
              </a:rPr>
              <a:t>What kind of data are we talking about? Raw data, summary data, questionnaires? All important and it’s very important to know what you are searching for.</a:t>
            </a:r>
            <a:endParaRPr sz="1000">
              <a:solidFill>
                <a:srgbClr val="303030"/>
              </a:solidFill>
              <a:highlight>
                <a:schemeClr val="lt1"/>
              </a:highlight>
            </a:endParaRPr>
          </a:p>
          <a:p>
            <a:pPr marL="0" lvl="0" indent="0" algn="l" rtl="0">
              <a:spcBef>
                <a:spcPts val="0"/>
              </a:spcBef>
              <a:spcAft>
                <a:spcPts val="0"/>
              </a:spcAft>
              <a:buNone/>
            </a:pPr>
            <a:endParaRPr sz="1000">
              <a:solidFill>
                <a:srgbClr val="303030"/>
              </a:solidFill>
              <a:highlight>
                <a:schemeClr val="lt1"/>
              </a:highlight>
            </a:endParaRPr>
          </a:p>
          <a:p>
            <a:pPr marL="0" lvl="0" indent="0" algn="l" rtl="0">
              <a:spcBef>
                <a:spcPts val="0"/>
              </a:spcBef>
              <a:spcAft>
                <a:spcPts val="0"/>
              </a:spcAft>
              <a:buNone/>
            </a:pPr>
            <a:r>
              <a:rPr lang="en" sz="1000">
                <a:solidFill>
                  <a:srgbClr val="303030"/>
                </a:solidFill>
                <a:highlight>
                  <a:schemeClr val="lt1"/>
                </a:highlight>
              </a:rPr>
              <a:t>And what about this email thing?</a:t>
            </a:r>
            <a:endParaRPr sz="1000">
              <a:solidFill>
                <a:srgbClr val="303030"/>
              </a:solidFill>
              <a:highlight>
                <a:schemeClr val="lt1"/>
              </a:highlight>
            </a:endParaRPr>
          </a:p>
          <a:p>
            <a:pPr marL="0" lvl="0" indent="0" algn="l" rtl="0">
              <a:spcBef>
                <a:spcPts val="0"/>
              </a:spcBef>
              <a:spcAft>
                <a:spcPts val="0"/>
              </a:spcAft>
              <a:buNone/>
            </a:pPr>
            <a:r>
              <a:rPr lang="en" sz="1000">
                <a:solidFill>
                  <a:srgbClr val="303030"/>
                </a:solidFill>
                <a:highlight>
                  <a:schemeClr val="lt1"/>
                </a:highlight>
              </a:rPr>
              <a:t> Email’s get outdated (sometimes aren’t even real to begin with), </a:t>
            </a:r>
            <a:endParaRPr sz="1000">
              <a:solidFill>
                <a:srgbClr val="303030"/>
              </a:solidFill>
              <a:highlight>
                <a:schemeClr val="lt1"/>
              </a:highlight>
            </a:endParaRPr>
          </a:p>
          <a:p>
            <a:pPr marL="0" lvl="0" indent="0" algn="l" rtl="0">
              <a:spcBef>
                <a:spcPts val="0"/>
              </a:spcBef>
              <a:spcAft>
                <a:spcPts val="0"/>
              </a:spcAft>
              <a:buNone/>
            </a:pPr>
            <a:endParaRPr sz="1000">
              <a:solidFill>
                <a:srgbClr val="303030"/>
              </a:solidFill>
              <a:highlight>
                <a:schemeClr val="lt1"/>
              </a:highlight>
            </a:endParaRPr>
          </a:p>
          <a:p>
            <a:pPr marL="0" lvl="0" indent="0" algn="l" rtl="0">
              <a:spcBef>
                <a:spcPts val="0"/>
              </a:spcBef>
              <a:spcAft>
                <a:spcPts val="0"/>
              </a:spcAft>
              <a:buNone/>
            </a:pPr>
            <a:r>
              <a:rPr lang="en" sz="1000">
                <a:solidFill>
                  <a:srgbClr val="303030"/>
                </a:solidFill>
                <a:highlight>
                  <a:schemeClr val="lt1"/>
                </a:highlight>
              </a:rPr>
              <a:t>and let’s be honest about two things:</a:t>
            </a:r>
            <a:endParaRPr sz="1000">
              <a:solidFill>
                <a:srgbClr val="303030"/>
              </a:solidFill>
              <a:highlight>
                <a:schemeClr val="lt1"/>
              </a:highlight>
            </a:endParaRPr>
          </a:p>
          <a:p>
            <a:pPr marL="0" lvl="0" indent="0" algn="l" rtl="0">
              <a:spcBef>
                <a:spcPts val="0"/>
              </a:spcBef>
              <a:spcAft>
                <a:spcPts val="0"/>
              </a:spcAft>
              <a:buNone/>
            </a:pPr>
            <a:r>
              <a:rPr lang="en" sz="1000">
                <a:solidFill>
                  <a:srgbClr val="303030"/>
                </a:solidFill>
                <a:highlight>
                  <a:schemeClr val="lt1"/>
                </a:highlight>
              </a:rPr>
              <a:t>Point 1: Having to request data creates gatekeepers. And gatekeeping will have biases. </a:t>
            </a:r>
            <a:endParaRPr sz="1000">
              <a:solidFill>
                <a:srgbClr val="303030"/>
              </a:solidFill>
              <a:highlight>
                <a:schemeClr val="lt1"/>
              </a:highlight>
            </a:endParaRPr>
          </a:p>
          <a:p>
            <a:pPr marL="0" lvl="0" indent="0" algn="l" rtl="0">
              <a:spcBef>
                <a:spcPts val="0"/>
              </a:spcBef>
              <a:spcAft>
                <a:spcPts val="0"/>
              </a:spcAft>
              <a:buNone/>
            </a:pPr>
            <a:endParaRPr sz="1000">
              <a:solidFill>
                <a:srgbClr val="303030"/>
              </a:solidFill>
              <a:highlight>
                <a:schemeClr val="lt1"/>
              </a:highlight>
            </a:endParaRPr>
          </a:p>
          <a:p>
            <a:pPr marL="0" lvl="0" indent="0" algn="l" rtl="0">
              <a:spcBef>
                <a:spcPts val="0"/>
              </a:spcBef>
              <a:spcAft>
                <a:spcPts val="0"/>
              </a:spcAft>
              <a:buNone/>
            </a:pPr>
            <a:r>
              <a:rPr lang="en" sz="1000">
                <a:solidFill>
                  <a:srgbClr val="303030"/>
                </a:solidFill>
                <a:highlight>
                  <a:schemeClr val="lt1"/>
                </a:highlight>
              </a:rPr>
              <a:t>Point 2:  Which researcher do you know that likes to answer emails?</a:t>
            </a:r>
            <a:endParaRPr sz="1000">
              <a:solidFill>
                <a:srgbClr val="303030"/>
              </a:solidFill>
              <a:highlight>
                <a:schemeClr val="lt1"/>
              </a:highlight>
            </a:endParaRPr>
          </a:p>
          <a:p>
            <a:pPr marL="0" lvl="0" indent="0" algn="l" rtl="0">
              <a:spcBef>
                <a:spcPts val="0"/>
              </a:spcBef>
              <a:spcAft>
                <a:spcPts val="0"/>
              </a:spcAft>
              <a:buNone/>
            </a:pPr>
            <a:endParaRPr sz="1000">
              <a:solidFill>
                <a:srgbClr val="303030"/>
              </a:solidFill>
              <a:highlight>
                <a:schemeClr val="lt1"/>
              </a:highlight>
            </a:endParaRPr>
          </a:p>
          <a:p>
            <a:pPr marL="0" lvl="0" indent="0" algn="l" rtl="0">
              <a:spcBef>
                <a:spcPts val="0"/>
              </a:spcBef>
              <a:spcAft>
                <a:spcPts val="0"/>
              </a:spcAft>
              <a:buNone/>
            </a:pPr>
            <a:endParaRPr sz="1000">
              <a:solidFill>
                <a:srgbClr val="303030"/>
              </a:solidFill>
              <a:highlight>
                <a:schemeClr val="lt1"/>
              </a:highlight>
            </a:endParaRPr>
          </a:p>
          <a:p>
            <a:pPr marL="0" lvl="0" indent="0" algn="l" rtl="0">
              <a:spcBef>
                <a:spcPts val="0"/>
              </a:spcBef>
              <a:spcAft>
                <a:spcPts val="0"/>
              </a:spcAft>
              <a:buClr>
                <a:schemeClr val="dk1"/>
              </a:buClr>
              <a:buSzPts val="1100"/>
              <a:buFont typeface="Arial"/>
              <a:buNone/>
            </a:pPr>
            <a:r>
              <a:rPr lang="en" sz="1000">
                <a:solidFill>
                  <a:srgbClr val="303030"/>
                </a:solidFill>
                <a:highlight>
                  <a:schemeClr val="lt1"/>
                </a:highlight>
              </a:rPr>
              <a:t>Image by &lt;a href="https://pixabay.com/users/qimono-1962238/?utm_source=link-attribution&amp;amp;utm_medium=referral&amp;amp;utm_campaign=image&amp;amp;utm_content=1804499"&gt;Arek Socha&lt;/a&gt; from &lt;a href="</a:t>
            </a:r>
            <a:r>
              <a:rPr lang="en" sz="1000" u="sng">
                <a:solidFill>
                  <a:schemeClr val="accent5"/>
                </a:solidFill>
                <a:highlight>
                  <a:schemeClr val="lt1"/>
                </a:highlight>
                <a:hlinkClick r:id="rId3"/>
              </a:rPr>
              <a:t>https://pixabay.com/?utm_source=link-attribution&amp;amp;utm_medium=referral&amp;amp;utm_campaign=image&amp;amp;utm_content=1804499</a:t>
            </a:r>
            <a:r>
              <a:rPr lang="en" sz="1000">
                <a:solidFill>
                  <a:srgbClr val="303030"/>
                </a:solidFill>
                <a:highlight>
                  <a:schemeClr val="lt1"/>
                </a:highlight>
              </a:rPr>
              <a:t>"&gt;Pixabay&lt;/a&gt;</a:t>
            </a:r>
            <a:endParaRPr sz="1000">
              <a:solidFill>
                <a:srgbClr val="303030"/>
              </a:solidFill>
              <a:highlight>
                <a:schemeClr val="lt1"/>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1e0bbceb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81e0bbceb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rgbClr val="303030"/>
              </a:solidFill>
              <a:highlight>
                <a:srgbClr val="FFFFFF"/>
              </a:highlight>
            </a:endParaRPr>
          </a:p>
          <a:p>
            <a:pPr marL="0" lvl="0" indent="0" algn="l" rtl="0">
              <a:spcBef>
                <a:spcPts val="0"/>
              </a:spcBef>
              <a:spcAft>
                <a:spcPts val="0"/>
              </a:spcAft>
              <a:buNone/>
            </a:pPr>
            <a:endParaRPr sz="1000">
              <a:solidFill>
                <a:srgbClr val="303030"/>
              </a:solidFill>
              <a:highlight>
                <a:srgbClr val="FFFFFF"/>
              </a:highlight>
            </a:endParaRPr>
          </a:p>
          <a:p>
            <a:pPr marL="0" lvl="0" indent="0" algn="l" rtl="0">
              <a:spcBef>
                <a:spcPts val="0"/>
              </a:spcBef>
              <a:spcAft>
                <a:spcPts val="0"/>
              </a:spcAft>
              <a:buClr>
                <a:schemeClr val="dk1"/>
              </a:buClr>
              <a:buSzPts val="1100"/>
              <a:buFont typeface="Arial"/>
              <a:buNone/>
            </a:pPr>
            <a:r>
              <a:rPr lang="en">
                <a:solidFill>
                  <a:schemeClr val="dk1"/>
                </a:solidFill>
              </a:rPr>
              <a:t>1/10 PLoS authors shared data when asked to, despite the PLoS agreement to make data available to other parties.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Caroline Savage and Andrew Vickers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000">
                <a:solidFill>
                  <a:srgbClr val="303030"/>
                </a:solidFill>
                <a:highlight>
                  <a:schemeClr val="lt1"/>
                </a:highlight>
              </a:rPr>
              <a:t>Savage CJ, Vickers AJ. Empirical study of data sharing by authors publishing in PLoS journals. </a:t>
            </a:r>
            <a:r>
              <a:rPr lang="en" sz="1000" i="1">
                <a:solidFill>
                  <a:srgbClr val="303030"/>
                </a:solidFill>
                <a:highlight>
                  <a:schemeClr val="lt1"/>
                </a:highlight>
              </a:rPr>
              <a:t>PLoS One</a:t>
            </a:r>
            <a:r>
              <a:rPr lang="en" sz="1000">
                <a:solidFill>
                  <a:srgbClr val="303030"/>
                </a:solidFill>
                <a:highlight>
                  <a:schemeClr val="lt1"/>
                </a:highlight>
              </a:rPr>
              <a:t>. 2009;4(9):e7078. Published 2009 Sep 18. doi:10.1371/journal.pone.0007078</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1e0bbceb9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81e0bbceb9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Cell paper talking about this issue</a:t>
            </a:r>
            <a:endParaRPr/>
          </a:p>
          <a:p>
            <a:pPr marL="0" lvl="0" indent="0" algn="l" rtl="0">
              <a:spcBef>
                <a:spcPts val="0"/>
              </a:spcBef>
              <a:spcAft>
                <a:spcPts val="0"/>
              </a:spcAft>
              <a:buClr>
                <a:schemeClr val="dk1"/>
              </a:buClr>
              <a:buSzPts val="1100"/>
              <a:buFont typeface="Arial"/>
              <a:buNone/>
            </a:pPr>
            <a:r>
              <a:rPr lang="en"/>
              <a:t>Highlights:</a:t>
            </a:r>
            <a:endParaRPr/>
          </a:p>
          <a:p>
            <a:pPr marL="0" lvl="0" indent="0" algn="l" rtl="0">
              <a:spcBef>
                <a:spcPts val="0"/>
              </a:spcBef>
              <a:spcAft>
                <a:spcPts val="0"/>
              </a:spcAft>
              <a:buClr>
                <a:schemeClr val="dk1"/>
              </a:buClr>
              <a:buSzPts val="1100"/>
              <a:buFont typeface="Arial"/>
              <a:buNone/>
            </a:pPr>
            <a:r>
              <a:rPr lang="en"/>
              <a:t>-They examined the availability of data from 516 studies between 2 and 22 years old</a:t>
            </a:r>
            <a:endParaRPr/>
          </a:p>
          <a:p>
            <a:pPr marL="0" lvl="0" indent="0" algn="l" rtl="0">
              <a:spcBef>
                <a:spcPts val="0"/>
              </a:spcBef>
              <a:spcAft>
                <a:spcPts val="0"/>
              </a:spcAft>
              <a:buClr>
                <a:schemeClr val="dk1"/>
              </a:buClr>
              <a:buSzPts val="1100"/>
              <a:buFont typeface="Arial"/>
              <a:buNone/>
            </a:pPr>
            <a:r>
              <a:rPr lang="en"/>
              <a:t>-The odds of a data set existing fell by 17% per year</a:t>
            </a:r>
            <a:endParaRPr/>
          </a:p>
          <a:p>
            <a:pPr marL="0" lvl="0" indent="0" algn="l" rtl="0">
              <a:spcBef>
                <a:spcPts val="0"/>
              </a:spcBef>
              <a:spcAft>
                <a:spcPts val="0"/>
              </a:spcAft>
              <a:buClr>
                <a:schemeClr val="dk1"/>
              </a:buClr>
              <a:buSzPts val="1100"/>
              <a:buFont typeface="Arial"/>
              <a:buNone/>
            </a:pPr>
            <a:r>
              <a:rPr lang="en"/>
              <a:t>-Broken e-mails and obsolete storage devices were the main obstacles to data sharing</a:t>
            </a:r>
            <a:endParaRPr/>
          </a:p>
          <a:p>
            <a:pPr marL="0" lvl="0" indent="0" algn="l" rtl="0">
              <a:spcBef>
                <a:spcPts val="0"/>
              </a:spcBef>
              <a:spcAft>
                <a:spcPts val="0"/>
              </a:spcAft>
              <a:buClr>
                <a:schemeClr val="dk1"/>
              </a:buClr>
              <a:buSzPts val="1100"/>
              <a:buFont typeface="Arial"/>
              <a:buNone/>
            </a:pPr>
            <a:r>
              <a:rPr lang="en"/>
              <a:t>-Odds of being able to contact the author fell by 7% each year as well</a:t>
            </a:r>
            <a:endParaRPr/>
          </a:p>
          <a:p>
            <a:pPr marL="0" lvl="0" indent="0" algn="l" rtl="0">
              <a:spcBef>
                <a:spcPts val="0"/>
              </a:spcBef>
              <a:spcAft>
                <a:spcPts val="0"/>
              </a:spcAft>
              <a:buClr>
                <a:schemeClr val="dk1"/>
              </a:buClr>
              <a:buSzPts val="1100"/>
              <a:buFont typeface="Arial"/>
              <a:buNone/>
            </a:pPr>
            <a:r>
              <a:rPr lang="en"/>
              <a:t>-Only 23% of data was confirmed as existing (which meant either supplied or still in use so it thus could not be shared)</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https://www.cell.com/current-biology/fulltext/S0960-9822(13)01400-0?_returnURL=https%3A%2F%2Flinkinghub.elsevier.com%2Fretrieve%2Fpii%2FS0960982213014000%3Fshowall%3Dtrue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90bff383c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90bff383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Lato"/>
                <a:ea typeface="Lato"/>
                <a:cs typeface="Lato"/>
                <a:sym typeface="Lato"/>
              </a:rPr>
              <a:t>So that is the sad news, but let’s look at ways people are sharing data…</a:t>
            </a:r>
            <a:endParaRPr sz="1200">
              <a:solidFill>
                <a:schemeClr val="dk1"/>
              </a:solidFill>
              <a:latin typeface="Lato"/>
              <a:ea typeface="Lato"/>
              <a:cs typeface="Lato"/>
              <a:sym typeface="Lato"/>
            </a:endParaRPr>
          </a:p>
          <a:p>
            <a:pPr marL="0" lvl="0" indent="0" algn="l" rtl="0">
              <a:spcBef>
                <a:spcPts val="0"/>
              </a:spcBef>
              <a:spcAft>
                <a:spcPts val="0"/>
              </a:spcAft>
              <a:buNone/>
            </a:pPr>
            <a:endParaRPr sz="1200">
              <a:solidFill>
                <a:schemeClr val="dk1"/>
              </a:solidFill>
              <a:latin typeface="Lato"/>
              <a:ea typeface="Lato"/>
              <a:cs typeface="Lato"/>
              <a:sym typeface="Lato"/>
            </a:endParaRPr>
          </a:p>
          <a:p>
            <a:pPr marL="0" lvl="0" indent="0" algn="l" rtl="0">
              <a:spcBef>
                <a:spcPts val="0"/>
              </a:spcBef>
              <a:spcAft>
                <a:spcPts val="0"/>
              </a:spcAft>
              <a:buNone/>
            </a:pPr>
            <a:r>
              <a:rPr lang="en" sz="1200">
                <a:solidFill>
                  <a:schemeClr val="dk1"/>
                </a:solidFill>
                <a:latin typeface="Lato"/>
                <a:ea typeface="Lato"/>
                <a:cs typeface="Lato"/>
                <a:sym typeface="Lato"/>
              </a:rPr>
              <a:t>Here they are from most readily available to least, although there is still a bit of discussion around these</a:t>
            </a:r>
            <a:endParaRPr sz="1200">
              <a:solidFill>
                <a:schemeClr val="dk1"/>
              </a:solidFill>
              <a:latin typeface="Lato"/>
              <a:ea typeface="Lato"/>
              <a:cs typeface="Lato"/>
              <a:sym typeface="Lato"/>
            </a:endParaRPr>
          </a:p>
          <a:p>
            <a:pPr marL="0" lvl="0" indent="0" algn="l" rtl="0">
              <a:spcBef>
                <a:spcPts val="0"/>
              </a:spcBef>
              <a:spcAft>
                <a:spcPts val="0"/>
              </a:spcAft>
              <a:buNone/>
            </a:pP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0bff383c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0bff383c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Roboto"/>
                <a:ea typeface="Roboto"/>
                <a:cs typeface="Roboto"/>
                <a:sym typeface="Roboto"/>
              </a:rPr>
              <a:t>This could still not be the data you need, as many people put the summary data in, not the raw data for compuational needs. Moreover, there is typically limited metadata describing the data.</a:t>
            </a:r>
            <a:endParaRPr>
              <a:solidFill>
                <a:schemeClr val="dk1"/>
              </a:solidFill>
              <a:latin typeface="Roboto"/>
              <a:ea typeface="Roboto"/>
              <a:cs typeface="Roboto"/>
              <a:sym typeface="Robo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90bff383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90bff383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90bff383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890bff383c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How does a policy help?</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Let’s look at a little more data….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let’s look at how publishers are performing who put into place policies over the past few years.</a:t>
            </a:r>
            <a:endParaRPr>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90bff383c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90bff383c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a:t>Looking across five journals that have data sharing policies, we looked at the percentage of articles within each journal that had data availability statements</a:t>
            </a:r>
            <a:endParaRPr/>
          </a:p>
          <a:p>
            <a:pPr marL="0" lvl="0" indent="0" algn="l" rtl="0">
              <a:spcBef>
                <a:spcPts val="1200"/>
              </a:spcBef>
              <a:spcAft>
                <a:spcPts val="0"/>
              </a:spcAft>
              <a:buNone/>
            </a:pPr>
            <a:endParaRPr/>
          </a:p>
        </p:txBody>
      </p:sp>
      <p:sp>
        <p:nvSpPr>
          <p:cNvPr id="197" name="Google Shape;197;g890bff383c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890bff383c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890bff383c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a:t>There was not greater compliance in have a DAS present by journal impact factor</a:t>
            </a:r>
            <a:endParaRPr/>
          </a:p>
          <a:p>
            <a:pPr marL="0" lvl="0" indent="0" algn="l" rtl="0">
              <a:spcBef>
                <a:spcPts val="1200"/>
              </a:spcBef>
              <a:spcAft>
                <a:spcPts val="0"/>
              </a:spcAft>
              <a:buNone/>
            </a:pPr>
            <a:endParaRPr/>
          </a:p>
          <a:p>
            <a:pPr marL="0" lvl="0" indent="0" algn="l" rtl="0">
              <a:spcBef>
                <a:spcPts val="0"/>
              </a:spcBef>
              <a:spcAft>
                <a:spcPts val="0"/>
              </a:spcAft>
              <a:buNone/>
            </a:pPr>
            <a:r>
              <a:rPr lang="en"/>
              <a:t>Data Availability colored by impact factor - not faming or shaming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07" name="Google Shape;207;g890bff383c_0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90bff383c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90bff383c_0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b="1">
                <a:solidFill>
                  <a:schemeClr val="dk1"/>
                </a:solidFill>
              </a:rPr>
              <a:t>Slide 15</a:t>
            </a:r>
            <a:endParaRPr>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Percent that have data as Public or listed as in a specific Repository colored by impact factor</a:t>
            </a:r>
            <a:endParaRPr>
              <a:solidFill>
                <a:schemeClr val="dk1"/>
              </a:solidFill>
            </a:endParaRPr>
          </a:p>
          <a:p>
            <a:pPr marL="0" lvl="0" indent="0" algn="l" rtl="0">
              <a:spcBef>
                <a:spcPts val="0"/>
              </a:spcBef>
              <a:spcAft>
                <a:spcPts val="0"/>
              </a:spcAft>
              <a:buNone/>
            </a:pPr>
            <a:endParaRPr/>
          </a:p>
        </p:txBody>
      </p:sp>
      <p:sp>
        <p:nvSpPr>
          <p:cNvPr id="217" name="Google Shape;217;g890bff383c_0_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98a57fc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98a57fc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Too long, zoned out</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Open Science is great, but it’s hard.</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One push within open science has been to have Data Availability Statements within research articles.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is suppose to help with data sharing, but it falls short.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There are different ways that authors say they share data - 7 categories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One category is that “Data available upon request”</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“Data upon request” is really data that aren’t available. Either not when you need it, or never.</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So what can we do...when no one is responsible, but science is accountable?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For that...tune in to the end :)</a:t>
            </a:r>
            <a:endParaRPr>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9bc9a48e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89bc9a48e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how do we fix this and who takes responsibility?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‘Who’s in charge here?’ slide</a:t>
            </a:r>
            <a:br>
              <a:rPr lang="en"/>
            </a:br>
            <a:r>
              <a:rPr lang="en"/>
              <a:t>I was thinking of the “who is your lord” sequence from monty python (the anarcho syndicalists part), but it might feel like a stretch?</a:t>
            </a:r>
            <a:endParaRPr/>
          </a:p>
          <a:p>
            <a:pPr marL="0" lvl="0" indent="0" algn="l" rtl="0">
              <a:spcBef>
                <a:spcPts val="0"/>
              </a:spcBef>
              <a:spcAft>
                <a:spcPts val="0"/>
              </a:spcAft>
              <a:buNone/>
            </a:pPr>
            <a:endParaRPr/>
          </a:p>
          <a:p>
            <a:pPr marL="0" lvl="0" indent="0" algn="l" rtl="0">
              <a:spcBef>
                <a:spcPts val="0"/>
              </a:spcBef>
              <a:spcAft>
                <a:spcPts val="0"/>
              </a:spcAft>
              <a:buNone/>
            </a:pPr>
            <a:r>
              <a:rPr lang="en"/>
              <a:t>Possible answers: “No one is in charge, it is everyone’s job”, “Journals”, “Publishers”, “Funders”</a:t>
            </a:r>
            <a:br>
              <a:rPr lang="en"/>
            </a:br>
            <a:br>
              <a:rPr lang="en"/>
            </a:br>
            <a:r>
              <a:rPr lang="en" b="1"/>
              <a:t>Seizing the means of publication, it’s everyone’s job</a:t>
            </a:r>
            <a:r>
              <a:rPr lang="en"/>
              <a:t>: </a:t>
            </a:r>
            <a:endParaRPr/>
          </a:p>
          <a:p>
            <a:pPr marL="0" lvl="0" indent="0" algn="l" rtl="0">
              <a:spcBef>
                <a:spcPts val="0"/>
              </a:spcBef>
              <a:spcAft>
                <a:spcPts val="0"/>
              </a:spcAft>
              <a:buClr>
                <a:schemeClr val="dk1"/>
              </a:buClr>
              <a:buSzPts val="1100"/>
              <a:buFont typeface="Arial"/>
              <a:buNone/>
            </a:pPr>
            <a:r>
              <a:rPr lang="en">
                <a:solidFill>
                  <a:schemeClr val="dk1"/>
                </a:solidFill>
              </a:rPr>
              <a:t>Price of publishing and the structure in place is inherently discriminatory, but it can be massively decentralized to cool effect and you know exactly what everyone contributed.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On a thread here, 27 different people posted 800 substantive mathematical comments containing 170,000 words. That’s a lot of mathematics done very quickly. After 37 days he used his blog to announce that the problem had most probably been solved. In fact, a generalization of the original problem which they were attacking.</a:t>
            </a:r>
            <a:endParaRPr>
              <a:solidFill>
                <a:schemeClr val="dk1"/>
              </a:solidFill>
            </a:endParaRPr>
          </a:p>
          <a:p>
            <a:pPr marL="0" lvl="0" indent="0" algn="l" rtl="0">
              <a:lnSpc>
                <a:spcPct val="115000"/>
              </a:lnSpc>
              <a:spcBef>
                <a:spcPts val="1100"/>
              </a:spcBef>
              <a:spcAft>
                <a:spcPts val="0"/>
              </a:spcAft>
              <a:buNone/>
            </a:pPr>
            <a:r>
              <a:rPr lang="en">
                <a:solidFill>
                  <a:schemeClr val="dk1"/>
                </a:solidFill>
              </a:rPr>
              <a:t>So they end up publishing a couple of papers based on this method of doing math proofs!</a:t>
            </a:r>
            <a:br>
              <a:rPr lang="en">
                <a:solidFill>
                  <a:schemeClr val="dk1"/>
                </a:solidFill>
              </a:rPr>
            </a:br>
            <a:r>
              <a:rPr lang="en">
                <a:solidFill>
                  <a:schemeClr val="dk1"/>
                </a:solidFill>
              </a:rPr>
              <a:t>There is one behind a paywall which is absolutely hilarious, but there are arXiv versions of each so it’s kinda irrelevant (and one paper on princeton.edu which is open </a:t>
            </a:r>
            <a:r>
              <a:rPr lang="en" u="sng">
                <a:solidFill>
                  <a:schemeClr val="accent5"/>
                </a:solidFill>
                <a:hlinkClick r:id="rId3"/>
              </a:rPr>
              <a:t>https://arxiv.org/abs/0910.3926</a:t>
            </a:r>
            <a:r>
              <a:rPr lang="en">
                <a:solidFill>
                  <a:schemeClr val="dk1"/>
                </a:solidFill>
              </a:rPr>
              <a:t> , </a:t>
            </a:r>
            <a:r>
              <a:rPr lang="en" u="sng">
                <a:solidFill>
                  <a:schemeClr val="accent5"/>
                </a:solidFill>
                <a:hlinkClick r:id="rId4"/>
              </a:rPr>
              <a:t>https://annals.math.princeton.edu/2012/175-3/p06</a:t>
            </a:r>
            <a:r>
              <a:rPr lang="en">
                <a:solidFill>
                  <a:schemeClr val="dk1"/>
                </a:solidFill>
              </a:rPr>
              <a:t>).</a:t>
            </a:r>
            <a:br>
              <a:rPr lang="en">
                <a:solidFill>
                  <a:schemeClr val="dk1"/>
                </a:solidFill>
              </a:rPr>
            </a:br>
            <a:r>
              <a:rPr lang="en">
                <a:solidFill>
                  <a:schemeClr val="dk1"/>
                </a:solidFill>
              </a:rPr>
              <a:t> And all the information is still available in its more raw form from an archived blog comment trail</a:t>
            </a:r>
            <a:br>
              <a:rPr lang="en">
                <a:solidFill>
                  <a:schemeClr val="dk1"/>
                </a:solidFill>
              </a:rPr>
            </a:br>
            <a:r>
              <a:rPr lang="en" u="sng">
                <a:solidFill>
                  <a:schemeClr val="accent5"/>
                </a:solidFill>
                <a:hlinkClick r:id="rId5"/>
              </a:rPr>
              <a:t>https://gowers.wordpress.com/category/polymath5/</a:t>
            </a:r>
            <a:r>
              <a:rPr lang="en">
                <a:solidFill>
                  <a:schemeClr val="dk1"/>
                </a:solidFill>
              </a:rPr>
              <a:t> .</a:t>
            </a:r>
            <a:endParaRPr>
              <a:solidFill>
                <a:schemeClr val="dk1"/>
              </a:solidFill>
            </a:endParaRPr>
          </a:p>
          <a:p>
            <a:pPr marL="0" lvl="0" indent="0" algn="l" rtl="0">
              <a:spcBef>
                <a:spcPts val="1100"/>
              </a:spcBef>
              <a:spcAft>
                <a:spcPts val="0"/>
              </a:spcAft>
              <a:buNone/>
            </a:pPr>
            <a:r>
              <a:rPr lang="en" u="sng">
                <a:solidFill>
                  <a:schemeClr val="accent5"/>
                </a:solidFill>
                <a:hlinkClick r:id="rId6"/>
              </a:rPr>
              <a:t>https://gowers.wordpress.com/2009/01/27/is-massively-collaborative-mathematics-possible/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Journals/Publishers/Funders</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Not as cool of a point, the rest are basically asking someone else to make a rule for people to follow. Works… okay, not well. </a:t>
            </a:r>
            <a:endParaRPr>
              <a:solidFill>
                <a:schemeClr val="dk1"/>
              </a:solidFill>
            </a:endParaRPr>
          </a:p>
          <a:p>
            <a:pPr marL="0" lvl="0" indent="0" algn="l" rtl="0">
              <a:spcBef>
                <a:spcPts val="0"/>
              </a:spcBef>
              <a:spcAft>
                <a:spcPts val="0"/>
              </a:spcAft>
              <a:buNone/>
            </a:pPr>
            <a:r>
              <a:rPr lang="en">
                <a:solidFill>
                  <a:schemeClr val="dk1"/>
                </a:solidFill>
              </a:rPr>
              <a:t>People ignoring guidelines:</a:t>
            </a:r>
            <a:endParaRPr>
              <a:solidFill>
                <a:schemeClr val="dk1"/>
              </a:solidFill>
            </a:endParaRPr>
          </a:p>
          <a:p>
            <a:pPr marL="0" lvl="0" indent="457200" algn="l" rtl="0">
              <a:spcBef>
                <a:spcPts val="0"/>
              </a:spcBef>
              <a:spcAft>
                <a:spcPts val="0"/>
              </a:spcAft>
              <a:buNone/>
            </a:pPr>
            <a:r>
              <a:rPr lang="en" u="sng">
                <a:solidFill>
                  <a:schemeClr val="accent5"/>
                </a:solidFill>
                <a:hlinkClick r:id="rId7"/>
              </a:rPr>
              <a:t>https://content.apa.org/record/2006-12925-016</a:t>
            </a:r>
            <a:endParaRPr>
              <a:solidFill>
                <a:schemeClr val="dk1"/>
              </a:solidFill>
            </a:endParaRPr>
          </a:p>
          <a:p>
            <a:pPr marL="0" lvl="0" indent="457200" algn="l" rtl="0">
              <a:spcBef>
                <a:spcPts val="0"/>
              </a:spcBef>
              <a:spcAft>
                <a:spcPts val="0"/>
              </a:spcAft>
              <a:buNone/>
            </a:pPr>
            <a:r>
              <a:rPr lang="en">
                <a:solidFill>
                  <a:schemeClr val="dk1"/>
                </a:solidFill>
              </a:rPr>
              <a:t>Researchers were only able to gain access to 25.7% of the total number of 249 data sets used for 141 studies despite authors all having agreed to share data.</a:t>
            </a:r>
            <a:br>
              <a:rPr lang="en">
                <a:solidFill>
                  <a:schemeClr val="dk1"/>
                </a:solidFill>
              </a:rPr>
            </a:br>
            <a:br>
              <a:rPr lang="en">
                <a:solidFill>
                  <a:schemeClr val="dk1"/>
                </a:solidFill>
              </a:rPr>
            </a:br>
            <a:r>
              <a:rPr lang="en">
                <a:solidFill>
                  <a:schemeClr val="dk1"/>
                </a:solidFill>
              </a:rPr>
              <a:t>	</a:t>
            </a:r>
            <a:r>
              <a:rPr lang="en" u="sng">
                <a:solidFill>
                  <a:schemeClr val="accent5"/>
                </a:solidFill>
                <a:hlinkClick r:id="rId8"/>
              </a:rPr>
              <a:t>https://www.ncbi.nlm.nih.gov/pmc/articles/PMC2739314/</a:t>
            </a:r>
            <a:endParaRPr>
              <a:solidFill>
                <a:schemeClr val="dk1"/>
              </a:solidFill>
            </a:endParaRPr>
          </a:p>
          <a:p>
            <a:pPr marL="0" lvl="0" indent="0" algn="l" rtl="0">
              <a:spcBef>
                <a:spcPts val="0"/>
              </a:spcBef>
              <a:spcAft>
                <a:spcPts val="0"/>
              </a:spcAft>
              <a:buNone/>
            </a:pPr>
            <a:endParaRPr>
              <a:solidFill>
                <a:schemeClr val="dk1"/>
              </a:solidFill>
            </a:endParaRPr>
          </a:p>
          <a:p>
            <a:pPr marL="0" lvl="0" indent="457200" algn="l" rtl="0">
              <a:spcBef>
                <a:spcPts val="0"/>
              </a:spcBef>
              <a:spcAft>
                <a:spcPts val="0"/>
              </a:spcAft>
              <a:buClr>
                <a:schemeClr val="dk1"/>
              </a:buClr>
              <a:buSzPts val="1100"/>
              <a:buFont typeface="Arial"/>
              <a:buNone/>
            </a:pPr>
            <a:r>
              <a:rPr lang="en">
                <a:solidFill>
                  <a:schemeClr val="dk1"/>
                </a:solidFill>
              </a:rPr>
              <a:t>1/10 PLoS authors shared data when asked to, despite the PLoS agreement to make data available to other parties.</a:t>
            </a:r>
            <a:endParaRPr>
              <a:solidFill>
                <a:schemeClr val="dk1"/>
              </a:solidFill>
            </a:endParaRPr>
          </a:p>
          <a:p>
            <a:pPr marL="0" lvl="0" indent="45720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Image</a:t>
            </a:r>
            <a:r>
              <a:rPr lang="en">
                <a:solidFill>
                  <a:schemeClr val="dk1"/>
                </a:solidFill>
              </a:rPr>
              <a:t>: Image by &lt;a href="https://pixabay.com/users/geralt-9301/?utm_source=link-attribution&amp;amp;utm_medium=referral&amp;amp;utm_campaign=image&amp;amp;utm_content=5273066"&gt;Gerd Altmann&lt;/a&gt; from &lt;a href="https://pixabay.com/?utm_source=link-attribution&amp;amp;utm_medium=referral&amp;amp;utm_campaign=image&amp;amp;utm_content=5273066"&gt;Pixabay&lt;/a&gt;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9bc9a48e6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89bc9a48e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Retracted covid papers</a:t>
            </a:r>
            <a:endParaRPr/>
          </a:p>
          <a:p>
            <a:pPr marL="0" lvl="0" indent="0" algn="l" rtl="0">
              <a:spcBef>
                <a:spcPts val="0"/>
              </a:spcBef>
              <a:spcAft>
                <a:spcPts val="0"/>
              </a:spcAft>
              <a:buClr>
                <a:schemeClr val="dk1"/>
              </a:buClr>
              <a:buSzPts val="1100"/>
              <a:buFont typeface="Arial"/>
              <a:buNone/>
            </a:pPr>
            <a:r>
              <a:rPr lang="en" u="sng">
                <a:hlinkClick r:id="rId3"/>
              </a:rPr>
              <a:t>https://www.thelancet.com/journals/lancet/article/PIIS0140-6736(20)31180-6/fulltext</a:t>
            </a:r>
            <a:endParaRPr/>
          </a:p>
          <a:p>
            <a:pPr marL="0" lvl="0" indent="0" algn="l" rtl="0">
              <a:spcBef>
                <a:spcPts val="0"/>
              </a:spcBef>
              <a:spcAft>
                <a:spcPts val="0"/>
              </a:spcAft>
              <a:buClr>
                <a:schemeClr val="dk1"/>
              </a:buClr>
              <a:buSzPts val="1100"/>
              <a:buFont typeface="Arial"/>
              <a:buNone/>
            </a:pPr>
            <a:r>
              <a:rPr lang="en" u="sng">
                <a:hlinkClick r:id="rId4"/>
              </a:rPr>
              <a:t>https://www.nejm.org/doi/full/10.1056/NEJMoa2007621</a:t>
            </a:r>
            <a:endParaRPr/>
          </a:p>
          <a:p>
            <a:pPr marL="0" lvl="0" indent="0" algn="l" rtl="0">
              <a:spcBef>
                <a:spcPts val="0"/>
              </a:spcBef>
              <a:spcAft>
                <a:spcPts val="0"/>
              </a:spcAft>
              <a:buClr>
                <a:schemeClr val="dk1"/>
              </a:buClr>
              <a:buSzPts val="1100"/>
              <a:buFont typeface="Arial"/>
              <a:buNone/>
            </a:pPr>
            <a:endParaRPr/>
          </a:p>
          <a:p>
            <a:pPr marL="723900" lvl="0" indent="-228600" algn="l" rtl="0">
              <a:lnSpc>
                <a:spcPct val="115000"/>
              </a:lnSpc>
              <a:spcBef>
                <a:spcPts val="0"/>
              </a:spcBef>
              <a:spcAft>
                <a:spcPts val="0"/>
              </a:spcAft>
              <a:buClr>
                <a:srgbClr val="000000"/>
              </a:buClr>
              <a:buSzPts val="1150"/>
              <a:buNone/>
            </a:pPr>
            <a:r>
              <a:rPr lang="en" sz="1150"/>
              <a:t>Two studies by the same authors.</a:t>
            </a:r>
            <a:endParaRPr sz="1150"/>
          </a:p>
          <a:p>
            <a:pPr marL="723900" lvl="0" indent="-228600" algn="l" rtl="0">
              <a:lnSpc>
                <a:spcPct val="115000"/>
              </a:lnSpc>
              <a:spcBef>
                <a:spcPts val="0"/>
              </a:spcBef>
              <a:spcAft>
                <a:spcPts val="0"/>
              </a:spcAft>
              <a:buClr>
                <a:srgbClr val="000000"/>
              </a:buClr>
              <a:buSzPts val="1150"/>
              <a:buNone/>
            </a:pPr>
            <a:r>
              <a:rPr lang="en" sz="1150"/>
              <a:t>Three of the four authors became concerned about the quality of the underlying data and requested the retraction</a:t>
            </a:r>
            <a:endParaRPr sz="1150"/>
          </a:p>
          <a:p>
            <a:pPr marL="723900" lvl="0" indent="-228600" algn="l" rtl="0">
              <a:lnSpc>
                <a:spcPct val="115000"/>
              </a:lnSpc>
              <a:spcBef>
                <a:spcPts val="0"/>
              </a:spcBef>
              <a:spcAft>
                <a:spcPts val="0"/>
              </a:spcAft>
              <a:buClr>
                <a:srgbClr val="000000"/>
              </a:buClr>
              <a:buSzPts val="1150"/>
              <a:buNone/>
            </a:pPr>
            <a:r>
              <a:rPr lang="en" sz="1150"/>
              <a:t>Data came from Surgisphere, a small data company. The fourth author is the CEO of Surgisphere, Sapan Desai. He would not share the data with a third-party seeking to review the paper. (Classic example of what goes wrong when the author is the gatekeeper of the data, i.e. "Upon Request from Author")</a:t>
            </a:r>
            <a:endParaRPr sz="1150"/>
          </a:p>
          <a:p>
            <a:pPr marL="723900" lvl="0" indent="-228600" algn="l" rtl="0">
              <a:lnSpc>
                <a:spcPct val="115000"/>
              </a:lnSpc>
              <a:spcBef>
                <a:spcPts val="0"/>
              </a:spcBef>
              <a:spcAft>
                <a:spcPts val="0"/>
              </a:spcAft>
              <a:buClr>
                <a:srgbClr val="000000"/>
              </a:buClr>
              <a:buSzPts val="1150"/>
              <a:buNone/>
            </a:pPr>
            <a:r>
              <a:rPr lang="en" sz="1150"/>
              <a:t>First paper, published in </a:t>
            </a:r>
            <a:r>
              <a:rPr lang="en" sz="1150" i="1"/>
              <a:t>The Lancet</a:t>
            </a:r>
            <a:r>
              <a:rPr lang="en" sz="1150"/>
              <a:t>, found that hydroxychloroquine increased the risk of death for coronavirus patients.</a:t>
            </a:r>
            <a:endParaRPr sz="1150"/>
          </a:p>
          <a:p>
            <a:pPr marL="723900" lvl="0" indent="-228600" algn="l" rtl="0">
              <a:lnSpc>
                <a:spcPct val="115000"/>
              </a:lnSpc>
              <a:spcBef>
                <a:spcPts val="0"/>
              </a:spcBef>
              <a:spcAft>
                <a:spcPts val="0"/>
              </a:spcAft>
              <a:buClr>
                <a:srgbClr val="000000"/>
              </a:buClr>
              <a:buSzPts val="1150"/>
              <a:buNone/>
            </a:pPr>
            <a:r>
              <a:rPr lang="en" sz="1150"/>
              <a:t>Second paper, published in </a:t>
            </a:r>
            <a:r>
              <a:rPr lang="en" sz="1150" i="1"/>
              <a:t>The New England Journal of Medicine</a:t>
            </a:r>
            <a:r>
              <a:rPr lang="en" sz="1150"/>
              <a:t>, examined the use of ACE inhibitors (blood pressure drugs) in coronavirus patients.</a:t>
            </a:r>
            <a:endParaRPr sz="1150"/>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98a57fc41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98a57fc41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believe that improving the quality will improve efficiency. And automating what we can will improve the speed of science.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We believe that the scientific community needs faster means to check and improve science. </a:t>
            </a:r>
            <a:endParaRPr>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a:solidFill>
                  <a:schemeClr val="dk1"/>
                </a:solidFill>
              </a:rPr>
              <a:t>As we build new algorithms to speed up the process of scientific review, how do we build in and assess trust in the the automation.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Let me quickly take you through our process...</a:t>
            </a:r>
            <a:endParaRPr>
              <a:solidFill>
                <a:schemeClr val="dk1"/>
              </a:solidFill>
            </a:endParaRPr>
          </a:p>
          <a:p>
            <a:pPr marL="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r>
              <a:rPr lang="en">
                <a:solidFill>
                  <a:schemeClr val="dk1"/>
                </a:solidFill>
                <a:latin typeface="Open Sans"/>
                <a:ea typeface="Open Sans"/>
                <a:cs typeface="Open Sans"/>
                <a:sym typeface="Open Sans"/>
              </a:rPr>
              <a:t>Alignment of Policies checking for quality and Automation for practice</a:t>
            </a:r>
            <a:endParaRPr>
              <a:solidFill>
                <a:schemeClr val="dk1"/>
              </a:solidFill>
              <a:latin typeface="Open Sans"/>
              <a:ea typeface="Open Sans"/>
              <a:cs typeface="Open Sans"/>
              <a:sym typeface="Open Sans"/>
            </a:endParaRPr>
          </a:p>
          <a:p>
            <a:pPr marL="0" lvl="0" indent="0" algn="l" rtl="0">
              <a:spcBef>
                <a:spcPts val="0"/>
              </a:spcBef>
              <a:spcAft>
                <a:spcPts val="0"/>
              </a:spcAft>
              <a:buNone/>
            </a:pPr>
            <a:r>
              <a:rPr lang="en">
                <a:solidFill>
                  <a:schemeClr val="dk1"/>
                </a:solidFill>
              </a:rPr>
              <a:t>Quality Improvement systematic review (2017) </a:t>
            </a:r>
            <a:r>
              <a:rPr lang="en" u="sng">
                <a:solidFill>
                  <a:schemeClr val="accent5"/>
                </a:solidFill>
                <a:hlinkClick r:id="rId3"/>
              </a:rPr>
              <a:t>https://www.ncbi.nlm.nih.gov/pmc/articles/PMC5337696/</a:t>
            </a:r>
            <a:endParaRPr>
              <a:solidFill>
                <a:schemeClr val="dk1"/>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98a57fc41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898a57fc41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We developed a framework based on existing guidelines as well as personal expertise.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What is the problem? </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There are a plethora of existing best practices, recommendations, policies, and literature throughout the computational, health, and library sciences defining what and how research ought to be documented and shared to ensure reproducibility. </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However, many of these policies are ambiguous and contradictory (non-interoperable) to one another. </a:t>
            </a:r>
            <a:endParaRPr>
              <a:solidFill>
                <a:schemeClr val="dk1"/>
              </a:solidFill>
            </a:endParaRPr>
          </a:p>
          <a:p>
            <a:pPr marL="457200" lvl="0" indent="-317500" algn="l" rtl="0">
              <a:lnSpc>
                <a:spcPct val="100000"/>
              </a:lnSpc>
              <a:spcBef>
                <a:spcPts val="0"/>
              </a:spcBef>
              <a:spcAft>
                <a:spcPts val="0"/>
              </a:spcAft>
              <a:buClr>
                <a:schemeClr val="dk1"/>
              </a:buClr>
              <a:buSzPts val="1400"/>
              <a:buChar char="●"/>
            </a:pPr>
            <a:r>
              <a:rPr lang="en">
                <a:solidFill>
                  <a:schemeClr val="dk1"/>
                </a:solidFill>
              </a:rPr>
              <a:t>We synthesized and adjudicated best practices (covering the ambit of data management, analysis, and publishing) within the field of biomedical health research and compiled them into a framework defining what ought to be documented and shared within a research publication to ensure verifiability and reproducibility of the entire scientific method.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Conducted interviews with researchers to examine where their own methods failed to be documented and their needs when attempting to verify or reproduce a result.</a:t>
            </a:r>
            <a:endParaRPr>
              <a:solidFill>
                <a:schemeClr val="dk1"/>
              </a:solidFill>
            </a:endParaRPr>
          </a:p>
          <a:p>
            <a:pPr marL="0" lvl="0" indent="0" algn="just" rtl="0">
              <a:lnSpc>
                <a:spcPct val="100000"/>
              </a:lnSpc>
              <a:spcBef>
                <a:spcPts val="290"/>
              </a:spcBef>
              <a:spcAft>
                <a:spcPts val="0"/>
              </a:spcAft>
              <a:buSzPts val="1400"/>
              <a:buNone/>
            </a:pPr>
            <a:endParaRPr>
              <a:solidFill>
                <a:schemeClr val="dk1"/>
              </a:solidFill>
            </a:endParaRPr>
          </a:p>
          <a:p>
            <a:pPr marL="0" lvl="0" indent="0" algn="just" rtl="0">
              <a:lnSpc>
                <a:spcPct val="100000"/>
              </a:lnSpc>
              <a:spcBef>
                <a:spcPts val="1000"/>
              </a:spcBef>
              <a:spcAft>
                <a:spcPts val="0"/>
              </a:spcAft>
              <a:buSzPts val="1400"/>
              <a:buNone/>
            </a:pPr>
            <a:r>
              <a:rPr lang="en">
                <a:solidFill>
                  <a:schemeClr val="dk1"/>
                </a:solidFill>
              </a:rPr>
              <a:t>(Focused on the reproducibility of research using the electronic medical record as a secondary data source)</a:t>
            </a:r>
            <a:endParaRPr>
              <a:solidFill>
                <a:schemeClr val="dk1"/>
              </a:solidFill>
            </a:endParaRPr>
          </a:p>
          <a:p>
            <a:pPr marL="0" lvl="0" indent="0" algn="just" rtl="0">
              <a:lnSpc>
                <a:spcPct val="100000"/>
              </a:lnSpc>
              <a:spcBef>
                <a:spcPts val="1000"/>
              </a:spcBef>
              <a:spcAft>
                <a:spcPts val="0"/>
              </a:spcAft>
              <a:buSzPts val="1400"/>
              <a:buNone/>
            </a:pPr>
            <a:endParaRPr sz="1100">
              <a:latin typeface="Arial"/>
              <a:ea typeface="Arial"/>
              <a:cs typeface="Arial"/>
              <a:sym typeface="Arial"/>
            </a:endParaRPr>
          </a:p>
          <a:p>
            <a:pPr marL="0" lvl="0" indent="0" algn="l" rtl="0">
              <a:lnSpc>
                <a:spcPct val="100000"/>
              </a:lnSpc>
              <a:spcBef>
                <a:spcPts val="1000"/>
              </a:spcBef>
              <a:spcAft>
                <a:spcPts val="0"/>
              </a:spcAft>
              <a:buSzPts val="1400"/>
              <a:buNone/>
            </a:pPr>
            <a:endParaRPr/>
          </a:p>
        </p:txBody>
      </p:sp>
      <p:sp>
        <p:nvSpPr>
          <p:cNvPr id="245" name="Google Shape;245;g898a57fc41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898a57fc41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898a57fc41_0_2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
        <p:nvSpPr>
          <p:cNvPr id="255" name="Google Shape;255;g898a57fc41_0_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898a57fc41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898a57fc41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Notes in ‘s42003-018-0019-5’</a:t>
            </a:r>
            <a:br>
              <a:rPr lang="en"/>
            </a:br>
            <a:br>
              <a:rPr lang="en"/>
            </a:br>
            <a:br>
              <a:rPr lang="en"/>
            </a:br>
            <a:br>
              <a:rPr lang="en"/>
            </a:br>
            <a:r>
              <a:rPr lang="en"/>
              <a:t>Notes in Workspace:</a:t>
            </a:r>
            <a:br>
              <a:rPr lang="en"/>
            </a:br>
            <a:br>
              <a:rPr lang="en"/>
            </a:br>
            <a:r>
              <a:rPr lang="en"/>
              <a:t>Excerpt:	In this study, we focus on a more suitable combination for a  comparative study of the transition from isogamy to anisogamy:  two closely related intermediate volvocine species that bracket the  transition from isogamy to anisogamy—isogamous Yamagishiella  unicocca and anisogamous Eudorina sp., both of which share  essentially the same vegetative (asexual) morphology(s42003-018-0019-5, p.2)</a:t>
            </a:r>
            <a:br>
              <a:rPr lang="en"/>
            </a:br>
            <a:br>
              <a:rPr lang="en"/>
            </a:br>
            <a:r>
              <a:rPr lang="en"/>
              <a:t>Excerpt:	Molecular evolutionary analysis. Divergence scores of synonymous and non-  synonymous substitutions between gametologs were computed using yn00 of the  PAML4 package45; nonsynonymous and synonymous site divergence of aligned  coding sequences of gametologs was calculated based on Yang and Nielsen46 with  equal weighting between pathways, and the same codon frequency for all pairs11(s42003-018-0019-5, p.6)</a:t>
            </a:r>
            <a:br>
              <a:rPr lang="en"/>
            </a:br>
            <a:br>
              <a:rPr lang="en"/>
            </a:br>
            <a:r>
              <a:rPr lang="en"/>
              <a:t>Excerpt:	Data availability. Raw reads, genome assemblies, and annotations were deposited  at DDBJ/EMBL/GenBank under the accessions as follows; DRA: DRA004920,  DRA002727, and DRA004919; whole genome assembly: BDSI01000001-  BDSI01003180, BDSJ01000001-BDSJ01002471, BDSK01000001-BDSK01001897,  BDSL01000001-BDSL01001461; annotations: LC314412- LC314416. All the other  data generated or analyzed during this study are included in this published article  and its Supplementary information.(s42003-018-0019-5, p.6)</a:t>
            </a:r>
            <a:br>
              <a:rPr lang="en"/>
            </a:br>
            <a:br>
              <a:rPr lang="en"/>
            </a:br>
            <a:endParaRPr/>
          </a:p>
        </p:txBody>
      </p:sp>
      <p:sp>
        <p:nvSpPr>
          <p:cNvPr id="267" name="Google Shape;267;g898a57fc41_0_2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98a57fc41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898a57fc41_0_2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Notes in ‘s42003-018-0019-5’</a:t>
            </a:r>
            <a:br>
              <a:rPr lang="en">
                <a:solidFill>
                  <a:schemeClr val="dk1"/>
                </a:solidFill>
              </a:rPr>
            </a:br>
            <a:br>
              <a:rPr lang="en">
                <a:solidFill>
                  <a:schemeClr val="dk1"/>
                </a:solidFill>
              </a:rPr>
            </a:br>
            <a:br>
              <a:rPr lang="en">
                <a:solidFill>
                  <a:schemeClr val="dk1"/>
                </a:solidFill>
              </a:rPr>
            </a:br>
            <a:br>
              <a:rPr lang="en">
                <a:solidFill>
                  <a:schemeClr val="dk1"/>
                </a:solidFill>
              </a:rPr>
            </a:br>
            <a:r>
              <a:rPr lang="en">
                <a:solidFill>
                  <a:schemeClr val="dk1"/>
                </a:solidFill>
              </a:rPr>
              <a:t>Notes in Workspace:</a:t>
            </a:r>
            <a:br>
              <a:rPr lang="en">
                <a:solidFill>
                  <a:schemeClr val="dk1"/>
                </a:solidFill>
              </a:rPr>
            </a:br>
            <a:br>
              <a:rPr lang="en">
                <a:solidFill>
                  <a:schemeClr val="dk1"/>
                </a:solidFill>
              </a:rPr>
            </a:br>
            <a:r>
              <a:rPr lang="en">
                <a:solidFill>
                  <a:schemeClr val="dk1"/>
                </a:solidFill>
              </a:rPr>
              <a:t>Excerpt:	In this study, we focus on a more suitable combination for a  comparative study of the transition from isogamy to anisogamy:  two closely related intermediate volvocine species that bracket the  transition from isogamy to anisogamy—isogamous Yamagishiella  unicocca and anisogamous Eudorina sp., both of which share  essentially the same vegetative (asexual) morphology(s42003-018-0019-5, p.2)</a:t>
            </a:r>
            <a:br>
              <a:rPr lang="en">
                <a:solidFill>
                  <a:schemeClr val="dk1"/>
                </a:solidFill>
              </a:rPr>
            </a:br>
            <a:br>
              <a:rPr lang="en">
                <a:solidFill>
                  <a:schemeClr val="dk1"/>
                </a:solidFill>
              </a:rPr>
            </a:br>
            <a:r>
              <a:rPr lang="en">
                <a:solidFill>
                  <a:schemeClr val="dk1"/>
                </a:solidFill>
              </a:rPr>
              <a:t>Excerpt:	Molecular evolutionary analysis. Divergence scores of synonymous and non-  synonymous substitutions between gametologs were computed using yn00 of the  PAML4 package45; nonsynonymous and synonymous site divergence of aligned  coding sequences of gametologs was calculated based on Yang and Nielsen46 with  equal weighting between pathways, and the same codon frequency for all pairs11(s42003-018-0019-5, p.6)</a:t>
            </a:r>
            <a:br>
              <a:rPr lang="en">
                <a:solidFill>
                  <a:schemeClr val="dk1"/>
                </a:solidFill>
              </a:rPr>
            </a:br>
            <a:br>
              <a:rPr lang="en">
                <a:solidFill>
                  <a:schemeClr val="dk1"/>
                </a:solidFill>
              </a:rPr>
            </a:br>
            <a:r>
              <a:rPr lang="en">
                <a:solidFill>
                  <a:schemeClr val="dk1"/>
                </a:solidFill>
              </a:rPr>
              <a:t>Excerpt:	Data availability. Raw reads, genome assemblies, and annotations were deposited  at DDBJ/EMBL/GenBank under the accessions as follows; DRA: DRA004920,  DRA002727, and DRA004919; whole genome assembly: BDSI01000001-  BDSI01003180, BDSJ01000001-BDSJ01002471, BDSK01000001-BDSK01001897,  BDSL01000001-BDSL01001461; annotations: LC314412- LC314416. All the other  data generated or analyzed during this study are included in this published article  and its Supplementary information.(s42003-018-0019-5, p.6)</a:t>
            </a:r>
            <a:br>
              <a:rPr lang="en">
                <a:solidFill>
                  <a:schemeClr val="dk1"/>
                </a:solidFill>
              </a:rPr>
            </a:br>
            <a:br>
              <a:rPr lang="en">
                <a:solidFill>
                  <a:schemeClr val="dk1"/>
                </a:solidFill>
              </a:rPr>
            </a:br>
            <a:endParaRPr>
              <a:solidFill>
                <a:schemeClr val="dk1"/>
              </a:solidFill>
            </a:endParaRPr>
          </a:p>
          <a:p>
            <a:pPr marL="0" lvl="0" indent="0" algn="l" rtl="0">
              <a:spcBef>
                <a:spcPts val="0"/>
              </a:spcBef>
              <a:spcAft>
                <a:spcPts val="0"/>
              </a:spcAft>
              <a:buNone/>
            </a:pPr>
            <a:endParaRPr/>
          </a:p>
        </p:txBody>
      </p:sp>
      <p:sp>
        <p:nvSpPr>
          <p:cNvPr id="281" name="Google Shape;281;g898a57fc41_0_2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98a57fc41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98a57fc41_0_2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Notes in ‘s42003-018-0019-5’</a:t>
            </a:r>
            <a:br>
              <a:rPr lang="en">
                <a:solidFill>
                  <a:schemeClr val="dk1"/>
                </a:solidFill>
              </a:rPr>
            </a:br>
            <a:br>
              <a:rPr lang="en">
                <a:solidFill>
                  <a:schemeClr val="dk1"/>
                </a:solidFill>
              </a:rPr>
            </a:br>
            <a:br>
              <a:rPr lang="en">
                <a:solidFill>
                  <a:schemeClr val="dk1"/>
                </a:solidFill>
              </a:rPr>
            </a:br>
            <a:br>
              <a:rPr lang="en">
                <a:solidFill>
                  <a:schemeClr val="dk1"/>
                </a:solidFill>
              </a:rPr>
            </a:br>
            <a:r>
              <a:rPr lang="en">
                <a:solidFill>
                  <a:schemeClr val="dk1"/>
                </a:solidFill>
              </a:rPr>
              <a:t>Notes in Workspace:</a:t>
            </a:r>
            <a:br>
              <a:rPr lang="en">
                <a:solidFill>
                  <a:schemeClr val="dk1"/>
                </a:solidFill>
              </a:rPr>
            </a:br>
            <a:br>
              <a:rPr lang="en">
                <a:solidFill>
                  <a:schemeClr val="dk1"/>
                </a:solidFill>
              </a:rPr>
            </a:br>
            <a:r>
              <a:rPr lang="en">
                <a:solidFill>
                  <a:schemeClr val="dk1"/>
                </a:solidFill>
              </a:rPr>
              <a:t>Excerpt:	In this study, we focus on a more suitable combination for a  comparative study of the transition from isogamy to anisogamy:  two closely related intermediate volvocine species that bracket the  transition from isogamy to anisogamy—isogamous Yamagishiella  unicocca and anisogamous Eudorina sp., both of which share  essentially the same vegetative (asexual) morphology(s42003-018-0019-5, p.2)</a:t>
            </a:r>
            <a:br>
              <a:rPr lang="en">
                <a:solidFill>
                  <a:schemeClr val="dk1"/>
                </a:solidFill>
              </a:rPr>
            </a:br>
            <a:br>
              <a:rPr lang="en">
                <a:solidFill>
                  <a:schemeClr val="dk1"/>
                </a:solidFill>
              </a:rPr>
            </a:br>
            <a:r>
              <a:rPr lang="en">
                <a:solidFill>
                  <a:schemeClr val="dk1"/>
                </a:solidFill>
              </a:rPr>
              <a:t>Excerpt:	Molecular evolutionary analysis. Divergence scores of synonymous and non-  synonymous substitutions between gametologs were computed using yn00 of the  PAML4 package</a:t>
            </a:r>
            <a:r>
              <a:rPr lang="en" baseline="30000">
                <a:solidFill>
                  <a:schemeClr val="dk1"/>
                </a:solidFill>
              </a:rPr>
              <a:t>45</a:t>
            </a:r>
            <a:r>
              <a:rPr lang="en">
                <a:solidFill>
                  <a:schemeClr val="dk1"/>
                </a:solidFill>
              </a:rPr>
              <a:t>; nonsynonymous and synonymous site divergence of aligned  coding sequences of gametologs was calculated based on Yang and Nielsen</a:t>
            </a:r>
            <a:r>
              <a:rPr lang="en" baseline="30000">
                <a:solidFill>
                  <a:schemeClr val="dk1"/>
                </a:solidFill>
              </a:rPr>
              <a:t>46</a:t>
            </a:r>
            <a:r>
              <a:rPr lang="en">
                <a:solidFill>
                  <a:schemeClr val="dk1"/>
                </a:solidFill>
              </a:rPr>
              <a:t> with  equal weighting between pathways, and the same codon frequency for all pairs</a:t>
            </a:r>
            <a:r>
              <a:rPr lang="en" baseline="30000">
                <a:solidFill>
                  <a:schemeClr val="dk1"/>
                </a:solidFill>
              </a:rPr>
              <a:t>11</a:t>
            </a:r>
            <a:r>
              <a:rPr lang="en">
                <a:solidFill>
                  <a:schemeClr val="dk1"/>
                </a:solidFill>
              </a:rPr>
              <a:t>(s42003-018-0019-5, p.6)</a:t>
            </a:r>
            <a:br>
              <a:rPr lang="en">
                <a:solidFill>
                  <a:schemeClr val="dk1"/>
                </a:solidFill>
              </a:rPr>
            </a:br>
            <a:br>
              <a:rPr lang="en">
                <a:solidFill>
                  <a:schemeClr val="dk1"/>
                </a:solidFill>
              </a:rPr>
            </a:br>
            <a:r>
              <a:rPr lang="en">
                <a:solidFill>
                  <a:schemeClr val="dk1"/>
                </a:solidFill>
              </a:rPr>
              <a:t>Excerpt:	Data availability. Raw reads, genome assemblies, and annotations were deposited  at DDBJ/EMBL/GenBank under the accessions as follows; DRA: DRA004920,  DRA002727, and DRA004919; whole genome assembly: BDSI01000001-  BDSI01003180, BDSJ01000001-BDSJ01002471, BDSK01000001-BDSK01001897,  BDSL01000001-BDSL01001461; annotations: LC314412- LC314416. All the other  data generated or analyzed during this study are included in this published article  and its Supplementary information.(s42003-018-0019-5, p.6)</a:t>
            </a:r>
            <a:br>
              <a:rPr lang="en">
                <a:solidFill>
                  <a:schemeClr val="dk1"/>
                </a:solidFill>
              </a:rPr>
            </a:br>
            <a:br>
              <a:rPr lang="en">
                <a:solidFill>
                  <a:schemeClr val="dk1"/>
                </a:solidFill>
              </a:rPr>
            </a:br>
            <a:endParaRPr>
              <a:solidFill>
                <a:schemeClr val="dk1"/>
              </a:solidFill>
            </a:endParaRPr>
          </a:p>
          <a:p>
            <a:pPr marL="0" lvl="0" indent="0" algn="l" rtl="0">
              <a:spcBef>
                <a:spcPts val="0"/>
              </a:spcBef>
              <a:spcAft>
                <a:spcPts val="0"/>
              </a:spcAft>
              <a:buNone/>
            </a:pPr>
            <a:endParaRPr/>
          </a:p>
        </p:txBody>
      </p:sp>
      <p:sp>
        <p:nvSpPr>
          <p:cNvPr id="295" name="Google Shape;295;g898a57fc41_0_2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8a57fc41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8a57fc41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Notes in ‘s42003-018-0019-5’</a:t>
            </a:r>
            <a:br>
              <a:rPr lang="en">
                <a:solidFill>
                  <a:schemeClr val="dk1"/>
                </a:solidFill>
              </a:rPr>
            </a:br>
            <a:br>
              <a:rPr lang="en">
                <a:solidFill>
                  <a:schemeClr val="dk1"/>
                </a:solidFill>
              </a:rPr>
            </a:br>
            <a:br>
              <a:rPr lang="en">
                <a:solidFill>
                  <a:schemeClr val="dk1"/>
                </a:solidFill>
              </a:rPr>
            </a:br>
            <a:br>
              <a:rPr lang="en">
                <a:solidFill>
                  <a:schemeClr val="dk1"/>
                </a:solidFill>
              </a:rPr>
            </a:br>
            <a:r>
              <a:rPr lang="en">
                <a:solidFill>
                  <a:schemeClr val="dk1"/>
                </a:solidFill>
              </a:rPr>
              <a:t>Notes in Workspace:</a:t>
            </a:r>
            <a:br>
              <a:rPr lang="en">
                <a:solidFill>
                  <a:schemeClr val="dk1"/>
                </a:solidFill>
              </a:rPr>
            </a:br>
            <a:br>
              <a:rPr lang="en">
                <a:solidFill>
                  <a:schemeClr val="dk1"/>
                </a:solidFill>
              </a:rPr>
            </a:br>
            <a:r>
              <a:rPr lang="en">
                <a:solidFill>
                  <a:schemeClr val="dk1"/>
                </a:solidFill>
              </a:rPr>
              <a:t>Excerpt:	In this study, we focus on a more suitable combination for a  comparative study of the transition from isogamy to anisogamy:  two closely related intermediate volvocine species that bracket the  transition from isogamy to anisogamy—isogamous Yamagishiella  unicocca and anisogamous Eudorina sp., both of which share  essentially the same vegetative (asexual) morphology(s42003-018-0019-5, p.2)</a:t>
            </a:r>
            <a:br>
              <a:rPr lang="en">
                <a:solidFill>
                  <a:schemeClr val="dk1"/>
                </a:solidFill>
              </a:rPr>
            </a:br>
            <a:br>
              <a:rPr lang="en">
                <a:solidFill>
                  <a:schemeClr val="dk1"/>
                </a:solidFill>
              </a:rPr>
            </a:br>
            <a:r>
              <a:rPr lang="en">
                <a:solidFill>
                  <a:schemeClr val="dk1"/>
                </a:solidFill>
              </a:rPr>
              <a:t>Excerpt:	Molecular evolutionary analysis. Divergence scores of synonymous and non-  synonymous substitutions between gametologs were computed using yn00 of the  PAML4 package45; nonsynonymous and synonymous site divergence of aligned  coding sequences of gametologs was calculated based on Yang and Nielsen46 with  equal weighting between pathways, and the same codon frequency for all pairs11(s42003-018-0019-5, p.6)</a:t>
            </a:r>
            <a:br>
              <a:rPr lang="en">
                <a:solidFill>
                  <a:schemeClr val="dk1"/>
                </a:solidFill>
              </a:rPr>
            </a:br>
            <a:br>
              <a:rPr lang="en">
                <a:solidFill>
                  <a:schemeClr val="dk1"/>
                </a:solidFill>
              </a:rPr>
            </a:br>
            <a:r>
              <a:rPr lang="en">
                <a:solidFill>
                  <a:schemeClr val="dk1"/>
                </a:solidFill>
              </a:rPr>
              <a:t>Excerpt:	Data availability. Raw reads, genome assemblies, and annotations were deposited  at DDBJ/EMBL/GenBank under the accessions as follows; DRA: DRA004920,  DRA002727, and DRA004919; whole genome assembly: BDSI01000001-  BDSI01003180, BDSJ01000001-BDSJ01002471, BDSK01000001-BDSK01001897,  BDSL01000001-BDSL01001461; annotations: LC314412- LC314416. All the other  data generated or analyzed during this study are included in this published article  and its Supplementary information.(s42003-018-0019-5, p.6)</a:t>
            </a:r>
            <a:br>
              <a:rPr lang="en">
                <a:solidFill>
                  <a:schemeClr val="dk1"/>
                </a:solidFill>
              </a:rPr>
            </a:br>
            <a:br>
              <a:rPr lang="en">
                <a:solidFill>
                  <a:schemeClr val="dk1"/>
                </a:solidFill>
              </a:rPr>
            </a:br>
            <a:endParaRPr>
              <a:solidFill>
                <a:schemeClr val="dk1"/>
              </a:solidFill>
            </a:endParaRPr>
          </a:p>
          <a:p>
            <a:pPr marL="0" lvl="0" indent="0" algn="l" rtl="0">
              <a:spcBef>
                <a:spcPts val="0"/>
              </a:spcBef>
              <a:spcAft>
                <a:spcPts val="0"/>
              </a:spcAft>
              <a:buNone/>
            </a:pPr>
            <a:endParaRPr/>
          </a:p>
        </p:txBody>
      </p:sp>
      <p:sp>
        <p:nvSpPr>
          <p:cNvPr id="312" name="Google Shape;312;g898a57fc41_0_3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898a57fc41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898a57fc41_0_3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Ripeta generates a single report based on one manuscript. Working before something goes to publication.</a:t>
            </a:r>
            <a:endParaRPr>
              <a:solidFill>
                <a:schemeClr val="dk1"/>
              </a:solidFill>
            </a:endParaRPr>
          </a:p>
          <a:p>
            <a:pPr marL="0" lvl="0" indent="0" algn="l" rtl="0">
              <a:lnSpc>
                <a:spcPct val="115000"/>
              </a:lnSpc>
              <a:spcBef>
                <a:spcPts val="16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600"/>
              </a:spcBef>
              <a:spcAft>
                <a:spcPts val="1600"/>
              </a:spcAft>
              <a:buClr>
                <a:schemeClr val="dk1"/>
              </a:buClr>
              <a:buSzPts val="1100"/>
              <a:buFont typeface="Arial"/>
              <a:buNone/>
            </a:pPr>
            <a:r>
              <a:rPr lang="en">
                <a:solidFill>
                  <a:schemeClr val="dk1"/>
                </a:solidFill>
              </a:rPr>
              <a:t>However, we don’t assess just the manuscript, but a collection of manuscripts across something like an institution or funder.</a:t>
            </a:r>
            <a:endParaRPr/>
          </a:p>
        </p:txBody>
      </p:sp>
      <p:sp>
        <p:nvSpPr>
          <p:cNvPr id="327" name="Google Shape;327;g898a57fc41_0_3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90bff383c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90bff383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Open science is a challenge, much like a teen trying to put together an outfit.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You see, scientific research is like this teen,</a:t>
            </a:r>
            <a:endParaRPr/>
          </a:p>
          <a:p>
            <a:pPr marL="0" lvl="0" indent="0" algn="l" rtl="0">
              <a:spcBef>
                <a:spcPts val="0"/>
              </a:spcBef>
              <a:spcAft>
                <a:spcPts val="0"/>
              </a:spcAft>
              <a:buClr>
                <a:schemeClr val="dk1"/>
              </a:buClr>
              <a:buSzPts val="1100"/>
              <a:buFont typeface="Arial"/>
              <a:buNone/>
            </a:pPr>
            <a:r>
              <a:rPr lang="en"/>
              <a:t>Who promised me his clothes were clean,</a:t>
            </a:r>
            <a:endParaRPr/>
          </a:p>
          <a:p>
            <a:pPr marL="0" lvl="0" indent="0" algn="l" rtl="0">
              <a:spcBef>
                <a:spcPts val="0"/>
              </a:spcBef>
              <a:spcAft>
                <a:spcPts val="0"/>
              </a:spcAft>
              <a:buClr>
                <a:schemeClr val="dk1"/>
              </a:buClr>
              <a:buSzPts val="1100"/>
              <a:buFont typeface="Arial"/>
              <a:buNone/>
            </a:pPr>
            <a:r>
              <a:rPr lang="en"/>
              <a:t>But he had other things on his mind,</a:t>
            </a:r>
            <a:endParaRPr/>
          </a:p>
          <a:p>
            <a:pPr marL="0" lvl="0" indent="0" algn="l" rtl="0">
              <a:spcBef>
                <a:spcPts val="0"/>
              </a:spcBef>
              <a:spcAft>
                <a:spcPts val="0"/>
              </a:spcAft>
              <a:buNone/>
            </a:pPr>
            <a:r>
              <a:rPr lang="en"/>
              <a:t>And the outfit did not combine.</a:t>
            </a:r>
            <a:endParaRPr/>
          </a:p>
          <a:p>
            <a:pPr marL="0" lvl="0" indent="0" algn="l" rtl="0">
              <a:spcBef>
                <a:spcPts val="0"/>
              </a:spcBef>
              <a:spcAft>
                <a:spcPts val="0"/>
              </a:spcAft>
              <a:buNone/>
            </a:pPr>
            <a:endParaRPr/>
          </a:p>
          <a:p>
            <a:pPr marL="0" lvl="0" indent="0" algn="l" rtl="0">
              <a:spcBef>
                <a:spcPts val="0"/>
              </a:spcBef>
              <a:spcAft>
                <a:spcPts val="0"/>
              </a:spcAft>
              <a:buNone/>
            </a:pPr>
            <a:r>
              <a:rPr lang="en"/>
              <a:t>We know open science is leading to more reproducibility of scientific research, so how do we move that forward.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898a57fc41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898a57fc41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Preprints from medRxiv and bioRxiv</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898a57fc41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898a57fc41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10.1101/2020.01.30.927871</a:t>
            </a:r>
            <a:r>
              <a:rPr lang="en"/>
              <a:t> Uncanny similarity of unique inserts in the 2019-nCoV spike protein to HIV-1 gp120 and Gag - RETRACTED</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333333"/>
                </a:solidFill>
                <a:highlight>
                  <a:srgbClr val="FFFFFF"/>
                </a:highlight>
              </a:rPr>
              <a:t>10.1101/2020.03.16.20037135</a:t>
            </a:r>
            <a:r>
              <a:rPr lang="en"/>
              <a:t>  Hydroxychloroquine and azithromycin as a treatment of COVID-19: results of an open-label non-randomized clinical trial - QUESTIONED</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333333"/>
                </a:solidFill>
                <a:highlight>
                  <a:srgbClr val="FFFFFF"/>
                </a:highlight>
              </a:rPr>
              <a:t>10.1101/2020.03.11.20031096 </a:t>
            </a:r>
            <a:r>
              <a:rPr lang="en"/>
              <a:t>Relationship between the ABO Blood Group and the COVID-19 Susceptibility - IMPACT OVERSTATED</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333333"/>
                </a:solidFill>
                <a:highlight>
                  <a:srgbClr val="FFFFFF"/>
                </a:highlight>
              </a:rPr>
              <a:t>10.1101/2020.02.03.933226 </a:t>
            </a:r>
            <a:r>
              <a:rPr lang="en"/>
              <a:t>Preliminary identification of potential vaccine targets for the COVID-19 coronavirus (SARS-CoV-2) based on SARS-CoV immunological studies - MEETS ALL RIPETA VARIABLES</a:t>
            </a:r>
            <a:endParaRPr sz="2300" b="1">
              <a:solidFill>
                <a:srgbClr val="131313"/>
              </a:solidFill>
              <a:highlight>
                <a:srgbClr val="FFFFFF"/>
              </a:highlight>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98a57fc41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898a57fc41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https://www.biorxiv.org/content/10.1101/2020.01.30.927871v1.full</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sz="1150">
                <a:solidFill>
                  <a:srgbClr val="2A2E2E"/>
                </a:solidFill>
              </a:rPr>
              <a:t>Failed ripeta analysis as a first pass serves as a flag for a closer look at the scientific methods and research</a:t>
            </a:r>
            <a:endParaRPr sz="1150">
              <a:solidFill>
                <a:srgbClr val="2A2E2E"/>
              </a:solidFill>
            </a:endParaRPr>
          </a:p>
          <a:p>
            <a:pPr marL="457200" lvl="0" indent="0" algn="l" rtl="0">
              <a:spcBef>
                <a:spcPts val="0"/>
              </a:spcBef>
              <a:spcAft>
                <a:spcPts val="0"/>
              </a:spcAft>
              <a:buNone/>
            </a:pPr>
            <a:endParaRPr sz="1150">
              <a:solidFill>
                <a:srgbClr val="2A2E2E"/>
              </a:solidFill>
            </a:endParaRPr>
          </a:p>
          <a:p>
            <a:pPr marL="457200" lvl="0" indent="-298450" algn="l" rtl="0">
              <a:spcBef>
                <a:spcPts val="0"/>
              </a:spcBef>
              <a:spcAft>
                <a:spcPts val="0"/>
              </a:spcAft>
              <a:buSzPts val="1100"/>
              <a:buChar char="-"/>
            </a:pPr>
            <a:r>
              <a:rPr lang="en"/>
              <a:t>Retracted for poor methods: </a:t>
            </a:r>
            <a:r>
              <a:rPr lang="en" sz="1150">
                <a:solidFill>
                  <a:srgbClr val="2A2E2E"/>
                </a:solidFill>
              </a:rPr>
              <a:t>“The sequence differences are not unique to COVID-19. Closely related [bat] coronaviruses have these chunks as well. They are small motifs used by nature over and over again.</a:t>
            </a:r>
            <a:endParaRPr sz="1150">
              <a:solidFill>
                <a:srgbClr val="2A2E2E"/>
              </a:solidFill>
            </a:endParaRPr>
          </a:p>
          <a:p>
            <a:pPr marL="0" lvl="0" indent="0" algn="l" rtl="0">
              <a:spcBef>
                <a:spcPts val="0"/>
              </a:spcBef>
              <a:spcAft>
                <a:spcPts val="0"/>
              </a:spcAft>
              <a:buNone/>
            </a:pPr>
            <a:endParaRPr sz="1150">
              <a:solidFill>
                <a:srgbClr val="2A2E2E"/>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898a57fc41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898a57fc41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ighlight>
                  <a:srgbClr val="FFFFFF"/>
                </a:highlight>
                <a:hlinkClick r:id="rId3"/>
              </a:rPr>
              <a:t>https://doi.org/10.1101/2020.03.16.20037135</a:t>
            </a:r>
            <a:r>
              <a:rPr lang="en">
                <a:solidFill>
                  <a:srgbClr val="333333"/>
                </a:solidFill>
                <a:highlight>
                  <a:srgbClr val="FFFFFF"/>
                </a:highlight>
              </a:rPr>
              <a:t> </a:t>
            </a:r>
            <a:endParaRPr>
              <a:solidFill>
                <a:srgbClr val="333333"/>
              </a:solidFill>
              <a:highlight>
                <a:srgbClr val="FFFFFF"/>
              </a:highlight>
            </a:endParaRPr>
          </a:p>
          <a:p>
            <a:pPr marL="457200" lvl="0" indent="0" algn="l" rtl="0">
              <a:spcBef>
                <a:spcPts val="0"/>
              </a:spcBef>
              <a:spcAft>
                <a:spcPts val="0"/>
              </a:spcAft>
              <a:buNone/>
            </a:pPr>
            <a:endParaRPr sz="1150">
              <a:solidFill>
                <a:srgbClr val="2A2E2E"/>
              </a:solidFill>
            </a:endParaRPr>
          </a:p>
          <a:p>
            <a:pPr marL="457200" lvl="0" indent="-298450" algn="l" rtl="0">
              <a:spcBef>
                <a:spcPts val="0"/>
              </a:spcBef>
              <a:spcAft>
                <a:spcPts val="0"/>
              </a:spcAft>
              <a:buSzPts val="1100"/>
              <a:buChar char="-"/>
            </a:pPr>
            <a:r>
              <a:rPr lang="en" sz="1150">
                <a:solidFill>
                  <a:srgbClr val="2A2E2E"/>
                </a:solidFill>
              </a:rPr>
              <a:t>Ripeta analysis as a first pass serves as a flag for a closer look at the scientific methods and research</a:t>
            </a:r>
            <a:endParaRPr>
              <a:solidFill>
                <a:srgbClr val="333333"/>
              </a:solidFill>
              <a:highlight>
                <a:srgbClr val="FFFFFF"/>
              </a:highlight>
            </a:endParaRPr>
          </a:p>
          <a:p>
            <a:pPr marL="0" lvl="0" indent="0" algn="l" rtl="0">
              <a:spcBef>
                <a:spcPts val="0"/>
              </a:spcBef>
              <a:spcAft>
                <a:spcPts val="0"/>
              </a:spcAft>
              <a:buNone/>
            </a:pPr>
            <a:endParaRPr>
              <a:solidFill>
                <a:srgbClr val="333333"/>
              </a:solidFill>
              <a:highlight>
                <a:srgbClr val="FFFFFF"/>
              </a:highlight>
            </a:endParaRPr>
          </a:p>
          <a:p>
            <a:pPr marL="457200" lvl="0" indent="-298450" algn="l" rtl="0">
              <a:spcBef>
                <a:spcPts val="0"/>
              </a:spcBef>
              <a:spcAft>
                <a:spcPts val="0"/>
              </a:spcAft>
              <a:buSzPts val="1100"/>
              <a:buChar char="-"/>
            </a:pPr>
            <a:r>
              <a:rPr lang="en"/>
              <a:t>Questioning methods: does not meet the [International Society of Antimicrobial Chemotherapy’s] expected standard, especially relating to the lack of better explanations of the inclusion criteria and the triage of patients to ensure patient safety.</a:t>
            </a:r>
            <a:endParaRPr/>
          </a:p>
          <a:p>
            <a:pPr marL="457200" lvl="0" indent="-298450" algn="l" rtl="0">
              <a:spcBef>
                <a:spcPts val="0"/>
              </a:spcBef>
              <a:spcAft>
                <a:spcPts val="0"/>
              </a:spcAft>
              <a:buSzPts val="1100"/>
              <a:buChar char="-"/>
            </a:pPr>
            <a:r>
              <a:rPr lang="en"/>
              <a:t>Elisabeth Bik took a </a:t>
            </a:r>
            <a:r>
              <a:rPr lang="en" u="sng">
                <a:solidFill>
                  <a:schemeClr val="hlink"/>
                </a:solidFill>
                <a:hlinkClick r:id="rId4"/>
              </a:rPr>
              <a:t>close look</a:t>
            </a:r>
            <a:r>
              <a:rPr lang="en"/>
              <a:t> at the IJAA article and detailed a long list of serious problems with the study, including questions about its ethical underpinnings, messy confounding variables, missing patients, rushed and conflicted peer review, and confusing data. </a:t>
            </a:r>
            <a:endParaRPr/>
          </a:p>
          <a:p>
            <a:pPr marL="457200" lvl="0" indent="-298450" algn="l" rtl="0">
              <a:spcBef>
                <a:spcPts val="0"/>
              </a:spcBef>
              <a:spcAft>
                <a:spcPts val="0"/>
              </a:spcAft>
              <a:buSzPts val="1100"/>
              <a:buChar char="-"/>
            </a:pPr>
            <a:r>
              <a:rPr lang="en"/>
              <a:t>Cited 268 times as of June 15, 2018</a:t>
            </a:r>
            <a:endParaRPr/>
          </a:p>
          <a:p>
            <a:pPr marL="0" lvl="0" indent="0" algn="l" rtl="0">
              <a:spcBef>
                <a:spcPts val="0"/>
              </a:spcBef>
              <a:spcAft>
                <a:spcPts val="0"/>
              </a:spcAft>
              <a:buNone/>
            </a:pPr>
            <a:endParaRPr/>
          </a:p>
          <a:p>
            <a:pPr marL="0" lvl="0" indent="0" algn="l" rtl="0">
              <a:spcBef>
                <a:spcPts val="0"/>
              </a:spcBef>
              <a:spcAft>
                <a:spcPts val="0"/>
              </a:spcAft>
              <a:buNone/>
            </a:pPr>
            <a:r>
              <a:rPr lang="en"/>
              <a:t>Fantastic review: https://intensiveblog.com/gautret-et-al-2020-hydroxychloroquine-and-azithromycin-as-a-treatment-of-covid-19-results-of-an-open-label-non-randomized-clinical-trial-intensive-review/</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98a57fc41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98a57fc41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ighlight>
                  <a:srgbClr val="FFFFFF"/>
                </a:highlight>
                <a:hlinkClick r:id="rId3"/>
              </a:rPr>
              <a:t>https://doi.org/10.1101/2020.03.11.20031096</a:t>
            </a:r>
            <a:r>
              <a:rPr lang="en">
                <a:solidFill>
                  <a:srgbClr val="333333"/>
                </a:solidFill>
                <a:highlight>
                  <a:srgbClr val="FFFFFF"/>
                </a:highlight>
              </a:rPr>
              <a:t> </a:t>
            </a:r>
            <a:endParaRPr>
              <a:solidFill>
                <a:srgbClr val="333333"/>
              </a:solidFill>
              <a:highlight>
                <a:srgbClr val="FFFFFF"/>
              </a:highlight>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r>
              <a:rPr lang="en">
                <a:solidFill>
                  <a:srgbClr val="333333"/>
                </a:solidFill>
                <a:highlight>
                  <a:srgbClr val="FFFFFF"/>
                </a:highlight>
              </a:rPr>
              <a:t>NOTE: USATODAY STORY ACTUALLY STATES  THE CLAIMS ARE OVERSTATED: </a:t>
            </a:r>
            <a:r>
              <a:rPr lang="en" u="sng">
                <a:solidFill>
                  <a:schemeClr val="hlink"/>
                </a:solidFill>
                <a:hlinkClick r:id="rId4"/>
              </a:rPr>
              <a:t>https://www.usatoday.com/story/news/factcheck/2020/04/01/fact-check-coronavirus-blood-type-a-more-susceptible/2922465001/</a:t>
            </a:r>
            <a:r>
              <a:rPr lang="en">
                <a:solidFill>
                  <a:srgbClr val="333333"/>
                </a:solidFill>
                <a:highlight>
                  <a:srgbClr val="FFFFFF"/>
                </a:highlight>
              </a:rPr>
              <a:t> </a:t>
            </a:r>
            <a:endParaRPr>
              <a:solidFill>
                <a:srgbClr val="333333"/>
              </a:solidFill>
              <a:highlight>
                <a:srgbClr val="FFFFFF"/>
              </a:highlight>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r>
              <a:rPr lang="en">
                <a:solidFill>
                  <a:srgbClr val="333333"/>
                </a:solidFill>
                <a:highlight>
                  <a:srgbClr val="FFFFFF"/>
                </a:highlight>
              </a:rPr>
              <a:t>WebMD: </a:t>
            </a:r>
            <a:r>
              <a:rPr lang="en" u="sng">
                <a:solidFill>
                  <a:schemeClr val="hlink"/>
                </a:solidFill>
                <a:hlinkClick r:id="rId5"/>
              </a:rPr>
              <a:t>https://www.webmd.com/lung/news/20200320/blood-type-may-affect-covid19-risk-study</a:t>
            </a:r>
            <a:r>
              <a:rPr lang="en">
                <a:solidFill>
                  <a:srgbClr val="333333"/>
                </a:solidFill>
                <a:highlight>
                  <a:srgbClr val="FFFFFF"/>
                </a:highlight>
              </a:rPr>
              <a:t> - Story does include a quote that the sample size was small - but the headline is clickbait and</a:t>
            </a:r>
            <a:endParaRPr>
              <a:solidFill>
                <a:srgbClr val="333333"/>
              </a:solidFill>
              <a:highlight>
                <a:srgbClr val="FFFFFF"/>
              </a:highligh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898a57fc41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898a57fc41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98a57fc41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98a57fc41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Slide  19</a:t>
            </a:r>
            <a:endParaRPr/>
          </a:p>
          <a:p>
            <a:pPr marL="0" lvl="0" indent="0" algn="l" rtl="0">
              <a:spcBef>
                <a:spcPts val="1200"/>
              </a:spcBef>
              <a:spcAft>
                <a:spcPts val="0"/>
              </a:spcAft>
              <a:buNone/>
            </a:pPr>
            <a:r>
              <a:rPr lang="en" sz="1150">
                <a:solidFill>
                  <a:srgbClr val="1D1C1D"/>
                </a:solidFill>
                <a:highlight>
                  <a:srgbClr val="F8F8F8"/>
                </a:highlight>
              </a:rPr>
              <a:t>Covid: 22% of DAS were Upon Request (total 21% had a DAS)</a:t>
            </a:r>
            <a:endParaRPr sz="1150">
              <a:solidFill>
                <a:srgbClr val="1D1C1D"/>
              </a:solidFill>
              <a:highlight>
                <a:srgbClr val="F8F8F8"/>
              </a:highlight>
            </a:endParaRPr>
          </a:p>
          <a:p>
            <a:pPr marL="0" lvl="0" indent="0" algn="l" rtl="0">
              <a:spcBef>
                <a:spcPts val="0"/>
              </a:spcBef>
              <a:spcAft>
                <a:spcPts val="0"/>
              </a:spcAft>
              <a:buNone/>
            </a:pPr>
            <a:endParaRPr sz="1150">
              <a:solidFill>
                <a:srgbClr val="1D1C1D"/>
              </a:solidFill>
              <a:highlight>
                <a:srgbClr val="F8F8F8"/>
              </a:highlight>
            </a:endParaRPr>
          </a:p>
          <a:p>
            <a:pPr marL="0" lvl="0" indent="0" algn="l" rtl="0">
              <a:spcBef>
                <a:spcPts val="0"/>
              </a:spcBef>
              <a:spcAft>
                <a:spcPts val="0"/>
              </a:spcAft>
              <a:buClr>
                <a:schemeClr val="dk1"/>
              </a:buClr>
              <a:buSzPts val="1100"/>
              <a:buFont typeface="Arial"/>
              <a:buNone/>
            </a:pPr>
            <a:endParaRPr sz="1150">
              <a:solidFill>
                <a:srgbClr val="1D1C1D"/>
              </a:solidFill>
              <a:highlight>
                <a:srgbClr val="F8F8F8"/>
              </a:highlight>
            </a:endParaRPr>
          </a:p>
          <a:p>
            <a:pPr marL="0" lvl="0" indent="0" algn="l" rtl="0">
              <a:spcBef>
                <a:spcPts val="0"/>
              </a:spcBef>
              <a:spcAft>
                <a:spcPts val="0"/>
              </a:spcAft>
              <a:buNone/>
            </a:pPr>
            <a:r>
              <a:rPr lang="en" u="sng">
                <a:solidFill>
                  <a:schemeClr val="hlink"/>
                </a:solidFill>
                <a:hlinkClick r:id="rId3"/>
              </a:rPr>
              <a:t>10.1101/2020.01.30.927871</a:t>
            </a:r>
            <a:r>
              <a:rPr lang="en"/>
              <a:t> Uncanny similarity of unique inserts in the 2019-nCoV spike protein to HIV-1 gp120 and Gag - RETRACTED</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333333"/>
                </a:solidFill>
                <a:highlight>
                  <a:srgbClr val="FFFFFF"/>
                </a:highlight>
              </a:rPr>
              <a:t>10.1101/2020.03.16.20037135</a:t>
            </a:r>
            <a:r>
              <a:rPr lang="en"/>
              <a:t>  Hydroxychloroquine and azithromycin as a treatment of COVID-19: results of an open-label non-randomized clinical trial - QUESTIONED</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333333"/>
                </a:solidFill>
                <a:highlight>
                  <a:srgbClr val="FFFFFF"/>
                </a:highlight>
              </a:rPr>
              <a:t>10.1101/2020.03.11.20031096 </a:t>
            </a:r>
            <a:r>
              <a:rPr lang="en"/>
              <a:t>Relationship between the ABO Blood Group and the COVID-19 Susceptibility - IMPACT OVERSTATED</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333333"/>
                </a:solidFill>
                <a:highlight>
                  <a:srgbClr val="FFFFFF"/>
                </a:highlight>
              </a:rPr>
              <a:t>10.1101/2020.02.03.933226 </a:t>
            </a:r>
            <a:r>
              <a:rPr lang="en"/>
              <a:t>Preliminary identification of potential vaccine targets for the COVID-19 coronavirus (SARS-CoV-2) based on SARS-CoV immunological studies - MEETS ALL RIPETA VARIABLES</a:t>
            </a:r>
            <a:endParaRPr sz="2300" b="1">
              <a:solidFill>
                <a:srgbClr val="131313"/>
              </a:solidFill>
              <a:highlight>
                <a:srgbClr val="FFFFFF"/>
              </a:highlight>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solidFill>
                <a:srgbClr val="333333"/>
              </a:solidFill>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98a57fc41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898a57fc41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Mark mentioned in the opening, how do we make science Fast - open - and checked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b="1">
                <a:solidFill>
                  <a:schemeClr val="dk1"/>
                </a:solidFill>
              </a:rPr>
              <a:t>Saving time while checking the quality</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This is what we are doing to improve research. It’s one piece in the bigger challenge of improving the speed of science by checking for the quality of scientific reporting. </a:t>
            </a:r>
            <a:endParaRPr>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890bff383c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890bff383c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What can you do?</a:t>
            </a:r>
            <a:endParaRPr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The scientific 'community’ is an ecosystem with many stakeholders: researchers, librarians, funders, institutions, publishers, public. Each stakeholder must take some responsibility to improve science, yet no one has full control. Publishers are not responsible for the science but hold the crucial role of reporting the research. Funders are responsible for paying for but not conducting the science. Researchers conduct the science and are experts who may still lack expertise in all areas of fully reporting science. And data librarians have the skills to improve the transparency of science but don’t conduct the research and are many times excluded from the process.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Improvement in research quality will come when multiple, diverse actors  in this network make changes.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1200"/>
              </a:spcBef>
              <a:spcAft>
                <a:spcPts val="1200"/>
              </a:spcAft>
              <a:buClr>
                <a:schemeClr val="dk1"/>
              </a:buClr>
              <a:buSzPts val="1100"/>
              <a:buFont typeface="Arial"/>
              <a:buNone/>
            </a:pPr>
            <a:endParaRPr b="1">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81e0bbceb9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81e0bbceb9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a:solidFill>
                  <a:schemeClr val="dk1"/>
                </a:solidFill>
              </a:rPr>
              <a:t>So I will end on this...what is the one thing you can do to improve science particularly with making data that should be available, be available?  Not solve the entire problem of making science transparent and open, just one thing to make science better and better science easier.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90bff383c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890bff383c_0_1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a:solidFill>
                  <a:schemeClr val="dk1"/>
                </a:solidFill>
                <a:latin typeface="Open Sans"/>
                <a:ea typeface="Open Sans"/>
                <a:cs typeface="Open Sans"/>
                <a:sym typeface="Open Sans"/>
              </a:rPr>
              <a:t>Transparency is where reproducibility begins.  It can be thought of as the sufficiently clear and complete documentation of the research  This is distinct from accessibility, which requires information to be available as opposed to the processes being transparently described. While not all research materials need to be accessible due to confidentiality and/or anonymity, achieving adequate transparency is essential to reproducibility. This also is vital to improving the quality of science.</a:t>
            </a: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200" b="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890bff383c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890bff383c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1D1C1D"/>
                </a:solidFill>
                <a:highlight>
                  <a:srgbClr val="F8F8F8"/>
                </a:highlight>
              </a:rPr>
              <a:t>Thanks for taking the time to be here today. I’m happy to take questions.</a:t>
            </a:r>
            <a:endParaRPr sz="1150">
              <a:solidFill>
                <a:srgbClr val="1D1C1D"/>
              </a:solidFill>
              <a:highlight>
                <a:srgbClr val="F8F8F8"/>
              </a:highlight>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89bc9a48e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89bc9a48e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200"/>
              <a:buFont typeface="Arial"/>
              <a:buNone/>
            </a:pPr>
            <a:r>
              <a:rPr lang="en" sz="1200" b="1">
                <a:solidFill>
                  <a:srgbClr val="F3F3F3"/>
                </a:solidFill>
                <a:latin typeface="Raleway"/>
                <a:ea typeface="Raleway"/>
                <a:cs typeface="Raleway"/>
                <a:sym typeface="Raleway"/>
              </a:rPr>
              <a:t>Cynthia Hudson Vitale</a:t>
            </a:r>
            <a:endParaRPr sz="1200" b="1">
              <a:solidFill>
                <a:srgbClr val="F3F3F3"/>
              </a:solidFill>
              <a:latin typeface="Raleway"/>
              <a:ea typeface="Raleway"/>
              <a:cs typeface="Raleway"/>
              <a:sym typeface="Raleway"/>
            </a:endParaRPr>
          </a:p>
          <a:p>
            <a:pPr marL="0" lvl="0" indent="0" algn="ctr" rtl="0">
              <a:spcBef>
                <a:spcPts val="0"/>
              </a:spcBef>
              <a:spcAft>
                <a:spcPts val="0"/>
              </a:spcAft>
              <a:buClr>
                <a:srgbClr val="000000"/>
              </a:buClr>
              <a:buSzPts val="1200"/>
              <a:buFont typeface="Arial"/>
              <a:buNone/>
            </a:pPr>
            <a:r>
              <a:rPr lang="en" sz="1200">
                <a:solidFill>
                  <a:srgbClr val="F3F3F3"/>
                </a:solidFill>
                <a:latin typeface="Raleway"/>
                <a:ea typeface="Raleway"/>
                <a:cs typeface="Raleway"/>
                <a:sym typeface="Raleway"/>
              </a:rPr>
              <a:t>COO, co-founder</a:t>
            </a:r>
            <a:endParaRPr sz="1200">
              <a:solidFill>
                <a:srgbClr val="F3F3F3"/>
              </a:solidFill>
              <a:latin typeface="Raleway"/>
              <a:ea typeface="Raleway"/>
              <a:cs typeface="Raleway"/>
              <a:sym typeface="Raleway"/>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890bff383c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890bff383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But what does quality look like?  And why is it important?  looking through the lens of a scientific publication,</a:t>
            </a: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There are quality indicators for which trust  is built. These are not explicit statements/guarantees, but a footprint of trust, if you will. For example, to quickly judge if a researcher supports reproducibility and responsible research I look for the a few key items in an article or grant: use of unique author identifiers (e.g. ORCIDs), a well-stated hypothesis, data availability, citing data, sharing code, ethical approval, funding citations, limited self-citations. So, if there is a data availability statement but all it states is to contact the author, I am going to have less trust in their work than if they have given specific instructions for obtaining the data or a link to the data.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90bff383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890bff383c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r>
              <a:rPr lang="en" sz="1100">
                <a:solidFill>
                  <a:schemeClr val="dk1"/>
                </a:solidFill>
                <a:latin typeface="Open Sans"/>
                <a:ea typeface="Open Sans"/>
                <a:cs typeface="Open Sans"/>
                <a:sym typeface="Open Sans"/>
              </a:rPr>
              <a:t>Core components of reproducibility include having data, code, and software shared or transparently reported.  </a:t>
            </a:r>
            <a:endParaRPr sz="11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100" u="sng">
              <a:solidFill>
                <a:schemeClr val="dk1"/>
              </a:solidFill>
            </a:endParaRPr>
          </a:p>
          <a:p>
            <a:pPr marL="0" lvl="0" indent="0" algn="l" rtl="0">
              <a:lnSpc>
                <a:spcPct val="115000"/>
              </a:lnSpc>
              <a:spcBef>
                <a:spcPts val="0"/>
              </a:spcBef>
              <a:spcAft>
                <a:spcPts val="1200"/>
              </a:spcAft>
              <a:buClr>
                <a:schemeClr val="dk1"/>
              </a:buClr>
              <a:buSzPts val="1100"/>
              <a:buFont typeface="Arial"/>
              <a:buNone/>
            </a:pPr>
            <a:r>
              <a:rPr lang="en" sz="1100">
                <a:solidFill>
                  <a:schemeClr val="dk1"/>
                </a:solidFill>
              </a:rPr>
              <a:t>One place the scientific community has made great strides is in requiring data availability statements. </a:t>
            </a:r>
            <a:endParaRPr sz="11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90bff383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90bff383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Data Availability Statements have been growing within publications and publisher and funder policies for a number of years. This is to help make data available.</a:t>
            </a:r>
            <a:endParaRPr b="1">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b="1">
                <a:solidFill>
                  <a:schemeClr val="dk1"/>
                </a:solidFill>
              </a:rPr>
              <a:t>So, let’s look at some of the ways </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90bff383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90bff383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0" lvl="0" indent="0" algn="l" rtl="0">
              <a:lnSpc>
                <a:spcPct val="145000"/>
              </a:lnSpc>
              <a:spcBef>
                <a:spcPts val="0"/>
              </a:spcBef>
              <a:spcAft>
                <a:spcPts val="0"/>
              </a:spcAft>
              <a:buClr>
                <a:schemeClr val="dk1"/>
              </a:buClr>
              <a:buSzPts val="1100"/>
              <a:buFont typeface="Arial"/>
              <a:buNone/>
            </a:pPr>
            <a:r>
              <a:rPr lang="en" sz="900">
                <a:solidFill>
                  <a:schemeClr val="dk1"/>
                </a:solidFill>
              </a:rPr>
              <a:t>Data Availability Statement: The data underlying the results presented in the study are owned by Abstract Nationally representative data on the micronutrient status of Ghanaian women and children are very scarce.</a:t>
            </a:r>
            <a:endParaRPr sz="900">
              <a:solidFill>
                <a:schemeClr val="dk1"/>
              </a:solidFill>
            </a:endParaRPr>
          </a:p>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890bff383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890bff383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45000"/>
              </a:lnSpc>
              <a:spcBef>
                <a:spcPts val="0"/>
              </a:spcBef>
              <a:spcAft>
                <a:spcPts val="0"/>
              </a:spcAft>
              <a:buClr>
                <a:schemeClr val="dk1"/>
              </a:buClr>
              <a:buSzPts val="1100"/>
              <a:buFont typeface="Arial"/>
              <a:buNone/>
            </a:pPr>
            <a:r>
              <a:rPr lang="en" sz="900">
                <a:solidFill>
                  <a:schemeClr val="dk1"/>
                </a:solidFill>
              </a:rPr>
              <a:t>Most relevant data have been provided in the paper and its Supporting Information files. Several variables from the data set ("chc_date," "visitdate," and "visitreturn") are potentially identifying and are therefore available only on request.</a:t>
            </a:r>
            <a:endParaRPr sz="900">
              <a:solidFill>
                <a:schemeClr val="dk1"/>
              </a:solidFill>
            </a:endParaRPr>
          </a:p>
          <a:p>
            <a:pPr marL="0" lvl="0" indent="0" algn="l" rtl="0">
              <a:lnSpc>
                <a:spcPct val="115000"/>
              </a:lnSpc>
              <a:spcBef>
                <a:spcPts val="0"/>
              </a:spcBef>
              <a:spcAft>
                <a:spcPts val="0"/>
              </a:spcAft>
              <a:buNone/>
            </a:pPr>
            <a:r>
              <a:rPr lang="en"/>
              <a:t> OR</a:t>
            </a:r>
            <a:endParaRPr/>
          </a:p>
          <a:p>
            <a:pPr marL="0" lvl="0" indent="0" algn="l" rtl="0">
              <a:lnSpc>
                <a:spcPct val="145000"/>
              </a:lnSpc>
              <a:spcBef>
                <a:spcPts val="0"/>
              </a:spcBef>
              <a:spcAft>
                <a:spcPts val="0"/>
              </a:spcAft>
              <a:buClr>
                <a:schemeClr val="dk1"/>
              </a:buClr>
              <a:buSzPts val="1100"/>
              <a:buFont typeface="Arial"/>
              <a:buNone/>
            </a:pPr>
            <a:r>
              <a:rPr lang="en" sz="900">
                <a:solidFill>
                  <a:schemeClr val="dk1"/>
                </a:solidFill>
              </a:rPr>
              <a:t>Data availability statement The data that support the findings of this study are available from the corresponding author upon reasonable request.</a:t>
            </a:r>
            <a:endParaRPr sz="900">
              <a:solidFill>
                <a:schemeClr val="dk1"/>
              </a:solidFill>
            </a:endParaRPr>
          </a:p>
          <a:p>
            <a:pPr marL="0" lvl="0" indent="0" algn="l" rtl="0">
              <a:lnSpc>
                <a:spcPct val="115000"/>
              </a:lnSpc>
              <a:spcBef>
                <a:spcPts val="0"/>
              </a:spcBef>
              <a:spcAft>
                <a:spcPts val="0"/>
              </a:spcAft>
              <a:buNone/>
            </a:pPr>
            <a:r>
              <a:rPr lang="en"/>
              <a:t>OR</a:t>
            </a:r>
            <a:endParaRPr/>
          </a:p>
          <a:p>
            <a:pPr marL="0" lvl="0" indent="0" algn="l" rtl="0">
              <a:lnSpc>
                <a:spcPct val="145000"/>
              </a:lnSpc>
              <a:spcBef>
                <a:spcPts val="0"/>
              </a:spcBef>
              <a:spcAft>
                <a:spcPts val="0"/>
              </a:spcAft>
              <a:buClr>
                <a:schemeClr val="dk1"/>
              </a:buClr>
              <a:buSzPts val="1100"/>
              <a:buFont typeface="Arial"/>
              <a:buNone/>
            </a:pPr>
            <a:r>
              <a:rPr lang="en" sz="900">
                <a:solidFill>
                  <a:schemeClr val="dk1"/>
                </a:solidFill>
              </a:rPr>
              <a:t>The datasets for this article are not publicly available because they have not been released yet to the public by the Indonesian Ministry of Health. Until that takes place requests to access the datasets should be directed to Dr Fatmawati, Head of the Microbiology Department at Sanglah Hospital, Denpasar, Bali. The request shall be sent via email to the following email address: </a:t>
            </a:r>
            <a:endParaRPr sz="900">
              <a:solidFill>
                <a:schemeClr val="dk1"/>
              </a:solidFill>
            </a:endParaRPr>
          </a:p>
          <a:p>
            <a:pPr marL="0" lvl="0" indent="0" algn="l" rtl="0">
              <a:lnSpc>
                <a:spcPct val="115000"/>
              </a:lnSpc>
              <a:spcBef>
                <a:spcPts val="0"/>
              </a:spcBef>
              <a:spcAft>
                <a:spcPts val="0"/>
              </a:spcAft>
              <a:buNone/>
            </a:pPr>
            <a:r>
              <a:rPr lang="en"/>
              <a:t>OR</a:t>
            </a:r>
            <a:endParaRPr/>
          </a:p>
          <a:p>
            <a:pPr marL="0" lvl="0" indent="0" algn="l" rtl="0">
              <a:lnSpc>
                <a:spcPct val="145000"/>
              </a:lnSpc>
              <a:spcBef>
                <a:spcPts val="0"/>
              </a:spcBef>
              <a:spcAft>
                <a:spcPts val="0"/>
              </a:spcAft>
              <a:buClr>
                <a:schemeClr val="dk1"/>
              </a:buClr>
              <a:buSzPts val="1100"/>
              <a:buFont typeface="Arial"/>
              <a:buNone/>
            </a:pPr>
            <a:r>
              <a:rPr lang="en" sz="900">
                <a:solidFill>
                  <a:schemeClr val="dk1"/>
                </a:solidFill>
              </a:rPr>
              <a:t>The author is unable to share the qualitative data due to ethical restrictions. The qualitative data is available upon request. Data access requests will be handled by the ethical committee through the following institutional contact: </a:t>
            </a:r>
            <a:endParaRPr sz="900">
              <a:solidFill>
                <a:schemeClr val="dk1"/>
              </a:solidFill>
            </a:endParaRPr>
          </a:p>
          <a:p>
            <a:pPr marL="0" lvl="0" indent="0" algn="l" rtl="0">
              <a:lnSpc>
                <a:spcPct val="115000"/>
              </a:lnSpc>
              <a:spcBef>
                <a:spcPts val="0"/>
              </a:spcBef>
              <a:spcAft>
                <a:spcPts val="0"/>
              </a:spcAft>
              <a:buNone/>
            </a:pPr>
            <a:r>
              <a:rPr lang="en"/>
              <a:t>OR</a:t>
            </a:r>
            <a:endParaRPr/>
          </a:p>
          <a:p>
            <a:pPr marL="0" lvl="0" indent="0" algn="l" rtl="0">
              <a:lnSpc>
                <a:spcPct val="115000"/>
              </a:lnSpc>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722313" y="3305175"/>
            <a:ext cx="7772400" cy="10215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Clr>
                <a:schemeClr val="dk1"/>
              </a:buClr>
              <a:buSzPts val="2800"/>
              <a:buNone/>
              <a:defRPr sz="4000" b="1" i="0" u="none" strike="noStrike" cap="none">
                <a:solidFill>
                  <a:schemeClr val="dk1"/>
                </a:solidFill>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61" name="Google Shape;61;p14"/>
          <p:cNvSpPr txBox="1">
            <a:spLocks noGrp="1"/>
          </p:cNvSpPr>
          <p:nvPr>
            <p:ph type="body" idx="1"/>
          </p:nvPr>
        </p:nvSpPr>
        <p:spPr>
          <a:xfrm>
            <a:off x="722313" y="2180035"/>
            <a:ext cx="7772400" cy="1125300"/>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1800"/>
              <a:buNone/>
              <a:defRPr sz="2000" i="0" u="none" strike="noStrike" cap="none">
                <a:solidFill>
                  <a:srgbClr val="888888"/>
                </a:solidFill>
              </a:defRPr>
            </a:lvl1pPr>
            <a:lvl2pPr marL="914400" marR="0" lvl="1" indent="-228600" algn="l" rtl="0">
              <a:spcBef>
                <a:spcPts val="1600"/>
              </a:spcBef>
              <a:spcAft>
                <a:spcPts val="0"/>
              </a:spcAft>
              <a:buClr>
                <a:srgbClr val="888888"/>
              </a:buClr>
              <a:buSzPts val="1400"/>
              <a:buNone/>
              <a:defRPr sz="1800" i="0" u="none" strike="noStrike" cap="none">
                <a:solidFill>
                  <a:srgbClr val="888888"/>
                </a:solidFill>
              </a:defRPr>
            </a:lvl2pPr>
            <a:lvl3pPr marL="1371600" marR="0" lvl="2" indent="-228600" algn="l" rtl="0">
              <a:spcBef>
                <a:spcPts val="1600"/>
              </a:spcBef>
              <a:spcAft>
                <a:spcPts val="0"/>
              </a:spcAft>
              <a:buClr>
                <a:srgbClr val="888888"/>
              </a:buClr>
              <a:buSzPts val="1400"/>
              <a:buNone/>
              <a:defRPr sz="1600" i="0" u="none" strike="noStrike" cap="none">
                <a:solidFill>
                  <a:srgbClr val="888888"/>
                </a:solidFill>
              </a:defRPr>
            </a:lvl3pPr>
            <a:lvl4pPr marL="1828800" marR="0" lvl="3" indent="-228600" algn="l" rtl="0">
              <a:spcBef>
                <a:spcPts val="1600"/>
              </a:spcBef>
              <a:spcAft>
                <a:spcPts val="0"/>
              </a:spcAft>
              <a:buClr>
                <a:srgbClr val="888888"/>
              </a:buClr>
              <a:buSzPts val="1400"/>
              <a:buNone/>
              <a:defRPr sz="1400" i="0" u="none" strike="noStrike" cap="none">
                <a:solidFill>
                  <a:srgbClr val="888888"/>
                </a:solidFill>
              </a:defRPr>
            </a:lvl4pPr>
            <a:lvl5pPr marL="2286000" marR="0" lvl="4" indent="-228600" algn="l" rtl="0">
              <a:spcBef>
                <a:spcPts val="1600"/>
              </a:spcBef>
              <a:spcAft>
                <a:spcPts val="0"/>
              </a:spcAft>
              <a:buClr>
                <a:srgbClr val="888888"/>
              </a:buClr>
              <a:buSzPts val="1400"/>
              <a:buNone/>
              <a:defRPr sz="1400" i="0" u="none" strike="noStrike" cap="none">
                <a:solidFill>
                  <a:srgbClr val="888888"/>
                </a:solidFill>
              </a:defRPr>
            </a:lvl5pPr>
            <a:lvl6pPr marL="2743200" marR="0" lvl="5" indent="-228600" algn="l" rtl="0">
              <a:spcBef>
                <a:spcPts val="1600"/>
              </a:spcBef>
              <a:spcAft>
                <a:spcPts val="0"/>
              </a:spcAft>
              <a:buClr>
                <a:srgbClr val="888888"/>
              </a:buClr>
              <a:buSzPts val="1400"/>
              <a:buNone/>
              <a:defRPr sz="1400" i="0" u="none" strike="noStrike" cap="none">
                <a:solidFill>
                  <a:srgbClr val="888888"/>
                </a:solidFill>
              </a:defRPr>
            </a:lvl6pPr>
            <a:lvl7pPr marL="3200400" marR="0" lvl="6" indent="-228600" algn="l" rtl="0">
              <a:spcBef>
                <a:spcPts val="1600"/>
              </a:spcBef>
              <a:spcAft>
                <a:spcPts val="0"/>
              </a:spcAft>
              <a:buClr>
                <a:srgbClr val="888888"/>
              </a:buClr>
              <a:buSzPts val="1400"/>
              <a:buNone/>
              <a:defRPr sz="1400" i="0" u="none" strike="noStrike" cap="none">
                <a:solidFill>
                  <a:srgbClr val="888888"/>
                </a:solidFill>
              </a:defRPr>
            </a:lvl7pPr>
            <a:lvl8pPr marL="3657600" marR="0" lvl="7" indent="-228600" algn="l" rtl="0">
              <a:spcBef>
                <a:spcPts val="1600"/>
              </a:spcBef>
              <a:spcAft>
                <a:spcPts val="0"/>
              </a:spcAft>
              <a:buClr>
                <a:srgbClr val="888888"/>
              </a:buClr>
              <a:buSzPts val="1400"/>
              <a:buNone/>
              <a:defRPr sz="1400" i="0" u="none" strike="noStrike" cap="none">
                <a:solidFill>
                  <a:srgbClr val="888888"/>
                </a:solidFill>
              </a:defRPr>
            </a:lvl8pPr>
            <a:lvl9pPr marL="4114800" marR="0" lvl="8" indent="-228600" algn="l" rtl="0">
              <a:spcBef>
                <a:spcPts val="1600"/>
              </a:spcBef>
              <a:spcAft>
                <a:spcPts val="1600"/>
              </a:spcAft>
              <a:buClr>
                <a:srgbClr val="888888"/>
              </a:buClr>
              <a:buSzPts val="1400"/>
              <a:buNone/>
              <a:defRPr sz="1400" i="0" u="none" strike="noStrike" cap="none">
                <a:solidFill>
                  <a:srgbClr val="888888"/>
                </a:solidFill>
              </a:defRPr>
            </a:lvl9pPr>
          </a:lstStyle>
          <a:p>
            <a:endParaRPr/>
          </a:p>
        </p:txBody>
      </p:sp>
      <p:sp>
        <p:nvSpPr>
          <p:cNvPr id="62" name="Google Shape;62;p1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hyperlink" Target="https://www.biorxiv.org/content/10.1101/2020.01.30.927871v1.full#ref-13" TargetMode="External"/><Relationship Id="rId3" Type="http://schemas.openxmlformats.org/officeDocument/2006/relationships/image" Target="../media/image4.png"/><Relationship Id="rId7" Type="http://schemas.openxmlformats.org/officeDocument/2006/relationships/hyperlink" Target="https://www.biorxiv.org/content/10.1101/2020.01.30.927871v1.full#ref-10"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gisaid.org/" TargetMode="External"/><Relationship Id="rId5" Type="http://schemas.openxmlformats.org/officeDocument/2006/relationships/hyperlink" Target="https://www.biorxiv.org/content/10.1101/2020.01.30.927871v1.full#ref-11" TargetMode="External"/><Relationship Id="rId4" Type="http://schemas.openxmlformats.org/officeDocument/2006/relationships/hyperlink" Target="https://www.ncbi.nlm.nih.gov/" TargetMode="External"/><Relationship Id="rId9" Type="http://schemas.openxmlformats.org/officeDocument/2006/relationships/image" Target="../media/image17.jp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s://scienceintegritydigest.com/2020/03/24/thoughts-on-the-gautret-et-al-paper-about-hydroxychloroquine-and-azithromycin-treatment-of-covid-19-infections/" TargetMode="External"/><Relationship Id="rId4" Type="http://schemas.openxmlformats.org/officeDocument/2006/relationships/image" Target="../media/image17.jp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ctrTitle"/>
          </p:nvPr>
        </p:nvSpPr>
        <p:spPr>
          <a:xfrm>
            <a:off x="311708" y="2140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100">
                <a:latin typeface="Raleway"/>
                <a:ea typeface="Raleway"/>
                <a:cs typeface="Raleway"/>
                <a:sym typeface="Raleway"/>
              </a:rPr>
              <a:t>Data Available </a:t>
            </a:r>
            <a:br>
              <a:rPr lang="en" sz="5100">
                <a:latin typeface="Raleway"/>
                <a:ea typeface="Raleway"/>
                <a:cs typeface="Raleway"/>
                <a:sym typeface="Raleway"/>
              </a:rPr>
            </a:br>
            <a:r>
              <a:rPr lang="en" sz="5100">
                <a:latin typeface="Raleway"/>
                <a:ea typeface="Raleway"/>
                <a:cs typeface="Raleway"/>
                <a:sym typeface="Raleway"/>
              </a:rPr>
              <a:t>Upon Request</a:t>
            </a:r>
            <a:endParaRPr sz="5100">
              <a:latin typeface="Raleway"/>
              <a:ea typeface="Raleway"/>
              <a:cs typeface="Raleway"/>
              <a:sym typeface="Raleway"/>
            </a:endParaRPr>
          </a:p>
        </p:txBody>
      </p:sp>
      <p:sp>
        <p:nvSpPr>
          <p:cNvPr id="70" name="Google Shape;70;p15"/>
          <p:cNvSpPr txBox="1">
            <a:spLocks noGrp="1"/>
          </p:cNvSpPr>
          <p:nvPr>
            <p:ph type="subTitle" idx="1"/>
          </p:nvPr>
        </p:nvSpPr>
        <p:spPr>
          <a:xfrm>
            <a:off x="311700" y="2882288"/>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Leslie McIntosh</a:t>
            </a:r>
            <a:endParaRPr/>
          </a:p>
          <a:p>
            <a:pPr marL="0" lvl="0" indent="0" algn="ctr" rtl="0">
              <a:spcBef>
                <a:spcPts val="0"/>
              </a:spcBef>
              <a:spcAft>
                <a:spcPts val="0"/>
              </a:spcAft>
              <a:buNone/>
            </a:pPr>
            <a:r>
              <a:rPr lang="en"/>
              <a:t>figshare Fest 2020</a:t>
            </a:r>
            <a:endParaRPr/>
          </a:p>
        </p:txBody>
      </p:sp>
      <p:sp>
        <p:nvSpPr>
          <p:cNvPr id="71" name="Google Shape;71;p15"/>
          <p:cNvSpPr txBox="1"/>
          <p:nvPr/>
        </p:nvSpPr>
        <p:spPr>
          <a:xfrm>
            <a:off x="0" y="4191300"/>
            <a:ext cx="9144000" cy="693600"/>
          </a:xfrm>
          <a:prstGeom prst="rect">
            <a:avLst/>
          </a:prstGeom>
          <a:solidFill>
            <a:srgbClr val="0D2D49"/>
          </a:solidFill>
          <a:ln>
            <a:noFill/>
          </a:ln>
        </p:spPr>
        <p:txBody>
          <a:bodyPr spcFirstLastPara="1" wrap="square" lIns="91425" tIns="91425" rIns="91425" bIns="91425" anchor="ctr" anchorCtr="0">
            <a:noAutofit/>
          </a:bodyPr>
          <a:lstStyle/>
          <a:p>
            <a:pPr marL="0" marR="494855" lvl="0" indent="0" algn="r" rtl="0">
              <a:spcBef>
                <a:spcPts val="0"/>
              </a:spcBef>
              <a:spcAft>
                <a:spcPts val="0"/>
              </a:spcAft>
              <a:buNone/>
            </a:pPr>
            <a:r>
              <a:rPr lang="en" sz="1600">
                <a:solidFill>
                  <a:srgbClr val="FFFFFF"/>
                </a:solidFill>
                <a:latin typeface="Raleway Medium"/>
                <a:ea typeface="Raleway Medium"/>
                <a:cs typeface="Raleway Medium"/>
                <a:sym typeface="Raleway Medium"/>
              </a:rPr>
              <a:t>@ripeta1</a:t>
            </a:r>
            <a:endParaRPr sz="1600">
              <a:solidFill>
                <a:srgbClr val="FFFFFF"/>
              </a:solidFill>
              <a:latin typeface="Raleway Medium"/>
              <a:ea typeface="Raleway Medium"/>
              <a:cs typeface="Raleway Medium"/>
              <a:sym typeface="Raleway Medium"/>
            </a:endParaRPr>
          </a:p>
        </p:txBody>
      </p:sp>
      <p:pic>
        <p:nvPicPr>
          <p:cNvPr id="72" name="Google Shape;72;p15"/>
          <p:cNvPicPr preferRelativeResize="0"/>
          <p:nvPr/>
        </p:nvPicPr>
        <p:blipFill>
          <a:blip r:embed="rId3">
            <a:alphaModFix/>
          </a:blip>
          <a:stretch>
            <a:fillRect/>
          </a:stretch>
        </p:blipFill>
        <p:spPr>
          <a:xfrm>
            <a:off x="0" y="4191299"/>
            <a:ext cx="1755933" cy="693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title"/>
          </p:nvPr>
        </p:nvSpPr>
        <p:spPr>
          <a:xfrm>
            <a:off x="251950" y="18964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Data </a:t>
            </a:r>
            <a:br>
              <a:rPr lang="en"/>
            </a:br>
            <a:r>
              <a:rPr lang="en" i="1"/>
              <a:t>not</a:t>
            </a:r>
            <a:br>
              <a:rPr lang="en"/>
            </a:br>
            <a:r>
              <a:rPr lang="en"/>
              <a:t> Available</a:t>
            </a:r>
            <a:endParaRPr/>
          </a:p>
        </p:txBody>
      </p:sp>
      <p:pic>
        <p:nvPicPr>
          <p:cNvPr id="144" name="Google Shape;144;p25" descr="Image by &lt;a href=&quot;https://pixabay.com/users/qimono-1962238/?utm_source=link-attribution&amp;amp;utm_medium=referral&amp;amp;utm_campaign=image&amp;amp;utm_content=1804499&quot;&gt;Arek Socha&lt;/a&gt; from &lt;a href=&quot;https://pixabay.com/?utm_source=link-attribution&amp;amp;utm_medium=referral&amp;amp;utm_campaign=image&amp;amp;utm_content=1804499&quot;&gt;Pixabay&lt;/a&gt;"/>
          <p:cNvPicPr preferRelativeResize="0"/>
          <p:nvPr/>
        </p:nvPicPr>
        <p:blipFill rotWithShape="1">
          <a:blip r:embed="rId3">
            <a:alphaModFix/>
          </a:blip>
          <a:srcRect l="15609" r="7873"/>
          <a:stretch/>
        </p:blipFill>
        <p:spPr>
          <a:xfrm>
            <a:off x="4572000" y="638650"/>
            <a:ext cx="4572000" cy="31867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6"/>
          <p:cNvPicPr preferRelativeResize="0"/>
          <p:nvPr/>
        </p:nvPicPr>
        <p:blipFill>
          <a:blip r:embed="rId3">
            <a:alphaModFix/>
          </a:blip>
          <a:stretch>
            <a:fillRect/>
          </a:stretch>
        </p:blipFill>
        <p:spPr>
          <a:xfrm>
            <a:off x="1295400" y="228600"/>
            <a:ext cx="6553200" cy="4381500"/>
          </a:xfrm>
          <a:prstGeom prst="rect">
            <a:avLst/>
          </a:prstGeom>
          <a:noFill/>
          <a:ln>
            <a:noFill/>
          </a:ln>
        </p:spPr>
      </p:pic>
      <p:sp>
        <p:nvSpPr>
          <p:cNvPr id="150" name="Google Shape;150;p26"/>
          <p:cNvSpPr txBox="1"/>
          <p:nvPr/>
        </p:nvSpPr>
        <p:spPr>
          <a:xfrm>
            <a:off x="0" y="4796600"/>
            <a:ext cx="9144000" cy="27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900">
                <a:solidFill>
                  <a:srgbClr val="303030"/>
                </a:solidFill>
                <a:highlight>
                  <a:schemeClr val="lt1"/>
                </a:highlight>
              </a:rPr>
              <a:t>Savage CJ, Vickers AJ. Empirical study of data sharing by authors publishing in PLoS journals. </a:t>
            </a:r>
            <a:r>
              <a:rPr lang="en" sz="900" i="1">
                <a:solidFill>
                  <a:srgbClr val="303030"/>
                </a:solidFill>
                <a:highlight>
                  <a:schemeClr val="lt1"/>
                </a:highlight>
              </a:rPr>
              <a:t>PLoS One</a:t>
            </a:r>
            <a:r>
              <a:rPr lang="en" sz="900">
                <a:solidFill>
                  <a:srgbClr val="303030"/>
                </a:solidFill>
                <a:highlight>
                  <a:schemeClr val="lt1"/>
                </a:highlight>
              </a:rPr>
              <a:t>. Published 2009 doi:10.1371/journal.pone.0007078</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8"/>
          <p:cNvPicPr preferRelativeResize="0"/>
          <p:nvPr/>
        </p:nvPicPr>
        <p:blipFill rotWithShape="1">
          <a:blip r:embed="rId3">
            <a:alphaModFix/>
          </a:blip>
          <a:srcRect t="16605" r="16317" b="25453"/>
          <a:stretch/>
        </p:blipFill>
        <p:spPr>
          <a:xfrm>
            <a:off x="0" y="151475"/>
            <a:ext cx="9144000" cy="2420272"/>
          </a:xfrm>
          <a:prstGeom prst="rect">
            <a:avLst/>
          </a:prstGeom>
          <a:noFill/>
          <a:ln>
            <a:noFill/>
          </a:ln>
        </p:spPr>
      </p:pic>
      <p:sp>
        <p:nvSpPr>
          <p:cNvPr id="162" name="Google Shape;162;p28"/>
          <p:cNvSpPr txBox="1"/>
          <p:nvPr/>
        </p:nvSpPr>
        <p:spPr>
          <a:xfrm>
            <a:off x="916950" y="2922775"/>
            <a:ext cx="7134900" cy="11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a:solidFill>
                  <a:schemeClr val="dk1"/>
                </a:solidFill>
              </a:rPr>
              <a:t>Odds of a data set existing fell by </a:t>
            </a:r>
            <a:r>
              <a:rPr lang="en" sz="2000" b="1">
                <a:solidFill>
                  <a:schemeClr val="dk1"/>
                </a:solidFill>
              </a:rPr>
              <a:t>17%</a:t>
            </a:r>
            <a:r>
              <a:rPr lang="en" sz="2000">
                <a:solidFill>
                  <a:schemeClr val="dk1"/>
                </a:solidFill>
              </a:rPr>
              <a:t> per year</a:t>
            </a:r>
            <a:endParaRPr sz="2000">
              <a:solidFill>
                <a:schemeClr val="dk1"/>
              </a:solidFill>
            </a:endParaRPr>
          </a:p>
          <a:p>
            <a:pPr marL="0" lvl="0" indent="0" algn="l" rtl="0">
              <a:spcBef>
                <a:spcPts val="0"/>
              </a:spcBef>
              <a:spcAft>
                <a:spcPts val="0"/>
              </a:spcAft>
              <a:buClr>
                <a:schemeClr val="dk1"/>
              </a:buClr>
              <a:buSzPts val="1100"/>
              <a:buFont typeface="Arial"/>
              <a:buNone/>
            </a:pPr>
            <a:endParaRPr sz="2000">
              <a:solidFill>
                <a:schemeClr val="dk1"/>
              </a:solidFill>
            </a:endParaRPr>
          </a:p>
          <a:p>
            <a:pPr marL="0" lvl="0" indent="0" algn="l" rtl="0">
              <a:spcBef>
                <a:spcPts val="0"/>
              </a:spcBef>
              <a:spcAft>
                <a:spcPts val="0"/>
              </a:spcAft>
              <a:buClr>
                <a:schemeClr val="dk1"/>
              </a:buClr>
              <a:buSzPts val="1100"/>
              <a:buFont typeface="Arial"/>
              <a:buNone/>
            </a:pPr>
            <a:r>
              <a:rPr lang="en" sz="2000">
                <a:solidFill>
                  <a:schemeClr val="dk1"/>
                </a:solidFill>
              </a:rPr>
              <a:t>Odds of being able to contact the author fell by </a:t>
            </a:r>
            <a:r>
              <a:rPr lang="en" sz="2000" b="1">
                <a:solidFill>
                  <a:schemeClr val="dk1"/>
                </a:solidFill>
              </a:rPr>
              <a:t>7%</a:t>
            </a:r>
            <a:r>
              <a:rPr lang="en" sz="2000">
                <a:solidFill>
                  <a:schemeClr val="dk1"/>
                </a:solidFill>
              </a:rPr>
              <a:t> each year as well</a:t>
            </a:r>
            <a:endParaRPr sz="23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p:nvPr/>
        </p:nvSpPr>
        <p:spPr>
          <a:xfrm rot="-5400000">
            <a:off x="-1701900" y="2116800"/>
            <a:ext cx="5139000" cy="914400"/>
          </a:xfrm>
          <a:prstGeom prst="rect">
            <a:avLst/>
          </a:prstGeom>
          <a:solidFill>
            <a:srgbClr val="0D2D49"/>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4100">
                <a:solidFill>
                  <a:srgbClr val="FFFFFF"/>
                </a:solidFill>
                <a:latin typeface="Lato"/>
                <a:ea typeface="Lato"/>
                <a:cs typeface="Lato"/>
                <a:sym typeface="Lato"/>
              </a:rPr>
              <a:t>Availability of Data</a:t>
            </a:r>
            <a:r>
              <a:rPr lang="en" sz="5300">
                <a:solidFill>
                  <a:srgbClr val="FFFFFF"/>
                </a:solidFill>
                <a:latin typeface="Lato"/>
                <a:ea typeface="Lato"/>
                <a:cs typeface="Lato"/>
                <a:sym typeface="Lato"/>
              </a:rPr>
              <a:t> </a:t>
            </a:r>
            <a:r>
              <a:rPr lang="en" sz="5300">
                <a:solidFill>
                  <a:srgbClr val="FFFFFF"/>
                </a:solidFill>
                <a:latin typeface="Lato Light"/>
                <a:ea typeface="Lato Light"/>
                <a:cs typeface="Lato Light"/>
                <a:sym typeface="Lato Light"/>
              </a:rPr>
              <a:t> </a:t>
            </a:r>
            <a:endParaRPr sz="5300">
              <a:latin typeface="Lato Light"/>
              <a:ea typeface="Lato Light"/>
              <a:cs typeface="Lato Light"/>
              <a:sym typeface="Lato Light"/>
            </a:endParaRPr>
          </a:p>
        </p:txBody>
      </p:sp>
      <p:graphicFrame>
        <p:nvGraphicFramePr>
          <p:cNvPr id="168" name="Google Shape;168;p29"/>
          <p:cNvGraphicFramePr/>
          <p:nvPr/>
        </p:nvGraphicFramePr>
        <p:xfrm>
          <a:off x="1674575" y="400500"/>
          <a:ext cx="3000000" cy="3000000"/>
        </p:xfrm>
        <a:graphic>
          <a:graphicData uri="http://schemas.openxmlformats.org/drawingml/2006/table">
            <a:tbl>
              <a:tblPr>
                <a:noFill/>
                <a:tableStyleId>{40C5D7C8-BD65-4525-A8C0-065FD1811E86}</a:tableStyleId>
              </a:tblPr>
              <a:tblGrid>
                <a:gridCol w="1160175">
                  <a:extLst>
                    <a:ext uri="{9D8B030D-6E8A-4147-A177-3AD203B41FA5}">
                      <a16:colId xmlns:a16="http://schemas.microsoft.com/office/drawing/2014/main" val="20000"/>
                    </a:ext>
                  </a:extLst>
                </a:gridCol>
                <a:gridCol w="5831700">
                  <a:extLst>
                    <a:ext uri="{9D8B030D-6E8A-4147-A177-3AD203B41FA5}">
                      <a16:colId xmlns:a16="http://schemas.microsoft.com/office/drawing/2014/main" val="20001"/>
                    </a:ext>
                  </a:extLst>
                </a:gridCol>
              </a:tblGrid>
              <a:tr h="499000">
                <a:tc>
                  <a:txBody>
                    <a:bodyPr/>
                    <a:lstStyle/>
                    <a:p>
                      <a:pPr marL="0" lvl="0" indent="0" algn="ctr" rtl="0">
                        <a:spcBef>
                          <a:spcPts val="0"/>
                        </a:spcBef>
                        <a:spcAft>
                          <a:spcPts val="0"/>
                        </a:spcAft>
                        <a:buNone/>
                      </a:pPr>
                      <a:r>
                        <a:rPr lang="en" sz="2500">
                          <a:latin typeface="Lato"/>
                          <a:ea typeface="Lato"/>
                          <a:cs typeface="Lato"/>
                          <a:sym typeface="Lato"/>
                        </a:rPr>
                        <a:t>1</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2500">
                          <a:solidFill>
                            <a:schemeClr val="dk1"/>
                          </a:solidFill>
                          <a:latin typeface="Lato"/>
                          <a:ea typeface="Lato"/>
                          <a:cs typeface="Lato"/>
                          <a:sym typeface="Lato"/>
                        </a:rPr>
                        <a:t>External repository</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499000">
                <a:tc>
                  <a:txBody>
                    <a:bodyPr/>
                    <a:lstStyle/>
                    <a:p>
                      <a:pPr marL="0" lvl="0" indent="0" algn="ctr" rtl="0">
                        <a:spcBef>
                          <a:spcPts val="0"/>
                        </a:spcBef>
                        <a:spcAft>
                          <a:spcPts val="0"/>
                        </a:spcAft>
                        <a:buNone/>
                      </a:pPr>
                      <a:r>
                        <a:rPr lang="en" sz="2500">
                          <a:latin typeface="Lato"/>
                          <a:ea typeface="Lato"/>
                          <a:cs typeface="Lato"/>
                          <a:sym typeface="Lato"/>
                        </a:rPr>
                        <a:t>2</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2500">
                          <a:solidFill>
                            <a:schemeClr val="dk1"/>
                          </a:solidFill>
                          <a:latin typeface="Lato"/>
                          <a:ea typeface="Lato"/>
                          <a:cs typeface="Lato"/>
                          <a:sym typeface="Lato"/>
                        </a:rPr>
                        <a:t>In article &amp; supplementary files</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99000">
                <a:tc>
                  <a:txBody>
                    <a:bodyPr/>
                    <a:lstStyle/>
                    <a:p>
                      <a:pPr marL="0" lvl="0" indent="0" algn="ctr" rtl="0">
                        <a:spcBef>
                          <a:spcPts val="0"/>
                        </a:spcBef>
                        <a:spcAft>
                          <a:spcPts val="0"/>
                        </a:spcAft>
                        <a:buClr>
                          <a:schemeClr val="dk1"/>
                        </a:buClr>
                        <a:buSzPts val="1100"/>
                        <a:buFont typeface="Arial"/>
                        <a:buNone/>
                      </a:pPr>
                      <a:r>
                        <a:rPr lang="en" sz="2500">
                          <a:latin typeface="Lato"/>
                          <a:ea typeface="Lato"/>
                          <a:cs typeface="Lato"/>
                          <a:sym typeface="Lato"/>
                        </a:rPr>
                        <a:t>3</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2500">
                          <a:solidFill>
                            <a:schemeClr val="dk1"/>
                          </a:solidFill>
                          <a:latin typeface="Lato"/>
                          <a:ea typeface="Lato"/>
                          <a:cs typeface="Lato"/>
                          <a:sym typeface="Lato"/>
                        </a:rPr>
                        <a:t>Online</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499000">
                <a:tc>
                  <a:txBody>
                    <a:bodyPr/>
                    <a:lstStyle/>
                    <a:p>
                      <a:pPr marL="0" lvl="0" indent="0" algn="ctr" rtl="0">
                        <a:spcBef>
                          <a:spcPts val="0"/>
                        </a:spcBef>
                        <a:spcAft>
                          <a:spcPts val="0"/>
                        </a:spcAft>
                        <a:buNone/>
                      </a:pPr>
                      <a:r>
                        <a:rPr lang="en" sz="2500">
                          <a:latin typeface="Lato"/>
                          <a:ea typeface="Lato"/>
                          <a:cs typeface="Lato"/>
                          <a:sym typeface="Lato"/>
                        </a:rPr>
                        <a:t>4</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2500">
                          <a:solidFill>
                            <a:schemeClr val="dk1"/>
                          </a:solidFill>
                          <a:latin typeface="Lato"/>
                          <a:ea typeface="Lato"/>
                          <a:cs typeface="Lato"/>
                          <a:sym typeface="Lato"/>
                        </a:rPr>
                        <a:t>Within paper </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499000">
                <a:tc>
                  <a:txBody>
                    <a:bodyPr/>
                    <a:lstStyle/>
                    <a:p>
                      <a:pPr marL="0" lvl="0" indent="0" algn="ctr" rtl="0">
                        <a:spcBef>
                          <a:spcPts val="0"/>
                        </a:spcBef>
                        <a:spcAft>
                          <a:spcPts val="0"/>
                        </a:spcAft>
                        <a:buNone/>
                      </a:pPr>
                      <a:r>
                        <a:rPr lang="en" sz="2500">
                          <a:latin typeface="Lato"/>
                          <a:ea typeface="Lato"/>
                          <a:cs typeface="Lato"/>
                          <a:sym typeface="Lato"/>
                        </a:rPr>
                        <a:t>5</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2500">
                          <a:solidFill>
                            <a:schemeClr val="dk1"/>
                          </a:solidFill>
                          <a:latin typeface="Lato"/>
                          <a:ea typeface="Lato"/>
                          <a:cs typeface="Lato"/>
                          <a:sym typeface="Lato"/>
                        </a:rPr>
                        <a:t>Not publically available* </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499000">
                <a:tc>
                  <a:txBody>
                    <a:bodyPr/>
                    <a:lstStyle/>
                    <a:p>
                      <a:pPr marL="0" lvl="0" indent="0" algn="ctr" rtl="0">
                        <a:spcBef>
                          <a:spcPts val="0"/>
                        </a:spcBef>
                        <a:spcAft>
                          <a:spcPts val="0"/>
                        </a:spcAft>
                        <a:buClr>
                          <a:schemeClr val="dk1"/>
                        </a:buClr>
                        <a:buSzPts val="1100"/>
                        <a:buFont typeface="Arial"/>
                        <a:buNone/>
                      </a:pPr>
                      <a:r>
                        <a:rPr lang="en" sz="2500">
                          <a:latin typeface="Lato"/>
                          <a:ea typeface="Lato"/>
                          <a:cs typeface="Lato"/>
                          <a:sym typeface="Lato"/>
                        </a:rPr>
                        <a:t>6</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2500">
                          <a:solidFill>
                            <a:schemeClr val="dk1"/>
                          </a:solidFill>
                          <a:latin typeface="Lato"/>
                          <a:ea typeface="Lato"/>
                          <a:cs typeface="Lato"/>
                          <a:sym typeface="Lato"/>
                        </a:rPr>
                        <a:t>Upon  request* </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499000">
                <a:tc>
                  <a:txBody>
                    <a:bodyPr/>
                    <a:lstStyle/>
                    <a:p>
                      <a:pPr marL="0" lvl="0" indent="0" algn="ctr" rtl="0">
                        <a:spcBef>
                          <a:spcPts val="0"/>
                        </a:spcBef>
                        <a:spcAft>
                          <a:spcPts val="0"/>
                        </a:spcAft>
                        <a:buClr>
                          <a:schemeClr val="dk1"/>
                        </a:buClr>
                        <a:buSzPts val="1100"/>
                        <a:buFont typeface="Arial"/>
                        <a:buNone/>
                      </a:pPr>
                      <a:r>
                        <a:rPr lang="en" sz="2500">
                          <a:latin typeface="Lato"/>
                          <a:ea typeface="Lato"/>
                          <a:cs typeface="Lato"/>
                          <a:sym typeface="Lato"/>
                        </a:rPr>
                        <a:t>7</a:t>
                      </a:r>
                      <a:endParaRPr sz="25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2500">
                          <a:solidFill>
                            <a:schemeClr val="dk1"/>
                          </a:solidFill>
                          <a:latin typeface="Lato"/>
                          <a:ea typeface="Lato"/>
                          <a:cs typeface="Lato"/>
                          <a:sym typeface="Lato"/>
                        </a:rPr>
                        <a:t>Not Applicable* </a:t>
                      </a:r>
                      <a:endParaRPr sz="2500">
                        <a:solidFill>
                          <a:schemeClr val="dk1"/>
                        </a:solidFill>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69" name="Google Shape;169;p29"/>
          <p:cNvSpPr txBox="1"/>
          <p:nvPr/>
        </p:nvSpPr>
        <p:spPr>
          <a:xfrm>
            <a:off x="2745450" y="4840950"/>
            <a:ext cx="5782500" cy="1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*With or without justification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1688313" y="493425"/>
            <a:ext cx="7772400" cy="102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3600">
                <a:latin typeface="Raleway Light"/>
                <a:ea typeface="Raleway Light"/>
                <a:cs typeface="Raleway Light"/>
                <a:sym typeface="Raleway Light"/>
              </a:rPr>
              <a:t>Data Sharing</a:t>
            </a:r>
            <a:r>
              <a:rPr lang="en" sz="3600">
                <a:latin typeface="Raleway"/>
                <a:ea typeface="Raleway"/>
                <a:cs typeface="Raleway"/>
                <a:sym typeface="Raleway"/>
              </a:rPr>
              <a:t>: In Supp. Files</a:t>
            </a:r>
            <a:endParaRPr sz="3600">
              <a:latin typeface="Raleway"/>
              <a:ea typeface="Raleway"/>
              <a:cs typeface="Raleway"/>
              <a:sym typeface="Raleway"/>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sz="3000" b="0">
              <a:latin typeface="Raleway"/>
              <a:ea typeface="Raleway"/>
              <a:cs typeface="Raleway"/>
              <a:sym typeface="Raleway"/>
            </a:endParaRPr>
          </a:p>
        </p:txBody>
      </p:sp>
      <p:sp>
        <p:nvSpPr>
          <p:cNvPr id="175" name="Google Shape;175;p30"/>
          <p:cNvSpPr txBox="1"/>
          <p:nvPr/>
        </p:nvSpPr>
        <p:spPr>
          <a:xfrm>
            <a:off x="1703625" y="1087800"/>
            <a:ext cx="6870300" cy="371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2000" i="1">
                <a:solidFill>
                  <a:srgbClr val="202020"/>
                </a:solidFill>
                <a:highlight>
                  <a:schemeClr val="lt1"/>
                </a:highlight>
                <a:latin typeface="Roboto"/>
                <a:ea typeface="Roboto"/>
                <a:cs typeface="Roboto"/>
                <a:sym typeface="Roboto"/>
              </a:rPr>
              <a:t>“...supplemental material available online with this article… Detailed methods are described in the </a:t>
            </a:r>
            <a:r>
              <a:rPr lang="en" sz="2000" i="1">
                <a:solidFill>
                  <a:srgbClr val="202020"/>
                </a:solidFill>
                <a:highlight>
                  <a:srgbClr val="FFFF00"/>
                </a:highlight>
                <a:latin typeface="Roboto"/>
                <a:ea typeface="Roboto"/>
                <a:cs typeface="Roboto"/>
                <a:sym typeface="Roboto"/>
              </a:rPr>
              <a:t>Supplemental Methods</a:t>
            </a:r>
            <a:r>
              <a:rPr lang="en" sz="2000" i="1">
                <a:solidFill>
                  <a:srgbClr val="202020"/>
                </a:solidFill>
                <a:highlight>
                  <a:schemeClr val="lt1"/>
                </a:highlight>
                <a:latin typeface="Roboto"/>
                <a:ea typeface="Roboto"/>
                <a:cs typeface="Roboto"/>
                <a:sym typeface="Roboto"/>
              </a:rPr>
              <a:t>.”</a:t>
            </a:r>
            <a:endParaRPr sz="2000" i="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b="1">
                <a:solidFill>
                  <a:srgbClr val="202020"/>
                </a:solidFill>
                <a:highlight>
                  <a:schemeClr val="lt1"/>
                </a:highlight>
                <a:latin typeface="Roboto"/>
                <a:ea typeface="Roboto"/>
                <a:cs typeface="Roboto"/>
                <a:sym typeface="Roboto"/>
              </a:rPr>
              <a:t>Article Title: </a:t>
            </a:r>
            <a:r>
              <a:rPr lang="en">
                <a:solidFill>
                  <a:schemeClr val="dk1"/>
                </a:solidFill>
              </a:rPr>
              <a:t>COP1-DET1-ETS axis regulates ERK transcriptome and sensitivity to MAPK inhibitors</a:t>
            </a:r>
            <a:endParaRPr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None/>
            </a:pPr>
            <a:r>
              <a:rPr lang="en" b="1">
                <a:solidFill>
                  <a:srgbClr val="202020"/>
                </a:solidFill>
                <a:highlight>
                  <a:schemeClr val="lt1"/>
                </a:highlight>
                <a:latin typeface="Roboto"/>
                <a:ea typeface="Roboto"/>
                <a:cs typeface="Roboto"/>
                <a:sym typeface="Roboto"/>
              </a:rPr>
              <a:t>Article DOI: </a:t>
            </a:r>
            <a:r>
              <a:rPr lang="en">
                <a:solidFill>
                  <a:srgbClr val="202020"/>
                </a:solidFill>
                <a:highlight>
                  <a:schemeClr val="lt1"/>
                </a:highlight>
                <a:latin typeface="Roboto"/>
                <a:ea typeface="Roboto"/>
                <a:cs typeface="Roboto"/>
                <a:sym typeface="Roboto"/>
              </a:rPr>
              <a:t>10.1172/jci94840</a:t>
            </a:r>
            <a:br>
              <a:rPr lang="en" sz="1700">
                <a:solidFill>
                  <a:srgbClr val="202020"/>
                </a:solidFill>
                <a:highlight>
                  <a:srgbClr val="FFFFFF"/>
                </a:highlight>
                <a:latin typeface="Roboto"/>
                <a:ea typeface="Roboto"/>
                <a:cs typeface="Roboto"/>
                <a:sym typeface="Roboto"/>
              </a:rPr>
            </a:br>
            <a:endParaRPr sz="1700"/>
          </a:p>
        </p:txBody>
      </p:sp>
      <p:grpSp>
        <p:nvGrpSpPr>
          <p:cNvPr id="176" name="Google Shape;176;p30"/>
          <p:cNvGrpSpPr/>
          <p:nvPr/>
        </p:nvGrpSpPr>
        <p:grpSpPr>
          <a:xfrm>
            <a:off x="498374" y="-61700"/>
            <a:ext cx="666701" cy="5270100"/>
            <a:chOff x="498374" y="-61700"/>
            <a:chExt cx="666701" cy="5270100"/>
          </a:xfrm>
        </p:grpSpPr>
        <p:sp>
          <p:nvSpPr>
            <p:cNvPr id="177" name="Google Shape;177;p30"/>
            <p:cNvSpPr/>
            <p:nvPr/>
          </p:nvSpPr>
          <p:spPr>
            <a:xfrm>
              <a:off x="516175" y="-61700"/>
              <a:ext cx="648900" cy="5270100"/>
            </a:xfrm>
            <a:prstGeom prst="rect">
              <a:avLst/>
            </a:prstGeom>
            <a:solidFill>
              <a:srgbClr val="0D2D4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30"/>
            <p:cNvPicPr preferRelativeResize="0"/>
            <p:nvPr/>
          </p:nvPicPr>
          <p:blipFill>
            <a:blip r:embed="rId3">
              <a:alphaModFix/>
            </a:blip>
            <a:stretch>
              <a:fillRect/>
            </a:stretch>
          </p:blipFill>
          <p:spPr>
            <a:xfrm rot="-5400000">
              <a:off x="436" y="3963136"/>
              <a:ext cx="1646076" cy="650200"/>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1688313" y="493425"/>
            <a:ext cx="7772400" cy="102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3600">
                <a:latin typeface="Raleway Light"/>
                <a:ea typeface="Raleway Light"/>
                <a:cs typeface="Raleway Light"/>
                <a:sym typeface="Raleway Light"/>
              </a:rPr>
              <a:t>Data Sharing</a:t>
            </a:r>
            <a:r>
              <a:rPr lang="en" sz="3600">
                <a:latin typeface="Raleway"/>
                <a:ea typeface="Raleway"/>
                <a:cs typeface="Raleway"/>
                <a:sym typeface="Raleway"/>
              </a:rPr>
              <a:t>: External Repository</a:t>
            </a:r>
            <a:endParaRPr sz="3600">
              <a:latin typeface="Raleway"/>
              <a:ea typeface="Raleway"/>
              <a:cs typeface="Raleway"/>
              <a:sym typeface="Raleway"/>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sz="3000" b="0">
              <a:latin typeface="Raleway"/>
              <a:ea typeface="Raleway"/>
              <a:cs typeface="Raleway"/>
              <a:sym typeface="Raleway"/>
            </a:endParaRPr>
          </a:p>
        </p:txBody>
      </p:sp>
      <p:sp>
        <p:nvSpPr>
          <p:cNvPr id="184" name="Google Shape;184;p31"/>
          <p:cNvSpPr txBox="1"/>
          <p:nvPr/>
        </p:nvSpPr>
        <p:spPr>
          <a:xfrm>
            <a:off x="1499625" y="1258225"/>
            <a:ext cx="7374600" cy="371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b="1">
                <a:solidFill>
                  <a:srgbClr val="202020"/>
                </a:solidFill>
                <a:highlight>
                  <a:schemeClr val="lt1"/>
                </a:highlight>
                <a:latin typeface="Roboto"/>
                <a:ea typeface="Roboto"/>
                <a:cs typeface="Roboto"/>
                <a:sym typeface="Roboto"/>
              </a:rPr>
              <a:t>Article Title: </a:t>
            </a:r>
            <a:r>
              <a:rPr lang="en">
                <a:solidFill>
                  <a:srgbClr val="333333"/>
                </a:solidFill>
                <a:highlight>
                  <a:srgbClr val="FFFFFF"/>
                </a:highlight>
                <a:latin typeface="Roboto"/>
                <a:ea typeface="Roboto"/>
                <a:cs typeface="Roboto"/>
                <a:sym typeface="Roboto"/>
              </a:rPr>
              <a:t>Patient and caregiver reported facilitators of self-care among patients with chronic heart failure: report from a formative qualitative study</a:t>
            </a:r>
            <a:endParaRPr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None/>
            </a:pPr>
            <a:r>
              <a:rPr lang="en" b="1">
                <a:solidFill>
                  <a:srgbClr val="202020"/>
                </a:solidFill>
                <a:highlight>
                  <a:schemeClr val="lt1"/>
                </a:highlight>
                <a:latin typeface="Roboto"/>
                <a:ea typeface="Roboto"/>
                <a:cs typeface="Roboto"/>
                <a:sym typeface="Roboto"/>
              </a:rPr>
              <a:t>Article DOI: </a:t>
            </a:r>
            <a:r>
              <a:rPr lang="en">
                <a:latin typeface="Roboto"/>
                <a:ea typeface="Roboto"/>
                <a:cs typeface="Roboto"/>
                <a:sym typeface="Roboto"/>
              </a:rPr>
              <a:t>10.12688/wellcomeopenres.15485.1</a:t>
            </a:r>
            <a:br>
              <a:rPr lang="en" sz="1600">
                <a:latin typeface="Roboto"/>
                <a:ea typeface="Roboto"/>
                <a:cs typeface="Roboto"/>
                <a:sym typeface="Roboto"/>
              </a:rPr>
            </a:br>
            <a:endParaRPr sz="1600">
              <a:latin typeface="Roboto"/>
              <a:ea typeface="Roboto"/>
              <a:cs typeface="Roboto"/>
              <a:sym typeface="Roboto"/>
            </a:endParaRPr>
          </a:p>
        </p:txBody>
      </p:sp>
      <p:pic>
        <p:nvPicPr>
          <p:cNvPr id="185" name="Google Shape;185;p31"/>
          <p:cNvPicPr preferRelativeResize="0"/>
          <p:nvPr/>
        </p:nvPicPr>
        <p:blipFill>
          <a:blip r:embed="rId3">
            <a:alphaModFix/>
          </a:blip>
          <a:stretch>
            <a:fillRect/>
          </a:stretch>
        </p:blipFill>
        <p:spPr>
          <a:xfrm>
            <a:off x="1688325" y="1284963"/>
            <a:ext cx="6438900" cy="2771775"/>
          </a:xfrm>
          <a:prstGeom prst="rect">
            <a:avLst/>
          </a:prstGeom>
          <a:noFill/>
          <a:ln>
            <a:noFill/>
          </a:ln>
        </p:spPr>
      </p:pic>
      <p:grpSp>
        <p:nvGrpSpPr>
          <p:cNvPr id="186" name="Google Shape;186;p31"/>
          <p:cNvGrpSpPr/>
          <p:nvPr/>
        </p:nvGrpSpPr>
        <p:grpSpPr>
          <a:xfrm>
            <a:off x="498374" y="-61700"/>
            <a:ext cx="666701" cy="5270100"/>
            <a:chOff x="498374" y="-61700"/>
            <a:chExt cx="666701" cy="5270100"/>
          </a:xfrm>
        </p:grpSpPr>
        <p:sp>
          <p:nvSpPr>
            <p:cNvPr id="187" name="Google Shape;187;p31"/>
            <p:cNvSpPr/>
            <p:nvPr/>
          </p:nvSpPr>
          <p:spPr>
            <a:xfrm>
              <a:off x="516175" y="-61700"/>
              <a:ext cx="648900" cy="5270100"/>
            </a:xfrm>
            <a:prstGeom prst="rect">
              <a:avLst/>
            </a:prstGeom>
            <a:solidFill>
              <a:srgbClr val="0D2D4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31"/>
            <p:cNvPicPr preferRelativeResize="0"/>
            <p:nvPr/>
          </p:nvPicPr>
          <p:blipFill>
            <a:blip r:embed="rId4">
              <a:alphaModFix/>
            </a:blip>
            <a:stretch>
              <a:fillRect/>
            </a:stretch>
          </p:blipFill>
          <p:spPr>
            <a:xfrm rot="-5400000">
              <a:off x="436" y="3963136"/>
              <a:ext cx="1646076" cy="65020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D2D49"/>
        </a:solidFill>
        <a:effectLst/>
      </p:bgPr>
    </p:bg>
    <p:spTree>
      <p:nvGrpSpPr>
        <p:cNvPr id="1" name="Shape 192"/>
        <p:cNvGrpSpPr/>
        <p:nvPr/>
      </p:nvGrpSpPr>
      <p:grpSpPr>
        <a:xfrm>
          <a:off x="0" y="0"/>
          <a:ext cx="0" cy="0"/>
          <a:chOff x="0" y="0"/>
          <a:chExt cx="0" cy="0"/>
        </a:xfrm>
      </p:grpSpPr>
      <p:sp>
        <p:nvSpPr>
          <p:cNvPr id="193" name="Google Shape;193;p32"/>
          <p:cNvSpPr txBox="1"/>
          <p:nvPr/>
        </p:nvSpPr>
        <p:spPr>
          <a:xfrm>
            <a:off x="0" y="954175"/>
            <a:ext cx="9144000" cy="20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a:solidFill>
                  <a:srgbClr val="FFFFFF"/>
                </a:solidFill>
                <a:latin typeface="Raleway"/>
                <a:ea typeface="Raleway"/>
                <a:cs typeface="Raleway"/>
                <a:sym typeface="Raleway"/>
              </a:rPr>
              <a:t>DAS</a:t>
            </a:r>
            <a:endParaRPr sz="600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6000"/>
              <a:buFont typeface="Arial"/>
              <a:buNone/>
            </a:pPr>
            <a:r>
              <a:rPr lang="en" sz="6000">
                <a:solidFill>
                  <a:srgbClr val="FFFFFF"/>
                </a:solidFill>
                <a:latin typeface="Raleway"/>
                <a:ea typeface="Raleway"/>
                <a:cs typeface="Raleway"/>
                <a:sym typeface="Raleway"/>
              </a:rPr>
              <a:t> </a:t>
            </a:r>
            <a:r>
              <a:rPr lang="en" sz="9400">
                <a:solidFill>
                  <a:srgbClr val="FFFFFF"/>
                </a:solidFill>
                <a:latin typeface="Raleway"/>
                <a:ea typeface="Raleway"/>
                <a:cs typeface="Raleway"/>
                <a:sym typeface="Raleway"/>
              </a:rPr>
              <a:t>≠</a:t>
            </a:r>
            <a:r>
              <a:rPr lang="en" sz="8200">
                <a:solidFill>
                  <a:srgbClr val="FFFFFF"/>
                </a:solidFill>
                <a:latin typeface="Raleway"/>
                <a:ea typeface="Raleway"/>
                <a:cs typeface="Raleway"/>
                <a:sym typeface="Raleway"/>
              </a:rPr>
              <a:t> </a:t>
            </a:r>
            <a:endParaRPr sz="8200">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6000"/>
              <a:buFont typeface="Arial"/>
              <a:buNone/>
            </a:pPr>
            <a:r>
              <a:rPr lang="en" sz="6000">
                <a:solidFill>
                  <a:srgbClr val="FFFFFF"/>
                </a:solidFill>
                <a:latin typeface="Raleway"/>
                <a:ea typeface="Raleway"/>
                <a:cs typeface="Raleway"/>
                <a:sym typeface="Raleway"/>
              </a:rPr>
              <a:t>Data Available</a:t>
            </a:r>
            <a:endParaRPr sz="6000" b="0" i="0" u="none" strike="noStrike" cap="none">
              <a:solidFill>
                <a:srgbClr val="FFFFFF"/>
              </a:solidFill>
              <a:latin typeface="Raleway"/>
              <a:ea typeface="Raleway"/>
              <a:cs typeface="Raleway"/>
              <a:sym typeface="Ralew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3"/>
          <p:cNvPicPr preferRelativeResize="0"/>
          <p:nvPr/>
        </p:nvPicPr>
        <p:blipFill>
          <a:blip r:embed="rId3">
            <a:alphaModFix/>
          </a:blip>
          <a:stretch>
            <a:fillRect/>
          </a:stretch>
        </p:blipFill>
        <p:spPr>
          <a:xfrm>
            <a:off x="1249938" y="420712"/>
            <a:ext cx="6644124" cy="5315324"/>
          </a:xfrm>
          <a:prstGeom prst="rect">
            <a:avLst/>
          </a:prstGeom>
          <a:noFill/>
          <a:ln>
            <a:noFill/>
          </a:ln>
        </p:spPr>
      </p:pic>
      <p:sp>
        <p:nvSpPr>
          <p:cNvPr id="200" name="Google Shape;200;p33"/>
          <p:cNvSpPr txBox="1"/>
          <p:nvPr/>
        </p:nvSpPr>
        <p:spPr>
          <a:xfrm>
            <a:off x="0" y="49275"/>
            <a:ext cx="9144000" cy="777000"/>
          </a:xfrm>
          <a:prstGeom prst="rect">
            <a:avLst/>
          </a:prstGeom>
          <a:noFill/>
          <a:ln>
            <a:noFill/>
          </a:ln>
        </p:spPr>
        <p:txBody>
          <a:bodyPr spcFirstLastPara="1" wrap="square" lIns="91425" tIns="91425" rIns="91425" bIns="91425" anchor="ctr" anchorCtr="0">
            <a:noAutofit/>
          </a:bodyPr>
          <a:lstStyle/>
          <a:p>
            <a:pPr marL="457200" lvl="0" indent="0" algn="ctr" rtl="0">
              <a:spcBef>
                <a:spcPts val="0"/>
              </a:spcBef>
              <a:spcAft>
                <a:spcPts val="0"/>
              </a:spcAft>
              <a:buNone/>
            </a:pPr>
            <a:r>
              <a:rPr lang="en" sz="3600">
                <a:solidFill>
                  <a:srgbClr val="0D2D49"/>
                </a:solidFill>
                <a:latin typeface="Lato"/>
                <a:ea typeface="Lato"/>
                <a:cs typeface="Lato"/>
                <a:sym typeface="Lato"/>
              </a:rPr>
              <a:t>Data Availability Statements </a:t>
            </a:r>
            <a:r>
              <a:rPr lang="en" sz="3600">
                <a:solidFill>
                  <a:srgbClr val="0D2D49"/>
                </a:solidFill>
                <a:latin typeface="Lato Light"/>
                <a:ea typeface="Lato Light"/>
                <a:cs typeface="Lato Light"/>
                <a:sym typeface="Lato Light"/>
              </a:rPr>
              <a:t> </a:t>
            </a:r>
            <a:endParaRPr sz="3600">
              <a:solidFill>
                <a:srgbClr val="0D2D49"/>
              </a:solidFill>
              <a:latin typeface="Lato Light"/>
              <a:ea typeface="Lato Light"/>
              <a:cs typeface="Lato Light"/>
              <a:sym typeface="Lato Light"/>
            </a:endParaRPr>
          </a:p>
        </p:txBody>
      </p:sp>
      <p:pic>
        <p:nvPicPr>
          <p:cNvPr id="201" name="Google Shape;201;p33"/>
          <p:cNvPicPr preferRelativeResize="0"/>
          <p:nvPr/>
        </p:nvPicPr>
        <p:blipFill rotWithShape="1">
          <a:blip r:embed="rId4">
            <a:alphaModFix/>
          </a:blip>
          <a:srcRect l="7219" r="5687"/>
          <a:stretch/>
        </p:blipFill>
        <p:spPr>
          <a:xfrm>
            <a:off x="7936675" y="4636025"/>
            <a:ext cx="1207326" cy="507450"/>
          </a:xfrm>
          <a:prstGeom prst="rect">
            <a:avLst/>
          </a:prstGeom>
          <a:noFill/>
          <a:ln>
            <a:noFill/>
          </a:ln>
        </p:spPr>
      </p:pic>
      <p:sp>
        <p:nvSpPr>
          <p:cNvPr id="202" name="Google Shape;202;p33"/>
          <p:cNvSpPr txBox="1"/>
          <p:nvPr/>
        </p:nvSpPr>
        <p:spPr>
          <a:xfrm>
            <a:off x="0" y="4737425"/>
            <a:ext cx="9144000" cy="32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Journals</a:t>
            </a:r>
            <a:endParaRPr sz="2000"/>
          </a:p>
        </p:txBody>
      </p:sp>
      <p:sp>
        <p:nvSpPr>
          <p:cNvPr id="203" name="Google Shape;203;p33"/>
          <p:cNvSpPr txBox="1"/>
          <p:nvPr/>
        </p:nvSpPr>
        <p:spPr>
          <a:xfrm rot="-5399080">
            <a:off x="-416450" y="2790425"/>
            <a:ext cx="3362400" cy="32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Percentage</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4"/>
          <p:cNvSpPr txBox="1"/>
          <p:nvPr/>
        </p:nvSpPr>
        <p:spPr>
          <a:xfrm>
            <a:off x="0" y="49275"/>
            <a:ext cx="9144000" cy="777000"/>
          </a:xfrm>
          <a:prstGeom prst="rect">
            <a:avLst/>
          </a:prstGeom>
          <a:noFill/>
          <a:ln>
            <a:noFill/>
          </a:ln>
        </p:spPr>
        <p:txBody>
          <a:bodyPr spcFirstLastPara="1" wrap="square" lIns="91425" tIns="91425" rIns="91425" bIns="91425" anchor="ctr" anchorCtr="0">
            <a:noAutofit/>
          </a:bodyPr>
          <a:lstStyle/>
          <a:p>
            <a:pPr marL="457200" lvl="0" indent="0" algn="ctr" rtl="0">
              <a:spcBef>
                <a:spcPts val="0"/>
              </a:spcBef>
              <a:spcAft>
                <a:spcPts val="0"/>
              </a:spcAft>
              <a:buNone/>
            </a:pPr>
            <a:r>
              <a:rPr lang="en" sz="3600">
                <a:solidFill>
                  <a:srgbClr val="0D2D49"/>
                </a:solidFill>
                <a:latin typeface="Lato"/>
                <a:ea typeface="Lato"/>
                <a:cs typeface="Lato"/>
                <a:sym typeface="Lato"/>
              </a:rPr>
              <a:t>Data Availability Statements </a:t>
            </a:r>
            <a:r>
              <a:rPr lang="en" sz="3600">
                <a:solidFill>
                  <a:srgbClr val="0D2D49"/>
                </a:solidFill>
                <a:latin typeface="Lato Light"/>
                <a:ea typeface="Lato Light"/>
                <a:cs typeface="Lato Light"/>
                <a:sym typeface="Lato Light"/>
              </a:rPr>
              <a:t> </a:t>
            </a:r>
            <a:endParaRPr sz="3600">
              <a:solidFill>
                <a:srgbClr val="0D2D49"/>
              </a:solidFill>
              <a:latin typeface="Lato Light"/>
              <a:ea typeface="Lato Light"/>
              <a:cs typeface="Lato Light"/>
              <a:sym typeface="Lato Light"/>
            </a:endParaRPr>
          </a:p>
        </p:txBody>
      </p:sp>
      <p:pic>
        <p:nvPicPr>
          <p:cNvPr id="210" name="Google Shape;210;p34"/>
          <p:cNvPicPr preferRelativeResize="0"/>
          <p:nvPr/>
        </p:nvPicPr>
        <p:blipFill>
          <a:blip r:embed="rId3">
            <a:alphaModFix/>
          </a:blip>
          <a:stretch>
            <a:fillRect/>
          </a:stretch>
        </p:blipFill>
        <p:spPr>
          <a:xfrm>
            <a:off x="1691639" y="677718"/>
            <a:ext cx="5760720" cy="4608576"/>
          </a:xfrm>
          <a:prstGeom prst="rect">
            <a:avLst/>
          </a:prstGeom>
          <a:noFill/>
          <a:ln>
            <a:noFill/>
          </a:ln>
        </p:spPr>
      </p:pic>
      <p:pic>
        <p:nvPicPr>
          <p:cNvPr id="211" name="Google Shape;211;p34"/>
          <p:cNvPicPr preferRelativeResize="0"/>
          <p:nvPr/>
        </p:nvPicPr>
        <p:blipFill rotWithShape="1">
          <a:blip r:embed="rId4">
            <a:alphaModFix/>
          </a:blip>
          <a:srcRect l="7219" r="5687"/>
          <a:stretch/>
        </p:blipFill>
        <p:spPr>
          <a:xfrm>
            <a:off x="7936675" y="4636025"/>
            <a:ext cx="1207326" cy="507450"/>
          </a:xfrm>
          <a:prstGeom prst="rect">
            <a:avLst/>
          </a:prstGeom>
          <a:noFill/>
          <a:ln>
            <a:noFill/>
          </a:ln>
        </p:spPr>
      </p:pic>
      <p:sp>
        <p:nvSpPr>
          <p:cNvPr id="212" name="Google Shape;212;p34"/>
          <p:cNvSpPr txBox="1"/>
          <p:nvPr/>
        </p:nvSpPr>
        <p:spPr>
          <a:xfrm>
            <a:off x="0" y="4737425"/>
            <a:ext cx="9144000" cy="32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Journals by Impact Factor</a:t>
            </a:r>
            <a:endParaRPr sz="2000"/>
          </a:p>
        </p:txBody>
      </p:sp>
      <p:sp>
        <p:nvSpPr>
          <p:cNvPr id="213" name="Google Shape;213;p34"/>
          <p:cNvSpPr txBox="1"/>
          <p:nvPr/>
        </p:nvSpPr>
        <p:spPr>
          <a:xfrm rot="-5399080">
            <a:off x="-35450" y="2790425"/>
            <a:ext cx="3362400" cy="32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Percentage</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p:nvPr/>
        </p:nvSpPr>
        <p:spPr>
          <a:xfrm>
            <a:off x="0" y="49275"/>
            <a:ext cx="9144000" cy="777000"/>
          </a:xfrm>
          <a:prstGeom prst="rect">
            <a:avLst/>
          </a:prstGeom>
          <a:noFill/>
          <a:ln>
            <a:noFill/>
          </a:ln>
        </p:spPr>
        <p:txBody>
          <a:bodyPr spcFirstLastPara="1" wrap="square" lIns="91425" tIns="91425" rIns="91425" bIns="91425" anchor="ctr" anchorCtr="0">
            <a:noAutofit/>
          </a:bodyPr>
          <a:lstStyle/>
          <a:p>
            <a:pPr marL="457200" lvl="0" indent="0" algn="ctr" rtl="0">
              <a:spcBef>
                <a:spcPts val="0"/>
              </a:spcBef>
              <a:spcAft>
                <a:spcPts val="0"/>
              </a:spcAft>
              <a:buNone/>
            </a:pPr>
            <a:r>
              <a:rPr lang="en" sz="3600">
                <a:solidFill>
                  <a:srgbClr val="0D2D49"/>
                </a:solidFill>
                <a:latin typeface="Lato"/>
                <a:ea typeface="Lato"/>
                <a:cs typeface="Lato"/>
                <a:sym typeface="Lato"/>
              </a:rPr>
              <a:t>Availability of Data</a:t>
            </a:r>
            <a:r>
              <a:rPr lang="en" sz="3600">
                <a:solidFill>
                  <a:srgbClr val="0D2D49"/>
                </a:solidFill>
                <a:latin typeface="Lato Light"/>
                <a:ea typeface="Lato Light"/>
                <a:cs typeface="Lato Light"/>
                <a:sym typeface="Lato Light"/>
              </a:rPr>
              <a:t> </a:t>
            </a:r>
            <a:endParaRPr sz="3600">
              <a:solidFill>
                <a:srgbClr val="0D2D49"/>
              </a:solidFill>
              <a:latin typeface="Lato Light"/>
              <a:ea typeface="Lato Light"/>
              <a:cs typeface="Lato Light"/>
              <a:sym typeface="Lato Light"/>
            </a:endParaRPr>
          </a:p>
        </p:txBody>
      </p:sp>
      <p:pic>
        <p:nvPicPr>
          <p:cNvPr id="220" name="Google Shape;220;p35"/>
          <p:cNvPicPr preferRelativeResize="0"/>
          <p:nvPr/>
        </p:nvPicPr>
        <p:blipFill>
          <a:blip r:embed="rId3">
            <a:alphaModFix/>
          </a:blip>
          <a:stretch>
            <a:fillRect/>
          </a:stretch>
        </p:blipFill>
        <p:spPr>
          <a:xfrm>
            <a:off x="1691648" y="680700"/>
            <a:ext cx="5760720" cy="4608576"/>
          </a:xfrm>
          <a:prstGeom prst="rect">
            <a:avLst/>
          </a:prstGeom>
          <a:noFill/>
          <a:ln>
            <a:noFill/>
          </a:ln>
        </p:spPr>
      </p:pic>
      <p:pic>
        <p:nvPicPr>
          <p:cNvPr id="221" name="Google Shape;221;p35"/>
          <p:cNvPicPr preferRelativeResize="0"/>
          <p:nvPr/>
        </p:nvPicPr>
        <p:blipFill rotWithShape="1">
          <a:blip r:embed="rId4">
            <a:alphaModFix/>
          </a:blip>
          <a:srcRect l="7219" r="5687"/>
          <a:stretch/>
        </p:blipFill>
        <p:spPr>
          <a:xfrm>
            <a:off x="7936675" y="4636025"/>
            <a:ext cx="1207326" cy="507450"/>
          </a:xfrm>
          <a:prstGeom prst="rect">
            <a:avLst/>
          </a:prstGeom>
          <a:noFill/>
          <a:ln>
            <a:noFill/>
          </a:ln>
        </p:spPr>
      </p:pic>
      <p:sp>
        <p:nvSpPr>
          <p:cNvPr id="222" name="Google Shape;222;p35"/>
          <p:cNvSpPr txBox="1"/>
          <p:nvPr/>
        </p:nvSpPr>
        <p:spPr>
          <a:xfrm>
            <a:off x="0" y="4737425"/>
            <a:ext cx="9144000" cy="32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Journals by Impact Factor</a:t>
            </a:r>
            <a:endParaRPr sz="2000"/>
          </a:p>
        </p:txBody>
      </p:sp>
      <p:sp>
        <p:nvSpPr>
          <p:cNvPr id="223" name="Google Shape;223;p35"/>
          <p:cNvSpPr txBox="1"/>
          <p:nvPr/>
        </p:nvSpPr>
        <p:spPr>
          <a:xfrm rot="-5399080">
            <a:off x="40750" y="2790425"/>
            <a:ext cx="3362400" cy="32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Percentage</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D2D49"/>
        </a:solidFill>
        <a:effectLst/>
      </p:bgPr>
    </p:bg>
    <p:spTree>
      <p:nvGrpSpPr>
        <p:cNvPr id="1" name="Shape 86"/>
        <p:cNvGrpSpPr/>
        <p:nvPr/>
      </p:nvGrpSpPr>
      <p:grpSpPr>
        <a:xfrm>
          <a:off x="0" y="0"/>
          <a:ext cx="0" cy="0"/>
          <a:chOff x="0" y="0"/>
          <a:chExt cx="0" cy="0"/>
        </a:xfrm>
      </p:grpSpPr>
      <p:sp>
        <p:nvSpPr>
          <p:cNvPr id="87" name="Google Shape;87;p17"/>
          <p:cNvSpPr txBox="1"/>
          <p:nvPr/>
        </p:nvSpPr>
        <p:spPr>
          <a:xfrm>
            <a:off x="25" y="1978650"/>
            <a:ext cx="9144000" cy="118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FFFFFF"/>
                </a:solidFill>
                <a:latin typeface="Raleway"/>
                <a:ea typeface="Raleway"/>
                <a:cs typeface="Raleway"/>
                <a:sym typeface="Raleway"/>
              </a:rPr>
              <a:t>TL;ZO</a:t>
            </a:r>
            <a:endParaRPr sz="6000">
              <a:solidFill>
                <a:srgbClr val="FFFFFF"/>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Who takes responsibility?</a:t>
            </a:r>
            <a:endParaRPr/>
          </a:p>
        </p:txBody>
      </p:sp>
      <p:sp>
        <p:nvSpPr>
          <p:cNvPr id="229" name="Google Shape;229;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230" name="Google Shape;230;p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31" name="Google Shape;231;p36"/>
          <p:cNvPicPr preferRelativeResize="0"/>
          <p:nvPr/>
        </p:nvPicPr>
        <p:blipFill rotWithShape="1">
          <a:blip r:embed="rId3">
            <a:alphaModFix/>
          </a:blip>
          <a:srcRect l="10674"/>
          <a:stretch/>
        </p:blipFill>
        <p:spPr>
          <a:xfrm>
            <a:off x="4572000" y="674475"/>
            <a:ext cx="4572000" cy="34043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35"/>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D2D49"/>
        </a:solidFill>
        <a:effectLst/>
      </p:bgPr>
    </p:bg>
    <p:spTree>
      <p:nvGrpSpPr>
        <p:cNvPr id="1" name="Shape 239"/>
        <p:cNvGrpSpPr/>
        <p:nvPr/>
      </p:nvGrpSpPr>
      <p:grpSpPr>
        <a:xfrm>
          <a:off x="0" y="0"/>
          <a:ext cx="0" cy="0"/>
          <a:chOff x="0" y="0"/>
          <a:chExt cx="0" cy="0"/>
        </a:xfrm>
      </p:grpSpPr>
      <p:sp>
        <p:nvSpPr>
          <p:cNvPr id="240" name="Google Shape;240;p38"/>
          <p:cNvSpPr txBox="1"/>
          <p:nvPr/>
        </p:nvSpPr>
        <p:spPr>
          <a:xfrm>
            <a:off x="25" y="1172250"/>
            <a:ext cx="9144000" cy="230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latin typeface="Raleway"/>
                <a:ea typeface="Raleway"/>
                <a:cs typeface="Raleway"/>
                <a:sym typeface="Raleway"/>
              </a:rPr>
              <a:t>Improving quality,</a:t>
            </a:r>
            <a:endParaRPr sz="4800">
              <a:solidFill>
                <a:srgbClr val="FFFFFF"/>
              </a:solidFill>
              <a:latin typeface="Raleway"/>
              <a:ea typeface="Raleway"/>
              <a:cs typeface="Raleway"/>
              <a:sym typeface="Raleway"/>
            </a:endParaRPr>
          </a:p>
          <a:p>
            <a:pPr marL="0" lvl="0" indent="0" algn="ctr" rtl="0">
              <a:spcBef>
                <a:spcPts val="0"/>
              </a:spcBef>
              <a:spcAft>
                <a:spcPts val="0"/>
              </a:spcAft>
              <a:buNone/>
            </a:pPr>
            <a:r>
              <a:rPr lang="en" sz="4800">
                <a:solidFill>
                  <a:srgbClr val="FFFFFF"/>
                </a:solidFill>
                <a:latin typeface="Raleway"/>
                <a:ea typeface="Raleway"/>
                <a:cs typeface="Raleway"/>
                <a:sym typeface="Raleway"/>
              </a:rPr>
              <a:t>Improves efficiency</a:t>
            </a:r>
            <a:endParaRPr sz="4800">
              <a:solidFill>
                <a:srgbClr val="FFFFFF"/>
              </a:solidFill>
              <a:latin typeface="Raleway"/>
              <a:ea typeface="Raleway"/>
              <a:cs typeface="Raleway"/>
              <a:sym typeface="Raleway"/>
            </a:endParaRPr>
          </a:p>
        </p:txBody>
      </p:sp>
      <p:pic>
        <p:nvPicPr>
          <p:cNvPr id="241" name="Google Shape;241;p38"/>
          <p:cNvPicPr preferRelativeResize="0"/>
          <p:nvPr/>
        </p:nvPicPr>
        <p:blipFill>
          <a:blip r:embed="rId3">
            <a:alphaModFix/>
          </a:blip>
          <a:stretch>
            <a:fillRect/>
          </a:stretch>
        </p:blipFill>
        <p:spPr>
          <a:xfrm>
            <a:off x="25" y="4339500"/>
            <a:ext cx="2035401" cy="804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2247049" y="1767575"/>
            <a:ext cx="7177500" cy="102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3000">
                <a:latin typeface="Lato"/>
                <a:ea typeface="Lato"/>
                <a:cs typeface="Lato"/>
                <a:sym typeface="Lato"/>
              </a:rPr>
              <a:t>100+</a:t>
            </a:r>
            <a:r>
              <a:rPr lang="en" sz="3000" b="0">
                <a:latin typeface="Lato"/>
                <a:ea typeface="Lato"/>
                <a:cs typeface="Lato"/>
                <a:sym typeface="Lato"/>
              </a:rPr>
              <a:t> unique variables</a:t>
            </a:r>
            <a:endParaRPr sz="3000" b="0">
              <a:latin typeface="Lato"/>
              <a:ea typeface="Lato"/>
              <a:cs typeface="Lato"/>
              <a:sym typeface="Lato"/>
            </a:endParaRPr>
          </a:p>
          <a:p>
            <a:pPr marL="0" lvl="0" indent="0" algn="l" rtl="0">
              <a:lnSpc>
                <a:spcPct val="100000"/>
              </a:lnSpc>
              <a:spcBef>
                <a:spcPts val="0"/>
              </a:spcBef>
              <a:spcAft>
                <a:spcPts val="0"/>
              </a:spcAft>
              <a:buSzPts val="1400"/>
              <a:buNone/>
            </a:pPr>
            <a:r>
              <a:rPr lang="en" sz="3000" b="0">
                <a:latin typeface="Lato"/>
                <a:ea typeface="Lato"/>
                <a:cs typeface="Lato"/>
                <a:sym typeface="Lato"/>
              </a:rPr>
              <a:t>12 critical variables</a:t>
            </a:r>
            <a:endParaRPr sz="3000">
              <a:latin typeface="Lato"/>
              <a:ea typeface="Lato"/>
              <a:cs typeface="Lato"/>
              <a:sym typeface="Lato"/>
            </a:endParaRPr>
          </a:p>
          <a:p>
            <a:pPr marL="0" lvl="0" indent="0" algn="l" rtl="0">
              <a:lnSpc>
                <a:spcPct val="100000"/>
              </a:lnSpc>
              <a:spcBef>
                <a:spcPts val="0"/>
              </a:spcBef>
              <a:spcAft>
                <a:spcPts val="0"/>
              </a:spcAft>
              <a:buSzPts val="1400"/>
              <a:buNone/>
            </a:pPr>
            <a:endParaRPr sz="3000">
              <a:latin typeface="Lato"/>
              <a:ea typeface="Lato"/>
              <a:cs typeface="Lato"/>
              <a:sym typeface="Lato"/>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sz="3000" b="0">
              <a:latin typeface="Raleway"/>
              <a:ea typeface="Raleway"/>
              <a:cs typeface="Raleway"/>
              <a:sym typeface="Raleway"/>
            </a:endParaRPr>
          </a:p>
        </p:txBody>
      </p:sp>
      <p:sp>
        <p:nvSpPr>
          <p:cNvPr id="248" name="Google Shape;248;p39"/>
          <p:cNvSpPr txBox="1"/>
          <p:nvPr/>
        </p:nvSpPr>
        <p:spPr>
          <a:xfrm rot="-5400000">
            <a:off x="-1438525" y="2322806"/>
            <a:ext cx="4536900" cy="51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rgbClr val="000000"/>
                </a:solidFill>
                <a:latin typeface="Raleway"/>
                <a:ea typeface="Raleway"/>
                <a:cs typeface="Raleway"/>
                <a:sym typeface="Raleway"/>
              </a:rPr>
              <a:t>ripeta</a:t>
            </a:r>
            <a:r>
              <a:rPr lang="en" sz="3600" b="0" i="0" u="none" strike="noStrike" cap="none">
                <a:solidFill>
                  <a:srgbClr val="000000"/>
                </a:solidFill>
                <a:latin typeface="Raleway"/>
                <a:ea typeface="Raleway"/>
                <a:cs typeface="Raleway"/>
                <a:sym typeface="Raleway"/>
              </a:rPr>
              <a:t>Framework</a:t>
            </a:r>
            <a:endParaRPr sz="3600" b="0" i="0" u="none" strike="noStrike" cap="none">
              <a:solidFill>
                <a:srgbClr val="000000"/>
              </a:solidFill>
              <a:latin typeface="Raleway"/>
              <a:ea typeface="Raleway"/>
              <a:cs typeface="Raleway"/>
              <a:sym typeface="Raleway"/>
            </a:endParaRPr>
          </a:p>
        </p:txBody>
      </p:sp>
      <p:cxnSp>
        <p:nvCxnSpPr>
          <p:cNvPr id="249" name="Google Shape;249;p39"/>
          <p:cNvCxnSpPr/>
          <p:nvPr/>
        </p:nvCxnSpPr>
        <p:spPr>
          <a:xfrm flipH="1">
            <a:off x="1378518" y="292988"/>
            <a:ext cx="16200" cy="4488900"/>
          </a:xfrm>
          <a:prstGeom prst="straightConnector1">
            <a:avLst/>
          </a:prstGeom>
          <a:noFill/>
          <a:ln w="9525" cap="flat" cmpd="sng">
            <a:solidFill>
              <a:srgbClr val="999999"/>
            </a:solidFill>
            <a:prstDash val="solid"/>
            <a:round/>
            <a:headEnd type="none" w="sm" len="sm"/>
            <a:tailEnd type="none" w="sm" len="sm"/>
          </a:ln>
        </p:spPr>
      </p:cxnSp>
      <p:sp>
        <p:nvSpPr>
          <p:cNvPr id="250" name="Google Shape;250;p39"/>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251" name="Google Shape;251;p39"/>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
              <a:buFont typeface="Arial"/>
              <a:buNone/>
            </a:pPr>
            <a:endParaRPr sz="1000" b="0" i="1"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1" u="none" strike="noStrike" cap="none">
                <a:solidFill>
                  <a:schemeClr val="dk1"/>
                </a:solidFill>
                <a:latin typeface="Raleway"/>
                <a:ea typeface="Raleway"/>
                <a:cs typeface="Raleway"/>
                <a:sym typeface="Raleway"/>
              </a:rPr>
              <a:t>  Ripeta, LLC. All rights reserved. This is not to be shared without official permission from Ripeta, LLC.</a:t>
            </a:r>
            <a:endParaRPr sz="1000" b="0" i="0" u="none" strike="noStrike" cap="none">
              <a:solidFill>
                <a:srgbClr val="000000"/>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257" name="Google Shape;257;p40"/>
          <p:cNvGrpSpPr/>
          <p:nvPr/>
        </p:nvGrpSpPr>
        <p:grpSpPr>
          <a:xfrm>
            <a:off x="632750" y="309319"/>
            <a:ext cx="838168" cy="4472325"/>
            <a:chOff x="1470950" y="412425"/>
            <a:chExt cx="838168" cy="5963100"/>
          </a:xfrm>
        </p:grpSpPr>
        <p:sp>
          <p:nvSpPr>
            <p:cNvPr id="258" name="Google Shape;258;p40"/>
            <p:cNvSpPr txBox="1"/>
            <p:nvPr/>
          </p:nvSpPr>
          <p:spPr>
            <a:xfrm rot="-5400000">
              <a:off x="-1255600" y="3138975"/>
              <a:ext cx="5963100" cy="5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Raleway Medium"/>
                  <a:ea typeface="Raleway Medium"/>
                  <a:cs typeface="Raleway Medium"/>
                  <a:sym typeface="Raleway Medium"/>
                </a:rPr>
                <a:t>ripeta</a:t>
              </a:r>
              <a:r>
                <a:rPr lang="en" sz="3600">
                  <a:latin typeface="Raleway Light"/>
                  <a:ea typeface="Raleway Light"/>
                  <a:cs typeface="Raleway Light"/>
                  <a:sym typeface="Raleway Light"/>
                </a:rPr>
                <a:t>Report</a:t>
              </a:r>
              <a:endParaRPr sz="3600">
                <a:latin typeface="Raleway Light"/>
                <a:ea typeface="Raleway Light"/>
                <a:cs typeface="Raleway Light"/>
                <a:sym typeface="Raleway Light"/>
              </a:endParaRPr>
            </a:p>
          </p:txBody>
        </p:sp>
        <p:cxnSp>
          <p:nvCxnSpPr>
            <p:cNvPr id="259" name="Google Shape;259;p40"/>
            <p:cNvCxnSpPr/>
            <p:nvPr/>
          </p:nvCxnSpPr>
          <p:spPr>
            <a:xfrm>
              <a:off x="2309118" y="543050"/>
              <a:ext cx="0" cy="5794500"/>
            </a:xfrm>
            <a:prstGeom prst="straightConnector1">
              <a:avLst/>
            </a:prstGeom>
            <a:noFill/>
            <a:ln w="9525" cap="flat" cmpd="sng">
              <a:solidFill>
                <a:srgbClr val="999999"/>
              </a:solidFill>
              <a:prstDash val="solid"/>
              <a:round/>
              <a:headEnd type="none" w="med" len="med"/>
              <a:tailEnd type="none" w="med" len="med"/>
            </a:ln>
          </p:spPr>
        </p:cxnSp>
      </p:grpSp>
      <p:sp>
        <p:nvSpPr>
          <p:cNvPr id="260" name="Google Shape;260;p40"/>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latin typeface="Raleway"/>
              <a:ea typeface="Raleway"/>
              <a:cs typeface="Raleway"/>
              <a:sym typeface="Raleway"/>
            </a:endParaRPr>
          </a:p>
        </p:txBody>
      </p:sp>
      <p:sp>
        <p:nvSpPr>
          <p:cNvPr id="261" name="Google Shape;261;p40"/>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i="1">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r>
              <a:rPr lang="en" sz="1000" i="1">
                <a:solidFill>
                  <a:schemeClr val="dk1"/>
                </a:solidFill>
                <a:latin typeface="Raleway"/>
                <a:ea typeface="Raleway"/>
                <a:cs typeface="Raleway"/>
                <a:sym typeface="Raleway"/>
              </a:rPr>
              <a:t>  Ripeta, LLC. All rights reserved. This is not to be shared without official permission from Ripeta, LLC.</a:t>
            </a:r>
            <a:endParaRPr sz="1000">
              <a:latin typeface="Raleway"/>
              <a:ea typeface="Raleway"/>
              <a:cs typeface="Raleway"/>
              <a:sym typeface="Raleway"/>
            </a:endParaRPr>
          </a:p>
        </p:txBody>
      </p:sp>
      <p:pic>
        <p:nvPicPr>
          <p:cNvPr id="262" name="Google Shape;262;p40"/>
          <p:cNvPicPr preferRelativeResize="0"/>
          <p:nvPr/>
        </p:nvPicPr>
        <p:blipFill>
          <a:blip r:embed="rId3">
            <a:alphaModFix/>
          </a:blip>
          <a:stretch>
            <a:fillRect/>
          </a:stretch>
        </p:blipFill>
        <p:spPr>
          <a:xfrm>
            <a:off x="2057150" y="1306500"/>
            <a:ext cx="5257987" cy="1732043"/>
          </a:xfrm>
          <a:prstGeom prst="rect">
            <a:avLst/>
          </a:prstGeom>
          <a:noFill/>
          <a:ln>
            <a:noFill/>
          </a:ln>
        </p:spPr>
      </p:pic>
      <p:pic>
        <p:nvPicPr>
          <p:cNvPr id="263" name="Google Shape;263;p40"/>
          <p:cNvPicPr preferRelativeResize="0"/>
          <p:nvPr/>
        </p:nvPicPr>
        <p:blipFill rotWithShape="1">
          <a:blip r:embed="rId4">
            <a:alphaModFix/>
          </a:blip>
          <a:srcRect r="32111"/>
          <a:stretch/>
        </p:blipFill>
        <p:spPr>
          <a:xfrm>
            <a:off x="2041100" y="365138"/>
            <a:ext cx="4230125" cy="7102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269" name="Google Shape;269;p41"/>
          <p:cNvGrpSpPr/>
          <p:nvPr/>
        </p:nvGrpSpPr>
        <p:grpSpPr>
          <a:xfrm>
            <a:off x="632750" y="309319"/>
            <a:ext cx="838168" cy="4472325"/>
            <a:chOff x="1470950" y="412425"/>
            <a:chExt cx="838168" cy="5963100"/>
          </a:xfrm>
        </p:grpSpPr>
        <p:sp>
          <p:nvSpPr>
            <p:cNvPr id="270" name="Google Shape;270;p41"/>
            <p:cNvSpPr txBox="1"/>
            <p:nvPr/>
          </p:nvSpPr>
          <p:spPr>
            <a:xfrm rot="-5400000">
              <a:off x="-1255600" y="3138975"/>
              <a:ext cx="5963100" cy="5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Raleway Medium"/>
                  <a:ea typeface="Raleway Medium"/>
                  <a:cs typeface="Raleway Medium"/>
                  <a:sym typeface="Raleway Medium"/>
                </a:rPr>
                <a:t>ripeta</a:t>
              </a:r>
              <a:r>
                <a:rPr lang="en" sz="3600">
                  <a:latin typeface="Raleway Light"/>
                  <a:ea typeface="Raleway Light"/>
                  <a:cs typeface="Raleway Light"/>
                  <a:sym typeface="Raleway Light"/>
                </a:rPr>
                <a:t>Example</a:t>
              </a:r>
              <a:endParaRPr sz="3600">
                <a:latin typeface="Raleway Light"/>
                <a:ea typeface="Raleway Light"/>
                <a:cs typeface="Raleway Light"/>
                <a:sym typeface="Raleway Light"/>
              </a:endParaRPr>
            </a:p>
          </p:txBody>
        </p:sp>
        <p:cxnSp>
          <p:nvCxnSpPr>
            <p:cNvPr id="271" name="Google Shape;271;p41"/>
            <p:cNvCxnSpPr/>
            <p:nvPr/>
          </p:nvCxnSpPr>
          <p:spPr>
            <a:xfrm>
              <a:off x="2309118" y="543050"/>
              <a:ext cx="0" cy="5794500"/>
            </a:xfrm>
            <a:prstGeom prst="straightConnector1">
              <a:avLst/>
            </a:prstGeom>
            <a:noFill/>
            <a:ln w="9525" cap="flat" cmpd="sng">
              <a:solidFill>
                <a:srgbClr val="999999"/>
              </a:solidFill>
              <a:prstDash val="solid"/>
              <a:round/>
              <a:headEnd type="none" w="med" len="med"/>
              <a:tailEnd type="none" w="med" len="med"/>
            </a:ln>
          </p:spPr>
        </p:cxnSp>
      </p:grpSp>
      <p:sp>
        <p:nvSpPr>
          <p:cNvPr id="272" name="Google Shape;272;p41"/>
          <p:cNvSpPr txBox="1"/>
          <p:nvPr/>
        </p:nvSpPr>
        <p:spPr>
          <a:xfrm>
            <a:off x="1761525" y="2246781"/>
            <a:ext cx="6758100" cy="266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highlight>
                  <a:srgbClr val="FFFF00"/>
                </a:highlight>
              </a:rPr>
              <a:t>In this study</a:t>
            </a:r>
            <a:r>
              <a:rPr lang="en" sz="1800">
                <a:solidFill>
                  <a:schemeClr val="dk1"/>
                </a:solidFill>
              </a:rPr>
              <a:t>, we focus on a more suitable combination for a  comparative study of the transition from isogamy to anisogamy:  two closely related intermediate volvocine species that bracket the  transition from isogamy to anisogamy—isogamous Yamagishiella  unicocca and anisogamous Eudorina sp., both of which share  essentially the same vegetative (asexual) morphology</a:t>
            </a:r>
            <a:endParaRPr sz="1800" i="1"/>
          </a:p>
        </p:txBody>
      </p:sp>
      <p:sp>
        <p:nvSpPr>
          <p:cNvPr id="273" name="Google Shape;273;p41"/>
          <p:cNvSpPr txBox="1">
            <a:spLocks noGrp="1"/>
          </p:cNvSpPr>
          <p:nvPr>
            <p:ph type="title"/>
          </p:nvPr>
        </p:nvSpPr>
        <p:spPr>
          <a:xfrm>
            <a:off x="4128803" y="2048278"/>
            <a:ext cx="4827000" cy="4746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0"/>
              <a:t>Study Purpose</a:t>
            </a:r>
            <a:r>
              <a:rPr lang="en" sz="2400" b="0">
                <a:latin typeface="Raleway"/>
                <a:ea typeface="Raleway"/>
                <a:cs typeface="Raleway"/>
                <a:sym typeface="Raleway"/>
              </a:rPr>
              <a:t> Stated = </a:t>
            </a:r>
            <a:r>
              <a:rPr lang="en" sz="2400">
                <a:solidFill>
                  <a:srgbClr val="38761D"/>
                </a:solidFill>
              </a:rPr>
              <a:t>Yes</a:t>
            </a:r>
            <a:endParaRPr sz="2400">
              <a:solidFill>
                <a:srgbClr val="F1C232"/>
              </a:solidFill>
              <a:latin typeface="Raleway"/>
              <a:ea typeface="Raleway"/>
              <a:cs typeface="Raleway"/>
              <a:sym typeface="Raleway"/>
            </a:endParaRPr>
          </a:p>
        </p:txBody>
      </p:sp>
      <p:sp>
        <p:nvSpPr>
          <p:cNvPr id="274" name="Google Shape;274;p41"/>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latin typeface="Raleway"/>
              <a:ea typeface="Raleway"/>
              <a:cs typeface="Raleway"/>
              <a:sym typeface="Raleway"/>
            </a:endParaRPr>
          </a:p>
        </p:txBody>
      </p:sp>
      <p:sp>
        <p:nvSpPr>
          <p:cNvPr id="275" name="Google Shape;275;p41"/>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i="1">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r>
              <a:rPr lang="en" sz="1000" i="1">
                <a:solidFill>
                  <a:schemeClr val="dk1"/>
                </a:solidFill>
                <a:latin typeface="Raleway"/>
                <a:ea typeface="Raleway"/>
                <a:cs typeface="Raleway"/>
                <a:sym typeface="Raleway"/>
              </a:rPr>
              <a:t>  Ripeta, LLC. All rights reserved. This is not to be shared without official permission from Ripeta, LLC.</a:t>
            </a:r>
            <a:endParaRPr sz="1000">
              <a:latin typeface="Raleway"/>
              <a:ea typeface="Raleway"/>
              <a:cs typeface="Raleway"/>
              <a:sym typeface="Raleway"/>
            </a:endParaRPr>
          </a:p>
        </p:txBody>
      </p:sp>
      <p:sp>
        <p:nvSpPr>
          <p:cNvPr id="276" name="Google Shape;276;p41"/>
          <p:cNvSpPr txBox="1"/>
          <p:nvPr/>
        </p:nvSpPr>
        <p:spPr>
          <a:xfrm>
            <a:off x="1808925" y="120456"/>
            <a:ext cx="6634500" cy="67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chemeClr val="dk1"/>
                </a:solidFill>
              </a:rPr>
              <a:t>Anisogamy evolved with a reduced sex-determining region in volvocine green algae</a:t>
            </a:r>
            <a:endParaRPr sz="1800" b="1">
              <a:solidFill>
                <a:srgbClr val="5E808C"/>
              </a:solidFill>
            </a:endParaRPr>
          </a:p>
        </p:txBody>
      </p:sp>
      <p:sp>
        <p:nvSpPr>
          <p:cNvPr id="277" name="Google Shape;277;p41"/>
          <p:cNvSpPr txBox="1"/>
          <p:nvPr/>
        </p:nvSpPr>
        <p:spPr>
          <a:xfrm>
            <a:off x="1823325" y="806666"/>
            <a:ext cx="6758100" cy="290100"/>
          </a:xfrm>
          <a:prstGeom prst="rect">
            <a:avLst/>
          </a:prstGeom>
          <a:solidFill>
            <a:srgbClr val="5E808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rPr>
              <a:t>COMMUNICATIONS </a:t>
            </a:r>
            <a:r>
              <a:rPr lang="en" sz="1200">
                <a:solidFill>
                  <a:srgbClr val="FFFFFF"/>
                </a:solidFill>
                <a:latin typeface="Lato Black"/>
                <a:ea typeface="Lato Black"/>
                <a:cs typeface="Lato Black"/>
                <a:sym typeface="Lato Black"/>
              </a:rPr>
              <a:t>BIOLOGY	</a:t>
            </a:r>
            <a:r>
              <a:rPr lang="en" sz="1800">
                <a:solidFill>
                  <a:srgbClr val="FFFFFF"/>
                </a:solidFill>
                <a:latin typeface="Lato Black"/>
                <a:ea typeface="Lato Black"/>
                <a:cs typeface="Lato Black"/>
                <a:sym typeface="Lato Black"/>
              </a:rPr>
              <a:t> 			</a:t>
            </a:r>
            <a:r>
              <a:rPr lang="en" sz="1200">
                <a:solidFill>
                  <a:srgbClr val="FFFFFF"/>
                </a:solidFill>
                <a:latin typeface="Lato Black"/>
                <a:ea typeface="Lato Black"/>
                <a:cs typeface="Lato Black"/>
                <a:sym typeface="Lato Black"/>
              </a:rPr>
              <a:t>DOI: </a:t>
            </a:r>
            <a:r>
              <a:rPr lang="en">
                <a:solidFill>
                  <a:srgbClr val="FFFFFF"/>
                </a:solidFill>
                <a:latin typeface="Lato Black"/>
                <a:ea typeface="Lato Black"/>
                <a:cs typeface="Lato Black"/>
                <a:sym typeface="Lato Black"/>
              </a:rPr>
              <a:t>10.1038/s42003-018-0019-5</a:t>
            </a:r>
            <a:endParaRPr>
              <a:solidFill>
                <a:srgbClr val="FFFFFF"/>
              </a:solidFill>
              <a:latin typeface="Lato Black"/>
              <a:ea typeface="Lato Black"/>
              <a:cs typeface="Lato Black"/>
              <a:sym typeface="Lato Black"/>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pSp>
        <p:nvGrpSpPr>
          <p:cNvPr id="283" name="Google Shape;283;p42"/>
          <p:cNvGrpSpPr/>
          <p:nvPr/>
        </p:nvGrpSpPr>
        <p:grpSpPr>
          <a:xfrm>
            <a:off x="632750" y="309319"/>
            <a:ext cx="838168" cy="4472325"/>
            <a:chOff x="1470950" y="412425"/>
            <a:chExt cx="838168" cy="5963100"/>
          </a:xfrm>
        </p:grpSpPr>
        <p:sp>
          <p:nvSpPr>
            <p:cNvPr id="284" name="Google Shape;284;p42"/>
            <p:cNvSpPr txBox="1"/>
            <p:nvPr/>
          </p:nvSpPr>
          <p:spPr>
            <a:xfrm rot="-5400000">
              <a:off x="-1255600" y="3138975"/>
              <a:ext cx="5963100" cy="5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Raleway Medium"/>
                  <a:ea typeface="Raleway Medium"/>
                  <a:cs typeface="Raleway Medium"/>
                  <a:sym typeface="Raleway Medium"/>
                </a:rPr>
                <a:t>ripeta</a:t>
              </a:r>
              <a:r>
                <a:rPr lang="en" sz="3600">
                  <a:latin typeface="Raleway Light"/>
                  <a:ea typeface="Raleway Light"/>
                  <a:cs typeface="Raleway Light"/>
                  <a:sym typeface="Raleway Light"/>
                </a:rPr>
                <a:t>Example</a:t>
              </a:r>
              <a:endParaRPr sz="3600">
                <a:latin typeface="Raleway Light"/>
                <a:ea typeface="Raleway Light"/>
                <a:cs typeface="Raleway Light"/>
                <a:sym typeface="Raleway Light"/>
              </a:endParaRPr>
            </a:p>
          </p:txBody>
        </p:sp>
        <p:cxnSp>
          <p:nvCxnSpPr>
            <p:cNvPr id="285" name="Google Shape;285;p42"/>
            <p:cNvCxnSpPr/>
            <p:nvPr/>
          </p:nvCxnSpPr>
          <p:spPr>
            <a:xfrm>
              <a:off x="2309118" y="543050"/>
              <a:ext cx="0" cy="5794500"/>
            </a:xfrm>
            <a:prstGeom prst="straightConnector1">
              <a:avLst/>
            </a:prstGeom>
            <a:noFill/>
            <a:ln w="9525" cap="flat" cmpd="sng">
              <a:solidFill>
                <a:srgbClr val="999999"/>
              </a:solidFill>
              <a:prstDash val="solid"/>
              <a:round/>
              <a:headEnd type="none" w="med" len="med"/>
              <a:tailEnd type="none" w="med" len="med"/>
            </a:ln>
          </p:spPr>
        </p:cxnSp>
      </p:grpSp>
      <p:sp>
        <p:nvSpPr>
          <p:cNvPr id="286" name="Google Shape;286;p42"/>
          <p:cNvSpPr txBox="1"/>
          <p:nvPr/>
        </p:nvSpPr>
        <p:spPr>
          <a:xfrm>
            <a:off x="1685325" y="2518025"/>
            <a:ext cx="7010700" cy="1538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highlight>
                  <a:srgbClr val="FFFF00"/>
                </a:highlight>
              </a:rPr>
              <a:t>Data availability</a:t>
            </a:r>
            <a:r>
              <a:rPr lang="en" sz="1800">
                <a:solidFill>
                  <a:schemeClr val="dk1"/>
                </a:solidFill>
              </a:rPr>
              <a:t>. Raw reads, genome assemblies, and annotations were deposited  at DDBJ/EMBL/GenBank under the accessions as follows; DRA: DRA004920,  DRA002727, and DRA004919; whole genome assembly: BDSI01000001-  BDSI01003180, BDSJ01000001-BDSJ01002471, BDSK01000001-BDSK01001897,  BDSL01000001-BDSL01001461; annotations: LC314412- LC314416. All the other  data generated or analyzed during this study are included in this published article  and its Supplementary information.</a:t>
            </a:r>
            <a:endParaRPr sz="1800" i="1"/>
          </a:p>
        </p:txBody>
      </p:sp>
      <p:sp>
        <p:nvSpPr>
          <p:cNvPr id="287" name="Google Shape;287;p42"/>
          <p:cNvSpPr txBox="1">
            <a:spLocks noGrp="1"/>
          </p:cNvSpPr>
          <p:nvPr>
            <p:ph type="title"/>
          </p:nvPr>
        </p:nvSpPr>
        <p:spPr>
          <a:xfrm>
            <a:off x="5212725" y="1201117"/>
            <a:ext cx="3483300" cy="4593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0"/>
              <a:t>Data Availability</a:t>
            </a:r>
            <a:r>
              <a:rPr lang="en" sz="2400" b="0">
                <a:latin typeface="Raleway"/>
                <a:ea typeface="Raleway"/>
                <a:cs typeface="Raleway"/>
                <a:sym typeface="Raleway"/>
              </a:rPr>
              <a:t> = </a:t>
            </a:r>
            <a:r>
              <a:rPr lang="en" sz="2400">
                <a:solidFill>
                  <a:srgbClr val="38761D"/>
                </a:solidFill>
              </a:rPr>
              <a:t>Yes</a:t>
            </a:r>
            <a:r>
              <a:rPr lang="en" sz="2400">
                <a:solidFill>
                  <a:srgbClr val="CC0000"/>
                </a:solidFill>
              </a:rPr>
              <a:t>  </a:t>
            </a:r>
            <a:endParaRPr sz="2400">
              <a:solidFill>
                <a:srgbClr val="CC0000"/>
              </a:solidFill>
              <a:latin typeface="Raleway"/>
              <a:ea typeface="Raleway"/>
              <a:cs typeface="Raleway"/>
              <a:sym typeface="Raleway"/>
            </a:endParaRPr>
          </a:p>
        </p:txBody>
      </p:sp>
      <p:sp>
        <p:nvSpPr>
          <p:cNvPr id="288" name="Google Shape;288;p42"/>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latin typeface="Raleway"/>
              <a:ea typeface="Raleway"/>
              <a:cs typeface="Raleway"/>
              <a:sym typeface="Raleway"/>
            </a:endParaRPr>
          </a:p>
        </p:txBody>
      </p:sp>
      <p:sp>
        <p:nvSpPr>
          <p:cNvPr id="289" name="Google Shape;289;p42"/>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i="1">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r>
              <a:rPr lang="en" sz="1000" i="1">
                <a:solidFill>
                  <a:schemeClr val="dk1"/>
                </a:solidFill>
                <a:latin typeface="Raleway"/>
                <a:ea typeface="Raleway"/>
                <a:cs typeface="Raleway"/>
                <a:sym typeface="Raleway"/>
              </a:rPr>
              <a:t>  Ripeta, LLC. All rights reserved. This is not to be shared without official permission from Ripeta, LLC.</a:t>
            </a:r>
            <a:endParaRPr sz="1000">
              <a:latin typeface="Raleway"/>
              <a:ea typeface="Raleway"/>
              <a:cs typeface="Raleway"/>
              <a:sym typeface="Raleway"/>
            </a:endParaRPr>
          </a:p>
        </p:txBody>
      </p:sp>
      <p:sp>
        <p:nvSpPr>
          <p:cNvPr id="290" name="Google Shape;290;p42"/>
          <p:cNvSpPr txBox="1"/>
          <p:nvPr/>
        </p:nvSpPr>
        <p:spPr>
          <a:xfrm>
            <a:off x="1823325" y="806666"/>
            <a:ext cx="6758100" cy="290100"/>
          </a:xfrm>
          <a:prstGeom prst="rect">
            <a:avLst/>
          </a:prstGeom>
          <a:solidFill>
            <a:srgbClr val="5E808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rPr>
              <a:t>COMMUNICATIONS </a:t>
            </a:r>
            <a:r>
              <a:rPr lang="en" sz="1200">
                <a:solidFill>
                  <a:srgbClr val="FFFFFF"/>
                </a:solidFill>
                <a:latin typeface="Lato Black"/>
                <a:ea typeface="Lato Black"/>
                <a:cs typeface="Lato Black"/>
                <a:sym typeface="Lato Black"/>
              </a:rPr>
              <a:t>BIOLOGY	</a:t>
            </a:r>
            <a:r>
              <a:rPr lang="en" sz="1800">
                <a:solidFill>
                  <a:srgbClr val="FFFFFF"/>
                </a:solidFill>
                <a:latin typeface="Lato Black"/>
                <a:ea typeface="Lato Black"/>
                <a:cs typeface="Lato Black"/>
                <a:sym typeface="Lato Black"/>
              </a:rPr>
              <a:t> 			</a:t>
            </a:r>
            <a:r>
              <a:rPr lang="en" sz="1200">
                <a:solidFill>
                  <a:srgbClr val="FFFFFF"/>
                </a:solidFill>
                <a:latin typeface="Lato Black"/>
                <a:ea typeface="Lato Black"/>
                <a:cs typeface="Lato Black"/>
                <a:sym typeface="Lato Black"/>
              </a:rPr>
              <a:t>DOI: </a:t>
            </a:r>
            <a:r>
              <a:rPr lang="en">
                <a:solidFill>
                  <a:srgbClr val="FFFFFF"/>
                </a:solidFill>
                <a:latin typeface="Lato Black"/>
                <a:ea typeface="Lato Black"/>
                <a:cs typeface="Lato Black"/>
                <a:sym typeface="Lato Black"/>
              </a:rPr>
              <a:t>10.1038/s42003-018-0019-5</a:t>
            </a:r>
            <a:endParaRPr>
              <a:solidFill>
                <a:srgbClr val="FFFFFF"/>
              </a:solidFill>
              <a:latin typeface="Lato Black"/>
              <a:ea typeface="Lato Black"/>
              <a:cs typeface="Lato Black"/>
              <a:sym typeface="Lato Black"/>
            </a:endParaRPr>
          </a:p>
        </p:txBody>
      </p:sp>
      <p:sp>
        <p:nvSpPr>
          <p:cNvPr id="291" name="Google Shape;291;p42"/>
          <p:cNvSpPr txBox="1"/>
          <p:nvPr/>
        </p:nvSpPr>
        <p:spPr>
          <a:xfrm>
            <a:off x="1808925" y="120456"/>
            <a:ext cx="6634500" cy="673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chemeClr val="dk1"/>
                </a:solidFill>
              </a:rPr>
              <a:t>Anisogamy evolved with a reduced sex-determining region in volvocine green algae</a:t>
            </a:r>
            <a:endParaRPr sz="1800" b="1">
              <a:solidFill>
                <a:srgbClr val="5E808C"/>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grpSp>
        <p:nvGrpSpPr>
          <p:cNvPr id="297" name="Google Shape;297;p43"/>
          <p:cNvGrpSpPr/>
          <p:nvPr/>
        </p:nvGrpSpPr>
        <p:grpSpPr>
          <a:xfrm>
            <a:off x="632750" y="309319"/>
            <a:ext cx="838168" cy="4472325"/>
            <a:chOff x="1470950" y="412425"/>
            <a:chExt cx="838168" cy="5963100"/>
          </a:xfrm>
        </p:grpSpPr>
        <p:sp>
          <p:nvSpPr>
            <p:cNvPr id="298" name="Google Shape;298;p43"/>
            <p:cNvSpPr txBox="1"/>
            <p:nvPr/>
          </p:nvSpPr>
          <p:spPr>
            <a:xfrm rot="-5400000">
              <a:off x="-1255600" y="3138975"/>
              <a:ext cx="5963100" cy="5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Raleway Medium"/>
                  <a:ea typeface="Raleway Medium"/>
                  <a:cs typeface="Raleway Medium"/>
                  <a:sym typeface="Raleway Medium"/>
                </a:rPr>
                <a:t>ripeta</a:t>
              </a:r>
              <a:r>
                <a:rPr lang="en" sz="3600">
                  <a:latin typeface="Raleway Light"/>
                  <a:ea typeface="Raleway Light"/>
                  <a:cs typeface="Raleway Light"/>
                  <a:sym typeface="Raleway Light"/>
                </a:rPr>
                <a:t>Example</a:t>
              </a:r>
              <a:endParaRPr sz="3600">
                <a:latin typeface="Raleway Light"/>
                <a:ea typeface="Raleway Light"/>
                <a:cs typeface="Raleway Light"/>
                <a:sym typeface="Raleway Light"/>
              </a:endParaRPr>
            </a:p>
          </p:txBody>
        </p:sp>
        <p:cxnSp>
          <p:nvCxnSpPr>
            <p:cNvPr id="299" name="Google Shape;299;p43"/>
            <p:cNvCxnSpPr/>
            <p:nvPr/>
          </p:nvCxnSpPr>
          <p:spPr>
            <a:xfrm>
              <a:off x="2309118" y="543050"/>
              <a:ext cx="0" cy="5794500"/>
            </a:xfrm>
            <a:prstGeom prst="straightConnector1">
              <a:avLst/>
            </a:prstGeom>
            <a:noFill/>
            <a:ln w="9525" cap="flat" cmpd="sng">
              <a:solidFill>
                <a:srgbClr val="999999"/>
              </a:solidFill>
              <a:prstDash val="solid"/>
              <a:round/>
              <a:headEnd type="none" w="med" len="med"/>
              <a:tailEnd type="none" w="med" len="med"/>
            </a:ln>
          </p:spPr>
        </p:cxnSp>
      </p:grpSp>
      <p:sp>
        <p:nvSpPr>
          <p:cNvPr id="300" name="Google Shape;300;p43"/>
          <p:cNvSpPr txBox="1"/>
          <p:nvPr/>
        </p:nvSpPr>
        <p:spPr>
          <a:xfrm>
            <a:off x="1761525" y="1350125"/>
            <a:ext cx="3688800" cy="3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a:solidFill>
                  <a:schemeClr val="dk1"/>
                </a:solidFill>
              </a:rPr>
              <a:t>Molecular evolutionary analysis. Divergence scores of synonymous and non-  synonymous substitutions between gametologs were computed using </a:t>
            </a:r>
            <a:r>
              <a:rPr lang="en" sz="1800">
                <a:solidFill>
                  <a:schemeClr val="dk1"/>
                </a:solidFill>
                <a:highlight>
                  <a:srgbClr val="FFFF00"/>
                </a:highlight>
              </a:rPr>
              <a:t>yn00</a:t>
            </a:r>
            <a:r>
              <a:rPr lang="en" sz="1800">
                <a:solidFill>
                  <a:schemeClr val="dk1"/>
                </a:solidFill>
              </a:rPr>
              <a:t> of the  </a:t>
            </a:r>
            <a:r>
              <a:rPr lang="en" sz="1800">
                <a:solidFill>
                  <a:schemeClr val="dk1"/>
                </a:solidFill>
                <a:highlight>
                  <a:srgbClr val="FFFF00"/>
                </a:highlight>
              </a:rPr>
              <a:t>PAML4 package</a:t>
            </a:r>
            <a:r>
              <a:rPr lang="en" sz="1800" baseline="30000">
                <a:solidFill>
                  <a:schemeClr val="dk1"/>
                </a:solidFill>
                <a:highlight>
                  <a:srgbClr val="FFFF00"/>
                </a:highlight>
              </a:rPr>
              <a:t>45</a:t>
            </a:r>
            <a:r>
              <a:rPr lang="en" sz="1800">
                <a:solidFill>
                  <a:schemeClr val="dk1"/>
                </a:solidFill>
              </a:rPr>
              <a:t>; nonsynonymous and synonymous site divergence of aligned  coding sequences of gametologs was calculated based on Yang and Nielsen</a:t>
            </a:r>
            <a:r>
              <a:rPr lang="en" sz="1800" baseline="30000">
                <a:solidFill>
                  <a:schemeClr val="dk1"/>
                </a:solidFill>
              </a:rPr>
              <a:t>46</a:t>
            </a:r>
            <a:r>
              <a:rPr lang="en" sz="1800">
                <a:solidFill>
                  <a:schemeClr val="dk1"/>
                </a:solidFill>
              </a:rPr>
              <a:t> with  equal weighting between pathways, and the same codon frequency for all pairs</a:t>
            </a:r>
            <a:r>
              <a:rPr lang="en" sz="1800" baseline="30000">
                <a:solidFill>
                  <a:schemeClr val="dk1"/>
                </a:solidFill>
              </a:rPr>
              <a:t>11</a:t>
            </a:r>
            <a:endParaRPr sz="1800" i="1"/>
          </a:p>
        </p:txBody>
      </p:sp>
      <p:sp>
        <p:nvSpPr>
          <p:cNvPr id="301" name="Google Shape;301;p43"/>
          <p:cNvSpPr txBox="1">
            <a:spLocks noGrp="1"/>
          </p:cNvSpPr>
          <p:nvPr>
            <p:ph type="title"/>
          </p:nvPr>
        </p:nvSpPr>
        <p:spPr>
          <a:xfrm>
            <a:off x="5450325" y="2814486"/>
            <a:ext cx="3483300" cy="4593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0"/>
              <a:t>Software Version</a:t>
            </a:r>
            <a:r>
              <a:rPr lang="en" sz="2400" b="0">
                <a:latin typeface="Raleway"/>
                <a:ea typeface="Raleway"/>
                <a:cs typeface="Raleway"/>
                <a:sym typeface="Raleway"/>
              </a:rPr>
              <a:t> = </a:t>
            </a:r>
            <a:r>
              <a:rPr lang="en" sz="2400">
                <a:solidFill>
                  <a:srgbClr val="38761D"/>
                </a:solidFill>
              </a:rPr>
              <a:t>Yes</a:t>
            </a:r>
            <a:r>
              <a:rPr lang="en" sz="2400">
                <a:solidFill>
                  <a:srgbClr val="CC0000"/>
                </a:solidFill>
              </a:rPr>
              <a:t>  </a:t>
            </a:r>
            <a:endParaRPr sz="2400">
              <a:solidFill>
                <a:srgbClr val="CC0000"/>
              </a:solidFill>
              <a:latin typeface="Raleway"/>
              <a:ea typeface="Raleway"/>
              <a:cs typeface="Raleway"/>
              <a:sym typeface="Raleway"/>
            </a:endParaRPr>
          </a:p>
        </p:txBody>
      </p:sp>
      <p:sp>
        <p:nvSpPr>
          <p:cNvPr id="302" name="Google Shape;302;p43"/>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latin typeface="Raleway"/>
              <a:ea typeface="Raleway"/>
              <a:cs typeface="Raleway"/>
              <a:sym typeface="Raleway"/>
            </a:endParaRPr>
          </a:p>
        </p:txBody>
      </p:sp>
      <p:sp>
        <p:nvSpPr>
          <p:cNvPr id="303" name="Google Shape;303;p43"/>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i="1">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r>
              <a:rPr lang="en" sz="1000" i="1">
                <a:solidFill>
                  <a:schemeClr val="dk1"/>
                </a:solidFill>
                <a:latin typeface="Raleway"/>
                <a:ea typeface="Raleway"/>
                <a:cs typeface="Raleway"/>
                <a:sym typeface="Raleway"/>
              </a:rPr>
              <a:t>  Ripeta, LLC. All rights reserved. This is not to be shared without official permission from Ripeta, LLC.</a:t>
            </a:r>
            <a:endParaRPr sz="1000">
              <a:latin typeface="Raleway"/>
              <a:ea typeface="Raleway"/>
              <a:cs typeface="Raleway"/>
              <a:sym typeface="Raleway"/>
            </a:endParaRPr>
          </a:p>
        </p:txBody>
      </p:sp>
      <p:sp>
        <p:nvSpPr>
          <p:cNvPr id="304" name="Google Shape;304;p43"/>
          <p:cNvSpPr txBox="1">
            <a:spLocks noGrp="1"/>
          </p:cNvSpPr>
          <p:nvPr>
            <p:ph type="title"/>
          </p:nvPr>
        </p:nvSpPr>
        <p:spPr>
          <a:xfrm>
            <a:off x="5450325" y="3698614"/>
            <a:ext cx="3483300" cy="4593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0"/>
              <a:t>Software Cited    </a:t>
            </a:r>
            <a:r>
              <a:rPr lang="en" sz="2400" b="0">
                <a:latin typeface="Raleway"/>
                <a:ea typeface="Raleway"/>
                <a:cs typeface="Raleway"/>
                <a:sym typeface="Raleway"/>
              </a:rPr>
              <a:t> = </a:t>
            </a:r>
            <a:r>
              <a:rPr lang="en" sz="2400">
                <a:solidFill>
                  <a:srgbClr val="38761D"/>
                </a:solidFill>
              </a:rPr>
              <a:t>Yes</a:t>
            </a:r>
            <a:r>
              <a:rPr lang="en" sz="2400">
                <a:solidFill>
                  <a:srgbClr val="CC0000"/>
                </a:solidFill>
              </a:rPr>
              <a:t>  </a:t>
            </a:r>
            <a:endParaRPr sz="2400">
              <a:solidFill>
                <a:srgbClr val="CC0000"/>
              </a:solidFill>
              <a:latin typeface="Raleway"/>
              <a:ea typeface="Raleway"/>
              <a:cs typeface="Raleway"/>
              <a:sym typeface="Raleway"/>
            </a:endParaRPr>
          </a:p>
        </p:txBody>
      </p:sp>
      <p:sp>
        <p:nvSpPr>
          <p:cNvPr id="305" name="Google Shape;305;p43"/>
          <p:cNvSpPr txBox="1">
            <a:spLocks noGrp="1"/>
          </p:cNvSpPr>
          <p:nvPr>
            <p:ph type="title"/>
          </p:nvPr>
        </p:nvSpPr>
        <p:spPr>
          <a:xfrm>
            <a:off x="5450325" y="1878026"/>
            <a:ext cx="3483300" cy="4593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0"/>
              <a:t>Software Stated </a:t>
            </a:r>
            <a:r>
              <a:rPr lang="en" sz="2400" b="0">
                <a:latin typeface="Raleway"/>
                <a:ea typeface="Raleway"/>
                <a:cs typeface="Raleway"/>
                <a:sym typeface="Raleway"/>
              </a:rPr>
              <a:t>= </a:t>
            </a:r>
            <a:r>
              <a:rPr lang="en" sz="2400">
                <a:solidFill>
                  <a:srgbClr val="38761D"/>
                </a:solidFill>
              </a:rPr>
              <a:t>Yes</a:t>
            </a:r>
            <a:r>
              <a:rPr lang="en" sz="2400">
                <a:solidFill>
                  <a:srgbClr val="CC0000"/>
                </a:solidFill>
              </a:rPr>
              <a:t>  </a:t>
            </a:r>
            <a:endParaRPr sz="2400">
              <a:solidFill>
                <a:srgbClr val="CC0000"/>
              </a:solidFill>
              <a:latin typeface="Raleway"/>
              <a:ea typeface="Raleway"/>
              <a:cs typeface="Raleway"/>
              <a:sym typeface="Raleway"/>
            </a:endParaRPr>
          </a:p>
        </p:txBody>
      </p:sp>
      <p:grpSp>
        <p:nvGrpSpPr>
          <p:cNvPr id="306" name="Google Shape;306;p43"/>
          <p:cNvGrpSpPr/>
          <p:nvPr/>
        </p:nvGrpSpPr>
        <p:grpSpPr>
          <a:xfrm>
            <a:off x="1808925" y="120456"/>
            <a:ext cx="6772500" cy="976355"/>
            <a:chOff x="1808925" y="398394"/>
            <a:chExt cx="6772500" cy="1064031"/>
          </a:xfrm>
        </p:grpSpPr>
        <p:sp>
          <p:nvSpPr>
            <p:cNvPr id="307" name="Google Shape;307;p43"/>
            <p:cNvSpPr txBox="1"/>
            <p:nvPr/>
          </p:nvSpPr>
          <p:spPr>
            <a:xfrm>
              <a:off x="1808925" y="398394"/>
              <a:ext cx="6634500" cy="73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chemeClr val="dk1"/>
                  </a:solidFill>
                </a:rPr>
                <a:t>Anisogamy evolved with a reduced sex-determining region in volvocine green algae</a:t>
              </a:r>
              <a:endParaRPr sz="1800" b="1">
                <a:solidFill>
                  <a:srgbClr val="5E808C"/>
                </a:solidFill>
              </a:endParaRPr>
            </a:p>
          </p:txBody>
        </p:sp>
        <p:sp>
          <p:nvSpPr>
            <p:cNvPr id="308" name="Google Shape;308;p43"/>
            <p:cNvSpPr txBox="1"/>
            <p:nvPr/>
          </p:nvSpPr>
          <p:spPr>
            <a:xfrm>
              <a:off x="1823325" y="1146225"/>
              <a:ext cx="6758100" cy="316200"/>
            </a:xfrm>
            <a:prstGeom prst="rect">
              <a:avLst/>
            </a:prstGeom>
            <a:solidFill>
              <a:srgbClr val="5E808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rPr>
                <a:t>COMMUNICATIONS </a:t>
              </a:r>
              <a:r>
                <a:rPr lang="en" sz="1200">
                  <a:solidFill>
                    <a:srgbClr val="FFFFFF"/>
                  </a:solidFill>
                  <a:latin typeface="Lato Black"/>
                  <a:ea typeface="Lato Black"/>
                  <a:cs typeface="Lato Black"/>
                  <a:sym typeface="Lato Black"/>
                </a:rPr>
                <a:t>BIOLOGY	</a:t>
              </a:r>
              <a:r>
                <a:rPr lang="en" sz="1800">
                  <a:solidFill>
                    <a:srgbClr val="FFFFFF"/>
                  </a:solidFill>
                  <a:latin typeface="Lato Black"/>
                  <a:ea typeface="Lato Black"/>
                  <a:cs typeface="Lato Black"/>
                  <a:sym typeface="Lato Black"/>
                </a:rPr>
                <a:t> 			</a:t>
              </a:r>
              <a:r>
                <a:rPr lang="en" sz="1200">
                  <a:solidFill>
                    <a:srgbClr val="FFFFFF"/>
                  </a:solidFill>
                  <a:latin typeface="Lato Black"/>
                  <a:ea typeface="Lato Black"/>
                  <a:cs typeface="Lato Black"/>
                  <a:sym typeface="Lato Black"/>
                </a:rPr>
                <a:t>DOI: </a:t>
              </a:r>
              <a:r>
                <a:rPr lang="en">
                  <a:solidFill>
                    <a:srgbClr val="FFFFFF"/>
                  </a:solidFill>
                  <a:latin typeface="Lato Black"/>
                  <a:ea typeface="Lato Black"/>
                  <a:cs typeface="Lato Black"/>
                  <a:sym typeface="Lato Black"/>
                </a:rPr>
                <a:t>10.1038/s42003-018-0019-5</a:t>
              </a:r>
              <a:endParaRPr>
                <a:solidFill>
                  <a:srgbClr val="FFFFFF"/>
                </a:solidFill>
                <a:latin typeface="Lato Black"/>
                <a:ea typeface="Lato Black"/>
                <a:cs typeface="Lato Black"/>
                <a:sym typeface="Lato Black"/>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grpSp>
        <p:nvGrpSpPr>
          <p:cNvPr id="314" name="Google Shape;314;p44"/>
          <p:cNvGrpSpPr/>
          <p:nvPr/>
        </p:nvGrpSpPr>
        <p:grpSpPr>
          <a:xfrm>
            <a:off x="632750" y="309319"/>
            <a:ext cx="838168" cy="4472325"/>
            <a:chOff x="1470950" y="412425"/>
            <a:chExt cx="838168" cy="5963100"/>
          </a:xfrm>
        </p:grpSpPr>
        <p:sp>
          <p:nvSpPr>
            <p:cNvPr id="315" name="Google Shape;315;p44"/>
            <p:cNvSpPr txBox="1"/>
            <p:nvPr/>
          </p:nvSpPr>
          <p:spPr>
            <a:xfrm rot="-5400000">
              <a:off x="-1255600" y="3138975"/>
              <a:ext cx="5963100" cy="5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Raleway Medium"/>
                  <a:ea typeface="Raleway Medium"/>
                  <a:cs typeface="Raleway Medium"/>
                  <a:sym typeface="Raleway Medium"/>
                </a:rPr>
                <a:t>ripeta</a:t>
              </a:r>
              <a:r>
                <a:rPr lang="en" sz="3600">
                  <a:latin typeface="Raleway Light"/>
                  <a:ea typeface="Raleway Light"/>
                  <a:cs typeface="Raleway Light"/>
                  <a:sym typeface="Raleway Light"/>
                </a:rPr>
                <a:t>Example</a:t>
              </a:r>
              <a:endParaRPr sz="3600">
                <a:latin typeface="Raleway Light"/>
                <a:ea typeface="Raleway Light"/>
                <a:cs typeface="Raleway Light"/>
                <a:sym typeface="Raleway Light"/>
              </a:endParaRPr>
            </a:p>
          </p:txBody>
        </p:sp>
        <p:cxnSp>
          <p:nvCxnSpPr>
            <p:cNvPr id="316" name="Google Shape;316;p44"/>
            <p:cNvCxnSpPr/>
            <p:nvPr/>
          </p:nvCxnSpPr>
          <p:spPr>
            <a:xfrm>
              <a:off x="2309118" y="543050"/>
              <a:ext cx="0" cy="5794500"/>
            </a:xfrm>
            <a:prstGeom prst="straightConnector1">
              <a:avLst/>
            </a:prstGeom>
            <a:noFill/>
            <a:ln w="9525" cap="flat" cmpd="sng">
              <a:solidFill>
                <a:srgbClr val="999999"/>
              </a:solidFill>
              <a:prstDash val="solid"/>
              <a:round/>
              <a:headEnd type="none" w="med" len="med"/>
              <a:tailEnd type="none" w="med" len="med"/>
            </a:ln>
          </p:spPr>
        </p:cxnSp>
      </p:grpSp>
      <p:sp>
        <p:nvSpPr>
          <p:cNvPr id="317" name="Google Shape;317;p44"/>
          <p:cNvSpPr txBox="1"/>
          <p:nvPr/>
        </p:nvSpPr>
        <p:spPr>
          <a:xfrm>
            <a:off x="1761525" y="2246781"/>
            <a:ext cx="6758100" cy="266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i="1">
                <a:solidFill>
                  <a:schemeClr val="dk1"/>
                </a:solidFill>
              </a:rPr>
              <a:t>Code availability not found.</a:t>
            </a:r>
            <a:endParaRPr sz="2400" i="1"/>
          </a:p>
        </p:txBody>
      </p:sp>
      <p:sp>
        <p:nvSpPr>
          <p:cNvPr id="318" name="Google Shape;318;p44"/>
          <p:cNvSpPr txBox="1">
            <a:spLocks noGrp="1"/>
          </p:cNvSpPr>
          <p:nvPr>
            <p:ph type="title"/>
          </p:nvPr>
        </p:nvSpPr>
        <p:spPr>
          <a:xfrm>
            <a:off x="5221725" y="2106598"/>
            <a:ext cx="3483300" cy="459300"/>
          </a:xfrm>
          <a:prstGeom prst="rect">
            <a:avLst/>
          </a:prstGeom>
          <a:solidFill>
            <a:srgbClr val="EFEFE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0"/>
              <a:t>Code Availability</a:t>
            </a:r>
            <a:r>
              <a:rPr lang="en" sz="2400" b="0">
                <a:latin typeface="Raleway"/>
                <a:ea typeface="Raleway"/>
                <a:cs typeface="Raleway"/>
                <a:sym typeface="Raleway"/>
              </a:rPr>
              <a:t> = </a:t>
            </a:r>
            <a:r>
              <a:rPr lang="en" sz="2400">
                <a:solidFill>
                  <a:srgbClr val="CC0000"/>
                </a:solidFill>
              </a:rPr>
              <a:t>No  </a:t>
            </a:r>
            <a:endParaRPr sz="2400">
              <a:solidFill>
                <a:srgbClr val="CC0000"/>
              </a:solidFill>
              <a:latin typeface="Raleway"/>
              <a:ea typeface="Raleway"/>
              <a:cs typeface="Raleway"/>
              <a:sym typeface="Raleway"/>
            </a:endParaRPr>
          </a:p>
        </p:txBody>
      </p:sp>
      <p:sp>
        <p:nvSpPr>
          <p:cNvPr id="319" name="Google Shape;319;p44"/>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a:latin typeface="Raleway"/>
              <a:ea typeface="Raleway"/>
              <a:cs typeface="Raleway"/>
              <a:sym typeface="Raleway"/>
            </a:endParaRPr>
          </a:p>
        </p:txBody>
      </p:sp>
      <p:sp>
        <p:nvSpPr>
          <p:cNvPr id="320" name="Google Shape;320;p44"/>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000" i="1">
              <a:solidFill>
                <a:schemeClr val="dk1"/>
              </a:solidFill>
              <a:latin typeface="Raleway"/>
              <a:ea typeface="Raleway"/>
              <a:cs typeface="Raleway"/>
              <a:sym typeface="Raleway"/>
            </a:endParaRPr>
          </a:p>
          <a:p>
            <a:pPr marL="0" lvl="0" indent="0" algn="l" rtl="0">
              <a:lnSpc>
                <a:spcPct val="115000"/>
              </a:lnSpc>
              <a:spcBef>
                <a:spcPts val="0"/>
              </a:spcBef>
              <a:spcAft>
                <a:spcPts val="0"/>
              </a:spcAft>
              <a:buNone/>
            </a:pPr>
            <a:r>
              <a:rPr lang="en" sz="1000" i="1">
                <a:solidFill>
                  <a:schemeClr val="dk1"/>
                </a:solidFill>
                <a:latin typeface="Raleway"/>
                <a:ea typeface="Raleway"/>
                <a:cs typeface="Raleway"/>
                <a:sym typeface="Raleway"/>
              </a:rPr>
              <a:t>  Ripeta, LLC. All rights reserved. This is not to be shared without official permission from Ripeta, LLC.</a:t>
            </a:r>
            <a:endParaRPr sz="1000">
              <a:latin typeface="Raleway"/>
              <a:ea typeface="Raleway"/>
              <a:cs typeface="Raleway"/>
              <a:sym typeface="Raleway"/>
            </a:endParaRPr>
          </a:p>
        </p:txBody>
      </p:sp>
      <p:grpSp>
        <p:nvGrpSpPr>
          <p:cNvPr id="321" name="Google Shape;321;p44"/>
          <p:cNvGrpSpPr/>
          <p:nvPr/>
        </p:nvGrpSpPr>
        <p:grpSpPr>
          <a:xfrm>
            <a:off x="1823325" y="309319"/>
            <a:ext cx="6758100" cy="939900"/>
            <a:chOff x="1823325" y="412425"/>
            <a:chExt cx="6758100" cy="1253200"/>
          </a:xfrm>
        </p:grpSpPr>
        <p:sp>
          <p:nvSpPr>
            <p:cNvPr id="322" name="Google Shape;322;p44"/>
            <p:cNvSpPr txBox="1"/>
            <p:nvPr/>
          </p:nvSpPr>
          <p:spPr>
            <a:xfrm>
              <a:off x="1823325" y="412425"/>
              <a:ext cx="6634500" cy="733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chemeClr val="dk1"/>
                  </a:solidFill>
                </a:rPr>
                <a:t>Anisogamy evolved with a reduced sex-determining region in volvocine green algae</a:t>
              </a:r>
              <a:endParaRPr sz="1800" b="1">
                <a:solidFill>
                  <a:srgbClr val="5E808C"/>
                </a:solidFill>
              </a:endParaRPr>
            </a:p>
          </p:txBody>
        </p:sp>
        <p:sp>
          <p:nvSpPr>
            <p:cNvPr id="323" name="Google Shape;323;p44"/>
            <p:cNvSpPr txBox="1"/>
            <p:nvPr/>
          </p:nvSpPr>
          <p:spPr>
            <a:xfrm>
              <a:off x="1823325" y="1349425"/>
              <a:ext cx="6758100" cy="316200"/>
            </a:xfrm>
            <a:prstGeom prst="rect">
              <a:avLst/>
            </a:prstGeom>
            <a:solidFill>
              <a:srgbClr val="5E808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rPr>
                <a:t>COMMUNICATIONS </a:t>
              </a:r>
              <a:r>
                <a:rPr lang="en" sz="1200">
                  <a:solidFill>
                    <a:srgbClr val="FFFFFF"/>
                  </a:solidFill>
                  <a:latin typeface="Lato Black"/>
                  <a:ea typeface="Lato Black"/>
                  <a:cs typeface="Lato Black"/>
                  <a:sym typeface="Lato Black"/>
                </a:rPr>
                <a:t>BIOLOGY	</a:t>
              </a:r>
              <a:r>
                <a:rPr lang="en" sz="1800">
                  <a:solidFill>
                    <a:srgbClr val="FFFFFF"/>
                  </a:solidFill>
                  <a:latin typeface="Lato Black"/>
                  <a:ea typeface="Lato Black"/>
                  <a:cs typeface="Lato Black"/>
                  <a:sym typeface="Lato Black"/>
                </a:rPr>
                <a:t> 			</a:t>
              </a:r>
              <a:r>
                <a:rPr lang="en" sz="1200">
                  <a:solidFill>
                    <a:srgbClr val="FFFFFF"/>
                  </a:solidFill>
                  <a:latin typeface="Lato Black"/>
                  <a:ea typeface="Lato Black"/>
                  <a:cs typeface="Lato Black"/>
                  <a:sym typeface="Lato Black"/>
                </a:rPr>
                <a:t>DOI: </a:t>
              </a:r>
              <a:r>
                <a:rPr lang="en">
                  <a:solidFill>
                    <a:srgbClr val="FFFFFF"/>
                  </a:solidFill>
                  <a:latin typeface="Lato Black"/>
                  <a:ea typeface="Lato Black"/>
                  <a:cs typeface="Lato Black"/>
                  <a:sym typeface="Lato Black"/>
                </a:rPr>
                <a:t>10.1038/s42003-018-0019-5</a:t>
              </a:r>
              <a:endParaRPr>
                <a:solidFill>
                  <a:srgbClr val="FFFFFF"/>
                </a:solidFill>
                <a:latin typeface="Lato Black"/>
                <a:ea typeface="Lato Black"/>
                <a:cs typeface="Lato Black"/>
                <a:sym typeface="Lato Black"/>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grpSp>
        <p:nvGrpSpPr>
          <p:cNvPr id="329" name="Google Shape;329;p45"/>
          <p:cNvGrpSpPr/>
          <p:nvPr/>
        </p:nvGrpSpPr>
        <p:grpSpPr>
          <a:xfrm>
            <a:off x="632750" y="309319"/>
            <a:ext cx="838168" cy="4472325"/>
            <a:chOff x="1470950" y="412425"/>
            <a:chExt cx="838168" cy="5963100"/>
          </a:xfrm>
        </p:grpSpPr>
        <p:sp>
          <p:nvSpPr>
            <p:cNvPr id="330" name="Google Shape;330;p45"/>
            <p:cNvSpPr txBox="1"/>
            <p:nvPr/>
          </p:nvSpPr>
          <p:spPr>
            <a:xfrm rot="-5400000">
              <a:off x="-1255600" y="3138975"/>
              <a:ext cx="5963100" cy="51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Raleway"/>
                  <a:ea typeface="Raleway"/>
                  <a:cs typeface="Raleway"/>
                  <a:sym typeface="Raleway"/>
                </a:rPr>
                <a:t>ripeta</a:t>
              </a:r>
              <a:r>
                <a:rPr lang="en" sz="3000" b="0" i="0" u="none" strike="noStrike" cap="none">
                  <a:solidFill>
                    <a:srgbClr val="000000"/>
                  </a:solidFill>
                  <a:latin typeface="Raleway Light"/>
                  <a:ea typeface="Raleway Light"/>
                  <a:cs typeface="Raleway Light"/>
                  <a:sym typeface="Raleway Light"/>
                </a:rPr>
                <a:t>Report</a:t>
              </a:r>
              <a:endParaRPr sz="3000" b="0" i="1" u="none" strike="noStrike" cap="none">
                <a:solidFill>
                  <a:srgbClr val="000000"/>
                </a:solidFill>
                <a:latin typeface="Raleway Light"/>
                <a:ea typeface="Raleway Light"/>
                <a:cs typeface="Raleway Light"/>
                <a:sym typeface="Raleway Light"/>
              </a:endParaRPr>
            </a:p>
          </p:txBody>
        </p:sp>
        <p:cxnSp>
          <p:nvCxnSpPr>
            <p:cNvPr id="331" name="Google Shape;331;p45"/>
            <p:cNvCxnSpPr/>
            <p:nvPr/>
          </p:nvCxnSpPr>
          <p:spPr>
            <a:xfrm>
              <a:off x="2309118" y="543050"/>
              <a:ext cx="0" cy="5794500"/>
            </a:xfrm>
            <a:prstGeom prst="straightConnector1">
              <a:avLst/>
            </a:prstGeom>
            <a:noFill/>
            <a:ln w="9525" cap="flat" cmpd="sng">
              <a:solidFill>
                <a:srgbClr val="999999"/>
              </a:solidFill>
              <a:prstDash val="solid"/>
              <a:round/>
              <a:headEnd type="none" w="sm" len="sm"/>
              <a:tailEnd type="none" w="sm" len="sm"/>
            </a:ln>
          </p:spPr>
        </p:cxnSp>
      </p:grpSp>
      <p:sp>
        <p:nvSpPr>
          <p:cNvPr id="332" name="Google Shape;332;p45"/>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
              <a:buFont typeface="Arial"/>
              <a:buNone/>
            </a:pPr>
            <a:endParaRPr sz="1000" b="0" i="0" u="none" strike="noStrike" cap="none">
              <a:solidFill>
                <a:srgbClr val="000000"/>
              </a:solidFill>
              <a:latin typeface="Raleway"/>
              <a:ea typeface="Raleway"/>
              <a:cs typeface="Raleway"/>
              <a:sym typeface="Raleway"/>
            </a:endParaRPr>
          </a:p>
        </p:txBody>
      </p:sp>
      <p:sp>
        <p:nvSpPr>
          <p:cNvPr id="333" name="Google Shape;333;p45"/>
          <p:cNvSpPr txBox="1"/>
          <p:nvPr/>
        </p:nvSpPr>
        <p:spPr>
          <a:xfrm>
            <a:off x="1761525" y="4604775"/>
            <a:ext cx="6242400" cy="30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
              <a:buFont typeface="Arial"/>
              <a:buNone/>
            </a:pPr>
            <a:endParaRPr sz="1000" b="0" i="1" u="none" strike="noStrike" cap="none">
              <a:solidFill>
                <a:schemeClr val="dk1"/>
              </a:solidFill>
              <a:latin typeface="Raleway"/>
              <a:ea typeface="Raleway"/>
              <a:cs typeface="Raleway"/>
              <a:sym typeface="Raleway"/>
            </a:endParaRPr>
          </a:p>
          <a:p>
            <a:pPr marL="0" marR="0" lvl="0" indent="0" algn="l" rtl="0">
              <a:lnSpc>
                <a:spcPct val="115000"/>
              </a:lnSpc>
              <a:spcBef>
                <a:spcPts val="0"/>
              </a:spcBef>
              <a:spcAft>
                <a:spcPts val="0"/>
              </a:spcAft>
              <a:buClr>
                <a:srgbClr val="000000"/>
              </a:buClr>
              <a:buSzPts val="1000"/>
              <a:buFont typeface="Arial"/>
              <a:buNone/>
            </a:pPr>
            <a:r>
              <a:rPr lang="en" sz="1000" b="0" i="1" u="none" strike="noStrike" cap="none">
                <a:solidFill>
                  <a:schemeClr val="dk1"/>
                </a:solidFill>
                <a:latin typeface="Raleway"/>
                <a:ea typeface="Raleway"/>
                <a:cs typeface="Raleway"/>
                <a:sym typeface="Raleway"/>
              </a:rPr>
              <a:t>  Ripeta, LLC. All rights reserved. This is not to be shared without official permission from Ripeta, LLC.</a:t>
            </a:r>
            <a:endParaRPr sz="1000" b="0" i="0" u="none" strike="noStrike" cap="none">
              <a:solidFill>
                <a:srgbClr val="000000"/>
              </a:solidFill>
              <a:latin typeface="Raleway"/>
              <a:ea typeface="Raleway"/>
              <a:cs typeface="Raleway"/>
              <a:sym typeface="Raleway"/>
            </a:endParaRPr>
          </a:p>
        </p:txBody>
      </p:sp>
      <p:sp>
        <p:nvSpPr>
          <p:cNvPr id="334" name="Google Shape;334;p45"/>
          <p:cNvSpPr txBox="1"/>
          <p:nvPr/>
        </p:nvSpPr>
        <p:spPr>
          <a:xfrm>
            <a:off x="3423875" y="277975"/>
            <a:ext cx="2845800" cy="30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00000"/>
                </a:solidFill>
                <a:latin typeface="Raleway"/>
                <a:ea typeface="Raleway"/>
                <a:cs typeface="Raleway"/>
                <a:sym typeface="Raleway"/>
              </a:rPr>
              <a:t>Summary Report</a:t>
            </a:r>
            <a:endParaRPr sz="2400" b="0" i="0" u="none" strike="noStrike" cap="none">
              <a:solidFill>
                <a:srgbClr val="000000"/>
              </a:solidFill>
              <a:latin typeface="Raleway"/>
              <a:ea typeface="Raleway"/>
              <a:cs typeface="Raleway"/>
              <a:sym typeface="Raleway"/>
            </a:endParaRPr>
          </a:p>
        </p:txBody>
      </p:sp>
      <p:pic>
        <p:nvPicPr>
          <p:cNvPr id="335" name="Google Shape;335;p45"/>
          <p:cNvPicPr preferRelativeResize="0"/>
          <p:nvPr/>
        </p:nvPicPr>
        <p:blipFill rotWithShape="1">
          <a:blip r:embed="rId3">
            <a:alphaModFix/>
          </a:blip>
          <a:srcRect t="10386"/>
          <a:stretch/>
        </p:blipFill>
        <p:spPr>
          <a:xfrm>
            <a:off x="3394575" y="1573300"/>
            <a:ext cx="3200844" cy="3086301"/>
          </a:xfrm>
          <a:prstGeom prst="rect">
            <a:avLst/>
          </a:prstGeom>
          <a:noFill/>
          <a:ln>
            <a:noFill/>
          </a:ln>
        </p:spPr>
      </p:pic>
      <p:pic>
        <p:nvPicPr>
          <p:cNvPr id="336" name="Google Shape;336;p45"/>
          <p:cNvPicPr preferRelativeResize="0"/>
          <p:nvPr/>
        </p:nvPicPr>
        <p:blipFill rotWithShape="1">
          <a:blip r:embed="rId4">
            <a:alphaModFix/>
          </a:blip>
          <a:srcRect/>
          <a:stretch/>
        </p:blipFill>
        <p:spPr>
          <a:xfrm>
            <a:off x="1945913" y="811800"/>
            <a:ext cx="6098176" cy="876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Open Science</a:t>
            </a:r>
            <a:endParaRPr/>
          </a:p>
        </p:txBody>
      </p:sp>
      <p:sp>
        <p:nvSpPr>
          <p:cNvPr id="93" name="Google Shape;93;p1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a challenge</a:t>
            </a:r>
            <a:endParaRPr/>
          </a:p>
        </p:txBody>
      </p:sp>
      <p:sp>
        <p:nvSpPr>
          <p:cNvPr id="94" name="Google Shape;94;p1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95" name="Google Shape;95;p18"/>
          <p:cNvPicPr preferRelativeResize="0"/>
          <p:nvPr/>
        </p:nvPicPr>
        <p:blipFill>
          <a:blip r:embed="rId3">
            <a:alphaModFix/>
          </a:blip>
          <a:stretch>
            <a:fillRect/>
          </a:stretch>
        </p:blipFill>
        <p:spPr>
          <a:xfrm>
            <a:off x="5262898" y="-125"/>
            <a:ext cx="3295054"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0"/>
        <p:cNvGrpSpPr/>
        <p:nvPr/>
      </p:nvGrpSpPr>
      <p:grpSpPr>
        <a:xfrm>
          <a:off x="0" y="0"/>
          <a:ext cx="0" cy="0"/>
          <a:chOff x="0" y="0"/>
          <a:chExt cx="0" cy="0"/>
        </a:xfrm>
      </p:grpSpPr>
      <p:sp>
        <p:nvSpPr>
          <p:cNvPr id="341" name="Google Shape;341;p46"/>
          <p:cNvSpPr txBox="1">
            <a:spLocks noGrp="1"/>
          </p:cNvSpPr>
          <p:nvPr>
            <p:ph type="title"/>
          </p:nvPr>
        </p:nvSpPr>
        <p:spPr>
          <a:xfrm>
            <a:off x="0" y="1410525"/>
            <a:ext cx="8881500" cy="157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200" b="1">
                <a:solidFill>
                  <a:srgbClr val="434343"/>
                </a:solidFill>
                <a:latin typeface="Raleway"/>
                <a:ea typeface="Raleway"/>
                <a:cs typeface="Raleway"/>
                <a:sym typeface="Raleway"/>
              </a:rPr>
              <a:t>A tale of COVID-19 articles </a:t>
            </a:r>
            <a:endParaRPr sz="4200" b="1">
              <a:solidFill>
                <a:srgbClr val="434343"/>
              </a:solidFill>
              <a:latin typeface="Raleway"/>
              <a:ea typeface="Raleway"/>
              <a:cs typeface="Raleway"/>
              <a:sym typeface="Raleway"/>
            </a:endParaRPr>
          </a:p>
        </p:txBody>
      </p:sp>
      <p:pic>
        <p:nvPicPr>
          <p:cNvPr id="342" name="Google Shape;342;p46"/>
          <p:cNvPicPr preferRelativeResize="0"/>
          <p:nvPr/>
        </p:nvPicPr>
        <p:blipFill>
          <a:blip r:embed="rId3">
            <a:alphaModFix/>
          </a:blip>
          <a:stretch>
            <a:fillRect/>
          </a:stretch>
        </p:blipFill>
        <p:spPr>
          <a:xfrm>
            <a:off x="176300" y="4171650"/>
            <a:ext cx="2035401" cy="804000"/>
          </a:xfrm>
          <a:prstGeom prst="rect">
            <a:avLst/>
          </a:prstGeom>
          <a:noFill/>
          <a:ln>
            <a:noFill/>
          </a:ln>
        </p:spPr>
      </p:pic>
      <p:sp>
        <p:nvSpPr>
          <p:cNvPr id="343" name="Google Shape;343;p46"/>
          <p:cNvSpPr txBox="1">
            <a:spLocks noGrp="1"/>
          </p:cNvSpPr>
          <p:nvPr>
            <p:ph type="title"/>
          </p:nvPr>
        </p:nvSpPr>
        <p:spPr>
          <a:xfrm>
            <a:off x="511200" y="2425000"/>
            <a:ext cx="8370300" cy="2145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a:solidFill>
                  <a:srgbClr val="000000"/>
                </a:solidFill>
                <a:latin typeface="Raleway Light"/>
                <a:ea typeface="Raleway Light"/>
                <a:cs typeface="Raleway Light"/>
                <a:sym typeface="Raleway Light"/>
              </a:rPr>
              <a:t>535 pre-prints</a:t>
            </a:r>
            <a:endParaRPr>
              <a:solidFill>
                <a:srgbClr val="000000"/>
              </a:solidFill>
              <a:latin typeface="Raleway Light"/>
              <a:ea typeface="Raleway Light"/>
              <a:cs typeface="Raleway Light"/>
              <a:sym typeface="Raleway Light"/>
            </a:endParaRPr>
          </a:p>
          <a:p>
            <a:pPr marL="0" lvl="0" indent="0" algn="ctr" rtl="0">
              <a:lnSpc>
                <a:spcPct val="100000"/>
              </a:lnSpc>
              <a:spcBef>
                <a:spcPts val="0"/>
              </a:spcBef>
              <a:spcAft>
                <a:spcPts val="0"/>
              </a:spcAft>
              <a:buClr>
                <a:schemeClr val="dk1"/>
              </a:buClr>
              <a:buSzPts val="1100"/>
              <a:buFont typeface="Arial"/>
              <a:buNone/>
            </a:pPr>
            <a:endParaRPr>
              <a:solidFill>
                <a:srgbClr val="000000"/>
              </a:solidFill>
              <a:latin typeface="Raleway Light"/>
              <a:ea typeface="Raleway Light"/>
              <a:cs typeface="Raleway Light"/>
              <a:sym typeface="Raleway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7"/>
          <p:cNvSpPr txBox="1">
            <a:spLocks noGrp="1"/>
          </p:cNvSpPr>
          <p:nvPr>
            <p:ph type="title"/>
          </p:nvPr>
        </p:nvSpPr>
        <p:spPr>
          <a:xfrm>
            <a:off x="0" y="292625"/>
            <a:ext cx="9144000" cy="705300"/>
          </a:xfrm>
          <a:prstGeom prst="rect">
            <a:avLst/>
          </a:prstGeom>
          <a:solidFill>
            <a:srgbClr val="FFFFFF"/>
          </a:solidFill>
        </p:spPr>
        <p:txBody>
          <a:bodyPr spcFirstLastPara="1" wrap="square" lIns="91425" tIns="91425" rIns="91425" bIns="91425" anchor="t" anchorCtr="0">
            <a:noAutofit/>
          </a:bodyPr>
          <a:lstStyle/>
          <a:p>
            <a:pPr marL="342900" lvl="0" indent="0" algn="l" rtl="0">
              <a:spcBef>
                <a:spcPts val="0"/>
              </a:spcBef>
              <a:spcAft>
                <a:spcPts val="0"/>
              </a:spcAft>
              <a:buNone/>
            </a:pPr>
            <a:r>
              <a:rPr lang="en" sz="3600">
                <a:solidFill>
                  <a:srgbClr val="000000"/>
                </a:solidFill>
                <a:latin typeface="Raleway"/>
                <a:ea typeface="Raleway"/>
                <a:cs typeface="Raleway"/>
                <a:sym typeface="Raleway"/>
              </a:rPr>
              <a:t>Analysis</a:t>
            </a:r>
            <a:endParaRPr sz="3600">
              <a:solidFill>
                <a:srgbClr val="000000"/>
              </a:solidFill>
              <a:latin typeface="Raleway"/>
              <a:ea typeface="Raleway"/>
              <a:cs typeface="Raleway"/>
              <a:sym typeface="Raleway"/>
            </a:endParaRPr>
          </a:p>
        </p:txBody>
      </p:sp>
      <p:graphicFrame>
        <p:nvGraphicFramePr>
          <p:cNvPr id="349" name="Google Shape;349;p47"/>
          <p:cNvGraphicFramePr/>
          <p:nvPr/>
        </p:nvGraphicFramePr>
        <p:xfrm>
          <a:off x="311700" y="1202325"/>
          <a:ext cx="3000000" cy="3000000"/>
        </p:xfrm>
        <a:graphic>
          <a:graphicData uri="http://schemas.openxmlformats.org/drawingml/2006/table">
            <a:tbl>
              <a:tblPr>
                <a:noFill/>
                <a:tableStyleId>{40C5D7C8-BD65-4525-A8C0-065FD1811E86}</a:tableStyleId>
              </a:tblPr>
              <a:tblGrid>
                <a:gridCol w="2405425">
                  <a:extLst>
                    <a:ext uri="{9D8B030D-6E8A-4147-A177-3AD203B41FA5}">
                      <a16:colId xmlns:a16="http://schemas.microsoft.com/office/drawing/2014/main" val="20000"/>
                    </a:ext>
                  </a:extLst>
                </a:gridCol>
                <a:gridCol w="965825">
                  <a:extLst>
                    <a:ext uri="{9D8B030D-6E8A-4147-A177-3AD203B41FA5}">
                      <a16:colId xmlns:a16="http://schemas.microsoft.com/office/drawing/2014/main" val="20001"/>
                    </a:ext>
                  </a:extLst>
                </a:gridCol>
                <a:gridCol w="1022875">
                  <a:extLst>
                    <a:ext uri="{9D8B030D-6E8A-4147-A177-3AD203B41FA5}">
                      <a16:colId xmlns:a16="http://schemas.microsoft.com/office/drawing/2014/main" val="20002"/>
                    </a:ext>
                  </a:extLst>
                </a:gridCol>
                <a:gridCol w="1203600">
                  <a:extLst>
                    <a:ext uri="{9D8B030D-6E8A-4147-A177-3AD203B41FA5}">
                      <a16:colId xmlns:a16="http://schemas.microsoft.com/office/drawing/2014/main" val="20003"/>
                    </a:ext>
                  </a:extLst>
                </a:gridCol>
                <a:gridCol w="953825">
                  <a:extLst>
                    <a:ext uri="{9D8B030D-6E8A-4147-A177-3AD203B41FA5}">
                      <a16:colId xmlns:a16="http://schemas.microsoft.com/office/drawing/2014/main" val="20004"/>
                    </a:ext>
                  </a:extLst>
                </a:gridCol>
                <a:gridCol w="655800">
                  <a:extLst>
                    <a:ext uri="{9D8B030D-6E8A-4147-A177-3AD203B41FA5}">
                      <a16:colId xmlns:a16="http://schemas.microsoft.com/office/drawing/2014/main" val="20005"/>
                    </a:ext>
                  </a:extLst>
                </a:gridCol>
                <a:gridCol w="1201225">
                  <a:extLst>
                    <a:ext uri="{9D8B030D-6E8A-4147-A177-3AD203B41FA5}">
                      <a16:colId xmlns:a16="http://schemas.microsoft.com/office/drawing/2014/main" val="20006"/>
                    </a:ext>
                  </a:extLst>
                </a:gridCol>
              </a:tblGrid>
              <a:tr h="812150">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Article DOI</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Study Purpose</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Author-</a:t>
                      </a:r>
                      <a:endParaRPr sz="1600" b="1">
                        <a:solidFill>
                          <a:srgbClr val="434343"/>
                        </a:solidFill>
                        <a:latin typeface="Gentium Basic"/>
                        <a:ea typeface="Gentium Basic"/>
                        <a:cs typeface="Gentium Basic"/>
                        <a:sym typeface="Gentium Basic"/>
                      </a:endParaRPr>
                    </a:p>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ship</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Funding Statement</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Data location</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DAS</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Code availability</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extLst>
                  <a:ext uri="{0D108BD9-81ED-4DB2-BD59-A6C34878D82A}">
                    <a16:rowId xmlns:a16="http://schemas.microsoft.com/office/drawing/2014/main" val="10000"/>
                  </a:ext>
                </a:extLst>
              </a:tr>
              <a:tr h="681350">
                <a:tc>
                  <a:txBody>
                    <a:bodyPr/>
                    <a:lstStyle/>
                    <a:p>
                      <a:pPr marL="0" lvl="0" indent="0" algn="l" rtl="0">
                        <a:spcBef>
                          <a:spcPts val="0"/>
                        </a:spcBef>
                        <a:spcAft>
                          <a:spcPts val="0"/>
                        </a:spcAft>
                        <a:buNone/>
                      </a:pPr>
                      <a:r>
                        <a:rPr lang="en">
                          <a:solidFill>
                            <a:srgbClr val="FFFFFF"/>
                          </a:solidFill>
                          <a:latin typeface="Gentium Basic"/>
                          <a:ea typeface="Gentium Basic"/>
                          <a:cs typeface="Gentium Basic"/>
                          <a:sym typeface="Gentium Basic"/>
                        </a:rPr>
                        <a:t>10.1101/2020.01.30.927871</a:t>
                      </a:r>
                      <a:endParaRPr>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2</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None</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extLst>
                  <a:ext uri="{0D108BD9-81ED-4DB2-BD59-A6C34878D82A}">
                    <a16:rowId xmlns:a16="http://schemas.microsoft.com/office/drawing/2014/main" val="10001"/>
                  </a:ext>
                </a:extLst>
              </a:tr>
              <a:tr h="606525">
                <a:tc>
                  <a:txBody>
                    <a:bodyPr/>
                    <a:lstStyle/>
                    <a:p>
                      <a:pPr marL="0" lvl="0" indent="0" algn="l" rtl="0">
                        <a:spcBef>
                          <a:spcPts val="0"/>
                        </a:spcBef>
                        <a:spcAft>
                          <a:spcPts val="0"/>
                        </a:spcAft>
                        <a:buNone/>
                      </a:pPr>
                      <a:r>
                        <a:rPr lang="en">
                          <a:solidFill>
                            <a:srgbClr val="F3F3F3"/>
                          </a:solidFill>
                          <a:latin typeface="Gentium Basic"/>
                          <a:ea typeface="Gentium Basic"/>
                          <a:cs typeface="Gentium Basic"/>
                          <a:sym typeface="Gentium Basic"/>
                        </a:rPr>
                        <a:t>10.1101/2020.03.16.20037135</a:t>
                      </a:r>
                      <a:endParaRPr>
                        <a:solidFill>
                          <a:srgbClr val="F3F3F3"/>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1</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On request</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extLst>
                  <a:ext uri="{0D108BD9-81ED-4DB2-BD59-A6C34878D82A}">
                    <a16:rowId xmlns:a16="http://schemas.microsoft.com/office/drawing/2014/main" val="10002"/>
                  </a:ext>
                </a:extLst>
              </a:tr>
              <a:tr h="564500">
                <a:tc>
                  <a:txBody>
                    <a:bodyPr/>
                    <a:lstStyle/>
                    <a:p>
                      <a:pPr marL="0" lvl="0" indent="0" algn="l" rtl="0">
                        <a:spcBef>
                          <a:spcPts val="0"/>
                        </a:spcBef>
                        <a:spcAft>
                          <a:spcPts val="0"/>
                        </a:spcAft>
                        <a:buNone/>
                      </a:pPr>
                      <a:r>
                        <a:rPr lang="en">
                          <a:solidFill>
                            <a:srgbClr val="FFFFFF"/>
                          </a:solidFill>
                          <a:latin typeface="Gentium Basic"/>
                          <a:ea typeface="Gentium Basic"/>
                          <a:cs typeface="Gentium Basic"/>
                          <a:sym typeface="Gentium Basic"/>
                        </a:rPr>
                        <a:t>10.1101/2020.03.11.20031096</a:t>
                      </a:r>
                      <a:endParaRPr>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4</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In paper</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extLst>
                  <a:ext uri="{0D108BD9-81ED-4DB2-BD59-A6C34878D82A}">
                    <a16:rowId xmlns:a16="http://schemas.microsoft.com/office/drawing/2014/main" val="10003"/>
                  </a:ext>
                </a:extLst>
              </a:tr>
              <a:tr h="718225">
                <a:tc>
                  <a:txBody>
                    <a:bodyPr/>
                    <a:lstStyle/>
                    <a:p>
                      <a:pPr marL="0" lvl="0" indent="0" algn="l" rtl="0">
                        <a:spcBef>
                          <a:spcPts val="0"/>
                        </a:spcBef>
                        <a:spcAft>
                          <a:spcPts val="0"/>
                        </a:spcAft>
                        <a:buNone/>
                      </a:pPr>
                      <a:r>
                        <a:rPr lang="en">
                          <a:solidFill>
                            <a:srgbClr val="FFFFFF"/>
                          </a:solidFill>
                          <a:latin typeface="Gentium Basic"/>
                          <a:ea typeface="Gentium Basic"/>
                          <a:cs typeface="Gentium Basic"/>
                          <a:sym typeface="Gentium Basic"/>
                        </a:rPr>
                        <a:t>10.1101/2020.02.03.933226</a:t>
                      </a:r>
                      <a:endParaRPr>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4</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External repo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53"/>
        <p:cNvGrpSpPr/>
        <p:nvPr/>
      </p:nvGrpSpPr>
      <p:grpSpPr>
        <a:xfrm>
          <a:off x="0" y="0"/>
          <a:ext cx="0" cy="0"/>
          <a:chOff x="0" y="0"/>
          <a:chExt cx="0" cy="0"/>
        </a:xfrm>
      </p:grpSpPr>
      <p:graphicFrame>
        <p:nvGraphicFramePr>
          <p:cNvPr id="354" name="Google Shape;354;p48"/>
          <p:cNvGraphicFramePr/>
          <p:nvPr/>
        </p:nvGraphicFramePr>
        <p:xfrm>
          <a:off x="329175" y="1254825"/>
          <a:ext cx="3000000" cy="3000000"/>
        </p:xfrm>
        <a:graphic>
          <a:graphicData uri="http://schemas.openxmlformats.org/drawingml/2006/table">
            <a:tbl>
              <a:tblPr>
                <a:noFill/>
                <a:tableStyleId>{40C5D7C8-BD65-4525-A8C0-065FD1811E86}</a:tableStyleId>
              </a:tblPr>
              <a:tblGrid>
                <a:gridCol w="2539275">
                  <a:extLst>
                    <a:ext uri="{9D8B030D-6E8A-4147-A177-3AD203B41FA5}">
                      <a16:colId xmlns:a16="http://schemas.microsoft.com/office/drawing/2014/main" val="20000"/>
                    </a:ext>
                  </a:extLst>
                </a:gridCol>
                <a:gridCol w="984925">
                  <a:extLst>
                    <a:ext uri="{9D8B030D-6E8A-4147-A177-3AD203B41FA5}">
                      <a16:colId xmlns:a16="http://schemas.microsoft.com/office/drawing/2014/main" val="20001"/>
                    </a:ext>
                  </a:extLst>
                </a:gridCol>
                <a:gridCol w="1022900">
                  <a:extLst>
                    <a:ext uri="{9D8B030D-6E8A-4147-A177-3AD203B41FA5}">
                      <a16:colId xmlns:a16="http://schemas.microsoft.com/office/drawing/2014/main" val="20002"/>
                    </a:ext>
                  </a:extLst>
                </a:gridCol>
                <a:gridCol w="1165350">
                  <a:extLst>
                    <a:ext uri="{9D8B030D-6E8A-4147-A177-3AD203B41FA5}">
                      <a16:colId xmlns:a16="http://schemas.microsoft.com/office/drawing/2014/main" val="20003"/>
                    </a:ext>
                  </a:extLst>
                </a:gridCol>
                <a:gridCol w="972950">
                  <a:extLst>
                    <a:ext uri="{9D8B030D-6E8A-4147-A177-3AD203B41FA5}">
                      <a16:colId xmlns:a16="http://schemas.microsoft.com/office/drawing/2014/main" val="20004"/>
                    </a:ext>
                  </a:extLst>
                </a:gridCol>
                <a:gridCol w="713150">
                  <a:extLst>
                    <a:ext uri="{9D8B030D-6E8A-4147-A177-3AD203B41FA5}">
                      <a16:colId xmlns:a16="http://schemas.microsoft.com/office/drawing/2014/main" val="20005"/>
                    </a:ext>
                  </a:extLst>
                </a:gridCol>
                <a:gridCol w="1239475">
                  <a:extLst>
                    <a:ext uri="{9D8B030D-6E8A-4147-A177-3AD203B41FA5}">
                      <a16:colId xmlns:a16="http://schemas.microsoft.com/office/drawing/2014/main" val="20006"/>
                    </a:ext>
                  </a:extLst>
                </a:gridCol>
              </a:tblGrid>
              <a:tr h="640225">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Article DOI</a:t>
                      </a:r>
                      <a:endParaRPr sz="1600" b="1">
                        <a:solidFill>
                          <a:srgbClr val="434343"/>
                        </a:solidFill>
                        <a:latin typeface="Gentium Basic"/>
                        <a:ea typeface="Gentium Basic"/>
                        <a:cs typeface="Gentium Basic"/>
                        <a:sym typeface="Gentium Basic"/>
                      </a:endParaRPr>
                    </a:p>
                  </a:txBody>
                  <a:tcPr marL="91425" marR="91425" marT="91425" marB="91425">
                    <a:solidFill>
                      <a:srgbClr val="999999"/>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Study Purpose</a:t>
                      </a:r>
                      <a:endParaRPr sz="1600" b="1">
                        <a:solidFill>
                          <a:srgbClr val="434343"/>
                        </a:solidFill>
                        <a:latin typeface="Gentium Basic"/>
                        <a:ea typeface="Gentium Basic"/>
                        <a:cs typeface="Gentium Basic"/>
                        <a:sym typeface="Gentium Basic"/>
                      </a:endParaRPr>
                    </a:p>
                  </a:txBody>
                  <a:tcPr marL="91425" marR="91425" marT="91425" marB="91425">
                    <a:solidFill>
                      <a:srgbClr val="999999"/>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Author-</a:t>
                      </a:r>
                      <a:endParaRPr sz="1600" b="1">
                        <a:solidFill>
                          <a:srgbClr val="434343"/>
                        </a:solidFill>
                        <a:latin typeface="Gentium Basic"/>
                        <a:ea typeface="Gentium Basic"/>
                        <a:cs typeface="Gentium Basic"/>
                        <a:sym typeface="Gentium Basic"/>
                      </a:endParaRPr>
                    </a:p>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ship</a:t>
                      </a:r>
                      <a:endParaRPr sz="1600" b="1">
                        <a:solidFill>
                          <a:srgbClr val="434343"/>
                        </a:solidFill>
                        <a:latin typeface="Gentium Basic"/>
                        <a:ea typeface="Gentium Basic"/>
                        <a:cs typeface="Gentium Basic"/>
                        <a:sym typeface="Gentium Basic"/>
                      </a:endParaRPr>
                    </a:p>
                  </a:txBody>
                  <a:tcPr marL="91425" marR="91425" marT="91425" marB="91425">
                    <a:solidFill>
                      <a:srgbClr val="999999"/>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Funding Statement</a:t>
                      </a:r>
                      <a:endParaRPr sz="1600" b="1">
                        <a:solidFill>
                          <a:srgbClr val="434343"/>
                        </a:solidFill>
                        <a:latin typeface="Gentium Basic"/>
                        <a:ea typeface="Gentium Basic"/>
                        <a:cs typeface="Gentium Basic"/>
                        <a:sym typeface="Gentium Basic"/>
                      </a:endParaRPr>
                    </a:p>
                  </a:txBody>
                  <a:tcPr marL="91425" marR="91425" marT="91425" marB="91425">
                    <a:solidFill>
                      <a:srgbClr val="999999"/>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Data location</a:t>
                      </a:r>
                      <a:endParaRPr sz="1600" b="1">
                        <a:solidFill>
                          <a:srgbClr val="434343"/>
                        </a:solidFill>
                        <a:latin typeface="Gentium Basic"/>
                        <a:ea typeface="Gentium Basic"/>
                        <a:cs typeface="Gentium Basic"/>
                        <a:sym typeface="Gentium Basic"/>
                      </a:endParaRPr>
                    </a:p>
                  </a:txBody>
                  <a:tcPr marL="91425" marR="91425" marT="91425" marB="91425">
                    <a:solidFill>
                      <a:srgbClr val="999999"/>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DAS</a:t>
                      </a:r>
                      <a:endParaRPr sz="1600" b="1">
                        <a:solidFill>
                          <a:srgbClr val="434343"/>
                        </a:solidFill>
                        <a:latin typeface="Gentium Basic"/>
                        <a:ea typeface="Gentium Basic"/>
                        <a:cs typeface="Gentium Basic"/>
                        <a:sym typeface="Gentium Basic"/>
                      </a:endParaRPr>
                    </a:p>
                  </a:txBody>
                  <a:tcPr marL="91425" marR="91425" marT="91425" marB="91425">
                    <a:solidFill>
                      <a:srgbClr val="999999"/>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Code availability</a:t>
                      </a:r>
                      <a:endParaRPr sz="1600" b="1">
                        <a:solidFill>
                          <a:srgbClr val="434343"/>
                        </a:solidFill>
                        <a:latin typeface="Gentium Basic"/>
                        <a:ea typeface="Gentium Basic"/>
                        <a:cs typeface="Gentium Basic"/>
                        <a:sym typeface="Gentium Basic"/>
                      </a:endParaRPr>
                    </a:p>
                  </a:txBody>
                  <a:tcPr marL="91425" marR="91425" marT="91425" marB="91425">
                    <a:solidFill>
                      <a:srgbClr val="999999"/>
                    </a:solidFill>
                  </a:tcPr>
                </a:tc>
                <a:extLst>
                  <a:ext uri="{0D108BD9-81ED-4DB2-BD59-A6C34878D82A}">
                    <a16:rowId xmlns:a16="http://schemas.microsoft.com/office/drawing/2014/main" val="10000"/>
                  </a:ext>
                </a:extLst>
              </a:tr>
              <a:tr h="471025">
                <a:tc>
                  <a:txBody>
                    <a:bodyPr/>
                    <a:lstStyle/>
                    <a:p>
                      <a:pPr marL="0" lvl="0" indent="0" algn="l" rtl="0">
                        <a:spcBef>
                          <a:spcPts val="0"/>
                        </a:spcBef>
                        <a:spcAft>
                          <a:spcPts val="0"/>
                        </a:spcAft>
                        <a:buNone/>
                      </a:pPr>
                      <a:r>
                        <a:rPr lang="en" sz="1600">
                          <a:solidFill>
                            <a:srgbClr val="434343"/>
                          </a:solidFill>
                          <a:latin typeface="Gentium Basic"/>
                          <a:ea typeface="Gentium Basic"/>
                          <a:cs typeface="Gentium Basic"/>
                          <a:sym typeface="Gentium Basic"/>
                        </a:rPr>
                        <a:t>10.1101/2020.01.30.927871</a:t>
                      </a:r>
                      <a:endParaRPr sz="1600">
                        <a:solidFill>
                          <a:srgbClr val="434343"/>
                        </a:solidFill>
                        <a:latin typeface="Gentium Basic"/>
                        <a:ea typeface="Gentium Basic"/>
                        <a:cs typeface="Gentium Basic"/>
                        <a:sym typeface="Gentium Basic"/>
                      </a:endParaRPr>
                    </a:p>
                  </a:txBody>
                  <a:tcPr marL="91425" marR="91425" marT="91425" marB="91425"/>
                </a:tc>
                <a:tc>
                  <a:txBody>
                    <a:bodyPr/>
                    <a:lstStyle/>
                    <a:p>
                      <a:pPr marL="0" lvl="0" indent="0" algn="ctr" rtl="0">
                        <a:spcBef>
                          <a:spcPts val="0"/>
                        </a:spcBef>
                        <a:spcAft>
                          <a:spcPts val="0"/>
                        </a:spcAft>
                        <a:buNone/>
                      </a:pPr>
                      <a:r>
                        <a:rPr lang="en" sz="1600">
                          <a:solidFill>
                            <a:srgbClr val="434343"/>
                          </a:solidFill>
                          <a:latin typeface="Gentium Basic"/>
                          <a:ea typeface="Gentium Basic"/>
                          <a:cs typeface="Gentium Basic"/>
                          <a:sym typeface="Gentium Basic"/>
                        </a:rPr>
                        <a:t>Yes</a:t>
                      </a:r>
                      <a:endParaRPr sz="1600">
                        <a:solidFill>
                          <a:srgbClr val="434343"/>
                        </a:solidFill>
                        <a:latin typeface="Gentium Basic"/>
                        <a:ea typeface="Gentium Basic"/>
                        <a:cs typeface="Gentium Basic"/>
                        <a:sym typeface="Gentium Basic"/>
                      </a:endParaRPr>
                    </a:p>
                  </a:txBody>
                  <a:tcPr marL="91425" marR="91425" marT="91425" marB="91425"/>
                </a:tc>
                <a:tc>
                  <a:txBody>
                    <a:bodyPr/>
                    <a:lstStyle/>
                    <a:p>
                      <a:pPr marL="0" lvl="0" indent="0" algn="ctr" rtl="0">
                        <a:spcBef>
                          <a:spcPts val="0"/>
                        </a:spcBef>
                        <a:spcAft>
                          <a:spcPts val="0"/>
                        </a:spcAft>
                        <a:buNone/>
                      </a:pPr>
                      <a:r>
                        <a:rPr lang="en" sz="1600">
                          <a:solidFill>
                            <a:srgbClr val="434343"/>
                          </a:solidFill>
                          <a:latin typeface="Gentium Basic"/>
                          <a:ea typeface="Gentium Basic"/>
                          <a:cs typeface="Gentium Basic"/>
                          <a:sym typeface="Gentium Basic"/>
                        </a:rPr>
                        <a:t>2</a:t>
                      </a:r>
                      <a:endParaRPr sz="1600">
                        <a:solidFill>
                          <a:srgbClr val="434343"/>
                        </a:solidFill>
                        <a:latin typeface="Gentium Basic"/>
                        <a:ea typeface="Gentium Basic"/>
                        <a:cs typeface="Gentium Basic"/>
                        <a:sym typeface="Gentium Basic"/>
                      </a:endParaRPr>
                    </a:p>
                  </a:txBody>
                  <a:tcPr marL="91425" marR="91425" marT="91425" marB="91425"/>
                </a:tc>
                <a:tc>
                  <a:txBody>
                    <a:bodyPr/>
                    <a:lstStyle/>
                    <a:p>
                      <a:pPr marL="0" lvl="0" indent="0" algn="ctr" rtl="0">
                        <a:spcBef>
                          <a:spcPts val="0"/>
                        </a:spcBef>
                        <a:spcAft>
                          <a:spcPts val="0"/>
                        </a:spcAft>
                        <a:buNone/>
                      </a:pPr>
                      <a:r>
                        <a:rPr lang="en" sz="1600">
                          <a:solidFill>
                            <a:srgbClr val="434343"/>
                          </a:solidFill>
                          <a:latin typeface="Gentium Basic"/>
                          <a:ea typeface="Gentium Basic"/>
                          <a:cs typeface="Gentium Basic"/>
                          <a:sym typeface="Gentium Basic"/>
                        </a:rPr>
                        <a:t>No</a:t>
                      </a:r>
                      <a:endParaRPr sz="1600">
                        <a:solidFill>
                          <a:srgbClr val="434343"/>
                        </a:solidFill>
                        <a:latin typeface="Gentium Basic"/>
                        <a:ea typeface="Gentium Basic"/>
                        <a:cs typeface="Gentium Basic"/>
                        <a:sym typeface="Gentium Basic"/>
                      </a:endParaRPr>
                    </a:p>
                  </a:txBody>
                  <a:tcPr marL="91425" marR="91425" marT="91425" marB="91425"/>
                </a:tc>
                <a:tc>
                  <a:txBody>
                    <a:bodyPr/>
                    <a:lstStyle/>
                    <a:p>
                      <a:pPr marL="0" lvl="0" indent="0" algn="ctr" rtl="0">
                        <a:spcBef>
                          <a:spcPts val="0"/>
                        </a:spcBef>
                        <a:spcAft>
                          <a:spcPts val="0"/>
                        </a:spcAft>
                        <a:buNone/>
                      </a:pPr>
                      <a:r>
                        <a:rPr lang="en" sz="1600">
                          <a:solidFill>
                            <a:srgbClr val="434343"/>
                          </a:solidFill>
                          <a:latin typeface="Gentium Basic"/>
                          <a:ea typeface="Gentium Basic"/>
                          <a:cs typeface="Gentium Basic"/>
                          <a:sym typeface="Gentium Basic"/>
                        </a:rPr>
                        <a:t>None</a:t>
                      </a:r>
                      <a:endParaRPr sz="1600">
                        <a:solidFill>
                          <a:srgbClr val="434343"/>
                        </a:solidFill>
                        <a:latin typeface="Gentium Basic"/>
                        <a:ea typeface="Gentium Basic"/>
                        <a:cs typeface="Gentium Basic"/>
                        <a:sym typeface="Gentium Basic"/>
                      </a:endParaRPr>
                    </a:p>
                  </a:txBody>
                  <a:tcPr marL="91425" marR="91425" marT="91425" marB="91425"/>
                </a:tc>
                <a:tc>
                  <a:txBody>
                    <a:bodyPr/>
                    <a:lstStyle/>
                    <a:p>
                      <a:pPr marL="0" lvl="0" indent="0" algn="ctr" rtl="0">
                        <a:spcBef>
                          <a:spcPts val="0"/>
                        </a:spcBef>
                        <a:spcAft>
                          <a:spcPts val="0"/>
                        </a:spcAft>
                        <a:buNone/>
                      </a:pPr>
                      <a:r>
                        <a:rPr lang="en" sz="1600">
                          <a:solidFill>
                            <a:srgbClr val="434343"/>
                          </a:solidFill>
                          <a:latin typeface="Gentium Basic"/>
                          <a:ea typeface="Gentium Basic"/>
                          <a:cs typeface="Gentium Basic"/>
                          <a:sym typeface="Gentium Basic"/>
                        </a:rPr>
                        <a:t>No</a:t>
                      </a:r>
                      <a:endParaRPr sz="1600">
                        <a:solidFill>
                          <a:srgbClr val="434343"/>
                        </a:solidFill>
                        <a:latin typeface="Gentium Basic"/>
                        <a:ea typeface="Gentium Basic"/>
                        <a:cs typeface="Gentium Basic"/>
                        <a:sym typeface="Gentium Basic"/>
                      </a:endParaRPr>
                    </a:p>
                  </a:txBody>
                  <a:tcPr marL="91425" marR="91425" marT="91425" marB="91425"/>
                </a:tc>
                <a:tc>
                  <a:txBody>
                    <a:bodyPr/>
                    <a:lstStyle/>
                    <a:p>
                      <a:pPr marL="0" lvl="0" indent="0" algn="ctr" rtl="0">
                        <a:spcBef>
                          <a:spcPts val="0"/>
                        </a:spcBef>
                        <a:spcAft>
                          <a:spcPts val="0"/>
                        </a:spcAft>
                        <a:buNone/>
                      </a:pPr>
                      <a:r>
                        <a:rPr lang="en" sz="1600">
                          <a:solidFill>
                            <a:srgbClr val="434343"/>
                          </a:solidFill>
                          <a:latin typeface="Gentium Basic"/>
                          <a:ea typeface="Gentium Basic"/>
                          <a:cs typeface="Gentium Basic"/>
                          <a:sym typeface="Gentium Basic"/>
                        </a:rPr>
                        <a:t>No</a:t>
                      </a:r>
                      <a:endParaRPr sz="1600">
                        <a:solidFill>
                          <a:srgbClr val="434343"/>
                        </a:solidFill>
                        <a:latin typeface="Gentium Basic"/>
                        <a:ea typeface="Gentium Basic"/>
                        <a:cs typeface="Gentium Basic"/>
                        <a:sym typeface="Gentium Basic"/>
                      </a:endParaRPr>
                    </a:p>
                  </a:txBody>
                  <a:tcPr marL="91425" marR="91425" marT="91425" marB="91425"/>
                </a:tc>
                <a:extLst>
                  <a:ext uri="{0D108BD9-81ED-4DB2-BD59-A6C34878D82A}">
                    <a16:rowId xmlns:a16="http://schemas.microsoft.com/office/drawing/2014/main" val="10001"/>
                  </a:ext>
                </a:extLst>
              </a:tr>
            </a:tbl>
          </a:graphicData>
        </a:graphic>
      </p:graphicFrame>
      <p:sp>
        <p:nvSpPr>
          <p:cNvPr id="355" name="Google Shape;355;p48"/>
          <p:cNvSpPr txBox="1"/>
          <p:nvPr/>
        </p:nvSpPr>
        <p:spPr>
          <a:xfrm>
            <a:off x="248725" y="154775"/>
            <a:ext cx="85341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Gentium Basic"/>
                <a:ea typeface="Gentium Basic"/>
                <a:cs typeface="Gentium Basic"/>
                <a:sym typeface="Gentium Basic"/>
              </a:rPr>
              <a:t>Uncanny similarity of unique inserts in the 2019-nCoV spike protein to HIV-1 gp120 and Gag </a:t>
            </a:r>
            <a:endParaRPr sz="2400">
              <a:latin typeface="Gentium Basic"/>
              <a:ea typeface="Gentium Basic"/>
              <a:cs typeface="Gentium Basic"/>
              <a:sym typeface="Gentium Basic"/>
            </a:endParaRPr>
          </a:p>
        </p:txBody>
      </p:sp>
      <p:pic>
        <p:nvPicPr>
          <p:cNvPr id="356" name="Google Shape;356;p48"/>
          <p:cNvPicPr preferRelativeResize="0"/>
          <p:nvPr/>
        </p:nvPicPr>
        <p:blipFill>
          <a:blip r:embed="rId3">
            <a:alphaModFix/>
          </a:blip>
          <a:stretch>
            <a:fillRect/>
          </a:stretch>
        </p:blipFill>
        <p:spPr>
          <a:xfrm>
            <a:off x="7727725" y="4574800"/>
            <a:ext cx="1439724" cy="568700"/>
          </a:xfrm>
          <a:prstGeom prst="rect">
            <a:avLst/>
          </a:prstGeom>
          <a:noFill/>
          <a:ln>
            <a:noFill/>
          </a:ln>
        </p:spPr>
      </p:pic>
      <p:sp>
        <p:nvSpPr>
          <p:cNvPr id="357" name="Google Shape;357;p48"/>
          <p:cNvSpPr txBox="1"/>
          <p:nvPr/>
        </p:nvSpPr>
        <p:spPr>
          <a:xfrm>
            <a:off x="3217675" y="2624925"/>
            <a:ext cx="5635500" cy="22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t>Methodology</a:t>
            </a:r>
            <a:endParaRPr sz="1200" b="1" i="1"/>
          </a:p>
          <a:p>
            <a:pPr marL="0" lvl="0" indent="0" algn="l" rtl="0">
              <a:spcBef>
                <a:spcPts val="0"/>
              </a:spcBef>
              <a:spcAft>
                <a:spcPts val="0"/>
              </a:spcAft>
              <a:buNone/>
            </a:pPr>
            <a:r>
              <a:rPr lang="en" sz="1200" i="1"/>
              <a:t>Retrieval and alignment of nucleic acid and protein sequences</a:t>
            </a:r>
            <a:endParaRPr sz="1200" i="1"/>
          </a:p>
          <a:p>
            <a:pPr marL="0" lvl="0" indent="0" algn="l" rtl="0">
              <a:spcBef>
                <a:spcPts val="0"/>
              </a:spcBef>
              <a:spcAft>
                <a:spcPts val="0"/>
              </a:spcAft>
              <a:buNone/>
            </a:pPr>
            <a:r>
              <a:rPr lang="en" sz="1200" i="1"/>
              <a:t>We retrieved all the available coronavirus sequences (n=55) from NCBI viral genome database (</a:t>
            </a:r>
            <a:r>
              <a:rPr lang="en" sz="1200" i="1" u="sng">
                <a:solidFill>
                  <a:schemeClr val="hlink"/>
                </a:solidFill>
                <a:hlinkClick r:id="rId4"/>
              </a:rPr>
              <a:t>https://www.ncbi.nlm.nih.gov/</a:t>
            </a:r>
            <a:r>
              <a:rPr lang="en" sz="1200" i="1"/>
              <a:t>) and we used the GISAID (</a:t>
            </a:r>
            <a:r>
              <a:rPr lang="en" sz="1200" i="1" u="sng">
                <a:solidFill>
                  <a:schemeClr val="hlink"/>
                </a:solidFill>
                <a:hlinkClick r:id="rId5"/>
              </a:rPr>
              <a:t>Elbe &amp; Buckland-Merrett, 2017</a:t>
            </a:r>
            <a:r>
              <a:rPr lang="en" sz="1200" i="1"/>
              <a:t>)[</a:t>
            </a:r>
            <a:r>
              <a:rPr lang="en" sz="1200" i="1" u="sng">
                <a:solidFill>
                  <a:schemeClr val="hlink"/>
                </a:solidFill>
                <a:hlinkClick r:id="rId6"/>
              </a:rPr>
              <a:t>https://www.gisaid.org/</a:t>
            </a:r>
            <a:r>
              <a:rPr lang="en" sz="1200" i="1"/>
              <a:t>] to retrieve all available full-length sequences (n=28) of 2019-nCoV as on 27 Jan 2020. Multiple sequence alignment of all coronavirus genomes was performed by using MUSCLE software (</a:t>
            </a:r>
            <a:r>
              <a:rPr lang="en" sz="1200" i="1" u="sng">
                <a:solidFill>
                  <a:schemeClr val="hlink"/>
                </a:solidFill>
                <a:hlinkClick r:id="rId7"/>
              </a:rPr>
              <a:t>Edgar, 2004</a:t>
            </a:r>
            <a:r>
              <a:rPr lang="en" sz="1200" i="1"/>
              <a:t>) based on neighbour joining method. Out of 55 coronavirus genome 32 representative genomes of all category were used for phylogenetic tree development using MEGAX software (</a:t>
            </a:r>
            <a:r>
              <a:rPr lang="en" sz="1200" i="1" u="sng">
                <a:solidFill>
                  <a:schemeClr val="hlink"/>
                </a:solidFill>
                <a:hlinkClick r:id="rId8"/>
              </a:rPr>
              <a:t>Kumar et al., 2018</a:t>
            </a:r>
            <a:r>
              <a:rPr lang="en" sz="1200" i="1"/>
              <a:t>). The closest relative was found to be SARS CoV. </a:t>
            </a:r>
            <a:endParaRPr sz="1200" i="1"/>
          </a:p>
        </p:txBody>
      </p:sp>
      <p:sp>
        <p:nvSpPr>
          <p:cNvPr id="358" name="Google Shape;358;p48"/>
          <p:cNvSpPr txBox="1"/>
          <p:nvPr/>
        </p:nvSpPr>
        <p:spPr>
          <a:xfrm rot="-555162">
            <a:off x="2530536" y="778299"/>
            <a:ext cx="5392158" cy="12000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t>WITHDRAWN</a:t>
            </a:r>
            <a:endParaRPr sz="6000" b="1"/>
          </a:p>
        </p:txBody>
      </p:sp>
      <p:pic>
        <p:nvPicPr>
          <p:cNvPr id="359" name="Google Shape;359;p48"/>
          <p:cNvPicPr preferRelativeResize="0"/>
          <p:nvPr/>
        </p:nvPicPr>
        <p:blipFill>
          <a:blip r:embed="rId9">
            <a:alphaModFix/>
          </a:blip>
          <a:stretch>
            <a:fillRect/>
          </a:stretch>
        </p:blipFill>
        <p:spPr>
          <a:xfrm>
            <a:off x="465750" y="2720625"/>
            <a:ext cx="2572550" cy="1919500"/>
          </a:xfrm>
          <a:prstGeom prst="rect">
            <a:avLst/>
          </a:prstGeom>
          <a:noFill/>
          <a:ln w="28575" cap="flat" cmpd="sng">
            <a:solidFill>
              <a:srgbClr val="434343"/>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63"/>
        <p:cNvGrpSpPr/>
        <p:nvPr/>
      </p:nvGrpSpPr>
      <p:grpSpPr>
        <a:xfrm>
          <a:off x="0" y="0"/>
          <a:ext cx="0" cy="0"/>
          <a:chOff x="0" y="0"/>
          <a:chExt cx="0" cy="0"/>
        </a:xfrm>
      </p:grpSpPr>
      <p:pic>
        <p:nvPicPr>
          <p:cNvPr id="364" name="Google Shape;364;p49"/>
          <p:cNvPicPr preferRelativeResize="0"/>
          <p:nvPr/>
        </p:nvPicPr>
        <p:blipFill>
          <a:blip r:embed="rId3">
            <a:alphaModFix/>
          </a:blip>
          <a:stretch>
            <a:fillRect/>
          </a:stretch>
        </p:blipFill>
        <p:spPr>
          <a:xfrm>
            <a:off x="7640700" y="4567250"/>
            <a:ext cx="1485474" cy="586775"/>
          </a:xfrm>
          <a:prstGeom prst="rect">
            <a:avLst/>
          </a:prstGeom>
          <a:noFill/>
          <a:ln>
            <a:noFill/>
          </a:ln>
        </p:spPr>
      </p:pic>
      <p:sp>
        <p:nvSpPr>
          <p:cNvPr id="365" name="Google Shape;365;p49"/>
          <p:cNvSpPr txBox="1"/>
          <p:nvPr/>
        </p:nvSpPr>
        <p:spPr>
          <a:xfrm>
            <a:off x="304950" y="299575"/>
            <a:ext cx="85341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Gentium Basic"/>
                <a:ea typeface="Gentium Basic"/>
                <a:cs typeface="Gentium Basic"/>
                <a:sym typeface="Gentium Basic"/>
              </a:rPr>
              <a:t>Hydroxychloroquine and azithromycin as a treatment of COVID-19: results of an open-label non-randomized clinical trial</a:t>
            </a:r>
            <a:endParaRPr sz="1900">
              <a:latin typeface="Gentium Basic"/>
              <a:ea typeface="Gentium Basic"/>
              <a:cs typeface="Gentium Basic"/>
              <a:sym typeface="Gentium Basic"/>
            </a:endParaRPr>
          </a:p>
        </p:txBody>
      </p:sp>
      <p:graphicFrame>
        <p:nvGraphicFramePr>
          <p:cNvPr id="366" name="Google Shape;366;p49"/>
          <p:cNvGraphicFramePr/>
          <p:nvPr/>
        </p:nvGraphicFramePr>
        <p:xfrm>
          <a:off x="311700" y="1202325"/>
          <a:ext cx="3000000" cy="3000000"/>
        </p:xfrm>
        <a:graphic>
          <a:graphicData uri="http://schemas.openxmlformats.org/drawingml/2006/table">
            <a:tbl>
              <a:tblPr>
                <a:noFill/>
                <a:tableStyleId>{40C5D7C8-BD65-4525-A8C0-065FD1811E86}</a:tableStyleId>
              </a:tblPr>
              <a:tblGrid>
                <a:gridCol w="2405425">
                  <a:extLst>
                    <a:ext uri="{9D8B030D-6E8A-4147-A177-3AD203B41FA5}">
                      <a16:colId xmlns:a16="http://schemas.microsoft.com/office/drawing/2014/main" val="20000"/>
                    </a:ext>
                  </a:extLst>
                </a:gridCol>
                <a:gridCol w="965825">
                  <a:extLst>
                    <a:ext uri="{9D8B030D-6E8A-4147-A177-3AD203B41FA5}">
                      <a16:colId xmlns:a16="http://schemas.microsoft.com/office/drawing/2014/main" val="20001"/>
                    </a:ext>
                  </a:extLst>
                </a:gridCol>
                <a:gridCol w="1022875">
                  <a:extLst>
                    <a:ext uri="{9D8B030D-6E8A-4147-A177-3AD203B41FA5}">
                      <a16:colId xmlns:a16="http://schemas.microsoft.com/office/drawing/2014/main" val="20002"/>
                    </a:ext>
                  </a:extLst>
                </a:gridCol>
                <a:gridCol w="1203600">
                  <a:extLst>
                    <a:ext uri="{9D8B030D-6E8A-4147-A177-3AD203B41FA5}">
                      <a16:colId xmlns:a16="http://schemas.microsoft.com/office/drawing/2014/main" val="20003"/>
                    </a:ext>
                  </a:extLst>
                </a:gridCol>
                <a:gridCol w="953825">
                  <a:extLst>
                    <a:ext uri="{9D8B030D-6E8A-4147-A177-3AD203B41FA5}">
                      <a16:colId xmlns:a16="http://schemas.microsoft.com/office/drawing/2014/main" val="20004"/>
                    </a:ext>
                  </a:extLst>
                </a:gridCol>
                <a:gridCol w="655800">
                  <a:extLst>
                    <a:ext uri="{9D8B030D-6E8A-4147-A177-3AD203B41FA5}">
                      <a16:colId xmlns:a16="http://schemas.microsoft.com/office/drawing/2014/main" val="20005"/>
                    </a:ext>
                  </a:extLst>
                </a:gridCol>
                <a:gridCol w="1201225">
                  <a:extLst>
                    <a:ext uri="{9D8B030D-6E8A-4147-A177-3AD203B41FA5}">
                      <a16:colId xmlns:a16="http://schemas.microsoft.com/office/drawing/2014/main" val="20006"/>
                    </a:ext>
                  </a:extLst>
                </a:gridCol>
              </a:tblGrid>
              <a:tr h="606525">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Article DOI</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Study Purpose</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Author-</a:t>
                      </a:r>
                      <a:endParaRPr sz="1600" b="1">
                        <a:latin typeface="Gentium Basic"/>
                        <a:ea typeface="Gentium Basic"/>
                        <a:cs typeface="Gentium Basic"/>
                        <a:sym typeface="Gentium Basic"/>
                      </a:endParaRPr>
                    </a:p>
                    <a:p>
                      <a:pPr marL="0" lvl="0" indent="0" algn="ctr" rtl="0">
                        <a:spcBef>
                          <a:spcPts val="0"/>
                        </a:spcBef>
                        <a:spcAft>
                          <a:spcPts val="0"/>
                        </a:spcAft>
                        <a:buNone/>
                      </a:pPr>
                      <a:r>
                        <a:rPr lang="en" sz="1600" b="1">
                          <a:latin typeface="Gentium Basic"/>
                          <a:ea typeface="Gentium Basic"/>
                          <a:cs typeface="Gentium Basic"/>
                          <a:sym typeface="Gentium Basic"/>
                        </a:rPr>
                        <a:t>ship</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Funding Statement</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Data location</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DAS</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Code availability</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606525">
                <a:tc>
                  <a:txBody>
                    <a:bodyPr/>
                    <a:lstStyle/>
                    <a:p>
                      <a:pPr marL="0" lvl="0" indent="0" algn="l" rtl="0">
                        <a:spcBef>
                          <a:spcPts val="0"/>
                        </a:spcBef>
                        <a:spcAft>
                          <a:spcPts val="0"/>
                        </a:spcAft>
                        <a:buNone/>
                      </a:pPr>
                      <a:r>
                        <a:rPr lang="en" sz="1600">
                          <a:latin typeface="Gentium Basic"/>
                          <a:ea typeface="Gentium Basic"/>
                          <a:cs typeface="Gentium Basic"/>
                          <a:sym typeface="Gentium Basic"/>
                        </a:rPr>
                        <a:t>10.1016/j.ijantimicag.2020.105949</a:t>
                      </a:r>
                      <a:endParaRPr sz="1600">
                        <a:latin typeface="Gentium Basic"/>
                        <a:ea typeface="Gentium Basic"/>
                        <a:cs typeface="Gentium Basic"/>
                        <a:sym typeface="Gentium Bas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1</a:t>
                      </a:r>
                      <a:endParaRPr sz="1600">
                        <a:latin typeface="Gentium Basic"/>
                        <a:ea typeface="Gentium Basic"/>
                        <a:cs typeface="Gentium Basic"/>
                        <a:sym typeface="Gentium Bas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None</a:t>
                      </a:r>
                      <a:endParaRPr sz="1600">
                        <a:latin typeface="Gentium Basic"/>
                        <a:ea typeface="Gentium Basic"/>
                        <a:cs typeface="Gentium Basic"/>
                        <a:sym typeface="Gentium Bas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No</a:t>
                      </a:r>
                      <a:endParaRPr sz="1600">
                        <a:latin typeface="Gentium Basic"/>
                        <a:ea typeface="Gentium Basic"/>
                        <a:cs typeface="Gentium Basic"/>
                        <a:sym typeface="Gentium Basic"/>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No</a:t>
                      </a:r>
                      <a:endParaRPr sz="1600">
                        <a:latin typeface="Gentium Basic"/>
                        <a:ea typeface="Gentium Basic"/>
                        <a:cs typeface="Gentium Basic"/>
                        <a:sym typeface="Gentium Basic"/>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367" name="Google Shape;367;p49"/>
          <p:cNvSpPr txBox="1"/>
          <p:nvPr/>
        </p:nvSpPr>
        <p:spPr>
          <a:xfrm rot="-555313">
            <a:off x="1350579" y="752604"/>
            <a:ext cx="6330816" cy="12000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t>QUESTIONED</a:t>
            </a:r>
            <a:endParaRPr sz="6000" b="1"/>
          </a:p>
        </p:txBody>
      </p:sp>
      <p:pic>
        <p:nvPicPr>
          <p:cNvPr id="368" name="Google Shape;368;p49"/>
          <p:cNvPicPr preferRelativeResize="0"/>
          <p:nvPr/>
        </p:nvPicPr>
        <p:blipFill>
          <a:blip r:embed="rId4">
            <a:alphaModFix/>
          </a:blip>
          <a:stretch>
            <a:fillRect/>
          </a:stretch>
        </p:blipFill>
        <p:spPr>
          <a:xfrm>
            <a:off x="465750" y="2873025"/>
            <a:ext cx="2572550" cy="1919500"/>
          </a:xfrm>
          <a:prstGeom prst="rect">
            <a:avLst/>
          </a:prstGeom>
          <a:noFill/>
          <a:ln w="28575" cap="flat" cmpd="sng">
            <a:solidFill>
              <a:srgbClr val="434343"/>
            </a:solidFill>
            <a:prstDash val="solid"/>
            <a:round/>
            <a:headEnd type="none" w="sm" len="sm"/>
            <a:tailEnd type="none" w="sm" len="sm"/>
          </a:ln>
        </p:spPr>
      </p:pic>
      <p:sp>
        <p:nvSpPr>
          <p:cNvPr id="369" name="Google Shape;369;p49"/>
          <p:cNvSpPr txBox="1"/>
          <p:nvPr/>
        </p:nvSpPr>
        <p:spPr>
          <a:xfrm>
            <a:off x="3284225" y="2777325"/>
            <a:ext cx="5118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Gentium Basic"/>
                <a:ea typeface="Gentium Basic"/>
                <a:cs typeface="Gentium Basic"/>
                <a:sym typeface="Gentium Basic"/>
              </a:rPr>
              <a:t>Elisabeth Bik took a </a:t>
            </a:r>
            <a:r>
              <a:rPr lang="en" sz="1600" u="sng">
                <a:solidFill>
                  <a:schemeClr val="accent5"/>
                </a:solidFill>
                <a:latin typeface="Gentium Basic"/>
                <a:ea typeface="Gentium Basic"/>
                <a:cs typeface="Gentium Basic"/>
                <a:sym typeface="Gentium Basic"/>
                <a:hlinkClick r:id="rId5"/>
              </a:rPr>
              <a:t>close look</a:t>
            </a:r>
            <a:r>
              <a:rPr lang="en" sz="1600">
                <a:latin typeface="Gentium Basic"/>
                <a:ea typeface="Gentium Basic"/>
                <a:cs typeface="Gentium Basic"/>
                <a:sym typeface="Gentium Basic"/>
              </a:rPr>
              <a:t> at the IJAA article and detailed a long list of serious problems with the study, including questions about its ethical underpinnings, messy confounding variables, missing patients, rushed and conflicted peer review, and confusing data.</a:t>
            </a:r>
            <a:endParaRPr sz="1600">
              <a:latin typeface="Gentium Basic"/>
              <a:ea typeface="Gentium Basic"/>
              <a:cs typeface="Gentium Basic"/>
              <a:sym typeface="Gentium Bas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73"/>
        <p:cNvGrpSpPr/>
        <p:nvPr/>
      </p:nvGrpSpPr>
      <p:grpSpPr>
        <a:xfrm>
          <a:off x="0" y="0"/>
          <a:ext cx="0" cy="0"/>
          <a:chOff x="0" y="0"/>
          <a:chExt cx="0" cy="0"/>
        </a:xfrm>
      </p:grpSpPr>
      <p:sp>
        <p:nvSpPr>
          <p:cNvPr id="374" name="Google Shape;374;p50"/>
          <p:cNvSpPr txBox="1"/>
          <p:nvPr/>
        </p:nvSpPr>
        <p:spPr>
          <a:xfrm>
            <a:off x="304950" y="299575"/>
            <a:ext cx="85341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Gentium Basic"/>
                <a:ea typeface="Gentium Basic"/>
                <a:cs typeface="Gentium Basic"/>
                <a:sym typeface="Gentium Basic"/>
              </a:rPr>
              <a:t>Relationship between the ABO Blood Group and the COVID-19 Susceptibility</a:t>
            </a:r>
            <a:endParaRPr sz="2000">
              <a:latin typeface="Gentium Basic"/>
              <a:ea typeface="Gentium Basic"/>
              <a:cs typeface="Gentium Basic"/>
              <a:sym typeface="Gentium Basic"/>
            </a:endParaRPr>
          </a:p>
        </p:txBody>
      </p:sp>
      <p:graphicFrame>
        <p:nvGraphicFramePr>
          <p:cNvPr id="375" name="Google Shape;375;p50"/>
          <p:cNvGraphicFramePr/>
          <p:nvPr/>
        </p:nvGraphicFramePr>
        <p:xfrm>
          <a:off x="311700" y="1202325"/>
          <a:ext cx="3000000" cy="3000000"/>
        </p:xfrm>
        <a:graphic>
          <a:graphicData uri="http://schemas.openxmlformats.org/drawingml/2006/table">
            <a:tbl>
              <a:tblPr>
                <a:noFill/>
                <a:tableStyleId>{40C5D7C8-BD65-4525-A8C0-065FD1811E86}</a:tableStyleId>
              </a:tblPr>
              <a:tblGrid>
                <a:gridCol w="2405425">
                  <a:extLst>
                    <a:ext uri="{9D8B030D-6E8A-4147-A177-3AD203B41FA5}">
                      <a16:colId xmlns:a16="http://schemas.microsoft.com/office/drawing/2014/main" val="20000"/>
                    </a:ext>
                  </a:extLst>
                </a:gridCol>
                <a:gridCol w="965825">
                  <a:extLst>
                    <a:ext uri="{9D8B030D-6E8A-4147-A177-3AD203B41FA5}">
                      <a16:colId xmlns:a16="http://schemas.microsoft.com/office/drawing/2014/main" val="20001"/>
                    </a:ext>
                  </a:extLst>
                </a:gridCol>
                <a:gridCol w="1022875">
                  <a:extLst>
                    <a:ext uri="{9D8B030D-6E8A-4147-A177-3AD203B41FA5}">
                      <a16:colId xmlns:a16="http://schemas.microsoft.com/office/drawing/2014/main" val="20002"/>
                    </a:ext>
                  </a:extLst>
                </a:gridCol>
                <a:gridCol w="1203600">
                  <a:extLst>
                    <a:ext uri="{9D8B030D-6E8A-4147-A177-3AD203B41FA5}">
                      <a16:colId xmlns:a16="http://schemas.microsoft.com/office/drawing/2014/main" val="20003"/>
                    </a:ext>
                  </a:extLst>
                </a:gridCol>
                <a:gridCol w="953825">
                  <a:extLst>
                    <a:ext uri="{9D8B030D-6E8A-4147-A177-3AD203B41FA5}">
                      <a16:colId xmlns:a16="http://schemas.microsoft.com/office/drawing/2014/main" val="20004"/>
                    </a:ext>
                  </a:extLst>
                </a:gridCol>
                <a:gridCol w="655800">
                  <a:extLst>
                    <a:ext uri="{9D8B030D-6E8A-4147-A177-3AD203B41FA5}">
                      <a16:colId xmlns:a16="http://schemas.microsoft.com/office/drawing/2014/main" val="20005"/>
                    </a:ext>
                  </a:extLst>
                </a:gridCol>
                <a:gridCol w="1201225">
                  <a:extLst>
                    <a:ext uri="{9D8B030D-6E8A-4147-A177-3AD203B41FA5}">
                      <a16:colId xmlns:a16="http://schemas.microsoft.com/office/drawing/2014/main" val="20006"/>
                    </a:ext>
                  </a:extLst>
                </a:gridCol>
              </a:tblGrid>
              <a:tr h="606525">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Article DOI</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Study Purpose</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Author-</a:t>
                      </a:r>
                      <a:endParaRPr sz="1600" b="1">
                        <a:latin typeface="Gentium Basic"/>
                        <a:ea typeface="Gentium Basic"/>
                        <a:cs typeface="Gentium Basic"/>
                        <a:sym typeface="Gentium Basic"/>
                      </a:endParaRPr>
                    </a:p>
                    <a:p>
                      <a:pPr marL="0" lvl="0" indent="0" algn="ctr" rtl="0">
                        <a:spcBef>
                          <a:spcPts val="0"/>
                        </a:spcBef>
                        <a:spcAft>
                          <a:spcPts val="0"/>
                        </a:spcAft>
                        <a:buNone/>
                      </a:pPr>
                      <a:r>
                        <a:rPr lang="en" sz="1600" b="1">
                          <a:latin typeface="Gentium Basic"/>
                          <a:ea typeface="Gentium Basic"/>
                          <a:cs typeface="Gentium Basic"/>
                          <a:sym typeface="Gentium Basic"/>
                        </a:rPr>
                        <a:t>ship</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Funding Statement</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Data location</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DAS</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Code availability</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606525">
                <a:tc>
                  <a:txBody>
                    <a:bodyPr/>
                    <a:lstStyle/>
                    <a:p>
                      <a:pPr marL="0" lvl="0" indent="0" algn="l" rtl="0">
                        <a:spcBef>
                          <a:spcPts val="0"/>
                        </a:spcBef>
                        <a:spcAft>
                          <a:spcPts val="0"/>
                        </a:spcAft>
                        <a:buNone/>
                      </a:pPr>
                      <a:r>
                        <a:rPr lang="en" sz="1600">
                          <a:latin typeface="Gentium Basic"/>
                          <a:ea typeface="Gentium Basic"/>
                          <a:cs typeface="Gentium Basic"/>
                          <a:sym typeface="Gentium Basic"/>
                        </a:rPr>
                        <a:t>10.1101/2020.03.11.20031096</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4</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In paper</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No</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76" name="Google Shape;376;p50"/>
          <p:cNvPicPr preferRelativeResize="0"/>
          <p:nvPr/>
        </p:nvPicPr>
        <p:blipFill>
          <a:blip r:embed="rId3">
            <a:alphaModFix/>
          </a:blip>
          <a:stretch>
            <a:fillRect/>
          </a:stretch>
        </p:blipFill>
        <p:spPr>
          <a:xfrm>
            <a:off x="152400" y="2820475"/>
            <a:ext cx="4151974" cy="2093577"/>
          </a:xfrm>
          <a:prstGeom prst="rect">
            <a:avLst/>
          </a:prstGeom>
          <a:noFill/>
          <a:ln>
            <a:noFill/>
          </a:ln>
        </p:spPr>
      </p:pic>
      <p:pic>
        <p:nvPicPr>
          <p:cNvPr id="377" name="Google Shape;377;p50"/>
          <p:cNvPicPr preferRelativeResize="0"/>
          <p:nvPr/>
        </p:nvPicPr>
        <p:blipFill>
          <a:blip r:embed="rId4">
            <a:alphaModFix/>
          </a:blip>
          <a:stretch>
            <a:fillRect/>
          </a:stretch>
        </p:blipFill>
        <p:spPr>
          <a:xfrm>
            <a:off x="4705824" y="2581381"/>
            <a:ext cx="3951725" cy="2571755"/>
          </a:xfrm>
          <a:prstGeom prst="rect">
            <a:avLst/>
          </a:prstGeom>
          <a:noFill/>
          <a:ln>
            <a:noFill/>
          </a:ln>
        </p:spPr>
      </p:pic>
      <p:sp>
        <p:nvSpPr>
          <p:cNvPr id="378" name="Google Shape;378;p50"/>
          <p:cNvSpPr txBox="1"/>
          <p:nvPr/>
        </p:nvSpPr>
        <p:spPr>
          <a:xfrm rot="-555313">
            <a:off x="652692" y="730804"/>
            <a:ext cx="6330816" cy="12000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600" b="1"/>
              <a:t>OVERSTATED IMPACT</a:t>
            </a:r>
            <a:endParaRPr sz="56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82"/>
        <p:cNvGrpSpPr/>
        <p:nvPr/>
      </p:nvGrpSpPr>
      <p:grpSpPr>
        <a:xfrm>
          <a:off x="0" y="0"/>
          <a:ext cx="0" cy="0"/>
          <a:chOff x="0" y="0"/>
          <a:chExt cx="0" cy="0"/>
        </a:xfrm>
      </p:grpSpPr>
      <p:pic>
        <p:nvPicPr>
          <p:cNvPr id="383" name="Google Shape;383;p51"/>
          <p:cNvPicPr preferRelativeResize="0"/>
          <p:nvPr/>
        </p:nvPicPr>
        <p:blipFill>
          <a:blip r:embed="rId3">
            <a:alphaModFix/>
          </a:blip>
          <a:stretch>
            <a:fillRect/>
          </a:stretch>
        </p:blipFill>
        <p:spPr>
          <a:xfrm>
            <a:off x="7014575" y="4110050"/>
            <a:ext cx="2035401" cy="804000"/>
          </a:xfrm>
          <a:prstGeom prst="rect">
            <a:avLst/>
          </a:prstGeom>
          <a:noFill/>
          <a:ln>
            <a:noFill/>
          </a:ln>
        </p:spPr>
      </p:pic>
      <p:sp>
        <p:nvSpPr>
          <p:cNvPr id="384" name="Google Shape;384;p51"/>
          <p:cNvSpPr txBox="1"/>
          <p:nvPr/>
        </p:nvSpPr>
        <p:spPr>
          <a:xfrm>
            <a:off x="304950" y="299575"/>
            <a:ext cx="8534100" cy="84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Gentium Basic"/>
                <a:ea typeface="Gentium Basic"/>
                <a:cs typeface="Gentium Basic"/>
                <a:sym typeface="Gentium Basic"/>
              </a:rPr>
              <a:t>Preliminary identification of potential vaccine targets for the COVID-19 coronavirus (SARS-CoV-2) based on SARS-CoV immunological studies </a:t>
            </a:r>
            <a:endParaRPr sz="2000">
              <a:latin typeface="Gentium Basic"/>
              <a:ea typeface="Gentium Basic"/>
              <a:cs typeface="Gentium Basic"/>
              <a:sym typeface="Gentium Basic"/>
            </a:endParaRPr>
          </a:p>
        </p:txBody>
      </p:sp>
      <p:graphicFrame>
        <p:nvGraphicFramePr>
          <p:cNvPr id="385" name="Google Shape;385;p51"/>
          <p:cNvGraphicFramePr/>
          <p:nvPr/>
        </p:nvGraphicFramePr>
        <p:xfrm>
          <a:off x="311700" y="1202325"/>
          <a:ext cx="3000000" cy="3000000"/>
        </p:xfrm>
        <a:graphic>
          <a:graphicData uri="http://schemas.openxmlformats.org/drawingml/2006/table">
            <a:tbl>
              <a:tblPr>
                <a:noFill/>
                <a:tableStyleId>{40C5D7C8-BD65-4525-A8C0-065FD1811E86}</a:tableStyleId>
              </a:tblPr>
              <a:tblGrid>
                <a:gridCol w="2405425">
                  <a:extLst>
                    <a:ext uri="{9D8B030D-6E8A-4147-A177-3AD203B41FA5}">
                      <a16:colId xmlns:a16="http://schemas.microsoft.com/office/drawing/2014/main" val="20000"/>
                    </a:ext>
                  </a:extLst>
                </a:gridCol>
                <a:gridCol w="965825">
                  <a:extLst>
                    <a:ext uri="{9D8B030D-6E8A-4147-A177-3AD203B41FA5}">
                      <a16:colId xmlns:a16="http://schemas.microsoft.com/office/drawing/2014/main" val="20001"/>
                    </a:ext>
                  </a:extLst>
                </a:gridCol>
                <a:gridCol w="1022875">
                  <a:extLst>
                    <a:ext uri="{9D8B030D-6E8A-4147-A177-3AD203B41FA5}">
                      <a16:colId xmlns:a16="http://schemas.microsoft.com/office/drawing/2014/main" val="20002"/>
                    </a:ext>
                  </a:extLst>
                </a:gridCol>
                <a:gridCol w="1203600">
                  <a:extLst>
                    <a:ext uri="{9D8B030D-6E8A-4147-A177-3AD203B41FA5}">
                      <a16:colId xmlns:a16="http://schemas.microsoft.com/office/drawing/2014/main" val="20003"/>
                    </a:ext>
                  </a:extLst>
                </a:gridCol>
                <a:gridCol w="953825">
                  <a:extLst>
                    <a:ext uri="{9D8B030D-6E8A-4147-A177-3AD203B41FA5}">
                      <a16:colId xmlns:a16="http://schemas.microsoft.com/office/drawing/2014/main" val="20004"/>
                    </a:ext>
                  </a:extLst>
                </a:gridCol>
                <a:gridCol w="655800">
                  <a:extLst>
                    <a:ext uri="{9D8B030D-6E8A-4147-A177-3AD203B41FA5}">
                      <a16:colId xmlns:a16="http://schemas.microsoft.com/office/drawing/2014/main" val="20005"/>
                    </a:ext>
                  </a:extLst>
                </a:gridCol>
                <a:gridCol w="1201225">
                  <a:extLst>
                    <a:ext uri="{9D8B030D-6E8A-4147-A177-3AD203B41FA5}">
                      <a16:colId xmlns:a16="http://schemas.microsoft.com/office/drawing/2014/main" val="20006"/>
                    </a:ext>
                  </a:extLst>
                </a:gridCol>
              </a:tblGrid>
              <a:tr h="606525">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Article DOI</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Study Purpose</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Author-</a:t>
                      </a:r>
                      <a:endParaRPr sz="1600" b="1">
                        <a:latin typeface="Gentium Basic"/>
                        <a:ea typeface="Gentium Basic"/>
                        <a:cs typeface="Gentium Basic"/>
                        <a:sym typeface="Gentium Basic"/>
                      </a:endParaRPr>
                    </a:p>
                    <a:p>
                      <a:pPr marL="0" lvl="0" indent="0" algn="ctr" rtl="0">
                        <a:spcBef>
                          <a:spcPts val="0"/>
                        </a:spcBef>
                        <a:spcAft>
                          <a:spcPts val="0"/>
                        </a:spcAft>
                        <a:buNone/>
                      </a:pPr>
                      <a:r>
                        <a:rPr lang="en" sz="1600" b="1">
                          <a:latin typeface="Gentium Basic"/>
                          <a:ea typeface="Gentium Basic"/>
                          <a:cs typeface="Gentium Basic"/>
                          <a:sym typeface="Gentium Basic"/>
                        </a:rPr>
                        <a:t>ship</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Funding Statement</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Data location</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DAS</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tc>
                  <a:txBody>
                    <a:bodyPr/>
                    <a:lstStyle/>
                    <a:p>
                      <a:pPr marL="0" lvl="0" indent="0" algn="ctr" rtl="0">
                        <a:spcBef>
                          <a:spcPts val="0"/>
                        </a:spcBef>
                        <a:spcAft>
                          <a:spcPts val="0"/>
                        </a:spcAft>
                        <a:buNone/>
                      </a:pPr>
                      <a:r>
                        <a:rPr lang="en" sz="1600" b="1">
                          <a:latin typeface="Gentium Basic"/>
                          <a:ea typeface="Gentium Basic"/>
                          <a:cs typeface="Gentium Basic"/>
                          <a:sym typeface="Gentium Basic"/>
                        </a:rPr>
                        <a:t>Code availability</a:t>
                      </a:r>
                      <a:endParaRPr sz="1600" b="1">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9999"/>
                    </a:solidFill>
                  </a:tcPr>
                </a:tc>
                <a:extLst>
                  <a:ext uri="{0D108BD9-81ED-4DB2-BD59-A6C34878D82A}">
                    <a16:rowId xmlns:a16="http://schemas.microsoft.com/office/drawing/2014/main" val="10000"/>
                  </a:ext>
                </a:extLst>
              </a:tr>
              <a:tr h="606525">
                <a:tc>
                  <a:txBody>
                    <a:bodyPr/>
                    <a:lstStyle/>
                    <a:p>
                      <a:pPr marL="0" lvl="0" indent="0" algn="l" rtl="0">
                        <a:spcBef>
                          <a:spcPts val="0"/>
                        </a:spcBef>
                        <a:spcAft>
                          <a:spcPts val="0"/>
                        </a:spcAft>
                        <a:buNone/>
                      </a:pPr>
                      <a:r>
                        <a:rPr lang="en" sz="1600">
                          <a:latin typeface="Gentium Basic"/>
                          <a:ea typeface="Gentium Basic"/>
                          <a:cs typeface="Gentium Basic"/>
                          <a:sym typeface="Gentium Basic"/>
                        </a:rPr>
                        <a:t>10.1101/2020.02.03.933226</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4</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External repo</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600">
                          <a:latin typeface="Gentium Basic"/>
                          <a:ea typeface="Gentium Basic"/>
                          <a:cs typeface="Gentium Basic"/>
                          <a:sym typeface="Gentium Basic"/>
                        </a:rPr>
                        <a:t>Yes</a:t>
                      </a:r>
                      <a:endParaRPr sz="1600">
                        <a:latin typeface="Gentium Basic"/>
                        <a:ea typeface="Gentium Basic"/>
                        <a:cs typeface="Gentium Basic"/>
                        <a:sym typeface="Gentium Basic"/>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386" name="Google Shape;386;p51"/>
          <p:cNvPicPr preferRelativeResize="0"/>
          <p:nvPr/>
        </p:nvPicPr>
        <p:blipFill>
          <a:blip r:embed="rId4">
            <a:alphaModFix/>
          </a:blip>
          <a:stretch>
            <a:fillRect/>
          </a:stretch>
        </p:blipFill>
        <p:spPr>
          <a:xfrm>
            <a:off x="304950" y="2757500"/>
            <a:ext cx="3170725" cy="2156550"/>
          </a:xfrm>
          <a:prstGeom prst="rect">
            <a:avLst/>
          </a:prstGeom>
          <a:noFill/>
          <a:ln>
            <a:noFill/>
          </a:ln>
        </p:spPr>
      </p:pic>
      <p:sp>
        <p:nvSpPr>
          <p:cNvPr id="387" name="Google Shape;387;p51"/>
          <p:cNvSpPr txBox="1"/>
          <p:nvPr/>
        </p:nvSpPr>
        <p:spPr>
          <a:xfrm rot="-555313">
            <a:off x="2180317" y="556804"/>
            <a:ext cx="6330816" cy="12000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b="1"/>
              <a:t>PUBLISHED</a:t>
            </a:r>
            <a:endParaRPr sz="6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2"/>
          <p:cNvSpPr txBox="1">
            <a:spLocks noGrp="1"/>
          </p:cNvSpPr>
          <p:nvPr>
            <p:ph type="title"/>
          </p:nvPr>
        </p:nvSpPr>
        <p:spPr>
          <a:xfrm>
            <a:off x="0" y="292625"/>
            <a:ext cx="9144000" cy="705300"/>
          </a:xfrm>
          <a:prstGeom prst="rect">
            <a:avLst/>
          </a:prstGeom>
          <a:solidFill>
            <a:srgbClr val="FFFFFF"/>
          </a:solidFill>
        </p:spPr>
        <p:txBody>
          <a:bodyPr spcFirstLastPara="1" wrap="square" lIns="91425" tIns="91425" rIns="91425" bIns="91425" anchor="t" anchorCtr="0">
            <a:noAutofit/>
          </a:bodyPr>
          <a:lstStyle/>
          <a:p>
            <a:pPr marL="342900" lvl="0" indent="0" algn="l" rtl="0">
              <a:spcBef>
                <a:spcPts val="0"/>
              </a:spcBef>
              <a:spcAft>
                <a:spcPts val="0"/>
              </a:spcAft>
              <a:buNone/>
            </a:pPr>
            <a:r>
              <a:rPr lang="en" sz="3600">
                <a:solidFill>
                  <a:srgbClr val="000000"/>
                </a:solidFill>
                <a:latin typeface="Raleway"/>
                <a:ea typeface="Raleway"/>
                <a:cs typeface="Raleway"/>
                <a:sym typeface="Raleway"/>
              </a:rPr>
              <a:t>Analysis</a:t>
            </a:r>
            <a:endParaRPr sz="3600">
              <a:solidFill>
                <a:srgbClr val="000000"/>
              </a:solidFill>
              <a:latin typeface="Raleway"/>
              <a:ea typeface="Raleway"/>
              <a:cs typeface="Raleway"/>
              <a:sym typeface="Raleway"/>
            </a:endParaRPr>
          </a:p>
        </p:txBody>
      </p:sp>
      <p:graphicFrame>
        <p:nvGraphicFramePr>
          <p:cNvPr id="393" name="Google Shape;393;p52"/>
          <p:cNvGraphicFramePr/>
          <p:nvPr/>
        </p:nvGraphicFramePr>
        <p:xfrm>
          <a:off x="311700" y="1202325"/>
          <a:ext cx="3000000" cy="3000000"/>
        </p:xfrm>
        <a:graphic>
          <a:graphicData uri="http://schemas.openxmlformats.org/drawingml/2006/table">
            <a:tbl>
              <a:tblPr>
                <a:noFill/>
                <a:tableStyleId>{40C5D7C8-BD65-4525-A8C0-065FD1811E86}</a:tableStyleId>
              </a:tblPr>
              <a:tblGrid>
                <a:gridCol w="2405425">
                  <a:extLst>
                    <a:ext uri="{9D8B030D-6E8A-4147-A177-3AD203B41FA5}">
                      <a16:colId xmlns:a16="http://schemas.microsoft.com/office/drawing/2014/main" val="20000"/>
                    </a:ext>
                  </a:extLst>
                </a:gridCol>
                <a:gridCol w="965825">
                  <a:extLst>
                    <a:ext uri="{9D8B030D-6E8A-4147-A177-3AD203B41FA5}">
                      <a16:colId xmlns:a16="http://schemas.microsoft.com/office/drawing/2014/main" val="20001"/>
                    </a:ext>
                  </a:extLst>
                </a:gridCol>
                <a:gridCol w="1022875">
                  <a:extLst>
                    <a:ext uri="{9D8B030D-6E8A-4147-A177-3AD203B41FA5}">
                      <a16:colId xmlns:a16="http://schemas.microsoft.com/office/drawing/2014/main" val="20002"/>
                    </a:ext>
                  </a:extLst>
                </a:gridCol>
                <a:gridCol w="1203600">
                  <a:extLst>
                    <a:ext uri="{9D8B030D-6E8A-4147-A177-3AD203B41FA5}">
                      <a16:colId xmlns:a16="http://schemas.microsoft.com/office/drawing/2014/main" val="20003"/>
                    </a:ext>
                  </a:extLst>
                </a:gridCol>
                <a:gridCol w="953825">
                  <a:extLst>
                    <a:ext uri="{9D8B030D-6E8A-4147-A177-3AD203B41FA5}">
                      <a16:colId xmlns:a16="http://schemas.microsoft.com/office/drawing/2014/main" val="20004"/>
                    </a:ext>
                  </a:extLst>
                </a:gridCol>
                <a:gridCol w="655800">
                  <a:extLst>
                    <a:ext uri="{9D8B030D-6E8A-4147-A177-3AD203B41FA5}">
                      <a16:colId xmlns:a16="http://schemas.microsoft.com/office/drawing/2014/main" val="20005"/>
                    </a:ext>
                  </a:extLst>
                </a:gridCol>
                <a:gridCol w="1201225">
                  <a:extLst>
                    <a:ext uri="{9D8B030D-6E8A-4147-A177-3AD203B41FA5}">
                      <a16:colId xmlns:a16="http://schemas.microsoft.com/office/drawing/2014/main" val="20006"/>
                    </a:ext>
                  </a:extLst>
                </a:gridCol>
              </a:tblGrid>
              <a:tr h="812150">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Article DOI</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Study Purpose</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Author-</a:t>
                      </a:r>
                      <a:endParaRPr sz="1600" b="1">
                        <a:solidFill>
                          <a:srgbClr val="434343"/>
                        </a:solidFill>
                        <a:latin typeface="Gentium Basic"/>
                        <a:ea typeface="Gentium Basic"/>
                        <a:cs typeface="Gentium Basic"/>
                        <a:sym typeface="Gentium Basic"/>
                      </a:endParaRPr>
                    </a:p>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ship</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Funding Statement</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Data location</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DAS</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b="1">
                          <a:solidFill>
                            <a:srgbClr val="434343"/>
                          </a:solidFill>
                          <a:latin typeface="Gentium Basic"/>
                          <a:ea typeface="Gentium Basic"/>
                          <a:cs typeface="Gentium Basic"/>
                          <a:sym typeface="Gentium Basic"/>
                        </a:rPr>
                        <a:t>Code availability</a:t>
                      </a:r>
                      <a:endParaRPr sz="1600" b="1">
                        <a:solidFill>
                          <a:srgbClr val="434343"/>
                        </a:solidFill>
                        <a:latin typeface="Gentium Basic"/>
                        <a:ea typeface="Gentium Basic"/>
                        <a:cs typeface="Gentium Basic"/>
                        <a:sym typeface="Gentium Basic"/>
                      </a:endParaRPr>
                    </a:p>
                  </a:txBody>
                  <a:tcPr marL="91425" marR="91425" marT="91425" marB="91425">
                    <a:solidFill>
                      <a:srgbClr val="FFFFFF"/>
                    </a:solidFill>
                  </a:tcPr>
                </a:tc>
                <a:extLst>
                  <a:ext uri="{0D108BD9-81ED-4DB2-BD59-A6C34878D82A}">
                    <a16:rowId xmlns:a16="http://schemas.microsoft.com/office/drawing/2014/main" val="10000"/>
                  </a:ext>
                </a:extLst>
              </a:tr>
              <a:tr h="681350">
                <a:tc>
                  <a:txBody>
                    <a:bodyPr/>
                    <a:lstStyle/>
                    <a:p>
                      <a:pPr marL="0" lvl="0" indent="0" algn="l" rtl="0">
                        <a:spcBef>
                          <a:spcPts val="0"/>
                        </a:spcBef>
                        <a:spcAft>
                          <a:spcPts val="0"/>
                        </a:spcAft>
                        <a:buNone/>
                      </a:pPr>
                      <a:r>
                        <a:rPr lang="en">
                          <a:solidFill>
                            <a:srgbClr val="FFFFFF"/>
                          </a:solidFill>
                          <a:latin typeface="Gentium Basic"/>
                          <a:ea typeface="Gentium Basic"/>
                          <a:cs typeface="Gentium Basic"/>
                          <a:sym typeface="Gentium Basic"/>
                        </a:rPr>
                        <a:t>10.1101/2020.01.30.927871</a:t>
                      </a:r>
                      <a:endParaRPr>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2</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None</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extLst>
                  <a:ext uri="{0D108BD9-81ED-4DB2-BD59-A6C34878D82A}">
                    <a16:rowId xmlns:a16="http://schemas.microsoft.com/office/drawing/2014/main" val="10001"/>
                  </a:ext>
                </a:extLst>
              </a:tr>
              <a:tr h="606525">
                <a:tc>
                  <a:txBody>
                    <a:bodyPr/>
                    <a:lstStyle/>
                    <a:p>
                      <a:pPr marL="0" lvl="0" indent="0" algn="l" rtl="0">
                        <a:spcBef>
                          <a:spcPts val="0"/>
                        </a:spcBef>
                        <a:spcAft>
                          <a:spcPts val="0"/>
                        </a:spcAft>
                        <a:buNone/>
                      </a:pPr>
                      <a:r>
                        <a:rPr lang="en">
                          <a:solidFill>
                            <a:srgbClr val="F3F3F3"/>
                          </a:solidFill>
                          <a:latin typeface="Gentium Basic"/>
                          <a:ea typeface="Gentium Basic"/>
                          <a:cs typeface="Gentium Basic"/>
                          <a:sym typeface="Gentium Basic"/>
                        </a:rPr>
                        <a:t>10.1101/2020.03.16.20037135</a:t>
                      </a:r>
                      <a:endParaRPr>
                        <a:solidFill>
                          <a:srgbClr val="F3F3F3"/>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1</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On request</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extLst>
                  <a:ext uri="{0D108BD9-81ED-4DB2-BD59-A6C34878D82A}">
                    <a16:rowId xmlns:a16="http://schemas.microsoft.com/office/drawing/2014/main" val="10002"/>
                  </a:ext>
                </a:extLst>
              </a:tr>
              <a:tr h="564500">
                <a:tc>
                  <a:txBody>
                    <a:bodyPr/>
                    <a:lstStyle/>
                    <a:p>
                      <a:pPr marL="0" lvl="0" indent="0" algn="l" rtl="0">
                        <a:spcBef>
                          <a:spcPts val="0"/>
                        </a:spcBef>
                        <a:spcAft>
                          <a:spcPts val="0"/>
                        </a:spcAft>
                        <a:buNone/>
                      </a:pPr>
                      <a:r>
                        <a:rPr lang="en">
                          <a:solidFill>
                            <a:srgbClr val="FFFFFF"/>
                          </a:solidFill>
                          <a:latin typeface="Gentium Basic"/>
                          <a:ea typeface="Gentium Basic"/>
                          <a:cs typeface="Gentium Basic"/>
                          <a:sym typeface="Gentium Basic"/>
                        </a:rPr>
                        <a:t>10.1101/2020.03.11.20031096</a:t>
                      </a:r>
                      <a:endParaRPr>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4</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In paper</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No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extLst>
                  <a:ext uri="{0D108BD9-81ED-4DB2-BD59-A6C34878D82A}">
                    <a16:rowId xmlns:a16="http://schemas.microsoft.com/office/drawing/2014/main" val="10003"/>
                  </a:ext>
                </a:extLst>
              </a:tr>
              <a:tr h="718225">
                <a:tc>
                  <a:txBody>
                    <a:bodyPr/>
                    <a:lstStyle/>
                    <a:p>
                      <a:pPr marL="0" lvl="0" indent="0" algn="l" rtl="0">
                        <a:spcBef>
                          <a:spcPts val="0"/>
                        </a:spcBef>
                        <a:spcAft>
                          <a:spcPts val="0"/>
                        </a:spcAft>
                        <a:buNone/>
                      </a:pPr>
                      <a:r>
                        <a:rPr lang="en">
                          <a:solidFill>
                            <a:srgbClr val="FFFFFF"/>
                          </a:solidFill>
                          <a:latin typeface="Gentium Basic"/>
                          <a:ea typeface="Gentium Basic"/>
                          <a:cs typeface="Gentium Basic"/>
                          <a:sym typeface="Gentium Basic"/>
                        </a:rPr>
                        <a:t>10.1101/2020.02.03.933226</a:t>
                      </a:r>
                      <a:endParaRPr>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4</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External repo</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tc>
                  <a:txBody>
                    <a:bodyPr/>
                    <a:lstStyle/>
                    <a:p>
                      <a:pPr marL="0" lvl="0" indent="0" algn="ctr" rtl="0">
                        <a:spcBef>
                          <a:spcPts val="0"/>
                        </a:spcBef>
                        <a:spcAft>
                          <a:spcPts val="0"/>
                        </a:spcAft>
                        <a:buNone/>
                      </a:pPr>
                      <a:r>
                        <a:rPr lang="en" sz="1600">
                          <a:solidFill>
                            <a:srgbClr val="FFFFFF"/>
                          </a:solidFill>
                          <a:latin typeface="Gentium Basic"/>
                          <a:ea typeface="Gentium Basic"/>
                          <a:cs typeface="Gentium Basic"/>
                          <a:sym typeface="Gentium Basic"/>
                        </a:rPr>
                        <a:t>Yes</a:t>
                      </a:r>
                      <a:endParaRPr sz="1600">
                        <a:solidFill>
                          <a:srgbClr val="FFFFFF"/>
                        </a:solidFill>
                        <a:latin typeface="Gentium Basic"/>
                        <a:ea typeface="Gentium Basic"/>
                        <a:cs typeface="Gentium Basic"/>
                        <a:sym typeface="Gentium Basic"/>
                      </a:endParaRPr>
                    </a:p>
                  </a:txBody>
                  <a:tcPr marL="91425" marR="91425" marT="91425" marB="91425">
                    <a:solidFill>
                      <a:srgbClr val="666666"/>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3"/>
          <p:cNvSpPr txBox="1">
            <a:spLocks noGrp="1"/>
          </p:cNvSpPr>
          <p:nvPr>
            <p:ph type="title"/>
          </p:nvPr>
        </p:nvSpPr>
        <p:spPr>
          <a:xfrm>
            <a:off x="509125" y="526350"/>
            <a:ext cx="8370300" cy="4090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1100"/>
              <a:buFont typeface="Arial"/>
              <a:buNone/>
            </a:pPr>
            <a:r>
              <a:rPr lang="en" b="1">
                <a:solidFill>
                  <a:srgbClr val="000000"/>
                </a:solidFill>
                <a:latin typeface="Raleway"/>
                <a:ea typeface="Raleway"/>
                <a:cs typeface="Raleway"/>
                <a:sym typeface="Raleway"/>
              </a:rPr>
              <a:t>535 pre-prints</a:t>
            </a:r>
            <a:endParaRPr b="1">
              <a:solidFill>
                <a:srgbClr val="000000"/>
              </a:solidFill>
              <a:latin typeface="Raleway"/>
              <a:ea typeface="Raleway"/>
              <a:cs typeface="Raleway"/>
              <a:sym typeface="Raleway"/>
            </a:endParaRPr>
          </a:p>
          <a:p>
            <a:pPr marL="0" lvl="0" indent="0" algn="ctr" rtl="0">
              <a:lnSpc>
                <a:spcPct val="100000"/>
              </a:lnSpc>
              <a:spcBef>
                <a:spcPts val="0"/>
              </a:spcBef>
              <a:spcAft>
                <a:spcPts val="0"/>
              </a:spcAft>
              <a:buClr>
                <a:schemeClr val="dk1"/>
              </a:buClr>
              <a:buSzPts val="1100"/>
              <a:buFont typeface="Arial"/>
              <a:buNone/>
            </a:pPr>
            <a:r>
              <a:rPr lang="en">
                <a:solidFill>
                  <a:srgbClr val="000000"/>
                </a:solidFill>
                <a:latin typeface="Raleway Light"/>
                <a:ea typeface="Raleway Light"/>
                <a:cs typeface="Raleway Light"/>
                <a:sym typeface="Raleway Light"/>
              </a:rPr>
              <a:t>5 minutes or 43 hours</a:t>
            </a:r>
            <a:endParaRPr>
              <a:solidFill>
                <a:srgbClr val="000000"/>
              </a:solidFill>
              <a:latin typeface="Raleway Light"/>
              <a:ea typeface="Raleway Light"/>
              <a:cs typeface="Raleway Light"/>
              <a:sym typeface="Raleway Light"/>
            </a:endParaRPr>
          </a:p>
        </p:txBody>
      </p:sp>
      <p:pic>
        <p:nvPicPr>
          <p:cNvPr id="399" name="Google Shape;399;p53"/>
          <p:cNvPicPr preferRelativeResize="0"/>
          <p:nvPr/>
        </p:nvPicPr>
        <p:blipFill rotWithShape="1">
          <a:blip r:embed="rId3">
            <a:alphaModFix/>
          </a:blip>
          <a:srcRect l="5891" t="5891"/>
          <a:stretch/>
        </p:blipFill>
        <p:spPr>
          <a:xfrm>
            <a:off x="76450" y="4517125"/>
            <a:ext cx="1585686" cy="6263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D2D49"/>
        </a:solidFill>
        <a:effectLst/>
      </p:bgPr>
    </p:bg>
    <p:spTree>
      <p:nvGrpSpPr>
        <p:cNvPr id="1" name="Shape 403"/>
        <p:cNvGrpSpPr/>
        <p:nvPr/>
      </p:nvGrpSpPr>
      <p:grpSpPr>
        <a:xfrm>
          <a:off x="0" y="0"/>
          <a:ext cx="0" cy="0"/>
          <a:chOff x="0" y="0"/>
          <a:chExt cx="0" cy="0"/>
        </a:xfrm>
      </p:grpSpPr>
      <p:sp>
        <p:nvSpPr>
          <p:cNvPr id="404" name="Google Shape;404;p54"/>
          <p:cNvSpPr txBox="1"/>
          <p:nvPr/>
        </p:nvSpPr>
        <p:spPr>
          <a:xfrm>
            <a:off x="25" y="1978650"/>
            <a:ext cx="9144000" cy="118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FFFFFF"/>
                </a:solidFill>
                <a:latin typeface="Raleway"/>
                <a:ea typeface="Raleway"/>
                <a:cs typeface="Raleway"/>
                <a:sym typeface="Raleway"/>
              </a:rPr>
              <a:t>What can you do?</a:t>
            </a:r>
            <a:endParaRPr sz="6000">
              <a:solidFill>
                <a:srgbClr val="FFFFFF"/>
              </a:solidFill>
              <a:latin typeface="Raleway"/>
              <a:ea typeface="Raleway"/>
              <a:cs typeface="Raleway"/>
              <a:sym typeface="Raleway"/>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D2D49"/>
        </a:solidFill>
        <a:effectLst/>
      </p:bgPr>
    </p:bg>
    <p:spTree>
      <p:nvGrpSpPr>
        <p:cNvPr id="1" name="Shape 408"/>
        <p:cNvGrpSpPr/>
        <p:nvPr/>
      </p:nvGrpSpPr>
      <p:grpSpPr>
        <a:xfrm>
          <a:off x="0" y="0"/>
          <a:ext cx="0" cy="0"/>
          <a:chOff x="0" y="0"/>
          <a:chExt cx="0" cy="0"/>
        </a:xfrm>
      </p:grpSpPr>
      <p:sp>
        <p:nvSpPr>
          <p:cNvPr id="409" name="Google Shape;409;p55"/>
          <p:cNvSpPr txBox="1"/>
          <p:nvPr/>
        </p:nvSpPr>
        <p:spPr>
          <a:xfrm>
            <a:off x="25" y="1172250"/>
            <a:ext cx="9144000" cy="2607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a:solidFill>
                  <a:srgbClr val="FFFFFF"/>
                </a:solidFill>
                <a:latin typeface="Raleway"/>
                <a:ea typeface="Raleway"/>
                <a:cs typeface="Raleway"/>
                <a:sym typeface="Raleway"/>
              </a:rPr>
              <a:t>To make better science, </a:t>
            </a:r>
            <a:br>
              <a:rPr lang="en" sz="4800">
                <a:solidFill>
                  <a:srgbClr val="FFFFFF"/>
                </a:solidFill>
                <a:latin typeface="Raleway"/>
                <a:ea typeface="Raleway"/>
                <a:cs typeface="Raleway"/>
                <a:sym typeface="Raleway"/>
              </a:rPr>
            </a:br>
            <a:r>
              <a:rPr lang="en" sz="4800">
                <a:solidFill>
                  <a:srgbClr val="FFFFFF"/>
                </a:solidFill>
                <a:latin typeface="Raleway"/>
                <a:ea typeface="Raleway"/>
                <a:cs typeface="Raleway"/>
                <a:sym typeface="Raleway"/>
              </a:rPr>
              <a:t>Make better science easier</a:t>
            </a:r>
            <a:endParaRPr sz="4800">
              <a:solidFill>
                <a:srgbClr val="FFFFFF"/>
              </a:solidFill>
              <a:latin typeface="Raleway"/>
              <a:ea typeface="Raleway"/>
              <a:cs typeface="Raleway"/>
              <a:sym typeface="Raleway"/>
            </a:endParaRPr>
          </a:p>
        </p:txBody>
      </p:sp>
      <p:pic>
        <p:nvPicPr>
          <p:cNvPr id="410" name="Google Shape;410;p55"/>
          <p:cNvPicPr preferRelativeResize="0"/>
          <p:nvPr/>
        </p:nvPicPr>
        <p:blipFill>
          <a:blip r:embed="rId3">
            <a:alphaModFix/>
          </a:blip>
          <a:stretch>
            <a:fillRect/>
          </a:stretch>
        </p:blipFill>
        <p:spPr>
          <a:xfrm>
            <a:off x="25" y="4339500"/>
            <a:ext cx="2035401" cy="804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D2D49"/>
        </a:solidFill>
        <a:effectLst/>
      </p:bgPr>
    </p:bg>
    <p:spTree>
      <p:nvGrpSpPr>
        <p:cNvPr id="1" name="Shape 99"/>
        <p:cNvGrpSpPr/>
        <p:nvPr/>
      </p:nvGrpSpPr>
      <p:grpSpPr>
        <a:xfrm>
          <a:off x="0" y="0"/>
          <a:ext cx="0" cy="0"/>
          <a:chOff x="0" y="0"/>
          <a:chExt cx="0" cy="0"/>
        </a:xfrm>
      </p:grpSpPr>
      <p:sp>
        <p:nvSpPr>
          <p:cNvPr id="100" name="Google Shape;100;p19"/>
          <p:cNvSpPr txBox="1"/>
          <p:nvPr/>
        </p:nvSpPr>
        <p:spPr>
          <a:xfrm>
            <a:off x="0" y="1536900"/>
            <a:ext cx="9144000" cy="206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a:solidFill>
                  <a:srgbClr val="FFFFFF"/>
                </a:solidFill>
                <a:latin typeface="Raleway"/>
                <a:ea typeface="Raleway"/>
                <a:cs typeface="Raleway"/>
                <a:sym typeface="Raleway"/>
              </a:rPr>
              <a:t>Transparency as a Solution</a:t>
            </a:r>
            <a:endParaRPr sz="6000" b="0" i="0" u="none" strike="noStrike" cap="none">
              <a:solidFill>
                <a:srgbClr val="FFFFFF"/>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6"/>
          <p:cNvSpPr txBox="1">
            <a:spLocks noGrp="1"/>
          </p:cNvSpPr>
          <p:nvPr>
            <p:ph type="ctrTitle"/>
          </p:nvPr>
        </p:nvSpPr>
        <p:spPr>
          <a:xfrm>
            <a:off x="311708" y="2140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100">
                <a:latin typeface="Raleway"/>
                <a:ea typeface="Raleway"/>
                <a:cs typeface="Raleway"/>
                <a:sym typeface="Raleway"/>
              </a:rPr>
              <a:t>Data Available </a:t>
            </a:r>
            <a:br>
              <a:rPr lang="en" sz="5100">
                <a:latin typeface="Raleway"/>
                <a:ea typeface="Raleway"/>
                <a:cs typeface="Raleway"/>
                <a:sym typeface="Raleway"/>
              </a:rPr>
            </a:br>
            <a:r>
              <a:rPr lang="en" sz="5100">
                <a:latin typeface="Raleway"/>
                <a:ea typeface="Raleway"/>
                <a:cs typeface="Raleway"/>
                <a:sym typeface="Raleway"/>
              </a:rPr>
              <a:t>Upon Request</a:t>
            </a:r>
            <a:endParaRPr sz="5100">
              <a:latin typeface="Raleway"/>
              <a:ea typeface="Raleway"/>
              <a:cs typeface="Raleway"/>
              <a:sym typeface="Raleway"/>
            </a:endParaRPr>
          </a:p>
        </p:txBody>
      </p:sp>
      <p:sp>
        <p:nvSpPr>
          <p:cNvPr id="416" name="Google Shape;416;p56"/>
          <p:cNvSpPr txBox="1">
            <a:spLocks noGrp="1"/>
          </p:cNvSpPr>
          <p:nvPr>
            <p:ph type="subTitle" idx="1"/>
          </p:nvPr>
        </p:nvSpPr>
        <p:spPr>
          <a:xfrm>
            <a:off x="311700" y="2882288"/>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Leslie McIntosh</a:t>
            </a:r>
            <a:endParaRPr/>
          </a:p>
          <a:p>
            <a:pPr marL="0" lvl="0" indent="0" algn="ctr" rtl="0">
              <a:spcBef>
                <a:spcPts val="0"/>
              </a:spcBef>
              <a:spcAft>
                <a:spcPts val="0"/>
              </a:spcAft>
              <a:buNone/>
            </a:pPr>
            <a:r>
              <a:rPr lang="en"/>
              <a:t>figshare Fest 2020</a:t>
            </a:r>
            <a:endParaRPr/>
          </a:p>
        </p:txBody>
      </p:sp>
      <p:sp>
        <p:nvSpPr>
          <p:cNvPr id="417" name="Google Shape;417;p56"/>
          <p:cNvSpPr txBox="1"/>
          <p:nvPr/>
        </p:nvSpPr>
        <p:spPr>
          <a:xfrm>
            <a:off x="0" y="4191300"/>
            <a:ext cx="9144000" cy="693600"/>
          </a:xfrm>
          <a:prstGeom prst="rect">
            <a:avLst/>
          </a:prstGeom>
          <a:solidFill>
            <a:srgbClr val="0D2D49"/>
          </a:solidFill>
          <a:ln>
            <a:noFill/>
          </a:ln>
        </p:spPr>
        <p:txBody>
          <a:bodyPr spcFirstLastPara="1" wrap="square" lIns="91425" tIns="91425" rIns="91425" bIns="91425" anchor="ctr" anchorCtr="0">
            <a:noAutofit/>
          </a:bodyPr>
          <a:lstStyle/>
          <a:p>
            <a:pPr marL="0" marR="494855" lvl="0" indent="0" algn="r" rtl="0">
              <a:spcBef>
                <a:spcPts val="0"/>
              </a:spcBef>
              <a:spcAft>
                <a:spcPts val="0"/>
              </a:spcAft>
              <a:buNone/>
            </a:pPr>
            <a:r>
              <a:rPr lang="en" sz="1600">
                <a:solidFill>
                  <a:srgbClr val="FFFFFF"/>
                </a:solidFill>
                <a:latin typeface="Raleway Medium"/>
                <a:ea typeface="Raleway Medium"/>
                <a:cs typeface="Raleway Medium"/>
                <a:sym typeface="Raleway Medium"/>
              </a:rPr>
              <a:t>@ripeta1</a:t>
            </a:r>
            <a:endParaRPr sz="1600">
              <a:solidFill>
                <a:srgbClr val="FFFFFF"/>
              </a:solidFill>
              <a:latin typeface="Raleway Medium"/>
              <a:ea typeface="Raleway Medium"/>
              <a:cs typeface="Raleway Medium"/>
              <a:sym typeface="Raleway Medium"/>
            </a:endParaRPr>
          </a:p>
        </p:txBody>
      </p:sp>
      <p:pic>
        <p:nvPicPr>
          <p:cNvPr id="418" name="Google Shape;418;p56"/>
          <p:cNvPicPr preferRelativeResize="0"/>
          <p:nvPr/>
        </p:nvPicPr>
        <p:blipFill>
          <a:blip r:embed="rId3">
            <a:alphaModFix/>
          </a:blip>
          <a:stretch>
            <a:fillRect/>
          </a:stretch>
        </p:blipFill>
        <p:spPr>
          <a:xfrm>
            <a:off x="0" y="4191299"/>
            <a:ext cx="1755933" cy="6935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D2D49"/>
        </a:solidFill>
        <a:effectLst/>
      </p:bgPr>
    </p:bg>
    <p:spTree>
      <p:nvGrpSpPr>
        <p:cNvPr id="1" name="Shape 422"/>
        <p:cNvGrpSpPr/>
        <p:nvPr/>
      </p:nvGrpSpPr>
      <p:grpSpPr>
        <a:xfrm>
          <a:off x="0" y="0"/>
          <a:ext cx="0" cy="0"/>
          <a:chOff x="0" y="0"/>
          <a:chExt cx="0" cy="0"/>
        </a:xfrm>
      </p:grpSpPr>
      <p:sp>
        <p:nvSpPr>
          <p:cNvPr id="423" name="Google Shape;423;p5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424" name="Google Shape;424;p5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25" name="Google Shape;425;p57"/>
          <p:cNvPicPr preferRelativeResize="0"/>
          <p:nvPr/>
        </p:nvPicPr>
        <p:blipFill rotWithShape="1">
          <a:blip r:embed="rId3">
            <a:alphaModFix amt="29000"/>
          </a:blip>
          <a:srcRect l="1968" t="18903" r="58892" b="18313"/>
          <a:stretch/>
        </p:blipFill>
        <p:spPr>
          <a:xfrm>
            <a:off x="0" y="-76200"/>
            <a:ext cx="9144000" cy="5143500"/>
          </a:xfrm>
          <a:prstGeom prst="rect">
            <a:avLst/>
          </a:prstGeom>
          <a:noFill/>
          <a:ln>
            <a:noFill/>
          </a:ln>
        </p:spPr>
      </p:pic>
      <p:sp>
        <p:nvSpPr>
          <p:cNvPr id="426" name="Google Shape;426;p57"/>
          <p:cNvSpPr txBox="1"/>
          <p:nvPr/>
        </p:nvSpPr>
        <p:spPr>
          <a:xfrm rot="-5400000">
            <a:off x="-2023550" y="2203725"/>
            <a:ext cx="5155800" cy="748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a:solidFill>
                  <a:srgbClr val="0D2D49"/>
                </a:solidFill>
                <a:latin typeface="Raleway SemiBold"/>
                <a:ea typeface="Raleway SemiBold"/>
                <a:cs typeface="Raleway SemiBold"/>
                <a:sym typeface="Raleway SemiBold"/>
              </a:rPr>
              <a:t>   ripeta</a:t>
            </a:r>
            <a:r>
              <a:rPr lang="en" sz="3600">
                <a:solidFill>
                  <a:srgbClr val="0D2D49"/>
                </a:solidFill>
                <a:latin typeface="Raleway Light"/>
                <a:ea typeface="Raleway Light"/>
                <a:cs typeface="Raleway Light"/>
                <a:sym typeface="Raleway Light"/>
              </a:rPr>
              <a:t>Team</a:t>
            </a:r>
            <a:r>
              <a:rPr lang="en" sz="3600">
                <a:solidFill>
                  <a:srgbClr val="0D2D49"/>
                </a:solidFill>
                <a:latin typeface="Raleway"/>
                <a:ea typeface="Raleway"/>
                <a:cs typeface="Raleway"/>
                <a:sym typeface="Raleway"/>
              </a:rPr>
              <a:t> </a:t>
            </a:r>
            <a:endParaRPr sz="3600">
              <a:solidFill>
                <a:srgbClr val="0D2D49"/>
              </a:solidFill>
              <a:latin typeface="Raleway"/>
              <a:ea typeface="Raleway"/>
              <a:cs typeface="Raleway"/>
              <a:sym typeface="Raleway"/>
            </a:endParaRPr>
          </a:p>
        </p:txBody>
      </p:sp>
      <p:pic>
        <p:nvPicPr>
          <p:cNvPr id="427" name="Google Shape;427;p57"/>
          <p:cNvPicPr preferRelativeResize="0"/>
          <p:nvPr/>
        </p:nvPicPr>
        <p:blipFill rotWithShape="1">
          <a:blip r:embed="rId4">
            <a:alphaModFix/>
          </a:blip>
          <a:srcRect/>
          <a:stretch/>
        </p:blipFill>
        <p:spPr>
          <a:xfrm>
            <a:off x="1682250" y="633500"/>
            <a:ext cx="1509300" cy="1440900"/>
          </a:xfrm>
          <a:prstGeom prst="roundRect">
            <a:avLst>
              <a:gd name="adj" fmla="val 16667"/>
            </a:avLst>
          </a:prstGeom>
          <a:noFill/>
          <a:ln>
            <a:noFill/>
          </a:ln>
          <a:effectLst>
            <a:outerShdw blurRad="57150" dist="19050" dir="5400000" algn="bl" rotWithShape="0">
              <a:srgbClr val="000000">
                <a:alpha val="49410"/>
              </a:srgbClr>
            </a:outerShdw>
          </a:effectLst>
        </p:spPr>
      </p:pic>
      <p:pic>
        <p:nvPicPr>
          <p:cNvPr id="428" name="Google Shape;428;p57"/>
          <p:cNvPicPr preferRelativeResize="0"/>
          <p:nvPr/>
        </p:nvPicPr>
        <p:blipFill rotWithShape="1">
          <a:blip r:embed="rId5">
            <a:alphaModFix/>
          </a:blip>
          <a:srcRect b="4479"/>
          <a:stretch/>
        </p:blipFill>
        <p:spPr>
          <a:xfrm>
            <a:off x="3591676" y="633500"/>
            <a:ext cx="1506600" cy="1440900"/>
          </a:xfrm>
          <a:prstGeom prst="roundRect">
            <a:avLst>
              <a:gd name="adj" fmla="val 16667"/>
            </a:avLst>
          </a:prstGeom>
          <a:noFill/>
          <a:ln>
            <a:noFill/>
          </a:ln>
          <a:effectLst>
            <a:outerShdw blurRad="57150" dist="19050" dir="5400000" algn="bl" rotWithShape="0">
              <a:srgbClr val="000000">
                <a:alpha val="49410"/>
              </a:srgbClr>
            </a:outerShdw>
          </a:effectLst>
        </p:spPr>
      </p:pic>
      <p:pic>
        <p:nvPicPr>
          <p:cNvPr id="429" name="Google Shape;429;p57"/>
          <p:cNvPicPr preferRelativeResize="0"/>
          <p:nvPr/>
        </p:nvPicPr>
        <p:blipFill rotWithShape="1">
          <a:blip r:embed="rId6">
            <a:alphaModFix/>
          </a:blip>
          <a:srcRect/>
          <a:stretch/>
        </p:blipFill>
        <p:spPr>
          <a:xfrm>
            <a:off x="7407797" y="633501"/>
            <a:ext cx="1506600" cy="1440900"/>
          </a:xfrm>
          <a:prstGeom prst="roundRect">
            <a:avLst>
              <a:gd name="adj" fmla="val 16667"/>
            </a:avLst>
          </a:prstGeom>
          <a:noFill/>
          <a:ln>
            <a:noFill/>
          </a:ln>
        </p:spPr>
      </p:pic>
      <p:pic>
        <p:nvPicPr>
          <p:cNvPr id="430" name="Google Shape;430;p57"/>
          <p:cNvPicPr preferRelativeResize="0"/>
          <p:nvPr/>
        </p:nvPicPr>
        <p:blipFill rotWithShape="1">
          <a:blip r:embed="rId7">
            <a:alphaModFix/>
          </a:blip>
          <a:srcRect/>
          <a:stretch/>
        </p:blipFill>
        <p:spPr>
          <a:xfrm>
            <a:off x="5433743" y="633501"/>
            <a:ext cx="1506600" cy="1440900"/>
          </a:xfrm>
          <a:prstGeom prst="roundRect">
            <a:avLst>
              <a:gd name="adj" fmla="val 16667"/>
            </a:avLst>
          </a:prstGeom>
          <a:noFill/>
          <a:ln>
            <a:noFill/>
          </a:ln>
        </p:spPr>
      </p:pic>
      <p:pic>
        <p:nvPicPr>
          <p:cNvPr id="431" name="Google Shape;431;p57"/>
          <p:cNvPicPr preferRelativeResize="0"/>
          <p:nvPr/>
        </p:nvPicPr>
        <p:blipFill rotWithShape="1">
          <a:blip r:embed="rId8">
            <a:alphaModFix/>
          </a:blip>
          <a:srcRect t="9980" b="9980"/>
          <a:stretch/>
        </p:blipFill>
        <p:spPr>
          <a:xfrm>
            <a:off x="1682242" y="2977788"/>
            <a:ext cx="1506600" cy="1440900"/>
          </a:xfrm>
          <a:prstGeom prst="roundRect">
            <a:avLst>
              <a:gd name="adj" fmla="val 16667"/>
            </a:avLst>
          </a:prstGeom>
          <a:noFill/>
          <a:ln>
            <a:noFill/>
          </a:ln>
        </p:spPr>
      </p:pic>
      <p:pic>
        <p:nvPicPr>
          <p:cNvPr id="432" name="Google Shape;432;p57"/>
          <p:cNvPicPr preferRelativeResize="0"/>
          <p:nvPr/>
        </p:nvPicPr>
        <p:blipFill>
          <a:blip r:embed="rId9">
            <a:alphaModFix/>
          </a:blip>
          <a:stretch>
            <a:fillRect/>
          </a:stretch>
        </p:blipFill>
        <p:spPr>
          <a:xfrm>
            <a:off x="3503125" y="2955750"/>
            <a:ext cx="1463100" cy="1463100"/>
          </a:xfrm>
          <a:prstGeom prst="rect">
            <a:avLst/>
          </a:prstGeom>
          <a:noFill/>
          <a:ln>
            <a:noFill/>
          </a:ln>
        </p:spPr>
      </p:pic>
      <p:pic>
        <p:nvPicPr>
          <p:cNvPr id="433" name="Google Shape;433;p57"/>
          <p:cNvPicPr preferRelativeResize="0"/>
          <p:nvPr/>
        </p:nvPicPr>
        <p:blipFill rotWithShape="1">
          <a:blip r:embed="rId10">
            <a:alphaModFix/>
          </a:blip>
          <a:srcRect/>
          <a:stretch/>
        </p:blipFill>
        <p:spPr>
          <a:xfrm>
            <a:off x="5324025" y="2955750"/>
            <a:ext cx="1463100" cy="1463100"/>
          </a:xfrm>
          <a:prstGeom prst="roundRect">
            <a:avLst>
              <a:gd name="adj" fmla="val 16667"/>
            </a:avLst>
          </a:prstGeom>
          <a:noFill/>
          <a:ln>
            <a:noFill/>
          </a:ln>
        </p:spPr>
      </p:pic>
      <p:pic>
        <p:nvPicPr>
          <p:cNvPr id="434" name="Google Shape;434;p57"/>
          <p:cNvPicPr preferRelativeResize="0"/>
          <p:nvPr/>
        </p:nvPicPr>
        <p:blipFill rotWithShape="1">
          <a:blip r:embed="rId11">
            <a:alphaModFix/>
          </a:blip>
          <a:srcRect t="12502" b="12495"/>
          <a:stretch/>
        </p:blipFill>
        <p:spPr>
          <a:xfrm>
            <a:off x="7352552" y="2963692"/>
            <a:ext cx="1463100" cy="1469100"/>
          </a:xfrm>
          <a:prstGeom prst="roundRect">
            <a:avLst>
              <a:gd name="adj" fmla="val 16667"/>
            </a:avLst>
          </a:prstGeom>
          <a:noFill/>
          <a:ln>
            <a:noFill/>
          </a:ln>
        </p:spPr>
      </p:pic>
      <p:sp>
        <p:nvSpPr>
          <p:cNvPr id="435" name="Google Shape;435;p57"/>
          <p:cNvSpPr txBox="1"/>
          <p:nvPr/>
        </p:nvSpPr>
        <p:spPr>
          <a:xfrm>
            <a:off x="1399913" y="2081338"/>
            <a:ext cx="2030400" cy="38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3F3F3"/>
                </a:solidFill>
                <a:latin typeface="Raleway"/>
                <a:ea typeface="Raleway"/>
                <a:cs typeface="Raleway"/>
                <a:sym typeface="Raleway"/>
              </a:rPr>
              <a:t>Leslie McIntosh</a:t>
            </a:r>
            <a:endParaRPr sz="1200" b="1" i="0" u="none" strike="noStrike" cap="none">
              <a:solidFill>
                <a:srgbClr val="F3F3F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r>
              <a:rPr lang="en" sz="1200" i="0" u="none" strike="noStrike" cap="none">
                <a:solidFill>
                  <a:srgbClr val="F3F3F3"/>
                </a:solidFill>
                <a:latin typeface="Raleway"/>
                <a:ea typeface="Raleway"/>
                <a:cs typeface="Raleway"/>
                <a:sym typeface="Raleway"/>
              </a:rPr>
              <a:t>CEO</a:t>
            </a:r>
            <a:endParaRPr sz="1200" i="0" u="none" strike="noStrike" cap="none">
              <a:solidFill>
                <a:srgbClr val="F3F3F3"/>
              </a:solidFill>
              <a:latin typeface="Raleway"/>
              <a:ea typeface="Raleway"/>
              <a:cs typeface="Raleway"/>
              <a:sym typeface="Raleway"/>
            </a:endParaRPr>
          </a:p>
        </p:txBody>
      </p:sp>
      <p:sp>
        <p:nvSpPr>
          <p:cNvPr id="436" name="Google Shape;436;p57"/>
          <p:cNvSpPr txBox="1"/>
          <p:nvPr/>
        </p:nvSpPr>
        <p:spPr>
          <a:xfrm>
            <a:off x="3124001" y="2081338"/>
            <a:ext cx="2201400" cy="38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3F3F3"/>
                </a:solidFill>
                <a:latin typeface="Raleway"/>
                <a:ea typeface="Raleway"/>
                <a:cs typeface="Raleway"/>
                <a:sym typeface="Raleway"/>
              </a:rPr>
              <a:t>Cynthia Hudson Vitale</a:t>
            </a:r>
            <a:endParaRPr sz="1200" b="1" i="0" u="none" strike="noStrike" cap="none">
              <a:solidFill>
                <a:srgbClr val="F3F3F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r>
              <a:rPr lang="en" sz="1200">
                <a:solidFill>
                  <a:srgbClr val="F3F3F3"/>
                </a:solidFill>
                <a:latin typeface="Raleway"/>
                <a:ea typeface="Raleway"/>
                <a:cs typeface="Raleway"/>
                <a:sym typeface="Raleway"/>
              </a:rPr>
              <a:t>COO, co-founder</a:t>
            </a:r>
            <a:endParaRPr sz="1200" i="0" u="none" strike="noStrike" cap="none">
              <a:solidFill>
                <a:srgbClr val="F3F3F3"/>
              </a:solidFill>
              <a:latin typeface="Raleway"/>
              <a:ea typeface="Raleway"/>
              <a:cs typeface="Raleway"/>
              <a:sym typeface="Raleway"/>
            </a:endParaRPr>
          </a:p>
        </p:txBody>
      </p:sp>
      <p:sp>
        <p:nvSpPr>
          <p:cNvPr id="437" name="Google Shape;437;p57"/>
          <p:cNvSpPr txBox="1"/>
          <p:nvPr/>
        </p:nvSpPr>
        <p:spPr>
          <a:xfrm>
            <a:off x="7024203" y="2081350"/>
            <a:ext cx="2119800" cy="38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3F3F3"/>
                </a:solidFill>
                <a:latin typeface="Raleway"/>
                <a:ea typeface="Raleway"/>
                <a:cs typeface="Raleway"/>
                <a:sym typeface="Raleway"/>
              </a:rPr>
              <a:t>Chris Westling</a:t>
            </a:r>
            <a:endParaRPr sz="1200" b="1" i="0" u="none" strike="noStrike" cap="none">
              <a:solidFill>
                <a:srgbClr val="F3F3F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r>
              <a:rPr lang="en" sz="1200" i="0" u="none" strike="noStrike" cap="none">
                <a:solidFill>
                  <a:srgbClr val="F3F3F3"/>
                </a:solidFill>
                <a:latin typeface="Raleway"/>
                <a:ea typeface="Raleway"/>
                <a:cs typeface="Raleway"/>
                <a:sym typeface="Raleway"/>
              </a:rPr>
              <a:t>Data Engineer</a:t>
            </a:r>
            <a:r>
              <a:rPr lang="en" sz="1200" b="1" i="0" u="none" strike="noStrike" cap="none">
                <a:solidFill>
                  <a:srgbClr val="F3F3F3"/>
                </a:solidFill>
                <a:latin typeface="Raleway"/>
                <a:ea typeface="Raleway"/>
                <a:cs typeface="Raleway"/>
                <a:sym typeface="Raleway"/>
              </a:rPr>
              <a:t> </a:t>
            </a:r>
            <a:endParaRPr sz="1200" b="1" i="0" u="none" strike="noStrike" cap="none">
              <a:solidFill>
                <a:srgbClr val="F3F3F3"/>
              </a:solidFill>
              <a:latin typeface="Raleway"/>
              <a:ea typeface="Raleway"/>
              <a:cs typeface="Raleway"/>
              <a:sym typeface="Raleway"/>
            </a:endParaRPr>
          </a:p>
        </p:txBody>
      </p:sp>
      <p:sp>
        <p:nvSpPr>
          <p:cNvPr id="438" name="Google Shape;438;p57"/>
          <p:cNvSpPr txBox="1"/>
          <p:nvPr/>
        </p:nvSpPr>
        <p:spPr>
          <a:xfrm>
            <a:off x="5180201" y="2081350"/>
            <a:ext cx="1753500" cy="38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rgbClr val="F3F3F3"/>
                </a:solidFill>
                <a:latin typeface="Raleway"/>
                <a:ea typeface="Raleway"/>
                <a:cs typeface="Raleway"/>
                <a:sym typeface="Raleway"/>
              </a:rPr>
              <a:t>Ruth Whittam</a:t>
            </a:r>
            <a:endParaRPr sz="1200" b="1" i="0" u="none" strike="noStrike" cap="none">
              <a:solidFill>
                <a:srgbClr val="F3F3F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r>
              <a:rPr lang="en" sz="1200" i="0" u="none" strike="noStrike" cap="none">
                <a:solidFill>
                  <a:srgbClr val="F3F3F3"/>
                </a:solidFill>
                <a:latin typeface="Raleway"/>
                <a:ea typeface="Raleway"/>
                <a:cs typeface="Raleway"/>
                <a:sym typeface="Raleway"/>
              </a:rPr>
              <a:t>Data Scientist, </a:t>
            </a:r>
            <a:r>
              <a:rPr lang="en" sz="1200">
                <a:solidFill>
                  <a:srgbClr val="F3F3F3"/>
                </a:solidFill>
                <a:latin typeface="Raleway"/>
                <a:ea typeface="Raleway"/>
                <a:cs typeface="Raleway"/>
                <a:sym typeface="Raleway"/>
              </a:rPr>
              <a:t>Lead</a:t>
            </a:r>
            <a:endParaRPr sz="1200" i="0" u="none" strike="noStrike" cap="none">
              <a:solidFill>
                <a:srgbClr val="F3F3F3"/>
              </a:solidFill>
              <a:latin typeface="Raleway"/>
              <a:ea typeface="Raleway"/>
              <a:cs typeface="Raleway"/>
              <a:sym typeface="Raleway"/>
            </a:endParaRPr>
          </a:p>
        </p:txBody>
      </p:sp>
      <p:sp>
        <p:nvSpPr>
          <p:cNvPr id="439" name="Google Shape;439;p57"/>
          <p:cNvSpPr txBox="1"/>
          <p:nvPr/>
        </p:nvSpPr>
        <p:spPr>
          <a:xfrm>
            <a:off x="1538400" y="4409475"/>
            <a:ext cx="1753500" cy="38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F3F3F3"/>
                </a:solidFill>
                <a:latin typeface="Raleway"/>
                <a:ea typeface="Raleway"/>
                <a:cs typeface="Raleway"/>
                <a:sym typeface="Raleway"/>
              </a:rPr>
              <a:t>Leah Haynes</a:t>
            </a:r>
            <a:endParaRPr sz="1200" b="1" i="0" u="none" strike="noStrike" cap="none">
              <a:solidFill>
                <a:srgbClr val="F3F3F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r>
              <a:rPr lang="en" sz="1200" i="0" u="none" strike="noStrike" cap="none">
                <a:solidFill>
                  <a:srgbClr val="F3F3F3"/>
                </a:solidFill>
                <a:latin typeface="Raleway"/>
                <a:ea typeface="Raleway"/>
                <a:cs typeface="Raleway"/>
                <a:sym typeface="Raleway"/>
              </a:rPr>
              <a:t>Data Scientist, Intern</a:t>
            </a:r>
            <a:endParaRPr sz="1200" i="0" u="none" strike="noStrike" cap="none">
              <a:solidFill>
                <a:srgbClr val="F3F3F3"/>
              </a:solidFill>
              <a:latin typeface="Raleway"/>
              <a:ea typeface="Raleway"/>
              <a:cs typeface="Raleway"/>
              <a:sym typeface="Raleway"/>
            </a:endParaRPr>
          </a:p>
        </p:txBody>
      </p:sp>
      <p:sp>
        <p:nvSpPr>
          <p:cNvPr id="440" name="Google Shape;440;p57"/>
          <p:cNvSpPr txBox="1"/>
          <p:nvPr/>
        </p:nvSpPr>
        <p:spPr>
          <a:xfrm>
            <a:off x="3535200" y="4409475"/>
            <a:ext cx="1465800" cy="38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rgbClr val="F3F3F3"/>
                </a:solidFill>
                <a:latin typeface="Raleway"/>
                <a:ea typeface="Raleway"/>
                <a:cs typeface="Raleway"/>
                <a:sym typeface="Raleway"/>
              </a:rPr>
              <a:t>Sarah Nathan</a:t>
            </a:r>
            <a:endParaRPr sz="1200" b="1" i="0" u="none" strike="noStrike" cap="none">
              <a:solidFill>
                <a:srgbClr val="F3F3F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r>
              <a:rPr lang="en" sz="1200">
                <a:solidFill>
                  <a:srgbClr val="F3F3F3"/>
                </a:solidFill>
                <a:latin typeface="Raleway"/>
                <a:ea typeface="Raleway"/>
                <a:cs typeface="Raleway"/>
                <a:sym typeface="Raleway"/>
              </a:rPr>
              <a:t>Editor</a:t>
            </a:r>
            <a:endParaRPr sz="1200" i="0" u="none" strike="noStrike" cap="none">
              <a:solidFill>
                <a:srgbClr val="F3F3F3"/>
              </a:solidFill>
              <a:latin typeface="Raleway"/>
              <a:ea typeface="Raleway"/>
              <a:cs typeface="Raleway"/>
              <a:sym typeface="Raleway"/>
            </a:endParaRPr>
          </a:p>
        </p:txBody>
      </p:sp>
      <p:sp>
        <p:nvSpPr>
          <p:cNvPr id="441" name="Google Shape;441;p57"/>
          <p:cNvSpPr txBox="1"/>
          <p:nvPr/>
        </p:nvSpPr>
        <p:spPr>
          <a:xfrm>
            <a:off x="5180188" y="4409475"/>
            <a:ext cx="1753500" cy="38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rgbClr val="FFFFFF"/>
                </a:solidFill>
                <a:latin typeface="Raleway"/>
                <a:ea typeface="Raleway"/>
                <a:cs typeface="Raleway"/>
                <a:sym typeface="Raleway"/>
              </a:rPr>
              <a:t>Paola Ortega Saborío</a:t>
            </a:r>
            <a:endParaRPr sz="1000" b="1" i="0" u="none" strike="noStrike" cap="none">
              <a:solidFill>
                <a:srgbClr val="FFFFFF"/>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r>
              <a:rPr lang="en" sz="1200" i="0" u="none" strike="noStrike" cap="none">
                <a:solidFill>
                  <a:srgbClr val="F3F3F3"/>
                </a:solidFill>
                <a:latin typeface="Raleway"/>
                <a:ea typeface="Raleway"/>
                <a:cs typeface="Raleway"/>
                <a:sym typeface="Raleway"/>
              </a:rPr>
              <a:t>Data </a:t>
            </a:r>
            <a:r>
              <a:rPr lang="en" sz="1200">
                <a:solidFill>
                  <a:srgbClr val="F3F3F3"/>
                </a:solidFill>
                <a:latin typeface="Raleway"/>
                <a:ea typeface="Raleway"/>
                <a:cs typeface="Raleway"/>
                <a:sym typeface="Raleway"/>
              </a:rPr>
              <a:t>Engineer</a:t>
            </a:r>
            <a:endParaRPr sz="1200" i="0" u="none" strike="noStrike" cap="none">
              <a:solidFill>
                <a:srgbClr val="F3F3F3"/>
              </a:solidFill>
              <a:latin typeface="Raleway"/>
              <a:ea typeface="Raleway"/>
              <a:cs typeface="Raleway"/>
              <a:sym typeface="Raleway"/>
            </a:endParaRPr>
          </a:p>
        </p:txBody>
      </p:sp>
      <p:sp>
        <p:nvSpPr>
          <p:cNvPr id="442" name="Google Shape;442;p57"/>
          <p:cNvSpPr txBox="1"/>
          <p:nvPr/>
        </p:nvSpPr>
        <p:spPr>
          <a:xfrm>
            <a:off x="6914103" y="4496650"/>
            <a:ext cx="2119800" cy="38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rgbClr val="F3F3F3"/>
                </a:solidFill>
                <a:latin typeface="Raleway"/>
                <a:ea typeface="Raleway"/>
                <a:cs typeface="Raleway"/>
                <a:sym typeface="Raleway"/>
              </a:rPr>
              <a:t>Josh Sumner</a:t>
            </a:r>
            <a:endParaRPr sz="1200" b="1" i="0" u="none" strike="noStrike" cap="none">
              <a:solidFill>
                <a:srgbClr val="F3F3F3"/>
              </a:solidFill>
              <a:latin typeface="Raleway"/>
              <a:ea typeface="Raleway"/>
              <a:cs typeface="Raleway"/>
              <a:sym typeface="Raleway"/>
            </a:endParaRPr>
          </a:p>
          <a:p>
            <a:pPr marL="0" marR="0" lvl="0" indent="0" algn="ctr" rtl="0">
              <a:lnSpc>
                <a:spcPct val="100000"/>
              </a:lnSpc>
              <a:spcBef>
                <a:spcPts val="0"/>
              </a:spcBef>
              <a:spcAft>
                <a:spcPts val="0"/>
              </a:spcAft>
              <a:buClr>
                <a:srgbClr val="000000"/>
              </a:buClr>
              <a:buSzPts val="1200"/>
              <a:buFont typeface="Arial"/>
              <a:buNone/>
            </a:pPr>
            <a:r>
              <a:rPr lang="en" sz="1200" i="0" u="none" strike="noStrike" cap="none">
                <a:solidFill>
                  <a:srgbClr val="F3F3F3"/>
                </a:solidFill>
                <a:latin typeface="Raleway"/>
                <a:ea typeface="Raleway"/>
                <a:cs typeface="Raleway"/>
                <a:sym typeface="Raleway"/>
              </a:rPr>
              <a:t>D</a:t>
            </a:r>
            <a:r>
              <a:rPr lang="en" sz="1200">
                <a:solidFill>
                  <a:srgbClr val="F3F3F3"/>
                </a:solidFill>
                <a:latin typeface="Raleway"/>
                <a:ea typeface="Raleway"/>
                <a:cs typeface="Raleway"/>
                <a:sym typeface="Raleway"/>
              </a:rPr>
              <a:t>ata Scientist</a:t>
            </a:r>
            <a:endParaRPr sz="1200" i="0" u="none" strike="noStrike" cap="none">
              <a:solidFill>
                <a:srgbClr val="F3F3F3"/>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Quality Indicators</a:t>
            </a:r>
            <a:endParaRPr/>
          </a:p>
        </p:txBody>
      </p:sp>
      <p:sp>
        <p:nvSpPr>
          <p:cNvPr id="106" name="Google Shape;106;p2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Author Identifiers</a:t>
            </a:r>
            <a:endParaRPr/>
          </a:p>
          <a:p>
            <a:pPr marL="0" lvl="0" indent="0" algn="ctr" rtl="0">
              <a:spcBef>
                <a:spcPts val="0"/>
              </a:spcBef>
              <a:spcAft>
                <a:spcPts val="0"/>
              </a:spcAft>
              <a:buNone/>
            </a:pPr>
            <a:r>
              <a:rPr lang="en"/>
              <a:t>Study Objective</a:t>
            </a:r>
            <a:endParaRPr/>
          </a:p>
          <a:p>
            <a:pPr marL="0" lvl="0" indent="0" algn="ctr" rtl="0">
              <a:spcBef>
                <a:spcPts val="0"/>
              </a:spcBef>
              <a:spcAft>
                <a:spcPts val="0"/>
              </a:spcAft>
              <a:buNone/>
            </a:pPr>
            <a:r>
              <a:rPr lang="en" b="1"/>
              <a:t>Data Availability</a:t>
            </a:r>
            <a:endParaRPr b="1"/>
          </a:p>
          <a:p>
            <a:pPr marL="0" lvl="0" indent="0" algn="ctr" rtl="0">
              <a:spcBef>
                <a:spcPts val="0"/>
              </a:spcBef>
              <a:spcAft>
                <a:spcPts val="0"/>
              </a:spcAft>
              <a:buNone/>
            </a:pPr>
            <a:r>
              <a:rPr lang="en"/>
              <a:t>Code Sharing</a:t>
            </a:r>
            <a:endParaRPr/>
          </a:p>
          <a:p>
            <a:pPr marL="0" lvl="0" indent="0" algn="ctr" rtl="0">
              <a:spcBef>
                <a:spcPts val="0"/>
              </a:spcBef>
              <a:spcAft>
                <a:spcPts val="0"/>
              </a:spcAft>
              <a:buNone/>
            </a:pPr>
            <a:r>
              <a:rPr lang="en"/>
              <a:t>Ethical Approval</a:t>
            </a:r>
            <a:endParaRPr/>
          </a:p>
          <a:p>
            <a:pPr marL="0" lvl="0" indent="0" algn="ctr" rtl="0">
              <a:spcBef>
                <a:spcPts val="0"/>
              </a:spcBef>
              <a:spcAft>
                <a:spcPts val="0"/>
              </a:spcAft>
              <a:buNone/>
            </a:pPr>
            <a:r>
              <a:rPr lang="en"/>
              <a:t>Funding Source</a:t>
            </a:r>
            <a:endParaRPr/>
          </a:p>
        </p:txBody>
      </p:sp>
      <p:sp>
        <p:nvSpPr>
          <p:cNvPr id="107" name="Google Shape;107;p2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108" name="Google Shape;108;p20"/>
          <p:cNvPicPr preferRelativeResize="0"/>
          <p:nvPr/>
        </p:nvPicPr>
        <p:blipFill rotWithShape="1">
          <a:blip r:embed="rId3">
            <a:alphaModFix/>
          </a:blip>
          <a:srcRect t="338"/>
          <a:stretch/>
        </p:blipFill>
        <p:spPr>
          <a:xfrm rot="-5400000">
            <a:off x="4349975" y="770237"/>
            <a:ext cx="5120326" cy="3602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body" idx="1"/>
          </p:nvPr>
        </p:nvSpPr>
        <p:spPr>
          <a:xfrm>
            <a:off x="1522225" y="391175"/>
            <a:ext cx="7310100" cy="47523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1600"/>
              </a:spcBef>
              <a:spcAft>
                <a:spcPts val="0"/>
              </a:spcAft>
              <a:buClr>
                <a:schemeClr val="accent3"/>
              </a:buClr>
              <a:buSzPts val="3600"/>
              <a:buFont typeface="Average"/>
              <a:buNone/>
            </a:pPr>
            <a:r>
              <a:rPr lang="en" sz="4800">
                <a:solidFill>
                  <a:srgbClr val="5C5B5B"/>
                </a:solidFill>
                <a:latin typeface="Raleway"/>
                <a:ea typeface="Raleway"/>
                <a:cs typeface="Raleway"/>
                <a:sym typeface="Raleway"/>
              </a:rPr>
              <a:t>Data </a:t>
            </a:r>
            <a:endParaRPr sz="4800">
              <a:solidFill>
                <a:srgbClr val="5C5B5B"/>
              </a:solidFill>
              <a:latin typeface="Raleway"/>
              <a:ea typeface="Raleway"/>
              <a:cs typeface="Raleway"/>
              <a:sym typeface="Raleway"/>
            </a:endParaRPr>
          </a:p>
          <a:p>
            <a:pPr marL="0" marR="0" lvl="0" indent="0" algn="ctr" rtl="0">
              <a:lnSpc>
                <a:spcPct val="115000"/>
              </a:lnSpc>
              <a:spcBef>
                <a:spcPts val="1600"/>
              </a:spcBef>
              <a:spcAft>
                <a:spcPts val="0"/>
              </a:spcAft>
              <a:buClr>
                <a:schemeClr val="accent3"/>
              </a:buClr>
              <a:buSzPts val="3600"/>
              <a:buFont typeface="Average"/>
              <a:buNone/>
            </a:pPr>
            <a:r>
              <a:rPr lang="en" sz="4800">
                <a:solidFill>
                  <a:srgbClr val="5C5B5B"/>
                </a:solidFill>
                <a:latin typeface="Raleway"/>
                <a:ea typeface="Raleway"/>
                <a:cs typeface="Raleway"/>
                <a:sym typeface="Raleway"/>
              </a:rPr>
              <a:t>Code</a:t>
            </a:r>
            <a:endParaRPr sz="4800">
              <a:solidFill>
                <a:srgbClr val="5C5B5B"/>
              </a:solidFill>
              <a:latin typeface="Raleway"/>
              <a:ea typeface="Raleway"/>
              <a:cs typeface="Raleway"/>
              <a:sym typeface="Raleway"/>
            </a:endParaRPr>
          </a:p>
          <a:p>
            <a:pPr marL="0" marR="0" lvl="0" indent="0" algn="ctr" rtl="0">
              <a:lnSpc>
                <a:spcPct val="115000"/>
              </a:lnSpc>
              <a:spcBef>
                <a:spcPts val="1600"/>
              </a:spcBef>
              <a:spcAft>
                <a:spcPts val="0"/>
              </a:spcAft>
              <a:buClr>
                <a:schemeClr val="accent3"/>
              </a:buClr>
              <a:buSzPts val="3600"/>
              <a:buFont typeface="Average"/>
              <a:buNone/>
            </a:pPr>
            <a:r>
              <a:rPr lang="en" sz="4800">
                <a:solidFill>
                  <a:srgbClr val="5C5B5B"/>
                </a:solidFill>
                <a:latin typeface="Raleway"/>
                <a:ea typeface="Raleway"/>
                <a:cs typeface="Raleway"/>
                <a:sym typeface="Raleway"/>
              </a:rPr>
              <a:t>Software</a:t>
            </a:r>
            <a:endParaRPr sz="4800">
              <a:solidFill>
                <a:srgbClr val="5C5B5B"/>
              </a:solidFill>
              <a:latin typeface="Raleway"/>
              <a:ea typeface="Raleway"/>
              <a:cs typeface="Raleway"/>
              <a:sym typeface="Raleway"/>
            </a:endParaRPr>
          </a:p>
        </p:txBody>
      </p:sp>
      <p:sp>
        <p:nvSpPr>
          <p:cNvPr id="114" name="Google Shape;114;p21"/>
          <p:cNvSpPr txBox="1"/>
          <p:nvPr/>
        </p:nvSpPr>
        <p:spPr>
          <a:xfrm rot="-5400000">
            <a:off x="-1701900" y="2116800"/>
            <a:ext cx="5139000" cy="914400"/>
          </a:xfrm>
          <a:prstGeom prst="rect">
            <a:avLst/>
          </a:prstGeom>
          <a:solidFill>
            <a:srgbClr val="0D2D49"/>
          </a:solidFill>
          <a:ln>
            <a:noFill/>
          </a:ln>
        </p:spPr>
        <p:txBody>
          <a:bodyPr spcFirstLastPara="1" wrap="square" lIns="91425" tIns="91425" rIns="91425" bIns="91425" anchor="ctr" anchorCtr="0">
            <a:noAutofit/>
          </a:bodyPr>
          <a:lstStyle/>
          <a:p>
            <a:pPr marL="457200" lvl="0" indent="0" algn="l" rtl="0">
              <a:spcBef>
                <a:spcPts val="0"/>
              </a:spcBef>
              <a:spcAft>
                <a:spcPts val="0"/>
              </a:spcAft>
              <a:buNone/>
            </a:pPr>
            <a:r>
              <a:rPr lang="en" sz="4800">
                <a:solidFill>
                  <a:srgbClr val="FFFFFF"/>
                </a:solidFill>
                <a:latin typeface="Lato"/>
                <a:ea typeface="Lato"/>
                <a:cs typeface="Lato"/>
                <a:sym typeface="Lato"/>
              </a:rPr>
              <a:t>Reproducibility</a:t>
            </a:r>
            <a:r>
              <a:rPr lang="en" sz="6000">
                <a:solidFill>
                  <a:srgbClr val="FFFFFF"/>
                </a:solidFill>
                <a:latin typeface="Lato"/>
                <a:ea typeface="Lato"/>
                <a:cs typeface="Lato"/>
                <a:sym typeface="Lato"/>
              </a:rPr>
              <a:t> </a:t>
            </a:r>
            <a:r>
              <a:rPr lang="en" sz="6000">
                <a:solidFill>
                  <a:srgbClr val="FFFFFF"/>
                </a:solidFill>
                <a:latin typeface="Lato Light"/>
                <a:ea typeface="Lato Light"/>
                <a:cs typeface="Lato Light"/>
                <a:sym typeface="Lato Light"/>
              </a:rPr>
              <a:t> </a:t>
            </a:r>
            <a:endParaRPr sz="6000">
              <a:latin typeface="Lato Light"/>
              <a:ea typeface="Lato Light"/>
              <a:cs typeface="Lato Light"/>
              <a:sym typeface="Lato Light"/>
            </a:endParaRPr>
          </a:p>
        </p:txBody>
      </p:sp>
      <p:pic>
        <p:nvPicPr>
          <p:cNvPr id="115" name="Google Shape;115;p21"/>
          <p:cNvPicPr preferRelativeResize="0"/>
          <p:nvPr/>
        </p:nvPicPr>
        <p:blipFill rotWithShape="1">
          <a:blip r:embed="rId3">
            <a:alphaModFix/>
          </a:blip>
          <a:srcRect l="7219" r="5687"/>
          <a:stretch/>
        </p:blipFill>
        <p:spPr>
          <a:xfrm>
            <a:off x="7936675" y="4636025"/>
            <a:ext cx="1207326" cy="507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D2D49"/>
        </a:solidFill>
        <a:effectLst/>
      </p:bgPr>
    </p:bg>
    <p:spTree>
      <p:nvGrpSpPr>
        <p:cNvPr id="1" name="Shape 119"/>
        <p:cNvGrpSpPr/>
        <p:nvPr/>
      </p:nvGrpSpPr>
      <p:grpSpPr>
        <a:xfrm>
          <a:off x="0" y="0"/>
          <a:ext cx="0" cy="0"/>
          <a:chOff x="0" y="0"/>
          <a:chExt cx="0" cy="0"/>
        </a:xfrm>
      </p:grpSpPr>
      <p:sp>
        <p:nvSpPr>
          <p:cNvPr id="120" name="Google Shape;120;p22"/>
          <p:cNvSpPr txBox="1"/>
          <p:nvPr/>
        </p:nvSpPr>
        <p:spPr>
          <a:xfrm>
            <a:off x="25" y="1978650"/>
            <a:ext cx="9144000" cy="118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a:solidFill>
                  <a:srgbClr val="FFFFFF"/>
                </a:solidFill>
                <a:latin typeface="Raleway"/>
                <a:ea typeface="Raleway"/>
                <a:cs typeface="Raleway"/>
                <a:sym typeface="Raleway"/>
              </a:rPr>
              <a:t>Find the Data</a:t>
            </a:r>
            <a:endParaRPr sz="6000">
              <a:solidFill>
                <a:srgbClr val="FFFFFF"/>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1688325" y="493425"/>
            <a:ext cx="7455600" cy="102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3600">
                <a:latin typeface="Raleway Light"/>
                <a:ea typeface="Raleway Light"/>
                <a:cs typeface="Raleway Light"/>
                <a:sym typeface="Raleway Light"/>
              </a:rPr>
              <a:t>Data Sharing</a:t>
            </a:r>
            <a:r>
              <a:rPr lang="en" sz="3600">
                <a:latin typeface="Raleway"/>
                <a:ea typeface="Raleway"/>
                <a:cs typeface="Raleway"/>
                <a:sym typeface="Raleway"/>
              </a:rPr>
              <a:t>: Upon Request</a:t>
            </a:r>
            <a:br>
              <a:rPr lang="en" sz="3600">
                <a:latin typeface="Raleway"/>
                <a:ea typeface="Raleway"/>
                <a:cs typeface="Raleway"/>
                <a:sym typeface="Raleway"/>
              </a:rPr>
            </a:br>
            <a:r>
              <a:rPr lang="en" sz="2400">
                <a:solidFill>
                  <a:srgbClr val="990000"/>
                </a:solidFill>
                <a:latin typeface="Raleway"/>
                <a:ea typeface="Raleway"/>
                <a:cs typeface="Raleway"/>
                <a:sym typeface="Raleway"/>
              </a:rPr>
              <a:t>without</a:t>
            </a:r>
            <a:r>
              <a:rPr lang="en" sz="2400">
                <a:solidFill>
                  <a:schemeClr val="accent5"/>
                </a:solidFill>
                <a:latin typeface="Raleway"/>
                <a:ea typeface="Raleway"/>
                <a:cs typeface="Raleway"/>
                <a:sym typeface="Raleway"/>
              </a:rPr>
              <a:t> </a:t>
            </a:r>
            <a:r>
              <a:rPr lang="en" sz="2400">
                <a:solidFill>
                  <a:srgbClr val="990000"/>
                </a:solidFill>
                <a:latin typeface="Raleway"/>
                <a:ea typeface="Raleway"/>
                <a:cs typeface="Raleway"/>
                <a:sym typeface="Raleway"/>
              </a:rPr>
              <a:t>Justification</a:t>
            </a:r>
            <a:endParaRPr b="0">
              <a:solidFill>
                <a:srgbClr val="990000"/>
              </a:solidFill>
            </a:endParaRPr>
          </a:p>
          <a:p>
            <a:pPr marL="0" lvl="0" indent="0" algn="l" rtl="0">
              <a:lnSpc>
                <a:spcPct val="100000"/>
              </a:lnSpc>
              <a:spcBef>
                <a:spcPts val="0"/>
              </a:spcBef>
              <a:spcAft>
                <a:spcPts val="0"/>
              </a:spcAft>
              <a:buSzPts val="1400"/>
              <a:buNone/>
            </a:pPr>
            <a:endParaRPr sz="3000" b="0">
              <a:latin typeface="Raleway"/>
              <a:ea typeface="Raleway"/>
              <a:cs typeface="Raleway"/>
              <a:sym typeface="Raleway"/>
            </a:endParaRPr>
          </a:p>
        </p:txBody>
      </p:sp>
      <p:sp>
        <p:nvSpPr>
          <p:cNvPr id="126" name="Google Shape;126;p23"/>
          <p:cNvSpPr txBox="1"/>
          <p:nvPr/>
        </p:nvSpPr>
        <p:spPr>
          <a:xfrm>
            <a:off x="1627425" y="1392600"/>
            <a:ext cx="7374600" cy="371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br>
              <a:rPr lang="en" sz="2000">
                <a:solidFill>
                  <a:schemeClr val="dk1"/>
                </a:solidFill>
                <a:latin typeface="Roboto"/>
                <a:ea typeface="Roboto"/>
                <a:cs typeface="Roboto"/>
                <a:sym typeface="Roboto"/>
              </a:rPr>
            </a:br>
            <a:r>
              <a:rPr lang="en" sz="2000">
                <a:solidFill>
                  <a:schemeClr val="dk1"/>
                </a:solidFill>
                <a:latin typeface="Roboto"/>
                <a:ea typeface="Roboto"/>
                <a:cs typeface="Roboto"/>
                <a:sym typeface="Roboto"/>
              </a:rPr>
              <a:t>“</a:t>
            </a:r>
            <a:r>
              <a:rPr lang="en" sz="2000" i="1">
                <a:solidFill>
                  <a:srgbClr val="202020"/>
                </a:solidFill>
                <a:highlight>
                  <a:srgbClr val="FFFFFF"/>
                </a:highlight>
                <a:latin typeface="Roboto"/>
                <a:ea typeface="Roboto"/>
                <a:cs typeface="Roboto"/>
                <a:sym typeface="Roboto"/>
              </a:rPr>
              <a:t>The raw data supporting the conclusions of this article will be made available by the authors, without undue reservation, to any qualified researcher.”</a:t>
            </a:r>
            <a:endParaRPr sz="20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None/>
            </a:pPr>
            <a:endParaRPr sz="2000"/>
          </a:p>
          <a:p>
            <a:pPr marL="0" lvl="0" indent="0" algn="l" rtl="0">
              <a:lnSpc>
                <a:spcPct val="115000"/>
              </a:lnSpc>
              <a:spcBef>
                <a:spcPts val="0"/>
              </a:spcBef>
              <a:spcAft>
                <a:spcPts val="0"/>
              </a:spcAft>
              <a:buClr>
                <a:schemeClr val="dk1"/>
              </a:buClr>
              <a:buSzPts val="1100"/>
              <a:buFont typeface="Arial"/>
              <a:buNone/>
            </a:pPr>
            <a:r>
              <a:rPr lang="en" sz="1600" b="1">
                <a:solidFill>
                  <a:srgbClr val="202020"/>
                </a:solidFill>
                <a:highlight>
                  <a:schemeClr val="lt1"/>
                </a:highlight>
                <a:latin typeface="Roboto"/>
                <a:ea typeface="Roboto"/>
                <a:cs typeface="Roboto"/>
                <a:sym typeface="Roboto"/>
              </a:rPr>
              <a:t>Article Title:  </a:t>
            </a:r>
            <a:r>
              <a:rPr lang="en" sz="1600">
                <a:solidFill>
                  <a:schemeClr val="dk1"/>
                </a:solidFill>
                <a:highlight>
                  <a:schemeClr val="lt1"/>
                </a:highlight>
                <a:latin typeface="Roboto"/>
                <a:ea typeface="Roboto"/>
                <a:cs typeface="Roboto"/>
                <a:sym typeface="Roboto"/>
              </a:rPr>
              <a:t>Pulmonary Group 2 Innate Lymphoid Cell Phenotype Is Context Specific: Determining the Effect of Strain, Location, and Stimuli</a:t>
            </a:r>
            <a:endParaRPr sz="1600"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600" b="1">
                <a:solidFill>
                  <a:srgbClr val="202020"/>
                </a:solidFill>
                <a:highlight>
                  <a:schemeClr val="lt1"/>
                </a:highlight>
                <a:latin typeface="Roboto"/>
                <a:ea typeface="Roboto"/>
                <a:cs typeface="Roboto"/>
                <a:sym typeface="Roboto"/>
              </a:rPr>
              <a:t>Article DOI:</a:t>
            </a:r>
            <a:r>
              <a:rPr lang="en" sz="1600">
                <a:solidFill>
                  <a:srgbClr val="202020"/>
                </a:solidFill>
                <a:highlight>
                  <a:schemeClr val="lt1"/>
                </a:highlight>
                <a:latin typeface="Roboto"/>
                <a:ea typeface="Roboto"/>
                <a:cs typeface="Roboto"/>
                <a:sym typeface="Roboto"/>
              </a:rPr>
              <a:t> 10.3389/fimmu.2019.03114</a:t>
            </a:r>
            <a:endParaRPr sz="1600"/>
          </a:p>
        </p:txBody>
      </p:sp>
      <p:grpSp>
        <p:nvGrpSpPr>
          <p:cNvPr id="127" name="Google Shape;127;p23"/>
          <p:cNvGrpSpPr/>
          <p:nvPr/>
        </p:nvGrpSpPr>
        <p:grpSpPr>
          <a:xfrm>
            <a:off x="498374" y="-61700"/>
            <a:ext cx="666701" cy="5270100"/>
            <a:chOff x="498374" y="-61700"/>
            <a:chExt cx="666701" cy="5270100"/>
          </a:xfrm>
        </p:grpSpPr>
        <p:sp>
          <p:nvSpPr>
            <p:cNvPr id="128" name="Google Shape;128;p23"/>
            <p:cNvSpPr/>
            <p:nvPr/>
          </p:nvSpPr>
          <p:spPr>
            <a:xfrm>
              <a:off x="516175" y="-61700"/>
              <a:ext cx="648900" cy="5270100"/>
            </a:xfrm>
            <a:prstGeom prst="rect">
              <a:avLst/>
            </a:prstGeom>
            <a:solidFill>
              <a:srgbClr val="0D2D4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 name="Google Shape;129;p23"/>
            <p:cNvPicPr preferRelativeResize="0"/>
            <p:nvPr/>
          </p:nvPicPr>
          <p:blipFill>
            <a:blip r:embed="rId3">
              <a:alphaModFix/>
            </a:blip>
            <a:stretch>
              <a:fillRect/>
            </a:stretch>
          </p:blipFill>
          <p:spPr>
            <a:xfrm rot="-5400000">
              <a:off x="436" y="3963136"/>
              <a:ext cx="1646076" cy="65020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1688313" y="493425"/>
            <a:ext cx="7772400" cy="102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sz="3600">
                <a:latin typeface="Raleway Light"/>
                <a:ea typeface="Raleway Light"/>
                <a:cs typeface="Raleway Light"/>
                <a:sym typeface="Raleway Light"/>
              </a:rPr>
              <a:t>Data Sharing</a:t>
            </a:r>
            <a:r>
              <a:rPr lang="en" sz="3600">
                <a:latin typeface="Raleway"/>
                <a:ea typeface="Raleway"/>
                <a:cs typeface="Raleway"/>
                <a:sym typeface="Raleway"/>
              </a:rPr>
              <a:t>: Upon Request</a:t>
            </a:r>
            <a:br>
              <a:rPr lang="en" sz="3600">
                <a:latin typeface="Raleway"/>
                <a:ea typeface="Raleway"/>
                <a:cs typeface="Raleway"/>
                <a:sym typeface="Raleway"/>
              </a:rPr>
            </a:br>
            <a:r>
              <a:rPr lang="en" sz="2400">
                <a:solidFill>
                  <a:schemeClr val="accent5"/>
                </a:solidFill>
                <a:latin typeface="Raleway"/>
                <a:ea typeface="Raleway"/>
                <a:cs typeface="Raleway"/>
                <a:sym typeface="Raleway"/>
              </a:rPr>
              <a:t>with Justification</a:t>
            </a:r>
            <a:endParaRPr sz="2400">
              <a:solidFill>
                <a:schemeClr val="accent5"/>
              </a:solidFill>
              <a:latin typeface="Raleway"/>
              <a:ea typeface="Raleway"/>
              <a:cs typeface="Raleway"/>
              <a:sym typeface="Raleway"/>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endParaRPr sz="3000" b="0">
              <a:latin typeface="Raleway"/>
              <a:ea typeface="Raleway"/>
              <a:cs typeface="Raleway"/>
              <a:sym typeface="Raleway"/>
            </a:endParaRPr>
          </a:p>
        </p:txBody>
      </p:sp>
      <p:sp>
        <p:nvSpPr>
          <p:cNvPr id="135" name="Google Shape;135;p24"/>
          <p:cNvSpPr txBox="1"/>
          <p:nvPr/>
        </p:nvSpPr>
        <p:spPr>
          <a:xfrm>
            <a:off x="1688325" y="1590025"/>
            <a:ext cx="6870300" cy="324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800" i="1">
                <a:solidFill>
                  <a:srgbClr val="202020"/>
                </a:solidFill>
                <a:highlight>
                  <a:schemeClr val="lt1"/>
                </a:highlight>
                <a:latin typeface="Roboto"/>
                <a:ea typeface="Roboto"/>
                <a:cs typeface="Roboto"/>
                <a:sym typeface="Roboto"/>
              </a:rPr>
              <a:t>The datasets for this article are not publicly available because they have not been released yet to the public by the Indonesian Ministry of Health. Until that takes place requests to access the datasets should be directed to Dr F., Head of the Microbiology Department at Sanglah Hospital, Denpasar, Bali. The request shall be sent via email to the following email address: info@shospital.com.</a:t>
            </a:r>
            <a:endParaRPr sz="1800" i="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None/>
            </a:pPr>
            <a:endParaRPr sz="1700">
              <a:solidFill>
                <a:srgbClr val="202020"/>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600" b="1">
                <a:solidFill>
                  <a:srgbClr val="202020"/>
                </a:solidFill>
                <a:highlight>
                  <a:schemeClr val="lt1"/>
                </a:highlight>
                <a:latin typeface="Roboto"/>
                <a:ea typeface="Roboto"/>
                <a:cs typeface="Roboto"/>
                <a:sym typeface="Roboto"/>
              </a:rPr>
              <a:t>Article Title: </a:t>
            </a:r>
            <a:r>
              <a:rPr lang="en" sz="1600">
                <a:solidFill>
                  <a:schemeClr val="dk1"/>
                </a:solidFill>
              </a:rPr>
              <a:t>Identification and Distribution of Pathogens in a Major Tertiary Hospital of Indonesia</a:t>
            </a:r>
            <a:endParaRPr sz="1600" b="1">
              <a:solidFill>
                <a:srgbClr val="202020"/>
              </a:solidFill>
              <a:highlight>
                <a:schemeClr val="lt1"/>
              </a:highlight>
              <a:latin typeface="Roboto"/>
              <a:ea typeface="Roboto"/>
              <a:cs typeface="Roboto"/>
              <a:sym typeface="Roboto"/>
            </a:endParaRPr>
          </a:p>
          <a:p>
            <a:pPr marL="0" lvl="0" indent="0" algn="l" rtl="0">
              <a:lnSpc>
                <a:spcPct val="115000"/>
              </a:lnSpc>
              <a:spcBef>
                <a:spcPts val="0"/>
              </a:spcBef>
              <a:spcAft>
                <a:spcPts val="0"/>
              </a:spcAft>
              <a:buNone/>
            </a:pPr>
            <a:r>
              <a:rPr lang="en" sz="1600" b="1">
                <a:solidFill>
                  <a:srgbClr val="202020"/>
                </a:solidFill>
                <a:highlight>
                  <a:schemeClr val="lt1"/>
                </a:highlight>
                <a:latin typeface="Roboto"/>
                <a:ea typeface="Roboto"/>
                <a:cs typeface="Roboto"/>
                <a:sym typeface="Roboto"/>
              </a:rPr>
              <a:t>Article DOI: </a:t>
            </a:r>
            <a:r>
              <a:rPr lang="en" sz="1600">
                <a:solidFill>
                  <a:srgbClr val="202020"/>
                </a:solidFill>
                <a:highlight>
                  <a:schemeClr val="lt1"/>
                </a:highlight>
                <a:latin typeface="Roboto"/>
                <a:ea typeface="Roboto"/>
                <a:cs typeface="Roboto"/>
                <a:sym typeface="Roboto"/>
              </a:rPr>
              <a:t>10.3389/fpubh.2019.00395</a:t>
            </a:r>
            <a:br>
              <a:rPr lang="en" sz="1700">
                <a:solidFill>
                  <a:srgbClr val="202020"/>
                </a:solidFill>
                <a:highlight>
                  <a:srgbClr val="FFFFFF"/>
                </a:highlight>
                <a:latin typeface="Roboto"/>
                <a:ea typeface="Roboto"/>
                <a:cs typeface="Roboto"/>
                <a:sym typeface="Roboto"/>
              </a:rPr>
            </a:br>
            <a:endParaRPr sz="1700"/>
          </a:p>
        </p:txBody>
      </p:sp>
      <p:grpSp>
        <p:nvGrpSpPr>
          <p:cNvPr id="136" name="Google Shape;136;p24"/>
          <p:cNvGrpSpPr/>
          <p:nvPr/>
        </p:nvGrpSpPr>
        <p:grpSpPr>
          <a:xfrm>
            <a:off x="498374" y="-61700"/>
            <a:ext cx="666701" cy="5270100"/>
            <a:chOff x="498374" y="-61700"/>
            <a:chExt cx="666701" cy="5270100"/>
          </a:xfrm>
        </p:grpSpPr>
        <p:sp>
          <p:nvSpPr>
            <p:cNvPr id="137" name="Google Shape;137;p24"/>
            <p:cNvSpPr/>
            <p:nvPr/>
          </p:nvSpPr>
          <p:spPr>
            <a:xfrm>
              <a:off x="516175" y="-61700"/>
              <a:ext cx="648900" cy="5270100"/>
            </a:xfrm>
            <a:prstGeom prst="rect">
              <a:avLst/>
            </a:prstGeom>
            <a:solidFill>
              <a:srgbClr val="0D2D4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Google Shape;138;p24"/>
            <p:cNvPicPr preferRelativeResize="0"/>
            <p:nvPr/>
          </p:nvPicPr>
          <p:blipFill>
            <a:blip r:embed="rId3">
              <a:alphaModFix/>
            </a:blip>
            <a:stretch>
              <a:fillRect/>
            </a:stretch>
          </p:blipFill>
          <p:spPr>
            <a:xfrm rot="-5400000">
              <a:off x="436" y="3963136"/>
              <a:ext cx="1646076" cy="650200"/>
            </a:xfrm>
            <a:prstGeom prst="rect">
              <a:avLst/>
            </a:prstGeom>
            <a:noFill/>
            <a:ln>
              <a:noFill/>
            </a:ln>
          </p:spPr>
        </p:pic>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5383</Words>
  <Application>Microsoft Macintosh PowerPoint</Application>
  <PresentationFormat>On-screen Show (16:9)</PresentationFormat>
  <Paragraphs>526</Paragraphs>
  <Slides>41</Slides>
  <Notes>41</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Raleway SemiBold</vt:lpstr>
      <vt:lpstr>Arial</vt:lpstr>
      <vt:lpstr>Lato</vt:lpstr>
      <vt:lpstr>Open Sans</vt:lpstr>
      <vt:lpstr>Average</vt:lpstr>
      <vt:lpstr>Gentium Basic</vt:lpstr>
      <vt:lpstr>Roboto</vt:lpstr>
      <vt:lpstr>Raleway</vt:lpstr>
      <vt:lpstr>Lato Black</vt:lpstr>
      <vt:lpstr>Raleway Medium</vt:lpstr>
      <vt:lpstr>Lato Light</vt:lpstr>
      <vt:lpstr>Raleway Light</vt:lpstr>
      <vt:lpstr>Calibri</vt:lpstr>
      <vt:lpstr>Simple Light</vt:lpstr>
      <vt:lpstr>Data Available  Upon Request</vt:lpstr>
      <vt:lpstr>PowerPoint Presentation</vt:lpstr>
      <vt:lpstr>Open Science</vt:lpstr>
      <vt:lpstr>PowerPoint Presentation</vt:lpstr>
      <vt:lpstr>Quality Indicators</vt:lpstr>
      <vt:lpstr>PowerPoint Presentation</vt:lpstr>
      <vt:lpstr>PowerPoint Presentation</vt:lpstr>
      <vt:lpstr>Data Sharing: Upon Request without Justification </vt:lpstr>
      <vt:lpstr>Data Sharing: Upon Request with Justification  </vt:lpstr>
      <vt:lpstr>Data  not  Available</vt:lpstr>
      <vt:lpstr>PowerPoint Presentation</vt:lpstr>
      <vt:lpstr>PowerPoint Presentation</vt:lpstr>
      <vt:lpstr>PowerPoint Presentation</vt:lpstr>
      <vt:lpstr>Data Sharing: In Supp. Files  </vt:lpstr>
      <vt:lpstr>Data Sharing: External Repository  </vt:lpstr>
      <vt:lpstr>PowerPoint Presentation</vt:lpstr>
      <vt:lpstr>PowerPoint Presentation</vt:lpstr>
      <vt:lpstr>PowerPoint Presentation</vt:lpstr>
      <vt:lpstr>PowerPoint Presentation</vt:lpstr>
      <vt:lpstr>Who takes responsibility?</vt:lpstr>
      <vt:lpstr>PowerPoint Presentation</vt:lpstr>
      <vt:lpstr>PowerPoint Presentation</vt:lpstr>
      <vt:lpstr>100+ unique variables 12 critical variables   </vt:lpstr>
      <vt:lpstr>PowerPoint Presentation</vt:lpstr>
      <vt:lpstr>Study Purpose Stated = Yes</vt:lpstr>
      <vt:lpstr>Data Availability = Yes  </vt:lpstr>
      <vt:lpstr>Software Version = Yes  </vt:lpstr>
      <vt:lpstr>Code Availability = No  </vt:lpstr>
      <vt:lpstr>PowerPoint Presentation</vt:lpstr>
      <vt:lpstr>A tale of COVID-19 articles </vt:lpstr>
      <vt:lpstr>Analysis</vt:lpstr>
      <vt:lpstr>PowerPoint Presentation</vt:lpstr>
      <vt:lpstr>PowerPoint Presentation</vt:lpstr>
      <vt:lpstr>PowerPoint Presentation</vt:lpstr>
      <vt:lpstr>PowerPoint Presentation</vt:lpstr>
      <vt:lpstr>Analysis</vt:lpstr>
      <vt:lpstr>535 pre-prints 5 minutes or 43 hours</vt:lpstr>
      <vt:lpstr>PowerPoint Presentation</vt:lpstr>
      <vt:lpstr>PowerPoint Presentation</vt:lpstr>
      <vt:lpstr>Data Available  Upon Request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Available  Upon Request</dc:title>
  <cp:lastModifiedBy>Leslie McIntosh</cp:lastModifiedBy>
  <cp:revision>1</cp:revision>
  <dcterms:modified xsi:type="dcterms:W3CDTF">2020-06-17T18:35:42Z</dcterms:modified>
</cp:coreProperties>
</file>