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1"/>
    <p:restoredTop sz="94702"/>
  </p:normalViewPr>
  <p:slideViewPr>
    <p:cSldViewPr snapToGrid="0">
      <p:cViewPr varScale="1">
        <p:scale>
          <a:sx n="142" d="100"/>
          <a:sy n="142" d="100"/>
        </p:scale>
        <p:origin x="176" y="1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dc135c46f_3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dc135c46f_3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dc135c46f_3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dc135c46f_3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6dc135c46f_3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6dc135c46f_3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6dc135c46f_3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6dc135c46f_3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6dc135c46f_3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6dc135c46f_3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6dc135c46f_3_3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6dc135c46f_3_3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dc135c46f_3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dc135c46f_3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dc135c46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dc135c46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dc135c46f_1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dc135c46f_1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dc135c46f_3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dc135c46f_3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dc135c46f_1_3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dc135c46f_1_3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6dc135c46f_1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6dc135c46f_1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dc135c46f_3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dc135c46f_3_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 Extensible Software Architecture for VIVO</a:t>
            </a:r>
            <a:endParaRPr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D7DBCB1-102C-874D-BDCA-4C5F8954C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708" y="3088647"/>
            <a:ext cx="8520600" cy="1483351"/>
          </a:xfrm>
        </p:spPr>
        <p:txBody>
          <a:bodyPr/>
          <a:lstStyle/>
          <a:p>
            <a:r>
              <a:rPr lang="en-US" dirty="0"/>
              <a:t>M. Conlon</a:t>
            </a:r>
          </a:p>
          <a:p>
            <a:r>
              <a:rPr lang="en-US" dirty="0"/>
              <a:t>University of Florida</a:t>
            </a:r>
          </a:p>
          <a:p>
            <a:r>
              <a:rPr lang="en-US" sz="1400" dirty="0"/>
              <a:t>https://</a:t>
            </a:r>
            <a:r>
              <a:rPr lang="en-US" sz="1400" dirty="0" err="1"/>
              <a:t>doi.org</a:t>
            </a:r>
            <a:r>
              <a:rPr lang="en-US" sz="1400" dirty="0"/>
              <a:t>/10.6084/m9.figshare.12493160.v1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"/>
          <p:cNvSpPr/>
          <p:nvPr/>
        </p:nvSpPr>
        <p:spPr>
          <a:xfrm>
            <a:off x="360700" y="1573475"/>
            <a:ext cx="784200" cy="795900"/>
          </a:xfrm>
          <a:prstGeom prst="flowChartAlternateProcess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VIVO</a:t>
            </a: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Ontologies</a:t>
            </a:r>
            <a:endParaRPr sz="800"/>
          </a:p>
        </p:txBody>
      </p:sp>
      <p:sp>
        <p:nvSpPr>
          <p:cNvPr id="195" name="Google Shape;195;p22"/>
          <p:cNvSpPr/>
          <p:nvPr/>
        </p:nvSpPr>
        <p:spPr>
          <a:xfrm>
            <a:off x="1469694" y="295219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Extract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Apps</a:t>
            </a:r>
            <a:endParaRPr sz="900"/>
          </a:p>
        </p:txBody>
      </p:sp>
      <p:sp>
        <p:nvSpPr>
          <p:cNvPr id="196" name="Google Shape;196;p22"/>
          <p:cNvSpPr/>
          <p:nvPr/>
        </p:nvSpPr>
        <p:spPr>
          <a:xfrm>
            <a:off x="1469707" y="1573475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Trans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form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Apps</a:t>
            </a:r>
            <a:endParaRPr sz="900"/>
          </a:p>
        </p:txBody>
      </p:sp>
      <p:sp>
        <p:nvSpPr>
          <p:cNvPr id="197" name="Google Shape;197;p22"/>
          <p:cNvSpPr/>
          <p:nvPr/>
        </p:nvSpPr>
        <p:spPr>
          <a:xfrm>
            <a:off x="317975" y="295219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External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Data Store APIs</a:t>
            </a:r>
            <a:endParaRPr sz="700"/>
          </a:p>
        </p:txBody>
      </p:sp>
      <p:cxnSp>
        <p:nvCxnSpPr>
          <p:cNvPr id="198" name="Google Shape;198;p22"/>
          <p:cNvCxnSpPr>
            <a:stCxn id="195" idx="4"/>
            <a:endCxn id="196" idx="0"/>
          </p:cNvCxnSpPr>
          <p:nvPr/>
        </p:nvCxnSpPr>
        <p:spPr>
          <a:xfrm>
            <a:off x="1861794" y="1091119"/>
            <a:ext cx="0" cy="48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9" name="Google Shape;199;p22"/>
          <p:cNvCxnSpPr>
            <a:stCxn id="194" idx="3"/>
            <a:endCxn id="196" idx="2"/>
          </p:cNvCxnSpPr>
          <p:nvPr/>
        </p:nvCxnSpPr>
        <p:spPr>
          <a:xfrm>
            <a:off x="1144900" y="1971425"/>
            <a:ext cx="324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0" name="Google Shape;200;p22"/>
          <p:cNvCxnSpPr>
            <a:stCxn id="201" idx="0"/>
            <a:endCxn id="202" idx="4"/>
          </p:cNvCxnSpPr>
          <p:nvPr/>
        </p:nvCxnSpPr>
        <p:spPr>
          <a:xfrm rot="10800000">
            <a:off x="4079820" y="2365372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03" name="Google Shape;203;p22"/>
          <p:cNvCxnSpPr>
            <a:stCxn id="197" idx="6"/>
            <a:endCxn id="195" idx="2"/>
          </p:cNvCxnSpPr>
          <p:nvPr/>
        </p:nvCxnSpPr>
        <p:spPr>
          <a:xfrm>
            <a:off x="1102175" y="693169"/>
            <a:ext cx="367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4" name="Google Shape;204;p22"/>
          <p:cNvCxnSpPr>
            <a:stCxn id="205" idx="0"/>
            <a:endCxn id="206" idx="4"/>
          </p:cNvCxnSpPr>
          <p:nvPr/>
        </p:nvCxnSpPr>
        <p:spPr>
          <a:xfrm rot="10800000">
            <a:off x="5196030" y="2365359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07" name="Google Shape;207;p22"/>
          <p:cNvCxnSpPr>
            <a:stCxn id="208" idx="0"/>
            <a:endCxn id="209" idx="4"/>
          </p:cNvCxnSpPr>
          <p:nvPr/>
        </p:nvCxnSpPr>
        <p:spPr>
          <a:xfrm rot="10800000">
            <a:off x="6297822" y="2365372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210" name="Google Shape;210;p22"/>
          <p:cNvSpPr txBox="1"/>
          <p:nvPr/>
        </p:nvSpPr>
        <p:spPr>
          <a:xfrm>
            <a:off x="2286000" y="4155375"/>
            <a:ext cx="36174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VIVO Component Ecosystem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Data flows through apps, APIs, mappers, data stores</a:t>
            </a:r>
            <a:endParaRPr sz="1100" dirty="0"/>
          </a:p>
        </p:txBody>
      </p:sp>
      <p:sp>
        <p:nvSpPr>
          <p:cNvPr id="209" name="Google Shape;209;p22"/>
          <p:cNvSpPr/>
          <p:nvPr/>
        </p:nvSpPr>
        <p:spPr>
          <a:xfrm>
            <a:off x="5905736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208" name="Google Shape;208;p22"/>
          <p:cNvSpPr/>
          <p:nvPr/>
        </p:nvSpPr>
        <p:spPr>
          <a:xfrm>
            <a:off x="5905722" y="286247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cxnSp>
        <p:nvCxnSpPr>
          <p:cNvPr id="211" name="Google Shape;211;p22"/>
          <p:cNvCxnSpPr>
            <a:stCxn id="212" idx="6"/>
            <a:endCxn id="202" idx="2"/>
          </p:cNvCxnSpPr>
          <p:nvPr/>
        </p:nvCxnSpPr>
        <p:spPr>
          <a:xfrm rot="10800000" flipH="1">
            <a:off x="3362914" y="1967525"/>
            <a:ext cx="324900" cy="3900"/>
          </a:xfrm>
          <a:prstGeom prst="curvedConnector3">
            <a:avLst>
              <a:gd name="adj1" fmla="val 4998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02" name="Google Shape;202;p22"/>
          <p:cNvSpPr/>
          <p:nvPr/>
        </p:nvSpPr>
        <p:spPr>
          <a:xfrm>
            <a:off x="3687721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201" name="Google Shape;201;p22"/>
          <p:cNvSpPr/>
          <p:nvPr/>
        </p:nvSpPr>
        <p:spPr>
          <a:xfrm>
            <a:off x="3687720" y="286247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 Store</a:t>
            </a:r>
            <a:endParaRPr sz="900"/>
          </a:p>
        </p:txBody>
      </p:sp>
      <p:sp>
        <p:nvSpPr>
          <p:cNvPr id="212" name="Google Shape;212;p22"/>
          <p:cNvSpPr/>
          <p:nvPr/>
        </p:nvSpPr>
        <p:spPr>
          <a:xfrm>
            <a:off x="2578714" y="1573475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Loader</a:t>
            </a:r>
            <a:endParaRPr sz="900"/>
          </a:p>
        </p:txBody>
      </p:sp>
      <p:cxnSp>
        <p:nvCxnSpPr>
          <p:cNvPr id="213" name="Google Shape;213;p22"/>
          <p:cNvCxnSpPr>
            <a:stCxn id="196" idx="6"/>
            <a:endCxn id="212" idx="2"/>
          </p:cNvCxnSpPr>
          <p:nvPr/>
        </p:nvCxnSpPr>
        <p:spPr>
          <a:xfrm>
            <a:off x="2253907" y="1971425"/>
            <a:ext cx="324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4" name="Google Shape;214;p22"/>
          <p:cNvSpPr/>
          <p:nvPr/>
        </p:nvSpPr>
        <p:spPr>
          <a:xfrm>
            <a:off x="4803930" y="276594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Edit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cxnSp>
        <p:nvCxnSpPr>
          <p:cNvPr id="215" name="Google Shape;215;p22"/>
          <p:cNvCxnSpPr>
            <a:stCxn id="202" idx="7"/>
          </p:cNvCxnSpPr>
          <p:nvPr/>
        </p:nvCxnSpPr>
        <p:spPr>
          <a:xfrm rot="-5400000">
            <a:off x="4161928" y="1010644"/>
            <a:ext cx="870600" cy="480300"/>
          </a:xfrm>
          <a:prstGeom prst="curvedConnector3">
            <a:avLst>
              <a:gd name="adj1" fmla="val 5669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6" name="Google Shape;216;p22"/>
          <p:cNvCxnSpPr>
            <a:stCxn id="209" idx="1"/>
            <a:endCxn id="214" idx="5"/>
          </p:cNvCxnSpPr>
          <p:nvPr/>
        </p:nvCxnSpPr>
        <p:spPr>
          <a:xfrm rot="5400000" flipH="1">
            <a:off x="5381879" y="1047394"/>
            <a:ext cx="730200" cy="547200"/>
          </a:xfrm>
          <a:prstGeom prst="curvedConnector3">
            <a:avLst>
              <a:gd name="adj1" fmla="val 4999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7" name="Google Shape;217;p22"/>
          <p:cNvCxnSpPr>
            <a:stCxn id="214" idx="2"/>
            <a:endCxn id="196" idx="7"/>
          </p:cNvCxnSpPr>
          <p:nvPr/>
        </p:nvCxnSpPr>
        <p:spPr>
          <a:xfrm flipH="1">
            <a:off x="2139030" y="674544"/>
            <a:ext cx="2664900" cy="10155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06" name="Google Shape;206;p22"/>
          <p:cNvSpPr/>
          <p:nvPr/>
        </p:nvSpPr>
        <p:spPr>
          <a:xfrm>
            <a:off x="4803930" y="1569513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205" name="Google Shape;205;p22"/>
          <p:cNvSpPr/>
          <p:nvPr/>
        </p:nvSpPr>
        <p:spPr>
          <a:xfrm>
            <a:off x="4803930" y="2862459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 Store</a:t>
            </a:r>
            <a:endParaRPr sz="900"/>
          </a:p>
        </p:txBody>
      </p:sp>
      <p:cxnSp>
        <p:nvCxnSpPr>
          <p:cNvPr id="218" name="Google Shape;218;p22"/>
          <p:cNvCxnSpPr>
            <a:stCxn id="214" idx="4"/>
            <a:endCxn id="206" idx="0"/>
          </p:cNvCxnSpPr>
          <p:nvPr/>
        </p:nvCxnSpPr>
        <p:spPr>
          <a:xfrm rot="-5400000" flipH="1">
            <a:off x="4947780" y="1320744"/>
            <a:ext cx="497100" cy="600"/>
          </a:xfrm>
          <a:prstGeom prst="curvedConnector3">
            <a:avLst>
              <a:gd name="adj1" fmla="val 4999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219" name="Google Shape;219;p22"/>
          <p:cNvSpPr txBox="1"/>
          <p:nvPr/>
        </p:nvSpPr>
        <p:spPr>
          <a:xfrm>
            <a:off x="360700" y="2851725"/>
            <a:ext cx="1714500" cy="20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Edit App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Edit App uses Admin data</a:t>
            </a:r>
            <a:endParaRPr sz="8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Edit App can R/W Asset store</a:t>
            </a:r>
            <a:endParaRPr sz="8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Edit App creates data (in extract format) as input to data transforms</a:t>
            </a:r>
            <a:endParaRPr sz="8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The Brown Edit App is an example</a:t>
            </a:r>
            <a:endParaRPr sz="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3"/>
          <p:cNvSpPr/>
          <p:nvPr/>
        </p:nvSpPr>
        <p:spPr>
          <a:xfrm>
            <a:off x="360700" y="1573475"/>
            <a:ext cx="784200" cy="795900"/>
          </a:xfrm>
          <a:prstGeom prst="flowChartAlternateProcess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VIVO</a:t>
            </a: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Ontologies</a:t>
            </a:r>
            <a:endParaRPr sz="800"/>
          </a:p>
        </p:txBody>
      </p:sp>
      <p:sp>
        <p:nvSpPr>
          <p:cNvPr id="225" name="Google Shape;225;p23"/>
          <p:cNvSpPr/>
          <p:nvPr/>
        </p:nvSpPr>
        <p:spPr>
          <a:xfrm>
            <a:off x="1469694" y="295219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Extract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Apps</a:t>
            </a:r>
            <a:endParaRPr sz="900"/>
          </a:p>
        </p:txBody>
      </p:sp>
      <p:sp>
        <p:nvSpPr>
          <p:cNvPr id="226" name="Google Shape;226;p23"/>
          <p:cNvSpPr/>
          <p:nvPr/>
        </p:nvSpPr>
        <p:spPr>
          <a:xfrm>
            <a:off x="1469707" y="1573475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Trans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form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Apps</a:t>
            </a:r>
            <a:endParaRPr sz="900"/>
          </a:p>
        </p:txBody>
      </p:sp>
      <p:sp>
        <p:nvSpPr>
          <p:cNvPr id="227" name="Google Shape;227;p23"/>
          <p:cNvSpPr/>
          <p:nvPr/>
        </p:nvSpPr>
        <p:spPr>
          <a:xfrm>
            <a:off x="317975" y="295219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External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Data Store APIs</a:t>
            </a:r>
            <a:endParaRPr sz="700"/>
          </a:p>
        </p:txBody>
      </p:sp>
      <p:cxnSp>
        <p:nvCxnSpPr>
          <p:cNvPr id="228" name="Google Shape;228;p23"/>
          <p:cNvCxnSpPr>
            <a:stCxn id="225" idx="4"/>
            <a:endCxn id="226" idx="0"/>
          </p:cNvCxnSpPr>
          <p:nvPr/>
        </p:nvCxnSpPr>
        <p:spPr>
          <a:xfrm>
            <a:off x="1861794" y="1091119"/>
            <a:ext cx="0" cy="48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9" name="Google Shape;229;p23"/>
          <p:cNvCxnSpPr>
            <a:stCxn id="224" idx="3"/>
            <a:endCxn id="226" idx="2"/>
          </p:cNvCxnSpPr>
          <p:nvPr/>
        </p:nvCxnSpPr>
        <p:spPr>
          <a:xfrm>
            <a:off x="1144900" y="1971425"/>
            <a:ext cx="324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0" name="Google Shape;230;p23"/>
          <p:cNvCxnSpPr>
            <a:stCxn id="231" idx="0"/>
            <a:endCxn id="232" idx="4"/>
          </p:cNvCxnSpPr>
          <p:nvPr/>
        </p:nvCxnSpPr>
        <p:spPr>
          <a:xfrm rot="10800000">
            <a:off x="4079820" y="2365372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33" name="Google Shape;233;p23"/>
          <p:cNvCxnSpPr>
            <a:stCxn id="227" idx="6"/>
            <a:endCxn id="225" idx="2"/>
          </p:cNvCxnSpPr>
          <p:nvPr/>
        </p:nvCxnSpPr>
        <p:spPr>
          <a:xfrm>
            <a:off x="1102175" y="693169"/>
            <a:ext cx="367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4" name="Google Shape;234;p23"/>
          <p:cNvCxnSpPr>
            <a:stCxn id="235" idx="0"/>
            <a:endCxn id="236" idx="4"/>
          </p:cNvCxnSpPr>
          <p:nvPr/>
        </p:nvCxnSpPr>
        <p:spPr>
          <a:xfrm rot="10800000">
            <a:off x="5196030" y="2365359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37" name="Google Shape;237;p23"/>
          <p:cNvCxnSpPr>
            <a:stCxn id="238" idx="0"/>
            <a:endCxn id="239" idx="4"/>
          </p:cNvCxnSpPr>
          <p:nvPr/>
        </p:nvCxnSpPr>
        <p:spPr>
          <a:xfrm rot="10800000">
            <a:off x="6297822" y="2365372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40" name="Google Shape;240;p23"/>
          <p:cNvCxnSpPr>
            <a:stCxn id="239" idx="0"/>
            <a:endCxn id="241" idx="4"/>
          </p:cNvCxnSpPr>
          <p:nvPr/>
        </p:nvCxnSpPr>
        <p:spPr>
          <a:xfrm rot="10800000">
            <a:off x="6297836" y="1072438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242" name="Google Shape;242;p23"/>
          <p:cNvSpPr txBox="1"/>
          <p:nvPr/>
        </p:nvSpPr>
        <p:spPr>
          <a:xfrm>
            <a:off x="317975" y="2862472"/>
            <a:ext cx="1714500" cy="20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VIVO Scholar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Scholar uses a dedicated index</a:t>
            </a:r>
            <a:endParaRPr sz="8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Scholar uses index APIs</a:t>
            </a:r>
            <a:endParaRPr sz="8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An index mapper reads data from the Data Store APIs and writes to the index store</a:t>
            </a:r>
            <a:endParaRPr sz="800" dirty="0"/>
          </a:p>
        </p:txBody>
      </p:sp>
      <p:sp>
        <p:nvSpPr>
          <p:cNvPr id="243" name="Google Shape;243;p23"/>
          <p:cNvSpPr txBox="1"/>
          <p:nvPr/>
        </p:nvSpPr>
        <p:spPr>
          <a:xfrm>
            <a:off x="2286000" y="4155375"/>
            <a:ext cx="36174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VIVO Component Ecosystem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Data flows through apps, APIs, mappers, data stores</a:t>
            </a:r>
            <a:endParaRPr sz="1100" dirty="0"/>
          </a:p>
        </p:txBody>
      </p:sp>
      <p:sp>
        <p:nvSpPr>
          <p:cNvPr id="239" name="Google Shape;239;p23"/>
          <p:cNvSpPr/>
          <p:nvPr/>
        </p:nvSpPr>
        <p:spPr>
          <a:xfrm>
            <a:off x="5905736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241" name="Google Shape;241;p23"/>
          <p:cNvSpPr/>
          <p:nvPr/>
        </p:nvSpPr>
        <p:spPr>
          <a:xfrm>
            <a:off x="5905734" y="276619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sp>
        <p:nvSpPr>
          <p:cNvPr id="238" name="Google Shape;238;p23"/>
          <p:cNvSpPr/>
          <p:nvPr/>
        </p:nvSpPr>
        <p:spPr>
          <a:xfrm>
            <a:off x="5905722" y="286247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cxnSp>
        <p:nvCxnSpPr>
          <p:cNvPr id="244" name="Google Shape;244;p23"/>
          <p:cNvCxnSpPr>
            <a:stCxn id="245" idx="6"/>
            <a:endCxn id="232" idx="2"/>
          </p:cNvCxnSpPr>
          <p:nvPr/>
        </p:nvCxnSpPr>
        <p:spPr>
          <a:xfrm rot="10800000" flipH="1">
            <a:off x="3362914" y="1967525"/>
            <a:ext cx="324900" cy="3900"/>
          </a:xfrm>
          <a:prstGeom prst="curvedConnector3">
            <a:avLst>
              <a:gd name="adj1" fmla="val 4998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2" name="Google Shape;232;p23"/>
          <p:cNvSpPr/>
          <p:nvPr/>
        </p:nvSpPr>
        <p:spPr>
          <a:xfrm>
            <a:off x="3687721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231" name="Google Shape;231;p23"/>
          <p:cNvSpPr/>
          <p:nvPr/>
        </p:nvSpPr>
        <p:spPr>
          <a:xfrm>
            <a:off x="3687720" y="286247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 Store</a:t>
            </a:r>
            <a:endParaRPr sz="900"/>
          </a:p>
        </p:txBody>
      </p:sp>
      <p:sp>
        <p:nvSpPr>
          <p:cNvPr id="245" name="Google Shape;245;p23"/>
          <p:cNvSpPr/>
          <p:nvPr/>
        </p:nvSpPr>
        <p:spPr>
          <a:xfrm>
            <a:off x="2578714" y="1573475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Loader</a:t>
            </a:r>
            <a:endParaRPr sz="900"/>
          </a:p>
        </p:txBody>
      </p:sp>
      <p:cxnSp>
        <p:nvCxnSpPr>
          <p:cNvPr id="246" name="Google Shape;246;p23"/>
          <p:cNvCxnSpPr>
            <a:stCxn id="226" idx="6"/>
            <a:endCxn id="245" idx="2"/>
          </p:cNvCxnSpPr>
          <p:nvPr/>
        </p:nvCxnSpPr>
        <p:spPr>
          <a:xfrm>
            <a:off x="2253907" y="1971425"/>
            <a:ext cx="324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7" name="Google Shape;247;p23"/>
          <p:cNvSpPr/>
          <p:nvPr/>
        </p:nvSpPr>
        <p:spPr>
          <a:xfrm>
            <a:off x="4803930" y="276594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Edit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cxnSp>
        <p:nvCxnSpPr>
          <p:cNvPr id="248" name="Google Shape;248;p23"/>
          <p:cNvCxnSpPr>
            <a:stCxn id="232" idx="7"/>
          </p:cNvCxnSpPr>
          <p:nvPr/>
        </p:nvCxnSpPr>
        <p:spPr>
          <a:xfrm rot="-5400000">
            <a:off x="4161928" y="1010644"/>
            <a:ext cx="870600" cy="480300"/>
          </a:xfrm>
          <a:prstGeom prst="curvedConnector3">
            <a:avLst>
              <a:gd name="adj1" fmla="val 5669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9" name="Google Shape;249;p23"/>
          <p:cNvCxnSpPr>
            <a:stCxn id="239" idx="1"/>
            <a:endCxn id="247" idx="5"/>
          </p:cNvCxnSpPr>
          <p:nvPr/>
        </p:nvCxnSpPr>
        <p:spPr>
          <a:xfrm rot="5400000" flipH="1">
            <a:off x="5381879" y="1047394"/>
            <a:ext cx="730200" cy="547200"/>
          </a:xfrm>
          <a:prstGeom prst="curvedConnector3">
            <a:avLst>
              <a:gd name="adj1" fmla="val 4999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0" name="Google Shape;250;p23"/>
          <p:cNvCxnSpPr>
            <a:stCxn id="247" idx="2"/>
            <a:endCxn id="226" idx="7"/>
          </p:cNvCxnSpPr>
          <p:nvPr/>
        </p:nvCxnSpPr>
        <p:spPr>
          <a:xfrm flipH="1">
            <a:off x="2139030" y="674544"/>
            <a:ext cx="2664900" cy="10155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1" name="Google Shape;251;p23"/>
          <p:cNvCxnSpPr>
            <a:stCxn id="232" idx="5"/>
            <a:endCxn id="252" idx="2"/>
          </p:cNvCxnSpPr>
          <p:nvPr/>
        </p:nvCxnSpPr>
        <p:spPr>
          <a:xfrm rot="-5400000" flipH="1">
            <a:off x="4533628" y="2072331"/>
            <a:ext cx="2304600" cy="26577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53" name="Google Shape;253;p23"/>
          <p:cNvSpPr/>
          <p:nvPr/>
        </p:nvSpPr>
        <p:spPr>
          <a:xfrm>
            <a:off x="7014756" y="275875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Scholar App</a:t>
            </a:r>
            <a:endParaRPr sz="800"/>
          </a:p>
        </p:txBody>
      </p:sp>
      <p:sp>
        <p:nvSpPr>
          <p:cNvPr id="254" name="Google Shape;254;p23"/>
          <p:cNvSpPr/>
          <p:nvPr/>
        </p:nvSpPr>
        <p:spPr>
          <a:xfrm>
            <a:off x="7014756" y="28622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Index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cxnSp>
        <p:nvCxnSpPr>
          <p:cNvPr id="255" name="Google Shape;255;p23"/>
          <p:cNvCxnSpPr>
            <a:stCxn id="254" idx="0"/>
            <a:endCxn id="256" idx="4"/>
          </p:cNvCxnSpPr>
          <p:nvPr/>
        </p:nvCxnSpPr>
        <p:spPr>
          <a:xfrm rot="10800000">
            <a:off x="7406856" y="2364822"/>
            <a:ext cx="0" cy="49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7" name="Google Shape;257;p23"/>
          <p:cNvCxnSpPr>
            <a:stCxn id="252" idx="0"/>
            <a:endCxn id="254" idx="2"/>
          </p:cNvCxnSpPr>
          <p:nvPr/>
        </p:nvCxnSpPr>
        <p:spPr>
          <a:xfrm rot="10800000">
            <a:off x="7406856" y="3658000"/>
            <a:ext cx="0" cy="49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56" name="Google Shape;256;p23"/>
          <p:cNvSpPr/>
          <p:nvPr/>
        </p:nvSpPr>
        <p:spPr>
          <a:xfrm>
            <a:off x="7014743" y="15690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Index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252" name="Google Shape;252;p23"/>
          <p:cNvSpPr/>
          <p:nvPr/>
        </p:nvSpPr>
        <p:spPr>
          <a:xfrm>
            <a:off x="7014756" y="4155400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Index</a:t>
            </a: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Mapper</a:t>
            </a:r>
            <a:endParaRPr sz="800"/>
          </a:p>
        </p:txBody>
      </p:sp>
      <p:cxnSp>
        <p:nvCxnSpPr>
          <p:cNvPr id="258" name="Google Shape;258;p23"/>
          <p:cNvCxnSpPr>
            <a:stCxn id="256" idx="0"/>
            <a:endCxn id="253" idx="4"/>
          </p:cNvCxnSpPr>
          <p:nvPr/>
        </p:nvCxnSpPr>
        <p:spPr>
          <a:xfrm rot="10800000">
            <a:off x="7406843" y="1071638"/>
            <a:ext cx="0" cy="49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6" name="Google Shape;236;p23"/>
          <p:cNvSpPr/>
          <p:nvPr/>
        </p:nvSpPr>
        <p:spPr>
          <a:xfrm>
            <a:off x="4803930" y="1569513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235" name="Google Shape;235;p23"/>
          <p:cNvSpPr/>
          <p:nvPr/>
        </p:nvSpPr>
        <p:spPr>
          <a:xfrm>
            <a:off x="4803930" y="2862459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 Store</a:t>
            </a:r>
            <a:endParaRPr sz="900"/>
          </a:p>
        </p:txBody>
      </p:sp>
      <p:cxnSp>
        <p:nvCxnSpPr>
          <p:cNvPr id="259" name="Google Shape;259;p23"/>
          <p:cNvCxnSpPr>
            <a:stCxn id="247" idx="4"/>
            <a:endCxn id="236" idx="0"/>
          </p:cNvCxnSpPr>
          <p:nvPr/>
        </p:nvCxnSpPr>
        <p:spPr>
          <a:xfrm rot="-5400000" flipH="1">
            <a:off x="4947780" y="1320744"/>
            <a:ext cx="497100" cy="600"/>
          </a:xfrm>
          <a:prstGeom prst="curvedConnector3">
            <a:avLst>
              <a:gd name="adj1" fmla="val 4999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4"/>
          <p:cNvSpPr/>
          <p:nvPr/>
        </p:nvSpPr>
        <p:spPr>
          <a:xfrm>
            <a:off x="360700" y="1573475"/>
            <a:ext cx="784200" cy="795900"/>
          </a:xfrm>
          <a:prstGeom prst="flowChartAlternateProcess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VIVO</a:t>
            </a: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Ontologies</a:t>
            </a:r>
            <a:endParaRPr sz="800"/>
          </a:p>
        </p:txBody>
      </p:sp>
      <p:sp>
        <p:nvSpPr>
          <p:cNvPr id="265" name="Google Shape;265;p24"/>
          <p:cNvSpPr/>
          <p:nvPr/>
        </p:nvSpPr>
        <p:spPr>
          <a:xfrm>
            <a:off x="1469694" y="295219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Extract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Apps</a:t>
            </a:r>
            <a:endParaRPr sz="900"/>
          </a:p>
        </p:txBody>
      </p:sp>
      <p:sp>
        <p:nvSpPr>
          <p:cNvPr id="266" name="Google Shape;266;p24"/>
          <p:cNvSpPr/>
          <p:nvPr/>
        </p:nvSpPr>
        <p:spPr>
          <a:xfrm>
            <a:off x="1469707" y="1573475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Trans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form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Apps</a:t>
            </a:r>
            <a:endParaRPr sz="900"/>
          </a:p>
        </p:txBody>
      </p:sp>
      <p:sp>
        <p:nvSpPr>
          <p:cNvPr id="267" name="Google Shape;267;p24"/>
          <p:cNvSpPr/>
          <p:nvPr/>
        </p:nvSpPr>
        <p:spPr>
          <a:xfrm>
            <a:off x="317975" y="295219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External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Data Store APIs</a:t>
            </a:r>
            <a:endParaRPr sz="700"/>
          </a:p>
        </p:txBody>
      </p:sp>
      <p:cxnSp>
        <p:nvCxnSpPr>
          <p:cNvPr id="268" name="Google Shape;268;p24"/>
          <p:cNvCxnSpPr>
            <a:stCxn id="265" idx="4"/>
            <a:endCxn id="266" idx="0"/>
          </p:cNvCxnSpPr>
          <p:nvPr/>
        </p:nvCxnSpPr>
        <p:spPr>
          <a:xfrm>
            <a:off x="1861794" y="1091119"/>
            <a:ext cx="0" cy="48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9" name="Google Shape;269;p24"/>
          <p:cNvCxnSpPr>
            <a:stCxn id="264" idx="3"/>
            <a:endCxn id="266" idx="2"/>
          </p:cNvCxnSpPr>
          <p:nvPr/>
        </p:nvCxnSpPr>
        <p:spPr>
          <a:xfrm>
            <a:off x="1144900" y="1971425"/>
            <a:ext cx="324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0" name="Google Shape;270;p24"/>
          <p:cNvCxnSpPr>
            <a:stCxn id="271" idx="0"/>
            <a:endCxn id="272" idx="4"/>
          </p:cNvCxnSpPr>
          <p:nvPr/>
        </p:nvCxnSpPr>
        <p:spPr>
          <a:xfrm rot="10800000">
            <a:off x="4079820" y="2365372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73" name="Google Shape;273;p24"/>
          <p:cNvCxnSpPr>
            <a:stCxn id="267" idx="6"/>
            <a:endCxn id="265" idx="2"/>
          </p:cNvCxnSpPr>
          <p:nvPr/>
        </p:nvCxnSpPr>
        <p:spPr>
          <a:xfrm>
            <a:off x="1102175" y="693169"/>
            <a:ext cx="367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4" name="Google Shape;274;p24"/>
          <p:cNvCxnSpPr>
            <a:stCxn id="275" idx="0"/>
            <a:endCxn id="276" idx="4"/>
          </p:cNvCxnSpPr>
          <p:nvPr/>
        </p:nvCxnSpPr>
        <p:spPr>
          <a:xfrm rot="10800000">
            <a:off x="5196030" y="2365359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77" name="Google Shape;277;p24"/>
          <p:cNvCxnSpPr>
            <a:stCxn id="278" idx="0"/>
            <a:endCxn id="279" idx="4"/>
          </p:cNvCxnSpPr>
          <p:nvPr/>
        </p:nvCxnSpPr>
        <p:spPr>
          <a:xfrm rot="10800000">
            <a:off x="6297822" y="2365372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80" name="Google Shape;280;p24"/>
          <p:cNvCxnSpPr>
            <a:stCxn id="279" idx="0"/>
            <a:endCxn id="281" idx="4"/>
          </p:cNvCxnSpPr>
          <p:nvPr/>
        </p:nvCxnSpPr>
        <p:spPr>
          <a:xfrm rot="10800000">
            <a:off x="6297836" y="1072438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282" name="Google Shape;282;p24"/>
          <p:cNvSpPr txBox="1"/>
          <p:nvPr/>
        </p:nvSpPr>
        <p:spPr>
          <a:xfrm>
            <a:off x="317975" y="2862472"/>
            <a:ext cx="1714500" cy="20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Applications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"/>
          </a:p>
          <a:p>
            <a:pPr marL="114300" lvl="0" indent="-16510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/>
              <a:t>The same pattern used to provide data to VIVO Scholar can be used to provide data to other applications, such as analytics and cross site search apps.</a:t>
            </a:r>
            <a:endParaRPr sz="800"/>
          </a:p>
        </p:txBody>
      </p:sp>
      <p:sp>
        <p:nvSpPr>
          <p:cNvPr id="283" name="Google Shape;283;p24"/>
          <p:cNvSpPr txBox="1"/>
          <p:nvPr/>
        </p:nvSpPr>
        <p:spPr>
          <a:xfrm>
            <a:off x="2286000" y="4155375"/>
            <a:ext cx="36174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VIVO Component Ecosystem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Data flows through apps, APIs, mappers, data stores</a:t>
            </a:r>
            <a:endParaRPr sz="1100" dirty="0"/>
          </a:p>
        </p:txBody>
      </p:sp>
      <p:sp>
        <p:nvSpPr>
          <p:cNvPr id="279" name="Google Shape;279;p24"/>
          <p:cNvSpPr/>
          <p:nvPr/>
        </p:nvSpPr>
        <p:spPr>
          <a:xfrm>
            <a:off x="5905736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281" name="Google Shape;281;p24"/>
          <p:cNvSpPr/>
          <p:nvPr/>
        </p:nvSpPr>
        <p:spPr>
          <a:xfrm>
            <a:off x="5905734" y="276619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sp>
        <p:nvSpPr>
          <p:cNvPr id="278" name="Google Shape;278;p24"/>
          <p:cNvSpPr/>
          <p:nvPr/>
        </p:nvSpPr>
        <p:spPr>
          <a:xfrm>
            <a:off x="5905722" y="286247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cxnSp>
        <p:nvCxnSpPr>
          <p:cNvPr id="284" name="Google Shape;284;p24"/>
          <p:cNvCxnSpPr>
            <a:stCxn id="285" idx="6"/>
            <a:endCxn id="272" idx="2"/>
          </p:cNvCxnSpPr>
          <p:nvPr/>
        </p:nvCxnSpPr>
        <p:spPr>
          <a:xfrm rot="10800000" flipH="1">
            <a:off x="3362914" y="1967525"/>
            <a:ext cx="324900" cy="3900"/>
          </a:xfrm>
          <a:prstGeom prst="curvedConnector3">
            <a:avLst>
              <a:gd name="adj1" fmla="val 4998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72" name="Google Shape;272;p24"/>
          <p:cNvSpPr/>
          <p:nvPr/>
        </p:nvSpPr>
        <p:spPr>
          <a:xfrm>
            <a:off x="3687721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271" name="Google Shape;271;p24"/>
          <p:cNvSpPr/>
          <p:nvPr/>
        </p:nvSpPr>
        <p:spPr>
          <a:xfrm>
            <a:off x="3687720" y="286247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 Store</a:t>
            </a:r>
            <a:endParaRPr sz="900"/>
          </a:p>
        </p:txBody>
      </p:sp>
      <p:sp>
        <p:nvSpPr>
          <p:cNvPr id="285" name="Google Shape;285;p24"/>
          <p:cNvSpPr/>
          <p:nvPr/>
        </p:nvSpPr>
        <p:spPr>
          <a:xfrm>
            <a:off x="2578714" y="1573475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Loader</a:t>
            </a:r>
            <a:endParaRPr sz="900"/>
          </a:p>
        </p:txBody>
      </p:sp>
      <p:cxnSp>
        <p:nvCxnSpPr>
          <p:cNvPr id="286" name="Google Shape;286;p24"/>
          <p:cNvCxnSpPr>
            <a:stCxn id="266" idx="6"/>
            <a:endCxn id="285" idx="2"/>
          </p:cNvCxnSpPr>
          <p:nvPr/>
        </p:nvCxnSpPr>
        <p:spPr>
          <a:xfrm>
            <a:off x="2253907" y="1971425"/>
            <a:ext cx="324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7" name="Google Shape;287;p24"/>
          <p:cNvSpPr/>
          <p:nvPr/>
        </p:nvSpPr>
        <p:spPr>
          <a:xfrm>
            <a:off x="4803930" y="276594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Edit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cxnSp>
        <p:nvCxnSpPr>
          <p:cNvPr id="288" name="Google Shape;288;p24"/>
          <p:cNvCxnSpPr>
            <a:stCxn id="272" idx="7"/>
          </p:cNvCxnSpPr>
          <p:nvPr/>
        </p:nvCxnSpPr>
        <p:spPr>
          <a:xfrm rot="-5400000">
            <a:off x="4161928" y="1010644"/>
            <a:ext cx="870600" cy="480300"/>
          </a:xfrm>
          <a:prstGeom prst="curvedConnector3">
            <a:avLst>
              <a:gd name="adj1" fmla="val 5669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9" name="Google Shape;289;p24"/>
          <p:cNvCxnSpPr>
            <a:stCxn id="279" idx="1"/>
            <a:endCxn id="287" idx="5"/>
          </p:cNvCxnSpPr>
          <p:nvPr/>
        </p:nvCxnSpPr>
        <p:spPr>
          <a:xfrm rot="5400000" flipH="1">
            <a:off x="5381879" y="1047394"/>
            <a:ext cx="730200" cy="547200"/>
          </a:xfrm>
          <a:prstGeom prst="curvedConnector3">
            <a:avLst>
              <a:gd name="adj1" fmla="val 4999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0" name="Google Shape;290;p24"/>
          <p:cNvCxnSpPr>
            <a:stCxn id="287" idx="2"/>
            <a:endCxn id="266" idx="7"/>
          </p:cNvCxnSpPr>
          <p:nvPr/>
        </p:nvCxnSpPr>
        <p:spPr>
          <a:xfrm flipH="1">
            <a:off x="2139030" y="674544"/>
            <a:ext cx="2664900" cy="10155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91" name="Google Shape;291;p24"/>
          <p:cNvSpPr/>
          <p:nvPr/>
        </p:nvSpPr>
        <p:spPr>
          <a:xfrm>
            <a:off x="8123750" y="1565613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Analytics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APIs</a:t>
            </a:r>
            <a:endParaRPr sz="700"/>
          </a:p>
        </p:txBody>
      </p:sp>
      <p:sp>
        <p:nvSpPr>
          <p:cNvPr id="292" name="Google Shape;292;p24"/>
          <p:cNvSpPr/>
          <p:nvPr/>
        </p:nvSpPr>
        <p:spPr>
          <a:xfrm>
            <a:off x="8123775" y="4116225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Analytics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Mappers</a:t>
            </a:r>
            <a:endParaRPr sz="700"/>
          </a:p>
        </p:txBody>
      </p:sp>
      <p:sp>
        <p:nvSpPr>
          <p:cNvPr id="293" name="Google Shape;293;p24"/>
          <p:cNvSpPr/>
          <p:nvPr/>
        </p:nvSpPr>
        <p:spPr>
          <a:xfrm>
            <a:off x="8123775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Analytics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Stores</a:t>
            </a:r>
            <a:endParaRPr sz="900"/>
          </a:p>
        </p:txBody>
      </p:sp>
      <p:cxnSp>
        <p:nvCxnSpPr>
          <p:cNvPr id="294" name="Google Shape;294;p24"/>
          <p:cNvCxnSpPr>
            <a:stCxn id="292" idx="0"/>
            <a:endCxn id="293" idx="2"/>
          </p:cNvCxnSpPr>
          <p:nvPr/>
        </p:nvCxnSpPr>
        <p:spPr>
          <a:xfrm rot="10800000">
            <a:off x="8515875" y="3636825"/>
            <a:ext cx="0" cy="479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95" name="Google Shape;295;p24"/>
          <p:cNvSpPr/>
          <p:nvPr/>
        </p:nvSpPr>
        <p:spPr>
          <a:xfrm>
            <a:off x="8123775" y="290325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Analytics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Apps</a:t>
            </a:r>
            <a:endParaRPr sz="700"/>
          </a:p>
        </p:txBody>
      </p:sp>
      <p:cxnSp>
        <p:nvCxnSpPr>
          <p:cNvPr id="296" name="Google Shape;296;p24"/>
          <p:cNvCxnSpPr>
            <a:stCxn id="272" idx="5"/>
            <a:endCxn id="297" idx="2"/>
          </p:cNvCxnSpPr>
          <p:nvPr/>
        </p:nvCxnSpPr>
        <p:spPr>
          <a:xfrm rot="-5400000" flipH="1">
            <a:off x="4533628" y="2072331"/>
            <a:ext cx="2304600" cy="26577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8" name="Google Shape;298;p24"/>
          <p:cNvCxnSpPr>
            <a:stCxn id="272" idx="5"/>
            <a:endCxn id="292" idx="2"/>
          </p:cNvCxnSpPr>
          <p:nvPr/>
        </p:nvCxnSpPr>
        <p:spPr>
          <a:xfrm rot="-5400000" flipH="1">
            <a:off x="5107828" y="1498131"/>
            <a:ext cx="2265300" cy="37668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99" name="Google Shape;299;p24"/>
          <p:cNvSpPr/>
          <p:nvPr/>
        </p:nvSpPr>
        <p:spPr>
          <a:xfrm>
            <a:off x="7014756" y="275875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Scholar App</a:t>
            </a:r>
            <a:endParaRPr sz="800"/>
          </a:p>
        </p:txBody>
      </p:sp>
      <p:sp>
        <p:nvSpPr>
          <p:cNvPr id="300" name="Google Shape;300;p24"/>
          <p:cNvSpPr/>
          <p:nvPr/>
        </p:nvSpPr>
        <p:spPr>
          <a:xfrm>
            <a:off x="7014756" y="28622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Index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cxnSp>
        <p:nvCxnSpPr>
          <p:cNvPr id="301" name="Google Shape;301;p24"/>
          <p:cNvCxnSpPr>
            <a:stCxn id="300" idx="0"/>
            <a:endCxn id="302" idx="4"/>
          </p:cNvCxnSpPr>
          <p:nvPr/>
        </p:nvCxnSpPr>
        <p:spPr>
          <a:xfrm rot="10800000">
            <a:off x="7406856" y="2364822"/>
            <a:ext cx="0" cy="49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3" name="Google Shape;303;p24"/>
          <p:cNvCxnSpPr>
            <a:stCxn id="297" idx="0"/>
            <a:endCxn id="300" idx="2"/>
          </p:cNvCxnSpPr>
          <p:nvPr/>
        </p:nvCxnSpPr>
        <p:spPr>
          <a:xfrm rot="10800000">
            <a:off x="7406856" y="3658000"/>
            <a:ext cx="0" cy="49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02" name="Google Shape;302;p24"/>
          <p:cNvSpPr/>
          <p:nvPr/>
        </p:nvSpPr>
        <p:spPr>
          <a:xfrm>
            <a:off x="7014743" y="15690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Index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297" name="Google Shape;297;p24"/>
          <p:cNvSpPr/>
          <p:nvPr/>
        </p:nvSpPr>
        <p:spPr>
          <a:xfrm>
            <a:off x="7014756" y="4155400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Index</a:t>
            </a: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Mapper</a:t>
            </a:r>
            <a:endParaRPr sz="800"/>
          </a:p>
        </p:txBody>
      </p:sp>
      <p:cxnSp>
        <p:nvCxnSpPr>
          <p:cNvPr id="304" name="Google Shape;304;p24"/>
          <p:cNvCxnSpPr>
            <a:stCxn id="302" idx="0"/>
            <a:endCxn id="299" idx="4"/>
          </p:cNvCxnSpPr>
          <p:nvPr/>
        </p:nvCxnSpPr>
        <p:spPr>
          <a:xfrm rot="10800000">
            <a:off x="7406843" y="1071638"/>
            <a:ext cx="0" cy="49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5" name="Google Shape;305;p24"/>
          <p:cNvCxnSpPr>
            <a:stCxn id="293" idx="0"/>
            <a:endCxn id="291" idx="4"/>
          </p:cNvCxnSpPr>
          <p:nvPr/>
        </p:nvCxnSpPr>
        <p:spPr>
          <a:xfrm rot="10800000">
            <a:off x="8515875" y="2361522"/>
            <a:ext cx="0" cy="479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6" name="Google Shape;306;p24"/>
          <p:cNvCxnSpPr>
            <a:stCxn id="291" idx="0"/>
            <a:endCxn id="295" idx="4"/>
          </p:cNvCxnSpPr>
          <p:nvPr/>
        </p:nvCxnSpPr>
        <p:spPr>
          <a:xfrm rot="10800000">
            <a:off x="8515850" y="1086213"/>
            <a:ext cx="0" cy="479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76" name="Google Shape;276;p24"/>
          <p:cNvSpPr/>
          <p:nvPr/>
        </p:nvSpPr>
        <p:spPr>
          <a:xfrm>
            <a:off x="4803930" y="1569513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275" name="Google Shape;275;p24"/>
          <p:cNvSpPr/>
          <p:nvPr/>
        </p:nvSpPr>
        <p:spPr>
          <a:xfrm>
            <a:off x="4803930" y="2862459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 Store</a:t>
            </a:r>
            <a:endParaRPr sz="900"/>
          </a:p>
        </p:txBody>
      </p:sp>
      <p:cxnSp>
        <p:nvCxnSpPr>
          <p:cNvPr id="307" name="Google Shape;307;p24"/>
          <p:cNvCxnSpPr>
            <a:stCxn id="287" idx="4"/>
            <a:endCxn id="276" idx="0"/>
          </p:cNvCxnSpPr>
          <p:nvPr/>
        </p:nvCxnSpPr>
        <p:spPr>
          <a:xfrm rot="-5400000" flipH="1">
            <a:off x="4947780" y="1320744"/>
            <a:ext cx="497100" cy="600"/>
          </a:xfrm>
          <a:prstGeom prst="curvedConnector3">
            <a:avLst>
              <a:gd name="adj1" fmla="val 4999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5"/>
          <p:cNvSpPr/>
          <p:nvPr/>
        </p:nvSpPr>
        <p:spPr>
          <a:xfrm>
            <a:off x="360700" y="1569544"/>
            <a:ext cx="784200" cy="795900"/>
          </a:xfrm>
          <a:prstGeom prst="flowChartAlternateProcess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VIVO</a:t>
            </a: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Ontologies</a:t>
            </a:r>
            <a:endParaRPr sz="800"/>
          </a:p>
        </p:txBody>
      </p:sp>
      <p:sp>
        <p:nvSpPr>
          <p:cNvPr id="313" name="Google Shape;313;p25"/>
          <p:cNvSpPr/>
          <p:nvPr/>
        </p:nvSpPr>
        <p:spPr>
          <a:xfrm>
            <a:off x="1469694" y="285547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Extract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Apps</a:t>
            </a:r>
            <a:endParaRPr sz="900"/>
          </a:p>
        </p:txBody>
      </p:sp>
      <p:sp>
        <p:nvSpPr>
          <p:cNvPr id="314" name="Google Shape;314;p25"/>
          <p:cNvSpPr/>
          <p:nvPr/>
        </p:nvSpPr>
        <p:spPr>
          <a:xfrm>
            <a:off x="1469707" y="1569544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Trans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form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Apps</a:t>
            </a:r>
            <a:endParaRPr sz="900"/>
          </a:p>
        </p:txBody>
      </p:sp>
      <p:sp>
        <p:nvSpPr>
          <p:cNvPr id="315" name="Google Shape;315;p25"/>
          <p:cNvSpPr/>
          <p:nvPr/>
        </p:nvSpPr>
        <p:spPr>
          <a:xfrm>
            <a:off x="317975" y="285547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External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Data Store APIs</a:t>
            </a:r>
            <a:endParaRPr sz="700"/>
          </a:p>
        </p:txBody>
      </p:sp>
      <p:cxnSp>
        <p:nvCxnSpPr>
          <p:cNvPr id="316" name="Google Shape;316;p25"/>
          <p:cNvCxnSpPr>
            <a:stCxn id="313" idx="4"/>
            <a:endCxn id="314" idx="0"/>
          </p:cNvCxnSpPr>
          <p:nvPr/>
        </p:nvCxnSpPr>
        <p:spPr>
          <a:xfrm>
            <a:off x="1861794" y="1081447"/>
            <a:ext cx="0" cy="48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7" name="Google Shape;317;p25"/>
          <p:cNvCxnSpPr>
            <a:stCxn id="312" idx="3"/>
            <a:endCxn id="314" idx="2"/>
          </p:cNvCxnSpPr>
          <p:nvPr/>
        </p:nvCxnSpPr>
        <p:spPr>
          <a:xfrm>
            <a:off x="1144900" y="1967494"/>
            <a:ext cx="324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8" name="Google Shape;318;p25"/>
          <p:cNvCxnSpPr>
            <a:stCxn id="319" idx="0"/>
            <a:endCxn id="320" idx="4"/>
          </p:cNvCxnSpPr>
          <p:nvPr/>
        </p:nvCxnSpPr>
        <p:spPr>
          <a:xfrm rot="10800000">
            <a:off x="4079820" y="2365397"/>
            <a:ext cx="0" cy="48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321" name="Google Shape;321;p25"/>
          <p:cNvCxnSpPr>
            <a:stCxn id="315" idx="6"/>
            <a:endCxn id="313" idx="2"/>
          </p:cNvCxnSpPr>
          <p:nvPr/>
        </p:nvCxnSpPr>
        <p:spPr>
          <a:xfrm>
            <a:off x="1102175" y="683497"/>
            <a:ext cx="367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22" name="Google Shape;322;p25"/>
          <p:cNvCxnSpPr>
            <a:stCxn id="323" idx="0"/>
            <a:endCxn id="324" idx="4"/>
          </p:cNvCxnSpPr>
          <p:nvPr/>
        </p:nvCxnSpPr>
        <p:spPr>
          <a:xfrm rot="10800000">
            <a:off x="5192432" y="2365397"/>
            <a:ext cx="0" cy="48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325" name="Google Shape;325;p25"/>
          <p:cNvCxnSpPr>
            <a:stCxn id="326" idx="0"/>
            <a:endCxn id="327" idx="4"/>
          </p:cNvCxnSpPr>
          <p:nvPr/>
        </p:nvCxnSpPr>
        <p:spPr>
          <a:xfrm rot="10800000">
            <a:off x="6297847" y="2365397"/>
            <a:ext cx="0" cy="48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328" name="Google Shape;328;p25"/>
          <p:cNvCxnSpPr>
            <a:stCxn id="327" idx="0"/>
            <a:endCxn id="329" idx="4"/>
          </p:cNvCxnSpPr>
          <p:nvPr/>
        </p:nvCxnSpPr>
        <p:spPr>
          <a:xfrm rot="10800000">
            <a:off x="6297836" y="1081444"/>
            <a:ext cx="0" cy="48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330" name="Google Shape;330;p25"/>
          <p:cNvSpPr txBox="1"/>
          <p:nvPr/>
        </p:nvSpPr>
        <p:spPr>
          <a:xfrm>
            <a:off x="317975" y="2851697"/>
            <a:ext cx="1714500" cy="20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Scalable Features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"/>
          </a:p>
          <a:p>
            <a:pPr marL="114300" lvl="0" indent="-16510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/>
              <a:t>Use of components</a:t>
            </a:r>
            <a:endParaRPr sz="800"/>
          </a:p>
          <a:p>
            <a:pPr marL="114300" lvl="0" indent="-16510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/>
              <a:t>Use of APIs</a:t>
            </a:r>
            <a:endParaRPr sz="800"/>
          </a:p>
          <a:p>
            <a:pPr marL="114300" lvl="0" indent="-16510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/>
              <a:t>Use of Mappers</a:t>
            </a:r>
            <a:endParaRPr sz="800"/>
          </a:p>
          <a:p>
            <a:pPr marL="114300" lvl="0" indent="-16510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/>
              <a:t>Isolation of Ontology</a:t>
            </a:r>
            <a:endParaRPr sz="800"/>
          </a:p>
          <a:p>
            <a:pPr marL="114300" lvl="0" indent="-16510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/>
              <a:t>ETL pattern for loading data</a:t>
            </a:r>
            <a:endParaRPr sz="800"/>
          </a:p>
          <a:p>
            <a:pPr marL="114300" lvl="0" indent="-16510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/>
              <a:t>Separate Editing</a:t>
            </a:r>
            <a:endParaRPr sz="800"/>
          </a:p>
          <a:p>
            <a:pPr marL="114300" lvl="0" indent="-16510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/>
              <a:t>Separate Admin</a:t>
            </a:r>
            <a:endParaRPr sz="800"/>
          </a:p>
          <a:p>
            <a:pPr marL="114300" lvl="0" indent="-16510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/>
              <a:t>Separate Reporting, Simple Profile, Visualization, Logging and other apps</a:t>
            </a:r>
            <a:endParaRPr sz="800"/>
          </a:p>
        </p:txBody>
      </p:sp>
      <p:sp>
        <p:nvSpPr>
          <p:cNvPr id="331" name="Google Shape;331;p25"/>
          <p:cNvSpPr txBox="1"/>
          <p:nvPr/>
        </p:nvSpPr>
        <p:spPr>
          <a:xfrm>
            <a:off x="2286000" y="4155375"/>
            <a:ext cx="36174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VIVO Component Ecosystem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Data flows through apps, APIs, mappers, data stores</a:t>
            </a:r>
            <a:endParaRPr sz="1100" dirty="0"/>
          </a:p>
        </p:txBody>
      </p:sp>
      <p:sp>
        <p:nvSpPr>
          <p:cNvPr id="327" name="Google Shape;327;p25"/>
          <p:cNvSpPr/>
          <p:nvPr/>
        </p:nvSpPr>
        <p:spPr>
          <a:xfrm>
            <a:off x="5905736" y="1569544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329" name="Google Shape;329;p25"/>
          <p:cNvSpPr/>
          <p:nvPr/>
        </p:nvSpPr>
        <p:spPr>
          <a:xfrm>
            <a:off x="5905734" y="285547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sp>
        <p:nvSpPr>
          <p:cNvPr id="326" name="Google Shape;326;p25"/>
          <p:cNvSpPr/>
          <p:nvPr/>
        </p:nvSpPr>
        <p:spPr>
          <a:xfrm>
            <a:off x="5905747" y="2851697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cxnSp>
        <p:nvCxnSpPr>
          <p:cNvPr id="332" name="Google Shape;332;p25"/>
          <p:cNvCxnSpPr>
            <a:stCxn id="333" idx="6"/>
            <a:endCxn id="320" idx="2"/>
          </p:cNvCxnSpPr>
          <p:nvPr/>
        </p:nvCxnSpPr>
        <p:spPr>
          <a:xfrm>
            <a:off x="3362914" y="1967494"/>
            <a:ext cx="324900" cy="600"/>
          </a:xfrm>
          <a:prstGeom prst="curvedConnector3">
            <a:avLst>
              <a:gd name="adj1" fmla="val 4998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20" name="Google Shape;320;p25"/>
          <p:cNvSpPr/>
          <p:nvPr/>
        </p:nvSpPr>
        <p:spPr>
          <a:xfrm>
            <a:off x="3687721" y="1569544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319" name="Google Shape;319;p25"/>
          <p:cNvSpPr/>
          <p:nvPr/>
        </p:nvSpPr>
        <p:spPr>
          <a:xfrm>
            <a:off x="3687720" y="2851697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 Store</a:t>
            </a:r>
            <a:endParaRPr sz="900"/>
          </a:p>
        </p:txBody>
      </p:sp>
      <p:sp>
        <p:nvSpPr>
          <p:cNvPr id="333" name="Google Shape;333;p25"/>
          <p:cNvSpPr/>
          <p:nvPr/>
        </p:nvSpPr>
        <p:spPr>
          <a:xfrm>
            <a:off x="2578714" y="1569544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Loader</a:t>
            </a:r>
            <a:endParaRPr sz="900"/>
          </a:p>
        </p:txBody>
      </p:sp>
      <p:cxnSp>
        <p:nvCxnSpPr>
          <p:cNvPr id="334" name="Google Shape;334;p25"/>
          <p:cNvCxnSpPr>
            <a:stCxn id="314" idx="6"/>
            <a:endCxn id="333" idx="2"/>
          </p:cNvCxnSpPr>
          <p:nvPr/>
        </p:nvCxnSpPr>
        <p:spPr>
          <a:xfrm>
            <a:off x="2253907" y="1967494"/>
            <a:ext cx="324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35" name="Google Shape;335;p25"/>
          <p:cNvSpPr/>
          <p:nvPr/>
        </p:nvSpPr>
        <p:spPr>
          <a:xfrm>
            <a:off x="4800332" y="285547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Edit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cxnSp>
        <p:nvCxnSpPr>
          <p:cNvPr id="336" name="Google Shape;336;p25"/>
          <p:cNvCxnSpPr>
            <a:stCxn id="320" idx="7"/>
          </p:cNvCxnSpPr>
          <p:nvPr/>
        </p:nvCxnSpPr>
        <p:spPr>
          <a:xfrm rot="-5400000">
            <a:off x="4161928" y="1010651"/>
            <a:ext cx="870600" cy="480300"/>
          </a:xfrm>
          <a:prstGeom prst="curvedConnector3">
            <a:avLst>
              <a:gd name="adj1" fmla="val 5669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37" name="Google Shape;337;p25"/>
          <p:cNvCxnSpPr>
            <a:stCxn id="327" idx="1"/>
            <a:endCxn id="335" idx="5"/>
          </p:cNvCxnSpPr>
          <p:nvPr/>
        </p:nvCxnSpPr>
        <p:spPr>
          <a:xfrm rot="5400000" flipH="1">
            <a:off x="5384579" y="1050101"/>
            <a:ext cx="721200" cy="550800"/>
          </a:xfrm>
          <a:prstGeom prst="curvedConnector3">
            <a:avLst>
              <a:gd name="adj1" fmla="val 5000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38" name="Google Shape;338;p25"/>
          <p:cNvCxnSpPr>
            <a:stCxn id="335" idx="2"/>
            <a:endCxn id="314" idx="7"/>
          </p:cNvCxnSpPr>
          <p:nvPr/>
        </p:nvCxnSpPr>
        <p:spPr>
          <a:xfrm flipH="1">
            <a:off x="2139032" y="683497"/>
            <a:ext cx="2661300" cy="10026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39" name="Google Shape;339;p25"/>
          <p:cNvSpPr/>
          <p:nvPr/>
        </p:nvSpPr>
        <p:spPr>
          <a:xfrm>
            <a:off x="8123750" y="1569544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Analytics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APIs</a:t>
            </a:r>
            <a:endParaRPr sz="700"/>
          </a:p>
        </p:txBody>
      </p:sp>
      <p:sp>
        <p:nvSpPr>
          <p:cNvPr id="340" name="Google Shape;340;p25"/>
          <p:cNvSpPr/>
          <p:nvPr/>
        </p:nvSpPr>
        <p:spPr>
          <a:xfrm>
            <a:off x="8123775" y="4116225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Analytics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Mappers</a:t>
            </a:r>
            <a:endParaRPr sz="700"/>
          </a:p>
        </p:txBody>
      </p:sp>
      <p:sp>
        <p:nvSpPr>
          <p:cNvPr id="341" name="Google Shape;341;p25"/>
          <p:cNvSpPr/>
          <p:nvPr/>
        </p:nvSpPr>
        <p:spPr>
          <a:xfrm>
            <a:off x="8123775" y="2851697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Analytics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Stores</a:t>
            </a:r>
            <a:endParaRPr sz="900"/>
          </a:p>
        </p:txBody>
      </p:sp>
      <p:cxnSp>
        <p:nvCxnSpPr>
          <p:cNvPr id="342" name="Google Shape;342;p25"/>
          <p:cNvCxnSpPr>
            <a:stCxn id="340" idx="0"/>
            <a:endCxn id="341" idx="2"/>
          </p:cNvCxnSpPr>
          <p:nvPr/>
        </p:nvCxnSpPr>
        <p:spPr>
          <a:xfrm rot="10800000">
            <a:off x="8515875" y="3647625"/>
            <a:ext cx="0" cy="468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43" name="Google Shape;343;p25"/>
          <p:cNvSpPr/>
          <p:nvPr/>
        </p:nvSpPr>
        <p:spPr>
          <a:xfrm>
            <a:off x="8123775" y="285547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Analytics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Apps</a:t>
            </a:r>
            <a:endParaRPr sz="700"/>
          </a:p>
        </p:txBody>
      </p:sp>
      <p:cxnSp>
        <p:nvCxnSpPr>
          <p:cNvPr id="344" name="Google Shape;344;p25"/>
          <p:cNvCxnSpPr>
            <a:stCxn id="320" idx="5"/>
            <a:endCxn id="345" idx="2"/>
          </p:cNvCxnSpPr>
          <p:nvPr/>
        </p:nvCxnSpPr>
        <p:spPr>
          <a:xfrm rot="-5400000" flipH="1">
            <a:off x="4533628" y="2072337"/>
            <a:ext cx="2304600" cy="26577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6" name="Google Shape;346;p25"/>
          <p:cNvCxnSpPr>
            <a:stCxn id="320" idx="5"/>
            <a:endCxn id="340" idx="2"/>
          </p:cNvCxnSpPr>
          <p:nvPr/>
        </p:nvCxnSpPr>
        <p:spPr>
          <a:xfrm rot="-5400000" flipH="1">
            <a:off x="5107828" y="1498137"/>
            <a:ext cx="2265300" cy="37668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47" name="Google Shape;347;p25"/>
          <p:cNvSpPr/>
          <p:nvPr/>
        </p:nvSpPr>
        <p:spPr>
          <a:xfrm>
            <a:off x="7014756" y="285547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Scholar App</a:t>
            </a:r>
            <a:endParaRPr sz="800"/>
          </a:p>
        </p:txBody>
      </p:sp>
      <p:sp>
        <p:nvSpPr>
          <p:cNvPr id="348" name="Google Shape;348;p25"/>
          <p:cNvSpPr/>
          <p:nvPr/>
        </p:nvSpPr>
        <p:spPr>
          <a:xfrm>
            <a:off x="7014761" y="2851697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Index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cxnSp>
        <p:nvCxnSpPr>
          <p:cNvPr id="349" name="Google Shape;349;p25"/>
          <p:cNvCxnSpPr>
            <a:stCxn id="348" idx="0"/>
            <a:endCxn id="350" idx="4"/>
          </p:cNvCxnSpPr>
          <p:nvPr/>
        </p:nvCxnSpPr>
        <p:spPr>
          <a:xfrm rot="10800000">
            <a:off x="7406861" y="2365397"/>
            <a:ext cx="0" cy="48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1" name="Google Shape;351;p25"/>
          <p:cNvCxnSpPr>
            <a:stCxn id="345" idx="0"/>
            <a:endCxn id="348" idx="2"/>
          </p:cNvCxnSpPr>
          <p:nvPr/>
        </p:nvCxnSpPr>
        <p:spPr>
          <a:xfrm rot="10800000">
            <a:off x="7406856" y="3647500"/>
            <a:ext cx="0" cy="50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50" name="Google Shape;350;p25"/>
          <p:cNvSpPr/>
          <p:nvPr/>
        </p:nvSpPr>
        <p:spPr>
          <a:xfrm>
            <a:off x="7014743" y="1569544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Index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345" name="Google Shape;345;p25"/>
          <p:cNvSpPr/>
          <p:nvPr/>
        </p:nvSpPr>
        <p:spPr>
          <a:xfrm>
            <a:off x="7014756" y="4155400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Index</a:t>
            </a: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Mapper</a:t>
            </a:r>
            <a:endParaRPr sz="800"/>
          </a:p>
        </p:txBody>
      </p:sp>
      <p:cxnSp>
        <p:nvCxnSpPr>
          <p:cNvPr id="352" name="Google Shape;352;p25"/>
          <p:cNvCxnSpPr>
            <a:stCxn id="350" idx="0"/>
            <a:endCxn id="347" idx="4"/>
          </p:cNvCxnSpPr>
          <p:nvPr/>
        </p:nvCxnSpPr>
        <p:spPr>
          <a:xfrm rot="10800000">
            <a:off x="7406843" y="1081444"/>
            <a:ext cx="0" cy="48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3" name="Google Shape;353;p25"/>
          <p:cNvCxnSpPr>
            <a:stCxn id="341" idx="0"/>
            <a:endCxn id="339" idx="4"/>
          </p:cNvCxnSpPr>
          <p:nvPr/>
        </p:nvCxnSpPr>
        <p:spPr>
          <a:xfrm rot="10800000">
            <a:off x="8515875" y="2365397"/>
            <a:ext cx="0" cy="48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4" name="Google Shape;354;p25"/>
          <p:cNvCxnSpPr>
            <a:stCxn id="339" idx="0"/>
            <a:endCxn id="343" idx="4"/>
          </p:cNvCxnSpPr>
          <p:nvPr/>
        </p:nvCxnSpPr>
        <p:spPr>
          <a:xfrm rot="10800000">
            <a:off x="8515850" y="1081444"/>
            <a:ext cx="0" cy="48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24" name="Google Shape;324;p25"/>
          <p:cNvSpPr/>
          <p:nvPr/>
        </p:nvSpPr>
        <p:spPr>
          <a:xfrm>
            <a:off x="4800332" y="1569544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323" name="Google Shape;323;p25"/>
          <p:cNvSpPr/>
          <p:nvPr/>
        </p:nvSpPr>
        <p:spPr>
          <a:xfrm>
            <a:off x="4800332" y="2851697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 Store</a:t>
            </a:r>
            <a:endParaRPr sz="900"/>
          </a:p>
        </p:txBody>
      </p:sp>
      <p:cxnSp>
        <p:nvCxnSpPr>
          <p:cNvPr id="355" name="Google Shape;355;p25"/>
          <p:cNvCxnSpPr>
            <a:stCxn id="335" idx="4"/>
            <a:endCxn id="324" idx="0"/>
          </p:cNvCxnSpPr>
          <p:nvPr/>
        </p:nvCxnSpPr>
        <p:spPr>
          <a:xfrm rot="-5400000" flipH="1">
            <a:off x="4948682" y="1325197"/>
            <a:ext cx="4881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356" name="Google Shape;356;p25"/>
          <p:cNvSpPr/>
          <p:nvPr/>
        </p:nvSpPr>
        <p:spPr>
          <a:xfrm>
            <a:off x="3687718" y="285547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Profile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cxnSp>
        <p:nvCxnSpPr>
          <p:cNvPr id="357" name="Google Shape;357;p25"/>
          <p:cNvCxnSpPr>
            <a:stCxn id="356" idx="4"/>
            <a:endCxn id="320" idx="0"/>
          </p:cNvCxnSpPr>
          <p:nvPr/>
        </p:nvCxnSpPr>
        <p:spPr>
          <a:xfrm rot="-5400000" flipH="1">
            <a:off x="3836068" y="1325197"/>
            <a:ext cx="4881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358" name="Google Shape;358;p25"/>
          <p:cNvCxnSpPr>
            <a:stCxn id="327" idx="1"/>
            <a:endCxn id="356" idx="5"/>
          </p:cNvCxnSpPr>
          <p:nvPr/>
        </p:nvCxnSpPr>
        <p:spPr>
          <a:xfrm rot="5400000" flipH="1">
            <a:off x="4828229" y="493751"/>
            <a:ext cx="721200" cy="1663500"/>
          </a:xfrm>
          <a:prstGeom prst="curvedConnector3">
            <a:avLst>
              <a:gd name="adj1" fmla="val 5000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9" name="Google Shape;359;p25"/>
          <p:cNvCxnSpPr>
            <a:stCxn id="324" idx="1"/>
            <a:endCxn id="356" idx="4"/>
          </p:cNvCxnSpPr>
          <p:nvPr/>
        </p:nvCxnSpPr>
        <p:spPr>
          <a:xfrm rot="5400000" flipH="1">
            <a:off x="4195026" y="965951"/>
            <a:ext cx="604800" cy="835500"/>
          </a:xfrm>
          <a:prstGeom prst="curvedConnector3">
            <a:avLst>
              <a:gd name="adj1" fmla="val 5962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6"/>
          <p:cNvSpPr/>
          <p:nvPr/>
        </p:nvSpPr>
        <p:spPr>
          <a:xfrm>
            <a:off x="360700" y="1569544"/>
            <a:ext cx="784200" cy="795900"/>
          </a:xfrm>
          <a:prstGeom prst="flowChartAlternateProcess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VIVO</a:t>
            </a: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Ontologies</a:t>
            </a:r>
            <a:endParaRPr sz="800"/>
          </a:p>
        </p:txBody>
      </p:sp>
      <p:sp>
        <p:nvSpPr>
          <p:cNvPr id="366" name="Google Shape;366;p26"/>
          <p:cNvSpPr/>
          <p:nvPr/>
        </p:nvSpPr>
        <p:spPr>
          <a:xfrm>
            <a:off x="1469694" y="285547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Extract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Apps</a:t>
            </a:r>
            <a:endParaRPr sz="900"/>
          </a:p>
        </p:txBody>
      </p:sp>
      <p:sp>
        <p:nvSpPr>
          <p:cNvPr id="367" name="Google Shape;367;p26"/>
          <p:cNvSpPr/>
          <p:nvPr/>
        </p:nvSpPr>
        <p:spPr>
          <a:xfrm>
            <a:off x="1469707" y="1569544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Trans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form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Apps</a:t>
            </a:r>
            <a:endParaRPr sz="900"/>
          </a:p>
        </p:txBody>
      </p:sp>
      <p:sp>
        <p:nvSpPr>
          <p:cNvPr id="368" name="Google Shape;368;p26"/>
          <p:cNvSpPr/>
          <p:nvPr/>
        </p:nvSpPr>
        <p:spPr>
          <a:xfrm>
            <a:off x="317975" y="285547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External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Data Store APIs</a:t>
            </a:r>
            <a:endParaRPr sz="700"/>
          </a:p>
        </p:txBody>
      </p:sp>
      <p:cxnSp>
        <p:nvCxnSpPr>
          <p:cNvPr id="369" name="Google Shape;369;p26"/>
          <p:cNvCxnSpPr>
            <a:stCxn id="366" idx="4"/>
            <a:endCxn id="367" idx="0"/>
          </p:cNvCxnSpPr>
          <p:nvPr/>
        </p:nvCxnSpPr>
        <p:spPr>
          <a:xfrm>
            <a:off x="1861794" y="1081447"/>
            <a:ext cx="0" cy="48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70" name="Google Shape;370;p26"/>
          <p:cNvCxnSpPr>
            <a:stCxn id="365" idx="3"/>
            <a:endCxn id="367" idx="2"/>
          </p:cNvCxnSpPr>
          <p:nvPr/>
        </p:nvCxnSpPr>
        <p:spPr>
          <a:xfrm>
            <a:off x="1144900" y="1967494"/>
            <a:ext cx="324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71" name="Google Shape;371;p26"/>
          <p:cNvCxnSpPr>
            <a:stCxn id="372" idx="0"/>
            <a:endCxn id="373" idx="4"/>
          </p:cNvCxnSpPr>
          <p:nvPr/>
        </p:nvCxnSpPr>
        <p:spPr>
          <a:xfrm rot="10800000">
            <a:off x="4079820" y="2365397"/>
            <a:ext cx="0" cy="48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374" name="Google Shape;374;p26"/>
          <p:cNvCxnSpPr>
            <a:stCxn id="368" idx="6"/>
            <a:endCxn id="366" idx="2"/>
          </p:cNvCxnSpPr>
          <p:nvPr/>
        </p:nvCxnSpPr>
        <p:spPr>
          <a:xfrm>
            <a:off x="1102175" y="683497"/>
            <a:ext cx="367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75" name="Google Shape;375;p26"/>
          <p:cNvCxnSpPr>
            <a:stCxn id="376" idx="0"/>
            <a:endCxn id="377" idx="4"/>
          </p:cNvCxnSpPr>
          <p:nvPr/>
        </p:nvCxnSpPr>
        <p:spPr>
          <a:xfrm rot="10800000">
            <a:off x="5192432" y="2365397"/>
            <a:ext cx="0" cy="48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378" name="Google Shape;378;p26"/>
          <p:cNvCxnSpPr>
            <a:stCxn id="379" idx="0"/>
            <a:endCxn id="380" idx="4"/>
          </p:cNvCxnSpPr>
          <p:nvPr/>
        </p:nvCxnSpPr>
        <p:spPr>
          <a:xfrm rot="10800000">
            <a:off x="6297847" y="2365397"/>
            <a:ext cx="0" cy="48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381" name="Google Shape;381;p26"/>
          <p:cNvCxnSpPr>
            <a:stCxn id="380" idx="0"/>
            <a:endCxn id="382" idx="4"/>
          </p:cNvCxnSpPr>
          <p:nvPr/>
        </p:nvCxnSpPr>
        <p:spPr>
          <a:xfrm rot="10800000">
            <a:off x="6297836" y="1081444"/>
            <a:ext cx="0" cy="48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383" name="Google Shape;383;p26"/>
          <p:cNvSpPr txBox="1"/>
          <p:nvPr/>
        </p:nvSpPr>
        <p:spPr>
          <a:xfrm>
            <a:off x="317975" y="2851697"/>
            <a:ext cx="1714500" cy="20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Consequences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-US" sz="800" dirty="0"/>
              <a:t>The core of the system is shown in the dotted area.  It has three stores, several APIs, 3 apps, and one path for data in.</a:t>
            </a:r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-US" sz="800" dirty="0"/>
              <a:t>Any software could be used to provide triples to the triple loader.</a:t>
            </a:r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-US" sz="800" dirty="0"/>
              <a:t>Adding apps for reporting, project formation, or other use cases is straightforward.</a:t>
            </a:r>
          </a:p>
        </p:txBody>
      </p:sp>
      <p:sp>
        <p:nvSpPr>
          <p:cNvPr id="384" name="Google Shape;384;p26"/>
          <p:cNvSpPr txBox="1"/>
          <p:nvPr/>
        </p:nvSpPr>
        <p:spPr>
          <a:xfrm>
            <a:off x="2286000" y="4155375"/>
            <a:ext cx="36174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VIVO Component Ecosystem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Data flows through apps, APIs, mappers, data stores</a:t>
            </a:r>
            <a:endParaRPr sz="1100" dirty="0"/>
          </a:p>
        </p:txBody>
      </p:sp>
      <p:sp>
        <p:nvSpPr>
          <p:cNvPr id="380" name="Google Shape;380;p26"/>
          <p:cNvSpPr/>
          <p:nvPr/>
        </p:nvSpPr>
        <p:spPr>
          <a:xfrm>
            <a:off x="5905736" y="1569544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382" name="Google Shape;382;p26"/>
          <p:cNvSpPr/>
          <p:nvPr/>
        </p:nvSpPr>
        <p:spPr>
          <a:xfrm>
            <a:off x="5905734" y="285547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sp>
        <p:nvSpPr>
          <p:cNvPr id="379" name="Google Shape;379;p26"/>
          <p:cNvSpPr/>
          <p:nvPr/>
        </p:nvSpPr>
        <p:spPr>
          <a:xfrm>
            <a:off x="5905747" y="2851697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cxnSp>
        <p:nvCxnSpPr>
          <p:cNvPr id="385" name="Google Shape;385;p26"/>
          <p:cNvCxnSpPr>
            <a:stCxn id="386" idx="6"/>
            <a:endCxn id="373" idx="2"/>
          </p:cNvCxnSpPr>
          <p:nvPr/>
        </p:nvCxnSpPr>
        <p:spPr>
          <a:xfrm>
            <a:off x="3362914" y="1967494"/>
            <a:ext cx="324900" cy="600"/>
          </a:xfrm>
          <a:prstGeom prst="curvedConnector3">
            <a:avLst>
              <a:gd name="adj1" fmla="val 4998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73" name="Google Shape;373;p26"/>
          <p:cNvSpPr/>
          <p:nvPr/>
        </p:nvSpPr>
        <p:spPr>
          <a:xfrm>
            <a:off x="3687721" y="1569544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372" name="Google Shape;372;p26"/>
          <p:cNvSpPr/>
          <p:nvPr/>
        </p:nvSpPr>
        <p:spPr>
          <a:xfrm>
            <a:off x="3687720" y="2851697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 Store</a:t>
            </a:r>
            <a:endParaRPr sz="900"/>
          </a:p>
        </p:txBody>
      </p:sp>
      <p:sp>
        <p:nvSpPr>
          <p:cNvPr id="386" name="Google Shape;386;p26"/>
          <p:cNvSpPr/>
          <p:nvPr/>
        </p:nvSpPr>
        <p:spPr>
          <a:xfrm>
            <a:off x="2578714" y="1569544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Loader</a:t>
            </a:r>
            <a:endParaRPr sz="900"/>
          </a:p>
        </p:txBody>
      </p:sp>
      <p:cxnSp>
        <p:nvCxnSpPr>
          <p:cNvPr id="387" name="Google Shape;387;p26"/>
          <p:cNvCxnSpPr>
            <a:stCxn id="367" idx="6"/>
            <a:endCxn id="386" idx="2"/>
          </p:cNvCxnSpPr>
          <p:nvPr/>
        </p:nvCxnSpPr>
        <p:spPr>
          <a:xfrm>
            <a:off x="2253907" y="1967494"/>
            <a:ext cx="324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88" name="Google Shape;388;p26"/>
          <p:cNvSpPr/>
          <p:nvPr/>
        </p:nvSpPr>
        <p:spPr>
          <a:xfrm>
            <a:off x="4800332" y="285547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Edit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cxnSp>
        <p:nvCxnSpPr>
          <p:cNvPr id="389" name="Google Shape;389;p26"/>
          <p:cNvCxnSpPr>
            <a:cxnSpLocks/>
            <a:stCxn id="373" idx="7"/>
          </p:cNvCxnSpPr>
          <p:nvPr/>
        </p:nvCxnSpPr>
        <p:spPr>
          <a:xfrm rot="-5400000">
            <a:off x="4161928" y="1010651"/>
            <a:ext cx="870600" cy="480300"/>
          </a:xfrm>
          <a:prstGeom prst="curvedConnector3">
            <a:avLst>
              <a:gd name="adj1" fmla="val 5669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0" name="Google Shape;390;p26"/>
          <p:cNvCxnSpPr>
            <a:cxnSpLocks/>
            <a:stCxn id="380" idx="1"/>
            <a:endCxn id="388" idx="5"/>
          </p:cNvCxnSpPr>
          <p:nvPr/>
        </p:nvCxnSpPr>
        <p:spPr>
          <a:xfrm rot="5400000" flipH="1">
            <a:off x="5384579" y="1050101"/>
            <a:ext cx="721200" cy="550800"/>
          </a:xfrm>
          <a:prstGeom prst="curvedConnector3">
            <a:avLst>
              <a:gd name="adj1" fmla="val 5000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1" name="Google Shape;391;p26"/>
          <p:cNvCxnSpPr>
            <a:stCxn id="388" idx="2"/>
            <a:endCxn id="367" idx="7"/>
          </p:cNvCxnSpPr>
          <p:nvPr/>
        </p:nvCxnSpPr>
        <p:spPr>
          <a:xfrm flipH="1">
            <a:off x="2139032" y="683497"/>
            <a:ext cx="2661300" cy="10026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92" name="Google Shape;392;p26"/>
          <p:cNvSpPr/>
          <p:nvPr/>
        </p:nvSpPr>
        <p:spPr>
          <a:xfrm>
            <a:off x="8123750" y="1569544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Analytics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APIs</a:t>
            </a:r>
            <a:endParaRPr sz="700"/>
          </a:p>
        </p:txBody>
      </p:sp>
      <p:sp>
        <p:nvSpPr>
          <p:cNvPr id="393" name="Google Shape;393;p26"/>
          <p:cNvSpPr/>
          <p:nvPr/>
        </p:nvSpPr>
        <p:spPr>
          <a:xfrm>
            <a:off x="8123775" y="4116225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Analytics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Mappers</a:t>
            </a:r>
            <a:endParaRPr sz="700"/>
          </a:p>
        </p:txBody>
      </p:sp>
      <p:sp>
        <p:nvSpPr>
          <p:cNvPr id="394" name="Google Shape;394;p26"/>
          <p:cNvSpPr/>
          <p:nvPr/>
        </p:nvSpPr>
        <p:spPr>
          <a:xfrm>
            <a:off x="8123775" y="2851697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Analytics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Stores</a:t>
            </a:r>
            <a:endParaRPr sz="900"/>
          </a:p>
        </p:txBody>
      </p:sp>
      <p:cxnSp>
        <p:nvCxnSpPr>
          <p:cNvPr id="395" name="Google Shape;395;p26"/>
          <p:cNvCxnSpPr>
            <a:stCxn id="393" idx="0"/>
            <a:endCxn id="394" idx="2"/>
          </p:cNvCxnSpPr>
          <p:nvPr/>
        </p:nvCxnSpPr>
        <p:spPr>
          <a:xfrm rot="10800000">
            <a:off x="8515875" y="3647625"/>
            <a:ext cx="0" cy="468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96" name="Google Shape;396;p26"/>
          <p:cNvSpPr/>
          <p:nvPr/>
        </p:nvSpPr>
        <p:spPr>
          <a:xfrm>
            <a:off x="8123775" y="285547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Analytics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Apps</a:t>
            </a:r>
            <a:endParaRPr sz="700"/>
          </a:p>
        </p:txBody>
      </p:sp>
      <p:cxnSp>
        <p:nvCxnSpPr>
          <p:cNvPr id="397" name="Google Shape;397;p26"/>
          <p:cNvCxnSpPr>
            <a:stCxn id="373" idx="5"/>
            <a:endCxn id="398" idx="2"/>
          </p:cNvCxnSpPr>
          <p:nvPr/>
        </p:nvCxnSpPr>
        <p:spPr>
          <a:xfrm rot="-5400000" flipH="1">
            <a:off x="4533628" y="2072337"/>
            <a:ext cx="2304600" cy="26577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9" name="Google Shape;399;p26"/>
          <p:cNvCxnSpPr>
            <a:stCxn id="373" idx="5"/>
            <a:endCxn id="393" idx="2"/>
          </p:cNvCxnSpPr>
          <p:nvPr/>
        </p:nvCxnSpPr>
        <p:spPr>
          <a:xfrm rot="-5400000" flipH="1">
            <a:off x="5107828" y="1498137"/>
            <a:ext cx="2265300" cy="37668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00" name="Google Shape;400;p26"/>
          <p:cNvSpPr/>
          <p:nvPr/>
        </p:nvSpPr>
        <p:spPr>
          <a:xfrm>
            <a:off x="7014756" y="285547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Scholar App</a:t>
            </a:r>
            <a:endParaRPr sz="800"/>
          </a:p>
        </p:txBody>
      </p:sp>
      <p:sp>
        <p:nvSpPr>
          <p:cNvPr id="401" name="Google Shape;401;p26"/>
          <p:cNvSpPr/>
          <p:nvPr/>
        </p:nvSpPr>
        <p:spPr>
          <a:xfrm>
            <a:off x="7014761" y="2851697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Index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cxnSp>
        <p:nvCxnSpPr>
          <p:cNvPr id="402" name="Google Shape;402;p26"/>
          <p:cNvCxnSpPr>
            <a:stCxn id="401" idx="0"/>
            <a:endCxn id="403" idx="4"/>
          </p:cNvCxnSpPr>
          <p:nvPr/>
        </p:nvCxnSpPr>
        <p:spPr>
          <a:xfrm rot="10800000">
            <a:off x="7406861" y="2365397"/>
            <a:ext cx="0" cy="48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4" name="Google Shape;404;p26"/>
          <p:cNvCxnSpPr>
            <a:stCxn id="398" idx="0"/>
            <a:endCxn id="401" idx="2"/>
          </p:cNvCxnSpPr>
          <p:nvPr/>
        </p:nvCxnSpPr>
        <p:spPr>
          <a:xfrm rot="10800000">
            <a:off x="7406856" y="3647500"/>
            <a:ext cx="0" cy="50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03" name="Google Shape;403;p26"/>
          <p:cNvSpPr/>
          <p:nvPr/>
        </p:nvSpPr>
        <p:spPr>
          <a:xfrm>
            <a:off x="7014743" y="1569544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Index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398" name="Google Shape;398;p26"/>
          <p:cNvSpPr/>
          <p:nvPr/>
        </p:nvSpPr>
        <p:spPr>
          <a:xfrm>
            <a:off x="7014756" y="4155400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Index</a:t>
            </a: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Mapper</a:t>
            </a:r>
            <a:endParaRPr sz="800"/>
          </a:p>
        </p:txBody>
      </p:sp>
      <p:cxnSp>
        <p:nvCxnSpPr>
          <p:cNvPr id="405" name="Google Shape;405;p26"/>
          <p:cNvCxnSpPr>
            <a:stCxn id="403" idx="0"/>
            <a:endCxn id="400" idx="4"/>
          </p:cNvCxnSpPr>
          <p:nvPr/>
        </p:nvCxnSpPr>
        <p:spPr>
          <a:xfrm rot="10800000">
            <a:off x="7406843" y="1081444"/>
            <a:ext cx="0" cy="48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6" name="Google Shape;406;p26"/>
          <p:cNvCxnSpPr>
            <a:stCxn id="394" idx="0"/>
            <a:endCxn id="392" idx="4"/>
          </p:cNvCxnSpPr>
          <p:nvPr/>
        </p:nvCxnSpPr>
        <p:spPr>
          <a:xfrm rot="10800000">
            <a:off x="8515875" y="2365397"/>
            <a:ext cx="0" cy="48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7" name="Google Shape;407;p26"/>
          <p:cNvCxnSpPr>
            <a:stCxn id="392" idx="0"/>
            <a:endCxn id="396" idx="4"/>
          </p:cNvCxnSpPr>
          <p:nvPr/>
        </p:nvCxnSpPr>
        <p:spPr>
          <a:xfrm rot="10800000">
            <a:off x="8515850" y="1081444"/>
            <a:ext cx="0" cy="48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77" name="Google Shape;377;p26"/>
          <p:cNvSpPr/>
          <p:nvPr/>
        </p:nvSpPr>
        <p:spPr>
          <a:xfrm>
            <a:off x="4800332" y="1569544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376" name="Google Shape;376;p26"/>
          <p:cNvSpPr/>
          <p:nvPr/>
        </p:nvSpPr>
        <p:spPr>
          <a:xfrm>
            <a:off x="4800332" y="2851697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 Store</a:t>
            </a:r>
            <a:endParaRPr sz="900"/>
          </a:p>
        </p:txBody>
      </p:sp>
      <p:cxnSp>
        <p:nvCxnSpPr>
          <p:cNvPr id="408" name="Google Shape;408;p26"/>
          <p:cNvCxnSpPr>
            <a:stCxn id="388" idx="4"/>
            <a:endCxn id="377" idx="0"/>
          </p:cNvCxnSpPr>
          <p:nvPr/>
        </p:nvCxnSpPr>
        <p:spPr>
          <a:xfrm rot="-5400000" flipH="1">
            <a:off x="4948682" y="1325197"/>
            <a:ext cx="4881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409" name="Google Shape;409;p26"/>
          <p:cNvSpPr/>
          <p:nvPr/>
        </p:nvSpPr>
        <p:spPr>
          <a:xfrm>
            <a:off x="3687718" y="285547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Profile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cxnSp>
        <p:nvCxnSpPr>
          <p:cNvPr id="410" name="Google Shape;410;p26"/>
          <p:cNvCxnSpPr>
            <a:stCxn id="409" idx="4"/>
            <a:endCxn id="373" idx="0"/>
          </p:cNvCxnSpPr>
          <p:nvPr/>
        </p:nvCxnSpPr>
        <p:spPr>
          <a:xfrm rot="-5400000" flipH="1">
            <a:off x="3836068" y="1325197"/>
            <a:ext cx="488100" cy="6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11" name="Google Shape;411;p26"/>
          <p:cNvCxnSpPr>
            <a:stCxn id="380" idx="1"/>
            <a:endCxn id="409" idx="5"/>
          </p:cNvCxnSpPr>
          <p:nvPr/>
        </p:nvCxnSpPr>
        <p:spPr>
          <a:xfrm rot="5400000" flipH="1">
            <a:off x="4828229" y="493751"/>
            <a:ext cx="721200" cy="1663500"/>
          </a:xfrm>
          <a:prstGeom prst="curvedConnector3">
            <a:avLst>
              <a:gd name="adj1" fmla="val 5000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2" name="Google Shape;412;p26"/>
          <p:cNvCxnSpPr>
            <a:stCxn id="377" idx="1"/>
            <a:endCxn id="409" idx="4"/>
          </p:cNvCxnSpPr>
          <p:nvPr/>
        </p:nvCxnSpPr>
        <p:spPr>
          <a:xfrm rot="5400000" flipH="1">
            <a:off x="4195026" y="965951"/>
            <a:ext cx="604800" cy="835500"/>
          </a:xfrm>
          <a:prstGeom prst="curvedConnector3">
            <a:avLst>
              <a:gd name="adj1" fmla="val 5962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14" name="Google Shape;414;p26"/>
          <p:cNvSpPr/>
          <p:nvPr/>
        </p:nvSpPr>
        <p:spPr>
          <a:xfrm>
            <a:off x="3553708" y="57000"/>
            <a:ext cx="3312900" cy="3984000"/>
          </a:xfrm>
          <a:prstGeom prst="flowChartAlternateProcess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 for a component ecosystem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275000" y="11598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Remain ontology-based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Support a wide variety of applications (profiles, scholarly communication, analytics, project formation)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Support internationalization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Support access control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Simplify, decouple, and separate concerns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Use APIs throughout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Support ETL with data validation, from local and external data sources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Provide a means to get from where we are to a modern system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/>
          <p:nvPr/>
        </p:nvSpPr>
        <p:spPr>
          <a:xfrm>
            <a:off x="5444797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sp>
        <p:nvSpPr>
          <p:cNvPr id="66" name="Google Shape;66;p15"/>
          <p:cNvSpPr txBox="1"/>
          <p:nvPr/>
        </p:nvSpPr>
        <p:spPr>
          <a:xfrm>
            <a:off x="2286000" y="4155375"/>
            <a:ext cx="36174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VIVO Component Ecosystem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Data flows through apps, APIs, mappers, data stores</a:t>
            </a:r>
            <a:endParaRPr sz="1100" dirty="0"/>
          </a:p>
        </p:txBody>
      </p:sp>
      <p:sp>
        <p:nvSpPr>
          <p:cNvPr id="67" name="Google Shape;67;p15"/>
          <p:cNvSpPr/>
          <p:nvPr/>
        </p:nvSpPr>
        <p:spPr>
          <a:xfrm>
            <a:off x="3032804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 Store</a:t>
            </a:r>
            <a:endParaRPr sz="900"/>
          </a:p>
        </p:txBody>
      </p:sp>
      <p:sp>
        <p:nvSpPr>
          <p:cNvPr id="68" name="Google Shape;68;p15"/>
          <p:cNvSpPr/>
          <p:nvPr/>
        </p:nvSpPr>
        <p:spPr>
          <a:xfrm>
            <a:off x="4239797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 Store</a:t>
            </a:r>
            <a:endParaRPr sz="900"/>
          </a:p>
        </p:txBody>
      </p:sp>
      <p:sp>
        <p:nvSpPr>
          <p:cNvPr id="69" name="Google Shape;69;p15"/>
          <p:cNvSpPr txBox="1"/>
          <p:nvPr/>
        </p:nvSpPr>
        <p:spPr>
          <a:xfrm>
            <a:off x="320050" y="2532900"/>
            <a:ext cx="1965949" cy="20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Data Stores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" dirty="0"/>
          </a:p>
          <a:p>
            <a:pPr marL="115888" lvl="0" indent="-10795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VIVO is storing three types of data</a:t>
            </a:r>
            <a:endParaRPr sz="800" dirty="0"/>
          </a:p>
          <a:p>
            <a:pPr marL="115888" lvl="0" indent="-10795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Ontology does not need to be in data store. It is used in the ETL process to produce valid, reasoned triples for the triple store</a:t>
            </a:r>
            <a:endParaRPr sz="800" dirty="0"/>
          </a:p>
          <a:p>
            <a:pPr marL="115888" lvl="0" indent="-10795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>
                <a:solidFill>
                  <a:schemeClr val="dk1"/>
                </a:solidFill>
              </a:rPr>
              <a:t>Asset Store could be anything (</a:t>
            </a:r>
            <a:r>
              <a:rPr lang="en" sz="800" dirty="0" err="1">
                <a:solidFill>
                  <a:schemeClr val="dk1"/>
                </a:solidFill>
              </a:rPr>
              <a:t>Dspace</a:t>
            </a:r>
            <a:r>
              <a:rPr lang="en" sz="800" dirty="0">
                <a:solidFill>
                  <a:schemeClr val="dk1"/>
                </a:solidFill>
              </a:rPr>
              <a:t>, Fedora, Other)</a:t>
            </a:r>
            <a:endParaRPr sz="800" dirty="0"/>
          </a:p>
          <a:p>
            <a:pPr marL="115888" lvl="0" indent="-10795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Admin Data Store need not be a triple store.  Many existing software systems management access credentials and permissions</a:t>
            </a:r>
          </a:p>
          <a:p>
            <a:pPr marL="115888" lvl="0" indent="-107950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Individual application may need stateful data which they store as needed.</a:t>
            </a:r>
            <a:endParaRPr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Google Shape;74;p16"/>
          <p:cNvCxnSpPr>
            <a:stCxn id="75" idx="0"/>
            <a:endCxn id="76" idx="4"/>
          </p:cNvCxnSpPr>
          <p:nvPr/>
        </p:nvCxnSpPr>
        <p:spPr>
          <a:xfrm rot="10800000" flipH="1">
            <a:off x="3424904" y="2365422"/>
            <a:ext cx="300" cy="47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77" name="Google Shape;77;p16"/>
          <p:cNvCxnSpPr>
            <a:stCxn id="78" idx="0"/>
            <a:endCxn id="79" idx="4"/>
          </p:cNvCxnSpPr>
          <p:nvPr/>
        </p:nvCxnSpPr>
        <p:spPr>
          <a:xfrm rot="10800000">
            <a:off x="4631897" y="2365422"/>
            <a:ext cx="0" cy="47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80" name="Google Shape;80;p16"/>
          <p:cNvCxnSpPr>
            <a:stCxn id="81" idx="0"/>
            <a:endCxn id="82" idx="4"/>
          </p:cNvCxnSpPr>
          <p:nvPr/>
        </p:nvCxnSpPr>
        <p:spPr>
          <a:xfrm rot="10800000" flipH="1">
            <a:off x="5836897" y="2365422"/>
            <a:ext cx="300" cy="47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82" name="Google Shape;82;p16"/>
          <p:cNvSpPr/>
          <p:nvPr/>
        </p:nvSpPr>
        <p:spPr>
          <a:xfrm>
            <a:off x="5445059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81" name="Google Shape;81;p16"/>
          <p:cNvSpPr/>
          <p:nvPr/>
        </p:nvSpPr>
        <p:spPr>
          <a:xfrm>
            <a:off x="5444797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sp>
        <p:nvSpPr>
          <p:cNvPr id="83" name="Google Shape;83;p16"/>
          <p:cNvSpPr txBox="1"/>
          <p:nvPr/>
        </p:nvSpPr>
        <p:spPr>
          <a:xfrm>
            <a:off x="2286000" y="4155375"/>
            <a:ext cx="36174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VIVO Component Ecosystem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Data flows through apps, APIs, mappers, data stores</a:t>
            </a:r>
            <a:endParaRPr sz="1100" dirty="0"/>
          </a:p>
        </p:txBody>
      </p:sp>
      <p:sp>
        <p:nvSpPr>
          <p:cNvPr id="75" name="Google Shape;75;p16"/>
          <p:cNvSpPr/>
          <p:nvPr/>
        </p:nvSpPr>
        <p:spPr>
          <a:xfrm>
            <a:off x="3032804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 Store</a:t>
            </a:r>
            <a:endParaRPr sz="900"/>
          </a:p>
        </p:txBody>
      </p:sp>
      <p:sp>
        <p:nvSpPr>
          <p:cNvPr id="76" name="Google Shape;76;p16"/>
          <p:cNvSpPr/>
          <p:nvPr/>
        </p:nvSpPr>
        <p:spPr>
          <a:xfrm>
            <a:off x="3032988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78" name="Google Shape;78;p16"/>
          <p:cNvSpPr/>
          <p:nvPr/>
        </p:nvSpPr>
        <p:spPr>
          <a:xfrm>
            <a:off x="4239797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 Store</a:t>
            </a:r>
            <a:endParaRPr sz="900"/>
          </a:p>
        </p:txBody>
      </p:sp>
      <p:sp>
        <p:nvSpPr>
          <p:cNvPr id="79" name="Google Shape;79;p16"/>
          <p:cNvSpPr/>
          <p:nvPr/>
        </p:nvSpPr>
        <p:spPr>
          <a:xfrm>
            <a:off x="4239916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84" name="Google Shape;84;p16"/>
          <p:cNvSpPr txBox="1"/>
          <p:nvPr/>
        </p:nvSpPr>
        <p:spPr>
          <a:xfrm>
            <a:off x="317975" y="2536125"/>
            <a:ext cx="1714500" cy="20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APIs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Each store has its APIs.  These exist (SPARQL, TPF, </a:t>
            </a:r>
            <a:r>
              <a:rPr lang="en" sz="800" dirty="0" err="1"/>
              <a:t>GraphQL</a:t>
            </a:r>
            <a:r>
              <a:rPr lang="en" sz="800" dirty="0"/>
              <a:t>, </a:t>
            </a:r>
            <a:r>
              <a:rPr lang="en" sz="800" dirty="0" err="1"/>
              <a:t>etc</a:t>
            </a:r>
            <a:r>
              <a:rPr lang="en" sz="800" dirty="0"/>
              <a:t>).  In these diagrams, green components are “pre-existing"</a:t>
            </a:r>
            <a:endParaRPr sz="8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APIs support R/W access to their respective stores</a:t>
            </a:r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“Apps” may use one or more of the APIs from one or more of the stores.</a:t>
            </a:r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“Apps” have many deployment options --- local, web-based, hosted</a:t>
            </a:r>
            <a:endParaRPr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Google Shape;89;p17"/>
          <p:cNvCxnSpPr>
            <a:stCxn id="90" idx="0"/>
            <a:endCxn id="91" idx="4"/>
          </p:cNvCxnSpPr>
          <p:nvPr/>
        </p:nvCxnSpPr>
        <p:spPr>
          <a:xfrm rot="10800000" flipH="1">
            <a:off x="3424904" y="2365422"/>
            <a:ext cx="300" cy="47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" name="Google Shape;92;p17"/>
          <p:cNvCxnSpPr>
            <a:stCxn id="91" idx="0"/>
            <a:endCxn id="93" idx="4"/>
          </p:cNvCxnSpPr>
          <p:nvPr/>
        </p:nvCxnSpPr>
        <p:spPr>
          <a:xfrm rot="-5400000">
            <a:off x="3183738" y="1327588"/>
            <a:ext cx="483300" cy="600"/>
          </a:xfrm>
          <a:prstGeom prst="curvedConnector3">
            <a:avLst>
              <a:gd name="adj1" fmla="val 5000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4" name="Google Shape;94;p17"/>
          <p:cNvCxnSpPr>
            <a:stCxn id="95" idx="0"/>
            <a:endCxn id="96" idx="4"/>
          </p:cNvCxnSpPr>
          <p:nvPr/>
        </p:nvCxnSpPr>
        <p:spPr>
          <a:xfrm rot="10800000">
            <a:off x="4631897" y="2365422"/>
            <a:ext cx="0" cy="47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97" name="Google Shape;97;p17"/>
          <p:cNvCxnSpPr>
            <a:stCxn id="98" idx="0"/>
            <a:endCxn id="99" idx="4"/>
          </p:cNvCxnSpPr>
          <p:nvPr/>
        </p:nvCxnSpPr>
        <p:spPr>
          <a:xfrm rot="10800000" flipH="1">
            <a:off x="5836897" y="2365422"/>
            <a:ext cx="300" cy="47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99" name="Google Shape;99;p17"/>
          <p:cNvSpPr/>
          <p:nvPr/>
        </p:nvSpPr>
        <p:spPr>
          <a:xfrm>
            <a:off x="5445059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98" name="Google Shape;98;p17"/>
          <p:cNvSpPr/>
          <p:nvPr/>
        </p:nvSpPr>
        <p:spPr>
          <a:xfrm>
            <a:off x="5444797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sp>
        <p:nvSpPr>
          <p:cNvPr id="100" name="Google Shape;100;p17"/>
          <p:cNvSpPr txBox="1"/>
          <p:nvPr/>
        </p:nvSpPr>
        <p:spPr>
          <a:xfrm>
            <a:off x="317975" y="2536125"/>
            <a:ext cx="1714500" cy="20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Simple Profile App</a:t>
            </a:r>
            <a:endParaRPr dirty="0"/>
          </a:p>
          <a:p>
            <a:pPr marL="115888" lvl="0" indent="-115888" algn="l" rtl="0">
              <a:spcBef>
                <a:spcPts val="0"/>
              </a:spcBef>
              <a:spcAft>
                <a:spcPts val="0"/>
              </a:spcAft>
              <a:buNone/>
            </a:pPr>
            <a:endParaRPr sz="300" dirty="0"/>
          </a:p>
          <a:p>
            <a:pPr marL="115888" lvl="0" indent="-115888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Apps are written to pre-existing APIs.  We use blue to indicate parts to be written.</a:t>
            </a:r>
            <a:endParaRPr sz="800" dirty="0"/>
          </a:p>
          <a:p>
            <a:pPr marL="115888" lvl="0" indent="-115888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Dashed indicates currently under development</a:t>
            </a:r>
            <a:endParaRPr sz="800" dirty="0"/>
          </a:p>
          <a:p>
            <a:pPr marL="115888" lvl="0" indent="-115888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The Metabolomics People Portal (UF) is a Simple Profile App -- </a:t>
            </a:r>
            <a:r>
              <a:rPr lang="en" sz="800" dirty="0" err="1"/>
              <a:t>Javascript</a:t>
            </a:r>
            <a:r>
              <a:rPr lang="en" sz="800" dirty="0"/>
              <a:t>, TPF API, TDB Triple Store.  Ontology is used only to make and validate triples</a:t>
            </a:r>
            <a:endParaRPr sz="800" dirty="0"/>
          </a:p>
        </p:txBody>
      </p:sp>
      <p:sp>
        <p:nvSpPr>
          <p:cNvPr id="101" name="Google Shape;101;p17"/>
          <p:cNvSpPr txBox="1"/>
          <p:nvPr/>
        </p:nvSpPr>
        <p:spPr>
          <a:xfrm>
            <a:off x="2286000" y="4155375"/>
            <a:ext cx="36174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VIVO Component Ecosystem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Data flows through apps, APIs, mappers, data stores</a:t>
            </a:r>
            <a:endParaRPr sz="1100" dirty="0"/>
          </a:p>
        </p:txBody>
      </p:sp>
      <p:sp>
        <p:nvSpPr>
          <p:cNvPr id="95" name="Google Shape;95;p17"/>
          <p:cNvSpPr/>
          <p:nvPr/>
        </p:nvSpPr>
        <p:spPr>
          <a:xfrm>
            <a:off x="4239797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 Store</a:t>
            </a:r>
            <a:endParaRPr sz="900"/>
          </a:p>
        </p:txBody>
      </p:sp>
      <p:sp>
        <p:nvSpPr>
          <p:cNvPr id="96" name="Google Shape;96;p17"/>
          <p:cNvSpPr/>
          <p:nvPr/>
        </p:nvSpPr>
        <p:spPr>
          <a:xfrm>
            <a:off x="4239916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91" name="Google Shape;91;p17"/>
          <p:cNvSpPr/>
          <p:nvPr/>
        </p:nvSpPr>
        <p:spPr>
          <a:xfrm>
            <a:off x="3032988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90" name="Google Shape;90;p17"/>
          <p:cNvSpPr/>
          <p:nvPr/>
        </p:nvSpPr>
        <p:spPr>
          <a:xfrm>
            <a:off x="3032804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 Store</a:t>
            </a:r>
            <a:endParaRPr sz="900"/>
          </a:p>
        </p:txBody>
      </p:sp>
      <p:sp>
        <p:nvSpPr>
          <p:cNvPr id="93" name="Google Shape;93;p17"/>
          <p:cNvSpPr/>
          <p:nvPr/>
        </p:nvSpPr>
        <p:spPr>
          <a:xfrm>
            <a:off x="3032988" y="290325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 err="1"/>
              <a:t>SimpleProfile</a:t>
            </a:r>
            <a:endParaRPr sz="9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/>
              <a:t>App</a:t>
            </a:r>
            <a:endParaRPr sz="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Google Shape;106;p18"/>
          <p:cNvCxnSpPr>
            <a:stCxn id="107" idx="0"/>
            <a:endCxn id="108" idx="4"/>
          </p:cNvCxnSpPr>
          <p:nvPr/>
        </p:nvCxnSpPr>
        <p:spPr>
          <a:xfrm rot="10800000" flipH="1">
            <a:off x="3424904" y="2365422"/>
            <a:ext cx="300" cy="47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" name="Google Shape;109;p18"/>
          <p:cNvCxnSpPr>
            <a:stCxn id="108" idx="0"/>
            <a:endCxn id="110" idx="4"/>
          </p:cNvCxnSpPr>
          <p:nvPr/>
        </p:nvCxnSpPr>
        <p:spPr>
          <a:xfrm rot="-5400000">
            <a:off x="3183738" y="1327588"/>
            <a:ext cx="483300" cy="600"/>
          </a:xfrm>
          <a:prstGeom prst="curvedConnector3">
            <a:avLst>
              <a:gd name="adj1" fmla="val 5000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1" name="Google Shape;111;p18"/>
          <p:cNvCxnSpPr>
            <a:stCxn id="112" idx="0"/>
            <a:endCxn id="113" idx="4"/>
          </p:cNvCxnSpPr>
          <p:nvPr/>
        </p:nvCxnSpPr>
        <p:spPr>
          <a:xfrm rot="10800000">
            <a:off x="4631897" y="2365422"/>
            <a:ext cx="0" cy="47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14" name="Google Shape;114;p18"/>
          <p:cNvCxnSpPr>
            <a:stCxn id="115" idx="0"/>
            <a:endCxn id="116" idx="4"/>
          </p:cNvCxnSpPr>
          <p:nvPr/>
        </p:nvCxnSpPr>
        <p:spPr>
          <a:xfrm rot="10800000" flipH="1">
            <a:off x="5836897" y="2365422"/>
            <a:ext cx="300" cy="47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17" name="Google Shape;117;p18"/>
          <p:cNvCxnSpPr>
            <a:stCxn id="116" idx="0"/>
            <a:endCxn id="118" idx="4"/>
          </p:cNvCxnSpPr>
          <p:nvPr/>
        </p:nvCxnSpPr>
        <p:spPr>
          <a:xfrm rot="10800000">
            <a:off x="5837159" y="1086238"/>
            <a:ext cx="0" cy="48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116" name="Google Shape;116;p18"/>
          <p:cNvSpPr/>
          <p:nvPr/>
        </p:nvSpPr>
        <p:spPr>
          <a:xfrm>
            <a:off x="5445059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118" name="Google Shape;118;p18"/>
          <p:cNvSpPr/>
          <p:nvPr/>
        </p:nvSpPr>
        <p:spPr>
          <a:xfrm>
            <a:off x="5445059" y="290325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sp>
        <p:nvSpPr>
          <p:cNvPr id="115" name="Google Shape;115;p18"/>
          <p:cNvSpPr/>
          <p:nvPr/>
        </p:nvSpPr>
        <p:spPr>
          <a:xfrm>
            <a:off x="5444797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sp>
        <p:nvSpPr>
          <p:cNvPr id="119" name="Google Shape;119;p18"/>
          <p:cNvSpPr txBox="1"/>
          <p:nvPr/>
        </p:nvSpPr>
        <p:spPr>
          <a:xfrm>
            <a:off x="317975" y="2536125"/>
            <a:ext cx="1714500" cy="20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Admin App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Admin App is R/W to Admin Store</a:t>
            </a:r>
            <a:endParaRPr sz="8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Access control concepts exist in Vitro and in the the TIB work.</a:t>
            </a:r>
            <a:endParaRPr sz="800" dirty="0"/>
          </a:p>
        </p:txBody>
      </p:sp>
      <p:sp>
        <p:nvSpPr>
          <p:cNvPr id="120" name="Google Shape;120;p18"/>
          <p:cNvSpPr txBox="1"/>
          <p:nvPr/>
        </p:nvSpPr>
        <p:spPr>
          <a:xfrm>
            <a:off x="2286000" y="4155375"/>
            <a:ext cx="36174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VIVO Component Ecosystem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Data flows through apps, APIs, mappers, data stores</a:t>
            </a:r>
            <a:endParaRPr sz="1100" dirty="0"/>
          </a:p>
        </p:txBody>
      </p:sp>
      <p:sp>
        <p:nvSpPr>
          <p:cNvPr id="112" name="Google Shape;112;p18"/>
          <p:cNvSpPr/>
          <p:nvPr/>
        </p:nvSpPr>
        <p:spPr>
          <a:xfrm>
            <a:off x="4239797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 Store</a:t>
            </a:r>
            <a:endParaRPr sz="900"/>
          </a:p>
        </p:txBody>
      </p:sp>
      <p:sp>
        <p:nvSpPr>
          <p:cNvPr id="113" name="Google Shape;113;p18"/>
          <p:cNvSpPr/>
          <p:nvPr/>
        </p:nvSpPr>
        <p:spPr>
          <a:xfrm>
            <a:off x="4239916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108" name="Google Shape;108;p18"/>
          <p:cNvSpPr/>
          <p:nvPr/>
        </p:nvSpPr>
        <p:spPr>
          <a:xfrm>
            <a:off x="3032988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107" name="Google Shape;107;p18"/>
          <p:cNvSpPr/>
          <p:nvPr/>
        </p:nvSpPr>
        <p:spPr>
          <a:xfrm>
            <a:off x="3032804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 Store</a:t>
            </a:r>
            <a:endParaRPr sz="900"/>
          </a:p>
        </p:txBody>
      </p:sp>
      <p:sp>
        <p:nvSpPr>
          <p:cNvPr id="110" name="Google Shape;110;p18"/>
          <p:cNvSpPr/>
          <p:nvPr/>
        </p:nvSpPr>
        <p:spPr>
          <a:xfrm>
            <a:off x="3032988" y="290325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SimpleProfile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Google Shape;125;p19"/>
          <p:cNvCxnSpPr>
            <a:stCxn id="126" idx="0"/>
            <a:endCxn id="127" idx="4"/>
          </p:cNvCxnSpPr>
          <p:nvPr/>
        </p:nvCxnSpPr>
        <p:spPr>
          <a:xfrm rot="10800000" flipH="1">
            <a:off x="3424904" y="2365422"/>
            <a:ext cx="300" cy="47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28" name="Google Shape;128;p19"/>
          <p:cNvCxnSpPr>
            <a:stCxn id="127" idx="0"/>
            <a:endCxn id="129" idx="4"/>
          </p:cNvCxnSpPr>
          <p:nvPr/>
        </p:nvCxnSpPr>
        <p:spPr>
          <a:xfrm rot="-5400000">
            <a:off x="3183738" y="1327588"/>
            <a:ext cx="483300" cy="600"/>
          </a:xfrm>
          <a:prstGeom prst="curvedConnector3">
            <a:avLst>
              <a:gd name="adj1" fmla="val 5000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0" name="Google Shape;130;p19"/>
          <p:cNvCxnSpPr>
            <a:stCxn id="131" idx="0"/>
            <a:endCxn id="132" idx="4"/>
          </p:cNvCxnSpPr>
          <p:nvPr/>
        </p:nvCxnSpPr>
        <p:spPr>
          <a:xfrm rot="10800000">
            <a:off x="4631897" y="2365422"/>
            <a:ext cx="0" cy="47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33" name="Google Shape;133;p19"/>
          <p:cNvCxnSpPr>
            <a:stCxn id="134" idx="0"/>
            <a:endCxn id="135" idx="4"/>
          </p:cNvCxnSpPr>
          <p:nvPr/>
        </p:nvCxnSpPr>
        <p:spPr>
          <a:xfrm rot="10800000" flipH="1">
            <a:off x="5836897" y="2365422"/>
            <a:ext cx="300" cy="47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36" name="Google Shape;136;p19"/>
          <p:cNvCxnSpPr>
            <a:stCxn id="135" idx="0"/>
            <a:endCxn id="137" idx="4"/>
          </p:cNvCxnSpPr>
          <p:nvPr/>
        </p:nvCxnSpPr>
        <p:spPr>
          <a:xfrm rot="10800000">
            <a:off x="5837159" y="1086238"/>
            <a:ext cx="0" cy="48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135" name="Google Shape;135;p19"/>
          <p:cNvSpPr/>
          <p:nvPr/>
        </p:nvSpPr>
        <p:spPr>
          <a:xfrm>
            <a:off x="5445059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137" name="Google Shape;137;p19"/>
          <p:cNvSpPr/>
          <p:nvPr/>
        </p:nvSpPr>
        <p:spPr>
          <a:xfrm>
            <a:off x="5445059" y="290325"/>
            <a:ext cx="784200" cy="7959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sp>
        <p:nvSpPr>
          <p:cNvPr id="134" name="Google Shape;134;p19"/>
          <p:cNvSpPr/>
          <p:nvPr/>
        </p:nvSpPr>
        <p:spPr>
          <a:xfrm>
            <a:off x="5444797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sp>
        <p:nvSpPr>
          <p:cNvPr id="138" name="Google Shape;138;p19"/>
          <p:cNvSpPr txBox="1"/>
          <p:nvPr/>
        </p:nvSpPr>
        <p:spPr>
          <a:xfrm>
            <a:off x="317975" y="2536125"/>
            <a:ext cx="1714500" cy="20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Report App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A Report App is being written by TIB.</a:t>
            </a:r>
            <a:endParaRPr sz="8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Reports put VIVO data in templates</a:t>
            </a:r>
            <a:endParaRPr sz="8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Templates are assets to be stored in the Asset Store</a:t>
            </a:r>
            <a:endParaRPr sz="8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Reports use admin data for access control</a:t>
            </a:r>
            <a:endParaRPr sz="8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A </a:t>
            </a:r>
            <a:r>
              <a:rPr lang="en" sz="800" dirty="0" err="1"/>
              <a:t>biosketch</a:t>
            </a:r>
            <a:r>
              <a:rPr lang="en" sz="800" dirty="0"/>
              <a:t> or vita app would follow the same pattern</a:t>
            </a: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</p:txBody>
      </p:sp>
      <p:sp>
        <p:nvSpPr>
          <p:cNvPr id="139" name="Google Shape;139;p19"/>
          <p:cNvSpPr txBox="1"/>
          <p:nvPr/>
        </p:nvSpPr>
        <p:spPr>
          <a:xfrm>
            <a:off x="2286000" y="4155375"/>
            <a:ext cx="36174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VIVO Component Ecosystem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Data flows through apps, APIs, mappers, data stores</a:t>
            </a:r>
            <a:endParaRPr sz="1100" dirty="0"/>
          </a:p>
        </p:txBody>
      </p:sp>
      <p:sp>
        <p:nvSpPr>
          <p:cNvPr id="131" name="Google Shape;131;p19"/>
          <p:cNvSpPr/>
          <p:nvPr/>
        </p:nvSpPr>
        <p:spPr>
          <a:xfrm>
            <a:off x="4239797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 Store</a:t>
            </a:r>
            <a:endParaRPr sz="900"/>
          </a:p>
        </p:txBody>
      </p:sp>
      <p:sp>
        <p:nvSpPr>
          <p:cNvPr id="132" name="Google Shape;132;p19"/>
          <p:cNvSpPr/>
          <p:nvPr/>
        </p:nvSpPr>
        <p:spPr>
          <a:xfrm>
            <a:off x="4239916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127" name="Google Shape;127;p19"/>
          <p:cNvSpPr/>
          <p:nvPr/>
        </p:nvSpPr>
        <p:spPr>
          <a:xfrm>
            <a:off x="3032988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126" name="Google Shape;126;p19"/>
          <p:cNvSpPr/>
          <p:nvPr/>
        </p:nvSpPr>
        <p:spPr>
          <a:xfrm>
            <a:off x="3032804" y="284092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 Store</a:t>
            </a:r>
            <a:endParaRPr sz="900"/>
          </a:p>
        </p:txBody>
      </p:sp>
      <p:sp>
        <p:nvSpPr>
          <p:cNvPr id="129" name="Google Shape;129;p19"/>
          <p:cNvSpPr/>
          <p:nvPr/>
        </p:nvSpPr>
        <p:spPr>
          <a:xfrm>
            <a:off x="3032988" y="290325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SimpleProfile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sp>
        <p:nvSpPr>
          <p:cNvPr id="140" name="Google Shape;140;p19"/>
          <p:cNvSpPr/>
          <p:nvPr/>
        </p:nvSpPr>
        <p:spPr>
          <a:xfrm>
            <a:off x="4239034" y="298175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Report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</a:t>
            </a:r>
            <a:endParaRPr sz="900"/>
          </a:p>
        </p:txBody>
      </p:sp>
      <p:cxnSp>
        <p:nvCxnSpPr>
          <p:cNvPr id="141" name="Google Shape;141;p19"/>
          <p:cNvCxnSpPr>
            <a:stCxn id="135" idx="1"/>
            <a:endCxn id="140" idx="5"/>
          </p:cNvCxnSpPr>
          <p:nvPr/>
        </p:nvCxnSpPr>
        <p:spPr>
          <a:xfrm rot="5400000" flipH="1">
            <a:off x="4879803" y="1005994"/>
            <a:ext cx="708600" cy="651600"/>
          </a:xfrm>
          <a:prstGeom prst="curvedConnector3">
            <a:avLst>
              <a:gd name="adj1" fmla="val 4999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2" name="Google Shape;142;p19"/>
          <p:cNvCxnSpPr>
            <a:stCxn id="132" idx="0"/>
            <a:endCxn id="140" idx="4"/>
          </p:cNvCxnSpPr>
          <p:nvPr/>
        </p:nvCxnSpPr>
        <p:spPr>
          <a:xfrm rot="5400000" flipH="1">
            <a:off x="4393816" y="1331338"/>
            <a:ext cx="475500" cy="900"/>
          </a:xfrm>
          <a:prstGeom prst="curvedConnector3">
            <a:avLst>
              <a:gd name="adj1" fmla="val 4999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3" name="Google Shape;143;p19"/>
          <p:cNvCxnSpPr>
            <a:stCxn id="127" idx="7"/>
            <a:endCxn id="140" idx="3"/>
          </p:cNvCxnSpPr>
          <p:nvPr/>
        </p:nvCxnSpPr>
        <p:spPr>
          <a:xfrm rot="-5400000">
            <a:off x="3673844" y="1005994"/>
            <a:ext cx="708600" cy="651600"/>
          </a:xfrm>
          <a:prstGeom prst="curvedConnector3">
            <a:avLst>
              <a:gd name="adj1" fmla="val 4999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/>
          <p:nvPr/>
        </p:nvSpPr>
        <p:spPr>
          <a:xfrm>
            <a:off x="317975" y="2536125"/>
            <a:ext cx="1714500" cy="20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Profile App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A new profile app (replacing </a:t>
            </a:r>
            <a:r>
              <a:rPr lang="en" sz="800" dirty="0" err="1"/>
              <a:t>Freemarker</a:t>
            </a:r>
            <a:r>
              <a:rPr lang="en" sz="800" dirty="0"/>
              <a:t>) gets data from the Data Triple Store via existing APIs.</a:t>
            </a:r>
            <a:endParaRPr sz="8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The profile app gets assets from the asset store using the Asset Store APIs.</a:t>
            </a:r>
            <a:endParaRPr sz="800" dirty="0"/>
          </a:p>
          <a:p>
            <a:pPr marL="114300" lvl="0" indent="-106363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The profile app gets permissions from the Admin Store using the Admin Store APIs</a:t>
            </a:r>
            <a:endParaRPr sz="800" dirty="0"/>
          </a:p>
        </p:txBody>
      </p:sp>
      <p:sp>
        <p:nvSpPr>
          <p:cNvPr id="162" name="Google Shape;162;p20"/>
          <p:cNvSpPr txBox="1"/>
          <p:nvPr/>
        </p:nvSpPr>
        <p:spPr>
          <a:xfrm>
            <a:off x="2286000" y="4155375"/>
            <a:ext cx="36174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VIVO Component Ecosystem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Data flows through apps, APIs, mappers, data stores</a:t>
            </a:r>
            <a:endParaRPr sz="11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BDECFF6-EC8A-7C40-BFAC-0291708DC43B}"/>
              </a:ext>
            </a:extLst>
          </p:cNvPr>
          <p:cNvGrpSpPr/>
          <p:nvPr/>
        </p:nvGrpSpPr>
        <p:grpSpPr>
          <a:xfrm>
            <a:off x="3685032" y="290325"/>
            <a:ext cx="3196455" cy="3346497"/>
            <a:chOff x="3032804" y="290325"/>
            <a:chExt cx="3196455" cy="3346497"/>
          </a:xfrm>
        </p:grpSpPr>
        <p:cxnSp>
          <p:nvCxnSpPr>
            <p:cNvPr id="148" name="Google Shape;148;p20"/>
            <p:cNvCxnSpPr>
              <a:stCxn id="149" idx="0"/>
              <a:endCxn id="150" idx="4"/>
            </p:cNvCxnSpPr>
            <p:nvPr/>
          </p:nvCxnSpPr>
          <p:spPr>
            <a:xfrm rot="10800000" flipH="1">
              <a:off x="3424904" y="2365422"/>
              <a:ext cx="300" cy="475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51" name="Google Shape;151;p20"/>
            <p:cNvCxnSpPr>
              <a:stCxn id="150" idx="0"/>
              <a:endCxn id="152" idx="4"/>
            </p:cNvCxnSpPr>
            <p:nvPr/>
          </p:nvCxnSpPr>
          <p:spPr>
            <a:xfrm rot="-5400000">
              <a:off x="3183738" y="1327588"/>
              <a:ext cx="483300" cy="600"/>
            </a:xfrm>
            <a:prstGeom prst="curvedConnector3">
              <a:avLst>
                <a:gd name="adj1" fmla="val 50001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53" name="Google Shape;153;p20"/>
            <p:cNvCxnSpPr>
              <a:stCxn id="154" idx="0"/>
              <a:endCxn id="155" idx="4"/>
            </p:cNvCxnSpPr>
            <p:nvPr/>
          </p:nvCxnSpPr>
          <p:spPr>
            <a:xfrm rot="10800000">
              <a:off x="4631897" y="2365422"/>
              <a:ext cx="0" cy="475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56" name="Google Shape;156;p20"/>
            <p:cNvCxnSpPr>
              <a:stCxn id="157" idx="0"/>
              <a:endCxn id="158" idx="4"/>
            </p:cNvCxnSpPr>
            <p:nvPr/>
          </p:nvCxnSpPr>
          <p:spPr>
            <a:xfrm rot="10800000" flipH="1">
              <a:off x="5836897" y="2365422"/>
              <a:ext cx="300" cy="475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159" name="Google Shape;159;p20"/>
            <p:cNvCxnSpPr>
              <a:stCxn id="158" idx="0"/>
              <a:endCxn id="160" idx="4"/>
            </p:cNvCxnSpPr>
            <p:nvPr/>
          </p:nvCxnSpPr>
          <p:spPr>
            <a:xfrm rot="10800000">
              <a:off x="5837159" y="1086238"/>
              <a:ext cx="0" cy="483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158" name="Google Shape;158;p20"/>
            <p:cNvSpPr/>
            <p:nvPr/>
          </p:nvSpPr>
          <p:spPr>
            <a:xfrm>
              <a:off x="5445059" y="1569538"/>
              <a:ext cx="784200" cy="795900"/>
            </a:xfrm>
            <a:prstGeom prst="ellipse">
              <a:avLst/>
            </a:prstGeom>
            <a:solidFill>
              <a:srgbClr val="D9EAD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Admin</a:t>
              </a:r>
              <a:endParaRPr sz="9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APIs</a:t>
              </a:r>
              <a:endParaRPr sz="900"/>
            </a:p>
          </p:txBody>
        </p:sp>
        <p:sp>
          <p:nvSpPr>
            <p:cNvPr id="160" name="Google Shape;160;p20"/>
            <p:cNvSpPr/>
            <p:nvPr/>
          </p:nvSpPr>
          <p:spPr>
            <a:xfrm>
              <a:off x="5445059" y="290325"/>
              <a:ext cx="784200" cy="795900"/>
            </a:xfrm>
            <a:prstGeom prst="ellipse">
              <a:avLst/>
            </a:prstGeom>
            <a:solidFill>
              <a:srgbClr val="C9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Admin</a:t>
              </a:r>
              <a:endParaRPr sz="9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App</a:t>
              </a:r>
              <a:endParaRPr sz="900"/>
            </a:p>
          </p:txBody>
        </p:sp>
        <p:sp>
          <p:nvSpPr>
            <p:cNvPr id="157" name="Google Shape;157;p20"/>
            <p:cNvSpPr/>
            <p:nvPr/>
          </p:nvSpPr>
          <p:spPr>
            <a:xfrm>
              <a:off x="5444797" y="2840922"/>
              <a:ext cx="784200" cy="7959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Admin</a:t>
              </a:r>
              <a:endParaRPr sz="9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Store</a:t>
              </a:r>
              <a:endParaRPr sz="900"/>
            </a:p>
          </p:txBody>
        </p:sp>
        <p:sp>
          <p:nvSpPr>
            <p:cNvPr id="154" name="Google Shape;154;p20"/>
            <p:cNvSpPr/>
            <p:nvPr/>
          </p:nvSpPr>
          <p:spPr>
            <a:xfrm>
              <a:off x="4239797" y="2840922"/>
              <a:ext cx="784200" cy="7959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Asset Store</a:t>
              </a:r>
              <a:endParaRPr sz="900"/>
            </a:p>
          </p:txBody>
        </p:sp>
        <p:sp>
          <p:nvSpPr>
            <p:cNvPr id="155" name="Google Shape;155;p20"/>
            <p:cNvSpPr/>
            <p:nvPr/>
          </p:nvSpPr>
          <p:spPr>
            <a:xfrm>
              <a:off x="4239916" y="1569538"/>
              <a:ext cx="784200" cy="795900"/>
            </a:xfrm>
            <a:prstGeom prst="ellipse">
              <a:avLst/>
            </a:prstGeom>
            <a:solidFill>
              <a:srgbClr val="D9EAD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Asset</a:t>
              </a:r>
              <a:endParaRPr sz="9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APIs</a:t>
              </a:r>
              <a:endParaRPr sz="900"/>
            </a:p>
          </p:txBody>
        </p:sp>
        <p:sp>
          <p:nvSpPr>
            <p:cNvPr id="150" name="Google Shape;150;p20"/>
            <p:cNvSpPr/>
            <p:nvPr/>
          </p:nvSpPr>
          <p:spPr>
            <a:xfrm>
              <a:off x="3032988" y="1569538"/>
              <a:ext cx="784200" cy="795900"/>
            </a:xfrm>
            <a:prstGeom prst="ellipse">
              <a:avLst/>
            </a:prstGeom>
            <a:solidFill>
              <a:srgbClr val="D9EAD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Data</a:t>
              </a:r>
              <a:endParaRPr sz="9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APIs</a:t>
              </a:r>
              <a:endParaRPr sz="900"/>
            </a:p>
          </p:txBody>
        </p:sp>
        <p:sp>
          <p:nvSpPr>
            <p:cNvPr id="149" name="Google Shape;149;p20"/>
            <p:cNvSpPr/>
            <p:nvPr/>
          </p:nvSpPr>
          <p:spPr>
            <a:xfrm>
              <a:off x="3032804" y="2840922"/>
              <a:ext cx="784200" cy="795900"/>
            </a:xfrm>
            <a:prstGeom prst="rect">
              <a:avLst/>
            </a:prstGeom>
            <a:solidFill>
              <a:srgbClr val="F3F3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 dirty="0"/>
                <a:t>Data</a:t>
              </a:r>
              <a:endParaRPr sz="900" dirty="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 dirty="0"/>
                <a:t>Triple Store</a:t>
              </a:r>
              <a:endParaRPr sz="900" dirty="0"/>
            </a:p>
          </p:txBody>
        </p:sp>
        <p:sp>
          <p:nvSpPr>
            <p:cNvPr id="152" name="Google Shape;152;p20"/>
            <p:cNvSpPr/>
            <p:nvPr/>
          </p:nvSpPr>
          <p:spPr>
            <a:xfrm>
              <a:off x="3032988" y="290325"/>
              <a:ext cx="784200" cy="795900"/>
            </a:xfrm>
            <a:prstGeom prst="ellipse">
              <a:avLst/>
            </a:prstGeom>
            <a:solidFill>
              <a:srgbClr val="C9D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 dirty="0"/>
                <a:t>Profile</a:t>
              </a:r>
              <a:endParaRPr sz="900" dirty="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 dirty="0"/>
                <a:t>App</a:t>
              </a:r>
              <a:endParaRPr sz="900" dirty="0"/>
            </a:p>
          </p:txBody>
        </p:sp>
        <p:cxnSp>
          <p:nvCxnSpPr>
            <p:cNvPr id="163" name="Google Shape;163;p20"/>
            <p:cNvCxnSpPr>
              <a:stCxn id="158" idx="1"/>
              <a:endCxn id="152" idx="5"/>
            </p:cNvCxnSpPr>
            <p:nvPr/>
          </p:nvCxnSpPr>
          <p:spPr>
            <a:xfrm rot="5400000" flipH="1">
              <a:off x="4272903" y="399094"/>
              <a:ext cx="716400" cy="1857600"/>
            </a:xfrm>
            <a:prstGeom prst="curvedConnector3">
              <a:avLst>
                <a:gd name="adj1" fmla="val 50002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64" name="Google Shape;164;p20"/>
            <p:cNvCxnSpPr>
              <a:cxnSpLocks/>
              <a:stCxn id="155" idx="1"/>
              <a:endCxn id="152" idx="4"/>
            </p:cNvCxnSpPr>
            <p:nvPr/>
          </p:nvCxnSpPr>
          <p:spPr>
            <a:xfrm rot="16200000" flipV="1">
              <a:off x="3589989" y="921324"/>
              <a:ext cx="599870" cy="929671"/>
            </a:xfrm>
            <a:prstGeom prst="curvedConnector3">
              <a:avLst>
                <a:gd name="adj1" fmla="val 5000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/>
          <p:nvPr/>
        </p:nvSpPr>
        <p:spPr>
          <a:xfrm>
            <a:off x="360700" y="1573475"/>
            <a:ext cx="784200" cy="795900"/>
          </a:xfrm>
          <a:prstGeom prst="flowChartAlternateProcess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VIVO</a:t>
            </a: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Ontologies</a:t>
            </a:r>
            <a:endParaRPr sz="800"/>
          </a:p>
        </p:txBody>
      </p:sp>
      <p:sp>
        <p:nvSpPr>
          <p:cNvPr id="170" name="Google Shape;170;p21"/>
          <p:cNvSpPr/>
          <p:nvPr/>
        </p:nvSpPr>
        <p:spPr>
          <a:xfrm>
            <a:off x="1469694" y="295219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Extract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Apps</a:t>
            </a:r>
            <a:endParaRPr sz="900"/>
          </a:p>
        </p:txBody>
      </p:sp>
      <p:sp>
        <p:nvSpPr>
          <p:cNvPr id="171" name="Google Shape;171;p21"/>
          <p:cNvSpPr/>
          <p:nvPr/>
        </p:nvSpPr>
        <p:spPr>
          <a:xfrm>
            <a:off x="1469707" y="1573475"/>
            <a:ext cx="784200" cy="7959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Trans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form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Apps</a:t>
            </a:r>
            <a:endParaRPr sz="900"/>
          </a:p>
        </p:txBody>
      </p:sp>
      <p:sp>
        <p:nvSpPr>
          <p:cNvPr id="172" name="Google Shape;172;p21"/>
          <p:cNvSpPr/>
          <p:nvPr/>
        </p:nvSpPr>
        <p:spPr>
          <a:xfrm>
            <a:off x="317975" y="295219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External</a:t>
            </a:r>
            <a:endParaRPr sz="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Data Store APIs</a:t>
            </a:r>
            <a:endParaRPr sz="700"/>
          </a:p>
        </p:txBody>
      </p:sp>
      <p:cxnSp>
        <p:nvCxnSpPr>
          <p:cNvPr id="173" name="Google Shape;173;p21"/>
          <p:cNvCxnSpPr>
            <a:stCxn id="170" idx="4"/>
            <a:endCxn id="171" idx="0"/>
          </p:cNvCxnSpPr>
          <p:nvPr/>
        </p:nvCxnSpPr>
        <p:spPr>
          <a:xfrm>
            <a:off x="1861794" y="1091119"/>
            <a:ext cx="0" cy="48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4" name="Google Shape;174;p21"/>
          <p:cNvCxnSpPr>
            <a:stCxn id="169" idx="3"/>
            <a:endCxn id="171" idx="2"/>
          </p:cNvCxnSpPr>
          <p:nvPr/>
        </p:nvCxnSpPr>
        <p:spPr>
          <a:xfrm>
            <a:off x="1144900" y="1971425"/>
            <a:ext cx="324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5" name="Google Shape;175;p21"/>
          <p:cNvCxnSpPr>
            <a:stCxn id="176" idx="0"/>
            <a:endCxn id="177" idx="4"/>
          </p:cNvCxnSpPr>
          <p:nvPr/>
        </p:nvCxnSpPr>
        <p:spPr>
          <a:xfrm rot="10800000">
            <a:off x="4079820" y="2365372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78" name="Google Shape;178;p21"/>
          <p:cNvCxnSpPr>
            <a:stCxn id="172" idx="6"/>
            <a:endCxn id="170" idx="2"/>
          </p:cNvCxnSpPr>
          <p:nvPr/>
        </p:nvCxnSpPr>
        <p:spPr>
          <a:xfrm>
            <a:off x="1102175" y="693169"/>
            <a:ext cx="367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9" name="Google Shape;179;p21"/>
          <p:cNvCxnSpPr>
            <a:stCxn id="180" idx="0"/>
            <a:endCxn id="181" idx="4"/>
          </p:cNvCxnSpPr>
          <p:nvPr/>
        </p:nvCxnSpPr>
        <p:spPr>
          <a:xfrm rot="10800000">
            <a:off x="5196030" y="2365359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82" name="Google Shape;182;p21"/>
          <p:cNvCxnSpPr>
            <a:stCxn id="183" idx="0"/>
            <a:endCxn id="184" idx="4"/>
          </p:cNvCxnSpPr>
          <p:nvPr/>
        </p:nvCxnSpPr>
        <p:spPr>
          <a:xfrm rot="10800000">
            <a:off x="6297822" y="2365372"/>
            <a:ext cx="0" cy="49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185" name="Google Shape;185;p21"/>
          <p:cNvSpPr txBox="1"/>
          <p:nvPr/>
        </p:nvSpPr>
        <p:spPr>
          <a:xfrm>
            <a:off x="2286000" y="4155375"/>
            <a:ext cx="3617400" cy="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VIVO Component Ecosystem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Data flows through apps, APIs, mappers, data stores</a:t>
            </a:r>
            <a:endParaRPr sz="1100" dirty="0"/>
          </a:p>
        </p:txBody>
      </p:sp>
      <p:sp>
        <p:nvSpPr>
          <p:cNvPr id="184" name="Google Shape;184;p21"/>
          <p:cNvSpPr/>
          <p:nvPr/>
        </p:nvSpPr>
        <p:spPr>
          <a:xfrm>
            <a:off x="5905736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183" name="Google Shape;183;p21"/>
          <p:cNvSpPr/>
          <p:nvPr/>
        </p:nvSpPr>
        <p:spPr>
          <a:xfrm>
            <a:off x="5905722" y="286247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Admin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Store</a:t>
            </a:r>
            <a:endParaRPr sz="900"/>
          </a:p>
        </p:txBody>
      </p:sp>
      <p:cxnSp>
        <p:nvCxnSpPr>
          <p:cNvPr id="186" name="Google Shape;186;p21"/>
          <p:cNvCxnSpPr>
            <a:stCxn id="187" idx="6"/>
            <a:endCxn id="177" idx="2"/>
          </p:cNvCxnSpPr>
          <p:nvPr/>
        </p:nvCxnSpPr>
        <p:spPr>
          <a:xfrm rot="10800000" flipH="1">
            <a:off x="3362914" y="1967525"/>
            <a:ext cx="324900" cy="3900"/>
          </a:xfrm>
          <a:prstGeom prst="curvedConnector3">
            <a:avLst>
              <a:gd name="adj1" fmla="val 4998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77" name="Google Shape;177;p21"/>
          <p:cNvSpPr/>
          <p:nvPr/>
        </p:nvSpPr>
        <p:spPr>
          <a:xfrm>
            <a:off x="3687721" y="1569538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Data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176" name="Google Shape;176;p21"/>
          <p:cNvSpPr/>
          <p:nvPr/>
        </p:nvSpPr>
        <p:spPr>
          <a:xfrm>
            <a:off x="3687720" y="2862472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/>
              <a:t>Data</a:t>
            </a:r>
            <a:endParaRPr sz="9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/>
              <a:t>Triple Store</a:t>
            </a:r>
            <a:endParaRPr sz="900" dirty="0"/>
          </a:p>
        </p:txBody>
      </p:sp>
      <p:sp>
        <p:nvSpPr>
          <p:cNvPr id="187" name="Google Shape;187;p21"/>
          <p:cNvSpPr/>
          <p:nvPr/>
        </p:nvSpPr>
        <p:spPr>
          <a:xfrm>
            <a:off x="2578714" y="1573475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Triple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Loader</a:t>
            </a:r>
            <a:endParaRPr sz="900"/>
          </a:p>
        </p:txBody>
      </p:sp>
      <p:cxnSp>
        <p:nvCxnSpPr>
          <p:cNvPr id="188" name="Google Shape;188;p21"/>
          <p:cNvCxnSpPr>
            <a:stCxn id="171" idx="6"/>
            <a:endCxn id="187" idx="2"/>
          </p:cNvCxnSpPr>
          <p:nvPr/>
        </p:nvCxnSpPr>
        <p:spPr>
          <a:xfrm>
            <a:off x="2253907" y="1971425"/>
            <a:ext cx="324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81" name="Google Shape;181;p21"/>
          <p:cNvSpPr/>
          <p:nvPr/>
        </p:nvSpPr>
        <p:spPr>
          <a:xfrm>
            <a:off x="4803930" y="1569513"/>
            <a:ext cx="784200" cy="7959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APIs</a:t>
            </a:r>
            <a:endParaRPr sz="900"/>
          </a:p>
        </p:txBody>
      </p:sp>
      <p:sp>
        <p:nvSpPr>
          <p:cNvPr id="180" name="Google Shape;180;p21"/>
          <p:cNvSpPr/>
          <p:nvPr/>
        </p:nvSpPr>
        <p:spPr>
          <a:xfrm>
            <a:off x="4803930" y="2862459"/>
            <a:ext cx="784200" cy="7959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Asset Store</a:t>
            </a:r>
            <a:endParaRPr sz="900"/>
          </a:p>
        </p:txBody>
      </p:sp>
      <p:sp>
        <p:nvSpPr>
          <p:cNvPr id="189" name="Google Shape;189;p21"/>
          <p:cNvSpPr txBox="1"/>
          <p:nvPr/>
        </p:nvSpPr>
        <p:spPr>
          <a:xfrm>
            <a:off x="317975" y="2862475"/>
            <a:ext cx="1714500" cy="20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Loading Data</a:t>
            </a:r>
            <a:endParaRPr dirty="0"/>
          </a:p>
          <a:p>
            <a:pPr marL="115888" lvl="0" indent="-115888" algn="l" rtl="0">
              <a:spcBef>
                <a:spcPts val="0"/>
              </a:spcBef>
              <a:spcAft>
                <a:spcPts val="0"/>
              </a:spcAft>
              <a:buNone/>
            </a:pPr>
            <a:endParaRPr sz="300" dirty="0"/>
          </a:p>
          <a:p>
            <a:pPr marL="115888" lvl="0" indent="-115888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External data sources have their own APIs</a:t>
            </a:r>
            <a:endParaRPr sz="800" dirty="0"/>
          </a:p>
          <a:p>
            <a:pPr marL="115888" lvl="0" indent="-115888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Data Extract Apps use the data from extract </a:t>
            </a:r>
            <a:r>
              <a:rPr lang="en" sz="800" dirty="0" err="1"/>
              <a:t>apis</a:t>
            </a:r>
            <a:r>
              <a:rPr lang="en" sz="800" dirty="0"/>
              <a:t>, plus the ontology to create, reason,  and validate triples for loading</a:t>
            </a:r>
            <a:endParaRPr sz="800" dirty="0"/>
          </a:p>
          <a:p>
            <a:pPr marL="115888" lvl="0" indent="-115888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A triple loader could be </a:t>
            </a:r>
            <a:r>
              <a:rPr lang="en" sz="800" dirty="0" err="1"/>
              <a:t>tdbloader</a:t>
            </a:r>
            <a:endParaRPr sz="800" dirty="0"/>
          </a:p>
          <a:p>
            <a:pPr marL="115888" lvl="0" indent="-115888" algn="l" rtl="0">
              <a:spcBef>
                <a:spcPts val="0"/>
              </a:spcBef>
              <a:spcAft>
                <a:spcPts val="0"/>
              </a:spcAft>
              <a:buSzPts val="800"/>
              <a:buAutoNum type="arabicPeriod"/>
            </a:pPr>
            <a:r>
              <a:rPr lang="en" sz="800" dirty="0"/>
              <a:t>Ontology editing can be done using Protege or other ontology tools</a:t>
            </a:r>
            <a:endParaRPr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1153</Words>
  <Application>Microsoft Macintosh PowerPoint</Application>
  <PresentationFormat>On-screen Show (16:9)</PresentationFormat>
  <Paragraphs>400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Simple Light</vt:lpstr>
      <vt:lpstr>An Extensible Software Architecture for VIVO</vt:lpstr>
      <vt:lpstr>Goals for a component ecosystem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Extensible Software Architecture for VIVO</dc:title>
  <cp:lastModifiedBy>Conlon, Mike</cp:lastModifiedBy>
  <cp:revision>10</cp:revision>
  <dcterms:modified xsi:type="dcterms:W3CDTF">2020-06-16T18:40:53Z</dcterms:modified>
</cp:coreProperties>
</file>