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1pPr>
    <a:lvl2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2pPr>
    <a:lvl3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3pPr>
    <a:lvl4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4pPr>
    <a:lvl5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5pPr>
    <a:lvl6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6pPr>
    <a:lvl7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7pPr>
    <a:lvl8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8pPr>
    <a:lvl9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16"/>
  </p:normalViewPr>
  <p:slideViewPr>
    <p:cSldViewPr snapToGrid="0" snapToObjects="1">
      <p:cViewPr varScale="1">
        <p:scale>
          <a:sx n="66" d="100"/>
          <a:sy n="66" d="100"/>
        </p:scale>
        <p:origin x="28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George Allen, first African American graduate at the University of Florida.  UF Law 1962.  Turned down offers from Harvard and Berkeley.  “I’m a native Floridian, and I felt that somebody had to integrate the University of Florida.”  Allen </a:t>
            </a:r>
            <a:r>
              <a:rPr lang="en-US" dirty="0"/>
              <a:t>passed away</a:t>
            </a:r>
            <a:r>
              <a:rPr dirty="0"/>
              <a:t> in November at the age of 83.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Our beautiful campuses are full of experts.  Where are the experts?  Are they hard to find?  They can be, working as they do to advance our knowledge of the world.</a:t>
            </a:r>
          </a:p>
          <a:p>
            <a:endParaRPr/>
          </a:p>
          <a:p>
            <a:r>
              <a:t>Who are the constituents in expert finding and who are the advocates for expert finding?  What are they trying to do?  How might an expert finding system help them?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Larissa Cavallari, UF College of Pharmacy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advocates and constituents</a:t>
            </a:r>
          </a:p>
          <a:p>
            <a:r>
              <a:t>Library — on the font lines with faculty. Understand data sources</a:t>
            </a:r>
          </a:p>
          <a:p>
            <a:r>
              <a:t>News and Public Affairs — identifying people who can tell the story</a:t>
            </a:r>
          </a:p>
          <a:p>
            <a:r>
              <a:t>Foundation — identifying people who can tell the story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were reminded this past Saturday that our state is a remarkable place.  A diverse state of remarkable people. I hope you build a case for expert systems to connect experts to the people who need them.  Thank you for listening.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z="2940" spc="-88"/>
            </a:lvl1pPr>
          </a:lstStyle>
          <a:p>
            <a:r>
              <a:t>Fact information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2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z="2800" spc="-84"/>
            </a:lvl1pPr>
          </a:lstStyle>
          <a:p>
            <a:r>
              <a:t>Attribution </a:t>
            </a:r>
          </a:p>
        </p:txBody>
      </p:sp>
      <p:sp>
        <p:nvSpPr>
          <p:cNvPr id="13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3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1pPr>
            <a:lvl2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2pPr>
            <a:lvl3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3pPr>
            <a:lvl4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4pPr>
            <a:lvl5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518839134_3132x2088.jpg"/>
          <p:cNvSpPr>
            <a:spLocks noGrp="1"/>
          </p:cNvSpPr>
          <p:nvPr>
            <p:ph type="pic" idx="13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766363123_1851x1194.jpg"/>
          <p:cNvSpPr>
            <a:spLocks noGrp="1"/>
          </p:cNvSpPr>
          <p:nvPr>
            <p:ph type="pic" sz="half" idx="14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4" name="981594838_2460x1641.jpg"/>
          <p:cNvSpPr>
            <a:spLocks noGrp="1"/>
          </p:cNvSpPr>
          <p:nvPr>
            <p:ph type="pic" sz="half" idx="15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463013163_3048x2031.jpg"/>
          <p:cNvSpPr>
            <a:spLocks noGrp="1"/>
          </p:cNvSpPr>
          <p:nvPr>
            <p:ph type="pic" idx="13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014407370_Retouch_4050x2379.jpg"/>
          <p:cNvSpPr>
            <a:spLocks noGrp="1"/>
          </p:cNvSpPr>
          <p:nvPr>
            <p:ph type="pic" idx="13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518839134_3132x2088.jpg"/>
          <p:cNvSpPr>
            <a:spLocks noGrp="1"/>
          </p:cNvSpPr>
          <p:nvPr>
            <p:ph type="pic" idx="13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2" name="Slide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4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44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4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9989" y="12955885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57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981594838_2460x1641.jpg"/>
          <p:cNvSpPr>
            <a:spLocks noGrp="1"/>
          </p:cNvSpPr>
          <p:nvPr>
            <p:ph type="pic" idx="13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rgbClr val="FA4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68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70" name="Slide Subtitle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66674">
              <a:defRPr sz="3395" spc="-101"/>
            </a:lvl1pPr>
          </a:lstStyle>
          <a:p>
            <a:r>
              <a:t>Slide Subtitle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1071588906_5475x3081_03.jpg" descr="1071588906_5475x3081_03.jpg"/>
          <p:cNvPicPr>
            <a:picLocks noChangeAspect="1"/>
          </p:cNvPicPr>
          <p:nvPr/>
        </p:nvPicPr>
        <p:blipFill>
          <a:blip r:embed="rId2"/>
          <a:srcRect l="1332" t="47600" r="46378"/>
          <a:stretch>
            <a:fillRect/>
          </a:stretch>
        </p:blipFill>
        <p:spPr>
          <a:xfrm rot="21594000">
            <a:off x="-15269" y="-21302"/>
            <a:ext cx="24446071" cy="1378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" y="0"/>
                </a:moveTo>
                <a:lnTo>
                  <a:pt x="0" y="21550"/>
                </a:lnTo>
                <a:lnTo>
                  <a:pt x="16175" y="21600"/>
                </a:lnTo>
                <a:lnTo>
                  <a:pt x="21579" y="21600"/>
                </a:lnTo>
                <a:lnTo>
                  <a:pt x="21600" y="67"/>
                </a:lnTo>
                <a:lnTo>
                  <a:pt x="2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9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Section Title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88" name="Slide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 </a:t>
            </a:r>
          </a:p>
        </p:txBody>
      </p:sp>
      <p:sp>
        <p:nvSpPr>
          <p:cNvPr id="89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9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9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00" name="Agenda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Agenda Subtitle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0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04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Agenda Title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71588906_5475x3081_02.jpg" descr="1071588906_5475x3081_02.jpg"/>
          <p:cNvPicPr>
            <a:picLocks noChangeAspect="1"/>
          </p:cNvPicPr>
          <p:nvPr/>
        </p:nvPicPr>
        <p:blipFill>
          <a:blip r:embed="rId17"/>
          <a:srcRect t="21" b="21"/>
          <a:stretch>
            <a:fillRect/>
          </a:stretch>
        </p:blipFill>
        <p:spPr>
          <a:xfrm>
            <a:off x="0" y="0"/>
            <a:ext cx="2438400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83800" y="12954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3428914">
              <a:defRPr sz="200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75271541_10157052354903640_3599455418960576512_o.jpg" descr="75271541_10157052354903640_3599455418960576512_o.jpg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35100" r="14612"/>
          <a:stretch>
            <a:fillRect/>
          </a:stretch>
        </p:blipFill>
        <p:spPr>
          <a:xfrm>
            <a:off x="14034296" y="-1"/>
            <a:ext cx="10349536" cy="13715999"/>
          </a:xfrm>
          <a:prstGeom prst="rect">
            <a:avLst/>
          </a:prstGeom>
        </p:spPr>
      </p:pic>
      <p:sp>
        <p:nvSpPr>
          <p:cNvPr id="170" name="Building the ca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Building the case</a:t>
            </a:r>
          </a:p>
        </p:txBody>
      </p:sp>
      <p:sp>
        <p:nvSpPr>
          <p:cNvPr id="171" name="ConstiTuents and Advocate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ConstiTuents and Advocates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paceX_Demo-2_Launch_(NHQ202005300041).jpg" descr="SpaceX_Demo-2_Launch_(NHQ202005300041).jpg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-17003" y="-1"/>
            <a:ext cx="9480797" cy="13716000"/>
          </a:xfrm>
          <a:prstGeom prst="rect">
            <a:avLst/>
          </a:prstGeom>
        </p:spPr>
      </p:pic>
      <p:pic>
        <p:nvPicPr>
          <p:cNvPr id="224" name="STS-95_Florida_From_Space.jpg" descr="STS-95_Florida_From_Spa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896" y="-19726"/>
            <a:ext cx="15726507" cy="13755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riffin Floyd.jpeg" descr="Griffin Floy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" y="-2054531"/>
            <a:ext cx="24385933" cy="16241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5701" r="15701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180" name="Little/No effor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Little/No effort </a:t>
            </a:r>
          </a:p>
          <a:p>
            <a:r>
              <a:t>Democratizing data</a:t>
            </a:r>
          </a:p>
          <a:p>
            <a:r>
              <a:t>Consistent data across the university</a:t>
            </a:r>
          </a:p>
        </p:txBody>
      </p:sp>
      <p:sp>
        <p:nvSpPr>
          <p:cNvPr id="181" name="Author and Dat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Facul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Faculty</a:t>
            </a:r>
          </a:p>
        </p:txBody>
      </p:sp>
      <p:sp>
        <p:nvSpPr>
          <p:cNvPr id="183" name="Play on a winning team"/>
          <p:cNvSpPr txBox="1">
            <a:spLocks noGrp="1"/>
          </p:cNvSpPr>
          <p:nvPr>
            <p:ph type="body" idx="1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Play on a winning team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Beka_Steorts_2-1920x1200.jpg" descr="Beka_Steorts_2-1920x1200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39585" r="13254"/>
          <a:stretch>
            <a:fillRect/>
          </a:stretch>
        </p:blipFill>
        <p:spPr>
          <a:xfrm>
            <a:off x="14032656" y="-1"/>
            <a:ext cx="10349536" cy="13716000"/>
          </a:xfrm>
          <a:prstGeom prst="rect">
            <a:avLst/>
          </a:prstGeom>
        </p:spPr>
      </p:pic>
      <p:sp>
        <p:nvSpPr>
          <p:cNvPr id="186" name="Find cross-disciplinary faculty…"/>
          <p:cNvSpPr txBox="1">
            <a:spLocks noGrp="1"/>
          </p:cNvSpPr>
          <p:nvPr>
            <p:ph type="body" sz="half" idx="1"/>
          </p:nvPr>
        </p:nvSpPr>
        <p:spPr>
          <a:xfrm>
            <a:off x="1295400" y="5238485"/>
            <a:ext cx="11442700" cy="6886576"/>
          </a:xfrm>
          <a:prstGeom prst="rect">
            <a:avLst/>
          </a:prstGeom>
        </p:spPr>
        <p:txBody>
          <a:bodyPr/>
          <a:lstStyle/>
          <a:p>
            <a:r>
              <a:t>Find cross-disciplinary faculty</a:t>
            </a:r>
          </a:p>
          <a:p>
            <a:r>
              <a:t>Understand strengths of the university</a:t>
            </a:r>
          </a:p>
          <a:p>
            <a:r>
              <a:t>Find relevant people and resources</a:t>
            </a:r>
          </a:p>
        </p:txBody>
      </p:sp>
      <p:sp>
        <p:nvSpPr>
          <p:cNvPr id="187" name="Author and Dat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Prospective Graduate Stud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defRPr sz="7700" spc="-308"/>
            </a:lvl1pPr>
          </a:lstStyle>
          <a:p>
            <a:r>
              <a:t>Prospective Graduate Students</a:t>
            </a:r>
          </a:p>
        </p:txBody>
      </p:sp>
      <p:sp>
        <p:nvSpPr>
          <p:cNvPr id="189" name="Find the best Opportunity"/>
          <p:cNvSpPr txBox="1">
            <a:spLocks noGrp="1"/>
          </p:cNvSpPr>
          <p:nvPr>
            <p:ph type="body" idx="15"/>
          </p:nvPr>
        </p:nvSpPr>
        <p:spPr>
          <a:xfrm>
            <a:off x="1295400" y="4084383"/>
            <a:ext cx="11442701" cy="6783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Find the best Opportunity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Joe_Glover_(University_of_Florida_Provost).jpg" descr="Joe_Glover_(University_of_Florida_Provost)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5099"/>
          <a:stretch>
            <a:fillRect/>
          </a:stretch>
        </p:blipFill>
        <p:spPr>
          <a:xfrm>
            <a:off x="14034292" y="-1"/>
            <a:ext cx="10349536" cy="13716000"/>
          </a:xfrm>
          <a:prstGeom prst="rect">
            <a:avLst/>
          </a:prstGeom>
        </p:spPr>
      </p:pic>
      <p:sp>
        <p:nvSpPr>
          <p:cNvPr id="192" name="Attract and retain the best faculty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Attract and retain the best faculty</a:t>
            </a:r>
          </a:p>
          <a:p>
            <a:r>
              <a:t>Attract and retain the best students</a:t>
            </a:r>
          </a:p>
          <a:p>
            <a:r>
              <a:t>Identify leaders in teaching, research, and service</a:t>
            </a:r>
          </a:p>
        </p:txBody>
      </p:sp>
      <p:sp>
        <p:nvSpPr>
          <p:cNvPr id="193" name="Author and Dat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Provo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Provost</a:t>
            </a:r>
          </a:p>
        </p:txBody>
      </p:sp>
      <p:sp>
        <p:nvSpPr>
          <p:cNvPr id="195" name="Build reputation"/>
          <p:cNvSpPr txBox="1">
            <a:spLocks noGrp="1"/>
          </p:cNvSpPr>
          <p:nvPr>
            <p:ph type="body" idx="1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Build reputation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DavidNortonSM-768x1024.jpg" descr="DavidNortonSM-768x1024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b="604"/>
          <a:stretch>
            <a:fillRect/>
          </a:stretch>
        </p:blipFill>
        <p:spPr>
          <a:xfrm>
            <a:off x="14034290" y="-1"/>
            <a:ext cx="10349536" cy="13716000"/>
          </a:xfrm>
          <a:prstGeom prst="rect">
            <a:avLst/>
          </a:prstGeom>
        </p:spPr>
      </p:pic>
      <p:sp>
        <p:nvSpPr>
          <p:cNvPr id="198" name="Cross-disciplinary research opportunitie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Cross-disciplinary research opportunities</a:t>
            </a:r>
          </a:p>
          <a:p>
            <a:r>
              <a:t>Technology transfer</a:t>
            </a:r>
          </a:p>
          <a:p>
            <a:r>
              <a:t>Identifying investment opportunities</a:t>
            </a:r>
          </a:p>
        </p:txBody>
      </p:sp>
      <p:sp>
        <p:nvSpPr>
          <p:cNvPr id="199" name="Author and Dat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VIce President for Resear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defRPr sz="7700" spc="-308"/>
            </a:lvl1pPr>
          </a:lstStyle>
          <a:p>
            <a:r>
              <a:t>VIce President for Research</a:t>
            </a:r>
          </a:p>
        </p:txBody>
      </p:sp>
      <p:sp>
        <p:nvSpPr>
          <p:cNvPr id="201" name="Grow Research"/>
          <p:cNvSpPr txBox="1">
            <a:spLocks noGrp="1"/>
          </p:cNvSpPr>
          <p:nvPr>
            <p:ph type="body" idx="1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Grow Research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Cavallari-lab-photo_2.jpg" descr="Cavallari-lab-photo_2.jpg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2243" r="37547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204" name="Laboratory, clinical, and public health research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Laboratory, clinical, and public health research</a:t>
            </a:r>
          </a:p>
          <a:p>
            <a:r>
              <a:t>Translate research results into improved health care</a:t>
            </a:r>
          </a:p>
          <a:p>
            <a:r>
              <a:t>State, national, international collaboration</a:t>
            </a:r>
          </a:p>
        </p:txBody>
      </p:sp>
      <p:sp>
        <p:nvSpPr>
          <p:cNvPr id="205" name="Author and Dat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Health Cen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Health Center</a:t>
            </a:r>
          </a:p>
        </p:txBody>
      </p:sp>
      <p:sp>
        <p:nvSpPr>
          <p:cNvPr id="207" name="Achieve National Prominence"/>
          <p:cNvSpPr txBox="1">
            <a:spLocks noGrp="1"/>
          </p:cNvSpPr>
          <p:nvPr>
            <p:ph type="body" idx="1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Achieve National Prominence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.png" descr="image.pn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1704" r="21704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212" name="Social network analysi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Social network analysis</a:t>
            </a:r>
          </a:p>
          <a:p>
            <a:r>
              <a:t>Internal collaboration</a:t>
            </a:r>
          </a:p>
          <a:p>
            <a:r>
              <a:t>External collaboration</a:t>
            </a:r>
          </a:p>
        </p:txBody>
      </p:sp>
      <p:sp>
        <p:nvSpPr>
          <p:cNvPr id="213" name="Author and Date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Strategis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Strategists</a:t>
            </a:r>
          </a:p>
        </p:txBody>
      </p:sp>
      <p:sp>
        <p:nvSpPr>
          <p:cNvPr id="215" name="Identify opportunities"/>
          <p:cNvSpPr txBox="1">
            <a:spLocks noGrp="1"/>
          </p:cNvSpPr>
          <p:nvPr>
            <p:ph type="body" idx="1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Identify opportunities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UF_EmersonAlumniHall_2.jpeg" descr="UF_EmersonAlumniHall_2.jpeg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12065" b="12065"/>
          <a:stretch>
            <a:fillRect/>
          </a:stretch>
        </p:blipFill>
        <p:spPr>
          <a:xfrm>
            <a:off x="12331700" y="0"/>
            <a:ext cx="12052300" cy="13715999"/>
          </a:xfrm>
          <a:prstGeom prst="rect">
            <a:avLst/>
          </a:prstGeom>
        </p:spPr>
      </p:pic>
      <p:pic>
        <p:nvPicPr>
          <p:cNvPr id="218" name="Library East.jpeg" descr="Library East.jpeg"/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t="12807" b="12807"/>
          <a:stretch>
            <a:fillRect/>
          </a:stretch>
        </p:blipFill>
        <p:spPr>
          <a:xfrm>
            <a:off x="-1" y="0"/>
            <a:ext cx="12065001" cy="6731000"/>
          </a:xfrm>
          <a:prstGeom prst="rect">
            <a:avLst/>
          </a:prstGeom>
        </p:spPr>
      </p:pic>
      <p:pic>
        <p:nvPicPr>
          <p:cNvPr id="219" name="Flickr_UF-Journalism_and_Communications.jpg" descr="Flickr_UF-Journalism_and_Communications.jpg"/>
          <p:cNvPicPr>
            <a:picLocks noGrp="1" noChangeAspect="1"/>
          </p:cNvPicPr>
          <p:nvPr>
            <p:ph type="pic" idx="15"/>
          </p:nvPr>
        </p:nvPicPr>
        <p:blipFill>
          <a:blip r:embed="rId5"/>
          <a:srcRect t="8443" b="8443"/>
          <a:stretch>
            <a:fillRect/>
          </a:stretch>
        </p:blipFill>
        <p:spPr>
          <a:xfrm>
            <a:off x="-1" y="6982221"/>
            <a:ext cx="12065001" cy="67310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328</Words>
  <Application>Microsoft Macintosh PowerPoint</Application>
  <PresentationFormat>Custom</PresentationFormat>
  <Paragraphs>42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Graphik</vt:lpstr>
      <vt:lpstr>Graphik Medium</vt:lpstr>
      <vt:lpstr>Graphik Semibold</vt:lpstr>
      <vt:lpstr>Helvetica Neue</vt:lpstr>
      <vt:lpstr>27_Showcase</vt:lpstr>
      <vt:lpstr>Building the case</vt:lpstr>
      <vt:lpstr>PowerPoint Presentation</vt:lpstr>
      <vt:lpstr>Faculty</vt:lpstr>
      <vt:lpstr>Prospective Graduate Students</vt:lpstr>
      <vt:lpstr>Provost</vt:lpstr>
      <vt:lpstr>VIce President for Research</vt:lpstr>
      <vt:lpstr>Health Center</vt:lpstr>
      <vt:lpstr>Strategists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the case</dc:title>
  <cp:lastModifiedBy>Conlon, Mike</cp:lastModifiedBy>
  <cp:revision>3</cp:revision>
  <dcterms:modified xsi:type="dcterms:W3CDTF">2020-06-02T13:32:13Z</dcterms:modified>
</cp:coreProperties>
</file>