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729" r:id="rId5"/>
  </p:sldMasterIdLst>
  <p:notesMasterIdLst>
    <p:notesMasterId r:id="rId23"/>
  </p:notesMasterIdLst>
  <p:sldIdLst>
    <p:sldId id="855" r:id="rId6"/>
    <p:sldId id="856" r:id="rId7"/>
    <p:sldId id="700" r:id="rId8"/>
    <p:sldId id="858" r:id="rId9"/>
    <p:sldId id="861" r:id="rId10"/>
    <p:sldId id="692" r:id="rId11"/>
    <p:sldId id="859" r:id="rId12"/>
    <p:sldId id="862" r:id="rId13"/>
    <p:sldId id="863" r:id="rId14"/>
    <p:sldId id="864" r:id="rId15"/>
    <p:sldId id="865" r:id="rId16"/>
    <p:sldId id="868" r:id="rId17"/>
    <p:sldId id="857" r:id="rId18"/>
    <p:sldId id="866" r:id="rId19"/>
    <p:sldId id="620" r:id="rId20"/>
    <p:sldId id="681" r:id="rId21"/>
    <p:sldId id="762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7" autoAdjust="0"/>
    <p:restoredTop sz="88226" autoAdjust="0"/>
  </p:normalViewPr>
  <p:slideViewPr>
    <p:cSldViewPr showGuides="1">
      <p:cViewPr varScale="1">
        <p:scale>
          <a:sx n="85" d="100"/>
          <a:sy n="85" d="100"/>
        </p:scale>
        <p:origin x="168" y="7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F77A4-95C4-49A7-B18D-D234C078783D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40DFA-B482-4AD0-A536-856EB395C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0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dirty="0"/>
              <a:t>These slides are licensed under CC-BY which means you may use them as you wish, however: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We ask that you do not alter any information, data or figures and pass them off as from the Software Sustainability Institute</a:t>
            </a:r>
          </a:p>
          <a:p>
            <a:pPr marL="171450" indent="-171450">
              <a:buFontTx/>
              <a:buChar char="-"/>
            </a:pPr>
            <a:r>
              <a:rPr lang="en-US" dirty="0"/>
              <a:t>All logos of institutions and funders must not be removed or modified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40DFA-B482-4AD0-A536-856EB395C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20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Everything is legacy code </a:t>
            </a:r>
            <a:r>
              <a:rPr lang="mr-IN" dirty="0"/>
              <a:t>–</a:t>
            </a:r>
            <a:r>
              <a:rPr lang="en-US" dirty="0"/>
              <a:t> just wait a few months!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F3933-7615-034E-8430-4762F36AEC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003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F3933-7615-034E-8430-4762F36AEC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52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574"/>
            <a:ext cx="9144000" cy="41154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8" y="221787"/>
            <a:ext cx="6886575" cy="4409646"/>
          </a:xfrm>
        </p:spPr>
        <p:txBody>
          <a:bodyPr>
            <a:noAutofit/>
          </a:bodyPr>
          <a:lstStyle>
            <a:lvl1pPr algn="l">
              <a:defRPr sz="72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E47C-0217-49B3-970F-DB4ECF0A17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25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2C55-F32C-714E-85D4-4C85D67E2D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C98C-2777-2A49-93CE-F68CEAF031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69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2C55-F32C-714E-85D4-4C85D67E2D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C98C-2777-2A49-93CE-F68CEAF031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6903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2C55-F32C-714E-85D4-4C85D67E2D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C98C-2777-2A49-93CE-F68CEAF031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93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2C55-F32C-714E-85D4-4C85D67E2D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C98C-2777-2A49-93CE-F68CEAF031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5576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2C55-F32C-714E-85D4-4C85D67E2D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C98C-2777-2A49-93CE-F68CEAF031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7378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2C55-F32C-714E-85D4-4C85D67E2D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C98C-2777-2A49-93CE-F68CEAF031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77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218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372C55-F32C-714E-85D4-4C85D67E2D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C98C-2777-2A49-93CE-F68CEAF031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62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E47C-0217-49B3-970F-DB4ECF0A17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91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6" y="98822"/>
            <a:ext cx="6886575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E47C-0217-49B3-970F-DB4ECF0A17E8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848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2C55-F32C-714E-85D4-4C85D67E2D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C98C-2777-2A49-93CE-F68CEAF031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854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2C55-F32C-714E-85D4-4C85D67E2D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C98C-2777-2A49-93CE-F68CEAF031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868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2C55-F32C-714E-85D4-4C85D67E2D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C98C-2777-2A49-93CE-F68CEAF031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683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2C55-F32C-714E-85D4-4C85D67E2D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C98C-2777-2A49-93CE-F68CEAF031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86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2C55-F32C-714E-85D4-4C85D67E2D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5/27/20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C98C-2777-2A49-93CE-F68CEAF031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63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358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8" y="98822"/>
            <a:ext cx="688657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8" y="1200151"/>
            <a:ext cx="8353425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4070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9E47C-0217-49B3-970F-DB4ECF0A17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484069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Software Sustainability Institute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352" y="108771"/>
            <a:ext cx="1321098" cy="878803"/>
            <a:chOff x="7381875" y="144884"/>
            <a:chExt cx="1679575" cy="1117264"/>
          </a:xfrm>
        </p:grpSpPr>
        <p:pic>
          <p:nvPicPr>
            <p:cNvPr id="11" name="Picture 10" descr="WhiteLogo.png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111" y="144884"/>
              <a:ext cx="1251859" cy="92093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7381875" y="1066503"/>
              <a:ext cx="1679575" cy="195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err="1">
                  <a:solidFill>
                    <a:prstClr val="white"/>
                  </a:solidFill>
                  <a:latin typeface="Consolas" pitchFamily="49" charset="0"/>
                  <a:cs typeface="Consolas" pitchFamily="49" charset="0"/>
                </a:rPr>
                <a:t>www.software.ac.uk</a:t>
              </a:r>
              <a:endParaRPr lang="en-GB" sz="1000" b="1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  <p:sldLayoutId id="2147483728" r:id="rId3"/>
    <p:sldLayoutId id="2147483743" r:id="rId4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90372C55-F32C-714E-85D4-4C85D67E2D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5/27/20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0F3FC98C-2777-2A49-93CE-F68CEAF031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s://doi.org/10.6084/m9.figshare.12401924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arpentries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1371/journal.pcbi.1005510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hoosealicense.com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tif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tiff"/><Relationship Id="rId5" Type="http://schemas.openxmlformats.org/officeDocument/2006/relationships/image" Target="../media/image22.pn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0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3" Type="http://schemas.openxmlformats.org/officeDocument/2006/relationships/image" Target="../media/image6.png"/><Relationship Id="rId7" Type="http://schemas.openxmlformats.org/officeDocument/2006/relationships/image" Target="../media/image35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tiff"/><Relationship Id="rId5" Type="http://schemas.openxmlformats.org/officeDocument/2006/relationships/image" Target="../media/image33.png"/><Relationship Id="rId10" Type="http://schemas.openxmlformats.org/officeDocument/2006/relationships/image" Target="../media/image38.tiff"/><Relationship Id="rId4" Type="http://schemas.openxmlformats.org/officeDocument/2006/relationships/image" Target="../media/image32.png"/><Relationship Id="rId9" Type="http://schemas.openxmlformats.org/officeDocument/2006/relationships/image" Target="../media/image3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oftware.ac.uk/blog/2014-12-04-its-impossible-conduct-research-without-software-say-7-out-10-uk-researcher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hdcomics.com/comics.php?f=168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844/" TargetMode="External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4326" y="1938073"/>
            <a:ext cx="8220075" cy="2865925"/>
          </a:xfrm>
        </p:spPr>
        <p:txBody>
          <a:bodyPr anchor="b"/>
          <a:lstStyle/>
          <a:p>
            <a:br>
              <a:rPr lang="en-US" sz="3600" dirty="0"/>
            </a:br>
            <a:r>
              <a:rPr lang="en-US" sz="4800" dirty="0"/>
              <a:t>Good Practice for </a:t>
            </a:r>
            <a:br>
              <a:rPr lang="en-US" sz="4800" dirty="0"/>
            </a:br>
            <a:r>
              <a:rPr lang="en-US" sz="4800" dirty="0"/>
              <a:t>Research Software</a:t>
            </a:r>
            <a:br>
              <a:rPr lang="en-US" sz="4800" dirty="0"/>
            </a:br>
            <a:br>
              <a:rPr lang="en-US" sz="2400" dirty="0"/>
            </a:br>
            <a:r>
              <a:rPr lang="en-US" sz="1800" dirty="0"/>
              <a:t>Slides: </a:t>
            </a:r>
            <a:r>
              <a:rPr lang="en-US" sz="1800" dirty="0">
                <a:hlinkClick r:id="rId3"/>
              </a:rPr>
              <a:t>https://doi.org/10.6084/m9.figshare.12401924</a:t>
            </a:r>
            <a:br>
              <a:rPr lang="en-US" sz="1800" dirty="0"/>
            </a:br>
            <a:br>
              <a:rPr lang="en-US" sz="1800" dirty="0"/>
            </a:br>
            <a:r>
              <a:rPr lang="en-GB" sz="1800" dirty="0"/>
              <a:t>1 June 2020, Digital Research Software Seminar: Store and Organise</a:t>
            </a:r>
            <a:br>
              <a:rPr lang="en-GB" sz="1800" dirty="0"/>
            </a:br>
            <a:r>
              <a:rPr lang="en-US" sz="2000" dirty="0"/>
              <a:t>Neil </a:t>
            </a:r>
            <a:r>
              <a:rPr lang="en-US" sz="2000" dirty="0" err="1"/>
              <a:t>Chue</a:t>
            </a:r>
            <a:r>
              <a:rPr lang="en-US" sz="2000" dirty="0"/>
              <a:t> Hong (@</a:t>
            </a:r>
            <a:r>
              <a:rPr lang="en-US" sz="2000" dirty="0" err="1"/>
              <a:t>npch</a:t>
            </a:r>
            <a:r>
              <a:rPr lang="en-US" sz="2000" dirty="0"/>
              <a:t>), Software Sustainability Institute / EPCC</a:t>
            </a:r>
            <a:br>
              <a:rPr lang="en-US" sz="2000" dirty="0"/>
            </a:br>
            <a:r>
              <a:rPr lang="en-US" sz="2000" dirty="0"/>
              <a:t>ORCID: 0000-0002-8876-7606 | </a:t>
            </a:r>
            <a:r>
              <a:rPr lang="en-US" sz="2000" dirty="0" err="1"/>
              <a:t>N.ChueHong@software.ac.uk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115346" y="1188500"/>
            <a:ext cx="1028654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Supported by: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5536" y="123478"/>
            <a:ext cx="7056784" cy="1080120"/>
            <a:chOff x="107504" y="116632"/>
            <a:chExt cx="7056784" cy="1080120"/>
          </a:xfrm>
        </p:grpSpPr>
        <p:sp>
          <p:nvSpPr>
            <p:cNvPr id="14" name="Rectangle 13"/>
            <p:cNvSpPr/>
            <p:nvPr/>
          </p:nvSpPr>
          <p:spPr>
            <a:xfrm>
              <a:off x="107504" y="116632"/>
              <a:ext cx="7056784" cy="10801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Picture 14" descr="logomanchest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0657" y="360098"/>
              <a:ext cx="1659890" cy="566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EUcrest-official-nobord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0931" y="174188"/>
              <a:ext cx="960348" cy="938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035" y="404664"/>
              <a:ext cx="2184245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59925" y="354763"/>
              <a:ext cx="1858731" cy="577614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C47E212-E7EE-1D40-81D2-BF34DD96CB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5800" y="4796755"/>
            <a:ext cx="838200" cy="295275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665994-FE38-0E4B-9110-200F491013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419622"/>
            <a:ext cx="1574465" cy="398641"/>
          </a:xfrm>
          <a:prstGeom prst="rect">
            <a:avLst/>
          </a:prstGeom>
        </p:spPr>
      </p:pic>
      <p:pic>
        <p:nvPicPr>
          <p:cNvPr id="6" name="Picture 5" descr="A picture containing drawing, flower&#10;&#10;Description automatically generated">
            <a:extLst>
              <a:ext uri="{FF2B5EF4-FFF2-40B4-BE49-F238E27FC236}">
                <a16:creationId xmlns:a16="http://schemas.microsoft.com/office/drawing/2014/main" id="{94279EF0-8735-5144-B771-18FF6EBCEC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90191"/>
            <a:ext cx="1659890" cy="39864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B5FDE8B-EF73-6B4E-B654-C278491A20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831331"/>
            <a:ext cx="1599589" cy="398641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11C389-1BBD-3545-B7A9-E735CEC782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360761"/>
            <a:ext cx="1574465" cy="398641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E8081301-0F80-4849-A4C4-DB26C9B071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01901"/>
            <a:ext cx="1200951" cy="398641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14C1D1-43DA-234E-9595-70EBDCA14D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772471"/>
            <a:ext cx="1574465" cy="398641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46C520-2CDB-1E47-BF0E-9CC724460A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243039"/>
            <a:ext cx="1574465" cy="40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9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2685-6382-9E4B-ADBE-0F639BA0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version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3C06E-87B6-5D49-93CC-EC3095097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Carpentries: </a:t>
            </a:r>
            <a:r>
              <a:rPr lang="en-GB" dirty="0">
                <a:hlinkClick r:id="rId2"/>
              </a:rPr>
              <a:t>https://carpentries.org/</a:t>
            </a:r>
            <a:endParaRPr lang="en-GB" dirty="0"/>
          </a:p>
          <a:p>
            <a:pPr lvl="1"/>
            <a:r>
              <a:rPr lang="en-GB" dirty="0"/>
              <a:t>Tailored to researchers, taught by researchers</a:t>
            </a:r>
          </a:p>
          <a:p>
            <a:pPr lvl="1"/>
            <a:r>
              <a:rPr lang="en-GB" dirty="0"/>
              <a:t>Regular workshops run as part of Edinburgh Carpentries – look for the Software Carpentry courses on version control</a:t>
            </a:r>
          </a:p>
          <a:p>
            <a:r>
              <a:rPr lang="en-GB" dirty="0"/>
              <a:t>Online general courses through university’s LinkedIn Learning subscription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4D55D-58A6-0447-873B-FFA9D43EB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4796755"/>
            <a:ext cx="838200" cy="2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6AB99-067B-CA43-B339-7D1B8E252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147" y="1200151"/>
            <a:ext cx="1197305" cy="62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6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EC62-5941-6942-B904-9CD301E6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FD750-1248-BE46-A387-B2B92AA85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Readable, reusable, testable</a:t>
            </a:r>
          </a:p>
          <a:p>
            <a:pPr lvl="1"/>
            <a:r>
              <a:rPr lang="en-US" dirty="0"/>
              <a:t>Document for your future self</a:t>
            </a:r>
          </a:p>
          <a:p>
            <a:pPr lvl="1"/>
            <a:r>
              <a:rPr lang="en-US" dirty="0"/>
              <a:t>Split into small, modular parts</a:t>
            </a:r>
          </a:p>
          <a:p>
            <a:pPr lvl="1"/>
            <a:r>
              <a:rPr lang="en-US" dirty="0"/>
              <a:t>Use libraries for common functionality</a:t>
            </a:r>
          </a:p>
          <a:p>
            <a:pPr lvl="1"/>
            <a:r>
              <a:rPr lang="en-US" i="1" dirty="0"/>
              <a:t>Write the minimum that you need to solve the problem</a:t>
            </a:r>
          </a:p>
          <a:p>
            <a:r>
              <a:rPr lang="en-US" dirty="0"/>
              <a:t>“Good Enough Practices in Scientific Computing” describes these practices in more detail:</a:t>
            </a:r>
          </a:p>
          <a:p>
            <a:pPr lvl="1"/>
            <a:r>
              <a:rPr lang="en-US" dirty="0">
                <a:hlinkClick r:id="rId2"/>
              </a:rPr>
              <a:t>https://doi.org/10.1371/journal.pcbi.1005510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78587-DEFB-D644-BD08-0156F6376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4796755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6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65C1-FFD0-2F45-9AE1-9143AECA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DF2B2-4F88-B54C-8D02-75E223C65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Choose a license: </a:t>
            </a:r>
            <a:r>
              <a:rPr lang="en-US" dirty="0">
                <a:hlinkClick r:id="rId2"/>
              </a:rPr>
              <a:t>https://choosealicense.com/</a:t>
            </a:r>
            <a:endParaRPr lang="en-US" dirty="0"/>
          </a:p>
          <a:p>
            <a:r>
              <a:rPr lang="en-US" dirty="0"/>
              <a:t>Get feedback – best way of finding bugs</a:t>
            </a:r>
          </a:p>
          <a:p>
            <a:pPr lvl="1"/>
            <a:r>
              <a:rPr lang="en-US" dirty="0"/>
              <a:t>Get a colleague to use it</a:t>
            </a:r>
          </a:p>
          <a:p>
            <a:pPr lvl="1"/>
            <a:r>
              <a:rPr lang="en-US" dirty="0"/>
              <a:t>Ask a collaborator to contribute</a:t>
            </a:r>
          </a:p>
          <a:p>
            <a:r>
              <a:rPr lang="en-US" dirty="0"/>
              <a:t>Publish your code (and data)</a:t>
            </a:r>
          </a:p>
          <a:p>
            <a:pPr lvl="1"/>
            <a:r>
              <a:rPr lang="en-US" dirty="0"/>
              <a:t>Deposit in a repository (e.g. </a:t>
            </a:r>
            <a:r>
              <a:rPr lang="en-US" dirty="0" err="1"/>
              <a:t>DataShare</a:t>
            </a:r>
            <a:r>
              <a:rPr lang="en-US" dirty="0"/>
              <a:t>, </a:t>
            </a:r>
            <a:r>
              <a:rPr lang="en-US" dirty="0" err="1"/>
              <a:t>Zenodo</a:t>
            </a:r>
            <a:r>
              <a:rPr lang="en-US" dirty="0"/>
              <a:t>, </a:t>
            </a:r>
            <a:r>
              <a:rPr lang="en-US" dirty="0" err="1"/>
              <a:t>Figshare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Cite in your papers</a:t>
            </a:r>
          </a:p>
          <a:p>
            <a:r>
              <a:rPr lang="en-US" dirty="0"/>
              <a:t>Don’t be afraid to share your code with others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A5017-5860-8540-A19E-7E0D0FE32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4796755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54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AF42C-3EFB-ED47-8821-22C3B496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Contribute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E46BF-C6F3-BF4A-856D-C0ABADE6A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you use someone else’s code, contribute:</a:t>
            </a:r>
          </a:p>
          <a:p>
            <a:pPr lvl="1"/>
            <a:r>
              <a:rPr lang="en-US" dirty="0"/>
              <a:t>Issues / bug reports / feature requests</a:t>
            </a:r>
          </a:p>
          <a:p>
            <a:pPr lvl="1"/>
            <a:r>
              <a:rPr lang="en-US" dirty="0"/>
              <a:t>Fixes and pull requests</a:t>
            </a:r>
          </a:p>
          <a:p>
            <a:pPr lvl="1"/>
            <a:r>
              <a:rPr lang="en-US" dirty="0"/>
              <a:t>Improved documentation / language </a:t>
            </a:r>
            <a:r>
              <a:rPr lang="en-US" dirty="0" err="1"/>
              <a:t>localisation</a:t>
            </a:r>
            <a:endParaRPr lang="en-US" dirty="0"/>
          </a:p>
          <a:p>
            <a:pPr lvl="1"/>
            <a:r>
              <a:rPr lang="en-US" dirty="0"/>
              <a:t>Citations to the software</a:t>
            </a:r>
          </a:p>
          <a:p>
            <a:pPr lvl="1"/>
            <a:r>
              <a:rPr lang="en-US" dirty="0"/>
              <a:t>Money / effort</a:t>
            </a:r>
          </a:p>
          <a:p>
            <a:r>
              <a:rPr lang="en-US" dirty="0"/>
              <a:t>Shouldn’t expect anything directly in return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ECDDA-0ABA-624A-A417-FB4EFAFDD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4796755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16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4E45-D823-524B-B43C-BA500C85C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4BD99-959C-B842-9E61-53821494B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software based on your requirements and what’s used in your community</a:t>
            </a:r>
          </a:p>
          <a:p>
            <a:r>
              <a:rPr lang="en-US" dirty="0"/>
              <a:t>Use version control (from the start)</a:t>
            </a:r>
          </a:p>
          <a:p>
            <a:r>
              <a:rPr lang="en-US" dirty="0"/>
              <a:t>Write code to be readable, reusable, testable</a:t>
            </a:r>
          </a:p>
          <a:p>
            <a:r>
              <a:rPr lang="en-US" dirty="0"/>
              <a:t>Share your code (with friends, publicly)</a:t>
            </a:r>
          </a:p>
          <a:p>
            <a:r>
              <a:rPr lang="en-US" dirty="0"/>
              <a:t>Contribute back to the software you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42683-07E7-8C4F-A0EA-D7883D947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4796755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7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7055" y="151772"/>
            <a:ext cx="645171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Software Sustainability Institute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4623978"/>
            <a:ext cx="7128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Supported by the UK Research Councils through grants EP/H043160/1, EP/N006410/1 and EP/S021779/1, with additional project funding from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Jisc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collaboration between the universities of Edinburgh, Manchester, Oxford and Southampton.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730" y="951570"/>
            <a:ext cx="2430270" cy="2430270"/>
          </a:xfrm>
          <a:prstGeom prst="rect">
            <a:avLst/>
          </a:prstGeom>
          <a:gradFill flip="none" rotWithShape="1">
            <a:gsLst>
              <a:gs pos="78000">
                <a:schemeClr val="tx1"/>
              </a:gs>
              <a:gs pos="0">
                <a:prstClr val="white"/>
              </a:gs>
            </a:gsLst>
            <a:path path="circle">
              <a:fillToRect l="50000" t="50000" r="50000" b="50000"/>
            </a:path>
            <a:tileRect/>
          </a:gra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4826164"/>
            <a:ext cx="838200" cy="2952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1051304"/>
            <a:ext cx="62913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“A national facility for cultivating </a:t>
            </a:r>
            <a:b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better, more sustainable, </a:t>
            </a:r>
            <a:b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research software to enable </a:t>
            </a:r>
            <a:b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world-class research”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Helvetica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Helvetica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Helvetica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Providing to the wider community: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expertise, services, tools, events, policy, guidance, data, opportunities, </a:t>
            </a:r>
            <a:r>
              <a:rPr kumimoji="0" lang="mr-I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72879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2571750"/>
            <a:ext cx="685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441672" y="1884589"/>
            <a:ext cx="2260658" cy="131309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90623" y="13545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Software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0378" y="4632906"/>
            <a:ext cx="1071127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Policy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13339" y="15644"/>
            <a:ext cx="1287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Training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251412" y="4639709"/>
            <a:ext cx="174278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Community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38769" y="1953837"/>
            <a:ext cx="145103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Outreach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49340" y="393907"/>
            <a:ext cx="2922740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Delivering essential software skills to researchers via CDTs, institutions &amp; doctoral schools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328131" y="393907"/>
            <a:ext cx="292274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Helping the community to develop software that meets the needs of reliable, reproducible, and reusable research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64782" y="2704707"/>
            <a:ext cx="2249393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Collecting evidence 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on the community’s software use &amp; sharing with stakeholders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748794" y="2704707"/>
            <a:ext cx="2217491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Bringing together 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the right people to understand and address topical issues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41672" y="2332475"/>
            <a:ext cx="2260658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Exploiting our platform to enable engagement, delivery &amp; uptake</a:t>
            </a:r>
          </a:p>
        </p:txBody>
      </p:sp>
      <p:pic>
        <p:nvPicPr>
          <p:cNvPr id="76" name="Picture 75" descr="Without_research_Softwar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195" y="3859930"/>
            <a:ext cx="1402421" cy="120253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727" y="1386487"/>
            <a:ext cx="1984691" cy="104621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79" y="1664804"/>
            <a:ext cx="972996" cy="70993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9306" y="3859931"/>
            <a:ext cx="1847111" cy="877379"/>
          </a:xfrm>
          <a:prstGeom prst="rect">
            <a:avLst/>
          </a:prstGeom>
        </p:spPr>
      </p:pic>
      <p:pic>
        <p:nvPicPr>
          <p:cNvPr id="80" name="Content Placeholder 5" descr="ER1brite-tub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52" b="-9452"/>
          <a:stretch>
            <a:fillRect/>
          </a:stretch>
        </p:blipFill>
        <p:spPr>
          <a:xfrm>
            <a:off x="2025907" y="1606775"/>
            <a:ext cx="759917" cy="825931"/>
          </a:xfrm>
          <a:prstGeom prst="rect">
            <a:avLst/>
          </a:prstGeom>
        </p:spPr>
      </p:pic>
      <p:pic>
        <p:nvPicPr>
          <p:cNvPr id="81" name="Picture 80" descr="Slide3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623" y="1664804"/>
            <a:ext cx="856145" cy="709931"/>
          </a:xfrm>
          <a:prstGeom prst="rect">
            <a:avLst/>
          </a:prstGeom>
        </p:spPr>
      </p:pic>
      <p:pic>
        <p:nvPicPr>
          <p:cNvPr id="87" name="Picture 86" descr="Percentage_software_analysis_back bg _clear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000" y="3855405"/>
            <a:ext cx="1303890" cy="8782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363DA2D-256E-804C-B4AB-9C165D0467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1746" y="4849314"/>
            <a:ext cx="790632" cy="278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FD1EE5-E26C-0E43-8632-35520B99612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576" y="4483174"/>
            <a:ext cx="579287" cy="579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2C0292-410F-834A-9E19-5BF8811FB54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940" y="3879896"/>
            <a:ext cx="603277" cy="603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B93914-FF11-E44E-9040-1E8DF7B35A4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450" y="3879662"/>
            <a:ext cx="603076" cy="603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379F88-6F07-E541-B0BA-CCF07F526E6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111" y="4488122"/>
            <a:ext cx="603075" cy="60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1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527" y="1047817"/>
            <a:ext cx="181383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The SSI team/</a:t>
            </a:r>
            <a:r>
              <a:rPr lang="en-US" sz="1350" i="1" dirty="0"/>
              <a:t>alumni</a:t>
            </a:r>
            <a:r>
              <a:rPr lang="en-US" sz="1350" dirty="0"/>
              <a:t>: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Aleksandra </a:t>
            </a:r>
            <a:r>
              <a:rPr lang="en-US" sz="1350" dirty="0" err="1"/>
              <a:t>Nenadic</a:t>
            </a:r>
            <a:endParaRPr lang="en-US" sz="1350" dirty="0"/>
          </a:p>
          <a:p>
            <a:pPr marL="214313" indent="-214313">
              <a:buFontTx/>
              <a:buChar char="-"/>
            </a:pPr>
            <a:r>
              <a:rPr lang="en-US" sz="1350" i="1" dirty="0"/>
              <a:t>Aleksandra </a:t>
            </a:r>
            <a:r>
              <a:rPr lang="en-US" sz="1350" i="1" dirty="0" err="1"/>
              <a:t>Pawlik</a:t>
            </a:r>
            <a:endParaRPr lang="en-US" sz="1350" i="1" dirty="0"/>
          </a:p>
          <a:p>
            <a:pPr marL="214313" indent="-214313">
              <a:buFontTx/>
              <a:buChar char="-"/>
            </a:pPr>
            <a:r>
              <a:rPr lang="en-US" sz="1350" i="1" dirty="0"/>
              <a:t>Alexander Hay</a:t>
            </a:r>
          </a:p>
          <a:p>
            <a:pPr marL="214313" indent="-214313">
              <a:buFontTx/>
              <a:buChar char="-"/>
            </a:pPr>
            <a:r>
              <a:rPr lang="en-US" sz="1350" i="1" dirty="0"/>
              <a:t>Arno </a:t>
            </a:r>
            <a:r>
              <a:rPr lang="en-US" sz="1350" i="1" dirty="0" err="1"/>
              <a:t>Proeme</a:t>
            </a:r>
            <a:endParaRPr lang="en-US" sz="1350" i="1" dirty="0"/>
          </a:p>
          <a:p>
            <a:pPr marL="214313" indent="-214313">
              <a:buFontTx/>
              <a:buChar char="-"/>
            </a:pPr>
            <a:r>
              <a:rPr lang="en-US" sz="1350" dirty="0"/>
              <a:t>Carole Goble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Claire Wyatt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Clem Hadfield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Dave De </a:t>
            </a:r>
            <a:r>
              <a:rPr lang="en-US" sz="1350" dirty="0" err="1"/>
              <a:t>Roure</a:t>
            </a:r>
            <a:endParaRPr lang="en-US" sz="1350" dirty="0"/>
          </a:p>
          <a:p>
            <a:pPr marL="214313" indent="-214313">
              <a:buFontTx/>
              <a:buChar char="-"/>
            </a:pPr>
            <a:r>
              <a:rPr lang="en-US" sz="1350" i="1" dirty="0" err="1"/>
              <a:t>Devasena</a:t>
            </a:r>
            <a:r>
              <a:rPr lang="en-US" sz="1350" i="1" dirty="0"/>
              <a:t> Prasad</a:t>
            </a:r>
          </a:p>
          <a:p>
            <a:pPr marL="214313" indent="-214313">
              <a:buFontTx/>
              <a:buChar char="-"/>
            </a:pPr>
            <a:r>
              <a:rPr lang="en-US" sz="1350" dirty="0" err="1"/>
              <a:t>Giacomo</a:t>
            </a:r>
            <a:r>
              <a:rPr lang="en-US" sz="1350" dirty="0"/>
              <a:t> Peru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Graeme Smith</a:t>
            </a:r>
          </a:p>
          <a:p>
            <a:pPr marL="214313" indent="-214313">
              <a:buFontTx/>
              <a:buChar char="-"/>
            </a:pPr>
            <a:r>
              <a:rPr lang="en-US" sz="1350" i="1" dirty="0"/>
              <a:t>Iain Emsley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James Graham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John Robinson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Les </a:t>
            </a:r>
            <a:r>
              <a:rPr lang="en-US" sz="1350" dirty="0" err="1"/>
              <a:t>Carr</a:t>
            </a:r>
            <a:endParaRPr lang="en-US" sz="1350" dirty="0"/>
          </a:p>
          <a:p>
            <a:pPr marL="214313" indent="-214313">
              <a:buFontTx/>
              <a:buChar char="-"/>
            </a:pPr>
            <a:r>
              <a:rPr lang="en-US" sz="1350" dirty="0"/>
              <a:t>Lucia </a:t>
            </a:r>
            <a:r>
              <a:rPr lang="en-US" sz="1350" dirty="0" err="1"/>
              <a:t>Michielin</a:t>
            </a:r>
            <a:endParaRPr lang="en-US" sz="1350" dirty="0"/>
          </a:p>
          <a:p>
            <a:pPr marL="214313" indent="-214313">
              <a:buFontTx/>
              <a:buChar char="-"/>
            </a:pPr>
            <a:r>
              <a:rPr lang="en-US" sz="1350" i="1" dirty="0"/>
              <a:t>Malcolm Atkinson</a:t>
            </a:r>
          </a:p>
          <a:p>
            <a:pPr marL="214313" indent="-214313">
              <a:buFontTx/>
              <a:buChar char="-"/>
            </a:pPr>
            <a:r>
              <a:rPr lang="en-US" sz="1350" i="1" dirty="0"/>
              <a:t>Malcolm Illingworth</a:t>
            </a:r>
          </a:p>
          <a:p>
            <a:pPr marL="214313" indent="-214313">
              <a:buFontTx/>
              <a:buChar char="-"/>
            </a:pPr>
            <a:endParaRPr 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1899719" y="1047817"/>
            <a:ext cx="1789144" cy="3208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1350" dirty="0"/>
              <a:t>Mario </a:t>
            </a:r>
            <a:r>
              <a:rPr lang="en-US" sz="1350" dirty="0" err="1"/>
              <a:t>Antonioletti</a:t>
            </a:r>
            <a:endParaRPr lang="en-US" sz="1350" dirty="0"/>
          </a:p>
          <a:p>
            <a:pPr marL="214313" indent="-214313">
              <a:buFontTx/>
              <a:buChar char="-"/>
            </a:pPr>
            <a:r>
              <a:rPr lang="en-US" sz="1350" dirty="0"/>
              <a:t>Mark Parsons</a:t>
            </a:r>
          </a:p>
          <a:p>
            <a:pPr marL="214313" indent="-214313">
              <a:buFontTx/>
              <a:buChar char="-"/>
            </a:pPr>
            <a:r>
              <a:rPr lang="en-US" sz="1350" i="1" dirty="0"/>
              <a:t>Mike Jackson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Olivier Philippe</a:t>
            </a:r>
          </a:p>
          <a:p>
            <a:pPr marL="214313" indent="-214313">
              <a:buFontTx/>
              <a:buChar char="-"/>
            </a:pPr>
            <a:r>
              <a:rPr lang="en-US" sz="1350" i="1" dirty="0"/>
              <a:t>Priyanka Singh</a:t>
            </a:r>
          </a:p>
          <a:p>
            <a:pPr marL="214313" indent="-214313">
              <a:buFontTx/>
              <a:buChar char="-"/>
            </a:pPr>
            <a:r>
              <a:rPr lang="en-US" sz="1350" dirty="0" err="1"/>
              <a:t>Raniere</a:t>
            </a:r>
            <a:r>
              <a:rPr lang="en-US" sz="1350" dirty="0"/>
              <a:t> Silva</a:t>
            </a:r>
          </a:p>
          <a:p>
            <a:pPr marL="214313" indent="-214313">
              <a:buFontTx/>
              <a:buChar char="-"/>
            </a:pPr>
            <a:r>
              <a:rPr lang="en-US" sz="1350" i="1" dirty="0"/>
              <a:t>Rob Baxter</a:t>
            </a:r>
          </a:p>
          <a:p>
            <a:pPr marL="214313" indent="-214313">
              <a:buFontTx/>
              <a:buChar char="-"/>
            </a:pPr>
            <a:r>
              <a:rPr lang="en-US" sz="1350" i="1" dirty="0"/>
              <a:t>Robin Wilson</a:t>
            </a:r>
          </a:p>
          <a:p>
            <a:pPr marL="214313" indent="-214313">
              <a:buFontTx/>
              <a:buChar char="-"/>
            </a:pPr>
            <a:r>
              <a:rPr lang="en-US" sz="1350" dirty="0" err="1"/>
              <a:t>Shoaib</a:t>
            </a:r>
            <a:r>
              <a:rPr lang="en-US" sz="1350" dirty="0"/>
              <a:t> Sufi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Simon </a:t>
            </a:r>
            <a:r>
              <a:rPr lang="en-US" sz="1350" dirty="0" err="1"/>
              <a:t>Hettrick</a:t>
            </a:r>
            <a:endParaRPr lang="en-US" sz="1350" dirty="0"/>
          </a:p>
          <a:p>
            <a:pPr marL="214313" indent="-214313">
              <a:buFontTx/>
              <a:buChar char="-"/>
            </a:pPr>
            <a:r>
              <a:rPr lang="en-US" sz="1350" dirty="0"/>
              <a:t>Stephen Crouch</a:t>
            </a:r>
          </a:p>
          <a:p>
            <a:pPr marL="214313" indent="-214313">
              <a:buFontTx/>
              <a:buChar char="-"/>
            </a:pPr>
            <a:r>
              <a:rPr lang="en-US" sz="1350" i="1" dirty="0"/>
              <a:t>Tim Parkinson</a:t>
            </a:r>
          </a:p>
          <a:p>
            <a:pPr marL="214313" indent="-214313">
              <a:buFontTx/>
              <a:buChar char="-"/>
            </a:pPr>
            <a:r>
              <a:rPr lang="en-US" sz="1350" i="1" dirty="0"/>
              <a:t>Toni Collis</a:t>
            </a:r>
          </a:p>
          <a:p>
            <a:pPr marL="214313" indent="-214313">
              <a:buFontTx/>
              <a:buChar char="-"/>
            </a:pPr>
            <a:r>
              <a:rPr lang="en-US" sz="1350" i="1" dirty="0"/>
              <a:t>Plus the SSI Fellows</a:t>
            </a:r>
            <a:br>
              <a:rPr lang="en-US" sz="1350" i="1" dirty="0"/>
            </a:br>
            <a:r>
              <a:rPr lang="en-US" sz="1350" i="1" dirty="0"/>
              <a:t>and RSE community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9959" y="1047817"/>
            <a:ext cx="187551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Scientific software: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Abby </a:t>
            </a:r>
            <a:r>
              <a:rPr lang="en-US" sz="1350" dirty="0" err="1"/>
              <a:t>Cabunoc</a:t>
            </a:r>
            <a:r>
              <a:rPr lang="en-US" sz="1350" dirty="0"/>
              <a:t>-Reyes</a:t>
            </a:r>
          </a:p>
          <a:p>
            <a:pPr marL="214313" indent="-214313">
              <a:buFontTx/>
              <a:buChar char="-"/>
            </a:pPr>
            <a:r>
              <a:rPr lang="en-US" sz="1350" dirty="0" err="1"/>
              <a:t>Arfon</a:t>
            </a:r>
            <a:r>
              <a:rPr lang="en-US" sz="1350" dirty="0"/>
              <a:t> Smith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Dan Katz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Heather </a:t>
            </a:r>
            <a:r>
              <a:rPr lang="en-US" sz="1350" dirty="0" err="1"/>
              <a:t>Piowowar</a:t>
            </a:r>
            <a:endParaRPr lang="en-US" sz="1350" dirty="0"/>
          </a:p>
          <a:p>
            <a:pPr marL="214313" indent="-214313">
              <a:buFontTx/>
              <a:buChar char="-"/>
            </a:pPr>
            <a:r>
              <a:rPr lang="en-US" sz="1350" dirty="0"/>
              <a:t>James </a:t>
            </a:r>
            <a:r>
              <a:rPr lang="en-US" sz="1350" dirty="0" err="1"/>
              <a:t>Howison</a:t>
            </a:r>
            <a:endParaRPr lang="en-US" sz="1350" dirty="0"/>
          </a:p>
          <a:p>
            <a:pPr marL="214313" indent="-214313">
              <a:buFontTx/>
              <a:buChar char="-"/>
            </a:pPr>
            <a:r>
              <a:rPr lang="en-US" sz="1350" dirty="0"/>
              <a:t>Jeff Carver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Jennifer </a:t>
            </a:r>
            <a:r>
              <a:rPr lang="en-US" sz="1350" dirty="0" err="1"/>
              <a:t>Schopf</a:t>
            </a:r>
            <a:endParaRPr lang="en-US" sz="1350" dirty="0"/>
          </a:p>
          <a:p>
            <a:pPr marL="214313" indent="-214313">
              <a:buFontTx/>
              <a:buChar char="-"/>
            </a:pPr>
            <a:r>
              <a:rPr lang="en-US" sz="1350" dirty="0"/>
              <a:t>Kaitlin </a:t>
            </a:r>
            <a:r>
              <a:rPr lang="en-US" sz="1350" dirty="0" err="1"/>
              <a:t>Thaney</a:t>
            </a:r>
            <a:endParaRPr lang="en-US" sz="1350" dirty="0"/>
          </a:p>
          <a:p>
            <a:pPr marL="214313" indent="-214313">
              <a:buFontTx/>
              <a:buChar char="-"/>
            </a:pPr>
            <a:r>
              <a:rPr lang="en-US" sz="1350" dirty="0"/>
              <a:t>Karthik Ram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Kirstie Whittaker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Martin </a:t>
            </a:r>
            <a:r>
              <a:rPr lang="en-US" sz="1350" dirty="0" err="1"/>
              <a:t>Fenner</a:t>
            </a:r>
            <a:endParaRPr lang="en-US" sz="1350" dirty="0"/>
          </a:p>
          <a:p>
            <a:pPr marL="214313" indent="-214313">
              <a:buFontTx/>
              <a:buChar char="-"/>
            </a:pPr>
            <a:r>
              <a:rPr lang="en-US" sz="1350" dirty="0"/>
              <a:t>Stephan </a:t>
            </a:r>
            <a:r>
              <a:rPr lang="en-US" sz="1350" dirty="0" err="1"/>
              <a:t>Druskat</a:t>
            </a:r>
            <a:endParaRPr lang="en-US" sz="1350" dirty="0"/>
          </a:p>
          <a:p>
            <a:pPr marL="214313" indent="-214313">
              <a:buFontTx/>
              <a:buChar char="-"/>
            </a:pPr>
            <a:r>
              <a:rPr lang="en-US" sz="1350" dirty="0"/>
              <a:t>Victoria </a:t>
            </a:r>
            <a:r>
              <a:rPr lang="en-US" sz="1350" dirty="0" err="1"/>
              <a:t>Stodden</a:t>
            </a:r>
            <a:endParaRPr lang="en-US" sz="1350" dirty="0"/>
          </a:p>
          <a:p>
            <a:pPr marL="214313" indent="-214313">
              <a:buFontTx/>
              <a:buChar char="-"/>
            </a:pPr>
            <a:r>
              <a:rPr lang="en-US" sz="1350" dirty="0"/>
              <a:t>Von Welch</a:t>
            </a:r>
          </a:p>
          <a:p>
            <a:pPr marL="214313" indent="-214313">
              <a:buFontTx/>
              <a:buChar char="-"/>
            </a:pPr>
            <a:r>
              <a:rPr lang="en-US" sz="1350" i="1" dirty="0"/>
              <a:t>WSSSPE community</a:t>
            </a:r>
          </a:p>
          <a:p>
            <a:pPr marL="214313" indent="-214313">
              <a:buFontTx/>
              <a:buChar char="-"/>
            </a:pPr>
            <a:endParaRPr lang="en-US" sz="1350" dirty="0"/>
          </a:p>
          <a:p>
            <a:pPr marL="214313" indent="-214313">
              <a:buFontTx/>
              <a:buChar char="-"/>
            </a:pPr>
            <a:endParaRPr lang="en-US" sz="1350" dirty="0"/>
          </a:p>
          <a:p>
            <a:pPr marL="214313" indent="-214313">
              <a:buFontTx/>
              <a:buChar char="-"/>
            </a:pPr>
            <a:endParaRPr lang="en-US" sz="1350" dirty="0"/>
          </a:p>
          <a:p>
            <a:pPr marL="214313" indent="-214313">
              <a:buFontTx/>
              <a:buChar char="-"/>
            </a:pPr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345" y="4567199"/>
            <a:ext cx="484466" cy="270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4868763"/>
            <a:ext cx="838200" cy="295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61B54E-84AC-104A-965D-47F55B3BB8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644" y="1586396"/>
            <a:ext cx="1219200" cy="3386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B87AC1-D9D8-9549-958C-55F8E1DF2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1092" y="2605042"/>
            <a:ext cx="686144" cy="583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62A910-4192-4743-BF20-F2AA4110C8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644" y="1133164"/>
            <a:ext cx="1219200" cy="3325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1F482C-34FE-8D4D-AB9B-E300194552E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988" y="3234117"/>
            <a:ext cx="1201915" cy="5282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37E77B-66B2-C540-96AD-578EB0AE448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9988" y="4210465"/>
            <a:ext cx="1219200" cy="3295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FD7B34-85E8-DA4F-B07A-449EA39C051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9989" y="2019428"/>
            <a:ext cx="1208351" cy="5185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DF4EEA-E741-C140-A844-C42D861248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9988" y="3873497"/>
            <a:ext cx="1219200" cy="2499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589AE5D-8921-124E-A856-8F9770BA6857}"/>
              </a:ext>
            </a:extLst>
          </p:cNvPr>
          <p:cNvSpPr txBox="1"/>
          <p:nvPr/>
        </p:nvSpPr>
        <p:spPr>
          <a:xfrm>
            <a:off x="4059959" y="4371950"/>
            <a:ext cx="320953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Calibri"/>
              </a:rPr>
              <a:t>Supported by the UK Research Councils through grants </a:t>
            </a:r>
            <a:br>
              <a:rPr lang="en-US" sz="1050" dirty="0">
                <a:solidFill>
                  <a:prstClr val="black"/>
                </a:solidFill>
                <a:latin typeface="Calibri"/>
              </a:rPr>
            </a:br>
            <a:r>
              <a:rPr lang="en-US" sz="1050" dirty="0">
                <a:solidFill>
                  <a:prstClr val="black"/>
                </a:solidFill>
                <a:latin typeface="Calibri"/>
              </a:rPr>
              <a:t>EP/H043160/1, EP/N006410/1 and  EP/S021779/1 . </a:t>
            </a:r>
            <a:br>
              <a:rPr lang="en-US" sz="1050" dirty="0">
                <a:solidFill>
                  <a:prstClr val="black"/>
                </a:solidFill>
                <a:latin typeface="Calibri"/>
              </a:rPr>
            </a:br>
            <a:r>
              <a:rPr lang="en-US" sz="1050" dirty="0">
                <a:solidFill>
                  <a:prstClr val="black"/>
                </a:solidFill>
                <a:latin typeface="Calibri"/>
              </a:rPr>
              <a:t>Additional project funding received from </a:t>
            </a:r>
            <a:r>
              <a:rPr lang="en-US" sz="1050" dirty="0" err="1">
                <a:solidFill>
                  <a:prstClr val="black"/>
                </a:solidFill>
                <a:latin typeface="Calibri"/>
              </a:rPr>
              <a:t>Jisc</a:t>
            </a:r>
            <a:r>
              <a:rPr lang="en-US" sz="105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12232C-0FC3-6C46-848C-DBF7315B5564}"/>
              </a:ext>
            </a:extLst>
          </p:cNvPr>
          <p:cNvSpPr txBox="1"/>
          <p:nvPr/>
        </p:nvSpPr>
        <p:spPr>
          <a:xfrm>
            <a:off x="5951443" y="1047817"/>
            <a:ext cx="2033442" cy="3208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Software/Data Carpentry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Greg Wilson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Jonah </a:t>
            </a:r>
            <a:r>
              <a:rPr lang="en-US" sz="1350" dirty="0" err="1"/>
              <a:t>Duckles</a:t>
            </a:r>
            <a:endParaRPr lang="en-US" sz="1350" dirty="0"/>
          </a:p>
          <a:p>
            <a:pPr marL="214313" indent="-214313">
              <a:buFontTx/>
              <a:buChar char="-"/>
            </a:pPr>
            <a:r>
              <a:rPr lang="en-US" sz="1350" dirty="0"/>
              <a:t>Tracy Teal</a:t>
            </a:r>
          </a:p>
          <a:p>
            <a:pPr marL="214313" indent="-214313">
              <a:buFontTx/>
              <a:buChar char="-"/>
            </a:pPr>
            <a:r>
              <a:rPr lang="en-US" sz="1350" i="1" dirty="0"/>
              <a:t>Instructor Community</a:t>
            </a:r>
          </a:p>
          <a:p>
            <a:endParaRPr lang="en-US" sz="1350" i="1" dirty="0"/>
          </a:p>
          <a:p>
            <a:r>
              <a:rPr lang="en-US" sz="1350" dirty="0"/>
              <a:t>Software Preservation</a:t>
            </a:r>
          </a:p>
          <a:p>
            <a:pPr marL="285750" indent="-285750">
              <a:buFontTx/>
              <a:buChar char="-"/>
            </a:pPr>
            <a:r>
              <a:rPr lang="en-US" sz="1350" dirty="0" err="1"/>
              <a:t>Daina</a:t>
            </a:r>
            <a:r>
              <a:rPr lang="en-US" sz="1350" dirty="0"/>
              <a:t> </a:t>
            </a:r>
            <a:r>
              <a:rPr lang="en-US" sz="1350" dirty="0" err="1"/>
              <a:t>Bouquin</a:t>
            </a:r>
            <a:endParaRPr lang="en-US" sz="1350" dirty="0"/>
          </a:p>
          <a:p>
            <a:pPr marL="285750" indent="-285750">
              <a:buFontTx/>
              <a:buChar char="-"/>
            </a:pPr>
            <a:r>
              <a:rPr lang="en-US" sz="1350" dirty="0"/>
              <a:t>Digital Preservation</a:t>
            </a:r>
            <a:br>
              <a:rPr lang="en-US" sz="1350" dirty="0"/>
            </a:br>
            <a:r>
              <a:rPr lang="en-US" sz="1350" dirty="0"/>
              <a:t>Coalition</a:t>
            </a:r>
          </a:p>
          <a:p>
            <a:pPr marL="285750" indent="-285750">
              <a:buFontTx/>
              <a:buChar char="-"/>
            </a:pPr>
            <a:r>
              <a:rPr lang="en-US" sz="1350" dirty="0"/>
              <a:t>Software Preservation</a:t>
            </a:r>
            <a:br>
              <a:rPr lang="en-US" sz="1350" dirty="0"/>
            </a:br>
            <a:r>
              <a:rPr lang="en-US" sz="1350" dirty="0"/>
              <a:t>Network</a:t>
            </a:r>
          </a:p>
          <a:p>
            <a:pPr marL="214313" indent="-214313">
              <a:buFontTx/>
              <a:buChar char="-"/>
            </a:pPr>
            <a:endParaRPr lang="en-US" sz="1350" dirty="0"/>
          </a:p>
          <a:p>
            <a:pPr marL="214313" indent="-214313">
              <a:buFontTx/>
              <a:buChar char="-"/>
            </a:pPr>
            <a:endParaRPr lang="en-US" sz="1350" dirty="0"/>
          </a:p>
          <a:p>
            <a:pPr marL="214313" indent="-214313">
              <a:buFontTx/>
              <a:buChar char="-"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760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FCAEF-551D-AD45-965F-15673136D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research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41831-24C3-8F43-8A83-234491298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“Software that is used to generate, process or analyse results that you intend to appear in a publication (either in a journal, conference paper, monograph, book or thesis).”</a:t>
            </a:r>
          </a:p>
          <a:p>
            <a:pPr lvl="1"/>
            <a:r>
              <a:rPr lang="en-GB" dirty="0"/>
              <a:t>Includes line of code written by yourself to professionally developed software packages</a:t>
            </a:r>
          </a:p>
          <a:p>
            <a:pPr lvl="1"/>
            <a:r>
              <a:rPr lang="en-GB" dirty="0"/>
              <a:t>Doesn’t generally include things like word processors or web </a:t>
            </a:r>
          </a:p>
          <a:p>
            <a:pPr lvl="1"/>
            <a:r>
              <a:rPr lang="en-GB" dirty="0"/>
              <a:t>In a 2014 survey, 69% of researchers said their research would not be possible without research software [1]</a:t>
            </a:r>
          </a:p>
          <a:p>
            <a:pPr lvl="1"/>
            <a:r>
              <a:rPr lang="en-GB" dirty="0"/>
              <a:t>Widely used software includes: </a:t>
            </a:r>
            <a:r>
              <a:rPr lang="en-GB" dirty="0" err="1"/>
              <a:t>Matlab</a:t>
            </a:r>
            <a:r>
              <a:rPr lang="en-GB" dirty="0"/>
              <a:t>, R, SPSS, and Excel, but there is a huge variety depending on your area of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D0FB2-AC4D-CC46-B48F-AFB5A5047B2E}"/>
              </a:ext>
            </a:extLst>
          </p:cNvPr>
          <p:cNvSpPr txBox="1"/>
          <p:nvPr/>
        </p:nvSpPr>
        <p:spPr>
          <a:xfrm>
            <a:off x="326599" y="4594623"/>
            <a:ext cx="8222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[1] </a:t>
            </a:r>
            <a:r>
              <a:rPr lang="en-GB" sz="1200" dirty="0">
                <a:hlinkClick r:id="rId2"/>
              </a:rPr>
              <a:t>https://www.software.ac.uk/blog/2014-12-04-its-impossible-conduct-research-without-software-say-7-out-10-uk-researchers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98815-B245-D745-AA8D-94A198817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4796755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0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“Research software”</a:t>
            </a:r>
          </a:p>
        </p:txBody>
      </p:sp>
      <p:pic>
        <p:nvPicPr>
          <p:cNvPr id="4" name="Picture 2" descr="http://phdcomics.com/comics/archive/phd031214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1590"/>
            <a:ext cx="8064896" cy="349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7067085" y="2518171"/>
            <a:ext cx="3267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“Piled Higher and Deeper" by Jorge Cham</a:t>
            </a:r>
            <a:br>
              <a:rPr lang="en-US" sz="1400" b="1" dirty="0"/>
            </a:br>
            <a:r>
              <a:rPr lang="en-US" sz="1400" b="1" dirty="0" err="1"/>
              <a:t>www.phdcomics.com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81781" y="4443958"/>
            <a:ext cx="2859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http://phdcomics.com/comics.php?f=1689</a:t>
            </a:r>
            <a:endParaRPr lang="en-US" sz="1200" dirty="0"/>
          </a:p>
          <a:p>
            <a:r>
              <a:rPr lang="en-US" sz="1200" dirty="0"/>
              <a:t>© Jorge Cham, used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33098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080B8-368F-4348-BF4C-F8CAD620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software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23DC1-4AC5-874D-998B-F7E70493C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do you choose the best software for your research?</a:t>
            </a:r>
          </a:p>
          <a:p>
            <a:pPr lvl="1"/>
            <a:r>
              <a:rPr lang="en-US" dirty="0"/>
              <a:t>Functionality and performance</a:t>
            </a:r>
          </a:p>
          <a:p>
            <a:pPr lvl="1"/>
            <a:r>
              <a:rPr lang="en-US" dirty="0"/>
              <a:t>Usage / popularity in your community</a:t>
            </a:r>
          </a:p>
          <a:p>
            <a:pPr lvl="1"/>
            <a:r>
              <a:rPr lang="en-US" dirty="0"/>
              <a:t>Ease of use and well documented</a:t>
            </a:r>
          </a:p>
          <a:p>
            <a:pPr lvl="1"/>
            <a:r>
              <a:rPr lang="en-US" dirty="0"/>
              <a:t>Available on the systems you use</a:t>
            </a:r>
          </a:p>
          <a:p>
            <a:pPr lvl="1"/>
            <a:r>
              <a:rPr lang="en-US" dirty="0"/>
              <a:t>Actively maintained and </a:t>
            </a:r>
            <a:r>
              <a:rPr lang="en-US" dirty="0" err="1"/>
              <a:t>supporterd</a:t>
            </a:r>
            <a:endParaRPr lang="en-US" dirty="0"/>
          </a:p>
          <a:p>
            <a:pPr lvl="1"/>
            <a:r>
              <a:rPr lang="en-US" dirty="0"/>
              <a:t>Price and licensing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97192-1911-9C45-AF33-266CBF9B3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4796755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1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459EB-FAC0-334C-A058-14569054F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software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7DDB2-5717-FF41-95AA-482D9E0D7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other considerations that are increasingly important:</a:t>
            </a:r>
          </a:p>
          <a:p>
            <a:pPr lvl="1"/>
            <a:r>
              <a:rPr lang="en-US" dirty="0"/>
              <a:t>Use of common, open formats and standards</a:t>
            </a:r>
          </a:p>
          <a:p>
            <a:pPr lvl="1"/>
            <a:r>
              <a:rPr lang="en-US" dirty="0"/>
              <a:t>Ability to integrate with other software</a:t>
            </a:r>
          </a:p>
          <a:p>
            <a:pPr lvl="1"/>
            <a:r>
              <a:rPr lang="en-US" dirty="0"/>
              <a:t>Reproducibility</a:t>
            </a:r>
          </a:p>
          <a:p>
            <a:r>
              <a:rPr lang="en-US" dirty="0"/>
              <a:t>There is no single “search engine” for software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BB99F7-6237-5C45-AD17-A711DBAA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4796755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4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 code takes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200151"/>
            <a:ext cx="5842995" cy="3394472"/>
          </a:xfrm>
        </p:spPr>
        <p:txBody>
          <a:bodyPr/>
          <a:lstStyle/>
          <a:p>
            <a:r>
              <a:rPr lang="en-US" dirty="0"/>
              <a:t>Writing good code is not easy</a:t>
            </a:r>
          </a:p>
          <a:p>
            <a:r>
              <a:rPr lang="en-US" dirty="0"/>
              <a:t>But there are things that make it easier over time</a:t>
            </a:r>
          </a:p>
          <a:p>
            <a:r>
              <a:rPr lang="en-US" dirty="0"/>
              <a:t>The key is applying them and practicing their use</a:t>
            </a:r>
          </a:p>
          <a:p>
            <a:r>
              <a:rPr lang="en-US" dirty="0"/>
              <a:t>Saves you time in the future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2" y="1200151"/>
            <a:ext cx="2359353" cy="36038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54489E-BE63-9949-B967-03AF163E2E2D}"/>
              </a:ext>
            </a:extLst>
          </p:cNvPr>
          <p:cNvSpPr txBox="1"/>
          <p:nvPr/>
        </p:nvSpPr>
        <p:spPr>
          <a:xfrm>
            <a:off x="220251" y="4764769"/>
            <a:ext cx="2468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Xkcd</a:t>
            </a:r>
            <a:r>
              <a:rPr lang="en-US" sz="1200" dirty="0"/>
              <a:t>: Good Code by Randall Munroe</a:t>
            </a:r>
          </a:p>
          <a:p>
            <a:r>
              <a:rPr lang="en-GB" sz="1200" dirty="0">
                <a:hlinkClick r:id="rId3"/>
              </a:rPr>
              <a:t>https://xkcd.com/844/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A5952-6AF3-A54D-A440-220A6E1FB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4796755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077C-D2F0-4940-82A6-76D1E38AF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your own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F5EF5-F32B-2D40-9022-D05987505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many cases, you’ll be developing your own code</a:t>
            </a:r>
          </a:p>
          <a:p>
            <a:r>
              <a:rPr lang="en-US" dirty="0"/>
              <a:t>Key to managing this is </a:t>
            </a:r>
            <a:r>
              <a:rPr lang="en-US" i="1" dirty="0"/>
              <a:t>version control</a:t>
            </a:r>
          </a:p>
          <a:p>
            <a:pPr lvl="1"/>
            <a:r>
              <a:rPr lang="en-US" dirty="0"/>
              <a:t>Often known as a code repository</a:t>
            </a:r>
          </a:p>
          <a:p>
            <a:pPr lvl="1"/>
            <a:r>
              <a:rPr lang="en-US" i="1" dirty="0"/>
              <a:t>E.g. </a:t>
            </a:r>
            <a:r>
              <a:rPr lang="en-US" i="1" dirty="0" err="1"/>
              <a:t>Github</a:t>
            </a:r>
            <a:r>
              <a:rPr lang="en-US" i="1" dirty="0"/>
              <a:t>, Bitbucket, Gitlab</a:t>
            </a:r>
          </a:p>
          <a:p>
            <a:pPr lvl="1"/>
            <a:r>
              <a:rPr lang="en-US" dirty="0"/>
              <a:t>Basic functionality is the same, whichever you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76427-4881-D04D-8634-C8C1B6B5C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4796755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4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F7F6C-111F-3640-B61A-AC014DFA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ECDF Gitlab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41460-B550-2744-897E-5949FFD27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329" y="1200151"/>
            <a:ext cx="3522474" cy="3394472"/>
          </a:xfrm>
        </p:spPr>
        <p:txBody>
          <a:bodyPr/>
          <a:lstStyle/>
          <a:p>
            <a:r>
              <a:rPr lang="en-US" dirty="0"/>
              <a:t>University provided and supported service</a:t>
            </a:r>
          </a:p>
          <a:p>
            <a:r>
              <a:rPr lang="en-US" dirty="0"/>
              <a:t>Good for private projects</a:t>
            </a:r>
          </a:p>
          <a:p>
            <a:r>
              <a:rPr lang="en-US" dirty="0"/>
              <a:t>Less visibility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0FADFC4C-497F-554F-9722-22EBEECA3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3567"/>
            <a:ext cx="4959207" cy="40611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51D581-11D4-B046-8E9C-78ABF01C2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4796755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5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191A-424B-4143-BE30-F173832C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582A6-2040-AE4E-A843-0CCF9CA9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1200151"/>
            <a:ext cx="3682755" cy="3394472"/>
          </a:xfrm>
        </p:spPr>
        <p:txBody>
          <a:bodyPr/>
          <a:lstStyle/>
          <a:p>
            <a:r>
              <a:rPr lang="en-US" dirty="0"/>
              <a:t>Most widely used code repository</a:t>
            </a:r>
          </a:p>
          <a:p>
            <a:r>
              <a:rPr lang="en-US" dirty="0"/>
              <a:t>Easier to collaborate with externals</a:t>
            </a:r>
          </a:p>
          <a:p>
            <a:r>
              <a:rPr lang="en-US" dirty="0"/>
              <a:t>Integration with other tools</a:t>
            </a:r>
          </a:p>
          <a:p>
            <a:endParaRPr lang="en-US" dirty="0"/>
          </a:p>
        </p:txBody>
      </p:sp>
      <p:pic>
        <p:nvPicPr>
          <p:cNvPr id="5" name="Picture 4" descr="Example of GitHub organisation">
            <a:extLst>
              <a:ext uri="{FF2B5EF4-FFF2-40B4-BE49-F238E27FC236}">
                <a16:creationId xmlns:a16="http://schemas.microsoft.com/office/drawing/2014/main" id="{D4502CBD-2CF1-5942-BE3A-179EDC0EF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9582"/>
            <a:ext cx="4860032" cy="3979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972718-ADCA-D541-8394-A65B30382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4796755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932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16x9 SSI template" id="{B8463C5A-2878-B644-B068-B65B2842EF73}" vid="{E8C2FA56-59AD-8C40-82FF-CB570CF07803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856CD46387443811428F16B5378D3" ma:contentTypeVersion="0" ma:contentTypeDescription="Create a new document." ma:contentTypeScope="" ma:versionID="17a1fa9394e9df3ffe0f82bd7dbd484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5C2EB04-ED8C-41B0-8704-971823A5A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9F67720-B1E7-4666-BB67-DC10D4B761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45AD3D-1F83-4DB7-B79D-F198C7164724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6455</TotalTime>
  <Words>1085</Words>
  <Application>Microsoft Macintosh PowerPoint</Application>
  <PresentationFormat>On-screen Show (16:9)</PresentationFormat>
  <Paragraphs>174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Consolas</vt:lpstr>
      <vt:lpstr>Helvetica</vt:lpstr>
      <vt:lpstr>Helvetica Light</vt:lpstr>
      <vt:lpstr>Wingdings</vt:lpstr>
      <vt:lpstr>1_Office Theme</vt:lpstr>
      <vt:lpstr>3_Office Theme</vt:lpstr>
      <vt:lpstr> Good Practice for  Research Software  Slides: https://doi.org/10.6084/m9.figshare.12401924  1 June 2020, Digital Research Software Seminar: Store and Organise Neil Chue Hong (@npch), Software Sustainability Institute / EPCC ORCID: 0000-0002-8876-7606 | N.ChueHong@software.ac.uk</vt:lpstr>
      <vt:lpstr>What is research software?</vt:lpstr>
      <vt:lpstr>“Research software”</vt:lpstr>
      <vt:lpstr>Choosing software (1)</vt:lpstr>
      <vt:lpstr>Choosing software (2)</vt:lpstr>
      <vt:lpstr>Good code takes practice</vt:lpstr>
      <vt:lpstr>Developing your own code</vt:lpstr>
      <vt:lpstr>ECDF Gitlab</vt:lpstr>
      <vt:lpstr>GitHub</vt:lpstr>
      <vt:lpstr>Learning version control</vt:lpstr>
      <vt:lpstr>Software Development</vt:lpstr>
      <vt:lpstr>Share your code</vt:lpstr>
      <vt:lpstr>Contribute back</vt:lpstr>
      <vt:lpstr>Summary</vt:lpstr>
      <vt:lpstr>PowerPoint Presentation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Draft title  8 May 2019, EPCC's Women in HPC Chapter Launch, Edinburgh Neil Chue Hong (@npch), Software Sustainability Institute ORCID: 0000-0002-8876-7606 | N.ChueHong@software.ac.uk</dc:title>
  <dc:creator>CHUE HONG Neil</dc:creator>
  <cp:lastModifiedBy>CHUE HONG Neil</cp:lastModifiedBy>
  <cp:revision>56</cp:revision>
  <dcterms:created xsi:type="dcterms:W3CDTF">2019-05-08T09:13:09Z</dcterms:created>
  <dcterms:modified xsi:type="dcterms:W3CDTF">2020-05-31T20:09:28Z</dcterms:modified>
</cp:coreProperties>
</file>