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  <p:sldMasterId id="2147483685" r:id="rId3"/>
    <p:sldMasterId id="2147483698" r:id="rId4"/>
    <p:sldMasterId id="2147483738" r:id="rId5"/>
    <p:sldMasterId id="2147483750" r:id="rId6"/>
  </p:sldMasterIdLst>
  <p:notesMasterIdLst>
    <p:notesMasterId r:id="rId53"/>
  </p:notesMasterIdLst>
  <p:handoutMasterIdLst>
    <p:handoutMasterId r:id="rId54"/>
  </p:handoutMasterIdLst>
  <p:sldIdLst>
    <p:sldId id="341" r:id="rId7"/>
    <p:sldId id="432" r:id="rId8"/>
    <p:sldId id="437" r:id="rId9"/>
    <p:sldId id="438" r:id="rId10"/>
    <p:sldId id="440" r:id="rId11"/>
    <p:sldId id="442" r:id="rId12"/>
    <p:sldId id="360" r:id="rId13"/>
    <p:sldId id="362" r:id="rId14"/>
    <p:sldId id="363" r:id="rId15"/>
    <p:sldId id="364" r:id="rId16"/>
    <p:sldId id="365" r:id="rId17"/>
    <p:sldId id="394" r:id="rId18"/>
    <p:sldId id="366" r:id="rId19"/>
    <p:sldId id="367" r:id="rId20"/>
    <p:sldId id="368" r:id="rId21"/>
    <p:sldId id="369" r:id="rId22"/>
    <p:sldId id="395" r:id="rId23"/>
    <p:sldId id="370" r:id="rId24"/>
    <p:sldId id="372" r:id="rId25"/>
    <p:sldId id="373" r:id="rId26"/>
    <p:sldId id="374" r:id="rId27"/>
    <p:sldId id="376" r:id="rId28"/>
    <p:sldId id="399" r:id="rId29"/>
    <p:sldId id="377" r:id="rId30"/>
    <p:sldId id="378" r:id="rId31"/>
    <p:sldId id="379" r:id="rId32"/>
    <p:sldId id="397" r:id="rId33"/>
    <p:sldId id="400" r:id="rId34"/>
    <p:sldId id="420" r:id="rId35"/>
    <p:sldId id="402" r:id="rId36"/>
    <p:sldId id="421" r:id="rId37"/>
    <p:sldId id="416" r:id="rId38"/>
    <p:sldId id="429" r:id="rId39"/>
    <p:sldId id="422" r:id="rId40"/>
    <p:sldId id="417" r:id="rId41"/>
    <p:sldId id="423" r:id="rId42"/>
    <p:sldId id="424" r:id="rId43"/>
    <p:sldId id="425" r:id="rId44"/>
    <p:sldId id="419" r:id="rId45"/>
    <p:sldId id="409" r:id="rId46"/>
    <p:sldId id="382" r:id="rId47"/>
    <p:sldId id="383" r:id="rId48"/>
    <p:sldId id="404" r:id="rId49"/>
    <p:sldId id="405" r:id="rId50"/>
    <p:sldId id="406" r:id="rId51"/>
    <p:sldId id="443" r:id="rId52"/>
  </p:sldIdLst>
  <p:sldSz cx="12192000" cy="6858000"/>
  <p:notesSz cx="6662738" cy="9926638"/>
  <p:embeddedFontLst>
    <p:embeddedFont>
      <p:font typeface="Brush Script MT" pitchFamily="66" charset="0"/>
      <p:italic r:id="rId55"/>
    </p:embeddedFont>
    <p:embeddedFont>
      <p:font typeface="Mistral" pitchFamily="66" charset="0"/>
      <p:regular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Monotype Corsiva" pitchFamily="66" charset="0"/>
      <p:italic r:id="rId61"/>
    </p:embeddedFont>
    <p:embeddedFont>
      <p:font typeface="Arabic Typesetting" pitchFamily="66" charset="-78"/>
      <p:regular r:id="rId6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889"/>
    <a:srgbClr val="255D8F"/>
    <a:srgbClr val="265F92"/>
    <a:srgbClr val="1E4B74"/>
    <a:srgbClr val="225482"/>
    <a:srgbClr val="296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5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39B33C-03A3-45FB-B86E-3B71D6110D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006FAD-69CB-448F-9BBD-E5625E2771BA}">
      <dgm:prSet phldrT="[Texto]" custT="1"/>
      <dgm:spPr/>
      <dgm:t>
        <a:bodyPr/>
        <a:lstStyle/>
        <a:p>
          <a:pPr algn="ctr"/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OLD</a:t>
          </a: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Mood-modifiers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caffein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alcohol,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nicotine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...)</a:t>
          </a: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Vaccination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Anesthetics</a:t>
          </a:r>
          <a:endParaRPr lang="pt-BR" sz="2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512F9CC1-FE49-479A-8267-1AF50904CA0E}" type="parTrans" cxnId="{BBE0A0D1-B769-4114-9FDD-383589086C71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7C00466C-6EA2-4CE7-A2E6-89BEADE681D6}" type="sibTrans" cxnId="{BBE0A0D1-B769-4114-9FDD-383589086C71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5CBD4779-F8ED-4C2D-835D-B74DD8D69505}">
      <dgm:prSet phldrT="[Texto]" custT="1"/>
      <dgm:spPr/>
      <dgm:t>
        <a:bodyPr/>
        <a:lstStyle/>
        <a:p>
          <a:pPr algn="ctr"/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</a:t>
          </a: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Pre-implantation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prenatal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screening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Growth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hormone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therapy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Anti-depressants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Prozac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Zoloft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Paxil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,...)</a:t>
          </a:r>
          <a:endParaRPr lang="pt-BR" sz="2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8A844C1E-14DE-4861-BE60-90C3FCCC2CFA}" type="parTrans" cxnId="{F1626A61-13B2-44AF-B0C6-66E43791FD8E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1EEE6CC0-59FE-420A-9DF5-7C4E75F5D72A}" type="sibTrans" cxnId="{F1626A61-13B2-44AF-B0C6-66E43791FD8E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0DB2F642-BBB8-482E-B545-EB89B90D9EDB}">
      <dgm:prSet phldrT="[Texto]" custT="1"/>
      <dgm:spPr/>
      <dgm:t>
        <a:bodyPr/>
        <a:lstStyle/>
        <a:p>
          <a:pPr algn="ctr"/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FUTURE TECHNOLOGIES</a:t>
          </a:r>
        </a:p>
        <a:p>
          <a:pPr algn="l"/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Artificial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intelligence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superintelligence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Nootropics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Rejuvenation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medicine</a:t>
          </a:r>
          <a:endParaRPr lang="pt-BR" sz="2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B7B0A5FB-F689-43D4-8FC3-7E39CF734234}" type="parTrans" cxnId="{E66175E6-A4EB-49F6-8F69-6779044CE9DA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B2C950E7-B917-4215-B959-26887CFC9C6E}" type="sibTrans" cxnId="{E66175E6-A4EB-49F6-8F69-6779044CE9DA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06032393-D46A-4C06-AD40-D5AFCC13CB35}">
      <dgm:prSet phldrT="[Texto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INDIVIDUAL IMPROVEMENT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faculties</a:t>
          </a: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Humor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Eroticism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pt-B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pt-BR" sz="2200" b="1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Spirituality</a:t>
          </a:r>
          <a:endParaRPr lang="pt-BR" sz="2200" b="1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4163AF-70CB-4889-BFAC-332923BAD88F}" type="parTrans" cxnId="{E013F641-31CC-450B-9EF3-6E1BE22FD598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485D5987-B6E7-42A0-8977-564AFA01A294}" type="sibTrans" cxnId="{E013F641-31CC-450B-9EF3-6E1BE22FD598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65988161-A0B0-4326-A93E-D9103C02CA14}">
      <dgm:prSet phldrT="[Texto]" custT="1"/>
      <dgm:spPr/>
      <dgm:t>
        <a:bodyPr/>
        <a:lstStyle/>
        <a:p>
          <a:r>
            <a:rPr lang="pt-BR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MODIFICATION TECHNOLOGIES</a:t>
          </a:r>
          <a:endParaRPr lang="pt-BR" sz="24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EFC3D990-EC5D-433E-B259-CB34496B0052}" type="parTrans" cxnId="{0E49CDE1-36C5-42EE-AEE5-4BFBEE03BF79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2DC1E30D-389F-4646-8D8F-6ED1640E18D1}" type="sibTrans" cxnId="{0E49CDE1-36C5-42EE-AEE5-4BFBEE03BF79}">
      <dgm:prSet/>
      <dgm:spPr/>
      <dgm:t>
        <a:bodyPr/>
        <a:lstStyle/>
        <a:p>
          <a:endParaRPr lang="pt-BR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82DDCFA-E76E-420A-AC7C-AE2E0D8BD577}" type="pres">
      <dgm:prSet presAssocID="{2C39B33C-03A3-45FB-B86E-3B71D6110D4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09066F3-888D-413D-96C3-1BCD49A13587}" type="pres">
      <dgm:prSet presAssocID="{98006FAD-69CB-448F-9BBD-E5625E2771BA}" presName="node" presStyleLbl="node1" presStyleIdx="0" presStyleCnt="5" custScaleX="112653" custLinFactNeighborX="1156" custLinFactNeighborY="427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8E230E-315F-4BA7-B333-AD69D1057B94}" type="pres">
      <dgm:prSet presAssocID="{7C00466C-6EA2-4CE7-A2E6-89BEADE681D6}" presName="sibTrans" presStyleCnt="0"/>
      <dgm:spPr/>
    </dgm:pt>
    <dgm:pt modelId="{05EACEAF-A074-4438-8C16-958A8C9B1479}" type="pres">
      <dgm:prSet presAssocID="{5CBD4779-F8ED-4C2D-835D-B74DD8D69505}" presName="node" presStyleLbl="node1" presStyleIdx="1" presStyleCnt="5" custScaleX="112653" custLinFactNeighborX="-2314" custLinFactNeighborY="4267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ED8B13-9526-4939-BE1B-B8740701AD4E}" type="pres">
      <dgm:prSet presAssocID="{1EEE6CC0-59FE-420A-9DF5-7C4E75F5D72A}" presName="sibTrans" presStyleCnt="0"/>
      <dgm:spPr/>
    </dgm:pt>
    <dgm:pt modelId="{93C14668-1972-47E6-9AE2-BA318F90B644}" type="pres">
      <dgm:prSet presAssocID="{0DB2F642-BBB8-482E-B545-EB89B90D9EDB}" presName="node" presStyleLbl="node1" presStyleIdx="2" presStyleCnt="5" custScaleX="112653" custLinFactNeighborX="1374" custLinFactNeighborY="3598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CDD830-0FED-4382-9639-3F31A4B34E1B}" type="pres">
      <dgm:prSet presAssocID="{B2C950E7-B917-4215-B959-26887CFC9C6E}" presName="sibTrans" presStyleCnt="0"/>
      <dgm:spPr/>
    </dgm:pt>
    <dgm:pt modelId="{F0533BFB-D209-4A6D-9889-840AA41558C6}" type="pres">
      <dgm:prSet presAssocID="{06032393-D46A-4C06-AD40-D5AFCC13CB35}" presName="node" presStyleLbl="node1" presStyleIdx="3" presStyleCnt="5" custScaleX="112653" custLinFactNeighborX="-2264" custLinFactNeighborY="3650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90F659-BCBB-418B-AAC2-015C263F730E}" type="pres">
      <dgm:prSet presAssocID="{485D5987-B6E7-42A0-8977-564AFA01A294}" presName="sibTrans" presStyleCnt="0"/>
      <dgm:spPr/>
    </dgm:pt>
    <dgm:pt modelId="{26FA14A4-8713-4CEA-9C0D-A07B7E969572}" type="pres">
      <dgm:prSet presAssocID="{65988161-A0B0-4326-A93E-D9103C02CA14}" presName="node" presStyleLbl="node1" presStyleIdx="4" presStyleCnt="5" custScaleX="144320" custScaleY="31315" custLinFactY="-100000" custLinFactNeighborX="4596" custLinFactNeighborY="-16877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66175E6-A4EB-49F6-8F69-6779044CE9DA}" srcId="{2C39B33C-03A3-45FB-B86E-3B71D6110D42}" destId="{0DB2F642-BBB8-482E-B545-EB89B90D9EDB}" srcOrd="2" destOrd="0" parTransId="{B7B0A5FB-F689-43D4-8FC3-7E39CF734234}" sibTransId="{B2C950E7-B917-4215-B959-26887CFC9C6E}"/>
    <dgm:cxn modelId="{3E370530-096F-4704-8A2B-2397D6D0FC4B}" type="presOf" srcId="{5CBD4779-F8ED-4C2D-835D-B74DD8D69505}" destId="{05EACEAF-A074-4438-8C16-958A8C9B1479}" srcOrd="0" destOrd="0" presId="urn:microsoft.com/office/officeart/2005/8/layout/default"/>
    <dgm:cxn modelId="{0E49CDE1-36C5-42EE-AEE5-4BFBEE03BF79}" srcId="{2C39B33C-03A3-45FB-B86E-3B71D6110D42}" destId="{65988161-A0B0-4326-A93E-D9103C02CA14}" srcOrd="4" destOrd="0" parTransId="{EFC3D990-EC5D-433E-B259-CB34496B0052}" sibTransId="{2DC1E30D-389F-4646-8D8F-6ED1640E18D1}"/>
    <dgm:cxn modelId="{E013F641-31CC-450B-9EF3-6E1BE22FD598}" srcId="{2C39B33C-03A3-45FB-B86E-3B71D6110D42}" destId="{06032393-D46A-4C06-AD40-D5AFCC13CB35}" srcOrd="3" destOrd="0" parTransId="{314163AF-70CB-4889-BFAC-332923BAD88F}" sibTransId="{485D5987-B6E7-42A0-8977-564AFA01A294}"/>
    <dgm:cxn modelId="{7649748C-A7AC-4024-A93D-270E92C31802}" type="presOf" srcId="{98006FAD-69CB-448F-9BBD-E5625E2771BA}" destId="{109066F3-888D-413D-96C3-1BCD49A13587}" srcOrd="0" destOrd="0" presId="urn:microsoft.com/office/officeart/2005/8/layout/default"/>
    <dgm:cxn modelId="{4989FF4E-91B9-4C6F-AB74-C424A49176C4}" type="presOf" srcId="{0DB2F642-BBB8-482E-B545-EB89B90D9EDB}" destId="{93C14668-1972-47E6-9AE2-BA318F90B644}" srcOrd="0" destOrd="0" presId="urn:microsoft.com/office/officeart/2005/8/layout/default"/>
    <dgm:cxn modelId="{D8FE00EE-4DF7-421E-95A0-922545941CD7}" type="presOf" srcId="{06032393-D46A-4C06-AD40-D5AFCC13CB35}" destId="{F0533BFB-D209-4A6D-9889-840AA41558C6}" srcOrd="0" destOrd="0" presId="urn:microsoft.com/office/officeart/2005/8/layout/default"/>
    <dgm:cxn modelId="{F1626A61-13B2-44AF-B0C6-66E43791FD8E}" srcId="{2C39B33C-03A3-45FB-B86E-3B71D6110D42}" destId="{5CBD4779-F8ED-4C2D-835D-B74DD8D69505}" srcOrd="1" destOrd="0" parTransId="{8A844C1E-14DE-4861-BE60-90C3FCCC2CFA}" sibTransId="{1EEE6CC0-59FE-420A-9DF5-7C4E75F5D72A}"/>
    <dgm:cxn modelId="{91C39BF6-3FBF-4C14-A865-89D37889305F}" type="presOf" srcId="{2C39B33C-03A3-45FB-B86E-3B71D6110D42}" destId="{382DDCFA-E76E-420A-AC7C-AE2E0D8BD577}" srcOrd="0" destOrd="0" presId="urn:microsoft.com/office/officeart/2005/8/layout/default"/>
    <dgm:cxn modelId="{066AFF5D-E919-456D-83B3-0830E7DA9A76}" type="presOf" srcId="{65988161-A0B0-4326-A93E-D9103C02CA14}" destId="{26FA14A4-8713-4CEA-9C0D-A07B7E969572}" srcOrd="0" destOrd="0" presId="urn:microsoft.com/office/officeart/2005/8/layout/default"/>
    <dgm:cxn modelId="{BBE0A0D1-B769-4114-9FDD-383589086C71}" srcId="{2C39B33C-03A3-45FB-B86E-3B71D6110D42}" destId="{98006FAD-69CB-448F-9BBD-E5625E2771BA}" srcOrd="0" destOrd="0" parTransId="{512F9CC1-FE49-479A-8267-1AF50904CA0E}" sibTransId="{7C00466C-6EA2-4CE7-A2E6-89BEADE681D6}"/>
    <dgm:cxn modelId="{0261B18B-4A28-4BC0-BFDA-65B910DBB989}" type="presParOf" srcId="{382DDCFA-E76E-420A-AC7C-AE2E0D8BD577}" destId="{109066F3-888D-413D-96C3-1BCD49A13587}" srcOrd="0" destOrd="0" presId="urn:microsoft.com/office/officeart/2005/8/layout/default"/>
    <dgm:cxn modelId="{A9DF31C3-F6CB-4448-9C48-C6BEC4620E62}" type="presParOf" srcId="{382DDCFA-E76E-420A-AC7C-AE2E0D8BD577}" destId="{BC8E230E-315F-4BA7-B333-AD69D1057B94}" srcOrd="1" destOrd="0" presId="urn:microsoft.com/office/officeart/2005/8/layout/default"/>
    <dgm:cxn modelId="{AF9E99B4-A950-4395-9159-A6111AA772E4}" type="presParOf" srcId="{382DDCFA-E76E-420A-AC7C-AE2E0D8BD577}" destId="{05EACEAF-A074-4438-8C16-958A8C9B1479}" srcOrd="2" destOrd="0" presId="urn:microsoft.com/office/officeart/2005/8/layout/default"/>
    <dgm:cxn modelId="{89EC310A-F660-49EB-9D92-D4447AE50F93}" type="presParOf" srcId="{382DDCFA-E76E-420A-AC7C-AE2E0D8BD577}" destId="{E9ED8B13-9526-4939-BE1B-B8740701AD4E}" srcOrd="3" destOrd="0" presId="urn:microsoft.com/office/officeart/2005/8/layout/default"/>
    <dgm:cxn modelId="{F7F06F2B-3480-4456-8E2E-4E4FAA44BA1D}" type="presParOf" srcId="{382DDCFA-E76E-420A-AC7C-AE2E0D8BD577}" destId="{93C14668-1972-47E6-9AE2-BA318F90B644}" srcOrd="4" destOrd="0" presId="urn:microsoft.com/office/officeart/2005/8/layout/default"/>
    <dgm:cxn modelId="{DA73A6F4-40E7-41EA-AD8F-1A5FA34A170C}" type="presParOf" srcId="{382DDCFA-E76E-420A-AC7C-AE2E0D8BD577}" destId="{30CDD830-0FED-4382-9639-3F31A4B34E1B}" srcOrd="5" destOrd="0" presId="urn:microsoft.com/office/officeart/2005/8/layout/default"/>
    <dgm:cxn modelId="{D4EDD985-DAE5-4C2C-B6DB-235DCB8D10CF}" type="presParOf" srcId="{382DDCFA-E76E-420A-AC7C-AE2E0D8BD577}" destId="{F0533BFB-D209-4A6D-9889-840AA41558C6}" srcOrd="6" destOrd="0" presId="urn:microsoft.com/office/officeart/2005/8/layout/default"/>
    <dgm:cxn modelId="{4856266D-C92C-41DD-A446-AAEDE41D1DFF}" type="presParOf" srcId="{382DDCFA-E76E-420A-AC7C-AE2E0D8BD577}" destId="{8090F659-BCBB-418B-AAC2-015C263F730E}" srcOrd="7" destOrd="0" presId="urn:microsoft.com/office/officeart/2005/8/layout/default"/>
    <dgm:cxn modelId="{C7FFE0CF-93E6-414C-A5B8-7ABF2161F33A}" type="presParOf" srcId="{382DDCFA-E76E-420A-AC7C-AE2E0D8BD577}" destId="{26FA14A4-8713-4CEA-9C0D-A07B7E96957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066F3-888D-413D-96C3-1BCD49A13587}">
      <dsp:nvSpPr>
        <dsp:cNvPr id="0" name=""/>
        <dsp:cNvSpPr/>
      </dsp:nvSpPr>
      <dsp:spPr>
        <a:xfrm>
          <a:off x="197623" y="1019889"/>
          <a:ext cx="4475916" cy="2383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OLD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Mood-modifiers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caffein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alcohol,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nicotine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...)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Vaccination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Anesthetics</a:t>
          </a:r>
          <a:endParaRPr lang="pt-BR" sz="22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197623" y="1019889"/>
        <a:ext cx="4475916" cy="2383913"/>
      </dsp:txXfrm>
    </dsp:sp>
    <dsp:sp modelId="{05EACEAF-A074-4438-8C16-958A8C9B1479}">
      <dsp:nvSpPr>
        <dsp:cNvPr id="0" name=""/>
        <dsp:cNvSpPr/>
      </dsp:nvSpPr>
      <dsp:spPr>
        <a:xfrm>
          <a:off x="4932989" y="1018912"/>
          <a:ext cx="4475916" cy="2383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Pre-implantation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prenatal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screening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Growth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hormone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therapy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Anti-depressants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Prozac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Zoloft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Paxil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,...)</a:t>
          </a:r>
          <a:endParaRPr lang="pt-BR" sz="22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4932989" y="1018912"/>
        <a:ext cx="4475916" cy="2383913"/>
      </dsp:txXfrm>
    </dsp:sp>
    <dsp:sp modelId="{93C14668-1972-47E6-9AE2-BA318F90B644}">
      <dsp:nvSpPr>
        <dsp:cNvPr id="0" name=""/>
        <dsp:cNvSpPr/>
      </dsp:nvSpPr>
      <dsp:spPr>
        <a:xfrm>
          <a:off x="206285" y="3640708"/>
          <a:ext cx="4475916" cy="2383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FUTURE TECHNOLOGIES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Artificial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intelligence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superintelligence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Nootropics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Rejuvenation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medicine</a:t>
          </a:r>
          <a:endParaRPr lang="pt-BR" sz="22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206285" y="3640708"/>
        <a:ext cx="4475916" cy="2383913"/>
      </dsp:txXfrm>
    </dsp:sp>
    <dsp:sp modelId="{F0533BFB-D209-4A6D-9889-840AA41558C6}">
      <dsp:nvSpPr>
        <dsp:cNvPr id="0" name=""/>
        <dsp:cNvSpPr/>
      </dsp:nvSpPr>
      <dsp:spPr>
        <a:xfrm>
          <a:off x="4934976" y="3653128"/>
          <a:ext cx="4475916" cy="2383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INDIVIDUAL IMPROVEMENT</a:t>
          </a: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faculties</a:t>
          </a: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Humor</a:t>
          </a: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Eroticism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22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pt-BR" sz="2200" b="1" kern="1200" dirty="0" err="1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Spirituality</a:t>
          </a:r>
          <a:endParaRPr lang="pt-BR" sz="2200" b="1" kern="1200" dirty="0" smtClean="0">
            <a:ln>
              <a:solidFill>
                <a:schemeClr val="bg1"/>
              </a:solidFill>
            </a:ln>
            <a:solidFill>
              <a:schemeClr val="bg1"/>
            </a:solidFill>
            <a:effectLst>
              <a:glow rad="63500">
                <a:schemeClr val="tx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34976" y="3653128"/>
        <a:ext cx="4475916" cy="2383913"/>
      </dsp:txXfrm>
    </dsp:sp>
    <dsp:sp modelId="{26FA14A4-8713-4CEA-9C0D-A07B7E969572}">
      <dsp:nvSpPr>
        <dsp:cNvPr id="0" name=""/>
        <dsp:cNvSpPr/>
      </dsp:nvSpPr>
      <dsp:spPr>
        <a:xfrm>
          <a:off x="2141824" y="0"/>
          <a:ext cx="5734106" cy="746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MODIFICATION TECHNOLOGIES</a:t>
          </a:r>
          <a:endParaRPr lang="pt-BR" sz="24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2141824" y="0"/>
        <a:ext cx="5734106" cy="746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87913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3272" y="0"/>
            <a:ext cx="2887913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71C8F-D11B-44BB-9E15-FD8CF0DF2097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429429"/>
            <a:ext cx="2887913" cy="49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3272" y="9429429"/>
            <a:ext cx="2887913" cy="49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28C59-2DE9-4E0B-8814-A9410061AA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4A44A-603A-4F2D-B1EE-BD7440C8ACC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2923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3488" y="942975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20C4F-613A-45CE-811B-AE251BBD4F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2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56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5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3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6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27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80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7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82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1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62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88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7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3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38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40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55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32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9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5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18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62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59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91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7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34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97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09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51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68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5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62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90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64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67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311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9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32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8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62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6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0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7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20C4F-613A-45CE-811B-AE251BBD4F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98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27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94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53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81279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8939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55905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106436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7615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74255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43363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39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66380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43885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62697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483788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8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254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345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460578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3269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79379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76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1176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3972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978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200510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427466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0909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49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921693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787470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61169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7704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979237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077847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231833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220940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134982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977616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848141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919810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0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7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552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81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3757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673766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442832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17779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3686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9666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21575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97022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7282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3080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7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52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85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909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15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796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40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6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7765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9073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0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5735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07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64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745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8B5E7-3DB0-4924-822B-1EC1D54C067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1023-4930-4D01-A712-60CFADC778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2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F6832-8FCA-466A-A2A1-98A3CEEB8286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D3CA5-D019-4A3F-ACC8-0544926DAE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3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3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04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253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0B198-9831-4208-8259-C0FFE3B2B63E}" type="datetimeFigureOut">
              <a:rPr lang="pt-BR" smtClean="0"/>
              <a:t>12/05/2020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A14D-22D4-4444-985F-354FEC21BF6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465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0B198-9831-4208-8259-C0FFE3B2B6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12/05/2020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A14D-22D4-4444-985F-354FEC21BF6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5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microsoft.com/office/2007/relationships/hdphoto" Target="../media/hdphoto14.wdp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20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2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2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03563" y="701135"/>
            <a:ext cx="107511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GLOBAL AND PLURALISTIC  BIOETHICS IN THE  21</a:t>
            </a:r>
            <a:r>
              <a:rPr lang="en-US" sz="7400" b="1" baseline="30000" dirty="0" smtClean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ST</a:t>
            </a:r>
            <a:r>
              <a:rPr lang="en-US" sz="8800" b="1" dirty="0" smtClean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CENTURY</a:t>
            </a:r>
            <a:endParaRPr lang="pt-BR" sz="8800" b="1" dirty="0" smtClean="0">
              <a:solidFill>
                <a:srgbClr val="FFFF00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744689" y="4783485"/>
            <a:ext cx="38100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Joaquim Clotet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PUCRS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2020</a:t>
            </a:r>
            <a:endParaRPr kumimoji="0" lang="pt-BR" sz="2400" b="1" i="0" u="none" strike="noStrike" kern="1200" cap="none" spc="0" normalizeH="0" baseline="0" noProof="0" dirty="0" smtClean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stral" panose="03090702030407020403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 smtClean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stral" panose="03090702030407020403" pitchFamily="66" charset="0"/>
            </a:endParaRPr>
          </a:p>
        </p:txBody>
      </p:sp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91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62887" y="2551034"/>
            <a:ext cx="1114051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00"/>
              </a:spcAft>
              <a:buFont typeface="Symbol" panose="05050102010706020507" pitchFamily="18" charset="2"/>
              <a:buChar char=""/>
            </a:pP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Collapse 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of consensus  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major issues of human life.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(Engelhardt, H.T. (Ed.). Global Bioethics: the collapse of consensus, 2006)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Sédation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France: </a:t>
            </a:r>
            <a:r>
              <a:rPr lang="en-US" sz="2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2005-370 Droits des </a:t>
            </a:r>
            <a:r>
              <a:rPr lang="en-US" sz="2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malades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à la fin de vie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“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arrêter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tout 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 </a:t>
            </a:r>
            <a:r>
              <a:rPr lang="en-US" sz="2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-87, </a:t>
            </a:r>
            <a:r>
              <a:rPr lang="en-US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Nouveax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Droits </a:t>
            </a:r>
            <a:r>
              <a:rPr lang="en-US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faveur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US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malades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des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personnes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 de vie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“…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sédation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profonde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continue” 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sédation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terminale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an anencephalic newborn as an organ bank for a perspective organ-deficient newborn seems more abhorrent than a prompt ending of both newborn lives.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(Potter, V. R. Global Bioethics, 1988)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62887" y="1003703"/>
            <a:ext cx="1135202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Humans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 of the ecosystem: soils, waters, plants, animals.</a:t>
            </a:r>
          </a:p>
          <a:p>
            <a:pPr marL="571500" lvl="0" indent="-571500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Fixed rules  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not suffice to guide ethical choices.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(Pinto, A.; Upshur, E. G. An Introduction to Global Health Ethics, 2013)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STATEMENTS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137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562888" y="763797"/>
            <a:ext cx="678002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Globalization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source of ethical problems.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(Ten Have, H. Global Bioethics: an introduction, 2016) </a:t>
            </a:r>
          </a:p>
          <a:p>
            <a:pPr marL="342900" lvl="0" indent="-342900">
              <a:spcAft>
                <a:spcPts val="18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western culture individualism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autonomy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(Engelhardt, H.T., 2006)</a:t>
            </a:r>
          </a:p>
          <a:p>
            <a:pPr marL="342900" lvl="0" indent="-342900">
              <a:spcAft>
                <a:spcPts val="18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obvious moral diversity, substantial interests in elaborating global ethics, bioethics,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health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jurisprudence.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Id.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Equality 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of voice as a global bioethics.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Ignatieff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Ordinary Virtues,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2017)</a:t>
            </a:r>
            <a:endParaRPr lang="en-US" sz="28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GLOBAL BIOETHICS 3.1 TOWARDS A GB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esultado de imagem para globalizaÃ§Ã£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656" y="929733"/>
            <a:ext cx="4477109" cy="350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62888" y="4826448"/>
            <a:ext cx="111405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00"/>
              </a:spcAft>
              <a:buFont typeface="Symbol" panose="05050102010706020507" pitchFamily="18" charset="2"/>
              <a:buChar char="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disciplines - biology, medicine, philosophy, religious studies, &amp; law - have become involved in ethical development.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(Potter, V. R., 1988)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Global 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Ethics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Dialogues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Ignatieff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M., 2017)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741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" b="95972" l="2201" r="99234">
                        <a14:foregroundMark x1="31140" y1="91821" x2="31140" y2="91821"/>
                        <a14:foregroundMark x1="69518" y1="88127" x2="69518" y2="88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6927" y="3371084"/>
            <a:ext cx="4336473" cy="361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81876" y="576513"/>
            <a:ext cx="5036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BIOETHICAL PROBLEMS 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432720"/>
              </p:ext>
            </p:extLst>
          </p:nvPr>
        </p:nvGraphicFramePr>
        <p:xfrm>
          <a:off x="683652" y="1181657"/>
          <a:ext cx="5661565" cy="2406755"/>
        </p:xfrm>
        <a:graphic>
          <a:graphicData uri="http://schemas.openxmlformats.org/drawingml/2006/table">
            <a:tbl>
              <a:tblPr firstRow="1" firstCol="1" bandRow="1"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5661565">
                  <a:extLst>
                    <a:ext uri="{9D8B030D-6E8A-4147-A177-3AD203B41FA5}">
                      <a16:colId xmlns:a16="http://schemas.microsoft.com/office/drawing/2014/main" xmlns="" val="4000065223"/>
                    </a:ext>
                  </a:extLst>
                </a:gridCol>
              </a:tblGrid>
              <a:tr h="481351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Biodiversity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loss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423603"/>
                  </a:ext>
                </a:extLst>
              </a:tr>
              <a:tr h="481351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Biological &amp; toxic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weapons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8416899"/>
                  </a:ext>
                </a:extLst>
              </a:tr>
              <a:tr h="481351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Climate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8406014"/>
                  </a:ext>
                </a:extLst>
              </a:tr>
              <a:tr h="481351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Humanitarian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assistance </a:t>
                      </a:r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&amp; disaster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relief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6283940"/>
                  </a:ext>
                </a:extLst>
              </a:tr>
              <a:tr h="481351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Inequitable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access to </a:t>
                      </a:r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treatment &amp; care</a:t>
                      </a:r>
                      <a:endParaRPr lang="en-US" sz="24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3526565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32257"/>
              </p:ext>
            </p:extLst>
          </p:nvPr>
        </p:nvGraphicFramePr>
        <p:xfrm>
          <a:off x="683651" y="4033747"/>
          <a:ext cx="5661565" cy="2526240"/>
        </p:xfrm>
        <a:graphic>
          <a:graphicData uri="http://schemas.openxmlformats.org/drawingml/2006/table">
            <a:tbl>
              <a:tblPr firstRow="1" firstCol="1" bandRow="1"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5661565">
                  <a:extLst>
                    <a:ext uri="{9D8B030D-6E8A-4147-A177-3AD203B41FA5}">
                      <a16:colId xmlns:a16="http://schemas.microsoft.com/office/drawing/2014/main" xmlns="" val="2850567654"/>
                    </a:ext>
                  </a:extLst>
                </a:gridCol>
              </a:tblGrid>
              <a:tr h="505248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Pandemics &amp; emerging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infectious diseases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5023430"/>
                  </a:ext>
                </a:extLst>
              </a:tr>
              <a:tr h="505248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Refugees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displacement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4357287"/>
                  </a:ext>
                </a:extLst>
              </a:tr>
              <a:tr h="505248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Trafficking organ</a:t>
                      </a:r>
                      <a:r>
                        <a:rPr lang="en-US" sz="22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tissues, body </a:t>
                      </a:r>
                      <a:r>
                        <a:rPr lang="en-US" sz="22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parts, humans</a:t>
                      </a:r>
                      <a:endParaRPr lang="en-US" sz="22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1285933"/>
                  </a:ext>
                </a:extLst>
              </a:tr>
              <a:tr h="505248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Wars &amp; violence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repression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1981801"/>
                  </a:ext>
                </a:extLst>
              </a:tr>
              <a:tr h="505248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24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Water </a:t>
                      </a:r>
                      <a:r>
                        <a:rPr lang="en-US" sz="24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shortages</a:t>
                      </a:r>
                    </a:p>
                  </a:txBody>
                  <a:tcPr marL="3262" marR="3262" marT="3262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1474502"/>
                  </a:ext>
                </a:extLst>
              </a:tr>
            </a:tbl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TOWARDS A GB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" name="Picture 10" descr="Resultado de imagem para digital revolutionaries who have change the world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05" l="497" r="99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6927" y="1697889"/>
            <a:ext cx="4187551" cy="418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19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62888" y="1013179"/>
            <a:ext cx="1114051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study, research,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practice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places a priority on improving health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equity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all people.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(Pinto, A.; Upshur, E. G., 2013)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ethic that will </a:t>
            </a:r>
            <a:r>
              <a:rPr lang="en-US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 the interests of all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(Singer, P. One world now,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2002)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Inspired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human rights.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(Ten Have, H., 2016)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&amp; exchange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 GLOBAL BIOETHICS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Resultado de imagem para bioethics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3262D8"/>
              </a:clrFrom>
              <a:clrTo>
                <a:srgbClr val="3262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854" y="3061288"/>
            <a:ext cx="4356247" cy="355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3505" y="3449782"/>
            <a:ext cx="721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Combines recognition of differences &amp; shared values.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Langlois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Negotiating Bioethics, 2013)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Priorities: common rather than individual interests;  cooperation rather than competition; inclusion rather than exclusion.</a:t>
            </a:r>
          </a:p>
        </p:txBody>
      </p:sp>
    </p:spTree>
    <p:extLst>
      <p:ext uri="{BB962C8B-B14F-4D97-AF65-F5344CB8AC3E}">
        <p14:creationId xmlns:p14="http://schemas.microsoft.com/office/powerpoint/2010/main" val="980149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562888" y="2105292"/>
            <a:ext cx="11520728" cy="336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900,000 Rohingyas refugees.</a:t>
            </a:r>
            <a:endParaRPr kumimoji="0" lang="en-US" sz="30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pt-BR" sz="30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Starvation</a:t>
            </a:r>
            <a:r>
              <a:rPr kumimoji="0" lang="pt-BR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pt-BR" sz="30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hygiene</a:t>
            </a:r>
            <a:r>
              <a:rPr kumimoji="0" lang="pt-BR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pt-BR" sz="30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kumimoji="0" lang="pt-BR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Needed: Medical doctors, Nurses, Nutritionists,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Volunteers.</a:t>
            </a: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defRPr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Aung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Suu Kyi, Peace Nobel, 1991.</a:t>
            </a: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defRPr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India, 08.10.2018.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62888" y="765653"/>
            <a:ext cx="8581112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REFUGEES 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         B – R –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Genocide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022" y="3823854"/>
            <a:ext cx="4358704" cy="280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/>
          <p:cNvSpPr txBox="1"/>
          <p:nvPr/>
        </p:nvSpPr>
        <p:spPr>
          <a:xfrm>
            <a:off x="4196343" y="73293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3.2 GLOBAL BIOETHICS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07975" y="4985191"/>
            <a:ext cx="7133832" cy="114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for Myanmar without justice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30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Yanghee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Lee, UN.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Rapporteur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Rights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TIME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6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</a:t>
            </a:r>
            <a:r>
              <a:rPr lang="pt-BR" sz="16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</a:t>
            </a:r>
            <a:r>
              <a:rPr lang="pt-BR" sz="16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2018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Seta para a Direita 16"/>
          <p:cNvSpPr/>
          <p:nvPr/>
        </p:nvSpPr>
        <p:spPr>
          <a:xfrm>
            <a:off x="1020461" y="1630807"/>
            <a:ext cx="694418" cy="197471"/>
          </a:xfrm>
          <a:prstGeom prst="rightArrow">
            <a:avLst>
              <a:gd name="adj1" fmla="val 6616"/>
              <a:gd name="adj2" fmla="val 3660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60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http://unhousingrapp.org/user/themes/un-housing/assets/img/housing-0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582" y="3560618"/>
            <a:ext cx="4405745" cy="294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/>
          <p:cNvSpPr/>
          <p:nvPr/>
        </p:nvSpPr>
        <p:spPr>
          <a:xfrm>
            <a:off x="701433" y="1009923"/>
            <a:ext cx="10880967" cy="151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Forum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UN, N. York, 11/07/2018.  Leilane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Farha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Rights</a:t>
            </a:r>
            <a:r>
              <a:rPr kumimoji="0" lang="pt-BR" sz="2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Council</a:t>
            </a:r>
            <a:endParaRPr kumimoji="0" lang="pt-BR" sz="28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1,600 mi </a:t>
            </a:r>
            <a:r>
              <a:rPr kumimoji="0" lang="pt-BR" sz="24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pt-BR" sz="24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inadequate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  <a:r>
              <a:rPr lang="pt-BR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settlements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196343" y="73293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3.2 GLOBAL BIOETHICS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74016" y="2522068"/>
            <a:ext cx="11137708" cy="4169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Ebola Virus Disease 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23.03.2014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Guinea notified </a:t>
            </a: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an outbreak of </a:t>
            </a: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Ebola.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 cases reported, including 26 deaths. 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March, first cases Liberia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</a:t>
            </a: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Sierra</a:t>
            </a: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Leone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May, Monrovia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August, 2 </a:t>
            </a:r>
            <a:r>
              <a:rPr lang="pt-BR" sz="2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aid</a:t>
            </a:r>
            <a:r>
              <a:rPr lang="pt-BR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workers</a:t>
            </a:r>
            <a:r>
              <a:rPr lang="pt-BR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infected, world </a:t>
            </a:r>
            <a:r>
              <a:rPr lang="pt-BR" sz="2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wake</a:t>
            </a:r>
            <a:r>
              <a:rPr lang="pt-BR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WHO: Global Emergency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 2015, 25,000 cases </a:t>
            </a:r>
            <a:r>
              <a:rPr lang="pt-BR" sz="2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 11,000 </a:t>
            </a:r>
            <a:r>
              <a:rPr lang="pt-BR" sz="2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deaths</a:t>
            </a:r>
            <a:r>
              <a:rPr lang="pt-BR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19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ângulo 15"/>
          <p:cNvSpPr/>
          <p:nvPr/>
        </p:nvSpPr>
        <p:spPr>
          <a:xfrm>
            <a:off x="562889" y="1013179"/>
            <a:ext cx="572707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3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Violence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environment due to increasing population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mi tons of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 500 mi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straws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Cleanup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N-P Or.,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technologies to rid the world’s oceans of 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plastic.</a:t>
            </a:r>
            <a:endParaRPr lang="en-US" sz="30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THREATS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562888" y="5471123"/>
            <a:ext cx="10368347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 up half the Great Pacific Garbage Patch in 5 years’ time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endParaRPr lang="en-US" sz="30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0590">
            <a:off x="6855143" y="1333691"/>
            <a:ext cx="4816596" cy="311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735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11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0375" y="1916067"/>
            <a:ext cx="7406833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de Janeiro, Santa Maria, Rio Grande...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Stopped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single-use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straws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endParaRPr lang="pt-BR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0375" y="716755"/>
            <a:ext cx="9237807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pollution in the world's oceans impacting more than 600 marine species &amp; food chain.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60375" y="3167308"/>
            <a:ext cx="6592987" cy="2444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healthy lives &amp; promote well-being for all at all ages.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(Transforming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world: the 2030 Agenda for Sustainable Development - Goal 3, UN, 2015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endParaRPr lang="en-US" sz="1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pt-BR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pt-BR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pt-BR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pt-BR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pt-BR" sz="48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something</a:t>
            </a:r>
            <a:r>
              <a:rPr lang="pt-BR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r>
              <a:rPr lang="pt-BR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Figgener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Christine)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887826" y="1593273"/>
            <a:ext cx="5125185" cy="5264730"/>
            <a:chOff x="6827596" y="2701371"/>
            <a:chExt cx="5125185" cy="5371229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83770" y="2701371"/>
              <a:ext cx="2869011" cy="2803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</p:spPr>
        </p:pic>
        <p:pic>
          <p:nvPicPr>
            <p:cNvPr id="17" name="Picture 12" descr="Resultado de imagem para imagem de proibido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backgroundMark x1="52361" y1="25556" x2="52361" y2="25556"/>
                          <a14:backgroundMark x1="68472" y1="40694" x2="68472" y2="40694"/>
                          <a14:backgroundMark x1="62083" y1="45833" x2="62083" y2="44722"/>
                          <a14:backgroundMark x1="58472" y1="34306" x2="58472" y2="34306"/>
                          <a14:backgroundMark x1="66111" y1="26111" x2="66111" y2="26111"/>
                          <a14:backgroundMark x1="61528" y1="20000" x2="61528" y2="20000"/>
                          <a14:backgroundMark x1="51389" y1="15417" x2="51389" y2="15417"/>
                          <a14:backgroundMark x1="31389" y1="60833" x2="31389" y2="60833"/>
                          <a14:backgroundMark x1="45417" y1="71528" x2="46528" y2="72083"/>
                          <a14:backgroundMark x1="53889" y1="74444" x2="53889" y2="74444"/>
                          <a14:backgroundMark x1="33472" y1="62083" x2="33472" y2="62083"/>
                          <a14:backgroundMark x1="25278" y1="48333" x2="25278" y2="48333"/>
                          <a14:backgroundMark x1="26111" y1="58056" x2="26111" y2="58056"/>
                          <a14:backgroundMark x1="19173" y1="35977" x2="53947" y2="86460"/>
                          <a14:backgroundMark x1="37970" y1="62669" x2="17857" y2="70600"/>
                          <a14:backgroundMark x1="17857" y1="70600" x2="17857" y2="70600"/>
                          <a14:backgroundMark x1="40414" y1="61509" x2="50564" y2="59574"/>
                          <a14:backgroundMark x1="20865" y1="38298" x2="17293" y2="29787"/>
                          <a14:backgroundMark x1="20865" y1="44487" x2="20865" y2="44487"/>
                          <a14:backgroundMark x1="20865" y1="43907" x2="20865" y2="43907"/>
                          <a14:backgroundMark x1="21429" y1="45648" x2="17293" y2="67505"/>
                          <a14:backgroundMark x1="20865" y1="45648" x2="12594" y2="43907"/>
                          <a14:backgroundMark x1="12594" y1="43907" x2="12594" y2="43907"/>
                          <a14:backgroundMark x1="27444" y1="47582" x2="67105" y2="83366"/>
                          <a14:backgroundMark x1="53947" y1="85880" x2="55263" y2="87041"/>
                          <a14:backgroundMark x1="35714" y1="54159" x2="37970" y2="48162"/>
                          <a14:backgroundMark x1="52256" y1="68859" x2="55827" y2="63250"/>
                          <a14:backgroundMark x1="55827" y1="63250" x2="55827" y2="63250"/>
                          <a14:backgroundMark x1="59398" y1="76015" x2="63534" y2="70600"/>
                          <a14:backgroundMark x1="67105" y1="83366" x2="72932" y2="78530"/>
                          <a14:backgroundMark x1="28571" y1="68279" x2="36842" y2="85880"/>
                          <a14:backgroundMark x1="35714" y1="75435" x2="51128" y2="79691"/>
                          <a14:backgroundMark x1="20301" y1="56673" x2="12594" y2="54159"/>
                          <a14:backgroundMark x1="28008" y1="69439" x2="26128" y2="79110"/>
                          <a14:backgroundMark x1="40414" y1="81044" x2="46992" y2="87621"/>
                          <a14:backgroundMark x1="57519" y1="49323" x2="51128" y2="11025"/>
                          <a14:backgroundMark x1="25564" y1="20696" x2="88346" y2="48743"/>
                          <a14:backgroundMark x1="88346" y1="48743" x2="88346" y2="48743"/>
                          <a14:backgroundMark x1="74812" y1="20696" x2="47556" y2="38298"/>
                          <a14:backgroundMark x1="42857" y1="14700" x2="84211" y2="65764"/>
                          <a14:backgroundMark x1="74812" y1="21277" x2="84211" y2="63830"/>
                          <a14:backgroundMark x1="36842" y1="15861" x2="73496" y2="62669"/>
                          <a14:backgroundMark x1="64098" y1="15280" x2="59398" y2="32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7174" y="2954986"/>
              <a:ext cx="2207280" cy="2189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Imagem relacionada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5" b="98977" l="0" r="987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6326901" y="4039808"/>
              <a:ext cx="4533487" cy="3532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544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54182" y="676543"/>
            <a:ext cx="714894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Humankind simultaneously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World’s </a:t>
            </a: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7.6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 </a:t>
            </a: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represent just 0.01% of all living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things. Humanity </a:t>
            </a: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has caused the loss of 83% of all wild mammals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&amp; half </a:t>
            </a: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plants, while livestock kept by humans abounds.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Yinon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M. Bar-On, Rob Phillips, Ron Milo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 The biomass distribution on Earth.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Proceedings of the National Academy of Sciences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1-6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687106" y="884421"/>
            <a:ext cx="303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insignificant</a:t>
            </a:r>
            <a:endParaRPr lang="en-US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672952" y="1719097"/>
            <a:ext cx="368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utterly dominant</a:t>
            </a:r>
            <a:endParaRPr lang="en-US" sz="2800" dirty="0"/>
          </a:p>
        </p:txBody>
      </p:sp>
      <p:sp>
        <p:nvSpPr>
          <p:cNvPr id="12" name="Seta para a Direita 11"/>
          <p:cNvSpPr/>
          <p:nvPr/>
        </p:nvSpPr>
        <p:spPr>
          <a:xfrm rot="20092885">
            <a:off x="5804754" y="1296117"/>
            <a:ext cx="800358" cy="223049"/>
          </a:xfrm>
          <a:prstGeom prst="rightArrow">
            <a:avLst>
              <a:gd name="adj1" fmla="val 6616"/>
              <a:gd name="adj2" fmla="val 3660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eta para a Direita 17"/>
          <p:cNvSpPr/>
          <p:nvPr/>
        </p:nvSpPr>
        <p:spPr>
          <a:xfrm rot="1554377">
            <a:off x="5803768" y="1676279"/>
            <a:ext cx="800358" cy="223049"/>
          </a:xfrm>
          <a:prstGeom prst="rightArrow">
            <a:avLst>
              <a:gd name="adj1" fmla="val 6616"/>
              <a:gd name="adj2" fmla="val 3660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7461816" y="2450195"/>
            <a:ext cx="4518869" cy="3626389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1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62888" y="764024"/>
            <a:ext cx="11140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Draft Astana Declaration on Primary Health </a:t>
            </a:r>
            <a:r>
              <a:rPr lang="en-US" sz="3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</a:t>
            </a:r>
            <a:endParaRPr lang="en-US" sz="3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of Alma-Ata, </a:t>
            </a:r>
            <a:r>
              <a:rPr lang="en-US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1978</a:t>
            </a:r>
            <a:endParaRPr lang="en-US" sz="2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76850" y="1965501"/>
            <a:ext cx="65947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as a fundamental right of every human being.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Commitment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primary health care.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all, leaving no one behind. For everyone, everywhere.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care workforce </a:t>
            </a: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</a:t>
            </a:r>
            <a:r>
              <a:rPr lang="en-US" sz="2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physicians, nurses, </a:t>
            </a:r>
            <a:r>
              <a:rPr lang="en-US" sz="2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allied </a:t>
            </a:r>
            <a:r>
              <a:rPr lang="en-US" sz="2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</a:t>
            </a:r>
            <a:r>
              <a:rPr lang="en-US" sz="2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professionals </a:t>
            </a: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2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non-professionals) working </a:t>
            </a:r>
            <a:r>
              <a:rPr lang="en-US" sz="2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closely</a:t>
            </a:r>
            <a:r>
              <a:rPr lang="en-US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t-BR" sz="2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</a:t>
            </a:r>
            <a:r>
              <a:rPr lang="pt-BR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2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pt-BR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social </a:t>
            </a:r>
            <a:r>
              <a:rPr lang="pt-BR" sz="2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pt-BR" sz="2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global security.</a:t>
            </a:r>
            <a:endParaRPr lang="en-US" sz="2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m 11" descr="Resultado de imagem para Astana Declaration on Primary Health Care, WHO,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88" y="1965501"/>
            <a:ext cx="4258494" cy="307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 descr="Imagem relacionada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88" y="5209309"/>
            <a:ext cx="2066012" cy="133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 descr="Imagem relacionad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914" y="5209309"/>
            <a:ext cx="2092468" cy="133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925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ângulo 18"/>
          <p:cNvSpPr/>
          <p:nvPr/>
        </p:nvSpPr>
        <p:spPr>
          <a:xfrm>
            <a:off x="554182" y="1009923"/>
            <a:ext cx="11314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kumimoji="1" lang="pt-BR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554182" y="1533143"/>
            <a:ext cx="11314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b="1" kern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</a:p>
          <a:p>
            <a:pPr fontAlgn="base"/>
            <a:r>
              <a:rPr lang="pt-BR" sz="36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2. PRELIMINARY STATEMENTS</a:t>
            </a:r>
          </a:p>
          <a:p>
            <a:pPr fontAlgn="base"/>
            <a:r>
              <a:rPr lang="pt-BR" sz="36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3. GLOBAL BIOETHICS</a:t>
            </a:r>
          </a:p>
          <a:p>
            <a:pPr fontAlgn="base"/>
            <a:r>
              <a:rPr lang="pt-BR" sz="36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4. THREATS</a:t>
            </a:r>
          </a:p>
          <a:p>
            <a:pPr fontAlgn="base"/>
            <a:r>
              <a:rPr lang="pt-BR" sz="36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5. ACTIONS</a:t>
            </a:r>
          </a:p>
          <a:p>
            <a:pPr fontAlgn="base"/>
            <a:r>
              <a:rPr lang="pt-BR" sz="36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6. NEW PERSPECTIVES FOR A PLURAL &amp; GLOBAL BIOETHICS</a:t>
            </a:r>
            <a:endParaRPr lang="en-US" sz="3600" spc="25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SUMMARY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0909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0375" y="645505"/>
            <a:ext cx="657773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craft, personal moral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frame.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Empirical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Bioethics, broadening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Bioethics.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779" y="844027"/>
            <a:ext cx="5112983" cy="334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460375" y="2090985"/>
            <a:ext cx="62313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universal challenges only can be faced with cooperation.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(Harari, Y. N. 21 lessons for the 21st century, 2018) </a:t>
            </a:r>
          </a:p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Humankind, a single civilization, all people sharing common challenges &amp; opportunities.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0375" y="4583975"/>
            <a:ext cx="11243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How well we come through the era of globalization will depend on how we respond to the idea that we live in one world.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(Singer, P., 2002)</a:t>
            </a:r>
          </a:p>
        </p:txBody>
      </p:sp>
    </p:spTree>
    <p:extLst>
      <p:ext uri="{BB962C8B-B14F-4D97-AF65-F5344CB8AC3E}">
        <p14:creationId xmlns:p14="http://schemas.microsoft.com/office/powerpoint/2010/main" val="3199081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6862" y="602638"/>
            <a:ext cx="112513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Medicus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Mundi, Doctors without Borders, Bill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Melinda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Gates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 (grants to help 20,000 young people afford college), </a:t>
            </a:r>
            <a:r>
              <a:rPr lang="en-US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Wellcome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Trust, Do Something Good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6" b="97283" l="0" r="100000">
                        <a14:foregroundMark x1="30811" y1="53261" x2="30811" y2="53261"/>
                        <a14:foregroundMark x1="72703" y1="10870" x2="72703" y2="10870"/>
                        <a14:foregroundMark x1="42254" y1="54391" x2="42254" y2="54391"/>
                        <a14:foregroundMark x1="64789" y1="8215" x2="64789" y2="8215"/>
                        <a14:foregroundMark x1="52394" y1="5666" x2="52394" y2="5666"/>
                        <a14:foregroundMark x1="85634" y1="25212" x2="85634" y2="25212"/>
                        <a14:foregroundMark x1="34085" y1="60623" x2="34085" y2="60623"/>
                        <a14:foregroundMark x1="23099" y1="55524" x2="23099" y2="5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5347" y="2745367"/>
            <a:ext cx="3381742" cy="335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460374" y="1902792"/>
            <a:ext cx="104292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People: Madonna: Raising Malawi, Athletes Gone Good: Cristiano Ronaldo, Fund Cancer Center, Portugal, Serena Williams.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6861" y="2902765"/>
            <a:ext cx="8538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t-BR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 of Medical </a:t>
            </a:r>
            <a:r>
              <a:rPr lang="pt-BR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</a:t>
            </a:r>
            <a:r>
              <a:rPr lang="pt-BR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pt-BR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Relief</a:t>
            </a:r>
            <a:r>
              <a:rPr lang="pt-BR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Organizations</a:t>
            </a:r>
            <a:r>
              <a:rPr lang="pt-BR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UOSSM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6582" y="3419370"/>
            <a:ext cx="81741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lang="pt-BR" sz="28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</a:t>
            </a:r>
            <a:r>
              <a:rPr lang="pt-BR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medical </a:t>
            </a:r>
            <a:r>
              <a:rPr lang="pt-BR" sz="28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</a:t>
            </a:r>
            <a:r>
              <a:rPr lang="pt-BR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  <a:r>
              <a:rPr lang="pt-BR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non-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non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sectorian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06582" y="4804365"/>
            <a:ext cx="8589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UOSSM Awarded Innovation Grant to Develop Health Integrated Resilience System in Syria, 20 sept. 2018.</a:t>
            </a:r>
          </a:p>
        </p:txBody>
      </p:sp>
    </p:spTree>
    <p:extLst>
      <p:ext uri="{BB962C8B-B14F-4D97-AF65-F5344CB8AC3E}">
        <p14:creationId xmlns:p14="http://schemas.microsoft.com/office/powerpoint/2010/main" val="1969529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0372" y="4682128"/>
            <a:ext cx="7880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No </a:t>
            </a: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longer seem odd for anyone to regard </a:t>
            </a: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“</a:t>
            </a: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 most good I can do” as </a:t>
            </a: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a life </a:t>
            </a: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goal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8" name="Picture 4" descr="Resultado de imagem para peter singer effective altruis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44" l="9470" r="100000">
                        <a14:foregroundMark x1="49053" y1="86111" x2="49053" y2="86111"/>
                        <a14:foregroundMark x1="55303" y1="82500" x2="55303" y2="82500"/>
                        <a14:foregroundMark x1="55114" y1="86111" x2="55114" y2="86111"/>
                        <a14:foregroundMark x1="54167" y1="87778" x2="54167" y2="87778"/>
                        <a14:foregroundMark x1="53030" y1="89722" x2="53030" y2="89722"/>
                        <a14:foregroundMark x1="38258" y1="79444" x2="38258" y2="79444"/>
                        <a14:foregroundMark x1="42045" y1="78889" x2="42045" y2="78889"/>
                        <a14:foregroundMark x1="43750" y1="85000" x2="43750" y2="85000"/>
                        <a14:foregroundMark x1="44886" y1="88611" x2="44886" y2="88611"/>
                        <a14:foregroundMark x1="37121" y1="80833" x2="37121" y2="80833"/>
                        <a14:foregroundMark x1="40909" y1="85833" x2="40909" y2="85833"/>
                        <a14:foregroundMark x1="39015" y1="83889" x2="39015" y2="83889"/>
                        <a14:foregroundMark x1="15341" y1="42222" x2="15341" y2="42222"/>
                        <a14:foregroundMark x1="15152" y1="37778" x2="15152" y2="37778"/>
                        <a14:foregroundMark x1="14583" y1="33333" x2="14583" y2="33333"/>
                        <a14:foregroundMark x1="14583" y1="28333" x2="14583" y2="28333"/>
                        <a14:foregroundMark x1="15152" y1="26111" x2="15152" y2="26111"/>
                        <a14:foregroundMark x1="15909" y1="23611" x2="15909" y2="23611"/>
                        <a14:foregroundMark x1="20833" y1="56667" x2="20833" y2="56667"/>
                        <a14:foregroundMark x1="22538" y1="60000" x2="22538" y2="60000"/>
                        <a14:foregroundMark x1="34280" y1="77222" x2="34280" y2="77222"/>
                        <a14:foregroundMark x1="35417" y1="78889" x2="35417" y2="78889"/>
                        <a14:foregroundMark x1="60038" y1="85278" x2="60038" y2="85278"/>
                        <a14:foregroundMark x1="62121" y1="82222" x2="62121" y2="82222"/>
                        <a14:foregroundMark x1="64394" y1="78889" x2="64394" y2="78889"/>
                        <a14:foregroundMark x1="58523" y1="86111" x2="58523" y2="86111"/>
                        <a14:foregroundMark x1="56439" y1="87778" x2="56439" y2="87778"/>
                        <a14:foregroundMark x1="51705" y1="91944" x2="51705" y2="91944"/>
                        <a14:foregroundMark x1="49053" y1="92778" x2="49053" y2="92778"/>
                        <a14:foregroundMark x1="45076" y1="90278" x2="45076" y2="90278"/>
                        <a14:foregroundMark x1="42424" y1="88333" x2="42424" y2="88333"/>
                        <a14:foregroundMark x1="81818" y1="32500" x2="81818" y2="32500"/>
                        <a14:foregroundMark x1="61174" y1="6944" x2="61174" y2="6944"/>
                        <a14:foregroundMark x1="93371" y1="95833" x2="93371" y2="95833"/>
                        <a14:foregroundMark x1="46780" y1="92222" x2="46780" y2="92222"/>
                        <a14:foregroundMark x1="30492" y1="75000" x2="30492" y2="75000"/>
                        <a14:foregroundMark x1="28788" y1="73333" x2="28788" y2="73333"/>
                        <a14:foregroundMark x1="25000" y1="66111" x2="25000" y2="66111"/>
                        <a14:foregroundMark x1="24811" y1="63611" x2="24811" y2="63611"/>
                        <a14:foregroundMark x1="18750" y1="54722" x2="18750" y2="54722"/>
                        <a14:foregroundMark x1="16098" y1="48333" x2="16098" y2="48333"/>
                        <a14:foregroundMark x1="15909" y1="46111" x2="15909" y2="46111"/>
                        <a14:foregroundMark x1="14583" y1="36111" x2="14583" y2="36111"/>
                        <a14:foregroundMark x1="14015" y1="29722" x2="14015" y2="29722"/>
                        <a14:foregroundMark x1="80114" y1="52778" x2="80114" y2="52778"/>
                        <a14:foregroundMark x1="81250" y1="48333" x2="81250" y2="48333"/>
                        <a14:foregroundMark x1="82386" y1="46111" x2="82386" y2="46111"/>
                        <a14:foregroundMark x1="83144" y1="25278" x2="83144" y2="25278"/>
                        <a14:foregroundMark x1="83712" y1="28333" x2="83712" y2="28333"/>
                        <a14:foregroundMark x1="83712" y1="32778" x2="83712" y2="32778"/>
                        <a14:foregroundMark x1="83333" y1="35556" x2="83333" y2="35556"/>
                        <a14:foregroundMark x1="82765" y1="38611" x2="82765" y2="38611"/>
                        <a14:foregroundMark x1="82576" y1="42222" x2="82576" y2="42222"/>
                        <a14:foregroundMark x1="82576" y1="44167" x2="82576" y2="44167"/>
                        <a14:foregroundMark x1="82386" y1="24722" x2="82386" y2="24722"/>
                        <a14:foregroundMark x1="81818" y1="21944" x2="81818" y2="21944"/>
                        <a14:foregroundMark x1="81439" y1="19167" x2="81439" y2="19167"/>
                        <a14:foregroundMark x1="13447" y1="40833" x2="13447" y2="40833"/>
                        <a14:foregroundMark x1="12879" y1="37222" x2="12879" y2="37222"/>
                        <a14:foregroundMark x1="12879" y1="33611" x2="12879" y2="33611"/>
                        <a14:foregroundMark x1="16288" y1="51389" x2="16288" y2="51389"/>
                        <a14:foregroundMark x1="27083" y1="69167" x2="27083" y2="69167"/>
                        <a14:foregroundMark x1="27841" y1="71667" x2="27841" y2="71667"/>
                        <a14:foregroundMark x1="80682" y1="17222" x2="80682" y2="17222"/>
                        <a14:foregroundMark x1="79167" y1="14167" x2="79167" y2="14167"/>
                        <a14:foregroundMark x1="77652" y1="11389" x2="77652" y2="11389"/>
                        <a14:foregroundMark x1="76894" y1="10556" x2="76894" y2="10556"/>
                        <a14:foregroundMark x1="75000" y1="8889" x2="75000" y2="8889"/>
                        <a14:foregroundMark x1="73485" y1="7500" x2="73485" y2="7500"/>
                        <a14:foregroundMark x1="71591" y1="6944" x2="71591" y2="6944"/>
                        <a14:foregroundMark x1="69508" y1="6111" x2="69508" y2="6111"/>
                        <a14:foregroundMark x1="67803" y1="5833" x2="67803" y2="5833"/>
                        <a14:foregroundMark x1="16288" y1="20833" x2="16288" y2="20833"/>
                        <a14:foregroundMark x1="17045" y1="16667" x2="17045" y2="16667"/>
                        <a14:foregroundMark x1="17045" y1="16667" x2="17045" y2="16667"/>
                        <a14:foregroundMark x1="17614" y1="15556" x2="17614" y2="15556"/>
                        <a14:foregroundMark x1="18939" y1="13056" x2="18939" y2="13056"/>
                        <a14:foregroundMark x1="20644" y1="11389" x2="20644" y2="11389"/>
                        <a14:foregroundMark x1="21591" y1="9722" x2="21591" y2="9722"/>
                        <a14:foregroundMark x1="23674" y1="8611" x2="23674" y2="8611"/>
                        <a14:foregroundMark x1="26136" y1="7500" x2="26136" y2="7500"/>
                        <a14:foregroundMark x1="28409" y1="6111" x2="28409" y2="6111"/>
                        <a14:foregroundMark x1="14394" y1="43333" x2="14394" y2="43333"/>
                        <a14:foregroundMark x1="14962" y1="46111" x2="14962" y2="46111"/>
                        <a14:foregroundMark x1="31629" y1="76944" x2="31629" y2="76944"/>
                        <a14:foregroundMark x1="33144" y1="78611" x2="33144" y2="78611"/>
                        <a14:foregroundMark x1="35038" y1="80556" x2="35038" y2="80556"/>
                        <a14:foregroundMark x1="36932" y1="82222" x2="36932" y2="82222"/>
                        <a14:foregroundMark x1="25568" y1="69167" x2="25568" y2="69167"/>
                        <a14:foregroundMark x1="23485" y1="66667" x2="23485" y2="66667"/>
                        <a14:foregroundMark x1="22538" y1="63611" x2="22538" y2="63611"/>
                        <a14:foregroundMark x1="21591" y1="61111" x2="21591" y2="61111"/>
                        <a14:foregroundMark x1="21023" y1="60000" x2="21023" y2="60000"/>
                        <a14:foregroundMark x1="18561" y1="58611" x2="18561" y2="58611"/>
                        <a14:foregroundMark x1="17992" y1="57222" x2="17992" y2="57222"/>
                        <a14:foregroundMark x1="16856" y1="54167" x2="16856" y2="54167"/>
                        <a14:foregroundMark x1="13258" y1="28056" x2="13258" y2="28056"/>
                        <a14:foregroundMark x1="13826" y1="25556" x2="13826" y2="25556"/>
                        <a14:foregroundMark x1="14583" y1="23056" x2="14583" y2="23056"/>
                        <a14:foregroundMark x1="15152" y1="21111" x2="15152" y2="21111"/>
                        <a14:foregroundMark x1="15720" y1="19444" x2="15720" y2="19444"/>
                        <a14:foregroundMark x1="16288" y1="18333" x2="16288" y2="18333"/>
                        <a14:foregroundMark x1="26515" y1="71111" x2="26515" y2="71111"/>
                        <a14:foregroundMark x1="14962" y1="48611" x2="14962" y2="48611"/>
                        <a14:foregroundMark x1="12689" y1="31667" x2="12689" y2="31667"/>
                        <a14:foregroundMark x1="64962" y1="77778" x2="64962" y2="77778"/>
                        <a14:foregroundMark x1="65909" y1="75556" x2="65909" y2="75556"/>
                        <a14:foregroundMark x1="62500" y1="80000" x2="62500" y2="80000"/>
                        <a14:foregroundMark x1="54356" y1="88889" x2="54356" y2="88889"/>
                        <a14:foregroundMark x1="52083" y1="91667" x2="52083" y2="91667"/>
                        <a14:foregroundMark x1="50379" y1="93889" x2="50379" y2="93889"/>
                        <a14:foregroundMark x1="49621" y1="95833" x2="49621" y2="95833"/>
                        <a14:foregroundMark x1="21591" y1="65556" x2="21591" y2="65556"/>
                        <a14:foregroundMark x1="21023" y1="63056" x2="21023" y2="63056"/>
                        <a14:foregroundMark x1="19318" y1="61111" x2="19318" y2="61111"/>
                        <a14:foregroundMark x1="81061" y1="49722" x2="81061" y2="49722"/>
                        <a14:foregroundMark x1="81250" y1="52500" x2="81250" y2="52500"/>
                        <a14:foregroundMark x1="56439" y1="89444" x2="56439" y2="89444"/>
                        <a14:foregroundMark x1="55114" y1="91667" x2="55114" y2="91667"/>
                        <a14:foregroundMark x1="52083" y1="92222" x2="52083" y2="92222"/>
                        <a14:foregroundMark x1="54924" y1="92222" x2="54924" y2="92222"/>
                        <a14:backgroundMark x1="67045" y1="95000" x2="67045" y2="9500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327" y="3858007"/>
            <a:ext cx="4793674" cy="299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60374" y="562121"/>
            <a:ext cx="110804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Singer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Effective Altruism:  to live an ethical life in the face of the world’s many problems.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(Singer, P.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good you can do, 2015; One world now,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2002)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0372" y="2650803"/>
            <a:ext cx="108033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Living a minimally acceptable ethical life involves using a substantial part of our spare resources to make the world a better place.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</p:txBody>
      </p:sp>
    </p:spTree>
    <p:extLst>
      <p:ext uri="{BB962C8B-B14F-4D97-AF65-F5344CB8AC3E}">
        <p14:creationId xmlns:p14="http://schemas.microsoft.com/office/powerpoint/2010/main" val="2057119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7020563" y="2348152"/>
            <a:ext cx="4682837" cy="1560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4031017" y="74756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0374" y="914614"/>
            <a:ext cx="61620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for Effective Altruism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Mission: create a global community by helping others a core part of their lives.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 to: wellbeing of all. </a:t>
            </a:r>
          </a:p>
        </p:txBody>
      </p:sp>
      <p:pic>
        <p:nvPicPr>
          <p:cNvPr id="1028" name="Picture 4" descr="https://images.ctfassets.net/es8pp29e1wp8/1S3GbfZNWsEu0oewkgQIcK/83512426465d180b4f15b77e3ea2795b/CEA_Logo_Blue.png?w=480&amp;q=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981" y="2403572"/>
            <a:ext cx="4572000" cy="14954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60374" y="3534525"/>
            <a:ext cx="66156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80,000 Hours, Ox, 2011.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people leading high-impact careers.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biggest decisions ever made.</a:t>
            </a:r>
          </a:p>
        </p:txBody>
      </p:sp>
    </p:spTree>
    <p:extLst>
      <p:ext uri="{BB962C8B-B14F-4D97-AF65-F5344CB8AC3E}">
        <p14:creationId xmlns:p14="http://schemas.microsoft.com/office/powerpoint/2010/main" val="3000024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188815" y="667456"/>
            <a:ext cx="8395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Millennium Development Goals (MDGs) - UN, 2000.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1219201" y="1463976"/>
            <a:ext cx="9141229" cy="4980825"/>
            <a:chOff x="3294977" y="1743837"/>
            <a:chExt cx="5618424" cy="3353118"/>
          </a:xfrm>
        </p:grpSpPr>
        <p:sp>
          <p:nvSpPr>
            <p:cNvPr id="11" name="Retângulo 10"/>
            <p:cNvSpPr/>
            <p:nvPr/>
          </p:nvSpPr>
          <p:spPr>
            <a:xfrm>
              <a:off x="3294977" y="1743837"/>
              <a:ext cx="5618424" cy="3353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Agrupar 11"/>
            <p:cNvGrpSpPr/>
            <p:nvPr/>
          </p:nvGrpSpPr>
          <p:grpSpPr>
            <a:xfrm>
              <a:off x="3352800" y="1847850"/>
              <a:ext cx="4932247" cy="3162298"/>
              <a:chOff x="3352800" y="1847850"/>
              <a:chExt cx="4932247" cy="3162298"/>
            </a:xfrm>
          </p:grpSpPr>
          <p:grpSp>
            <p:nvGrpSpPr>
              <p:cNvPr id="13" name="Agrupar 12"/>
              <p:cNvGrpSpPr/>
              <p:nvPr/>
            </p:nvGrpSpPr>
            <p:grpSpPr>
              <a:xfrm>
                <a:off x="3710868" y="2442818"/>
                <a:ext cx="2932749" cy="960100"/>
                <a:chOff x="0" y="0"/>
                <a:chExt cx="3848100" cy="1266825"/>
              </a:xfrm>
            </p:grpSpPr>
            <p:pic>
              <p:nvPicPr>
                <p:cNvPr id="21" name="Imagem 20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0" y="0"/>
                  <a:ext cx="2643505" cy="126682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2" name="Imagem 21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638425" y="0"/>
                  <a:ext cx="1209675" cy="12573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pic>
            <p:nvPicPr>
              <p:cNvPr id="14" name="Imagem 13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677719" y="1847850"/>
                <a:ext cx="1482247" cy="16137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6" name="Agrupar 15"/>
              <p:cNvGrpSpPr/>
              <p:nvPr/>
            </p:nvGrpSpPr>
            <p:grpSpPr>
              <a:xfrm>
                <a:off x="3352800" y="3420849"/>
                <a:ext cx="3879071" cy="1589299"/>
                <a:chOff x="0" y="0"/>
                <a:chExt cx="2893139" cy="1059180"/>
              </a:xfrm>
            </p:grpSpPr>
            <p:pic>
              <p:nvPicPr>
                <p:cNvPr id="19" name="Imagem 1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0" y="0"/>
                  <a:ext cx="2245995" cy="1059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0" name="Imagem 19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80099" y="123635"/>
                  <a:ext cx="713040" cy="624032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231872" y="3606363"/>
                <a:ext cx="1053175" cy="952493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8" name="Retângulo 17"/>
              <p:cNvSpPr/>
              <p:nvPr/>
            </p:nvSpPr>
            <p:spPr>
              <a:xfrm>
                <a:off x="3710868" y="2214611"/>
                <a:ext cx="2370070" cy="24450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CaixaDeTexto 22"/>
          <p:cNvSpPr txBox="1"/>
          <p:nvPr/>
        </p:nvSpPr>
        <p:spPr>
          <a:xfrm>
            <a:off x="2983182" y="7475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</a:p>
        </p:txBody>
      </p:sp>
    </p:spTree>
    <p:extLst>
      <p:ext uri="{BB962C8B-B14F-4D97-AF65-F5344CB8AC3E}">
        <p14:creationId xmlns:p14="http://schemas.microsoft.com/office/powerpoint/2010/main" val="330875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62888" y="724443"/>
            <a:ext cx="11305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Transforming Our World: The 2030 Agenda for Sustainable Development, UN 2015.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17 Sustainable Development Goals (SDGs), UN 2015.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562888" y="1867513"/>
            <a:ext cx="11305840" cy="4699542"/>
            <a:chOff x="0" y="0"/>
            <a:chExt cx="6143625" cy="3288030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6143625" cy="32880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0700" y="0"/>
              <a:ext cx="1478915" cy="1400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CaixaDeTexto 12"/>
          <p:cNvSpPr txBox="1"/>
          <p:nvPr/>
        </p:nvSpPr>
        <p:spPr>
          <a:xfrm>
            <a:off x="2983182" y="7475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ACTIONS</a:t>
            </a:r>
          </a:p>
        </p:txBody>
      </p:sp>
    </p:spTree>
    <p:extLst>
      <p:ext uri="{BB962C8B-B14F-4D97-AF65-F5344CB8AC3E}">
        <p14:creationId xmlns:p14="http://schemas.microsoft.com/office/powerpoint/2010/main" val="2409080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3117273" y="74756"/>
            <a:ext cx="858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NEW PERSPECTIVES FOR A PLURAL GB 6.1 UEHIRO CENTRE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991327" y="776346"/>
            <a:ext cx="654581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ethics should: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 knowledge by reflection &amp; dialogue;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people’s hearts, their own lives &amp; lives of others. </a:t>
            </a:r>
            <a:endParaRPr lang="en-US" sz="30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hallenges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climate change, environmental destruction, 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genetic engineering, artificial intelligence 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biomedical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 of life extension 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cognitive &amp;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 enhancement.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448848" y="5265759"/>
            <a:ext cx="255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Julian </a:t>
            </a:r>
            <a:r>
              <a:rPr lang="en-US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Savulescu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2" name="Imagem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57" y="914891"/>
            <a:ext cx="4097770" cy="416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72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586244" y="638681"/>
            <a:ext cx="110195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"/>
            </a:pP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already occurring.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Savulescu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Genetic interventions and the ethics of enhancement of human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beings. </a:t>
            </a:r>
            <a:r>
              <a:rPr lang="es-ES" sz="16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Gazeta</a:t>
            </a:r>
            <a:r>
              <a:rPr lang="es-ES" sz="1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Antropología</a:t>
            </a:r>
            <a:r>
              <a:rPr lang="es-E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32, n. 2, 2016)</a:t>
            </a:r>
            <a:endParaRPr lang="en-US" sz="16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clarity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’.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accounts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‘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’. 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(Clark, S.; </a:t>
            </a:r>
            <a:r>
              <a:rPr lang="pt-BR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Savulescu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J. The </a:t>
            </a:r>
            <a:r>
              <a:rPr lang="pt-BR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ethics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t-BR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2016)</a:t>
            </a:r>
            <a:endParaRPr lang="en-US" sz="16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sport, human erythropoietin boosts red blood cells. Steroids &amp; growth  hormone improve muscle strength.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117273" y="74756"/>
            <a:ext cx="858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 UEHIRO CENTRE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0" b="98250" l="1333" r="99167">
                        <a14:foregroundMark x1="13333" y1="19000" x2="13333" y2="19000"/>
                        <a14:foregroundMark x1="14500" y1="17000" x2="14500" y2="17000"/>
                        <a14:foregroundMark x1="16000" y1="12750" x2="16000" y2="12750"/>
                        <a14:foregroundMark x1="16167" y1="10500" x2="16167" y2="10500"/>
                        <a14:foregroundMark x1="62667" y1="75750" x2="62667" y2="75750"/>
                        <a14:foregroundMark x1="53333" y1="59250" x2="53333" y2="59250"/>
                        <a14:foregroundMark x1="46500" y1="68750" x2="46500" y2="68750"/>
                        <a14:foregroundMark x1="68500" y1="63750" x2="68500" y2="63750"/>
                        <a14:foregroundMark x1="12000" y1="23000" x2="12000" y2="23000"/>
                        <a14:foregroundMark x1="14500" y1="14500" x2="14500" y2="14500"/>
                        <a14:foregroundMark x1="16833" y1="8750" x2="16833" y2="8750"/>
                        <a14:foregroundMark x1="12333" y1="75250" x2="12333" y2="75250"/>
                        <a14:foregroundMark x1="34333" y1="96250" x2="34333" y2="96250"/>
                        <a14:foregroundMark x1="9167" y1="82500" x2="9167" y2="82500"/>
                        <a14:foregroundMark x1="8667" y1="91000" x2="8667" y2="91000"/>
                        <a14:foregroundMark x1="54500" y1="61750" x2="54500" y2="61750"/>
                        <a14:foregroundMark x1="53833" y1="59000" x2="54500" y2="58500"/>
                        <a14:foregroundMark x1="55000" y1="59000" x2="55000" y2="59000"/>
                        <a14:foregroundMark x1="53000" y1="61500" x2="53000" y2="61500"/>
                        <a14:backgroundMark x1="58333" y1="63750" x2="58333" y2="63750"/>
                        <a14:backgroundMark x1="54667" y1="57750" x2="54667" y2="577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7151" y="3061854"/>
            <a:ext cx="5694599" cy="379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62965" y="4681102"/>
            <a:ext cx="85205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"/>
            </a:pP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We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need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to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shift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our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frame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from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health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to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life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3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enhancement</a:t>
            </a:r>
            <a:r>
              <a:rPr lang="pt-BR" sz="3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.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Options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</a:t>
            </a:r>
            <a:endParaRPr lang="pt-BR" sz="28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94446" y="3119745"/>
            <a:ext cx="10389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eople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cognitive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enhancement,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Ritalin, </a:t>
            </a:r>
            <a:r>
              <a:rPr lang="en-US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Modavigil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1981200" y="3692874"/>
            <a:ext cx="9624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Prozac,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recreational drugs, &amp; alcohol all enhance mood.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508534" y="4157882"/>
            <a:ext cx="8360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Viagra to improve sexual performance.</a:t>
            </a:r>
          </a:p>
        </p:txBody>
      </p:sp>
    </p:spTree>
    <p:extLst>
      <p:ext uri="{BB962C8B-B14F-4D97-AF65-F5344CB8AC3E}">
        <p14:creationId xmlns:p14="http://schemas.microsoft.com/office/powerpoint/2010/main" val="939239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-332511" y="545811"/>
            <a:ext cx="117902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sz="2800" b="1" i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</a:t>
            </a:r>
            <a:endParaRPr lang="pt-BR" sz="2800" b="1" i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Treating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preventing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supra-prevention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nhancement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well-being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17273" y="74756"/>
            <a:ext cx="858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 UEHIRO CENTRE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0375" y="2272517"/>
            <a:ext cx="8517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pt-BR" sz="2800" b="1" i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&amp;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remain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t-BR" sz="28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4" descr="Resultado de imagem para Î±ÏÏÎ¿Î¬Î½Î¿ÏÎ± Î½Î¿ÏÎ®Î¼Î±ÏÎ±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0" r="100000">
                        <a14:foregroundMark x1="48097" y1="4010" x2="48097" y2="4010"/>
                        <a14:foregroundMark x1="49011" y1="9023" x2="49011" y2="9023"/>
                        <a14:foregroundMark x1="42466" y1="4511" x2="42466" y2="4511"/>
                        <a14:foregroundMark x1="42618" y1="2506" x2="42618" y2="2506"/>
                        <a14:foregroundMark x1="71689" y1="37093" x2="71689" y2="37093"/>
                        <a14:foregroundMark x1="23288" y1="39599" x2="23288" y2="39599"/>
                        <a14:foregroundMark x1="41096" y1="46115" x2="41096" y2="46115"/>
                        <a14:foregroundMark x1="43531" y1="36842" x2="43531" y2="36842"/>
                        <a14:foregroundMark x1="43531" y1="29073" x2="43531" y2="29073"/>
                        <a14:foregroundMark x1="40335" y1="34085" x2="40335" y2="34085"/>
                        <a14:foregroundMark x1="44597" y1="24060" x2="44597" y2="24060"/>
                        <a14:foregroundMark x1="42466" y1="14536" x2="42466" y2="14536"/>
                        <a14:foregroundMark x1="33333" y1="7519" x2="33333" y2="7519"/>
                        <a14:foregroundMark x1="49315" y1="17043" x2="49315" y2="17043"/>
                        <a14:foregroundMark x1="46728" y1="27820" x2="46728" y2="27820"/>
                        <a14:foregroundMark x1="40791" y1="26566" x2="40791" y2="26566"/>
                        <a14:foregroundMark x1="50381" y1="57644" x2="50381" y2="57644"/>
                        <a14:foregroundMark x1="18721" y1="47368" x2="18721" y2="47368"/>
                        <a14:foregroundMark x1="23135" y1="48872" x2="23135" y2="48872"/>
                        <a14:foregroundMark x1="37900" y1="11028" x2="37900" y2="11028"/>
                        <a14:foregroundMark x1="50837" y1="3509" x2="50837" y2="3509"/>
                        <a14:foregroundMark x1="48554" y1="53634" x2="48554" y2="53634"/>
                        <a14:foregroundMark x1="51903" y1="24311" x2="51903" y2="24311"/>
                        <a14:foregroundMark x1="36682" y1="57644" x2="36682" y2="57644"/>
                        <a14:foregroundMark x1="35312" y1="54386" x2="35312" y2="54386"/>
                        <a14:foregroundMark x1="52664" y1="28070" x2="52664" y2="28070"/>
                        <a14:foregroundMark x1="37291" y1="14536" x2="37291" y2="14536"/>
                        <a14:foregroundMark x1="51598" y1="14787" x2="51598" y2="14787"/>
                        <a14:foregroundMark x1="52359" y1="14035" x2="52359" y2="14035"/>
                        <a14:foregroundMark x1="40335" y1="18797" x2="40335" y2="18797"/>
                        <a14:foregroundMark x1="32420" y1="6266" x2="32420" y2="6266"/>
                        <a14:foregroundMark x1="33486" y1="6266" x2="33486" y2="6266"/>
                        <a14:backgroundMark x1="40791" y1="39098" x2="40791" y2="39098"/>
                        <a14:backgroundMark x1="27702" y1="46617" x2="27702" y2="46617"/>
                        <a14:backgroundMark x1="39574" y1="41604" x2="39574" y2="41604"/>
                        <a14:backgroundMark x1="35769" y1="50627" x2="35769" y2="50627"/>
                        <a14:backgroundMark x1="38508" y1="58647" x2="38508" y2="58647"/>
                        <a14:backgroundMark x1="40335" y1="62907" x2="40335" y2="62907"/>
                        <a14:backgroundMark x1="36986" y1="64662" x2="36986" y2="64662"/>
                        <a14:backgroundMark x1="38356" y1="62657" x2="38356" y2="62657"/>
                        <a14:backgroundMark x1="36073" y1="66416" x2="36073" y2="66416"/>
                        <a14:backgroundMark x1="49315" y1="27068" x2="49315" y2="27068"/>
                        <a14:backgroundMark x1="55860" y1="30576" x2="55860" y2="30576"/>
                        <a14:backgroundMark x1="63775" y1="30576" x2="63775" y2="30576"/>
                        <a14:backgroundMark x1="51446" y1="53885" x2="51446" y2="53885"/>
                        <a14:backgroundMark x1="36682" y1="60401" x2="36682" y2="60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655" y="3260424"/>
            <a:ext cx="6567056" cy="359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0374" y="2956832"/>
            <a:ext cx="69933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strive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a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time,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0374" y="4397009"/>
            <a:ext cx="58572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"/>
            </a:pP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Enhancement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: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is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something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should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aspire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to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achieve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Savulescu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2016)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886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460375" y="725032"/>
            <a:ext cx="82113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-"/>
            </a:pPr>
            <a:endParaRPr lang="pt-BR" sz="26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en-US" sz="26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17273" y="74756"/>
            <a:ext cx="858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 UEHIRO CENTRE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" b="95190" l="3500" r="100000">
                        <a14:foregroundMark x1="45000" y1="24304" x2="45000" y2="24304"/>
                        <a14:foregroundMark x1="51250" y1="21519" x2="51250" y2="21519"/>
                        <a14:foregroundMark x1="62000" y1="28608" x2="62000" y2="28608"/>
                        <a14:foregroundMark x1="67250" y1="31646" x2="67250" y2="31646"/>
                        <a14:foregroundMark x1="66000" y1="49114" x2="66000" y2="49114"/>
                        <a14:foregroundMark x1="67250" y1="55949" x2="67250" y2="55949"/>
                        <a14:foregroundMark x1="50500" y1="36709" x2="50500" y2="36709"/>
                        <a14:foregroundMark x1="39500" y1="24810" x2="39500" y2="24810"/>
                        <a14:foregroundMark x1="28250" y1="21519" x2="28250" y2="21519"/>
                        <a14:foregroundMark x1="28750" y1="35696" x2="28750" y2="35696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1767" y="3514813"/>
            <a:ext cx="3687939" cy="3641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60374" y="615773"/>
            <a:ext cx="1124302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Biomedical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moral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altering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athical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demands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moral world.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 of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biomedical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Technologies -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neurological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pharmacological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And Genetics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interventions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0374" y="4512400"/>
            <a:ext cx="86836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We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do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not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think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that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BME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is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on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effective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means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to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enhance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moral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character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of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humanity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. 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(Russell, P.; Buchanan, A. In: Clark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S.; 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Savulescu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J., 2016)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89563" y="3053783"/>
            <a:ext cx="8211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capacities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endParaRPr lang="pt-BR" sz="30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325943" y="3484507"/>
            <a:ext cx="7568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morally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relevant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cognitive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abilities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76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54182" y="1009923"/>
            <a:ext cx="113145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kumimoji="1" lang="pt-BR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UN DESA on Twitter: &quot;How is the #COVID19 pandemic affecting our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5"/>
          <a:stretch/>
        </p:blipFill>
        <p:spPr bwMode="auto">
          <a:xfrm>
            <a:off x="307975" y="2189018"/>
            <a:ext cx="2873531" cy="36829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4196343" y="1174446"/>
            <a:ext cx="7568909" cy="5499835"/>
            <a:chOff x="4405745" y="1271533"/>
            <a:chExt cx="5919665" cy="5357664"/>
          </a:xfrm>
        </p:grpSpPr>
        <p:grpSp>
          <p:nvGrpSpPr>
            <p:cNvPr id="9" name="Grupo 8"/>
            <p:cNvGrpSpPr/>
            <p:nvPr/>
          </p:nvGrpSpPr>
          <p:grpSpPr>
            <a:xfrm>
              <a:off x="4405745" y="1271533"/>
              <a:ext cx="5919665" cy="5355620"/>
              <a:chOff x="4405744" y="1271533"/>
              <a:chExt cx="5919665" cy="5355620"/>
            </a:xfrm>
          </p:grpSpPr>
          <p:pic>
            <p:nvPicPr>
              <p:cNvPr id="14" name="Picture 2" descr="UN DESA on Twitter: &quot;How is the #COVID19 pandemic affecting our ..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26" t="6068" r="1661" b="33938"/>
              <a:stretch/>
            </p:blipFill>
            <p:spPr bwMode="auto">
              <a:xfrm>
                <a:off x="4405744" y="1271533"/>
                <a:ext cx="5919665" cy="535562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tângulo 5"/>
              <p:cNvSpPr/>
              <p:nvPr/>
            </p:nvSpPr>
            <p:spPr>
              <a:xfrm>
                <a:off x="4405745" y="2479964"/>
                <a:ext cx="1230536" cy="4147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tângulo 6"/>
              <p:cNvSpPr/>
              <p:nvPr/>
            </p:nvSpPr>
            <p:spPr>
              <a:xfrm rot="18662136">
                <a:off x="5741579" y="2916939"/>
                <a:ext cx="476094" cy="18366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tângulo 16"/>
              <p:cNvSpPr/>
              <p:nvPr/>
            </p:nvSpPr>
            <p:spPr>
              <a:xfrm rot="16417203">
                <a:off x="5398234" y="3930806"/>
                <a:ext cx="476094" cy="18366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tângulo 17"/>
              <p:cNvSpPr/>
              <p:nvPr/>
            </p:nvSpPr>
            <p:spPr>
              <a:xfrm rot="12591907">
                <a:off x="6177645" y="5287222"/>
                <a:ext cx="476094" cy="1230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tângulo 19"/>
              <p:cNvSpPr/>
              <p:nvPr/>
            </p:nvSpPr>
            <p:spPr>
              <a:xfrm rot="12591907">
                <a:off x="6572923" y="5590085"/>
                <a:ext cx="483115" cy="9350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tângulo 20"/>
              <p:cNvSpPr/>
              <p:nvPr/>
            </p:nvSpPr>
            <p:spPr>
              <a:xfrm rot="8316877">
                <a:off x="7793717" y="5427638"/>
                <a:ext cx="399487" cy="11351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 rot="5400000">
                <a:off x="7679587" y="5497638"/>
                <a:ext cx="748209" cy="15108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tângulo 22"/>
              <p:cNvSpPr/>
              <p:nvPr/>
            </p:nvSpPr>
            <p:spPr>
              <a:xfrm rot="10800000">
                <a:off x="7087343" y="5665012"/>
                <a:ext cx="512878" cy="962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Retângulo 24"/>
            <p:cNvSpPr/>
            <p:nvPr/>
          </p:nvSpPr>
          <p:spPr>
            <a:xfrm rot="16200000">
              <a:off x="6128815" y="5920122"/>
              <a:ext cx="483115" cy="93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INTRODUCTION</a:t>
            </a:r>
            <a:endParaRPr lang="pt-BR" sz="24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92993" y="528115"/>
            <a:ext cx="6346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kern="18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COVID-19 AFFECTING ALL SDGS </a:t>
            </a:r>
          </a:p>
        </p:txBody>
      </p:sp>
    </p:spTree>
    <p:extLst>
      <p:ext uri="{BB962C8B-B14F-4D97-AF65-F5344CB8AC3E}">
        <p14:creationId xmlns:p14="http://schemas.microsoft.com/office/powerpoint/2010/main" val="1196430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213734" y="898031"/>
            <a:ext cx="764575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28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Mission: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shed light on crucial considerations that might shape the future.</a:t>
            </a:r>
          </a:p>
          <a:p>
            <a:pPr marL="914400" marR="0" lvl="1" indent="-4572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Mathematics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,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science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, &amp;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philosophy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will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bear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on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big-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picture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questions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about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humanity</a:t>
            </a:r>
            <a:r>
              <a:rPr kumimoji="0" lang="pt-BR" sz="28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/>
            </a:pP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What </a:t>
            </a: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should we </a:t>
            </a: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do to ensure the potential for a long flourishing future?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029781"/>
            <a:ext cx="3860236" cy="387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53102" y="5151093"/>
            <a:ext cx="19949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 </a:t>
            </a:r>
            <a:r>
              <a:rPr lang="en-US" sz="2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endParaRPr lang="en-US" sz="2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96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0375" y="852249"/>
            <a:ext cx="69656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-"/>
              <a:defRPr/>
            </a:pP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don’t want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Illness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Involuntary death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loss, ignorance,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creativity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60375" y="3315459"/>
            <a:ext cx="77692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-"/>
              <a:defRPr/>
            </a:pP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do want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healthier lives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cognitive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capacities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Limitless potential for spiritual/moral/intellectual development</a:t>
            </a:r>
          </a:p>
        </p:txBody>
      </p:sp>
      <p:pic>
        <p:nvPicPr>
          <p:cNvPr id="7" name="Picture 2" descr="Resultado de imagem para humankind insignifica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7404">
            <a:off x="7027938" y="1328794"/>
            <a:ext cx="4935852" cy="336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5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10772" y="876930"/>
            <a:ext cx="652733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enhancement technologies will offer enormous potential for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humanly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beneficial uses.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In defense of Posthuman Dignity. In: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Kuhse,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H.; 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Schüklenk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U.;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Singer,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(Ed.). Bioethics: an anthology, 2016)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Transhumanism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holds to increase human health-span &amp; extend intellectual &amp; physical capacities.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Posthuman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have indefinite health-spans &amp; greater intellectual faculties.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Resultado de imagem para artificial intelligence is the futur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9557" y="1167672"/>
            <a:ext cx="4783843" cy="384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07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307975" y="956912"/>
            <a:ext cx="509529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All </a:t>
            </a:r>
            <a:r>
              <a:rPr lang="en-US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of us will be half humans and half </a:t>
            </a:r>
            <a:r>
              <a:rPr lang="en-US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machines</a:t>
            </a: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CYBORG</a:t>
            </a: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</a:t>
            </a: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ernetic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</a:t>
            </a: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anism).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that happens, a human hero could fall in love with a robot.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(Harari, Y. N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en-US" sz="12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742" y="1022279"/>
            <a:ext cx="6520898" cy="567363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41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10772" y="876930"/>
            <a:ext cx="11192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Post-human 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eliminate illness, ageing &amp; death, through the “NBIC convergence” (nanotechnology, biotechnology, information technology &amp; cognitive science).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N. Superintelligence: paths, dangers, strategies, 2014)</a:t>
            </a:r>
            <a:endParaRPr lang="en-US" sz="16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Aft>
                <a:spcPts val="600"/>
              </a:spcAft>
            </a:pPr>
            <a:endParaRPr lang="en-US" sz="16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383" y="2632364"/>
            <a:ext cx="8285018" cy="4044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8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0375" y="1096086"/>
            <a:ext cx="540009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en-US" sz="30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path to greater-human intelligence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to enhance the functioning of biological brains. 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N., 2014)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endParaRPr lang="pt-BR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en-US" sz="30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Manipulation </a:t>
            </a:r>
            <a:r>
              <a:rPr lang="en-US" sz="30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genetics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provide a more powerful set of tools than psychopharmacology.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2036" y="1274619"/>
            <a:ext cx="5874328" cy="372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22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0375" y="910141"/>
            <a:ext cx="743671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Bioconservatives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argue against use of technology to modify human nature. Leon </a:t>
            </a:r>
            <a:r>
              <a:rPr lang="en-US" sz="28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Francis Fukuyama.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Kuhse, H.; 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Schüklenk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U.; Singer, P. (Ed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.), 2016)</a:t>
            </a: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Transhumanists: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legitimately reform ourselves &amp; our nature in accordance with human values &amp; personal aspirations.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075" y="471055"/>
            <a:ext cx="6182215" cy="638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12"/>
          <p:cNvSpPr/>
          <p:nvPr/>
        </p:nvSpPr>
        <p:spPr>
          <a:xfrm>
            <a:off x="460375" y="4466656"/>
            <a:ext cx="6037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Alarmist pictures of the threat is not the best way to go about it. </a:t>
            </a:r>
            <a:r>
              <a:rPr lang="en-US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</p:txBody>
      </p:sp>
    </p:spTree>
    <p:extLst>
      <p:ext uri="{BB962C8B-B14F-4D97-AF65-F5344CB8AC3E}">
        <p14:creationId xmlns:p14="http://schemas.microsoft.com/office/powerpoint/2010/main" val="1161694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0375" y="1602781"/>
            <a:ext cx="742286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superintelligent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system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exceeds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cognitive performance of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humans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pt-BR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</a:t>
            </a:r>
            <a:r>
              <a:rPr lang="pt-BR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2014)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fate of the gorillas now depends more on us humans than on the gorillas themselves, so the fate of our species would depend on the actions of the 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superintelligence </a:t>
            </a:r>
            <a:r>
              <a:rPr lang="en-US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endParaRPr lang="en-US" sz="2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044" y="1058986"/>
            <a:ext cx="4104738" cy="52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3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0374" y="611177"/>
            <a:ext cx="1054013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en-US" sz="30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Superintelligence</a:t>
            </a:r>
            <a:r>
              <a:rPr lang="en-US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Lays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future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humanity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intelligent</a:t>
            </a:r>
            <a:r>
              <a:rPr lang="pt-BR" sz="3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pt-BR" sz="3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What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should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happen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when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machines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surpass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humans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in general </a:t>
            </a: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intelligence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? </a:t>
            </a:r>
          </a:p>
          <a:p>
            <a:pPr marL="457200" indent="-457200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endParaRPr lang="pt-BR" sz="28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" b="100000" l="0" r="100000">
                        <a14:foregroundMark x1="97429" y1="43919" x2="97429" y2="43919"/>
                        <a14:foregroundMark x1="98329" y1="4223" x2="98329" y2="4223"/>
                        <a14:foregroundMark x1="95501" y1="7432" x2="95501" y2="7432"/>
                        <a14:foregroundMark x1="95630" y1="3885" x2="95630" y2="3885"/>
                        <a14:foregroundMark x1="93959" y1="7432" x2="93959" y2="7432"/>
                        <a14:foregroundMark x1="96658" y1="5743" x2="96658" y2="5743"/>
                        <a14:foregroundMark x1="82391" y1="14696" x2="82391" y2="14696"/>
                        <a14:foregroundMark x1="79049" y1="15203" x2="79049" y2="15203"/>
                        <a14:foregroundMark x1="68123" y1="20946" x2="68123" y2="20946"/>
                        <a14:foregroundMark x1="63368" y1="23480" x2="63368" y2="23480"/>
                        <a14:foregroundMark x1="64781" y1="21622" x2="64781" y2="21622"/>
                        <a14:foregroundMark x1="66195" y1="20946" x2="66195" y2="20946"/>
                        <a14:foregroundMark x1="48072" y1="86318" x2="48072" y2="86318"/>
                        <a14:foregroundMark x1="46658" y1="85473" x2="46658" y2="85473"/>
                        <a14:foregroundMark x1="71594" y1="65709" x2="71594" y2="65709"/>
                        <a14:foregroundMark x1="81491" y1="65709" x2="81491" y2="65709"/>
                        <a14:foregroundMark x1="62082" y1="55574" x2="62082" y2="55574"/>
                        <a14:foregroundMark x1="60668" y1="54730" x2="60668" y2="54730"/>
                        <a14:foregroundMark x1="57069" y1="53378" x2="57069" y2="53378"/>
                        <a14:foregroundMark x1="55398" y1="52027" x2="55398" y2="52027"/>
                        <a14:foregroundMark x1="54370" y1="51182" x2="54370" y2="51182"/>
                        <a14:foregroundMark x1="81234" y1="11824" x2="81234" y2="11824"/>
                        <a14:foregroundMark x1="82905" y1="10811" x2="82905" y2="10811"/>
                        <a14:foregroundMark x1="84319" y1="10473" x2="84319" y2="10473"/>
                        <a14:foregroundMark x1="94730" y1="79054" x2="94730" y2="79054"/>
                        <a14:foregroundMark x1="89203" y1="72804" x2="89203" y2="72804"/>
                        <a14:foregroundMark x1="87018" y1="69932" x2="87018" y2="69932"/>
                        <a14:foregroundMark x1="92031" y1="77534" x2="92031" y2="77534"/>
                        <a14:foregroundMark x1="90103" y1="76520" x2="90103" y2="76520"/>
                        <a14:foregroundMark x1="87532" y1="73142" x2="87532" y2="73142"/>
                        <a14:foregroundMark x1="84062" y1="68581" x2="84062" y2="68581"/>
                        <a14:foregroundMark x1="95887" y1="94257" x2="95887" y2="94257"/>
                        <a14:foregroundMark x1="96915" y1="89189" x2="96915" y2="89189"/>
                        <a14:foregroundMark x1="91774" y1="84797" x2="91774" y2="84797"/>
                        <a14:foregroundMark x1="89846" y1="86655" x2="89846" y2="86655"/>
                        <a14:foregroundMark x1="90617" y1="88345" x2="90617" y2="88345"/>
                        <a14:foregroundMark x1="64010" y1="98818" x2="64010" y2="98818"/>
                        <a14:foregroundMark x1="62596" y1="93074" x2="62596" y2="93074"/>
                        <a14:foregroundMark x1="69409" y1="98480" x2="69409" y2="98480"/>
                        <a14:foregroundMark x1="93959" y1="83615" x2="93959" y2="83615"/>
                        <a14:foregroundMark x1="90360" y1="78209" x2="90360" y2="78209"/>
                        <a14:foregroundMark x1="48329" y1="84122" x2="48329" y2="84122"/>
                        <a14:foregroundMark x1="49743" y1="81926" x2="49743" y2="81926"/>
                        <a14:foregroundMark x1="50000" y1="80912" x2="51028" y2="80912"/>
                        <a14:foregroundMark x1="51928" y1="81250" x2="51928" y2="81250"/>
                        <a14:foregroundMark x1="52699" y1="81588" x2="52699" y2="81588"/>
                        <a14:foregroundMark x1="54113" y1="81926" x2="54113" y2="81926"/>
                        <a14:foregroundMark x1="67224" y1="97466" x2="67224" y2="97466"/>
                        <a14:foregroundMark x1="65296" y1="95608" x2="65296" y2="95608"/>
                        <a14:foregroundMark x1="64524" y1="94257" x2="64524" y2="94257"/>
                        <a14:foregroundMark x1="63368" y1="93412" x2="63368" y2="93412"/>
                        <a14:foregroundMark x1="60925" y1="91554" x2="60925" y2="91554"/>
                        <a14:foregroundMark x1="88946" y1="84459" x2="88946" y2="84459"/>
                        <a14:foregroundMark x1="87275" y1="82264" x2="87275" y2="82264"/>
                        <a14:foregroundMark x1="86247" y1="80912" x2="86247" y2="80912"/>
                        <a14:foregroundMark x1="83162" y1="77196" x2="83162" y2="77196"/>
                        <a14:foregroundMark x1="81877" y1="74662" x2="81877" y2="74662"/>
                        <a14:foregroundMark x1="81491" y1="73649" x2="81491" y2="73649"/>
                        <a14:foregroundMark x1="79949" y1="73142" x2="79949" y2="73142"/>
                        <a14:foregroundMark x1="79306" y1="72128" x2="79306" y2="72128"/>
                        <a14:foregroundMark x1="79949" y1="13682" x2="79949" y2="13682"/>
                        <a14:foregroundMark x1="92802" y1="9291" x2="92802" y2="9291"/>
                        <a14:foregroundMark x1="96658" y1="3547" x2="96658" y2="3547"/>
                        <a14:foregroundMark x1="97686" y1="2534" x2="97686" y2="2534"/>
                        <a14:foregroundMark x1="98329" y1="2027" x2="98329" y2="2027"/>
                        <a14:foregroundMark x1="69409" y1="22297" x2="69409" y2="22297"/>
                        <a14:foregroundMark x1="70051" y1="21959" x2="70051" y2="21959"/>
                        <a14:foregroundMark x1="70823" y1="21284" x2="70823" y2="21284"/>
                        <a14:foregroundMark x1="71979" y1="20946" x2="71979" y2="20946"/>
                        <a14:foregroundMark x1="73008" y1="21284" x2="73008" y2="21284"/>
                        <a14:foregroundMark x1="48843" y1="83277" x2="48843" y2="83277"/>
                        <a14:foregroundMark x1="62596" y1="91723" x2="62596" y2="91723"/>
                        <a14:foregroundMark x1="65039" y1="93750" x2="65039" y2="93750"/>
                        <a14:foregroundMark x1="66195" y1="94932" x2="66195" y2="94932"/>
                        <a14:foregroundMark x1="66452" y1="96622" x2="66452" y2="96622"/>
                        <a14:foregroundMark x1="67866" y1="96791" x2="67866" y2="96791"/>
                        <a14:foregroundMark x1="68895" y1="96791" x2="68895" y2="96791"/>
                        <a14:foregroundMark x1="60668" y1="57264" x2="60668" y2="57264"/>
                        <a14:foregroundMark x1="58740" y1="54730" x2="58740" y2="54730"/>
                        <a14:foregroundMark x1="88689" y1="42230" x2="88689" y2="42230"/>
                        <a14:foregroundMark x1="92802" y1="47973" x2="92802" y2="47973"/>
                        <a14:foregroundMark x1="95244" y1="51182" x2="95244" y2="51182"/>
                        <a14:foregroundMark x1="39717" y1="42905" x2="39717" y2="42905"/>
                        <a14:foregroundMark x1="41645" y1="41554" x2="41645" y2="41554"/>
                        <a14:backgroundMark x1="56041" y1="68243" x2="56041" y2="68243"/>
                        <a14:backgroundMark x1="46144" y1="64865" x2="46144" y2="64865"/>
                        <a14:backgroundMark x1="72494" y1="86318" x2="72494" y2="86318"/>
                        <a14:backgroundMark x1="61825" y1="68243" x2="61825" y2="68243"/>
                        <a14:backgroundMark x1="50514" y1="56588" x2="50514" y2="56588"/>
                        <a14:backgroundMark x1="42031" y1="51520" x2="42031" y2="51520"/>
                        <a14:backgroundMark x1="64781" y1="75000" x2="64781" y2="75000"/>
                        <a14:backgroundMark x1="78535" y1="89865" x2="78535" y2="89865"/>
                        <a14:backgroundMark x1="82134" y1="95608" x2="82134" y2="95608"/>
                        <a14:backgroundMark x1="90360" y1="46959" x2="90360" y2="46959"/>
                        <a14:backgroundMark x1="87532" y1="50845" x2="87532" y2="50845"/>
                        <a14:backgroundMark x1="76093" y1="45101" x2="76093" y2="45101"/>
                        <a14:backgroundMark x1="74936" y1="80405" x2="74936" y2="80405"/>
                        <a14:backgroundMark x1="85090" y1="93750" x2="85090" y2="93750"/>
                        <a14:backgroundMark x1="83805" y1="49831" x2="83805" y2="49831"/>
                        <a14:backgroundMark x1="65039" y1="80912" x2="65039" y2="80912"/>
                        <a14:backgroundMark x1="92674" y1="48311" x2="92674" y2="48311"/>
                        <a14:backgroundMark x1="95630" y1="52027" x2="95630" y2="52027"/>
                        <a14:backgroundMark x1="90231" y1="47297" x2="90231" y2="47297"/>
                        <a14:backgroundMark x1="92416" y1="48311" x2="92416" y2="48311"/>
                        <a14:backgroundMark x1="93830" y1="50507" x2="93830" y2="50507"/>
                        <a14:backgroundMark x1="17962" y1="88063" x2="17962" y2="88063"/>
                        <a14:backgroundMark x1="95164" y1="1351" x2="95164" y2="1351"/>
                        <a14:backgroundMark x1="96028" y1="676" x2="96028" y2="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9047" y="2604654"/>
            <a:ext cx="5502953" cy="423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60374" y="3666716"/>
            <a:ext cx="715962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This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is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quite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possibly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most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important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project</a:t>
            </a:r>
            <a:r>
              <a:rPr lang="pt-BR" sz="4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humanity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has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ever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pt-BR" sz="42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faced</a:t>
            </a:r>
            <a:r>
              <a:rPr lang="pt-BR" sz="4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. </a:t>
            </a:r>
            <a:r>
              <a:rPr lang="pt-BR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4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pt-BR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N., </a:t>
            </a:r>
            <a:r>
              <a:rPr lang="pt-BR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2014)</a:t>
            </a:r>
            <a:endParaRPr lang="en-US" sz="1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endParaRPr lang="en-US" sz="2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17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0375" y="791286"/>
            <a:ext cx="104481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</a:t>
            </a:r>
            <a:r>
              <a:rPr lang="en-US" sz="26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dignity?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Bostrom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In: Kuhse, H.; </a:t>
            </a:r>
            <a:r>
              <a:rPr lang="en-US" sz="1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Schüklenk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U.; Singer, P. (Ed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.), 2016)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 status, the inalienable right to be treated with respect. 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of being honorable.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 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 </a:t>
            </a:r>
            <a:r>
              <a:rPr lang="en-US" sz="2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posthuman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could possess.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lvl="0">
              <a:spcAft>
                <a:spcPts val="600"/>
              </a:spcAft>
            </a:pPr>
            <a:endParaRPr lang="en-US" sz="1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" b="100000" l="9972" r="91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715491"/>
            <a:ext cx="6781800" cy="4170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10772" y="2838894"/>
            <a:ext cx="640264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6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Bioconservatives</a:t>
            </a: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tend to deny </a:t>
            </a:r>
            <a:r>
              <a:rPr lang="en-US" sz="2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posthuman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dignity.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marL="457200" lvl="0" indent="-4572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Transhumanists: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human &amp; </a:t>
            </a:r>
            <a:r>
              <a:rPr lang="en-US" sz="26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posthuman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dignity compatible &amp; complementary. </a:t>
            </a:r>
          </a:p>
          <a:p>
            <a:pPr marL="457200" lvl="0" indent="-45720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Dignity, in its modern sense, consists in that we are &amp; what we have the </a:t>
            </a: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to become</a:t>
            </a:r>
            <a:r>
              <a:rPr lang="en-US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</p:txBody>
      </p:sp>
    </p:spTree>
    <p:extLst>
      <p:ext uri="{BB962C8B-B14F-4D97-AF65-F5344CB8AC3E}">
        <p14:creationId xmlns:p14="http://schemas.microsoft.com/office/powerpoint/2010/main" val="3116236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" descr="UN DESA on Twitter: &quot;How is the #COVID19 pandemic affecting our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"/>
          <a:stretch/>
        </p:blipFill>
        <p:spPr bwMode="auto">
          <a:xfrm>
            <a:off x="307975" y="1717963"/>
            <a:ext cx="2873531" cy="36593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3990108" y="1174446"/>
            <a:ext cx="7772401" cy="5584558"/>
            <a:chOff x="1543198" y="983525"/>
            <a:chExt cx="5225831" cy="5739321"/>
          </a:xfrm>
        </p:grpSpPr>
        <p:pic>
          <p:nvPicPr>
            <p:cNvPr id="16" name="Picture 2" descr="UN DESA on Twitter: &quot;How is the #COVID19 pandemic affecting our ..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5" r="1517"/>
            <a:stretch/>
          </p:blipFill>
          <p:spPr bwMode="auto">
            <a:xfrm>
              <a:off x="1543198" y="990302"/>
              <a:ext cx="5225831" cy="573254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5694217" y="990304"/>
              <a:ext cx="1074812" cy="3372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3255818" y="983525"/>
              <a:ext cx="3036815" cy="878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 rot="7858807">
              <a:off x="4513038" y="1844598"/>
              <a:ext cx="1557210" cy="713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 rot="5400000">
              <a:off x="3778837" y="1258529"/>
              <a:ext cx="1414661" cy="878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 rot="2198827">
              <a:off x="3529713" y="1249319"/>
              <a:ext cx="756669" cy="1142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 rot="10800000">
              <a:off x="5019476" y="2781733"/>
              <a:ext cx="1749552" cy="878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4774225" y="3137710"/>
              <a:ext cx="490502" cy="439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INTRODUCTION</a:t>
            </a:r>
            <a:endParaRPr lang="pt-BR" sz="24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92993" y="528115"/>
            <a:ext cx="6346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kern="18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COVID-19 AFFECTING ALL SDGS </a:t>
            </a:r>
          </a:p>
        </p:txBody>
      </p:sp>
    </p:spTree>
    <p:extLst>
      <p:ext uri="{BB962C8B-B14F-4D97-AF65-F5344CB8AC3E}">
        <p14:creationId xmlns:p14="http://schemas.microsoft.com/office/powerpoint/2010/main" val="1712659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10145" y="74756"/>
            <a:ext cx="101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FUTURE OF HUMANITY INSTITUTE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1274618" y="545811"/>
            <a:ext cx="9652540" cy="6312189"/>
            <a:chOff x="2168433" y="235131"/>
            <a:chExt cx="8778241" cy="6622869"/>
          </a:xfrm>
        </p:grpSpPr>
        <p:graphicFrame>
          <p:nvGraphicFramePr>
            <p:cNvPr id="13" name="Diagrama 12"/>
            <p:cNvGraphicFramePr/>
            <p:nvPr>
              <p:extLst>
                <p:ext uri="{D42A27DB-BD31-4B8C-83A1-F6EECF244321}">
                  <p14:modId xmlns:p14="http://schemas.microsoft.com/office/powerpoint/2010/main" val="958451495"/>
                </p:ext>
              </p:extLst>
            </p:nvPr>
          </p:nvGraphicFramePr>
          <p:xfrm>
            <a:off x="2168433" y="235131"/>
            <a:ext cx="8778241" cy="66228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4" name="CaixaDeTexto 13"/>
            <p:cNvSpPr txBox="1"/>
            <p:nvPr/>
          </p:nvSpPr>
          <p:spPr>
            <a:xfrm>
              <a:off x="8508553" y="4758964"/>
              <a:ext cx="2114239" cy="1840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0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Intellectual</a:t>
              </a:r>
              <a:r>
                <a:rPr lang="pt-BR" sz="2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pt-BR" sz="20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capacity</a:t>
              </a:r>
              <a:endParaRPr lang="pt-BR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lvl="0"/>
              <a:r>
                <a:rPr lang="pt-BR" sz="2200" b="1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- Mental </a:t>
              </a:r>
              <a:r>
                <a:rPr lang="pt-BR" sz="2200" b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energy</a:t>
              </a:r>
              <a:endParaRPr lang="pt-BR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lvl="0"/>
              <a:r>
                <a:rPr lang="pt-BR" sz="2200" b="1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- </a:t>
              </a:r>
              <a:r>
                <a:rPr lang="pt-BR" sz="2200" b="1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Intelligence</a:t>
              </a:r>
              <a:endParaRPr lang="pt-BR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lvl="0"/>
              <a:r>
                <a:rPr lang="pt-BR" sz="2200" b="1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- </a:t>
              </a:r>
              <a:r>
                <a:rPr lang="pt-BR" sz="2200" b="1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empathy</a:t>
              </a:r>
              <a:endParaRPr lang="pt-BR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endParaRPr lang="en-U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6" name="Conector reto 15"/>
            <p:cNvCxnSpPr/>
            <p:nvPr/>
          </p:nvCxnSpPr>
          <p:spPr>
            <a:xfrm>
              <a:off x="8508553" y="4968206"/>
              <a:ext cx="0" cy="16024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557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73" y="1094509"/>
            <a:ext cx="4184072" cy="396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5453542" y="1213271"/>
            <a:ext cx="572707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Interdisciplinary foundational 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research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centre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Population 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 Global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Priority.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Informs the decision-making of individuals &amp; institutions seeking </a:t>
            </a:r>
            <a:r>
              <a:rPr lang="en-US" sz="32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do as much good as possible.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330037" y="74756"/>
            <a:ext cx="103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 GLOBAL PRIORITIES INSTITUTE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611480" y="5156324"/>
            <a:ext cx="2014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Hilary Greaves</a:t>
            </a:r>
          </a:p>
        </p:txBody>
      </p:sp>
    </p:spTree>
    <p:extLst>
      <p:ext uri="{BB962C8B-B14F-4D97-AF65-F5344CB8AC3E}">
        <p14:creationId xmlns:p14="http://schemas.microsoft.com/office/powerpoint/2010/main" val="4223281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2888" y="835244"/>
            <a:ext cx="707274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World Birth/Death Rates (2016 est</a:t>
            </a:r>
            <a:r>
              <a:rPr lang="en-US" altLang="en-U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.)</a:t>
            </a:r>
            <a:endParaRPr lang="en-US" altLang="en-US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456120"/>
              </p:ext>
            </p:extLst>
          </p:nvPr>
        </p:nvGraphicFramePr>
        <p:xfrm>
          <a:off x="1358833" y="1801157"/>
          <a:ext cx="9474334" cy="350520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4737167">
                  <a:extLst>
                    <a:ext uri="{9D8B030D-6E8A-4147-A177-3AD203B41FA5}">
                      <a16:colId xmlns:a16="http://schemas.microsoft.com/office/drawing/2014/main" xmlns="" val="4000065223"/>
                    </a:ext>
                  </a:extLst>
                </a:gridCol>
                <a:gridCol w="4737167">
                  <a:extLst>
                    <a:ext uri="{9D8B030D-6E8A-4147-A177-3AD203B41FA5}">
                      <a16:colId xmlns:a16="http://schemas.microsoft.com/office/drawing/2014/main" xmlns="" val="4243998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Birth </a:t>
                      </a:r>
                      <a:r>
                        <a:rPr lang="en-US" sz="24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Rate</a:t>
                      </a:r>
                      <a:endParaRPr lang="en-US" sz="2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Death </a:t>
                      </a:r>
                      <a:r>
                        <a:rPr lang="en-US" sz="24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Rate</a:t>
                      </a:r>
                      <a:endParaRPr lang="en-US" sz="2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4764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135 million births each year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56.8 million people die each year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23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368,600 births each day</a:t>
                      </a:r>
                      <a:endParaRPr lang="en-US" sz="2400" b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155,500 people die each day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8416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15,360 births each hour</a:t>
                      </a:r>
                      <a:endParaRPr lang="en-US" sz="2400" b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6,480 </a:t>
                      </a:r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people die each hour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8406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258 births each minute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108 people die each minute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6283940"/>
                  </a:ext>
                </a:extLst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1358833" y="5358143"/>
            <a:ext cx="869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In: &lt;https</a:t>
            </a:r>
            <a:r>
              <a:rPr lang="pt-BR" altLang="en-US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pt-BR" altLang="en-US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www.wholesomewords.org/missions/greatc.html#birdatrate&gt;, 02 </a:t>
            </a:r>
            <a:r>
              <a:rPr lang="pt-BR" altLang="en-US" sz="1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</a:t>
            </a:r>
            <a:r>
              <a:rPr lang="pt-BR" altLang="en-US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2018</a:t>
            </a:r>
            <a:r>
              <a:rPr lang="pt-BR" altLang="en-US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30037" y="74756"/>
            <a:ext cx="103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 GLOBAL PRIORITIES INSTITUTE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83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62886" y="943058"/>
            <a:ext cx="1086711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AS A GLOBAL PRIORITY</a:t>
            </a:r>
          </a:p>
          <a:p>
            <a:pPr lvl="0">
              <a:defRPr/>
            </a:pPr>
            <a:r>
              <a:rPr lang="en-US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Population </a:t>
            </a:r>
            <a:r>
              <a:rPr lang="en-US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Division</a:t>
            </a:r>
          </a:p>
          <a:p>
            <a:pPr marL="342900" lvl="0" indent="-342900">
              <a:buFont typeface="Symbol" panose="05050102010706020507" pitchFamily="18" charset="2"/>
              <a:buChar char="-"/>
              <a:defRPr/>
            </a:pP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2.100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medium projection - 11bi</a:t>
            </a:r>
          </a:p>
          <a:p>
            <a:pPr marL="342900" lvl="0" indent="-342900">
              <a:buFont typeface="Symbol" panose="05050102010706020507" pitchFamily="18" charset="2"/>
              <a:buChar char="-"/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projection: 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2.050: 8,7 bi; 2.100: 7,3 bi </a:t>
            </a:r>
          </a:p>
          <a:p>
            <a:pPr lvl="0">
              <a:defRPr/>
            </a:pP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30037" y="74756"/>
            <a:ext cx="103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 GLOBAL PRIORITIES INSTITUTE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" b="95939" l="1704" r="99319">
                        <a14:foregroundMark x1="85349" y1="28934" x2="85349" y2="28934"/>
                        <a14:foregroundMark x1="56388" y1="71574" x2="56388" y2="71574"/>
                        <a14:foregroundMark x1="94719" y1="76396" x2="94719" y2="76396"/>
                        <a14:foregroundMark x1="89779" y1="69289" x2="89779" y2="69289"/>
                        <a14:foregroundMark x1="91141" y1="76904" x2="91141" y2="76904"/>
                        <a14:foregroundMark x1="84497" y1="72589" x2="84497" y2="72589"/>
                        <a14:foregroundMark x1="83305" y1="86548" x2="83305" y2="86548"/>
                        <a14:foregroundMark x1="91652" y1="87563" x2="91652" y2="87563"/>
                        <a14:foregroundMark x1="92845" y1="85787" x2="92845" y2="85787"/>
                        <a14:foregroundMark x1="90290" y1="89848" x2="90290" y2="89848"/>
                        <a14:foregroundMark x1="89097" y1="89340" x2="89097" y2="89340"/>
                        <a14:foregroundMark x1="92845" y1="84010" x2="92845" y2="84010"/>
                        <a14:foregroundMark x1="20102" y1="5584" x2="20102" y2="5584"/>
                        <a14:foregroundMark x1="45826" y1="10660" x2="45826" y2="10660"/>
                        <a14:foregroundMark x1="46848" y1="12690" x2="46848" y2="12690"/>
                        <a14:foregroundMark x1="47189" y1="9645" x2="47189" y2="9645"/>
                        <a14:foregroundMark x1="62351" y1="7614" x2="62351" y2="7614"/>
                        <a14:foregroundMark x1="55707" y1="13198" x2="55707" y2="13198"/>
                        <a14:foregroundMark x1="73083" y1="8629" x2="73083" y2="8629"/>
                        <a14:foregroundMark x1="71039" y1="8376" x2="71039" y2="8376"/>
                        <a14:foregroundMark x1="59796" y1="5076" x2="59796" y2="5076"/>
                        <a14:foregroundMark x1="54003" y1="18274" x2="54003" y2="18274"/>
                        <a14:foregroundMark x1="36116" y1="23096" x2="36116" y2="23096"/>
                        <a14:foregroundMark x1="35945" y1="21827" x2="35945" y2="21827"/>
                        <a14:foregroundMark x1="41397" y1="26650" x2="41397" y2="26650"/>
                        <a14:backgroundMark x1="39523" y1="17259" x2="39523" y2="17259"/>
                        <a14:backgroundMark x1="41738" y1="8376" x2="41738" y2="8376"/>
                        <a14:backgroundMark x1="45826" y1="17259" x2="45826" y2="17259"/>
                        <a14:backgroundMark x1="50767" y1="15228" x2="50767" y2="15228"/>
                        <a14:backgroundMark x1="51959" y1="8629" x2="51959" y2="8629"/>
                        <a14:backgroundMark x1="49404" y1="6853" x2="49404" y2="6853"/>
                        <a14:backgroundMark x1="43952" y1="5076" x2="43952" y2="5076"/>
                        <a14:backgroundMark x1="38842" y1="6091" x2="38842" y2="6091"/>
                        <a14:backgroundMark x1="41397" y1="24112" x2="41397" y2="24112"/>
                        <a14:backgroundMark x1="56729" y1="15990" x2="56729" y2="15990"/>
                        <a14:backgroundMark x1="59796" y1="13198" x2="59796" y2="13198"/>
                        <a14:backgroundMark x1="67291" y1="7868" x2="67291" y2="7868"/>
                        <a14:backgroundMark x1="70017" y1="5584" x2="70017" y2="5584"/>
                        <a14:backgroundMark x1="76831" y1="4822" x2="76831" y2="4822"/>
                        <a14:backgroundMark x1="80920" y1="8376" x2="80920" y2="8376"/>
                        <a14:backgroundMark x1="75298" y1="9645" x2="75298" y2="9645"/>
                        <a14:backgroundMark x1="72402" y1="11421" x2="72402" y2="11421"/>
                        <a14:backgroundMark x1="54003" y1="8883" x2="54003" y2="8883"/>
                        <a14:backgroundMark x1="55707" y1="5076" x2="55707" y2="5076"/>
                        <a14:backgroundMark x1="42419" y1="14467" x2="42419" y2="14467"/>
                        <a14:backgroundMark x1="40716" y1="12183" x2="40716" y2="12183"/>
                        <a14:backgroundMark x1="67632" y1="4061" x2="67632" y2="406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75370"/>
            <a:ext cx="6211919" cy="433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562886" y="2633427"/>
            <a:ext cx="61011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Questions to stimulate reflections</a:t>
            </a:r>
          </a:p>
          <a:p>
            <a:pPr lvl="0"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Lower projection population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well-being (conventional wisdom)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preserve the state of the planet for future generations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62885" y="4941751"/>
            <a:ext cx="10562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tools: - forced sterilization (morally impermissible, incentivation </a:t>
            </a:r>
          </a:p>
          <a:p>
            <a:pPr lvl="1"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no coercion);</a:t>
            </a:r>
          </a:p>
          <a:p>
            <a:pPr lvl="0">
              <a:defRPr/>
            </a:pP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	- tax &amp; benefits (economically, affect reproductive behavior).</a:t>
            </a:r>
          </a:p>
        </p:txBody>
      </p:sp>
    </p:spTree>
    <p:extLst>
      <p:ext uri="{BB962C8B-B14F-4D97-AF65-F5344CB8AC3E}">
        <p14:creationId xmlns:p14="http://schemas.microsoft.com/office/powerpoint/2010/main" val="1365490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562886" y="545811"/>
            <a:ext cx="108671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 would increase extinction risks? decrease? neither?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people: more researchers? Faster social progress? Social innovators?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will generate technological progress? </a:t>
            </a:r>
          </a:p>
          <a:p>
            <a:pPr lvl="1">
              <a:defRPr/>
            </a:pPr>
            <a:endParaRPr lang="en-US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30037" y="74756"/>
            <a:ext cx="103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 GLOBAL PRIORITIES INSTITUTE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m relacionad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1455" y="3756184"/>
            <a:ext cx="4336472" cy="249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2886" y="3006335"/>
            <a:ext cx="67960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Natural resource </a:t>
            </a:r>
            <a:r>
              <a:rPr lang="en-US" sz="32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constraints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have to be evaluated.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Concerns about climate change, environmental degradation &amp; extinction are all potential risks.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</a:t>
            </a: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well-being must be </a:t>
            </a:r>
            <a:r>
              <a:rPr lang="en-US" sz="2600" b="1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maximised</a:t>
            </a:r>
            <a:r>
              <a:rPr lang="en-US" sz="26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any case.</a:t>
            </a:r>
          </a:p>
        </p:txBody>
      </p:sp>
    </p:spTree>
    <p:extLst>
      <p:ext uri="{BB962C8B-B14F-4D97-AF65-F5344CB8AC3E}">
        <p14:creationId xmlns:p14="http://schemas.microsoft.com/office/powerpoint/2010/main" val="2732322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203064" y="3974118"/>
            <a:ext cx="11325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5400" b="1" i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direct &amp; effective levers for this </a:t>
            </a:r>
            <a:r>
              <a:rPr lang="en-US" sz="50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than </a:t>
            </a:r>
            <a:r>
              <a:rPr lang="en-US" sz="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population</a:t>
            </a:r>
            <a:endParaRPr lang="en-US" sz="52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63439" y="1523614"/>
            <a:ext cx="108651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If </a:t>
            </a:r>
            <a:r>
              <a:rPr lang="en-US" sz="5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our conclusion is that the fate of humanity might depend on speeding up social progress relative to technological progress, </a:t>
            </a:r>
            <a:r>
              <a:rPr lang="en-US" sz="5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there are likely to be more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07975" y="4897448"/>
            <a:ext cx="92409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5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size. That seems to merit more thought.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30037" y="74756"/>
            <a:ext cx="103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489587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03563" y="701135"/>
            <a:ext cx="107511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GLOBAL AND PLURALISTIC  BIOETHICS IN THE  21</a:t>
            </a:r>
            <a:r>
              <a:rPr lang="en-US" sz="7400" b="1" baseline="30000" dirty="0" smtClean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ST</a:t>
            </a:r>
            <a:r>
              <a:rPr lang="en-US" sz="7400" b="1" dirty="0" smtClean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8800" b="1" dirty="0" smtClean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CENTURY</a:t>
            </a:r>
            <a:endParaRPr lang="pt-BR" sz="8800" b="1" dirty="0" smtClean="0"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744689" y="4783485"/>
            <a:ext cx="38100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Joaquim Clotet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PUCRS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2020</a:t>
            </a:r>
          </a:p>
          <a:p>
            <a:pPr algn="ctr">
              <a:defRPr/>
            </a:pPr>
            <a:endParaRPr lang="pt-BR" sz="1100" b="1" dirty="0" smtClean="0"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48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INTRODUCTION</a:t>
            </a:r>
            <a:endParaRPr lang="pt-BR" sz="24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Imagem - Gordon Johnson - Pixaba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09" y="1753013"/>
            <a:ext cx="4966492" cy="4973628"/>
          </a:xfrm>
          <a:prstGeom prst="rect">
            <a:avLst/>
          </a:prstGeom>
          <a:ln>
            <a:noFill/>
          </a:ln>
          <a:effectLst>
            <a:outerShdw blurRad="114300" dist="139700" dir="114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92992" y="528115"/>
            <a:ext cx="7576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kern="18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endParaRPr lang="pt-BR" sz="3600" b="1" kern="1800" spc="25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400" b="1" kern="1800" spc="25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Countries, Areas or Territories with cases – 215</a:t>
            </a:r>
          </a:p>
          <a:p>
            <a:r>
              <a:rPr lang="en-US" sz="2800" b="1" kern="18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Confirmed deaths – 254,199</a:t>
            </a:r>
            <a:endParaRPr lang="pt-BR" sz="2800" b="1" kern="1800" spc="25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Imagem - Gordon Johnson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47" y="1242127"/>
            <a:ext cx="1708840" cy="1711295"/>
          </a:xfrm>
          <a:prstGeom prst="rect">
            <a:avLst/>
          </a:prstGeom>
          <a:ln>
            <a:noFill/>
          </a:ln>
          <a:effectLst>
            <a:outerShdw blurRad="114300" dist="139700" dir="114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m - Gordon Johnson -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062" y="5278580"/>
            <a:ext cx="1079107" cy="1080657"/>
          </a:xfrm>
          <a:prstGeom prst="rect">
            <a:avLst/>
          </a:prstGeom>
          <a:ln>
            <a:noFill/>
          </a:ln>
          <a:effectLst>
            <a:outerShdw blurRad="114300" dist="139700" dir="114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m - Gordon Johnson -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36" y="5278580"/>
            <a:ext cx="705570" cy="706583"/>
          </a:xfrm>
          <a:prstGeom prst="rect">
            <a:avLst/>
          </a:prstGeom>
          <a:ln>
            <a:noFill/>
          </a:ln>
          <a:effectLst>
            <a:outerShdw blurRad="114300" dist="139700" dir="114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m - Gordon Johnson -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42" y="2576943"/>
            <a:ext cx="1079107" cy="1080657"/>
          </a:xfrm>
          <a:prstGeom prst="rect">
            <a:avLst/>
          </a:prstGeom>
          <a:ln>
            <a:noFill/>
          </a:ln>
          <a:effectLst>
            <a:outerShdw blurRad="114300" dist="139700" dir="114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31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11" decel="3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" dur="45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50011" decel="3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4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50011" decel="3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3200000">
                                      <p:cBhvr>
                                        <p:cTn id="10" dur="4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50011" decel="3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" dur="4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50011" decel="3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4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INTRODUCTION</a:t>
            </a:r>
            <a:endParaRPr lang="pt-BR" sz="24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5 - Você viu? - Nova obra de Banksy mostra enfermeira britânic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02" y="651164"/>
            <a:ext cx="5721928" cy="572192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04374" y="6373092"/>
            <a:ext cx="8203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spc="25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Banksy</a:t>
            </a:r>
            <a:r>
              <a:rPr lang="pt-BR" sz="24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- Game </a:t>
            </a:r>
            <a:r>
              <a:rPr lang="pt-BR" sz="24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Changer, Southampton General Hospital, </a:t>
            </a:r>
            <a:r>
              <a:rPr lang="pt-BR" sz="24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2020.</a:t>
            </a:r>
            <a:r>
              <a:rPr lang="pt-BR" sz="24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2186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ângulo 18"/>
          <p:cNvSpPr/>
          <p:nvPr/>
        </p:nvSpPr>
        <p:spPr>
          <a:xfrm>
            <a:off x="554182" y="1009923"/>
            <a:ext cx="11314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kumimoji="1" lang="pt-BR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013525" y="3852943"/>
            <a:ext cx="4916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Symbol" panose="05050102010706020507" pitchFamily="18" charset="2"/>
              <a:buChar char=""/>
            </a:pPr>
            <a:r>
              <a:rPr lang="en-US" sz="2400" b="1" kern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1 mi </a:t>
            </a:r>
            <a:r>
              <a:rPr lang="en-US" sz="2400" b="1" kern="1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people died every year</a:t>
            </a:r>
          </a:p>
          <a:p>
            <a:pPr marL="457200" indent="-457200" fontAlgn="base">
              <a:buFont typeface="Symbol" panose="05050102010706020507" pitchFamily="18" charset="2"/>
              <a:buChar char=""/>
            </a:pPr>
            <a:r>
              <a:rPr lang="en-US" sz="2400" b="1" kern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37 mi </a:t>
            </a:r>
            <a:r>
              <a:rPr lang="en-US" sz="2400" b="1" kern="1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infected </a:t>
            </a:r>
            <a:r>
              <a:rPr lang="en-US" sz="2400" b="1" kern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  <a:endParaRPr lang="en-US" sz="2400" spc="25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626326" y="5734411"/>
            <a:ext cx="8939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“Chase the virus, not people!”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agem 21" descr="Imagem relacionada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889" y="927298"/>
            <a:ext cx="11074930" cy="258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tângulo 22"/>
          <p:cNvSpPr/>
          <p:nvPr/>
        </p:nvSpPr>
        <p:spPr>
          <a:xfrm>
            <a:off x="460375" y="3317076"/>
            <a:ext cx="72421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Symbol" panose="05050102010706020507" pitchFamily="18" charset="2"/>
              <a:buChar char=""/>
            </a:pPr>
            <a:endParaRPr lang="en-US" sz="2400" b="1" kern="1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Symbol" panose="05050102010706020507" pitchFamily="18" charset="2"/>
              <a:buChar char=""/>
            </a:pPr>
            <a:r>
              <a:rPr lang="en-US" sz="2400" b="1" kern="1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Promote </a:t>
            </a:r>
            <a:r>
              <a:rPr lang="en-US" sz="24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en-US" sz="24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rights.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Activate </a:t>
            </a:r>
            <a:r>
              <a:rPr lang="en-US" sz="24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political commitment among governments, private sector </a:t>
            </a:r>
            <a:r>
              <a:rPr lang="en-US" sz="2400" spc="25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&amp; health </a:t>
            </a:r>
            <a:r>
              <a:rPr lang="en-US" sz="2400" spc="25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professionals for an inclusive global society.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 INTRODUCTION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245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88536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 INTRODUCTION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54181" y="852109"/>
            <a:ext cx="1131454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New cases of HIV in Eastern Europe &amp; Central Asia increases by 57% every year since 2010.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Mortality rate of AIDS has increased by 38%.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en-US" sz="1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 descr="Imagem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623" y="2711515"/>
            <a:ext cx="4153988" cy="362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ângulo 16"/>
          <p:cNvSpPr/>
          <p:nvPr/>
        </p:nvSpPr>
        <p:spPr>
          <a:xfrm>
            <a:off x="1640998" y="4763333"/>
            <a:ext cx="6976653" cy="1080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 is time to act together!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54181" y="2825371"/>
            <a:ext cx="85949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Necessary to overcome discrimination of people who use drugs, men who have sex with men, transgender people, sex workers, youth children &amp; elderly people.</a:t>
            </a:r>
            <a:endParaRPr lang="en-US" sz="60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59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4196343" y="23139"/>
            <a:ext cx="767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 INTRODUCTION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54182" y="1009923"/>
            <a:ext cx="11314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kumimoji="1" lang="pt-BR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62888" y="925474"/>
            <a:ext cx="778625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BRAIN INITIATIVE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(Brain Research through Advancing Innovative Neurotechnologies), 2013.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player in the </a:t>
            </a:r>
            <a:r>
              <a:rPr lang="en-US" sz="28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National Institutes of Health (NIH), has invested $559 mi in the research of more than </a:t>
            </a:r>
            <a:r>
              <a:rPr lang="en-US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 scientists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Congress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continues to support for the project, appropriating close to $400 mi 2018.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labs are out of the U.S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12800" y="4987380"/>
            <a:ext cx="11055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merica 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First?</a:t>
            </a:r>
          </a:p>
          <a:p>
            <a:pPr algn="ctr"/>
            <a:r>
              <a:rPr lang="en-US" sz="4000" b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“We 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reject globalism and enhance </a:t>
            </a: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patriotism.” </a:t>
            </a:r>
            <a:r>
              <a:rPr lang="en-US" sz="2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UN, 25 sept. 2018.</a:t>
            </a:r>
          </a:p>
        </p:txBody>
      </p:sp>
      <p:pic>
        <p:nvPicPr>
          <p:cNvPr id="13" name="Imagem 12" descr="Silhouette of a head with brightly colored swirls to represent brain activity.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3437" y="902040"/>
            <a:ext cx="3782290" cy="383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158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RTE 4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FLASHES E. S. FINAL</Template>
  <TotalTime>7393</TotalTime>
  <Words>2889</Words>
  <Application>Microsoft Office PowerPoint</Application>
  <PresentationFormat>Personalizar</PresentationFormat>
  <Paragraphs>346</Paragraphs>
  <Slides>46</Slides>
  <Notes>46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46</vt:i4>
      </vt:variant>
    </vt:vector>
  </HeadingPairs>
  <TitlesOfParts>
    <vt:vector size="61" baseType="lpstr">
      <vt:lpstr>Arial</vt:lpstr>
      <vt:lpstr>Brush Script MT</vt:lpstr>
      <vt:lpstr>Times New Roman</vt:lpstr>
      <vt:lpstr>Calibri Light</vt:lpstr>
      <vt:lpstr>Mistral</vt:lpstr>
      <vt:lpstr>Calibri</vt:lpstr>
      <vt:lpstr>Symbol</vt:lpstr>
      <vt:lpstr>Monotype Corsiva</vt:lpstr>
      <vt:lpstr>Arabic Typesetting</vt:lpstr>
      <vt:lpstr>1_Tema do Office</vt:lpstr>
      <vt:lpstr>Tema do Office</vt:lpstr>
      <vt:lpstr>PARTE 4</vt:lpstr>
      <vt:lpstr>3_Tema do Office</vt:lpstr>
      <vt:lpstr>2_Tema do Office</vt:lpstr>
      <vt:lpstr>4_Tema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PUCRS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MDT</dc:creator>
  <cp:lastModifiedBy>USUÁRIO</cp:lastModifiedBy>
  <cp:revision>396</cp:revision>
  <cp:lastPrinted>2018-10-22T20:34:09Z</cp:lastPrinted>
  <dcterms:created xsi:type="dcterms:W3CDTF">2018-06-05T12:34:38Z</dcterms:created>
  <dcterms:modified xsi:type="dcterms:W3CDTF">2020-05-12T20:42:20Z</dcterms:modified>
</cp:coreProperties>
</file>