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80" r:id="rId2"/>
    <p:sldId id="410" r:id="rId3"/>
    <p:sldId id="411" r:id="rId4"/>
    <p:sldId id="423" r:id="rId5"/>
    <p:sldId id="424" r:id="rId6"/>
    <p:sldId id="425" r:id="rId7"/>
    <p:sldId id="383" r:id="rId8"/>
    <p:sldId id="382" r:id="rId9"/>
    <p:sldId id="389" r:id="rId10"/>
    <p:sldId id="429" r:id="rId11"/>
    <p:sldId id="427" r:id="rId12"/>
    <p:sldId id="387" r:id="rId13"/>
    <p:sldId id="376" r:id="rId14"/>
    <p:sldId id="390" r:id="rId15"/>
    <p:sldId id="388" r:id="rId16"/>
    <p:sldId id="42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2A6A"/>
    <a:srgbClr val="C43D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02"/>
    <p:restoredTop sz="94689"/>
  </p:normalViewPr>
  <p:slideViewPr>
    <p:cSldViewPr snapToGrid="0" snapToObjects="1">
      <p:cViewPr varScale="1">
        <p:scale>
          <a:sx n="89" d="100"/>
          <a:sy n="89" d="100"/>
        </p:scale>
        <p:origin x="184" y="26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mqauth.uni.mq.edu.au.\shares\data\HR\Restrict\Director\03%20Svetlana%20Martynovich\01%20POLICY%20REVIEW\Academic%20Promotion%20Review\Data\AP%20data%20-%20application%20and%20success%20rates%202012%20-%202018.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mqauth.uni.mq.edu.au\shares\data\SI\EDU\Restrict\EDU%20DATA\DATA%20&amp;%20REPORTING%20NEW\Data%20Collection%20NEW\Staff%20Data\Promotion%20Data\Academic%20promotions%20outcomes%202017%20&amp;%202018.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mqauth.uni.mq.edu.au\shares\data\SI\EDU\Restrict\EDU%20DATA\DATA%20&amp;%20REPORTING%20NEW\Data%20Collection%20NEW\Staff%20Data\Promotion%20Data\Academic%20promotions%20outcomes%202017%20&amp;%202018.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arriet\Downloads\Academic%20promotions%20outcomes%202017%20&amp;%202018.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MQ20171747\Documents\2.%20DATA\4.%20Promotion\Academic%20promotions%20outcomes%202017%20&amp;%202018.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MQ20171747\Documents\2.%20DATA\4.%20Promotion\Academic%20promotions%20outcomes%202017%20&amp;%202018.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mqauth.uni.mq.edu.au\shares\data\SI\EDU\Restrict\EDU%20DATA\DATA%20&amp;%20REPORTING%20NEW\Data%20Collection%20NEW\Staff%20Data\Promotion%20Data\New%20Promotion%20Process%20Survey%20-%202018\Applicant%20survey%20-%20raw%20data%20-%201%2002%202018.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mqauth.uni.mq.edu.au\shares\data\SI\EDU\Restrict\EDU%20DATA\DATA%20&amp;%20REPORTING%20NEW\Data%20Collection%20NEW\Staff%20Data\Promotion%20Data\New%20Promotion%20Process%20Survey%20-%202018\Applicant%20survey%20-%20raw%20data%20-%201%2002%2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94390300096"/>
          <c:y val="0.27945630149172701"/>
          <c:w val="0.85529678045485702"/>
          <c:h val="0.59313187556691604"/>
        </c:manualLayout>
      </c:layout>
      <c:lineChart>
        <c:grouping val="standard"/>
        <c:varyColors val="0"/>
        <c:ser>
          <c:idx val="0"/>
          <c:order val="0"/>
          <c:tx>
            <c:strRef>
              <c:f>Sheet1!$B$1</c:f>
              <c:strCache>
                <c:ptCount val="1"/>
                <c:pt idx="0">
                  <c:v>M</c:v>
                </c:pt>
              </c:strCache>
            </c:strRef>
          </c:tx>
          <c:spPr>
            <a:ln w="38100" cap="rnd">
              <a:solidFill>
                <a:srgbClr val="C00000"/>
              </a:solidFill>
              <a:round/>
            </a:ln>
            <a:effectLst/>
          </c:spPr>
          <c:marker>
            <c:symbol val="none"/>
          </c:marker>
          <c:dLbls>
            <c:dLbl>
              <c:idx val="5"/>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E24-4825-A838-70BDCB81E7E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Level A</c:v>
                </c:pt>
                <c:pt idx="1">
                  <c:v>Level B</c:v>
                </c:pt>
                <c:pt idx="2">
                  <c:v>Level C</c:v>
                </c:pt>
                <c:pt idx="3">
                  <c:v>Level D</c:v>
                </c:pt>
                <c:pt idx="4">
                  <c:v>Level E</c:v>
                </c:pt>
              </c:strCache>
            </c:strRef>
          </c:cat>
          <c:val>
            <c:numRef>
              <c:f>Sheet1!$B$2:$B$7</c:f>
              <c:numCache>
                <c:formatCode>0%</c:formatCode>
                <c:ptCount val="6"/>
                <c:pt idx="0">
                  <c:v>0.38</c:v>
                </c:pt>
                <c:pt idx="1">
                  <c:v>0.49</c:v>
                </c:pt>
                <c:pt idx="2">
                  <c:v>0.6</c:v>
                </c:pt>
                <c:pt idx="3">
                  <c:v>0.63</c:v>
                </c:pt>
                <c:pt idx="4">
                  <c:v>0.69</c:v>
                </c:pt>
              </c:numCache>
            </c:numRef>
          </c:val>
          <c:smooth val="0"/>
          <c:extLst>
            <c:ext xmlns:c16="http://schemas.microsoft.com/office/drawing/2014/chart" uri="{C3380CC4-5D6E-409C-BE32-E72D297353CC}">
              <c16:uniqueId val="{00000001-9E24-4825-A838-70BDCB81E7E1}"/>
            </c:ext>
          </c:extLst>
        </c:ser>
        <c:ser>
          <c:idx val="1"/>
          <c:order val="1"/>
          <c:tx>
            <c:strRef>
              <c:f>Sheet1!$C$1</c:f>
              <c:strCache>
                <c:ptCount val="1"/>
                <c:pt idx="0">
                  <c:v>F</c:v>
                </c:pt>
              </c:strCache>
            </c:strRef>
          </c:tx>
          <c:spPr>
            <a:ln w="38100" cap="rnd">
              <a:solidFill>
                <a:schemeClr val="tx1"/>
              </a:solidFill>
              <a:round/>
            </a:ln>
            <a:effectLst/>
          </c:spPr>
          <c:marker>
            <c:symbol val="none"/>
          </c:marker>
          <c:dLbls>
            <c:dLbl>
              <c:idx val="5"/>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9E24-4825-A838-70BDCB81E7E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Level A</c:v>
                </c:pt>
                <c:pt idx="1">
                  <c:v>Level B</c:v>
                </c:pt>
                <c:pt idx="2">
                  <c:v>Level C</c:v>
                </c:pt>
                <c:pt idx="3">
                  <c:v>Level D</c:v>
                </c:pt>
                <c:pt idx="4">
                  <c:v>Level E</c:v>
                </c:pt>
              </c:strCache>
            </c:strRef>
          </c:cat>
          <c:val>
            <c:numRef>
              <c:f>Sheet1!$C$2:$C$7</c:f>
              <c:numCache>
                <c:formatCode>0%</c:formatCode>
                <c:ptCount val="6"/>
                <c:pt idx="0">
                  <c:v>0.63</c:v>
                </c:pt>
                <c:pt idx="1">
                  <c:v>0.51</c:v>
                </c:pt>
                <c:pt idx="2">
                  <c:v>0.4</c:v>
                </c:pt>
                <c:pt idx="3">
                  <c:v>0.37</c:v>
                </c:pt>
                <c:pt idx="4">
                  <c:v>0.31</c:v>
                </c:pt>
              </c:numCache>
            </c:numRef>
          </c:val>
          <c:smooth val="0"/>
          <c:extLst>
            <c:ext xmlns:c16="http://schemas.microsoft.com/office/drawing/2014/chart" uri="{C3380CC4-5D6E-409C-BE32-E72D297353CC}">
              <c16:uniqueId val="{00000003-9E24-4825-A838-70BDCB81E7E1}"/>
            </c:ext>
          </c:extLst>
        </c:ser>
        <c:ser>
          <c:idx val="2"/>
          <c:order val="2"/>
          <c:tx>
            <c:strRef>
              <c:f>Sheet1!$D$1</c:f>
              <c:strCache>
                <c:ptCount val="1"/>
                <c:pt idx="0">
                  <c:v>Column1</c:v>
                </c:pt>
              </c:strCache>
            </c:strRef>
          </c:tx>
          <c:spPr>
            <a:ln w="28575" cap="rnd">
              <a:solidFill>
                <a:schemeClr val="accent3"/>
              </a:solidFill>
              <a:round/>
            </a:ln>
            <a:effectLst/>
          </c:spPr>
          <c:marker>
            <c:symbol val="none"/>
          </c:marker>
          <c:dLbls>
            <c:dLbl>
              <c:idx val="5"/>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9E24-4825-A838-70BDCB81E7E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Level A</c:v>
                </c:pt>
                <c:pt idx="1">
                  <c:v>Level B</c:v>
                </c:pt>
                <c:pt idx="2">
                  <c:v>Level C</c:v>
                </c:pt>
                <c:pt idx="3">
                  <c:v>Level D</c:v>
                </c:pt>
                <c:pt idx="4">
                  <c:v>Level E</c:v>
                </c:pt>
              </c:strCache>
            </c:strRef>
          </c:cat>
          <c:val>
            <c:numRef>
              <c:f>Sheet1!$D$2:$D$7</c:f>
              <c:numCache>
                <c:formatCode>General</c:formatCode>
                <c:ptCount val="6"/>
              </c:numCache>
            </c:numRef>
          </c:val>
          <c:smooth val="0"/>
          <c:extLst>
            <c:ext xmlns:c16="http://schemas.microsoft.com/office/drawing/2014/chart" uri="{C3380CC4-5D6E-409C-BE32-E72D297353CC}">
              <c16:uniqueId val="{00000005-9E24-4825-A838-70BDCB81E7E1}"/>
            </c:ext>
          </c:extLst>
        </c:ser>
        <c:dLbls>
          <c:showLegendKey val="0"/>
          <c:showVal val="0"/>
          <c:showCatName val="0"/>
          <c:showSerName val="0"/>
          <c:showPercent val="0"/>
          <c:showBubbleSize val="0"/>
        </c:dLbls>
        <c:smooth val="0"/>
        <c:axId val="1852923872"/>
        <c:axId val="1850119856"/>
      </c:lineChart>
      <c:catAx>
        <c:axId val="18529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800"/>
            </a:pPr>
            <a:endParaRPr lang="en-US"/>
          </a:p>
        </c:txPr>
        <c:crossAx val="1850119856"/>
        <c:crosses val="autoZero"/>
        <c:auto val="1"/>
        <c:lblAlgn val="ctr"/>
        <c:lblOffset val="100"/>
        <c:noMultiLvlLbl val="0"/>
      </c:catAx>
      <c:valAx>
        <c:axId val="1850119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8529238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a:t>Application numbers</a:t>
            </a:r>
          </a:p>
        </c:rich>
      </c:tx>
      <c:layout>
        <c:manualLayout>
          <c:xMode val="edge"/>
          <c:yMode val="edge"/>
          <c:x val="0.34110047910416424"/>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9573123746365415E-2"/>
          <c:y val="0.10445974490367275"/>
          <c:w val="0.88598585794355"/>
          <c:h val="0.71352879251357781"/>
        </c:manualLayout>
      </c:layout>
      <c:lineChart>
        <c:grouping val="standard"/>
        <c:varyColors val="0"/>
        <c:ser>
          <c:idx val="0"/>
          <c:order val="0"/>
          <c:tx>
            <c:strRef>
              <c:f>'Application and success rates'!$B$5</c:f>
              <c:strCache>
                <c:ptCount val="1"/>
                <c:pt idx="0">
                  <c:v>All</c:v>
                </c:pt>
              </c:strCache>
            </c:strRef>
          </c:tx>
          <c:spPr>
            <a:ln w="50800" cap="rnd">
              <a:solidFill>
                <a:srgbClr val="C00000"/>
              </a:solidFill>
              <a:round/>
            </a:ln>
            <a:effectLst/>
          </c:spPr>
          <c:marker>
            <c:symbol val="circle"/>
            <c:size val="5"/>
            <c:spPr>
              <a:solidFill>
                <a:schemeClr val="accent2"/>
              </a:solidFill>
              <a:ln w="57150">
                <a:solidFill>
                  <a:srgbClr val="C00000"/>
                </a:solidFill>
              </a:ln>
              <a:effectLst/>
            </c:spPr>
          </c:marker>
          <c:dLbls>
            <c:delete val="1"/>
          </c:dLbls>
          <c:cat>
            <c:numRef>
              <c:f>'Application and success rates'!$A$6:$A$13</c:f>
              <c:numCache>
                <c:formatCode>General</c:formatCode>
                <c:ptCount val="8"/>
                <c:pt idx="0">
                  <c:v>2012</c:v>
                </c:pt>
                <c:pt idx="1">
                  <c:v>2013</c:v>
                </c:pt>
                <c:pt idx="2">
                  <c:v>2014</c:v>
                </c:pt>
                <c:pt idx="3">
                  <c:v>2015</c:v>
                </c:pt>
                <c:pt idx="4">
                  <c:v>2016</c:v>
                </c:pt>
                <c:pt idx="5">
                  <c:v>2017</c:v>
                </c:pt>
                <c:pt idx="6">
                  <c:v>2018</c:v>
                </c:pt>
                <c:pt idx="7">
                  <c:v>2019</c:v>
                </c:pt>
              </c:numCache>
            </c:numRef>
          </c:cat>
          <c:val>
            <c:numRef>
              <c:f>'Application and success rates'!$B$6:$B$13</c:f>
              <c:numCache>
                <c:formatCode>General</c:formatCode>
                <c:ptCount val="8"/>
                <c:pt idx="0">
                  <c:v>81</c:v>
                </c:pt>
                <c:pt idx="1">
                  <c:v>54</c:v>
                </c:pt>
                <c:pt idx="2">
                  <c:v>73</c:v>
                </c:pt>
                <c:pt idx="3">
                  <c:v>85</c:v>
                </c:pt>
                <c:pt idx="4">
                  <c:v>78</c:v>
                </c:pt>
                <c:pt idx="5">
                  <c:v>125</c:v>
                </c:pt>
                <c:pt idx="6">
                  <c:v>126</c:v>
                </c:pt>
                <c:pt idx="7">
                  <c:v>120</c:v>
                </c:pt>
              </c:numCache>
            </c:numRef>
          </c:val>
          <c:smooth val="0"/>
          <c:extLst>
            <c:ext xmlns:c16="http://schemas.microsoft.com/office/drawing/2014/chart" uri="{C3380CC4-5D6E-409C-BE32-E72D297353CC}">
              <c16:uniqueId val="{00000000-3BB9-674F-8DB8-DB89CB338FEA}"/>
            </c:ext>
          </c:extLst>
        </c:ser>
        <c:ser>
          <c:idx val="1"/>
          <c:order val="1"/>
          <c:tx>
            <c:strRef>
              <c:f>'Application and success rates'!$C$5</c:f>
              <c:strCache>
                <c:ptCount val="1"/>
                <c:pt idx="0">
                  <c:v>F</c:v>
                </c:pt>
              </c:strCache>
            </c:strRef>
          </c:tx>
          <c:spPr>
            <a:ln w="50800" cap="rnd">
              <a:solidFill>
                <a:schemeClr val="accent1">
                  <a:lumMod val="75000"/>
                </a:schemeClr>
              </a:solidFill>
              <a:round/>
            </a:ln>
            <a:effectLst/>
          </c:spPr>
          <c:marker>
            <c:symbol val="circle"/>
            <c:size val="5"/>
            <c:spPr>
              <a:solidFill>
                <a:schemeClr val="accent1">
                  <a:lumMod val="75000"/>
                </a:schemeClr>
              </a:solidFill>
              <a:ln w="57150">
                <a:solidFill>
                  <a:schemeClr val="accent1">
                    <a:lumMod val="75000"/>
                  </a:schemeClr>
                </a:solidFill>
              </a:ln>
              <a:effectLst/>
            </c:spPr>
          </c:marker>
          <c:dLbls>
            <c:delete val="1"/>
          </c:dLbls>
          <c:cat>
            <c:numRef>
              <c:f>'Application and success rates'!$A$6:$A$13</c:f>
              <c:numCache>
                <c:formatCode>General</c:formatCode>
                <c:ptCount val="8"/>
                <c:pt idx="0">
                  <c:v>2012</c:v>
                </c:pt>
                <c:pt idx="1">
                  <c:v>2013</c:v>
                </c:pt>
                <c:pt idx="2">
                  <c:v>2014</c:v>
                </c:pt>
                <c:pt idx="3">
                  <c:v>2015</c:v>
                </c:pt>
                <c:pt idx="4">
                  <c:v>2016</c:v>
                </c:pt>
                <c:pt idx="5">
                  <c:v>2017</c:v>
                </c:pt>
                <c:pt idx="6">
                  <c:v>2018</c:v>
                </c:pt>
                <c:pt idx="7">
                  <c:v>2019</c:v>
                </c:pt>
              </c:numCache>
            </c:numRef>
          </c:cat>
          <c:val>
            <c:numRef>
              <c:f>'Application and success rates'!$C$6:$C$13</c:f>
              <c:numCache>
                <c:formatCode>General</c:formatCode>
                <c:ptCount val="8"/>
                <c:pt idx="0">
                  <c:v>42</c:v>
                </c:pt>
                <c:pt idx="1">
                  <c:v>26</c:v>
                </c:pt>
                <c:pt idx="2">
                  <c:v>33</c:v>
                </c:pt>
                <c:pt idx="3">
                  <c:v>35</c:v>
                </c:pt>
                <c:pt idx="4">
                  <c:v>39</c:v>
                </c:pt>
                <c:pt idx="5">
                  <c:v>69</c:v>
                </c:pt>
                <c:pt idx="6">
                  <c:v>61</c:v>
                </c:pt>
                <c:pt idx="7">
                  <c:v>65</c:v>
                </c:pt>
              </c:numCache>
            </c:numRef>
          </c:val>
          <c:smooth val="0"/>
          <c:extLst>
            <c:ext xmlns:c16="http://schemas.microsoft.com/office/drawing/2014/chart" uri="{C3380CC4-5D6E-409C-BE32-E72D297353CC}">
              <c16:uniqueId val="{00000001-3BB9-674F-8DB8-DB89CB338FEA}"/>
            </c:ext>
          </c:extLst>
        </c:ser>
        <c:ser>
          <c:idx val="2"/>
          <c:order val="2"/>
          <c:tx>
            <c:strRef>
              <c:f>'Application and success rates'!$D$5</c:f>
              <c:strCache>
                <c:ptCount val="1"/>
                <c:pt idx="0">
                  <c:v>M</c:v>
                </c:pt>
              </c:strCache>
            </c:strRef>
          </c:tx>
          <c:spPr>
            <a:ln w="50800" cap="rnd">
              <a:solidFill>
                <a:schemeClr val="bg1">
                  <a:lumMod val="65000"/>
                </a:schemeClr>
              </a:solidFill>
              <a:round/>
            </a:ln>
            <a:effectLst/>
          </c:spPr>
          <c:marker>
            <c:symbol val="circle"/>
            <c:size val="5"/>
            <c:spPr>
              <a:solidFill>
                <a:schemeClr val="bg1">
                  <a:lumMod val="65000"/>
                </a:schemeClr>
              </a:solidFill>
              <a:ln w="57150">
                <a:solidFill>
                  <a:schemeClr val="bg1">
                    <a:lumMod val="65000"/>
                  </a:schemeClr>
                </a:solidFill>
              </a:ln>
              <a:effectLst/>
            </c:spPr>
          </c:marker>
          <c:dLbls>
            <c:delete val="1"/>
          </c:dLbls>
          <c:cat>
            <c:numRef>
              <c:f>'Application and success rates'!$A$6:$A$13</c:f>
              <c:numCache>
                <c:formatCode>General</c:formatCode>
                <c:ptCount val="8"/>
                <c:pt idx="0">
                  <c:v>2012</c:v>
                </c:pt>
                <c:pt idx="1">
                  <c:v>2013</c:v>
                </c:pt>
                <c:pt idx="2">
                  <c:v>2014</c:v>
                </c:pt>
                <c:pt idx="3">
                  <c:v>2015</c:v>
                </c:pt>
                <c:pt idx="4">
                  <c:v>2016</c:v>
                </c:pt>
                <c:pt idx="5">
                  <c:v>2017</c:v>
                </c:pt>
                <c:pt idx="6">
                  <c:v>2018</c:v>
                </c:pt>
                <c:pt idx="7">
                  <c:v>2019</c:v>
                </c:pt>
              </c:numCache>
            </c:numRef>
          </c:cat>
          <c:val>
            <c:numRef>
              <c:f>'Application and success rates'!$D$6:$D$13</c:f>
              <c:numCache>
                <c:formatCode>General</c:formatCode>
                <c:ptCount val="8"/>
                <c:pt idx="0">
                  <c:v>39</c:v>
                </c:pt>
                <c:pt idx="1">
                  <c:v>28</c:v>
                </c:pt>
                <c:pt idx="2">
                  <c:v>40</c:v>
                </c:pt>
                <c:pt idx="3">
                  <c:v>50</c:v>
                </c:pt>
                <c:pt idx="4">
                  <c:v>39</c:v>
                </c:pt>
                <c:pt idx="5">
                  <c:v>56</c:v>
                </c:pt>
                <c:pt idx="6">
                  <c:v>65</c:v>
                </c:pt>
                <c:pt idx="7">
                  <c:v>55</c:v>
                </c:pt>
              </c:numCache>
            </c:numRef>
          </c:val>
          <c:smooth val="0"/>
          <c:extLst>
            <c:ext xmlns:c16="http://schemas.microsoft.com/office/drawing/2014/chart" uri="{C3380CC4-5D6E-409C-BE32-E72D297353CC}">
              <c16:uniqueId val="{00000002-3BB9-674F-8DB8-DB89CB338FEA}"/>
            </c:ext>
          </c:extLst>
        </c:ser>
        <c:dLbls>
          <c:showLegendKey val="0"/>
          <c:showVal val="1"/>
          <c:showCatName val="0"/>
          <c:showSerName val="0"/>
          <c:showPercent val="0"/>
          <c:showBubbleSize val="0"/>
        </c:dLbls>
        <c:marker val="1"/>
        <c:smooth val="0"/>
        <c:axId val="121463712"/>
        <c:axId val="121464272"/>
      </c:lineChart>
      <c:catAx>
        <c:axId val="12146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1464272"/>
        <c:crosses val="autoZero"/>
        <c:auto val="1"/>
        <c:lblAlgn val="ctr"/>
        <c:lblOffset val="100"/>
        <c:noMultiLvlLbl val="0"/>
      </c:catAx>
      <c:valAx>
        <c:axId val="12146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1463712"/>
        <c:crosses val="autoZero"/>
        <c:crossBetween val="between"/>
      </c:valAx>
      <c:spPr>
        <a:noFill/>
        <a:ln>
          <a:noFill/>
        </a:ln>
        <a:effectLst/>
      </c:spPr>
    </c:plotArea>
    <c:legend>
      <c:legendPos val="b"/>
      <c:layout>
        <c:manualLayout>
          <c:xMode val="edge"/>
          <c:yMode val="edge"/>
          <c:x val="0.30190535418263209"/>
          <c:y val="0.92056941011336957"/>
          <c:w val="0.38090140750973794"/>
          <c:h val="6.208995194231074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600">
                <a:latin typeface="Arial" panose="020B0604020202020204" pitchFamily="34" charset="0"/>
                <a:cs typeface="Arial" panose="020B0604020202020204" pitchFamily="34" charset="0"/>
              </a:rPr>
              <a:t>Promotion Success Rates 2014-18</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Comparisons!$C$30</c:f>
              <c:strCache>
                <c:ptCount val="1"/>
                <c:pt idx="0">
                  <c:v>Female</c:v>
                </c:pt>
              </c:strCache>
            </c:strRef>
          </c:tx>
          <c:spPr>
            <a:solidFill>
              <a:srgbClr val="C00000"/>
            </a:solidFill>
            <a:ln>
              <a:solidFill>
                <a:srgbClr val="C00000"/>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Comparisons!$B$31:$B$35</c:f>
              <c:numCache>
                <c:formatCode>General</c:formatCode>
                <c:ptCount val="5"/>
                <c:pt idx="0">
                  <c:v>2014</c:v>
                </c:pt>
                <c:pt idx="1">
                  <c:v>2015</c:v>
                </c:pt>
                <c:pt idx="2">
                  <c:v>2016</c:v>
                </c:pt>
                <c:pt idx="3">
                  <c:v>2017</c:v>
                </c:pt>
                <c:pt idx="4">
                  <c:v>2018</c:v>
                </c:pt>
              </c:numCache>
            </c:numRef>
          </c:cat>
          <c:val>
            <c:numRef>
              <c:f>Comparisons!$C$31:$C$35</c:f>
              <c:numCache>
                <c:formatCode>0%</c:formatCode>
                <c:ptCount val="5"/>
                <c:pt idx="0">
                  <c:v>0.90909090909090906</c:v>
                </c:pt>
                <c:pt idx="1">
                  <c:v>0.94285714285714284</c:v>
                </c:pt>
                <c:pt idx="2">
                  <c:v>0.87179487179487181</c:v>
                </c:pt>
                <c:pt idx="3">
                  <c:v>0.84057971014492749</c:v>
                </c:pt>
                <c:pt idx="4">
                  <c:v>0.75409836065573765</c:v>
                </c:pt>
              </c:numCache>
            </c:numRef>
          </c:val>
          <c:extLst>
            <c:ext xmlns:c16="http://schemas.microsoft.com/office/drawing/2014/chart" uri="{C3380CC4-5D6E-409C-BE32-E72D297353CC}">
              <c16:uniqueId val="{00000000-1BFC-472B-AD78-FFD0F2305875}"/>
            </c:ext>
          </c:extLst>
        </c:ser>
        <c:ser>
          <c:idx val="1"/>
          <c:order val="1"/>
          <c:tx>
            <c:strRef>
              <c:f>Comparisons!$D$30</c:f>
              <c:strCache>
                <c:ptCount val="1"/>
                <c:pt idx="0">
                  <c:v>Male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Comparisons!$B$31:$B$35</c:f>
              <c:numCache>
                <c:formatCode>General</c:formatCode>
                <c:ptCount val="5"/>
                <c:pt idx="0">
                  <c:v>2014</c:v>
                </c:pt>
                <c:pt idx="1">
                  <c:v>2015</c:v>
                </c:pt>
                <c:pt idx="2">
                  <c:v>2016</c:v>
                </c:pt>
                <c:pt idx="3">
                  <c:v>2017</c:v>
                </c:pt>
                <c:pt idx="4">
                  <c:v>2018</c:v>
                </c:pt>
              </c:numCache>
            </c:numRef>
          </c:cat>
          <c:val>
            <c:numRef>
              <c:f>Comparisons!$D$31:$D$35</c:f>
              <c:numCache>
                <c:formatCode>0%</c:formatCode>
                <c:ptCount val="5"/>
                <c:pt idx="0">
                  <c:v>0.77500000000000002</c:v>
                </c:pt>
                <c:pt idx="1">
                  <c:v>0.87755102040816324</c:v>
                </c:pt>
                <c:pt idx="2">
                  <c:v>0.84615384615384615</c:v>
                </c:pt>
                <c:pt idx="3">
                  <c:v>0.7321428571428571</c:v>
                </c:pt>
                <c:pt idx="4">
                  <c:v>0.81538461538461537</c:v>
                </c:pt>
              </c:numCache>
            </c:numRef>
          </c:val>
          <c:extLst>
            <c:ext xmlns:c16="http://schemas.microsoft.com/office/drawing/2014/chart" uri="{C3380CC4-5D6E-409C-BE32-E72D297353CC}">
              <c16:uniqueId val="{00000001-1BFC-472B-AD78-FFD0F2305875}"/>
            </c:ext>
          </c:extLst>
        </c:ser>
        <c:dLbls>
          <c:dLblPos val="inEnd"/>
          <c:showLegendKey val="0"/>
          <c:showVal val="1"/>
          <c:showCatName val="0"/>
          <c:showSerName val="0"/>
          <c:showPercent val="0"/>
          <c:showBubbleSize val="0"/>
        </c:dLbls>
        <c:gapWidth val="219"/>
        <c:overlap val="-27"/>
        <c:axId val="567290432"/>
        <c:axId val="567290760"/>
        <c:extLst>
          <c:ext xmlns:c15="http://schemas.microsoft.com/office/drawing/2012/chart" uri="{02D57815-91ED-43cb-92C2-25804820EDAC}">
            <c15:filteredBarSeries>
              <c15:ser>
                <c:idx val="2"/>
                <c:order val="2"/>
                <c:tx>
                  <c:strRef>
                    <c:extLst>
                      <c:ext uri="{02D57815-91ED-43cb-92C2-25804820EDAC}">
                        <c15:formulaRef>
                          <c15:sqref>Comparisons!$E$30</c15:sqref>
                        </c15:formulaRef>
                      </c:ext>
                    </c:extLst>
                    <c:strCache>
                      <c:ptCount val="1"/>
                      <c:pt idx="0">
                        <c:v>Total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j-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Comparisons!$B$31:$B$35</c15:sqref>
                        </c15:formulaRef>
                      </c:ext>
                    </c:extLst>
                    <c:numCache>
                      <c:formatCode>General</c:formatCode>
                      <c:ptCount val="5"/>
                      <c:pt idx="0">
                        <c:v>2014</c:v>
                      </c:pt>
                      <c:pt idx="1">
                        <c:v>2015</c:v>
                      </c:pt>
                      <c:pt idx="2">
                        <c:v>2016</c:v>
                      </c:pt>
                      <c:pt idx="3">
                        <c:v>2017</c:v>
                      </c:pt>
                      <c:pt idx="4">
                        <c:v>2018</c:v>
                      </c:pt>
                    </c:numCache>
                  </c:numRef>
                </c:cat>
                <c:val>
                  <c:numRef>
                    <c:extLst>
                      <c:ext uri="{02D57815-91ED-43cb-92C2-25804820EDAC}">
                        <c15:formulaRef>
                          <c15:sqref>Comparisons!$E$31:$E$35</c15:sqref>
                        </c15:formulaRef>
                      </c:ext>
                    </c:extLst>
                    <c:numCache>
                      <c:formatCode>0%</c:formatCode>
                      <c:ptCount val="5"/>
                      <c:pt idx="0">
                        <c:v>0.83561643835616439</c:v>
                      </c:pt>
                      <c:pt idx="1">
                        <c:v>0.90476190476190477</c:v>
                      </c:pt>
                      <c:pt idx="2">
                        <c:v>0.85897435897435892</c:v>
                      </c:pt>
                      <c:pt idx="3">
                        <c:v>0.79200000000000004</c:v>
                      </c:pt>
                      <c:pt idx="4">
                        <c:v>0.7857142857142857</c:v>
                      </c:pt>
                    </c:numCache>
                  </c:numRef>
                </c:val>
                <c:extLst>
                  <c:ext xmlns:c16="http://schemas.microsoft.com/office/drawing/2014/chart" uri="{C3380CC4-5D6E-409C-BE32-E72D297353CC}">
                    <c16:uniqueId val="{00000002-1BFC-472B-AD78-FFD0F2305875}"/>
                  </c:ext>
                </c:extLst>
              </c15:ser>
            </c15:filteredBarSeries>
          </c:ext>
        </c:extLst>
      </c:barChart>
      <c:catAx>
        <c:axId val="56729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567290760"/>
        <c:crosses val="autoZero"/>
        <c:auto val="1"/>
        <c:lblAlgn val="ctr"/>
        <c:lblOffset val="100"/>
        <c:noMultiLvlLbl val="0"/>
      </c:catAx>
      <c:valAx>
        <c:axId val="567290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567290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mj-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600">
                <a:latin typeface="Arial" panose="020B0604020202020204" pitchFamily="34" charset="0"/>
                <a:cs typeface="Arial" panose="020B0604020202020204" pitchFamily="34" charset="0"/>
              </a:rPr>
              <a:t>Success Rates by Academic Level - 2017 &amp; 18</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Comparisons!$J$85</c:f>
              <c:strCache>
                <c:ptCount val="1"/>
                <c:pt idx="0">
                  <c:v>Female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Comparisons!$I$86:$I$89</c:f>
              <c:strCache>
                <c:ptCount val="4"/>
                <c:pt idx="0">
                  <c:v>Level B</c:v>
                </c:pt>
                <c:pt idx="1">
                  <c:v>Level C</c:v>
                </c:pt>
                <c:pt idx="2">
                  <c:v>Level D</c:v>
                </c:pt>
                <c:pt idx="3">
                  <c:v>Level E</c:v>
                </c:pt>
              </c:strCache>
            </c:strRef>
          </c:cat>
          <c:val>
            <c:numRef>
              <c:f>Comparisons!$J$86:$J$89</c:f>
              <c:numCache>
                <c:formatCode>0%</c:formatCode>
                <c:ptCount val="4"/>
                <c:pt idx="0">
                  <c:v>0.94117647058823528</c:v>
                </c:pt>
                <c:pt idx="1">
                  <c:v>0.83333333333333337</c:v>
                </c:pt>
                <c:pt idx="2">
                  <c:v>0.58620689655172409</c:v>
                </c:pt>
                <c:pt idx="3">
                  <c:v>0.78947368421052633</c:v>
                </c:pt>
              </c:numCache>
            </c:numRef>
          </c:val>
          <c:extLst>
            <c:ext xmlns:c16="http://schemas.microsoft.com/office/drawing/2014/chart" uri="{C3380CC4-5D6E-409C-BE32-E72D297353CC}">
              <c16:uniqueId val="{00000000-3B95-45F7-A93B-16B83BFD48D7}"/>
            </c:ext>
          </c:extLst>
        </c:ser>
        <c:ser>
          <c:idx val="1"/>
          <c:order val="1"/>
          <c:tx>
            <c:strRef>
              <c:f>Comparisons!$K$85</c:f>
              <c:strCache>
                <c:ptCount val="1"/>
                <c:pt idx="0">
                  <c:v>Male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Comparisons!$I$86:$I$89</c:f>
              <c:strCache>
                <c:ptCount val="4"/>
                <c:pt idx="0">
                  <c:v>Level B</c:v>
                </c:pt>
                <c:pt idx="1">
                  <c:v>Level C</c:v>
                </c:pt>
                <c:pt idx="2">
                  <c:v>Level D</c:v>
                </c:pt>
                <c:pt idx="3">
                  <c:v>Level E</c:v>
                </c:pt>
              </c:strCache>
            </c:strRef>
          </c:cat>
          <c:val>
            <c:numRef>
              <c:f>Comparisons!$K$86:$K$89</c:f>
              <c:numCache>
                <c:formatCode>0%</c:formatCode>
                <c:ptCount val="4"/>
                <c:pt idx="0">
                  <c:v>0.70588235294117652</c:v>
                </c:pt>
                <c:pt idx="1">
                  <c:v>0.80851063829787229</c:v>
                </c:pt>
                <c:pt idx="2">
                  <c:v>0.75757575757575757</c:v>
                </c:pt>
                <c:pt idx="3">
                  <c:v>0.79166666666666663</c:v>
                </c:pt>
              </c:numCache>
            </c:numRef>
          </c:val>
          <c:extLst>
            <c:ext xmlns:c16="http://schemas.microsoft.com/office/drawing/2014/chart" uri="{C3380CC4-5D6E-409C-BE32-E72D297353CC}">
              <c16:uniqueId val="{00000001-3B95-45F7-A93B-16B83BFD48D7}"/>
            </c:ext>
          </c:extLst>
        </c:ser>
        <c:dLbls>
          <c:dLblPos val="inEnd"/>
          <c:showLegendKey val="0"/>
          <c:showVal val="1"/>
          <c:showCatName val="0"/>
          <c:showSerName val="0"/>
          <c:showPercent val="0"/>
          <c:showBubbleSize val="0"/>
        </c:dLbls>
        <c:gapWidth val="219"/>
        <c:overlap val="-27"/>
        <c:axId val="191067136"/>
        <c:axId val="185246416"/>
      </c:barChart>
      <c:catAx>
        <c:axId val="19106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185246416"/>
        <c:crosses val="autoZero"/>
        <c:auto val="1"/>
        <c:lblAlgn val="ctr"/>
        <c:lblOffset val="100"/>
        <c:noMultiLvlLbl val="0"/>
      </c:catAx>
      <c:valAx>
        <c:axId val="185246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191067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mj-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dirty="0">
                <a:latin typeface="Arial" panose="020B0604020202020204" pitchFamily="34" charset="0"/>
                <a:cs typeface="Arial" panose="020B0604020202020204" pitchFamily="34" charset="0"/>
              </a:rPr>
              <a:t> Average Self-Assessment Scores 2017 &amp; 18 by criteria</a:t>
            </a:r>
          </a:p>
        </c:rich>
      </c:tx>
      <c:layout>
        <c:manualLayout>
          <c:xMode val="edge"/>
          <c:yMode val="edge"/>
          <c:x val="0.25520564371716892"/>
          <c:y val="9.461925621069249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Scores!$Z$3</c:f>
              <c:strCache>
                <c:ptCount val="1"/>
                <c:pt idx="0">
                  <c:v>Female</c:v>
                </c:pt>
              </c:strCache>
            </c:strRef>
          </c:tx>
          <c:spPr>
            <a:solidFill>
              <a:srgbClr val="C00000"/>
            </a:solidFill>
            <a:ln>
              <a:noFill/>
            </a:ln>
            <a:effectLst/>
          </c:spPr>
          <c:invertIfNegative val="0"/>
          <c:cat>
            <c:multiLvlStrRef>
              <c:f>Scores!$X$4:$Y$13</c:f>
              <c:multiLvlStrCache>
                <c:ptCount val="10"/>
                <c:lvl>
                  <c:pt idx="0">
                    <c:v>2017</c:v>
                  </c:pt>
                  <c:pt idx="1">
                    <c:v>2018</c:v>
                  </c:pt>
                  <c:pt idx="2">
                    <c:v>2017</c:v>
                  </c:pt>
                  <c:pt idx="3">
                    <c:v>2018</c:v>
                  </c:pt>
                  <c:pt idx="4">
                    <c:v>2017</c:v>
                  </c:pt>
                  <c:pt idx="5">
                    <c:v>2018</c:v>
                  </c:pt>
                  <c:pt idx="6">
                    <c:v>2017</c:v>
                  </c:pt>
                  <c:pt idx="7">
                    <c:v>2018</c:v>
                  </c:pt>
                  <c:pt idx="8">
                    <c:v>2017</c:v>
                  </c:pt>
                  <c:pt idx="9">
                    <c:v>2018</c:v>
                  </c:pt>
                </c:lvl>
                <c:lvl>
                  <c:pt idx="0">
                    <c:v>Average of Self.Discovery</c:v>
                  </c:pt>
                  <c:pt idx="2">
                    <c:v>Average of Self.Integration</c:v>
                  </c:pt>
                  <c:pt idx="4">
                    <c:v>Average of Self.Teaching</c:v>
                  </c:pt>
                  <c:pt idx="6">
                    <c:v>Average of Self.Application</c:v>
                  </c:pt>
                  <c:pt idx="8">
                    <c:v>Average of Self.Leadership &amp; </c:v>
                  </c:pt>
                </c:lvl>
              </c:multiLvlStrCache>
            </c:multiLvlStrRef>
          </c:cat>
          <c:val>
            <c:numRef>
              <c:f>Scores!$Z$4:$Z$13</c:f>
              <c:numCache>
                <c:formatCode>0.00</c:formatCode>
                <c:ptCount val="10"/>
                <c:pt idx="0">
                  <c:v>2.318840579710145</c:v>
                </c:pt>
                <c:pt idx="1">
                  <c:v>2.4754098360655736</c:v>
                </c:pt>
                <c:pt idx="2">
                  <c:v>1.9710144927536233</c:v>
                </c:pt>
                <c:pt idx="3">
                  <c:v>2.098360655737705</c:v>
                </c:pt>
                <c:pt idx="4">
                  <c:v>2.1739130434782608</c:v>
                </c:pt>
                <c:pt idx="5">
                  <c:v>2.1147540983606556</c:v>
                </c:pt>
                <c:pt idx="6">
                  <c:v>1.9710144927536233</c:v>
                </c:pt>
                <c:pt idx="7">
                  <c:v>1.8360655737704918</c:v>
                </c:pt>
                <c:pt idx="8">
                  <c:v>2.318840579710145</c:v>
                </c:pt>
                <c:pt idx="9">
                  <c:v>2.1311475409836067</c:v>
                </c:pt>
              </c:numCache>
            </c:numRef>
          </c:val>
          <c:extLst>
            <c:ext xmlns:c16="http://schemas.microsoft.com/office/drawing/2014/chart" uri="{C3380CC4-5D6E-409C-BE32-E72D297353CC}">
              <c16:uniqueId val="{00000000-A174-4D17-A982-D2E86229D91A}"/>
            </c:ext>
          </c:extLst>
        </c:ser>
        <c:ser>
          <c:idx val="1"/>
          <c:order val="1"/>
          <c:tx>
            <c:strRef>
              <c:f>Scores!$AA$3</c:f>
              <c:strCache>
                <c:ptCount val="1"/>
                <c:pt idx="0">
                  <c:v>Male</c:v>
                </c:pt>
              </c:strCache>
            </c:strRef>
          </c:tx>
          <c:spPr>
            <a:solidFill>
              <a:schemeClr val="bg1">
                <a:lumMod val="65000"/>
              </a:schemeClr>
            </a:solidFill>
            <a:ln>
              <a:noFill/>
            </a:ln>
            <a:effectLst/>
          </c:spPr>
          <c:invertIfNegative val="0"/>
          <c:cat>
            <c:multiLvlStrRef>
              <c:f>Scores!$X$4:$Y$13</c:f>
              <c:multiLvlStrCache>
                <c:ptCount val="10"/>
                <c:lvl>
                  <c:pt idx="0">
                    <c:v>2017</c:v>
                  </c:pt>
                  <c:pt idx="1">
                    <c:v>2018</c:v>
                  </c:pt>
                  <c:pt idx="2">
                    <c:v>2017</c:v>
                  </c:pt>
                  <c:pt idx="3">
                    <c:v>2018</c:v>
                  </c:pt>
                  <c:pt idx="4">
                    <c:v>2017</c:v>
                  </c:pt>
                  <c:pt idx="5">
                    <c:v>2018</c:v>
                  </c:pt>
                  <c:pt idx="6">
                    <c:v>2017</c:v>
                  </c:pt>
                  <c:pt idx="7">
                    <c:v>2018</c:v>
                  </c:pt>
                  <c:pt idx="8">
                    <c:v>2017</c:v>
                  </c:pt>
                  <c:pt idx="9">
                    <c:v>2018</c:v>
                  </c:pt>
                </c:lvl>
                <c:lvl>
                  <c:pt idx="0">
                    <c:v>Average of Self.Discovery</c:v>
                  </c:pt>
                  <c:pt idx="2">
                    <c:v>Average of Self.Integration</c:v>
                  </c:pt>
                  <c:pt idx="4">
                    <c:v>Average of Self.Teaching</c:v>
                  </c:pt>
                  <c:pt idx="6">
                    <c:v>Average of Self.Application</c:v>
                  </c:pt>
                  <c:pt idx="8">
                    <c:v>Average of Self.Leadership &amp; </c:v>
                  </c:pt>
                </c:lvl>
              </c:multiLvlStrCache>
            </c:multiLvlStrRef>
          </c:cat>
          <c:val>
            <c:numRef>
              <c:f>Scores!$AA$4:$AA$13</c:f>
              <c:numCache>
                <c:formatCode>0.00</c:formatCode>
                <c:ptCount val="10"/>
                <c:pt idx="0">
                  <c:v>2.4285714285714284</c:v>
                </c:pt>
                <c:pt idx="1">
                  <c:v>2.3846153846153846</c:v>
                </c:pt>
                <c:pt idx="2">
                  <c:v>2.0357142857142856</c:v>
                </c:pt>
                <c:pt idx="3">
                  <c:v>2.0153846153846153</c:v>
                </c:pt>
                <c:pt idx="4">
                  <c:v>2.125</c:v>
                </c:pt>
                <c:pt idx="5">
                  <c:v>2.2000000000000002</c:v>
                </c:pt>
                <c:pt idx="6">
                  <c:v>1.7142857142857142</c:v>
                </c:pt>
                <c:pt idx="7">
                  <c:v>1.8461538461538463</c:v>
                </c:pt>
                <c:pt idx="8">
                  <c:v>2.3035714285714284</c:v>
                </c:pt>
                <c:pt idx="9">
                  <c:v>2.2769230769230768</c:v>
                </c:pt>
              </c:numCache>
            </c:numRef>
          </c:val>
          <c:extLst>
            <c:ext xmlns:c16="http://schemas.microsoft.com/office/drawing/2014/chart" uri="{C3380CC4-5D6E-409C-BE32-E72D297353CC}">
              <c16:uniqueId val="{00000001-A174-4D17-A982-D2E86229D91A}"/>
            </c:ext>
          </c:extLst>
        </c:ser>
        <c:dLbls>
          <c:showLegendKey val="0"/>
          <c:showVal val="0"/>
          <c:showCatName val="0"/>
          <c:showSerName val="0"/>
          <c:showPercent val="0"/>
          <c:showBubbleSize val="0"/>
        </c:dLbls>
        <c:gapWidth val="219"/>
        <c:overlap val="-27"/>
        <c:axId val="78730576"/>
        <c:axId val="185209808"/>
      </c:barChart>
      <c:catAx>
        <c:axId val="7873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5209808"/>
        <c:crosses val="autoZero"/>
        <c:auto val="1"/>
        <c:lblAlgn val="ctr"/>
        <c:lblOffset val="100"/>
        <c:noMultiLvlLbl val="0"/>
      </c:catAx>
      <c:valAx>
        <c:axId val="185209808"/>
        <c:scaling>
          <c:orientation val="minMax"/>
        </c:scaling>
        <c:delete val="0"/>
        <c:axPos val="l"/>
        <c:majorGridlines>
          <c:spPr>
            <a:ln w="9525" cap="flat" cmpd="sng" algn="ctr">
              <a:solidFill>
                <a:schemeClr val="bg1">
                  <a:lumMod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Calibri Light" panose="020F0302020204030204" pitchFamily="34" charset="0"/>
              </a:defRPr>
            </a:pPr>
            <a:endParaRPr lang="en-US"/>
          </a:p>
        </c:txPr>
        <c:crossAx val="7873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mj-lt"/>
          <a:cs typeface="Calibri Light" panose="020F03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Headings)"/>
                <a:ea typeface="+mn-ea"/>
                <a:cs typeface="+mn-cs"/>
              </a:defRPr>
            </a:pPr>
            <a:r>
              <a:rPr lang="en-AU" sz="1200"/>
              <a:t>Self-Assessment vs Committee Preliminary Scores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Headings)"/>
              <a:ea typeface="+mn-ea"/>
              <a:cs typeface="+mn-cs"/>
            </a:defRPr>
          </a:pPr>
          <a:endParaRPr lang="en-US"/>
        </a:p>
      </c:txPr>
    </c:title>
    <c:autoTitleDeleted val="0"/>
    <c:plotArea>
      <c:layout>
        <c:manualLayout>
          <c:layoutTarget val="inner"/>
          <c:xMode val="edge"/>
          <c:yMode val="edge"/>
          <c:x val="0.13133352915259217"/>
          <c:y val="0.25789263840184978"/>
          <c:w val="0.82730162640527949"/>
          <c:h val="0.60183968291333367"/>
        </c:manualLayout>
      </c:layout>
      <c:barChart>
        <c:barDir val="col"/>
        <c:grouping val="clustered"/>
        <c:varyColors val="0"/>
        <c:ser>
          <c:idx val="0"/>
          <c:order val="0"/>
          <c:tx>
            <c:strRef>
              <c:f>Scores!$L$24</c:f>
              <c:strCache>
                <c:ptCount val="1"/>
                <c:pt idx="0">
                  <c:v>Female</c:v>
                </c:pt>
              </c:strCache>
            </c:strRef>
          </c:tx>
          <c:spPr>
            <a:solidFill>
              <a:srgbClr val="CA0016">
                <a:lumMod val="75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Headings)"/>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Scores!$M$23:$N$23</c:f>
              <c:strCache>
                <c:ptCount val="2"/>
                <c:pt idx="0">
                  <c:v>Variance 2017</c:v>
                </c:pt>
                <c:pt idx="1">
                  <c:v>Variance 2018</c:v>
                </c:pt>
              </c:strCache>
            </c:strRef>
          </c:cat>
          <c:val>
            <c:numRef>
              <c:f>Scores!$M$24:$N$24</c:f>
              <c:numCache>
                <c:formatCode>0.0</c:formatCode>
                <c:ptCount val="2"/>
                <c:pt idx="0">
                  <c:v>-0.7377501725327793</c:v>
                </c:pt>
                <c:pt idx="1">
                  <c:v>-1.01001304893542</c:v>
                </c:pt>
              </c:numCache>
            </c:numRef>
          </c:val>
          <c:extLst>
            <c:ext xmlns:c16="http://schemas.microsoft.com/office/drawing/2014/chart" uri="{C3380CC4-5D6E-409C-BE32-E72D297353CC}">
              <c16:uniqueId val="{00000000-756D-4EFB-BF75-32B076D05FAC}"/>
            </c:ext>
          </c:extLst>
        </c:ser>
        <c:ser>
          <c:idx val="1"/>
          <c:order val="1"/>
          <c:tx>
            <c:strRef>
              <c:f>Scores!$L$25</c:f>
              <c:strCache>
                <c:ptCount val="1"/>
                <c:pt idx="0">
                  <c:v>Male</c:v>
                </c:pt>
              </c:strCache>
            </c:strRef>
          </c:tx>
          <c:spPr>
            <a:solidFill>
              <a:srgbClr val="FFFFFF">
                <a:lumMod val="65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Headings)"/>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Scores!$M$23:$N$23</c:f>
              <c:strCache>
                <c:ptCount val="2"/>
                <c:pt idx="0">
                  <c:v>Variance 2017</c:v>
                </c:pt>
                <c:pt idx="1">
                  <c:v>Variance 2018</c:v>
                </c:pt>
              </c:strCache>
            </c:strRef>
          </c:cat>
          <c:val>
            <c:numRef>
              <c:f>Scores!$M$25:$N$25</c:f>
              <c:numCache>
                <c:formatCode>0.0</c:formatCode>
                <c:ptCount val="2"/>
                <c:pt idx="0">
                  <c:v>-1.1267006802721085</c:v>
                </c:pt>
                <c:pt idx="1">
                  <c:v>-1.1835549643920711</c:v>
                </c:pt>
              </c:numCache>
            </c:numRef>
          </c:val>
          <c:extLst>
            <c:ext xmlns:c16="http://schemas.microsoft.com/office/drawing/2014/chart" uri="{C3380CC4-5D6E-409C-BE32-E72D297353CC}">
              <c16:uniqueId val="{00000001-756D-4EFB-BF75-32B076D05FAC}"/>
            </c:ext>
          </c:extLst>
        </c:ser>
        <c:dLbls>
          <c:showLegendKey val="0"/>
          <c:showVal val="0"/>
          <c:showCatName val="0"/>
          <c:showSerName val="0"/>
          <c:showPercent val="0"/>
          <c:showBubbleSize val="0"/>
        </c:dLbls>
        <c:gapWidth val="219"/>
        <c:overlap val="-27"/>
        <c:axId val="447529096"/>
        <c:axId val="447519912"/>
      </c:barChart>
      <c:catAx>
        <c:axId val="4475290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Headings)"/>
                <a:ea typeface="+mn-ea"/>
                <a:cs typeface="+mn-cs"/>
              </a:defRPr>
            </a:pPr>
            <a:endParaRPr lang="en-US"/>
          </a:p>
        </c:txPr>
        <c:crossAx val="447519912"/>
        <c:crosses val="autoZero"/>
        <c:auto val="1"/>
        <c:lblAlgn val="ctr"/>
        <c:lblOffset val="100"/>
        <c:noMultiLvlLbl val="0"/>
      </c:catAx>
      <c:valAx>
        <c:axId val="447519912"/>
        <c:scaling>
          <c:orientation val="minMax"/>
          <c:max val="0.5"/>
          <c:min val="-1.5"/>
        </c:scaling>
        <c:delete val="0"/>
        <c:axPos val="l"/>
        <c:majorGridlines>
          <c:spPr>
            <a:ln w="9525" cap="flat" cmpd="sng" algn="ctr">
              <a:solidFill>
                <a:srgbClr val="FFFFFF">
                  <a:lumMod val="95000"/>
                </a:srgb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Headings)"/>
                <a:ea typeface="+mn-ea"/>
                <a:cs typeface="+mn-cs"/>
              </a:defRPr>
            </a:pPr>
            <a:endParaRPr lang="en-US"/>
          </a:p>
        </c:txPr>
        <c:crossAx val="447529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Headings)"/>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Headings)"/>
                <a:ea typeface="+mn-ea"/>
                <a:cs typeface="+mn-cs"/>
              </a:defRPr>
            </a:pPr>
            <a:r>
              <a:rPr lang="en-AU" sz="1200"/>
              <a:t>Committee Preliminary vs Final Scores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Headings)"/>
              <a:ea typeface="+mn-ea"/>
              <a:cs typeface="+mn-cs"/>
            </a:defRPr>
          </a:pPr>
          <a:endParaRPr lang="en-US"/>
        </a:p>
      </c:txPr>
    </c:title>
    <c:autoTitleDeleted val="0"/>
    <c:plotArea>
      <c:layout/>
      <c:barChart>
        <c:barDir val="col"/>
        <c:grouping val="clustered"/>
        <c:varyColors val="0"/>
        <c:ser>
          <c:idx val="0"/>
          <c:order val="0"/>
          <c:tx>
            <c:strRef>
              <c:f>Scores!$L$29</c:f>
              <c:strCache>
                <c:ptCount val="1"/>
                <c:pt idx="0">
                  <c:v>Female</c:v>
                </c:pt>
              </c:strCache>
            </c:strRef>
          </c:tx>
          <c:spPr>
            <a:solidFill>
              <a:srgbClr val="CA0016">
                <a:lumMod val="75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Headings)"/>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Scores!$M$28:$N$28</c:f>
              <c:strCache>
                <c:ptCount val="2"/>
                <c:pt idx="0">
                  <c:v>Variance 2017</c:v>
                </c:pt>
                <c:pt idx="1">
                  <c:v>Variance 2018</c:v>
                </c:pt>
              </c:strCache>
            </c:strRef>
          </c:cat>
          <c:val>
            <c:numRef>
              <c:f>Scores!$M$29:$N$29</c:f>
              <c:numCache>
                <c:formatCode>0.0</c:formatCode>
                <c:ptCount val="2"/>
                <c:pt idx="0">
                  <c:v>0.22843340234645026</c:v>
                </c:pt>
                <c:pt idx="1">
                  <c:v>-3.9557598995884291E-2</c:v>
                </c:pt>
              </c:numCache>
            </c:numRef>
          </c:val>
          <c:extLst>
            <c:ext xmlns:c16="http://schemas.microsoft.com/office/drawing/2014/chart" uri="{C3380CC4-5D6E-409C-BE32-E72D297353CC}">
              <c16:uniqueId val="{00000000-09E1-422A-9224-02876CCCD8C2}"/>
            </c:ext>
          </c:extLst>
        </c:ser>
        <c:ser>
          <c:idx val="1"/>
          <c:order val="1"/>
          <c:tx>
            <c:strRef>
              <c:f>Scores!$L$30</c:f>
              <c:strCache>
                <c:ptCount val="1"/>
                <c:pt idx="0">
                  <c:v>Male</c:v>
                </c:pt>
              </c:strCache>
            </c:strRef>
          </c:tx>
          <c:spPr>
            <a:solidFill>
              <a:srgbClr val="FFFFFF">
                <a:lumMod val="65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Headings)"/>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Scores!$M$28:$N$28</c:f>
              <c:strCache>
                <c:ptCount val="2"/>
                <c:pt idx="0">
                  <c:v>Variance 2017</c:v>
                </c:pt>
                <c:pt idx="1">
                  <c:v>Variance 2018</c:v>
                </c:pt>
              </c:strCache>
            </c:strRef>
          </c:cat>
          <c:val>
            <c:numRef>
              <c:f>Scores!$M$30:$N$30</c:f>
              <c:numCache>
                <c:formatCode>0.0</c:formatCode>
                <c:ptCount val="2"/>
                <c:pt idx="0">
                  <c:v>-0.21462585034013593</c:v>
                </c:pt>
                <c:pt idx="1">
                  <c:v>-0.15415565831854572</c:v>
                </c:pt>
              </c:numCache>
            </c:numRef>
          </c:val>
          <c:extLst>
            <c:ext xmlns:c16="http://schemas.microsoft.com/office/drawing/2014/chart" uri="{C3380CC4-5D6E-409C-BE32-E72D297353CC}">
              <c16:uniqueId val="{00000001-09E1-422A-9224-02876CCCD8C2}"/>
            </c:ext>
          </c:extLst>
        </c:ser>
        <c:dLbls>
          <c:showLegendKey val="0"/>
          <c:showVal val="0"/>
          <c:showCatName val="0"/>
          <c:showSerName val="0"/>
          <c:showPercent val="0"/>
          <c:showBubbleSize val="0"/>
        </c:dLbls>
        <c:gapWidth val="219"/>
        <c:overlap val="-27"/>
        <c:axId val="447529096"/>
        <c:axId val="447519912"/>
      </c:barChart>
      <c:catAx>
        <c:axId val="4475290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Headings)"/>
                <a:ea typeface="+mn-ea"/>
                <a:cs typeface="+mn-cs"/>
              </a:defRPr>
            </a:pPr>
            <a:endParaRPr lang="en-US"/>
          </a:p>
        </c:txPr>
        <c:crossAx val="447519912"/>
        <c:crosses val="autoZero"/>
        <c:auto val="1"/>
        <c:lblAlgn val="ctr"/>
        <c:lblOffset val="100"/>
        <c:noMultiLvlLbl val="0"/>
      </c:catAx>
      <c:valAx>
        <c:axId val="447519912"/>
        <c:scaling>
          <c:orientation val="minMax"/>
          <c:max val="0.5"/>
          <c:min val="-1.5"/>
        </c:scaling>
        <c:delete val="0"/>
        <c:axPos val="l"/>
        <c:majorGridlines>
          <c:spPr>
            <a:ln w="9525" cap="flat" cmpd="sng" algn="ctr">
              <a:solidFill>
                <a:srgbClr val="FFFFFF">
                  <a:lumMod val="95000"/>
                </a:srgb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Headings)"/>
                <a:ea typeface="+mn-ea"/>
                <a:cs typeface="+mn-cs"/>
              </a:defRPr>
            </a:pPr>
            <a:endParaRPr lang="en-US"/>
          </a:p>
        </c:txPr>
        <c:crossAx val="447529096"/>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Headings)"/>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600"/>
              <a:t>Overall, my experience with the new promotion scheme was:</a:t>
            </a:r>
            <a:br>
              <a:rPr lang="en-AU" sz="1600"/>
            </a:br>
            <a:endParaRPr lang="en-AU"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5831811103294832"/>
          <c:y val="0.19034107871948172"/>
          <c:w val="0.76526457104931922"/>
          <c:h val="0.47769280651562224"/>
        </c:manualLayout>
      </c:layout>
      <c:barChart>
        <c:barDir val="bar"/>
        <c:grouping val="percentStacked"/>
        <c:varyColors val="0"/>
        <c:ser>
          <c:idx val="0"/>
          <c:order val="0"/>
          <c:tx>
            <c:strRef>
              <c:f>Sheet1!$C$21</c:f>
              <c:strCache>
                <c:ptCount val="1"/>
                <c:pt idx="0">
                  <c:v>Extremely positive</c:v>
                </c:pt>
              </c:strCache>
            </c:strRef>
          </c:tx>
          <c:spPr>
            <a:solidFill>
              <a:schemeClr val="accent6"/>
            </a:solidFill>
            <a:ln>
              <a:noFill/>
            </a:ln>
            <a:effectLst/>
          </c:spPr>
          <c:invertIfNegative val="0"/>
          <c:dLbls>
            <c:delete val="1"/>
          </c:dLbls>
          <c:cat>
            <c:strRef>
              <c:f>Sheet1!$B$22:$B$24</c:f>
              <c:strCache>
                <c:ptCount val="3"/>
                <c:pt idx="0">
                  <c:v>Total*</c:v>
                </c:pt>
                <c:pt idx="1">
                  <c:v>Male</c:v>
                </c:pt>
                <c:pt idx="2">
                  <c:v>Female</c:v>
                </c:pt>
              </c:strCache>
            </c:strRef>
          </c:cat>
          <c:val>
            <c:numRef>
              <c:f>Sheet1!$C$22:$C$24</c:f>
              <c:numCache>
                <c:formatCode>General</c:formatCode>
                <c:ptCount val="3"/>
                <c:pt idx="0">
                  <c:v>26</c:v>
                </c:pt>
                <c:pt idx="1">
                  <c:v>14</c:v>
                </c:pt>
                <c:pt idx="2">
                  <c:v>12</c:v>
                </c:pt>
              </c:numCache>
            </c:numRef>
          </c:val>
          <c:extLst>
            <c:ext xmlns:c16="http://schemas.microsoft.com/office/drawing/2014/chart" uri="{C3380CC4-5D6E-409C-BE32-E72D297353CC}">
              <c16:uniqueId val="{00000000-0CF3-495B-B6E4-F4FD2B7EE111}"/>
            </c:ext>
          </c:extLst>
        </c:ser>
        <c:ser>
          <c:idx val="1"/>
          <c:order val="1"/>
          <c:tx>
            <c:strRef>
              <c:f>Sheet1!$D$21</c:f>
              <c:strCache>
                <c:ptCount val="1"/>
                <c:pt idx="0">
                  <c:v>Somewhat positive</c:v>
                </c:pt>
              </c:strCache>
            </c:strRef>
          </c:tx>
          <c:spPr>
            <a:solidFill>
              <a:schemeClr val="accent6">
                <a:lumMod val="40000"/>
                <a:lumOff val="60000"/>
              </a:schemeClr>
            </a:solidFill>
            <a:ln>
              <a:noFill/>
            </a:ln>
            <a:effectLst/>
          </c:spPr>
          <c:invertIfNegative val="0"/>
          <c:dLbls>
            <c:delete val="1"/>
          </c:dLbls>
          <c:cat>
            <c:strRef>
              <c:f>Sheet1!$B$22:$B$24</c:f>
              <c:strCache>
                <c:ptCount val="3"/>
                <c:pt idx="0">
                  <c:v>Total*</c:v>
                </c:pt>
                <c:pt idx="1">
                  <c:v>Male</c:v>
                </c:pt>
                <c:pt idx="2">
                  <c:v>Female</c:v>
                </c:pt>
              </c:strCache>
            </c:strRef>
          </c:cat>
          <c:val>
            <c:numRef>
              <c:f>Sheet1!$D$22:$D$24</c:f>
              <c:numCache>
                <c:formatCode>General</c:formatCode>
                <c:ptCount val="3"/>
                <c:pt idx="0">
                  <c:v>23</c:v>
                </c:pt>
                <c:pt idx="1">
                  <c:v>6</c:v>
                </c:pt>
                <c:pt idx="2">
                  <c:v>17</c:v>
                </c:pt>
              </c:numCache>
            </c:numRef>
          </c:val>
          <c:extLst>
            <c:ext xmlns:c16="http://schemas.microsoft.com/office/drawing/2014/chart" uri="{C3380CC4-5D6E-409C-BE32-E72D297353CC}">
              <c16:uniqueId val="{00000001-0CF3-495B-B6E4-F4FD2B7EE111}"/>
            </c:ext>
          </c:extLst>
        </c:ser>
        <c:ser>
          <c:idx val="2"/>
          <c:order val="2"/>
          <c:tx>
            <c:strRef>
              <c:f>Sheet1!$E$21</c:f>
              <c:strCache>
                <c:ptCount val="1"/>
                <c:pt idx="0">
                  <c:v>Neither positive nor negative</c:v>
                </c:pt>
              </c:strCache>
            </c:strRef>
          </c:tx>
          <c:spPr>
            <a:solidFill>
              <a:schemeClr val="accent3"/>
            </a:solidFill>
            <a:ln>
              <a:noFill/>
            </a:ln>
            <a:effectLst/>
          </c:spPr>
          <c:invertIfNegative val="0"/>
          <c:dLbls>
            <c:delete val="1"/>
          </c:dLbls>
          <c:cat>
            <c:strRef>
              <c:f>Sheet1!$B$22:$B$24</c:f>
              <c:strCache>
                <c:ptCount val="3"/>
                <c:pt idx="0">
                  <c:v>Total*</c:v>
                </c:pt>
                <c:pt idx="1">
                  <c:v>Male</c:v>
                </c:pt>
                <c:pt idx="2">
                  <c:v>Female</c:v>
                </c:pt>
              </c:strCache>
            </c:strRef>
          </c:cat>
          <c:val>
            <c:numRef>
              <c:f>Sheet1!$E$22:$E$24</c:f>
              <c:numCache>
                <c:formatCode>General</c:formatCode>
                <c:ptCount val="3"/>
                <c:pt idx="0">
                  <c:v>7</c:v>
                </c:pt>
                <c:pt idx="1">
                  <c:v>2</c:v>
                </c:pt>
                <c:pt idx="2">
                  <c:v>5</c:v>
                </c:pt>
              </c:numCache>
            </c:numRef>
          </c:val>
          <c:extLst>
            <c:ext xmlns:c16="http://schemas.microsoft.com/office/drawing/2014/chart" uri="{C3380CC4-5D6E-409C-BE32-E72D297353CC}">
              <c16:uniqueId val="{00000002-0CF3-495B-B6E4-F4FD2B7EE111}"/>
            </c:ext>
          </c:extLst>
        </c:ser>
        <c:ser>
          <c:idx val="3"/>
          <c:order val="3"/>
          <c:tx>
            <c:strRef>
              <c:f>Sheet1!$F$21</c:f>
              <c:strCache>
                <c:ptCount val="1"/>
                <c:pt idx="0">
                  <c:v>Somewhat negative</c:v>
                </c:pt>
              </c:strCache>
            </c:strRef>
          </c:tx>
          <c:spPr>
            <a:solidFill>
              <a:schemeClr val="accent2">
                <a:lumMod val="40000"/>
                <a:lumOff val="60000"/>
              </a:schemeClr>
            </a:solidFill>
            <a:ln>
              <a:noFill/>
            </a:ln>
            <a:effectLst/>
          </c:spPr>
          <c:invertIfNegative val="0"/>
          <c:dLbls>
            <c:delete val="1"/>
          </c:dLbls>
          <c:cat>
            <c:strRef>
              <c:f>Sheet1!$B$22:$B$24</c:f>
              <c:strCache>
                <c:ptCount val="3"/>
                <c:pt idx="0">
                  <c:v>Total*</c:v>
                </c:pt>
                <c:pt idx="1">
                  <c:v>Male</c:v>
                </c:pt>
                <c:pt idx="2">
                  <c:v>Female</c:v>
                </c:pt>
              </c:strCache>
            </c:strRef>
          </c:cat>
          <c:val>
            <c:numRef>
              <c:f>Sheet1!$F$22:$F$24</c:f>
              <c:numCache>
                <c:formatCode>General</c:formatCode>
                <c:ptCount val="3"/>
                <c:pt idx="0">
                  <c:v>14</c:v>
                </c:pt>
                <c:pt idx="1">
                  <c:v>4</c:v>
                </c:pt>
                <c:pt idx="2">
                  <c:v>7</c:v>
                </c:pt>
              </c:numCache>
            </c:numRef>
          </c:val>
          <c:extLst>
            <c:ext xmlns:c16="http://schemas.microsoft.com/office/drawing/2014/chart" uri="{C3380CC4-5D6E-409C-BE32-E72D297353CC}">
              <c16:uniqueId val="{00000003-0CF3-495B-B6E4-F4FD2B7EE111}"/>
            </c:ext>
          </c:extLst>
        </c:ser>
        <c:ser>
          <c:idx val="4"/>
          <c:order val="4"/>
          <c:tx>
            <c:strRef>
              <c:f>Sheet1!$G$21</c:f>
              <c:strCache>
                <c:ptCount val="1"/>
                <c:pt idx="0">
                  <c:v>Extremely negative</c:v>
                </c:pt>
              </c:strCache>
            </c:strRef>
          </c:tx>
          <c:spPr>
            <a:solidFill>
              <a:schemeClr val="accent2"/>
            </a:solidFill>
            <a:ln>
              <a:noFill/>
            </a:ln>
            <a:effectLst/>
          </c:spPr>
          <c:invertIfNegative val="0"/>
          <c:dLbls>
            <c:delete val="1"/>
          </c:dLbls>
          <c:cat>
            <c:strRef>
              <c:f>Sheet1!$B$22:$B$24</c:f>
              <c:strCache>
                <c:ptCount val="3"/>
                <c:pt idx="0">
                  <c:v>Total*</c:v>
                </c:pt>
                <c:pt idx="1">
                  <c:v>Male</c:v>
                </c:pt>
                <c:pt idx="2">
                  <c:v>Female</c:v>
                </c:pt>
              </c:strCache>
            </c:strRef>
          </c:cat>
          <c:val>
            <c:numRef>
              <c:f>Sheet1!$G$22:$G$24</c:f>
              <c:numCache>
                <c:formatCode>General</c:formatCode>
                <c:ptCount val="3"/>
                <c:pt idx="0">
                  <c:v>4</c:v>
                </c:pt>
                <c:pt idx="1">
                  <c:v>2</c:v>
                </c:pt>
              </c:numCache>
            </c:numRef>
          </c:val>
          <c:extLst>
            <c:ext xmlns:c16="http://schemas.microsoft.com/office/drawing/2014/chart" uri="{C3380CC4-5D6E-409C-BE32-E72D297353CC}">
              <c16:uniqueId val="{00000004-0CF3-495B-B6E4-F4FD2B7EE111}"/>
            </c:ext>
          </c:extLst>
        </c:ser>
        <c:dLbls>
          <c:dLblPos val="ctr"/>
          <c:showLegendKey val="0"/>
          <c:showVal val="1"/>
          <c:showCatName val="0"/>
          <c:showSerName val="0"/>
          <c:showPercent val="0"/>
          <c:showBubbleSize val="0"/>
        </c:dLbls>
        <c:gapWidth val="150"/>
        <c:overlap val="100"/>
        <c:axId val="447550088"/>
        <c:axId val="447550416"/>
      </c:barChart>
      <c:catAx>
        <c:axId val="447550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7550416"/>
        <c:crosses val="autoZero"/>
        <c:auto val="1"/>
        <c:lblAlgn val="ctr"/>
        <c:lblOffset val="100"/>
        <c:noMultiLvlLbl val="0"/>
      </c:catAx>
      <c:valAx>
        <c:axId val="4475504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7550088"/>
        <c:crosses val="autoZero"/>
        <c:crossBetween val="between"/>
      </c:valAx>
      <c:spPr>
        <a:noFill/>
        <a:ln>
          <a:noFill/>
        </a:ln>
        <a:effectLst/>
      </c:spPr>
    </c:plotArea>
    <c:legend>
      <c:legendPos val="b"/>
      <c:layout>
        <c:manualLayout>
          <c:xMode val="edge"/>
          <c:yMode val="edge"/>
          <c:x val="5.4527559055118122E-2"/>
          <c:y val="0.76720031622763396"/>
          <c:w val="0.91807666483550021"/>
          <c:h val="0.206168429169777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Headings)"/>
                <a:ea typeface="+mn-ea"/>
                <a:cs typeface="Arabic Typesetting" panose="03020402040406030203" pitchFamily="66" charset="-78"/>
              </a:defRPr>
            </a:pPr>
            <a:r>
              <a:rPr lang="en-AU" sz="1600" dirty="0"/>
              <a:t>The new </a:t>
            </a:r>
            <a:r>
              <a:rPr lang="en-AU" sz="1600" dirty="0">
                <a:solidFill>
                  <a:srgbClr val="595959"/>
                </a:solidFill>
              </a:rPr>
              <a:t>promotion</a:t>
            </a:r>
            <a:r>
              <a:rPr lang="en-AU" sz="1600" dirty="0"/>
              <a:t> scheme is strengths-based and acknowledges the diversity of academic work</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Headings)"/>
              <a:ea typeface="+mn-ea"/>
              <a:cs typeface="Arabic Typesetting" panose="03020402040406030203" pitchFamily="66" charset="-78"/>
            </a:defRPr>
          </a:pPr>
          <a:endParaRPr lang="en-US"/>
        </a:p>
      </c:txPr>
    </c:title>
    <c:autoTitleDeleted val="0"/>
    <c:plotArea>
      <c:layout/>
      <c:barChart>
        <c:barDir val="bar"/>
        <c:grouping val="percentStacked"/>
        <c:varyColors val="0"/>
        <c:ser>
          <c:idx val="0"/>
          <c:order val="0"/>
          <c:tx>
            <c:strRef>
              <c:f>Sheet1!$C$30</c:f>
              <c:strCache>
                <c:ptCount val="1"/>
                <c:pt idx="0">
                  <c:v>Strongly agree</c:v>
                </c:pt>
              </c:strCache>
            </c:strRef>
          </c:tx>
          <c:spPr>
            <a:solidFill>
              <a:schemeClr val="accent6"/>
            </a:solidFill>
            <a:ln>
              <a:noFill/>
            </a:ln>
            <a:effectLst/>
          </c:spPr>
          <c:invertIfNegative val="0"/>
          <c:dLbls>
            <c:delete val="1"/>
          </c:dLbls>
          <c:cat>
            <c:strRef>
              <c:f>Sheet1!$B$31:$B$33</c:f>
              <c:strCache>
                <c:ptCount val="3"/>
                <c:pt idx="0">
                  <c:v>Total*</c:v>
                </c:pt>
                <c:pt idx="1">
                  <c:v>Male</c:v>
                </c:pt>
                <c:pt idx="2">
                  <c:v>Female</c:v>
                </c:pt>
              </c:strCache>
            </c:strRef>
          </c:cat>
          <c:val>
            <c:numRef>
              <c:f>Sheet1!$C$31:$C$33</c:f>
              <c:numCache>
                <c:formatCode>General</c:formatCode>
                <c:ptCount val="3"/>
                <c:pt idx="0">
                  <c:v>36</c:v>
                </c:pt>
                <c:pt idx="1">
                  <c:v>14</c:v>
                </c:pt>
                <c:pt idx="2">
                  <c:v>22</c:v>
                </c:pt>
              </c:numCache>
            </c:numRef>
          </c:val>
          <c:extLst>
            <c:ext xmlns:c16="http://schemas.microsoft.com/office/drawing/2014/chart" uri="{C3380CC4-5D6E-409C-BE32-E72D297353CC}">
              <c16:uniqueId val="{00000000-C7A4-43DD-B468-5A865D37AD99}"/>
            </c:ext>
          </c:extLst>
        </c:ser>
        <c:ser>
          <c:idx val="1"/>
          <c:order val="1"/>
          <c:tx>
            <c:strRef>
              <c:f>Sheet1!$D$30</c:f>
              <c:strCache>
                <c:ptCount val="1"/>
                <c:pt idx="0">
                  <c:v>Somewhat agree</c:v>
                </c:pt>
              </c:strCache>
            </c:strRef>
          </c:tx>
          <c:spPr>
            <a:solidFill>
              <a:schemeClr val="accent6">
                <a:lumMod val="40000"/>
                <a:lumOff val="60000"/>
              </a:schemeClr>
            </a:solidFill>
            <a:ln>
              <a:noFill/>
            </a:ln>
            <a:effectLst/>
          </c:spPr>
          <c:invertIfNegative val="0"/>
          <c:dLbls>
            <c:delete val="1"/>
          </c:dLbls>
          <c:cat>
            <c:strRef>
              <c:f>Sheet1!$B$31:$B$33</c:f>
              <c:strCache>
                <c:ptCount val="3"/>
                <c:pt idx="0">
                  <c:v>Total*</c:v>
                </c:pt>
                <c:pt idx="1">
                  <c:v>Male</c:v>
                </c:pt>
                <c:pt idx="2">
                  <c:v>Female</c:v>
                </c:pt>
              </c:strCache>
            </c:strRef>
          </c:cat>
          <c:val>
            <c:numRef>
              <c:f>Sheet1!$D$31:$D$33</c:f>
              <c:numCache>
                <c:formatCode>General</c:formatCode>
                <c:ptCount val="3"/>
                <c:pt idx="0">
                  <c:v>22</c:v>
                </c:pt>
                <c:pt idx="1">
                  <c:v>7</c:v>
                </c:pt>
                <c:pt idx="2">
                  <c:v>14</c:v>
                </c:pt>
              </c:numCache>
            </c:numRef>
          </c:val>
          <c:extLst>
            <c:ext xmlns:c16="http://schemas.microsoft.com/office/drawing/2014/chart" uri="{C3380CC4-5D6E-409C-BE32-E72D297353CC}">
              <c16:uniqueId val="{00000001-C7A4-43DD-B468-5A865D37AD99}"/>
            </c:ext>
          </c:extLst>
        </c:ser>
        <c:ser>
          <c:idx val="2"/>
          <c:order val="2"/>
          <c:tx>
            <c:strRef>
              <c:f>Sheet1!$E$30</c:f>
              <c:strCache>
                <c:ptCount val="1"/>
                <c:pt idx="0">
                  <c:v>Neither agree nor disagree</c:v>
                </c:pt>
              </c:strCache>
            </c:strRef>
          </c:tx>
          <c:spPr>
            <a:solidFill>
              <a:schemeClr val="accent3"/>
            </a:solidFill>
            <a:ln>
              <a:noFill/>
            </a:ln>
            <a:effectLst/>
          </c:spPr>
          <c:invertIfNegative val="0"/>
          <c:dLbls>
            <c:delete val="1"/>
          </c:dLbls>
          <c:cat>
            <c:strRef>
              <c:f>Sheet1!$B$31:$B$33</c:f>
              <c:strCache>
                <c:ptCount val="3"/>
                <c:pt idx="0">
                  <c:v>Total*</c:v>
                </c:pt>
                <c:pt idx="1">
                  <c:v>Male</c:v>
                </c:pt>
                <c:pt idx="2">
                  <c:v>Female</c:v>
                </c:pt>
              </c:strCache>
            </c:strRef>
          </c:cat>
          <c:val>
            <c:numRef>
              <c:f>Sheet1!$E$31:$E$33</c:f>
              <c:numCache>
                <c:formatCode>General</c:formatCode>
                <c:ptCount val="3"/>
                <c:pt idx="0">
                  <c:v>4</c:v>
                </c:pt>
                <c:pt idx="1">
                  <c:v>2</c:v>
                </c:pt>
                <c:pt idx="2">
                  <c:v>2</c:v>
                </c:pt>
              </c:numCache>
            </c:numRef>
          </c:val>
          <c:extLst>
            <c:ext xmlns:c16="http://schemas.microsoft.com/office/drawing/2014/chart" uri="{C3380CC4-5D6E-409C-BE32-E72D297353CC}">
              <c16:uniqueId val="{00000002-C7A4-43DD-B468-5A865D37AD99}"/>
            </c:ext>
          </c:extLst>
        </c:ser>
        <c:ser>
          <c:idx val="3"/>
          <c:order val="3"/>
          <c:tx>
            <c:strRef>
              <c:f>Sheet1!$F$30</c:f>
              <c:strCache>
                <c:ptCount val="1"/>
                <c:pt idx="0">
                  <c:v>Somewhat disagree</c:v>
                </c:pt>
              </c:strCache>
            </c:strRef>
          </c:tx>
          <c:spPr>
            <a:solidFill>
              <a:schemeClr val="accent2">
                <a:lumMod val="40000"/>
                <a:lumOff val="60000"/>
              </a:schemeClr>
            </a:solidFill>
            <a:ln>
              <a:noFill/>
            </a:ln>
            <a:effectLst/>
          </c:spPr>
          <c:invertIfNegative val="0"/>
          <c:dLbls>
            <c:delete val="1"/>
          </c:dLbls>
          <c:cat>
            <c:strRef>
              <c:f>Sheet1!$B$31:$B$33</c:f>
              <c:strCache>
                <c:ptCount val="3"/>
                <c:pt idx="0">
                  <c:v>Total*</c:v>
                </c:pt>
                <c:pt idx="1">
                  <c:v>Male</c:v>
                </c:pt>
                <c:pt idx="2">
                  <c:v>Female</c:v>
                </c:pt>
              </c:strCache>
            </c:strRef>
          </c:cat>
          <c:val>
            <c:numRef>
              <c:f>Sheet1!$F$31:$F$33</c:f>
              <c:numCache>
                <c:formatCode>General</c:formatCode>
                <c:ptCount val="3"/>
                <c:pt idx="0">
                  <c:v>5</c:v>
                </c:pt>
                <c:pt idx="1">
                  <c:v>3</c:v>
                </c:pt>
                <c:pt idx="2">
                  <c:v>1</c:v>
                </c:pt>
              </c:numCache>
            </c:numRef>
          </c:val>
          <c:extLst>
            <c:ext xmlns:c16="http://schemas.microsoft.com/office/drawing/2014/chart" uri="{C3380CC4-5D6E-409C-BE32-E72D297353CC}">
              <c16:uniqueId val="{00000003-C7A4-43DD-B468-5A865D37AD99}"/>
            </c:ext>
          </c:extLst>
        </c:ser>
        <c:ser>
          <c:idx val="4"/>
          <c:order val="4"/>
          <c:tx>
            <c:strRef>
              <c:f>Sheet1!$G$30</c:f>
              <c:strCache>
                <c:ptCount val="1"/>
                <c:pt idx="0">
                  <c:v>Strongly disagree</c:v>
                </c:pt>
              </c:strCache>
            </c:strRef>
          </c:tx>
          <c:spPr>
            <a:solidFill>
              <a:schemeClr val="accent2"/>
            </a:solidFill>
            <a:ln>
              <a:noFill/>
            </a:ln>
            <a:effectLst/>
          </c:spPr>
          <c:invertIfNegative val="0"/>
          <c:dLbls>
            <c:delete val="1"/>
          </c:dLbls>
          <c:cat>
            <c:strRef>
              <c:f>Sheet1!$B$31:$B$33</c:f>
              <c:strCache>
                <c:ptCount val="3"/>
                <c:pt idx="0">
                  <c:v>Total*</c:v>
                </c:pt>
                <c:pt idx="1">
                  <c:v>Male</c:v>
                </c:pt>
                <c:pt idx="2">
                  <c:v>Female</c:v>
                </c:pt>
              </c:strCache>
            </c:strRef>
          </c:cat>
          <c:val>
            <c:numRef>
              <c:f>Sheet1!$G$31:$G$33</c:f>
              <c:numCache>
                <c:formatCode>General</c:formatCode>
                <c:ptCount val="3"/>
                <c:pt idx="0">
                  <c:v>7</c:v>
                </c:pt>
                <c:pt idx="1">
                  <c:v>2</c:v>
                </c:pt>
                <c:pt idx="2">
                  <c:v>2</c:v>
                </c:pt>
              </c:numCache>
            </c:numRef>
          </c:val>
          <c:extLst>
            <c:ext xmlns:c16="http://schemas.microsoft.com/office/drawing/2014/chart" uri="{C3380CC4-5D6E-409C-BE32-E72D297353CC}">
              <c16:uniqueId val="{00000004-C7A4-43DD-B468-5A865D37AD99}"/>
            </c:ext>
          </c:extLst>
        </c:ser>
        <c:dLbls>
          <c:dLblPos val="ctr"/>
          <c:showLegendKey val="0"/>
          <c:showVal val="1"/>
          <c:showCatName val="0"/>
          <c:showSerName val="0"/>
          <c:showPercent val="0"/>
          <c:showBubbleSize val="0"/>
        </c:dLbls>
        <c:gapWidth val="150"/>
        <c:overlap val="100"/>
        <c:axId val="447550088"/>
        <c:axId val="447550416"/>
      </c:barChart>
      <c:catAx>
        <c:axId val="447550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Headings)"/>
                <a:ea typeface="+mn-ea"/>
                <a:cs typeface="Arabic Typesetting" panose="03020402040406030203" pitchFamily="66" charset="-78"/>
              </a:defRPr>
            </a:pPr>
            <a:endParaRPr lang="en-US"/>
          </a:p>
        </c:txPr>
        <c:crossAx val="447550416"/>
        <c:crosses val="autoZero"/>
        <c:auto val="1"/>
        <c:lblAlgn val="ctr"/>
        <c:lblOffset val="100"/>
        <c:noMultiLvlLbl val="0"/>
      </c:catAx>
      <c:valAx>
        <c:axId val="4475504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Headings)"/>
                <a:ea typeface="+mn-ea"/>
                <a:cs typeface="Arabic Typesetting" panose="03020402040406030203" pitchFamily="66" charset="-78"/>
              </a:defRPr>
            </a:pPr>
            <a:endParaRPr lang="en-US"/>
          </a:p>
        </c:txPr>
        <c:crossAx val="447550088"/>
        <c:crosses val="autoZero"/>
        <c:crossBetween val="between"/>
      </c:valAx>
      <c:spPr>
        <a:noFill/>
        <a:ln>
          <a:noFill/>
        </a:ln>
        <a:effectLst/>
      </c:spPr>
    </c:plotArea>
    <c:legend>
      <c:legendPos val="b"/>
      <c:layout>
        <c:manualLayout>
          <c:xMode val="edge"/>
          <c:yMode val="edge"/>
          <c:x val="0.27004816071567311"/>
          <c:y val="0.74956525643274674"/>
          <c:w val="0.51734281610391664"/>
          <c:h val="0.223803488964664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Headings)"/>
              <a:ea typeface="+mn-ea"/>
              <a:cs typeface="Arabic Typesetting" panose="03020402040406030203" pitchFamily="66"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Arial (Headings)"/>
          <a:cs typeface="Arabic Typesetting" panose="03020402040406030203" pitchFamily="66" charset="-78"/>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0.76133</cdr:x>
      <cdr:y>0.3236</cdr:y>
    </cdr:from>
    <cdr:to>
      <cdr:x>0.85801</cdr:x>
      <cdr:y>0.39551</cdr:y>
    </cdr:to>
    <cdr:sp macro="" textlink="">
      <cdr:nvSpPr>
        <cdr:cNvPr id="2" name="Rectangle 1"/>
        <cdr:cNvSpPr/>
      </cdr:nvSpPr>
      <cdr:spPr>
        <a:xfrm xmlns:a="http://schemas.openxmlformats.org/drawingml/2006/main">
          <a:off x="5463176" y="1254034"/>
          <a:ext cx="693785" cy="278675"/>
        </a:xfrm>
        <a:prstGeom xmlns:a="http://schemas.openxmlformats.org/drawingml/2006/main" prst="rect">
          <a:avLst/>
        </a:prstGeom>
        <a:solidFill xmlns:a="http://schemas.openxmlformats.org/drawingml/2006/main">
          <a:srgbClr val="C0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b="1" dirty="0"/>
            <a:t>Male</a:t>
          </a:r>
        </a:p>
      </cdr:txBody>
    </cdr:sp>
  </cdr:relSizeAnchor>
  <cdr:relSizeAnchor xmlns:cdr="http://schemas.openxmlformats.org/drawingml/2006/chartDrawing">
    <cdr:from>
      <cdr:x>0.7585</cdr:x>
      <cdr:y>0.62022</cdr:y>
    </cdr:from>
    <cdr:to>
      <cdr:x>0.85922</cdr:x>
      <cdr:y>0.68989</cdr:y>
    </cdr:to>
    <cdr:sp macro="" textlink="">
      <cdr:nvSpPr>
        <cdr:cNvPr id="3" name="Rectangle 2"/>
        <cdr:cNvSpPr/>
      </cdr:nvSpPr>
      <cdr:spPr>
        <a:xfrm xmlns:a="http://schemas.openxmlformats.org/drawingml/2006/main">
          <a:off x="5442858" y="2403565"/>
          <a:ext cx="722812" cy="269965"/>
        </a:xfrm>
        <a:prstGeom xmlns:a="http://schemas.openxmlformats.org/drawingml/2006/main" prst="rect">
          <a:avLst/>
        </a:prstGeom>
        <a:solidFill xmlns:a="http://schemas.openxmlformats.org/drawingml/2006/main">
          <a:schemeClr val="bg1">
            <a:lumMod val="5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b="1" dirty="0"/>
            <a:t>Female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67124-4E10-1040-92B6-FB180B1665E4}" type="datetimeFigureOut">
              <a:rPr lang="en-US" smtClean="0"/>
              <a:t>3/24/20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5EFFA-41BF-9048-A33E-13E5691DD106}" type="slidenum">
              <a:rPr lang="en-US" smtClean="0"/>
              <a:t>‹#›</a:t>
            </a:fld>
            <a:endParaRPr lang="en-US"/>
          </a:p>
        </p:txBody>
      </p:sp>
    </p:spTree>
    <p:extLst>
      <p:ext uri="{BB962C8B-B14F-4D97-AF65-F5344CB8AC3E}">
        <p14:creationId xmlns:p14="http://schemas.microsoft.com/office/powerpoint/2010/main" val="37887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8B18D-78DE-FE47-B9E3-A85F2B1D0EB4}" type="slidenum">
              <a:rPr lang="en-US" smtClean="0"/>
              <a:pPr/>
              <a:t>1</a:t>
            </a:fld>
            <a:endParaRPr lang="en-US"/>
          </a:p>
        </p:txBody>
      </p:sp>
    </p:spTree>
    <p:extLst>
      <p:ext uri="{BB962C8B-B14F-4D97-AF65-F5344CB8AC3E}">
        <p14:creationId xmlns:p14="http://schemas.microsoft.com/office/powerpoint/2010/main" val="3092362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In summary, initial data from our new process suggests a positive impact and positive feedback from staff. There also appear to be positive impacts for women in particular</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see this data as an early indication that our fixing the system approach is having an impact. By doing out best to remove bias from the system, we’ve seen an increase in female applications and equitable success rates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If we’d taken a ‘fixing the women’ approach we could have run multiple ‘promotion workshops for women’ – but this wouldn’t have changed any underlying inequality and bias within our promotion process. We feel this new process and the initial impact we’ve shown, helps to challenge a commonly held myth – that women don’t apply for promotion or more senior roles because they lack confidence. We saw that by changing the system, all staff, but especially women, felt their achievements would be recognised and we saw a sharp increase in applications. </a:t>
            </a:r>
            <a:endParaRPr lang="en-AU" baseline="0" dirty="0"/>
          </a:p>
        </p:txBody>
      </p:sp>
      <p:sp>
        <p:nvSpPr>
          <p:cNvPr id="4" name="Slide Number Placeholder 3"/>
          <p:cNvSpPr>
            <a:spLocks noGrp="1"/>
          </p:cNvSpPr>
          <p:nvPr>
            <p:ph type="sldNum" sz="quarter" idx="5"/>
          </p:nvPr>
        </p:nvSpPr>
        <p:spPr/>
        <p:txBody>
          <a:bodyPr/>
          <a:lstStyle/>
          <a:p>
            <a:fld id="{CFF8B18D-78DE-FE47-B9E3-A85F2B1D0EB4}" type="slidenum">
              <a:rPr lang="en-US" smtClean="0"/>
              <a:pPr/>
              <a:t>15</a:t>
            </a:fld>
            <a:endParaRPr lang="en-US"/>
          </a:p>
        </p:txBody>
      </p:sp>
    </p:spTree>
    <p:extLst>
      <p:ext uri="{BB962C8B-B14F-4D97-AF65-F5344CB8AC3E}">
        <p14:creationId xmlns:p14="http://schemas.microsoft.com/office/powerpoint/2010/main" val="1980589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8B18D-78DE-FE47-B9E3-A85F2B1D0EB4}" type="slidenum">
              <a:rPr lang="en-US" smtClean="0"/>
              <a:pPr/>
              <a:t>16</a:t>
            </a:fld>
            <a:endParaRPr lang="en-US"/>
          </a:p>
        </p:txBody>
      </p:sp>
    </p:spTree>
    <p:extLst>
      <p:ext uri="{BB962C8B-B14F-4D97-AF65-F5344CB8AC3E}">
        <p14:creationId xmlns:p14="http://schemas.microsoft.com/office/powerpoint/2010/main" val="46463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780AC98-8E30-490D-A639-38DF0F70C274}" type="slidenum">
              <a:rPr lang="en-AU" smtClean="0"/>
              <a:t>2</a:t>
            </a:fld>
            <a:endParaRPr lang="en-AU" dirty="0"/>
          </a:p>
        </p:txBody>
      </p:sp>
    </p:spTree>
    <p:extLst>
      <p:ext uri="{BB962C8B-B14F-4D97-AF65-F5344CB8AC3E}">
        <p14:creationId xmlns:p14="http://schemas.microsoft.com/office/powerpoint/2010/main" val="133130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HARRIET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we go back to our example </a:t>
            </a:r>
            <a:r>
              <a:rPr lang="en-AU" dirty="0"/>
              <a:t>– faced with this problem about women not applying for promotion – We could assume, for example that women aren’t putting themselves forward, that women lack confidence, that women don’t apply until they can tick all of the boxes – apart from the fact that this anecdotal evidence has been contested in the research literature, we can also see that these assumptions are reinforcing our gendered stereotypes. Women aren’t confident, what we need to do is help women fit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can see that ‘fixing the women’ approaches are not getting to the core of the problem. In fact, sometimes, with the best of intentions, our </a:t>
            </a:r>
            <a:r>
              <a:rPr lang="en-GB" altLang="en-US" sz="1200" dirty="0">
                <a:solidFill>
                  <a:prstClr val="black"/>
                </a:solidFill>
                <a:latin typeface="Calibri Light" panose="020F0302020204030204" pitchFamily="34" charset="0"/>
                <a:cs typeface="Calibri Light" panose="020F0302020204030204" pitchFamily="34" charset="0"/>
              </a:rPr>
              <a:t>actions to improve gender equity can sometimes have the opposite effect (reinforcing stereotypes) – this is the</a:t>
            </a:r>
            <a:r>
              <a:rPr lang="en-GB" altLang="en-US" sz="1200" b="1" dirty="0">
                <a:solidFill>
                  <a:prstClr val="black"/>
                </a:solidFill>
                <a:latin typeface="Calibri Light" panose="020F0302020204030204" pitchFamily="34" charset="0"/>
                <a:cs typeface="Calibri Light" panose="020F0302020204030204" pitchFamily="34" charset="0"/>
              </a:rPr>
              <a:t> real </a:t>
            </a:r>
            <a:r>
              <a:rPr lang="en-GB" altLang="en-US" sz="1200" dirty="0">
                <a:solidFill>
                  <a:prstClr val="black"/>
                </a:solidFill>
                <a:latin typeface="Calibri Light" panose="020F0302020204030204" pitchFamily="34" charset="0"/>
                <a:cs typeface="Calibri Light" panose="020F0302020204030204" pitchFamily="34" charset="0"/>
              </a:rPr>
              <a:t>problem with “fixing the women”</a:t>
            </a:r>
            <a:endParaRPr lang="en-GB" altLang="en-US" sz="1200" noProof="0" dirty="0">
              <a:solidFill>
                <a:prstClr val="black"/>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a:t>
            </a:r>
          </a:p>
          <a:p>
            <a:r>
              <a:rPr lang="en-AU" dirty="0"/>
              <a:t>The </a:t>
            </a:r>
            <a:r>
              <a:rPr lang="en-AU" b="1" dirty="0"/>
              <a:t>important thing is to keep asking questions – and approach this situation critically</a:t>
            </a:r>
            <a:r>
              <a:rPr lang="en-AU" dirty="0"/>
              <a:t>. There could be many reason – for example, women might not have the time to apply (totally overburdened with teaching), what do we value – is that gendered? Does our current promotion criteria inadvertently exclude certain groups? </a:t>
            </a:r>
          </a:p>
          <a:p>
            <a:endParaRPr lang="en-AU" dirty="0"/>
          </a:p>
          <a:p>
            <a:r>
              <a:rPr lang="en-AU" dirty="0"/>
              <a:t>This is much harder, and involves a lot more work – but when we start to get to the cause of the problem, we can start to address it. </a:t>
            </a:r>
          </a:p>
          <a:p>
            <a:endParaRPr lang="en-AU" dirty="0"/>
          </a:p>
          <a:p>
            <a:r>
              <a:rPr lang="en-AU" dirty="0"/>
              <a:t>We can start to de-gender our workplaces and our processes – because it is the gendered nature of work, academia, promotions, publications, research profiles, what research is valued, what knowledge is valued that creates disadvantage and inequality. </a:t>
            </a:r>
          </a:p>
          <a:p>
            <a:endParaRPr lang="en-AU" dirty="0"/>
          </a:p>
          <a:p>
            <a:r>
              <a:rPr lang="en-AU" b="1" dirty="0"/>
              <a:t>We currently work within a very tight and narrow mould of what it is to be successful – this disadvantages a lot of people – not just women.  </a:t>
            </a:r>
            <a:endParaRPr lang="en-AU" b="1" dirty="0">
              <a:solidFill>
                <a:srgbClr val="FF0000"/>
              </a:solidFill>
            </a:endParaRPr>
          </a:p>
        </p:txBody>
      </p:sp>
      <p:sp>
        <p:nvSpPr>
          <p:cNvPr id="4" name="Slide Number Placeholder 3"/>
          <p:cNvSpPr>
            <a:spLocks noGrp="1"/>
          </p:cNvSpPr>
          <p:nvPr>
            <p:ph type="sldNum" sz="quarter" idx="10"/>
          </p:nvPr>
        </p:nvSpPr>
        <p:spPr/>
        <p:txBody>
          <a:bodyPr/>
          <a:lstStyle/>
          <a:p>
            <a:fld id="{5780AC98-8E30-490D-A639-38DF0F70C274}" type="slidenum">
              <a:rPr lang="en-AU" smtClean="0"/>
              <a:t>4</a:t>
            </a:fld>
            <a:endParaRPr lang="en-AU"/>
          </a:p>
        </p:txBody>
      </p:sp>
    </p:spTree>
    <p:extLst>
      <p:ext uri="{BB962C8B-B14F-4D97-AF65-F5344CB8AC3E}">
        <p14:creationId xmlns:p14="http://schemas.microsoft.com/office/powerpoint/2010/main" val="355456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HARRIET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we go back to our example </a:t>
            </a:r>
            <a:r>
              <a:rPr lang="en-AU" dirty="0"/>
              <a:t>– faced with this problem about women not applying for promotion – We could assume, for example that women aren’t putting themselves forward, that women lack confidence, that women don’t apply until they can tick all of the boxes – apart from the fact that this anecdotal evidence has been contested in the research literature, we can also see that these assumptions are reinforcing our gendered stereotypes. Women aren’t confident, what we need to do is help women fit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can see that ‘fixing the women’ approaches are not getting to the core of the problem. In fact, sometimes, with the best of intentions, our </a:t>
            </a:r>
            <a:r>
              <a:rPr lang="en-GB" altLang="en-US" sz="1200" dirty="0">
                <a:solidFill>
                  <a:prstClr val="black"/>
                </a:solidFill>
                <a:latin typeface="Calibri Light" panose="020F0302020204030204" pitchFamily="34" charset="0"/>
                <a:cs typeface="Calibri Light" panose="020F0302020204030204" pitchFamily="34" charset="0"/>
              </a:rPr>
              <a:t>actions to improve gender equity can sometimes have the opposite effect (reinforcing stereotypes) – this is the</a:t>
            </a:r>
            <a:r>
              <a:rPr lang="en-GB" altLang="en-US" sz="1200" b="1" dirty="0">
                <a:solidFill>
                  <a:prstClr val="black"/>
                </a:solidFill>
                <a:latin typeface="Calibri Light" panose="020F0302020204030204" pitchFamily="34" charset="0"/>
                <a:cs typeface="Calibri Light" panose="020F0302020204030204" pitchFamily="34" charset="0"/>
              </a:rPr>
              <a:t> real </a:t>
            </a:r>
            <a:r>
              <a:rPr lang="en-GB" altLang="en-US" sz="1200" dirty="0">
                <a:solidFill>
                  <a:prstClr val="black"/>
                </a:solidFill>
                <a:latin typeface="Calibri Light" panose="020F0302020204030204" pitchFamily="34" charset="0"/>
                <a:cs typeface="Calibri Light" panose="020F0302020204030204" pitchFamily="34" charset="0"/>
              </a:rPr>
              <a:t>problem with “fixing the women”</a:t>
            </a:r>
            <a:endParaRPr lang="en-GB" altLang="en-US" sz="1200" noProof="0" dirty="0">
              <a:solidFill>
                <a:prstClr val="black"/>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a:t>
            </a:r>
          </a:p>
          <a:p>
            <a:r>
              <a:rPr lang="en-AU" dirty="0"/>
              <a:t>The </a:t>
            </a:r>
            <a:r>
              <a:rPr lang="en-AU" b="1" dirty="0"/>
              <a:t>important thing is to keep asking questions – and approach this situation critically</a:t>
            </a:r>
            <a:r>
              <a:rPr lang="en-AU" dirty="0"/>
              <a:t>. There could be many reason – for example, women might not have the time to apply (totally overburdened with teaching), what do we value – is that gendered? Does our current promotion criteria inadvertently exclude certain groups? </a:t>
            </a:r>
          </a:p>
          <a:p>
            <a:endParaRPr lang="en-AU" dirty="0"/>
          </a:p>
          <a:p>
            <a:r>
              <a:rPr lang="en-AU" dirty="0"/>
              <a:t>This is much harder, and involves a lot more work – but when we start to get to the cause of the problem, we can start to address it. </a:t>
            </a:r>
          </a:p>
          <a:p>
            <a:endParaRPr lang="en-AU" dirty="0"/>
          </a:p>
          <a:p>
            <a:r>
              <a:rPr lang="en-AU" dirty="0"/>
              <a:t>We can start to de-gender our workplaces and our processes – because it is the gendered nature of work, academia, promotions, publications, research profiles, what research is valued, what knowledge is valued that creates disadvantage and inequality. </a:t>
            </a:r>
          </a:p>
          <a:p>
            <a:endParaRPr lang="en-AU" dirty="0"/>
          </a:p>
          <a:p>
            <a:r>
              <a:rPr lang="en-AU" b="1" dirty="0"/>
              <a:t>We currently work within a very tight and narrow mould of what it is to be successful – this disadvantages a lot of people – not just women.  </a:t>
            </a:r>
            <a:endParaRPr lang="en-AU" b="1" dirty="0">
              <a:solidFill>
                <a:srgbClr val="FF0000"/>
              </a:solidFill>
            </a:endParaRPr>
          </a:p>
        </p:txBody>
      </p:sp>
      <p:sp>
        <p:nvSpPr>
          <p:cNvPr id="4" name="Slide Number Placeholder 3"/>
          <p:cNvSpPr>
            <a:spLocks noGrp="1"/>
          </p:cNvSpPr>
          <p:nvPr>
            <p:ph type="sldNum" sz="quarter" idx="10"/>
          </p:nvPr>
        </p:nvSpPr>
        <p:spPr/>
        <p:txBody>
          <a:bodyPr/>
          <a:lstStyle/>
          <a:p>
            <a:fld id="{5780AC98-8E30-490D-A639-38DF0F70C274}" type="slidenum">
              <a:rPr lang="en-AU" smtClean="0"/>
              <a:t>5</a:t>
            </a:fld>
            <a:endParaRPr lang="en-AU"/>
          </a:p>
        </p:txBody>
      </p:sp>
    </p:spTree>
    <p:extLst>
      <p:ext uri="{BB962C8B-B14F-4D97-AF65-F5344CB8AC3E}">
        <p14:creationId xmlns:p14="http://schemas.microsoft.com/office/powerpoint/2010/main" val="359344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HARRIET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we go back to our example </a:t>
            </a:r>
            <a:r>
              <a:rPr lang="en-AU" dirty="0"/>
              <a:t>– faced with this problem about women not applying for promotion – We could assume, for example that women aren’t putting themselves forward, that women lack confidence, that women don’t apply until they can tick all of the boxes – apart from the fact that this anecdotal evidence has been contested in the research literature, we can also see that these assumptions are reinforcing our gendered stereotypes. Women aren’t confident, what we need to do is help women fit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can see that ‘fixing the women’ approaches are not getting to the core of the problem. In fact, sometimes, with the best of intentions, our </a:t>
            </a:r>
            <a:r>
              <a:rPr lang="en-GB" altLang="en-US" sz="1200" dirty="0">
                <a:solidFill>
                  <a:prstClr val="black"/>
                </a:solidFill>
                <a:latin typeface="Calibri Light" panose="020F0302020204030204" pitchFamily="34" charset="0"/>
                <a:cs typeface="Calibri Light" panose="020F0302020204030204" pitchFamily="34" charset="0"/>
              </a:rPr>
              <a:t>actions to improve gender equity can sometimes have the opposite effect (reinforcing stereotypes) – this is the</a:t>
            </a:r>
            <a:r>
              <a:rPr lang="en-GB" altLang="en-US" sz="1200" b="1" dirty="0">
                <a:solidFill>
                  <a:prstClr val="black"/>
                </a:solidFill>
                <a:latin typeface="Calibri Light" panose="020F0302020204030204" pitchFamily="34" charset="0"/>
                <a:cs typeface="Calibri Light" panose="020F0302020204030204" pitchFamily="34" charset="0"/>
              </a:rPr>
              <a:t> real </a:t>
            </a:r>
            <a:r>
              <a:rPr lang="en-GB" altLang="en-US" sz="1200" dirty="0">
                <a:solidFill>
                  <a:prstClr val="black"/>
                </a:solidFill>
                <a:latin typeface="Calibri Light" panose="020F0302020204030204" pitchFamily="34" charset="0"/>
                <a:cs typeface="Calibri Light" panose="020F0302020204030204" pitchFamily="34" charset="0"/>
              </a:rPr>
              <a:t>problem with “fixing the women”</a:t>
            </a:r>
            <a:endParaRPr lang="en-GB" altLang="en-US" sz="1200" noProof="0" dirty="0">
              <a:solidFill>
                <a:prstClr val="black"/>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a:t>
            </a:r>
          </a:p>
          <a:p>
            <a:r>
              <a:rPr lang="en-AU" dirty="0"/>
              <a:t>The </a:t>
            </a:r>
            <a:r>
              <a:rPr lang="en-AU" b="1" dirty="0"/>
              <a:t>important thing is to keep asking questions – and approach this situation critically</a:t>
            </a:r>
            <a:r>
              <a:rPr lang="en-AU" dirty="0"/>
              <a:t>. There could be many reason – for example, women might not have the time to apply (totally overburdened with teaching), what do we value – is that gendered? Does our current promotion criteria inadvertently exclude certain groups? </a:t>
            </a:r>
          </a:p>
          <a:p>
            <a:endParaRPr lang="en-AU" dirty="0"/>
          </a:p>
          <a:p>
            <a:r>
              <a:rPr lang="en-AU" dirty="0"/>
              <a:t>This is much harder, and involves a lot more work – but when we start to get to the cause of the problem, we can start to address it. </a:t>
            </a:r>
          </a:p>
          <a:p>
            <a:endParaRPr lang="en-AU" dirty="0"/>
          </a:p>
          <a:p>
            <a:r>
              <a:rPr lang="en-AU" dirty="0"/>
              <a:t>We can start to de-gender our workplaces and our processes – because it is the gendered nature of work, academia, promotions, publications, research profiles, what research is valued, what knowledge is valued that creates disadvantage and inequality. </a:t>
            </a:r>
          </a:p>
          <a:p>
            <a:endParaRPr lang="en-AU" dirty="0"/>
          </a:p>
          <a:p>
            <a:r>
              <a:rPr lang="en-AU" b="1" dirty="0"/>
              <a:t>We currently work within a very tight and narrow mould of what it is to be successful – this disadvantages a lot of people – not just women.  </a:t>
            </a:r>
            <a:endParaRPr lang="en-AU" b="1" dirty="0">
              <a:solidFill>
                <a:srgbClr val="FF0000"/>
              </a:solidFill>
            </a:endParaRPr>
          </a:p>
        </p:txBody>
      </p:sp>
      <p:sp>
        <p:nvSpPr>
          <p:cNvPr id="4" name="Slide Number Placeholder 3"/>
          <p:cNvSpPr>
            <a:spLocks noGrp="1"/>
          </p:cNvSpPr>
          <p:nvPr>
            <p:ph type="sldNum" sz="quarter" idx="10"/>
          </p:nvPr>
        </p:nvSpPr>
        <p:spPr/>
        <p:txBody>
          <a:bodyPr/>
          <a:lstStyle/>
          <a:p>
            <a:fld id="{5780AC98-8E30-490D-A639-38DF0F70C274}" type="slidenum">
              <a:rPr lang="en-AU" smtClean="0"/>
              <a:t>6</a:t>
            </a:fld>
            <a:endParaRPr lang="en-AU"/>
          </a:p>
        </p:txBody>
      </p:sp>
    </p:spTree>
    <p:extLst>
      <p:ext uri="{BB962C8B-B14F-4D97-AF65-F5344CB8AC3E}">
        <p14:creationId xmlns:p14="http://schemas.microsoft.com/office/powerpoint/2010/main" val="148060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baseline="0" dirty="0"/>
              <a:t>At Macquarie we felt that the traditional 40/40/20 Research, Teaching, Service model didn’t reflect the work that modern academics undertake. This model is also very inflexible, as has often been shown to prioritise research over and above any other activities or achievements. </a:t>
            </a:r>
          </a:p>
          <a:p>
            <a:pPr marL="0" indent="0">
              <a:buFontTx/>
              <a:buNone/>
            </a:pPr>
            <a:endParaRPr lang="en-AU" baseline="0" dirty="0"/>
          </a:p>
          <a:p>
            <a:pPr marL="0" indent="0">
              <a:buFontTx/>
              <a:buNone/>
            </a:pPr>
            <a:r>
              <a:rPr lang="en-AU" baseline="0" dirty="0"/>
              <a:t>In addition, research has shown that these traditional promotion models disadvantage women and minority groups for a number of reasons. These include –</a:t>
            </a:r>
          </a:p>
          <a:p>
            <a:pPr marL="0" indent="0">
              <a:buFontTx/>
              <a:buNone/>
            </a:pPr>
            <a:r>
              <a:rPr lang="en-AU" baseline="0" dirty="0"/>
              <a:t>- Inequality in workload – for example, it’s been shown that women and minority groups are more likely to undertake or be asked to take responsibility for teaching and service roles. This is partly due to bias and stereotypes around who would be good at these roles (this has been referred to as women looking after the academic family). </a:t>
            </a:r>
            <a:br>
              <a:rPr lang="en-AU" baseline="0" dirty="0"/>
            </a:br>
            <a:r>
              <a:rPr lang="en-AU" baseline="0" dirty="0"/>
              <a:t>- We also know that systems and processes such as recruitment, promotion and pay allocation can all be influenced by conscious and unconscious bias. For example multiple projects have shown that women and minority groups have to out-perform men in order to be perceived as being of equal merit. </a:t>
            </a:r>
          </a:p>
          <a:p>
            <a:pPr marL="0" indent="0">
              <a:buFontTx/>
              <a:buNone/>
            </a:pPr>
            <a:endParaRPr lang="en-AU" baseline="0" dirty="0"/>
          </a:p>
          <a:p>
            <a:pPr marL="0" indent="0">
              <a:buFontTx/>
              <a:buNone/>
            </a:pPr>
            <a:endParaRPr lang="en-AU" baseline="0" dirty="0"/>
          </a:p>
        </p:txBody>
      </p:sp>
      <p:sp>
        <p:nvSpPr>
          <p:cNvPr id="4" name="Slide Number Placeholder 3"/>
          <p:cNvSpPr>
            <a:spLocks noGrp="1"/>
          </p:cNvSpPr>
          <p:nvPr>
            <p:ph type="sldNum" sz="quarter" idx="5"/>
          </p:nvPr>
        </p:nvSpPr>
        <p:spPr/>
        <p:txBody>
          <a:bodyPr/>
          <a:lstStyle/>
          <a:p>
            <a:fld id="{CFF8B18D-78DE-FE47-B9E3-A85F2B1D0EB4}" type="slidenum">
              <a:rPr lang="en-US" smtClean="0"/>
              <a:pPr/>
              <a:t>7</a:t>
            </a:fld>
            <a:endParaRPr lang="en-US"/>
          </a:p>
        </p:txBody>
      </p:sp>
    </p:spTree>
    <p:extLst>
      <p:ext uri="{BB962C8B-B14F-4D97-AF65-F5344CB8AC3E}">
        <p14:creationId xmlns:p14="http://schemas.microsoft.com/office/powerpoint/2010/main" val="311652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dirty="0"/>
              <a:t>The process of reviewing our academic promotion process was not a stand alone gender equity initiative. There were many conversations and influences that led to the review, but diversity and gender equity were part of the conversation throughout the process.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aseline="0" dirty="0"/>
          </a:p>
          <a:p>
            <a:pPr marL="0" indent="0">
              <a:buFontTx/>
              <a:buNone/>
            </a:pPr>
            <a:r>
              <a:rPr lang="en-AU" baseline="0" dirty="0"/>
              <a:t>Our aims:</a:t>
            </a:r>
          </a:p>
          <a:p>
            <a:pPr marL="171450" indent="-171450">
              <a:buFont typeface="Arial" panose="020B0604020202020204" pitchFamily="34" charset="0"/>
              <a:buChar char="•"/>
            </a:pPr>
            <a:r>
              <a:rPr lang="en-AU" baseline="0" dirty="0"/>
              <a:t>We set out to develop a process that reflected the reality of modern academic work</a:t>
            </a:r>
          </a:p>
          <a:p>
            <a:pPr marL="171450" indent="-171450">
              <a:buFont typeface="Arial" panose="020B0604020202020204" pitchFamily="34" charset="0"/>
              <a:buChar char="•"/>
            </a:pPr>
            <a:r>
              <a:rPr lang="en-AU" baseline="0" dirty="0"/>
              <a:t>We wanted to create a model that allowed for flexibility in career development and that recognised and rewarded the wide variety of academic work. </a:t>
            </a:r>
          </a:p>
          <a:p>
            <a:pPr marL="171450" indent="-171450">
              <a:buFont typeface="Arial" panose="020B0604020202020204" pitchFamily="34" charset="0"/>
              <a:buChar char="•"/>
            </a:pPr>
            <a:r>
              <a:rPr lang="en-AU" baseline="0" dirty="0"/>
              <a:t>Macquarie prides itself as being a university of service and engagement. Our aim is to provide an inclusive environment for our staff and students, and to have a positive impact through research and collaboration with the broader community. We wanted to build a process that reflected and encouraged these organisational priorities.</a:t>
            </a:r>
          </a:p>
          <a:p>
            <a:pPr marL="171450" indent="-171450">
              <a:buFont typeface="Arial" panose="020B0604020202020204" pitchFamily="34" charset="0"/>
              <a:buChar char="•"/>
            </a:pPr>
            <a:endParaRPr lang="en-AU" baseline="0" dirty="0"/>
          </a:p>
          <a:p>
            <a:pPr marL="0" indent="0">
              <a:buFont typeface="Arial" panose="020B0604020202020204" pitchFamily="34" charset="0"/>
              <a:buNone/>
            </a:pPr>
            <a:r>
              <a:rPr lang="en-AU" baseline="0" dirty="0"/>
              <a:t>Influences:</a:t>
            </a:r>
          </a:p>
          <a:p>
            <a:pPr marL="171450" indent="-171450">
              <a:buFont typeface="Arial" panose="020B0604020202020204" pitchFamily="34" charset="0"/>
              <a:buChar char="•"/>
            </a:pPr>
            <a:r>
              <a:rPr lang="en-AU" baseline="0" dirty="0"/>
              <a:t>We looked for examples and research around alternative promotion processes. We were heavily influenced by the work of Ernest Boyer, who proposed four pillars of academic scholarship. </a:t>
            </a:r>
          </a:p>
          <a:p>
            <a:pPr marL="0" indent="0">
              <a:buFontTx/>
              <a:buNone/>
            </a:pPr>
            <a:endParaRPr lang="en-AU" baseline="0" dirty="0"/>
          </a:p>
          <a:p>
            <a:pPr marL="0" indent="0">
              <a:buFontTx/>
              <a:buNone/>
            </a:pPr>
            <a:endParaRPr lang="en-AU" baseline="0" dirty="0"/>
          </a:p>
          <a:p>
            <a:pPr marL="0" indent="0">
              <a:buFontTx/>
              <a:buNone/>
            </a:pPr>
            <a:endParaRPr lang="en-AU" baseline="0" dirty="0"/>
          </a:p>
          <a:p>
            <a:pPr marL="0" indent="0">
              <a:buFontTx/>
              <a:buNone/>
            </a:pPr>
            <a:endParaRPr lang="en-AU" baseline="0" dirty="0"/>
          </a:p>
        </p:txBody>
      </p:sp>
      <p:sp>
        <p:nvSpPr>
          <p:cNvPr id="4" name="Slide Number Placeholder 3"/>
          <p:cNvSpPr>
            <a:spLocks noGrp="1"/>
          </p:cNvSpPr>
          <p:nvPr>
            <p:ph type="sldNum" sz="quarter" idx="5"/>
          </p:nvPr>
        </p:nvSpPr>
        <p:spPr/>
        <p:txBody>
          <a:bodyPr/>
          <a:lstStyle/>
          <a:p>
            <a:fld id="{CFF8B18D-78DE-FE47-B9E3-A85F2B1D0EB4}" type="slidenum">
              <a:rPr lang="en-US" smtClean="0"/>
              <a:pPr/>
              <a:t>8</a:t>
            </a:fld>
            <a:endParaRPr lang="en-US"/>
          </a:p>
        </p:txBody>
      </p:sp>
    </p:spTree>
    <p:extLst>
      <p:ext uri="{BB962C8B-B14F-4D97-AF65-F5344CB8AC3E}">
        <p14:creationId xmlns:p14="http://schemas.microsoft.com/office/powerpoint/2010/main" val="235754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200"/>
              </a:spcAft>
              <a:buFont typeface="Arial" panose="020B0604020202020204" pitchFamily="34" charset="0"/>
              <a:buNone/>
            </a:pPr>
            <a:r>
              <a:rPr lang="en-AU" sz="1200" dirty="0"/>
              <a:t>We developed a five-pillar model for academic promotion </a:t>
            </a:r>
          </a:p>
          <a:p>
            <a:pPr marL="0" indent="0">
              <a:spcBef>
                <a:spcPts val="0"/>
              </a:spcBef>
              <a:spcAft>
                <a:spcPts val="1200"/>
              </a:spcAft>
              <a:buFont typeface="Arial" panose="020B0604020202020204" pitchFamily="34" charset="0"/>
              <a:buNone/>
            </a:pPr>
            <a:endParaRPr lang="en-AU" sz="1200" dirty="0"/>
          </a:p>
          <a:p>
            <a:pPr marL="0" indent="0">
              <a:spcBef>
                <a:spcPts val="0"/>
              </a:spcBef>
              <a:spcAft>
                <a:spcPts val="1200"/>
              </a:spcAft>
              <a:buFont typeface="Arial" panose="020B0604020202020204" pitchFamily="34" charset="0"/>
              <a:buNone/>
            </a:pPr>
            <a:r>
              <a:rPr lang="en-AU" sz="1200" dirty="0"/>
              <a:t>The new process is points-based, and is broken down into three stages:</a:t>
            </a:r>
          </a:p>
          <a:p>
            <a:pPr marL="171450" indent="-171450">
              <a:spcBef>
                <a:spcPts val="0"/>
              </a:spcBef>
              <a:spcAft>
                <a:spcPts val="1200"/>
              </a:spcAft>
              <a:buFont typeface="Arial" panose="020B0604020202020204" pitchFamily="34" charset="0"/>
              <a:buChar char="•"/>
            </a:pPr>
            <a:r>
              <a:rPr lang="en-AU" sz="1200" dirty="0"/>
              <a:t>Self assessment – the applicant makes their case for promotion and allocates points to each of the 5 pillars</a:t>
            </a:r>
          </a:p>
          <a:p>
            <a:pPr marL="171450" indent="-171450">
              <a:spcBef>
                <a:spcPts val="0"/>
              </a:spcBef>
              <a:spcAft>
                <a:spcPts val="1200"/>
              </a:spcAft>
              <a:buFont typeface="Arial" panose="020B0604020202020204" pitchFamily="34" charset="0"/>
              <a:buChar char="•"/>
            </a:pPr>
            <a:r>
              <a:rPr lang="en-AU" sz="1200" dirty="0"/>
              <a:t>Pre-interview panel assessment – the panel review the application and give their own scores</a:t>
            </a:r>
          </a:p>
          <a:p>
            <a:pPr marL="171450" indent="-171450">
              <a:spcBef>
                <a:spcPts val="0"/>
              </a:spcBef>
              <a:spcAft>
                <a:spcPts val="1200"/>
              </a:spcAft>
              <a:buFont typeface="Arial" panose="020B0604020202020204" pitchFamily="34" charset="0"/>
              <a:buChar char="•"/>
            </a:pPr>
            <a:r>
              <a:rPr lang="en-AU" sz="1200" dirty="0"/>
              <a:t>Post-interview panel assessment – the applicant is invited to interview, after this the panel can adjust their final scores. </a:t>
            </a:r>
          </a:p>
          <a:p>
            <a:pPr marL="171450" indent="-171450">
              <a:spcBef>
                <a:spcPts val="0"/>
              </a:spcBef>
              <a:spcAft>
                <a:spcPts val="1200"/>
              </a:spcAft>
              <a:buFont typeface="Arial" panose="020B0604020202020204" pitchFamily="34" charset="0"/>
              <a:buChar char="•"/>
            </a:pPr>
            <a:endParaRPr lang="en-AU" sz="1200" dirty="0"/>
          </a:p>
          <a:p>
            <a:pPr marL="0" marR="0" lvl="0" indent="0" defTabSz="457200" eaLnBrk="1" fontAlgn="auto" latinLnBrk="0" hangingPunct="1">
              <a:lnSpc>
                <a:spcPct val="100000"/>
              </a:lnSpc>
              <a:spcBef>
                <a:spcPts val="0"/>
              </a:spcBef>
              <a:spcAft>
                <a:spcPts val="300"/>
              </a:spcAft>
              <a:buClrTx/>
              <a:buSzTx/>
              <a:buFontTx/>
              <a:buNone/>
              <a:tabLst/>
              <a:defRPr/>
            </a:pPr>
            <a:r>
              <a:rPr lang="en-AU" sz="1200" dirty="0"/>
              <a:t>Applicants and panel members use a 0-3 point scale. </a:t>
            </a:r>
          </a:p>
          <a:p>
            <a:pPr marL="171450" marR="0" lvl="0" indent="-171450" defTabSz="4572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200" b="0" i="0" u="none" strike="noStrike" kern="0" cap="none" spc="0" normalizeH="0" baseline="0" noProof="0" dirty="0">
                <a:ln>
                  <a:noFill/>
                </a:ln>
                <a:solidFill>
                  <a:srgbClr val="000000"/>
                </a:solidFill>
                <a:effectLst/>
                <a:uLnTx/>
                <a:uFillTx/>
                <a:latin typeface="Arial"/>
                <a:ea typeface="+mn-ea"/>
                <a:cs typeface="Georgia"/>
              </a:rPr>
              <a:t>0 = No achievement or n/a</a:t>
            </a:r>
          </a:p>
          <a:p>
            <a:pPr marL="171450" marR="0" lvl="0" indent="-171450" defTabSz="4572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200" b="0" i="0" u="none" strike="noStrike" kern="0" cap="none" spc="0" normalizeH="0" baseline="0" noProof="0" dirty="0">
                <a:ln>
                  <a:noFill/>
                </a:ln>
                <a:solidFill>
                  <a:srgbClr val="000000"/>
                </a:solidFill>
                <a:effectLst/>
                <a:uLnTx/>
                <a:uFillTx/>
                <a:latin typeface="Arial"/>
                <a:ea typeface="+mn-ea"/>
                <a:cs typeface="Georgia"/>
              </a:rPr>
              <a:t>1 = Achieved</a:t>
            </a:r>
          </a:p>
          <a:p>
            <a:pPr marL="171450" marR="0" lvl="0" indent="-171450" defTabSz="4572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200" b="0" i="0" u="none" strike="noStrike" kern="0" cap="none" spc="0" normalizeH="0" baseline="0" noProof="0" dirty="0">
                <a:ln>
                  <a:noFill/>
                </a:ln>
                <a:solidFill>
                  <a:srgbClr val="000000"/>
                </a:solidFill>
                <a:effectLst/>
                <a:uLnTx/>
                <a:uFillTx/>
                <a:latin typeface="Arial"/>
                <a:ea typeface="+mn-ea"/>
                <a:cs typeface="Georgia"/>
              </a:rPr>
              <a:t>2 = Superior</a:t>
            </a:r>
          </a:p>
          <a:p>
            <a:pPr marL="171450" marR="0" lvl="0" indent="-171450" defTabSz="4572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200" b="0" i="0" u="none" strike="noStrike" kern="0" cap="none" spc="0" normalizeH="0" baseline="0" noProof="0" dirty="0">
                <a:ln>
                  <a:noFill/>
                </a:ln>
                <a:solidFill>
                  <a:srgbClr val="000000"/>
                </a:solidFill>
                <a:effectLst/>
                <a:uLnTx/>
                <a:uFillTx/>
                <a:latin typeface="Arial"/>
                <a:ea typeface="+mn-ea"/>
                <a:cs typeface="Georgia"/>
              </a:rPr>
              <a:t>3 = Outstanding</a:t>
            </a:r>
          </a:p>
          <a:p>
            <a:pPr marL="0" indent="0">
              <a:spcBef>
                <a:spcPts val="0"/>
              </a:spcBef>
              <a:spcAft>
                <a:spcPts val="1200"/>
              </a:spcAft>
              <a:buFont typeface="Arial" panose="020B0604020202020204" pitchFamily="34" charset="0"/>
              <a:buNone/>
            </a:pPr>
            <a:r>
              <a:rPr lang="en-AU" sz="1200" dirty="0"/>
              <a:t>The research on addressing bias in assessment processes suggests points based processes are less susceptible to the influence of bias – this is less about ‘gut feeling’ and more about evidence and measurement (</a:t>
            </a:r>
            <a:r>
              <a:rPr lang="en-AU" sz="1200" dirty="0" err="1"/>
              <a:t>Bohnet</a:t>
            </a:r>
            <a:r>
              <a:rPr lang="en-AU" sz="1200" dirty="0"/>
              <a:t> – what works)</a:t>
            </a:r>
          </a:p>
          <a:p>
            <a:pPr marL="0" indent="0">
              <a:spcBef>
                <a:spcPts val="0"/>
              </a:spcBef>
              <a:spcAft>
                <a:spcPts val="1200"/>
              </a:spcAft>
              <a:buFont typeface="Arial" panose="020B0604020202020204" pitchFamily="34" charset="0"/>
              <a:buNone/>
            </a:pPr>
            <a:endParaRPr lang="en-AU" sz="1200" dirty="0"/>
          </a:p>
          <a:p>
            <a:pPr marL="0" indent="0">
              <a:spcBef>
                <a:spcPts val="0"/>
              </a:spcBef>
              <a:spcAft>
                <a:spcPts val="1200"/>
              </a:spcAft>
              <a:buFont typeface="Arial" panose="020B0604020202020204" pitchFamily="34" charset="0"/>
              <a:buNone/>
            </a:pPr>
            <a:r>
              <a:rPr lang="en-AU" sz="1200" dirty="0"/>
              <a:t>Different points are expected for promotion to more senior academic levels:</a:t>
            </a:r>
          </a:p>
          <a:p>
            <a:pPr marL="342900" marR="0" lvl="0" indent="-342900" defTabSz="4572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200" b="0" i="0" u="none" strike="noStrike" kern="0" cap="none" spc="0" normalizeH="0" baseline="0" noProof="0" dirty="0">
                <a:ln>
                  <a:noFill/>
                </a:ln>
                <a:solidFill>
                  <a:srgbClr val="000000"/>
                </a:solidFill>
                <a:effectLst/>
                <a:uLnTx/>
                <a:uFillTx/>
                <a:latin typeface="Arial"/>
                <a:ea typeface="+mn-ea"/>
                <a:cs typeface="Georgia"/>
              </a:rPr>
              <a:t>Promotion to </a:t>
            </a:r>
            <a:r>
              <a:rPr lang="en-AU" sz="1200" kern="0" dirty="0">
                <a:solidFill>
                  <a:srgbClr val="000000"/>
                </a:solidFill>
                <a:latin typeface="Arial"/>
                <a:ea typeface="+mn-ea"/>
                <a:cs typeface="Georgia"/>
              </a:rPr>
              <a:t>Lecturer/Senior Lecturer</a:t>
            </a:r>
            <a:r>
              <a:rPr kumimoji="0" lang="en-AU" sz="1200" b="0" i="0" u="none" strike="noStrike" kern="0" cap="none" spc="0" normalizeH="0" baseline="0" noProof="0" dirty="0">
                <a:ln>
                  <a:noFill/>
                </a:ln>
                <a:solidFill>
                  <a:srgbClr val="000000"/>
                </a:solidFill>
                <a:effectLst/>
                <a:uLnTx/>
                <a:uFillTx/>
                <a:latin typeface="Arial"/>
                <a:ea typeface="+mn-ea"/>
                <a:cs typeface="Georgia"/>
              </a:rPr>
              <a:t> requires 8 points (min 1 point from Leadership/Citizenship)</a:t>
            </a:r>
          </a:p>
          <a:p>
            <a:pPr marL="342900" marR="0" lvl="0" indent="-34290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200" b="0" i="0" u="none" strike="noStrike" kern="0" cap="none" spc="0" normalizeH="0" baseline="0" noProof="0" dirty="0">
                <a:ln>
                  <a:noFill/>
                </a:ln>
                <a:solidFill>
                  <a:srgbClr val="000000"/>
                </a:solidFill>
                <a:effectLst/>
                <a:uLnTx/>
                <a:uFillTx/>
                <a:latin typeface="Arial"/>
                <a:ea typeface="+mn-ea"/>
                <a:cs typeface="Georgia"/>
              </a:rPr>
              <a:t>Promotion to Associate Professor/Professor </a:t>
            </a:r>
            <a:r>
              <a:rPr lang="en-AU" sz="1200" kern="0" dirty="0">
                <a:solidFill>
                  <a:srgbClr val="000000"/>
                </a:solidFill>
                <a:latin typeface="Arial"/>
                <a:ea typeface="+mn-ea"/>
                <a:cs typeface="Georgia"/>
              </a:rPr>
              <a:t>requires</a:t>
            </a:r>
            <a:r>
              <a:rPr kumimoji="0" lang="en-AU" sz="1200" b="0" i="0" u="none" strike="noStrike" kern="0" cap="none" spc="0" normalizeH="0" baseline="0" noProof="0" dirty="0">
                <a:ln>
                  <a:noFill/>
                </a:ln>
                <a:solidFill>
                  <a:srgbClr val="000000"/>
                </a:solidFill>
                <a:effectLst/>
                <a:uLnTx/>
                <a:uFillTx/>
                <a:latin typeface="Arial"/>
                <a:ea typeface="+mn-ea"/>
                <a:cs typeface="Georgia"/>
              </a:rPr>
              <a:t> 9 points (min 2 points from Leadership/Citizenship)</a:t>
            </a:r>
          </a:p>
          <a:p>
            <a:pPr marL="342900" marR="0" lvl="0" indent="-34290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200" b="0" i="0" u="none" strike="noStrike" kern="0" cap="none" spc="0" normalizeH="0" baseline="0" noProof="0" dirty="0">
                <a:ln>
                  <a:noFill/>
                </a:ln>
                <a:solidFill>
                  <a:srgbClr val="000000"/>
                </a:solidFill>
                <a:effectLst/>
                <a:uLnTx/>
                <a:uFillTx/>
                <a:latin typeface="Arial"/>
                <a:ea typeface="+mn-ea"/>
                <a:cs typeface="Georgia"/>
              </a:rPr>
              <a:t>Applicants must make case for Outstanding in at least one category</a:t>
            </a:r>
            <a:endParaRPr lang="en-AU" baseline="0" dirty="0"/>
          </a:p>
        </p:txBody>
      </p:sp>
      <p:sp>
        <p:nvSpPr>
          <p:cNvPr id="4" name="Slide Number Placeholder 3"/>
          <p:cNvSpPr>
            <a:spLocks noGrp="1"/>
          </p:cNvSpPr>
          <p:nvPr>
            <p:ph type="sldNum" sz="quarter" idx="5"/>
          </p:nvPr>
        </p:nvSpPr>
        <p:spPr/>
        <p:txBody>
          <a:bodyPr/>
          <a:lstStyle/>
          <a:p>
            <a:fld id="{CFF8B18D-78DE-FE47-B9E3-A85F2B1D0EB4}" type="slidenum">
              <a:rPr lang="en-US" smtClean="0"/>
              <a:pPr/>
              <a:t>9</a:t>
            </a:fld>
            <a:endParaRPr lang="en-US"/>
          </a:p>
        </p:txBody>
      </p:sp>
    </p:spTree>
    <p:extLst>
      <p:ext uri="{BB962C8B-B14F-4D97-AF65-F5344CB8AC3E}">
        <p14:creationId xmlns:p14="http://schemas.microsoft.com/office/powerpoint/2010/main" val="1229483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Lesley – the data above is from 2017 survey, I’ve asked </a:t>
            </a:r>
            <a:r>
              <a:rPr lang="en-AU" i="1" dirty="0" err="1"/>
              <a:t>Svetty</a:t>
            </a:r>
            <a:r>
              <a:rPr lang="en-AU" i="1" dirty="0"/>
              <a:t> for the more recent data and will update this slide</a:t>
            </a:r>
          </a:p>
          <a:p>
            <a:endParaRPr lang="en-AU" i="1" dirty="0"/>
          </a:p>
          <a:p>
            <a:r>
              <a:rPr lang="en-AU" i="0" dirty="0"/>
              <a:t>We’re received positive feedback from applicants who have been through the new promotion process. Particularly in relation to the new criteria and how the new process values broader skills and strengths. </a:t>
            </a:r>
            <a:endParaRPr lang="en-GB" i="0" dirty="0"/>
          </a:p>
        </p:txBody>
      </p:sp>
      <p:sp>
        <p:nvSpPr>
          <p:cNvPr id="4" name="Slide Number Placeholder 3"/>
          <p:cNvSpPr>
            <a:spLocks noGrp="1"/>
          </p:cNvSpPr>
          <p:nvPr>
            <p:ph type="sldNum" sz="quarter" idx="5"/>
          </p:nvPr>
        </p:nvSpPr>
        <p:spPr/>
        <p:txBody>
          <a:bodyPr/>
          <a:lstStyle/>
          <a:p>
            <a:fld id="{CFF8B18D-78DE-FE47-B9E3-A85F2B1D0EB4}" type="slidenum">
              <a:rPr lang="en-US" smtClean="0"/>
              <a:pPr/>
              <a:t>14</a:t>
            </a:fld>
            <a:endParaRPr lang="en-US"/>
          </a:p>
        </p:txBody>
      </p:sp>
    </p:spTree>
    <p:extLst>
      <p:ext uri="{BB962C8B-B14F-4D97-AF65-F5344CB8AC3E}">
        <p14:creationId xmlns:p14="http://schemas.microsoft.com/office/powerpoint/2010/main" val="331880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F7A8-0800-2043-995D-1B076A0107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BA4E8E-6679-8E40-BF81-EB5D913C5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CC8613-1106-E943-8E27-72B481E30B49}"/>
              </a:ext>
            </a:extLst>
          </p:cNvPr>
          <p:cNvSpPr>
            <a:spLocks noGrp="1"/>
          </p:cNvSpPr>
          <p:nvPr>
            <p:ph type="dt" sz="half" idx="10"/>
          </p:nvPr>
        </p:nvSpPr>
        <p:spPr/>
        <p:txBody>
          <a:bodyPr/>
          <a:lstStyle/>
          <a:p>
            <a:fld id="{95CDE509-F5B2-5F43-8BE1-FF0F44DB9EAE}" type="datetimeFigureOut">
              <a:rPr lang="en-US" smtClean="0"/>
              <a:t>3/24/20</a:t>
            </a:fld>
            <a:endParaRPr lang="en-US"/>
          </a:p>
        </p:txBody>
      </p:sp>
      <p:sp>
        <p:nvSpPr>
          <p:cNvPr id="5" name="Footer Placeholder 4">
            <a:extLst>
              <a:ext uri="{FF2B5EF4-FFF2-40B4-BE49-F238E27FC236}">
                <a16:creationId xmlns:a16="http://schemas.microsoft.com/office/drawing/2014/main" id="{E9177050-0B48-1F4A-9478-9A46AB520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E31C2-FEFC-EF4D-A4E4-BC4C690C95AC}"/>
              </a:ext>
            </a:extLst>
          </p:cNvPr>
          <p:cNvSpPr>
            <a:spLocks noGrp="1"/>
          </p:cNvSpPr>
          <p:nvPr>
            <p:ph type="sldNum" sz="quarter" idx="12"/>
          </p:nvPr>
        </p:nvSpPr>
        <p:spPr/>
        <p:txBody>
          <a:bodyPr/>
          <a:lstStyle/>
          <a:p>
            <a:fld id="{88BDEE3D-34B0-344A-9899-762FA7F754A8}" type="slidenum">
              <a:rPr lang="en-US" smtClean="0"/>
              <a:t>‹#›</a:t>
            </a:fld>
            <a:endParaRPr lang="en-US"/>
          </a:p>
        </p:txBody>
      </p:sp>
    </p:spTree>
    <p:extLst>
      <p:ext uri="{BB962C8B-B14F-4D97-AF65-F5344CB8AC3E}">
        <p14:creationId xmlns:p14="http://schemas.microsoft.com/office/powerpoint/2010/main" val="463095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BBDC1-5DD1-7044-A801-2E0C1BE791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122F9A-0979-C94E-A13B-359693D875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4FF86-3058-3A4B-9C37-5998B49C0212}"/>
              </a:ext>
            </a:extLst>
          </p:cNvPr>
          <p:cNvSpPr>
            <a:spLocks noGrp="1"/>
          </p:cNvSpPr>
          <p:nvPr>
            <p:ph type="dt" sz="half" idx="10"/>
          </p:nvPr>
        </p:nvSpPr>
        <p:spPr/>
        <p:txBody>
          <a:bodyPr/>
          <a:lstStyle/>
          <a:p>
            <a:fld id="{95CDE509-F5B2-5F43-8BE1-FF0F44DB9EAE}" type="datetimeFigureOut">
              <a:rPr lang="en-US" smtClean="0"/>
              <a:t>3/24/20</a:t>
            </a:fld>
            <a:endParaRPr lang="en-US"/>
          </a:p>
        </p:txBody>
      </p:sp>
      <p:sp>
        <p:nvSpPr>
          <p:cNvPr id="5" name="Footer Placeholder 4">
            <a:extLst>
              <a:ext uri="{FF2B5EF4-FFF2-40B4-BE49-F238E27FC236}">
                <a16:creationId xmlns:a16="http://schemas.microsoft.com/office/drawing/2014/main" id="{AF5E3ECE-2817-6942-B7F8-7E18A8117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34E1F-8049-F942-A38A-A72B25AC4470}"/>
              </a:ext>
            </a:extLst>
          </p:cNvPr>
          <p:cNvSpPr>
            <a:spLocks noGrp="1"/>
          </p:cNvSpPr>
          <p:nvPr>
            <p:ph type="sldNum" sz="quarter" idx="12"/>
          </p:nvPr>
        </p:nvSpPr>
        <p:spPr/>
        <p:txBody>
          <a:bodyPr/>
          <a:lstStyle/>
          <a:p>
            <a:fld id="{88BDEE3D-34B0-344A-9899-762FA7F754A8}" type="slidenum">
              <a:rPr lang="en-US" smtClean="0"/>
              <a:t>‹#›</a:t>
            </a:fld>
            <a:endParaRPr lang="en-US"/>
          </a:p>
        </p:txBody>
      </p:sp>
    </p:spTree>
    <p:extLst>
      <p:ext uri="{BB962C8B-B14F-4D97-AF65-F5344CB8AC3E}">
        <p14:creationId xmlns:p14="http://schemas.microsoft.com/office/powerpoint/2010/main" val="50803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E842F5-AF3E-8B42-BE1F-8C0CBFA237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7CB873-1A6F-A948-A589-A9EAB61012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1C298-28B7-C947-88AF-DAFDE705546A}"/>
              </a:ext>
            </a:extLst>
          </p:cNvPr>
          <p:cNvSpPr>
            <a:spLocks noGrp="1"/>
          </p:cNvSpPr>
          <p:nvPr>
            <p:ph type="dt" sz="half" idx="10"/>
          </p:nvPr>
        </p:nvSpPr>
        <p:spPr/>
        <p:txBody>
          <a:bodyPr/>
          <a:lstStyle/>
          <a:p>
            <a:fld id="{95CDE509-F5B2-5F43-8BE1-FF0F44DB9EAE}" type="datetimeFigureOut">
              <a:rPr lang="en-US" smtClean="0"/>
              <a:t>3/24/20</a:t>
            </a:fld>
            <a:endParaRPr lang="en-US"/>
          </a:p>
        </p:txBody>
      </p:sp>
      <p:sp>
        <p:nvSpPr>
          <p:cNvPr id="5" name="Footer Placeholder 4">
            <a:extLst>
              <a:ext uri="{FF2B5EF4-FFF2-40B4-BE49-F238E27FC236}">
                <a16:creationId xmlns:a16="http://schemas.microsoft.com/office/drawing/2014/main" id="{0D002217-C049-404E-8ABC-BBC30E7CD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9F102-8B9E-5D40-9564-096A1EC82E3F}"/>
              </a:ext>
            </a:extLst>
          </p:cNvPr>
          <p:cNvSpPr>
            <a:spLocks noGrp="1"/>
          </p:cNvSpPr>
          <p:nvPr>
            <p:ph type="sldNum" sz="quarter" idx="12"/>
          </p:nvPr>
        </p:nvSpPr>
        <p:spPr/>
        <p:txBody>
          <a:bodyPr/>
          <a:lstStyle/>
          <a:p>
            <a:fld id="{88BDEE3D-34B0-344A-9899-762FA7F754A8}" type="slidenum">
              <a:rPr lang="en-US" smtClean="0"/>
              <a:t>‹#›</a:t>
            </a:fld>
            <a:endParaRPr lang="en-US"/>
          </a:p>
        </p:txBody>
      </p:sp>
    </p:spTree>
    <p:extLst>
      <p:ext uri="{BB962C8B-B14F-4D97-AF65-F5344CB8AC3E}">
        <p14:creationId xmlns:p14="http://schemas.microsoft.com/office/powerpoint/2010/main" val="3503452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241904" y="181429"/>
            <a:ext cx="11710747"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noProof="0" dirty="0"/>
          </a:p>
        </p:txBody>
      </p:sp>
      <p:sp>
        <p:nvSpPr>
          <p:cNvPr id="12" name="Text Placeholder 2"/>
          <p:cNvSpPr>
            <a:spLocks noGrp="1"/>
          </p:cNvSpPr>
          <p:nvPr>
            <p:ph type="body" idx="14" hasCustomPrompt="1"/>
          </p:nvPr>
        </p:nvSpPr>
        <p:spPr>
          <a:xfrm>
            <a:off x="720000" y="2754276"/>
            <a:ext cx="6175828" cy="275580"/>
          </a:xfrm>
          <a:prstGeom prst="rect">
            <a:avLst/>
          </a:prstGeom>
          <a:ln>
            <a:noFill/>
          </a:ln>
        </p:spPr>
        <p:txBody>
          <a:bodyPr anchor="t" anchorCtr="0"/>
          <a:lstStyle>
            <a:lvl1pPr marL="0" indent="0" algn="l">
              <a:buNone/>
              <a:defRPr sz="11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DATE: 3 October 2014</a:t>
            </a:r>
          </a:p>
        </p:txBody>
      </p:sp>
      <p:sp>
        <p:nvSpPr>
          <p:cNvPr id="15" name="Title 14"/>
          <p:cNvSpPr>
            <a:spLocks noGrp="1"/>
          </p:cNvSpPr>
          <p:nvPr>
            <p:ph type="title" hasCustomPrompt="1"/>
          </p:nvPr>
        </p:nvSpPr>
        <p:spPr>
          <a:xfrm>
            <a:off x="720000" y="1484784"/>
            <a:ext cx="8544000" cy="648000"/>
          </a:xfrm>
        </p:spPr>
        <p:txBody>
          <a:bodyPr/>
          <a:lstStyle/>
          <a:p>
            <a:r>
              <a:rPr lang="en-US" dirty="0"/>
              <a:t>Click to edit master title style</a:t>
            </a:r>
            <a:endParaRPr lang="en-AU" dirty="0"/>
          </a:p>
        </p:txBody>
      </p:sp>
      <p:sp>
        <p:nvSpPr>
          <p:cNvPr id="17" name="Text Placeholder 16"/>
          <p:cNvSpPr>
            <a:spLocks noGrp="1"/>
          </p:cNvSpPr>
          <p:nvPr>
            <p:ph type="body" sz="quarter" idx="15" hasCustomPrompt="1"/>
          </p:nvPr>
        </p:nvSpPr>
        <p:spPr>
          <a:xfrm>
            <a:off x="720000" y="2133600"/>
            <a:ext cx="8542867" cy="503238"/>
          </a:xfrm>
        </p:spPr>
        <p:txBody>
          <a:bodyPr/>
          <a:lstStyle>
            <a:lvl1pPr marL="0" indent="0">
              <a:buNone/>
              <a:defRPr cap="all" baseline="0">
                <a:solidFill>
                  <a:schemeClr val="accent1"/>
                </a:solidFill>
                <a:latin typeface="+mj-lt"/>
              </a:defRPr>
            </a:lvl1pPr>
          </a:lstStyle>
          <a:p>
            <a:pPr lvl="0"/>
            <a:r>
              <a:rPr lang="en-AU" dirty="0"/>
              <a:t>Click to ADD SUBTITLE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35463"/>
          <a:stretch/>
        </p:blipFill>
        <p:spPr>
          <a:xfrm>
            <a:off x="241904" y="3067670"/>
            <a:ext cx="11710747" cy="3611293"/>
          </a:xfrm>
          <a:prstGeom prst="rect">
            <a:avLst/>
          </a:prstGeom>
        </p:spPr>
      </p:pic>
      <p:pic>
        <p:nvPicPr>
          <p:cNvPr id="8" name="Picture 7">
            <a:extLst>
              <a:ext uri="{FF2B5EF4-FFF2-40B4-BE49-F238E27FC236}">
                <a16:creationId xmlns:a16="http://schemas.microsoft.com/office/drawing/2014/main" id="{2EF52CFF-C49E-FB47-9FC2-54AD48C78F05}"/>
              </a:ext>
            </a:extLst>
          </p:cNvPr>
          <p:cNvPicPr>
            <a:picLocks noChangeAspect="1"/>
          </p:cNvPicPr>
          <p:nvPr userDrawn="1"/>
        </p:nvPicPr>
        <p:blipFill>
          <a:blip r:embed="rId3"/>
          <a:stretch>
            <a:fillRect/>
          </a:stretch>
        </p:blipFill>
        <p:spPr>
          <a:xfrm>
            <a:off x="9673174" y="217272"/>
            <a:ext cx="2037600" cy="804766"/>
          </a:xfrm>
          <a:prstGeom prst="rect">
            <a:avLst/>
          </a:prstGeom>
        </p:spPr>
      </p:pic>
    </p:spTree>
    <p:extLst>
      <p:ext uri="{BB962C8B-B14F-4D97-AF65-F5344CB8AC3E}">
        <p14:creationId xmlns:p14="http://schemas.microsoft.com/office/powerpoint/2010/main" val="2621604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olumn Bullets">
    <p:spTree>
      <p:nvGrpSpPr>
        <p:cNvPr id="1" name=""/>
        <p:cNvGrpSpPr/>
        <p:nvPr/>
      </p:nvGrpSpPr>
      <p:grpSpPr>
        <a:xfrm>
          <a:off x="0" y="0"/>
          <a:ext cx="0" cy="0"/>
          <a:chOff x="0" y="0"/>
          <a:chExt cx="0" cy="0"/>
        </a:xfrm>
      </p:grpSpPr>
      <p:sp>
        <p:nvSpPr>
          <p:cNvPr id="8" name="Content Placeholder 7"/>
          <p:cNvSpPr>
            <a:spLocks noGrp="1"/>
          </p:cNvSpPr>
          <p:nvPr>
            <p:ph sz="quarter" idx="16"/>
          </p:nvPr>
        </p:nvSpPr>
        <p:spPr>
          <a:xfrm>
            <a:off x="720000" y="1620000"/>
            <a:ext cx="10776675" cy="45243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hasCustomPrompt="1"/>
          </p:nvPr>
        </p:nvSpPr>
        <p:spPr>
          <a:xfrm>
            <a:off x="720000" y="274638"/>
            <a:ext cx="8458276" cy="648000"/>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623392" y="6381329"/>
            <a:ext cx="5376597" cy="365125"/>
          </a:xfrm>
        </p:spPr>
        <p:txBody>
          <a:bodyPr/>
          <a:lstStyle>
            <a:lvl1pPr algn="l">
              <a:defRPr sz="1050"/>
            </a:lvl1pPr>
          </a:lstStyle>
          <a:p>
            <a:r>
              <a:rPr lang="en-AU"/>
              <a:t>OFFICE | FACULTY | DEPARTMENT</a:t>
            </a:r>
            <a:endParaRPr lang="en-AU" dirty="0"/>
          </a:p>
        </p:txBody>
      </p:sp>
      <p:sp>
        <p:nvSpPr>
          <p:cNvPr id="6" name="Slide Number Placeholder 5"/>
          <p:cNvSpPr>
            <a:spLocks noGrp="1"/>
          </p:cNvSpPr>
          <p:nvPr>
            <p:ph type="sldNum" sz="quarter" idx="12"/>
          </p:nvPr>
        </p:nvSpPr>
        <p:spPr>
          <a:xfrm>
            <a:off x="8737600" y="6381329"/>
            <a:ext cx="2759075" cy="365125"/>
          </a:xfrm>
        </p:spPr>
        <p:txBody>
          <a:bodyPr/>
          <a:lstStyle/>
          <a:p>
            <a:fld id="{D9C42BCC-44E8-4F98-A8FE-EAF16D8C1E6E}" type="slidenum">
              <a:rPr lang="en-AU" smtClean="0"/>
              <a:t>‹#›</a:t>
            </a:fld>
            <a:endParaRPr lang="en-AU" dirty="0"/>
          </a:p>
        </p:txBody>
      </p:sp>
      <p:sp>
        <p:nvSpPr>
          <p:cNvPr id="7" name="Text Placeholder 16"/>
          <p:cNvSpPr>
            <a:spLocks noGrp="1"/>
          </p:cNvSpPr>
          <p:nvPr>
            <p:ph type="body" sz="quarter" idx="15" hasCustomPrompt="1"/>
          </p:nvPr>
        </p:nvSpPr>
        <p:spPr>
          <a:xfrm>
            <a:off x="720000" y="908720"/>
            <a:ext cx="8542867" cy="386680"/>
          </a:xfrm>
        </p:spPr>
        <p:txBody>
          <a:bodyPr/>
          <a:lstStyle>
            <a:lvl1pPr marL="0" indent="0">
              <a:buNone/>
              <a:defRPr cap="all" baseline="0">
                <a:solidFill>
                  <a:schemeClr val="accent1"/>
                </a:solidFill>
                <a:latin typeface="+mj-lt"/>
              </a:defRPr>
            </a:lvl1pPr>
          </a:lstStyle>
          <a:p>
            <a:pPr lvl="0"/>
            <a:r>
              <a:rPr lang="en-AU" dirty="0"/>
              <a:t>Click to ADD SUBTITLE</a:t>
            </a:r>
          </a:p>
        </p:txBody>
      </p:sp>
    </p:spTree>
    <p:extLst>
      <p:ext uri="{BB962C8B-B14F-4D97-AF65-F5344CB8AC3E}">
        <p14:creationId xmlns:p14="http://schemas.microsoft.com/office/powerpoint/2010/main" val="2048234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74638"/>
            <a:ext cx="8458276" cy="648000"/>
          </a:xfrm>
        </p:spPr>
        <p:txBody>
          <a:bodyPr/>
          <a:lstStyle/>
          <a:p>
            <a:r>
              <a:rPr lang="en-US" dirty="0"/>
              <a:t>Click to edit master title style</a:t>
            </a:r>
            <a:endParaRPr lang="en-AU" dirty="0"/>
          </a:p>
        </p:txBody>
      </p:sp>
      <p:sp>
        <p:nvSpPr>
          <p:cNvPr id="3" name="Content Placeholder 2"/>
          <p:cNvSpPr>
            <a:spLocks noGrp="1"/>
          </p:cNvSpPr>
          <p:nvPr>
            <p:ph idx="1" hasCustomPrompt="1"/>
          </p:nvPr>
        </p:nvSpPr>
        <p:spPr>
          <a:xfrm>
            <a:off x="720000" y="1620000"/>
            <a:ext cx="10800001" cy="4525963"/>
          </a:xfrm>
        </p:spPr>
        <p:txBody>
          <a:bodyPr/>
          <a:lstStyle>
            <a:lvl1pPr marL="0" indent="0">
              <a:buNone/>
              <a:defRPr baseline="0"/>
            </a:lvl1pPr>
          </a:lstStyle>
          <a:p>
            <a:pPr lvl="0"/>
            <a:r>
              <a:rPr lang="en-AU" dirty="0"/>
              <a:t>Content no bullets</a:t>
            </a:r>
          </a:p>
        </p:txBody>
      </p:sp>
      <p:sp>
        <p:nvSpPr>
          <p:cNvPr id="5" name="Footer Placeholder 4"/>
          <p:cNvSpPr>
            <a:spLocks noGrp="1"/>
          </p:cNvSpPr>
          <p:nvPr>
            <p:ph type="ftr" sz="quarter" idx="11"/>
          </p:nvPr>
        </p:nvSpPr>
        <p:spPr>
          <a:xfrm>
            <a:off x="720000" y="6381329"/>
            <a:ext cx="5304664" cy="365125"/>
          </a:xfrm>
        </p:spPr>
        <p:txBody>
          <a:bodyPr/>
          <a:lstStyle>
            <a:lvl1pPr algn="l">
              <a:defRPr sz="1050"/>
            </a:lvl1pPr>
          </a:lstStyle>
          <a:p>
            <a:r>
              <a:rPr lang="en-AU" dirty="0"/>
              <a:t>OFFICE | FACULTY | DEPARTMENT</a:t>
            </a:r>
          </a:p>
        </p:txBody>
      </p:sp>
      <p:sp>
        <p:nvSpPr>
          <p:cNvPr id="6" name="Slide Number Placeholder 5"/>
          <p:cNvSpPr>
            <a:spLocks noGrp="1"/>
          </p:cNvSpPr>
          <p:nvPr>
            <p:ph type="sldNum" sz="quarter" idx="12"/>
          </p:nvPr>
        </p:nvSpPr>
        <p:spPr>
          <a:xfrm>
            <a:off x="8737600" y="6381329"/>
            <a:ext cx="2844800" cy="365125"/>
          </a:xfrm>
        </p:spPr>
        <p:txBody>
          <a:bodyPr/>
          <a:lstStyle>
            <a:lvl1pPr>
              <a:defRPr sz="1050"/>
            </a:lvl1pPr>
          </a:lstStyle>
          <a:p>
            <a:fld id="{D9C42BCC-44E8-4F98-A8FE-EAF16D8C1E6E}" type="slidenum">
              <a:rPr lang="en-AU" smtClean="0"/>
              <a:pPr/>
              <a:t>‹#›</a:t>
            </a:fld>
            <a:endParaRPr lang="en-AU"/>
          </a:p>
        </p:txBody>
      </p:sp>
      <p:sp>
        <p:nvSpPr>
          <p:cNvPr id="7" name="Text Placeholder 16"/>
          <p:cNvSpPr>
            <a:spLocks noGrp="1"/>
          </p:cNvSpPr>
          <p:nvPr>
            <p:ph type="body" sz="quarter" idx="15" hasCustomPrompt="1"/>
          </p:nvPr>
        </p:nvSpPr>
        <p:spPr>
          <a:xfrm>
            <a:off x="720000" y="908720"/>
            <a:ext cx="8542867" cy="475914"/>
          </a:xfrm>
        </p:spPr>
        <p:txBody>
          <a:bodyPr/>
          <a:lstStyle>
            <a:lvl1pPr marL="0" indent="0">
              <a:buNone/>
              <a:defRPr cap="all" baseline="0">
                <a:solidFill>
                  <a:schemeClr val="accent1"/>
                </a:solidFill>
                <a:latin typeface="+mj-lt"/>
              </a:defRPr>
            </a:lvl1pPr>
          </a:lstStyle>
          <a:p>
            <a:pPr lvl="0"/>
            <a:r>
              <a:rPr lang="en-AU" dirty="0"/>
              <a:t>Click to ADD SUBTITLE</a:t>
            </a:r>
          </a:p>
        </p:txBody>
      </p:sp>
    </p:spTree>
    <p:extLst>
      <p:ext uri="{BB962C8B-B14F-4D97-AF65-F5344CB8AC3E}">
        <p14:creationId xmlns:p14="http://schemas.microsoft.com/office/powerpoint/2010/main" val="129577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buFontTx/>
              <a:buNone/>
              <a:defRPr/>
            </a:lvl1pPr>
          </a:lstStyle>
          <a:p>
            <a:r>
              <a:rPr lang="en-AU" noProof="0" dirty="0"/>
              <a:t>Click to edit Master title style</a:t>
            </a:r>
          </a:p>
        </p:txBody>
      </p:sp>
      <p:sp>
        <p:nvSpPr>
          <p:cNvPr id="3" name="Slide Number Placeholder 2"/>
          <p:cNvSpPr>
            <a:spLocks noGrp="1"/>
          </p:cNvSpPr>
          <p:nvPr>
            <p:ph type="sldNum" sz="quarter" idx="10"/>
          </p:nvPr>
        </p:nvSpPr>
        <p:spPr/>
        <p:txBody>
          <a:bodyPr/>
          <a:lstStyle/>
          <a:p>
            <a:fld id="{D263D112-7C89-384D-B4FC-664FC949D667}" type="slidenum">
              <a:rPr lang="en-AU" noProof="0" smtClean="0"/>
              <a:pPr/>
              <a:t>‹#›</a:t>
            </a:fld>
            <a:endParaRPr lang="en-AU" noProof="0" dirty="0"/>
          </a:p>
        </p:txBody>
      </p:sp>
      <p:sp>
        <p:nvSpPr>
          <p:cNvPr id="4" name="Date Placeholder 3"/>
          <p:cNvSpPr>
            <a:spLocks noGrp="1"/>
          </p:cNvSpPr>
          <p:nvPr>
            <p:ph type="dt" sz="half" idx="11"/>
          </p:nvPr>
        </p:nvSpPr>
        <p:spPr/>
        <p:txBody>
          <a:bodyPr/>
          <a:lstStyle/>
          <a:p>
            <a:r>
              <a:rPr lang="en-US" noProof="0"/>
              <a:t>HR All Staff Meeting | May 2017</a:t>
            </a:r>
            <a:endParaRPr lang="en-AU" noProof="0" dirty="0"/>
          </a:p>
        </p:txBody>
      </p:sp>
      <p:sp>
        <p:nvSpPr>
          <p:cNvPr id="6" name="Text Placeholder 12"/>
          <p:cNvSpPr>
            <a:spLocks noGrp="1"/>
          </p:cNvSpPr>
          <p:nvPr>
            <p:ph type="body" sz="quarter" idx="17" hasCustomPrompt="1"/>
          </p:nvPr>
        </p:nvSpPr>
        <p:spPr>
          <a:xfrm>
            <a:off x="613429" y="846667"/>
            <a:ext cx="8530571" cy="532191"/>
          </a:xfrm>
          <a:prstGeom prst="rect">
            <a:avLst/>
          </a:prstGeom>
        </p:spPr>
        <p:txBody>
          <a:bodyPr>
            <a:normAutofit/>
          </a:bodyPr>
          <a:lstStyle>
            <a:lvl1pPr marL="0" indent="0">
              <a:buFontTx/>
              <a:buNone/>
              <a:defRPr sz="1800" cap="all">
                <a:solidFill>
                  <a:schemeClr val="tx2"/>
                </a:solidFill>
                <a:latin typeface="+mj-lt"/>
              </a:defRPr>
            </a:lvl1pPr>
          </a:lstStyle>
          <a:p>
            <a:pPr lvl="0"/>
            <a:r>
              <a:rPr lang="en-AU" noProof="0" dirty="0"/>
              <a:t>SUBHEAD</a:t>
            </a:r>
          </a:p>
        </p:txBody>
      </p:sp>
      <p:sp>
        <p:nvSpPr>
          <p:cNvPr id="9" name="Text Placeholder 2"/>
          <p:cNvSpPr>
            <a:spLocks noGrp="1"/>
          </p:cNvSpPr>
          <p:nvPr>
            <p:ph idx="1" hasCustomPrompt="1"/>
          </p:nvPr>
        </p:nvSpPr>
        <p:spPr>
          <a:xfrm>
            <a:off x="594189" y="1728979"/>
            <a:ext cx="11022079" cy="4519421"/>
          </a:xfrm>
          <a:prstGeom prst="rect">
            <a:avLst/>
          </a:prstGeom>
        </p:spPr>
        <p:txBody>
          <a:bodyPr vert="horz" lIns="91440" tIns="45720" rIns="91440" bIns="45720" numCol="1" spcCol="0" rtlCol="0">
            <a:normAutofit/>
          </a:bodyPr>
          <a:lstStyle>
            <a:lvl3pPr marL="0" indent="0">
              <a:buFontTx/>
              <a:buNone/>
              <a:defRPr b="1" cap="all" baseline="0">
                <a:solidFill>
                  <a:schemeClr val="tx2"/>
                </a:solidFill>
                <a:latin typeface="+mj-lt"/>
              </a:defRPr>
            </a:lvl3pPr>
            <a:lvl4pPr marL="0" indent="0">
              <a:buFontTx/>
              <a:buNone/>
              <a:defRPr/>
            </a:lvl4pPr>
            <a:lvl5pPr marL="1257300" indent="0">
              <a:buNone/>
              <a:defRPr/>
            </a:lvl5pPr>
          </a:lstStyle>
          <a:p>
            <a:pPr lvl="2"/>
            <a:r>
              <a:rPr lang="en-AU" noProof="0" dirty="0"/>
              <a:t>THIRD LEVEL</a:t>
            </a:r>
          </a:p>
          <a:p>
            <a:pPr lvl="3"/>
            <a:r>
              <a:rPr lang="en-AU" noProof="0" dirty="0"/>
              <a:t>Fourth level</a:t>
            </a:r>
          </a:p>
          <a:p>
            <a:pPr lvl="3"/>
            <a:endParaRPr lang="en-AU" noProof="0" dirty="0"/>
          </a:p>
        </p:txBody>
      </p:sp>
    </p:spTree>
    <p:extLst>
      <p:ext uri="{BB962C8B-B14F-4D97-AF65-F5344CB8AC3E}">
        <p14:creationId xmlns:p14="http://schemas.microsoft.com/office/powerpoint/2010/main" val="366974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5439C-4561-3F43-9545-A5CE8DC14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56764-2C2F-9946-8476-533DF0C7CD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4FE34-3D71-334C-A135-33278D08C41F}"/>
              </a:ext>
            </a:extLst>
          </p:cNvPr>
          <p:cNvSpPr>
            <a:spLocks noGrp="1"/>
          </p:cNvSpPr>
          <p:nvPr>
            <p:ph type="dt" sz="half" idx="10"/>
          </p:nvPr>
        </p:nvSpPr>
        <p:spPr/>
        <p:txBody>
          <a:bodyPr/>
          <a:lstStyle/>
          <a:p>
            <a:fld id="{95CDE509-F5B2-5F43-8BE1-FF0F44DB9EAE}" type="datetimeFigureOut">
              <a:rPr lang="en-US" smtClean="0"/>
              <a:t>3/24/20</a:t>
            </a:fld>
            <a:endParaRPr lang="en-US"/>
          </a:p>
        </p:txBody>
      </p:sp>
      <p:sp>
        <p:nvSpPr>
          <p:cNvPr id="5" name="Footer Placeholder 4">
            <a:extLst>
              <a:ext uri="{FF2B5EF4-FFF2-40B4-BE49-F238E27FC236}">
                <a16:creationId xmlns:a16="http://schemas.microsoft.com/office/drawing/2014/main" id="{A2EE507A-35B2-A74D-835F-6437CE389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202A6-DFC7-3641-B0D0-65387F45B552}"/>
              </a:ext>
            </a:extLst>
          </p:cNvPr>
          <p:cNvSpPr>
            <a:spLocks noGrp="1"/>
          </p:cNvSpPr>
          <p:nvPr>
            <p:ph type="sldNum" sz="quarter" idx="12"/>
          </p:nvPr>
        </p:nvSpPr>
        <p:spPr/>
        <p:txBody>
          <a:bodyPr/>
          <a:lstStyle/>
          <a:p>
            <a:fld id="{88BDEE3D-34B0-344A-9899-762FA7F754A8}" type="slidenum">
              <a:rPr lang="en-US" smtClean="0"/>
              <a:t>‹#›</a:t>
            </a:fld>
            <a:endParaRPr lang="en-US"/>
          </a:p>
        </p:txBody>
      </p:sp>
    </p:spTree>
    <p:extLst>
      <p:ext uri="{BB962C8B-B14F-4D97-AF65-F5344CB8AC3E}">
        <p14:creationId xmlns:p14="http://schemas.microsoft.com/office/powerpoint/2010/main" val="7378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7D84-7FC3-0747-9666-F70AE9478E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CFE837-A1B2-4447-A0F0-008C69B289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868C85-1B8E-1649-97AF-9BD9AEF015C9}"/>
              </a:ext>
            </a:extLst>
          </p:cNvPr>
          <p:cNvSpPr>
            <a:spLocks noGrp="1"/>
          </p:cNvSpPr>
          <p:nvPr>
            <p:ph type="dt" sz="half" idx="10"/>
          </p:nvPr>
        </p:nvSpPr>
        <p:spPr/>
        <p:txBody>
          <a:bodyPr/>
          <a:lstStyle/>
          <a:p>
            <a:fld id="{95CDE509-F5B2-5F43-8BE1-FF0F44DB9EAE}" type="datetimeFigureOut">
              <a:rPr lang="en-US" smtClean="0"/>
              <a:t>3/24/20</a:t>
            </a:fld>
            <a:endParaRPr lang="en-US"/>
          </a:p>
        </p:txBody>
      </p:sp>
      <p:sp>
        <p:nvSpPr>
          <p:cNvPr id="5" name="Footer Placeholder 4">
            <a:extLst>
              <a:ext uri="{FF2B5EF4-FFF2-40B4-BE49-F238E27FC236}">
                <a16:creationId xmlns:a16="http://schemas.microsoft.com/office/drawing/2014/main" id="{EC38AB2E-ABA6-174A-86A4-2D28BB0E8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A58C6-D4FD-914A-8D39-B3AF77E3B018}"/>
              </a:ext>
            </a:extLst>
          </p:cNvPr>
          <p:cNvSpPr>
            <a:spLocks noGrp="1"/>
          </p:cNvSpPr>
          <p:nvPr>
            <p:ph type="sldNum" sz="quarter" idx="12"/>
          </p:nvPr>
        </p:nvSpPr>
        <p:spPr/>
        <p:txBody>
          <a:bodyPr/>
          <a:lstStyle/>
          <a:p>
            <a:fld id="{88BDEE3D-34B0-344A-9899-762FA7F754A8}" type="slidenum">
              <a:rPr lang="en-US" smtClean="0"/>
              <a:t>‹#›</a:t>
            </a:fld>
            <a:endParaRPr lang="en-US"/>
          </a:p>
        </p:txBody>
      </p:sp>
    </p:spTree>
    <p:extLst>
      <p:ext uri="{BB962C8B-B14F-4D97-AF65-F5344CB8AC3E}">
        <p14:creationId xmlns:p14="http://schemas.microsoft.com/office/powerpoint/2010/main" val="176726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34A3-CDAE-5C4C-88FD-1205A39950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1E087D-5601-A744-BF2C-E15107E057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7D51F-23A4-2A44-B011-7BA93FDE14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6EEF24-3F59-D34F-B147-8FFDF8FFE8E4}"/>
              </a:ext>
            </a:extLst>
          </p:cNvPr>
          <p:cNvSpPr>
            <a:spLocks noGrp="1"/>
          </p:cNvSpPr>
          <p:nvPr>
            <p:ph type="dt" sz="half" idx="10"/>
          </p:nvPr>
        </p:nvSpPr>
        <p:spPr/>
        <p:txBody>
          <a:bodyPr/>
          <a:lstStyle/>
          <a:p>
            <a:fld id="{95CDE509-F5B2-5F43-8BE1-FF0F44DB9EAE}" type="datetimeFigureOut">
              <a:rPr lang="en-US" smtClean="0"/>
              <a:t>3/24/20</a:t>
            </a:fld>
            <a:endParaRPr lang="en-US"/>
          </a:p>
        </p:txBody>
      </p:sp>
      <p:sp>
        <p:nvSpPr>
          <p:cNvPr id="6" name="Footer Placeholder 5">
            <a:extLst>
              <a:ext uri="{FF2B5EF4-FFF2-40B4-BE49-F238E27FC236}">
                <a16:creationId xmlns:a16="http://schemas.microsoft.com/office/drawing/2014/main" id="{8942143D-DD76-D64A-888D-4DFA5BDB9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88F99-872D-9F4E-B6AD-D5DCDCA258E5}"/>
              </a:ext>
            </a:extLst>
          </p:cNvPr>
          <p:cNvSpPr>
            <a:spLocks noGrp="1"/>
          </p:cNvSpPr>
          <p:nvPr>
            <p:ph type="sldNum" sz="quarter" idx="12"/>
          </p:nvPr>
        </p:nvSpPr>
        <p:spPr/>
        <p:txBody>
          <a:bodyPr/>
          <a:lstStyle/>
          <a:p>
            <a:fld id="{88BDEE3D-34B0-344A-9899-762FA7F754A8}" type="slidenum">
              <a:rPr lang="en-US" smtClean="0"/>
              <a:t>‹#›</a:t>
            </a:fld>
            <a:endParaRPr lang="en-US"/>
          </a:p>
        </p:txBody>
      </p:sp>
    </p:spTree>
    <p:extLst>
      <p:ext uri="{BB962C8B-B14F-4D97-AF65-F5344CB8AC3E}">
        <p14:creationId xmlns:p14="http://schemas.microsoft.com/office/powerpoint/2010/main" val="196805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714B-1165-404D-AF83-FA9743408C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A3B69B-DC33-FB4F-AE58-2DFCFE3C13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91A0BA-B016-B040-AB7A-D4FA2EE305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B8706A-B6D8-0A41-8E2A-B1F81CC354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1F465D-7482-3B4E-B5D3-A558512729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E9C11-1609-DF41-BC91-85E401C68A6F}"/>
              </a:ext>
            </a:extLst>
          </p:cNvPr>
          <p:cNvSpPr>
            <a:spLocks noGrp="1"/>
          </p:cNvSpPr>
          <p:nvPr>
            <p:ph type="dt" sz="half" idx="10"/>
          </p:nvPr>
        </p:nvSpPr>
        <p:spPr/>
        <p:txBody>
          <a:bodyPr/>
          <a:lstStyle/>
          <a:p>
            <a:fld id="{95CDE509-F5B2-5F43-8BE1-FF0F44DB9EAE}" type="datetimeFigureOut">
              <a:rPr lang="en-US" smtClean="0"/>
              <a:t>3/24/20</a:t>
            </a:fld>
            <a:endParaRPr lang="en-US"/>
          </a:p>
        </p:txBody>
      </p:sp>
      <p:sp>
        <p:nvSpPr>
          <p:cNvPr id="8" name="Footer Placeholder 7">
            <a:extLst>
              <a:ext uri="{FF2B5EF4-FFF2-40B4-BE49-F238E27FC236}">
                <a16:creationId xmlns:a16="http://schemas.microsoft.com/office/drawing/2014/main" id="{D47B78EE-3FFE-7842-ADB4-3CD97F938C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961747-59FE-E742-8528-5D0C6FAF00BF}"/>
              </a:ext>
            </a:extLst>
          </p:cNvPr>
          <p:cNvSpPr>
            <a:spLocks noGrp="1"/>
          </p:cNvSpPr>
          <p:nvPr>
            <p:ph type="sldNum" sz="quarter" idx="12"/>
          </p:nvPr>
        </p:nvSpPr>
        <p:spPr/>
        <p:txBody>
          <a:bodyPr/>
          <a:lstStyle/>
          <a:p>
            <a:fld id="{88BDEE3D-34B0-344A-9899-762FA7F754A8}" type="slidenum">
              <a:rPr lang="en-US" smtClean="0"/>
              <a:t>‹#›</a:t>
            </a:fld>
            <a:endParaRPr lang="en-US"/>
          </a:p>
        </p:txBody>
      </p:sp>
    </p:spTree>
    <p:extLst>
      <p:ext uri="{BB962C8B-B14F-4D97-AF65-F5344CB8AC3E}">
        <p14:creationId xmlns:p14="http://schemas.microsoft.com/office/powerpoint/2010/main" val="48183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4811D-5EBB-404A-AAB7-D6E3A8EBA8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62F374-31D8-3B40-A5B4-42573A73D6B3}"/>
              </a:ext>
            </a:extLst>
          </p:cNvPr>
          <p:cNvSpPr>
            <a:spLocks noGrp="1"/>
          </p:cNvSpPr>
          <p:nvPr>
            <p:ph type="dt" sz="half" idx="10"/>
          </p:nvPr>
        </p:nvSpPr>
        <p:spPr/>
        <p:txBody>
          <a:bodyPr/>
          <a:lstStyle/>
          <a:p>
            <a:fld id="{95CDE509-F5B2-5F43-8BE1-FF0F44DB9EAE}" type="datetimeFigureOut">
              <a:rPr lang="en-US" smtClean="0"/>
              <a:t>3/24/20</a:t>
            </a:fld>
            <a:endParaRPr lang="en-US"/>
          </a:p>
        </p:txBody>
      </p:sp>
      <p:sp>
        <p:nvSpPr>
          <p:cNvPr id="4" name="Footer Placeholder 3">
            <a:extLst>
              <a:ext uri="{FF2B5EF4-FFF2-40B4-BE49-F238E27FC236}">
                <a16:creationId xmlns:a16="http://schemas.microsoft.com/office/drawing/2014/main" id="{2D535C19-CF89-424B-99D8-20432DE59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CA4110-0BF6-1F4F-9D10-C2BF2482906E}"/>
              </a:ext>
            </a:extLst>
          </p:cNvPr>
          <p:cNvSpPr>
            <a:spLocks noGrp="1"/>
          </p:cNvSpPr>
          <p:nvPr>
            <p:ph type="sldNum" sz="quarter" idx="12"/>
          </p:nvPr>
        </p:nvSpPr>
        <p:spPr/>
        <p:txBody>
          <a:bodyPr/>
          <a:lstStyle/>
          <a:p>
            <a:fld id="{88BDEE3D-34B0-344A-9899-762FA7F754A8}" type="slidenum">
              <a:rPr lang="en-US" smtClean="0"/>
              <a:t>‹#›</a:t>
            </a:fld>
            <a:endParaRPr lang="en-US"/>
          </a:p>
        </p:txBody>
      </p:sp>
    </p:spTree>
    <p:extLst>
      <p:ext uri="{BB962C8B-B14F-4D97-AF65-F5344CB8AC3E}">
        <p14:creationId xmlns:p14="http://schemas.microsoft.com/office/powerpoint/2010/main" val="345755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1E7927-3E10-2141-9E26-C5F507A07A17}"/>
              </a:ext>
            </a:extLst>
          </p:cNvPr>
          <p:cNvSpPr>
            <a:spLocks noGrp="1"/>
          </p:cNvSpPr>
          <p:nvPr>
            <p:ph type="dt" sz="half" idx="10"/>
          </p:nvPr>
        </p:nvSpPr>
        <p:spPr/>
        <p:txBody>
          <a:bodyPr/>
          <a:lstStyle/>
          <a:p>
            <a:fld id="{95CDE509-F5B2-5F43-8BE1-FF0F44DB9EAE}" type="datetimeFigureOut">
              <a:rPr lang="en-US" smtClean="0"/>
              <a:t>3/24/20</a:t>
            </a:fld>
            <a:endParaRPr lang="en-US"/>
          </a:p>
        </p:txBody>
      </p:sp>
      <p:sp>
        <p:nvSpPr>
          <p:cNvPr id="3" name="Footer Placeholder 2">
            <a:extLst>
              <a:ext uri="{FF2B5EF4-FFF2-40B4-BE49-F238E27FC236}">
                <a16:creationId xmlns:a16="http://schemas.microsoft.com/office/drawing/2014/main" id="{BBBF65F9-9A5E-054C-919C-0912E9A2E8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684F7D-B808-7445-A6E6-5264E9BD53B8}"/>
              </a:ext>
            </a:extLst>
          </p:cNvPr>
          <p:cNvSpPr>
            <a:spLocks noGrp="1"/>
          </p:cNvSpPr>
          <p:nvPr>
            <p:ph type="sldNum" sz="quarter" idx="12"/>
          </p:nvPr>
        </p:nvSpPr>
        <p:spPr/>
        <p:txBody>
          <a:bodyPr/>
          <a:lstStyle/>
          <a:p>
            <a:fld id="{88BDEE3D-34B0-344A-9899-762FA7F754A8}" type="slidenum">
              <a:rPr lang="en-US" smtClean="0"/>
              <a:t>‹#›</a:t>
            </a:fld>
            <a:endParaRPr lang="en-US"/>
          </a:p>
        </p:txBody>
      </p:sp>
    </p:spTree>
    <p:extLst>
      <p:ext uri="{BB962C8B-B14F-4D97-AF65-F5344CB8AC3E}">
        <p14:creationId xmlns:p14="http://schemas.microsoft.com/office/powerpoint/2010/main" val="83813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4A3D-1C9F-294A-A982-AC9129F1CC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EDF15F-3443-1248-9185-0861442826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1D76FB-7F57-7B46-85F4-EB9265BFB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9A9649-8175-E649-9B95-BF349B7B2219}"/>
              </a:ext>
            </a:extLst>
          </p:cNvPr>
          <p:cNvSpPr>
            <a:spLocks noGrp="1"/>
          </p:cNvSpPr>
          <p:nvPr>
            <p:ph type="dt" sz="half" idx="10"/>
          </p:nvPr>
        </p:nvSpPr>
        <p:spPr/>
        <p:txBody>
          <a:bodyPr/>
          <a:lstStyle/>
          <a:p>
            <a:fld id="{95CDE509-F5B2-5F43-8BE1-FF0F44DB9EAE}" type="datetimeFigureOut">
              <a:rPr lang="en-US" smtClean="0"/>
              <a:t>3/24/20</a:t>
            </a:fld>
            <a:endParaRPr lang="en-US"/>
          </a:p>
        </p:txBody>
      </p:sp>
      <p:sp>
        <p:nvSpPr>
          <p:cNvPr id="6" name="Footer Placeholder 5">
            <a:extLst>
              <a:ext uri="{FF2B5EF4-FFF2-40B4-BE49-F238E27FC236}">
                <a16:creationId xmlns:a16="http://schemas.microsoft.com/office/drawing/2014/main" id="{063C3BBA-CBED-BD4D-B097-D5887E3EC2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F84CF-8912-9844-9FFC-5D2C336CE681}"/>
              </a:ext>
            </a:extLst>
          </p:cNvPr>
          <p:cNvSpPr>
            <a:spLocks noGrp="1"/>
          </p:cNvSpPr>
          <p:nvPr>
            <p:ph type="sldNum" sz="quarter" idx="12"/>
          </p:nvPr>
        </p:nvSpPr>
        <p:spPr/>
        <p:txBody>
          <a:bodyPr/>
          <a:lstStyle/>
          <a:p>
            <a:fld id="{88BDEE3D-34B0-344A-9899-762FA7F754A8}" type="slidenum">
              <a:rPr lang="en-US" smtClean="0"/>
              <a:t>‹#›</a:t>
            </a:fld>
            <a:endParaRPr lang="en-US"/>
          </a:p>
        </p:txBody>
      </p:sp>
    </p:spTree>
    <p:extLst>
      <p:ext uri="{BB962C8B-B14F-4D97-AF65-F5344CB8AC3E}">
        <p14:creationId xmlns:p14="http://schemas.microsoft.com/office/powerpoint/2010/main" val="44030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3824-1469-F945-AE7D-9D1D6F828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539208-AADE-594D-869B-DDF4706E5D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5E290F-D176-C247-A670-920A37B84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819654-6877-B34C-9201-8D4405BC96A9}"/>
              </a:ext>
            </a:extLst>
          </p:cNvPr>
          <p:cNvSpPr>
            <a:spLocks noGrp="1"/>
          </p:cNvSpPr>
          <p:nvPr>
            <p:ph type="dt" sz="half" idx="10"/>
          </p:nvPr>
        </p:nvSpPr>
        <p:spPr/>
        <p:txBody>
          <a:bodyPr/>
          <a:lstStyle/>
          <a:p>
            <a:fld id="{95CDE509-F5B2-5F43-8BE1-FF0F44DB9EAE}" type="datetimeFigureOut">
              <a:rPr lang="en-US" smtClean="0"/>
              <a:t>3/24/20</a:t>
            </a:fld>
            <a:endParaRPr lang="en-US"/>
          </a:p>
        </p:txBody>
      </p:sp>
      <p:sp>
        <p:nvSpPr>
          <p:cNvPr id="6" name="Footer Placeholder 5">
            <a:extLst>
              <a:ext uri="{FF2B5EF4-FFF2-40B4-BE49-F238E27FC236}">
                <a16:creationId xmlns:a16="http://schemas.microsoft.com/office/drawing/2014/main" id="{D215149C-7818-6549-AE78-6BBA0B628B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FDEE25-C848-FC44-AC93-9ECF2E04CEC9}"/>
              </a:ext>
            </a:extLst>
          </p:cNvPr>
          <p:cNvSpPr>
            <a:spLocks noGrp="1"/>
          </p:cNvSpPr>
          <p:nvPr>
            <p:ph type="sldNum" sz="quarter" idx="12"/>
          </p:nvPr>
        </p:nvSpPr>
        <p:spPr/>
        <p:txBody>
          <a:bodyPr/>
          <a:lstStyle/>
          <a:p>
            <a:fld id="{88BDEE3D-34B0-344A-9899-762FA7F754A8}" type="slidenum">
              <a:rPr lang="en-US" smtClean="0"/>
              <a:t>‹#›</a:t>
            </a:fld>
            <a:endParaRPr lang="en-US"/>
          </a:p>
        </p:txBody>
      </p:sp>
    </p:spTree>
    <p:extLst>
      <p:ext uri="{BB962C8B-B14F-4D97-AF65-F5344CB8AC3E}">
        <p14:creationId xmlns:p14="http://schemas.microsoft.com/office/powerpoint/2010/main" val="3529566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FF707-4954-384A-9FCA-C01D9FE155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D3C2F2-38FD-D94B-9BAD-D3D98BD75D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A40E7-4B50-3241-ABBB-691672634E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DE509-F5B2-5F43-8BE1-FF0F44DB9EAE}" type="datetimeFigureOut">
              <a:rPr lang="en-US" smtClean="0"/>
              <a:t>3/24/20</a:t>
            </a:fld>
            <a:endParaRPr lang="en-US"/>
          </a:p>
        </p:txBody>
      </p:sp>
      <p:sp>
        <p:nvSpPr>
          <p:cNvPr id="5" name="Footer Placeholder 4">
            <a:extLst>
              <a:ext uri="{FF2B5EF4-FFF2-40B4-BE49-F238E27FC236}">
                <a16:creationId xmlns:a16="http://schemas.microsoft.com/office/drawing/2014/main" id="{CFA421C4-0063-1343-B4B3-88AF911DFE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B8B970-D3DC-A04B-B876-5D3E478C8D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DEE3D-34B0-344A-9899-762FA7F754A8}" type="slidenum">
              <a:rPr lang="en-US" smtClean="0"/>
              <a:t>‹#›</a:t>
            </a:fld>
            <a:endParaRPr lang="en-US"/>
          </a:p>
        </p:txBody>
      </p:sp>
    </p:spTree>
    <p:extLst>
      <p:ext uri="{BB962C8B-B14F-4D97-AF65-F5344CB8AC3E}">
        <p14:creationId xmlns:p14="http://schemas.microsoft.com/office/powerpoint/2010/main" val="3106565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3020" y="791610"/>
            <a:ext cx="8544000" cy="648000"/>
          </a:xfrm>
        </p:spPr>
        <p:txBody>
          <a:bodyPr>
            <a:normAutofit fontScale="90000"/>
          </a:bodyPr>
          <a:lstStyle/>
          <a:p>
            <a:r>
              <a:rPr lang="en-GB" b="1" dirty="0">
                <a:latin typeface="Arial" panose="020B0604020202020204" pitchFamily="34" charset="0"/>
                <a:cs typeface="Arial" panose="020B0604020202020204" pitchFamily="34" charset="0"/>
              </a:rPr>
              <a:t>Towards inclusive academic promotion</a:t>
            </a:r>
            <a:endParaRPr lang="en-AU" b="1"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5"/>
          </p:nvPr>
        </p:nvSpPr>
        <p:spPr>
          <a:xfrm>
            <a:off x="543020" y="1853381"/>
            <a:ext cx="10990219" cy="503238"/>
          </a:xfrm>
        </p:spPr>
        <p:txBody>
          <a:bodyPr>
            <a:noAutofit/>
          </a:bodyPr>
          <a:lstStyle/>
          <a:p>
            <a:r>
              <a:rPr lang="en-AU" sz="2400" b="1" dirty="0">
                <a:solidFill>
                  <a:srgbClr val="C00000"/>
                </a:solidFill>
                <a:latin typeface="Arial" panose="020B0604020202020204" pitchFamily="34" charset="0"/>
                <a:cs typeface="Arial" panose="020B0604020202020204" pitchFamily="34" charset="0"/>
              </a:rPr>
              <a:t>Lesley Hughes, JO HATTON, NICOLE GOWER &amp; HARRIET JONES</a:t>
            </a:r>
          </a:p>
          <a:p>
            <a:r>
              <a:rPr lang="en-AU" sz="2400" b="1" dirty="0">
                <a:solidFill>
                  <a:srgbClr val="C00000"/>
                </a:solidFill>
                <a:latin typeface="Arial" panose="020B0604020202020204" pitchFamily="34" charset="0"/>
                <a:cs typeface="Arial" panose="020B0604020202020204" pitchFamily="34" charset="0"/>
              </a:rPr>
              <a:t>Macquarie university </a:t>
            </a:r>
          </a:p>
        </p:txBody>
      </p:sp>
    </p:spTree>
    <p:extLst>
      <p:ext uri="{BB962C8B-B14F-4D97-AF65-F5344CB8AC3E}">
        <p14:creationId xmlns:p14="http://schemas.microsoft.com/office/powerpoint/2010/main" val="249707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7EEF-1CF8-DE43-8C0E-D9818807A889}"/>
              </a:ext>
            </a:extLst>
          </p:cNvPr>
          <p:cNvSpPr>
            <a:spLocks noGrp="1"/>
          </p:cNvSpPr>
          <p:nvPr>
            <p:ph type="title"/>
          </p:nvPr>
        </p:nvSpPr>
        <p:spPr/>
        <p:txBody>
          <a:bodyPr>
            <a:normAutofit fontScale="90000"/>
          </a:bodyPr>
          <a:lstStyle/>
          <a:p>
            <a:r>
              <a:rPr lang="en-US" b="1" dirty="0">
                <a:solidFill>
                  <a:srgbClr val="C00000"/>
                </a:solidFill>
                <a:latin typeface="Arial" panose="020B0604020202020204" pitchFamily="34" charset="0"/>
                <a:cs typeface="Arial" panose="020B0604020202020204" pitchFamily="34" charset="0"/>
              </a:rPr>
              <a:t>Points-based system</a:t>
            </a:r>
          </a:p>
        </p:txBody>
      </p:sp>
      <p:sp>
        <p:nvSpPr>
          <p:cNvPr id="3" name="Content Placeholder 2">
            <a:extLst>
              <a:ext uri="{FF2B5EF4-FFF2-40B4-BE49-F238E27FC236}">
                <a16:creationId xmlns:a16="http://schemas.microsoft.com/office/drawing/2014/main" id="{79B56A1F-52D7-F44A-8118-70E62BCC336C}"/>
              </a:ext>
            </a:extLst>
          </p:cNvPr>
          <p:cNvSpPr>
            <a:spLocks noGrp="1"/>
          </p:cNvSpPr>
          <p:nvPr>
            <p:ph idx="1"/>
          </p:nvPr>
        </p:nvSpPr>
        <p:spPr/>
        <p:txBody>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Applicants self-assess, can assign up to 3 points per category</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For promotion to Levels B &amp; C, need </a:t>
            </a:r>
            <a:r>
              <a:rPr lang="en-US" dirty="0">
                <a:solidFill>
                  <a:srgbClr val="C00000"/>
                </a:solidFill>
                <a:latin typeface="Arial" panose="020B0604020202020204" pitchFamily="34" charset="0"/>
                <a:cs typeface="Arial" panose="020B0604020202020204" pitchFamily="34" charset="0"/>
              </a:rPr>
              <a:t>minimum 8 points</a:t>
            </a:r>
            <a:r>
              <a:rPr lang="en-US" dirty="0">
                <a:latin typeface="Arial" panose="020B0604020202020204" pitchFamily="34" charset="0"/>
                <a:cs typeface="Arial" panose="020B0604020202020204" pitchFamily="34" charset="0"/>
              </a:rPr>
              <a:t>, with minimum of </a:t>
            </a:r>
            <a:r>
              <a:rPr lang="en-US" dirty="0">
                <a:solidFill>
                  <a:srgbClr val="C00000"/>
                </a:solidFill>
                <a:latin typeface="Arial" panose="020B0604020202020204" pitchFamily="34" charset="0"/>
                <a:cs typeface="Arial" panose="020B0604020202020204" pitchFamily="34" charset="0"/>
              </a:rPr>
              <a:t>1 point </a:t>
            </a:r>
            <a:r>
              <a:rPr lang="en-US" dirty="0">
                <a:latin typeface="Arial" panose="020B0604020202020204" pitchFamily="34" charset="0"/>
                <a:cs typeface="Arial" panose="020B0604020202020204" pitchFamily="34" charset="0"/>
              </a:rPr>
              <a:t>in Leadership &amp; Citizenship</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For promotion to Levels D &amp; E, need </a:t>
            </a:r>
            <a:r>
              <a:rPr lang="en-US" dirty="0">
                <a:solidFill>
                  <a:srgbClr val="C00000"/>
                </a:solidFill>
                <a:latin typeface="Arial" panose="020B0604020202020204" pitchFamily="34" charset="0"/>
                <a:cs typeface="Arial" panose="020B0604020202020204" pitchFamily="34" charset="0"/>
              </a:rPr>
              <a:t>minimum 9 points</a:t>
            </a:r>
            <a:r>
              <a:rPr lang="en-US" dirty="0">
                <a:latin typeface="Arial" panose="020B0604020202020204" pitchFamily="34" charset="0"/>
                <a:cs typeface="Arial" panose="020B0604020202020204" pitchFamily="34" charset="0"/>
              </a:rPr>
              <a:t>, with minimum of </a:t>
            </a:r>
            <a:r>
              <a:rPr lang="en-US" dirty="0">
                <a:solidFill>
                  <a:srgbClr val="C00000"/>
                </a:solidFill>
                <a:latin typeface="Arial" panose="020B0604020202020204" pitchFamily="34" charset="0"/>
                <a:cs typeface="Arial" panose="020B0604020202020204" pitchFamily="34" charset="0"/>
              </a:rPr>
              <a:t>2 points </a:t>
            </a:r>
            <a:r>
              <a:rPr lang="en-US" dirty="0">
                <a:latin typeface="Arial" panose="020B0604020202020204" pitchFamily="34" charset="0"/>
                <a:cs typeface="Arial" panose="020B0604020202020204" pitchFamily="34" charset="0"/>
              </a:rPr>
              <a:t>in Leadership &amp; Citizenship</a:t>
            </a:r>
          </a:p>
          <a:p>
            <a:pPr marL="457200"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solidFill>
                  <a:srgbClr val="C00000"/>
                </a:solidFill>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applicants interviewed by Faculty Committee</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Level D &amp; E promotions reviewed by University Committee</a:t>
            </a:r>
          </a:p>
        </p:txBody>
      </p:sp>
    </p:spTree>
    <p:extLst>
      <p:ext uri="{BB962C8B-B14F-4D97-AF65-F5344CB8AC3E}">
        <p14:creationId xmlns:p14="http://schemas.microsoft.com/office/powerpoint/2010/main" val="14589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0DBBDA79-B5A4-DC49-9BDA-9EBD7FF5E996}"/>
              </a:ext>
            </a:extLst>
          </p:cNvPr>
          <p:cNvSpPr>
            <a:spLocks noGrp="1"/>
          </p:cNvSpPr>
          <p:nvPr>
            <p:ph idx="1"/>
          </p:nvPr>
        </p:nvSpPr>
        <p:spPr>
          <a:xfrm>
            <a:off x="185738" y="1248937"/>
            <a:ext cx="4714875" cy="5027396"/>
          </a:xfrm>
          <a:solidFill>
            <a:srgbClr val="ECEAE4"/>
          </a:solidFill>
        </p:spPr>
        <p:txBody>
          <a:bodyPr anchor="ctr">
            <a:noAutofit/>
          </a:bodyPr>
          <a:lstStyle/>
          <a:p>
            <a:pPr marL="342900" indent="-342900">
              <a:lnSpc>
                <a:spcPct val="100000"/>
              </a:lnSpc>
              <a:spcAft>
                <a:spcPts val="1200"/>
              </a:spcAft>
              <a:buFont typeface="Arial" panose="020B0604020202020204" pitchFamily="34" charset="0"/>
              <a:buChar char="•"/>
            </a:pPr>
            <a:r>
              <a:rPr lang="en-AU" sz="2400" dirty="0">
                <a:latin typeface="Arial" panose="020B0604020202020204" pitchFamily="34" charset="0"/>
                <a:cs typeface="Arial" panose="020B0604020202020204" pitchFamily="34" charset="0"/>
              </a:rPr>
              <a:t>Application rates significantly higher (~50%) compared to former scheme</a:t>
            </a:r>
          </a:p>
          <a:p>
            <a:pPr marL="342900" indent="-342900">
              <a:lnSpc>
                <a:spcPct val="100000"/>
              </a:lnSpc>
              <a:spcAft>
                <a:spcPts val="1200"/>
              </a:spcAft>
              <a:buFont typeface="Arial" panose="020B0604020202020204" pitchFamily="34" charset="0"/>
              <a:buChar char="•"/>
            </a:pPr>
            <a:r>
              <a:rPr lang="en-AU" sz="2400" dirty="0">
                <a:latin typeface="Arial" panose="020B0604020202020204" pitchFamily="34" charset="0"/>
                <a:cs typeface="Arial" panose="020B0604020202020204" pitchFamily="34" charset="0"/>
              </a:rPr>
              <a:t>Applications from women increased by 75%</a:t>
            </a:r>
          </a:p>
          <a:p>
            <a:pPr marL="342900" indent="-342900">
              <a:lnSpc>
                <a:spcPct val="100000"/>
              </a:lnSpc>
              <a:spcAft>
                <a:spcPts val="1200"/>
              </a:spcAft>
              <a:buFont typeface="Arial" panose="020B0604020202020204" pitchFamily="34" charset="0"/>
              <a:buChar char="•"/>
            </a:pPr>
            <a:r>
              <a:rPr lang="en-AU" sz="2400" dirty="0">
                <a:latin typeface="Arial" panose="020B0604020202020204" pitchFamily="34" charset="0"/>
                <a:cs typeface="Arial" panose="020B0604020202020204" pitchFamily="34" charset="0"/>
              </a:rPr>
              <a:t>On average, under the new scheme, women apply at a rate similar to or higher than the available pool</a:t>
            </a:r>
          </a:p>
          <a:p>
            <a:pPr marL="342900" indent="-342900">
              <a:lnSpc>
                <a:spcPct val="100000"/>
              </a:lnSpc>
              <a:spcAft>
                <a:spcPts val="1200"/>
              </a:spcAft>
              <a:buFont typeface="Arial" panose="020B0604020202020204" pitchFamily="34" charset="0"/>
              <a:buChar char="•"/>
            </a:pPr>
            <a:r>
              <a:rPr lang="en-AU" sz="2400" dirty="0">
                <a:latin typeface="Arial" panose="020B0604020202020204" pitchFamily="34" charset="0"/>
                <a:cs typeface="Arial" panose="020B0604020202020204" pitchFamily="34" charset="0"/>
              </a:rPr>
              <a:t>Increase in applications from women to Levels D &amp; E</a:t>
            </a:r>
          </a:p>
        </p:txBody>
      </p:sp>
      <p:graphicFrame>
        <p:nvGraphicFramePr>
          <p:cNvPr id="6" name="Chart 5">
            <a:extLst>
              <a:ext uri="{FF2B5EF4-FFF2-40B4-BE49-F238E27FC236}">
                <a16:creationId xmlns:a16="http://schemas.microsoft.com/office/drawing/2014/main" id="{8A37BB83-44B3-D543-BA52-1BC195DDDF64}"/>
              </a:ext>
            </a:extLst>
          </p:cNvPr>
          <p:cNvGraphicFramePr>
            <a:graphicFrameLocks/>
          </p:cNvGraphicFramePr>
          <p:nvPr>
            <p:extLst>
              <p:ext uri="{D42A27DB-BD31-4B8C-83A1-F6EECF244321}">
                <p14:modId xmlns:p14="http://schemas.microsoft.com/office/powerpoint/2010/main" val="2788573084"/>
              </p:ext>
            </p:extLst>
          </p:nvPr>
        </p:nvGraphicFramePr>
        <p:xfrm>
          <a:off x="5350988" y="1565484"/>
          <a:ext cx="6468430" cy="4394302"/>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7EF5E7B1-F455-0C48-8844-D523A854EA64}"/>
              </a:ext>
            </a:extLst>
          </p:cNvPr>
          <p:cNvSpPr>
            <a:spLocks noGrp="1"/>
          </p:cNvSpPr>
          <p:nvPr>
            <p:ph type="title"/>
          </p:nvPr>
        </p:nvSpPr>
        <p:spPr>
          <a:xfrm>
            <a:off x="609600" y="274639"/>
            <a:ext cx="8534400" cy="644600"/>
          </a:xfrm>
        </p:spPr>
        <p:txBody>
          <a:bodyPr>
            <a:normAutofit fontScale="90000"/>
          </a:bodyPr>
          <a:lstStyle/>
          <a:p>
            <a:r>
              <a:rPr lang="en-AU" b="1" dirty="0">
                <a:solidFill>
                  <a:srgbClr val="C00000"/>
                </a:solidFill>
                <a:latin typeface="Arial" panose="020B0604020202020204" pitchFamily="34" charset="0"/>
                <a:cs typeface="Arial" panose="020B0604020202020204" pitchFamily="34" charset="0"/>
              </a:rPr>
              <a:t>Impact - Applications</a:t>
            </a:r>
          </a:p>
        </p:txBody>
      </p:sp>
    </p:spTree>
    <p:extLst>
      <p:ext uri="{BB962C8B-B14F-4D97-AF65-F5344CB8AC3E}">
        <p14:creationId xmlns:p14="http://schemas.microsoft.com/office/powerpoint/2010/main" val="271320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A66D-1B1E-4741-9F34-6B1EC8B2DF07}"/>
              </a:ext>
            </a:extLst>
          </p:cNvPr>
          <p:cNvSpPr>
            <a:spLocks noGrp="1"/>
          </p:cNvSpPr>
          <p:nvPr>
            <p:ph type="title"/>
          </p:nvPr>
        </p:nvSpPr>
        <p:spPr/>
        <p:txBody>
          <a:bodyPr/>
          <a:lstStyle/>
          <a:p>
            <a:r>
              <a:rPr lang="en-AU" b="1" dirty="0">
                <a:solidFill>
                  <a:srgbClr val="C00000"/>
                </a:solidFill>
                <a:latin typeface="Arial" panose="020B0604020202020204" pitchFamily="34" charset="0"/>
                <a:cs typeface="Arial" panose="020B0604020202020204" pitchFamily="34" charset="0"/>
              </a:rPr>
              <a:t>Impact - Success Rates</a:t>
            </a:r>
          </a:p>
        </p:txBody>
      </p:sp>
      <p:sp>
        <p:nvSpPr>
          <p:cNvPr id="7" name="Content Placeholder 3">
            <a:extLst>
              <a:ext uri="{FF2B5EF4-FFF2-40B4-BE49-F238E27FC236}">
                <a16:creationId xmlns:a16="http://schemas.microsoft.com/office/drawing/2014/main" id="{BEB3A7B5-3156-4409-A947-ADE26902264A}"/>
              </a:ext>
            </a:extLst>
          </p:cNvPr>
          <p:cNvSpPr txBox="1">
            <a:spLocks/>
          </p:cNvSpPr>
          <p:nvPr/>
        </p:nvSpPr>
        <p:spPr>
          <a:xfrm>
            <a:off x="245327" y="1895707"/>
            <a:ext cx="3911866" cy="4081347"/>
          </a:xfrm>
          <a:prstGeom prst="rect">
            <a:avLst/>
          </a:prstGeom>
          <a:solidFill>
            <a:srgbClr val="ECEAE4"/>
          </a:solidFill>
        </p:spPr>
        <p:txBody>
          <a:bodyPr vert="horz" lIns="91440" tIns="45720" rIns="91440" bIns="45720" numCol="1" spcCol="0" rtlCol="0" anchor="ctr">
            <a:noAutofit/>
          </a:bodyPr>
          <a:lstStyle>
            <a:lvl1pPr marL="285750" indent="-285750" algn="l" defTabSz="457200" rtl="0" eaLnBrk="1" latinLnBrk="0" hangingPunct="1">
              <a:spcBef>
                <a:spcPts val="0"/>
              </a:spcBef>
              <a:spcAft>
                <a:spcPts val="300"/>
              </a:spcAft>
              <a:buClrTx/>
              <a:buFont typeface="Arial" panose="020B0604020202020204" pitchFamily="34" charset="0"/>
              <a:buChar char="•"/>
              <a:defRPr sz="1800" kern="1200">
                <a:solidFill>
                  <a:schemeClr val="tx1"/>
                </a:solidFill>
                <a:latin typeface="Georgia" panose="02040502050405020303" pitchFamily="18" charset="0"/>
                <a:ea typeface="+mn-ea"/>
                <a:cs typeface="Arial"/>
              </a:defRPr>
            </a:lvl1pPr>
            <a:lvl2pPr marL="533400" indent="-266700" algn="l" defTabSz="457200" rtl="0" eaLnBrk="1" latinLnBrk="0" hangingPunct="1">
              <a:spcBef>
                <a:spcPts val="0"/>
              </a:spcBef>
              <a:spcAft>
                <a:spcPts val="300"/>
              </a:spcAft>
              <a:buClrTx/>
              <a:buFont typeface="Arial" panose="020B0604020202020204" pitchFamily="34" charset="0"/>
              <a:buChar char="•"/>
              <a:defRPr sz="1800" kern="1200" baseline="0">
                <a:solidFill>
                  <a:schemeClr val="tx1"/>
                </a:solidFill>
                <a:latin typeface="Georgia"/>
                <a:ea typeface="+mn-ea"/>
                <a:cs typeface="Georgia"/>
              </a:defRPr>
            </a:lvl2pPr>
            <a:lvl3pPr marL="0" indent="0" algn="l" defTabSz="457200" rtl="0" eaLnBrk="1" latinLnBrk="0" hangingPunct="1">
              <a:spcBef>
                <a:spcPts val="0"/>
              </a:spcBef>
              <a:spcAft>
                <a:spcPts val="300"/>
              </a:spcAft>
              <a:buClrTx/>
              <a:buFontTx/>
              <a:buNone/>
              <a:defRPr sz="1800" b="1" kern="1200" cap="all" baseline="0">
                <a:solidFill>
                  <a:schemeClr val="tx2"/>
                </a:solidFill>
                <a:latin typeface="+mj-lt"/>
                <a:ea typeface="+mn-ea"/>
                <a:cs typeface="Arial"/>
              </a:defRPr>
            </a:lvl3pPr>
            <a:lvl4pPr marL="0" indent="0" algn="l" defTabSz="457200" rtl="0" eaLnBrk="1" latinLnBrk="0" hangingPunct="1">
              <a:lnSpc>
                <a:spcPct val="100000"/>
              </a:lnSpc>
              <a:spcBef>
                <a:spcPts val="0"/>
              </a:spcBef>
              <a:spcAft>
                <a:spcPts val="300"/>
              </a:spcAft>
              <a:buClrTx/>
              <a:buFontTx/>
              <a:buNone/>
              <a:defRPr sz="1800" b="0" kern="1200" cap="none">
                <a:solidFill>
                  <a:schemeClr val="tx1"/>
                </a:solidFill>
                <a:latin typeface="Georgia"/>
                <a:ea typeface="+mn-ea"/>
                <a:cs typeface="Georgia"/>
              </a:defRPr>
            </a:lvl4pPr>
            <a:lvl5pPr marL="1257300" marR="0" indent="0" algn="l" defTabSz="457200" rtl="0" eaLnBrk="1" fontAlgn="auto" latinLnBrk="0" hangingPunct="1">
              <a:lnSpc>
                <a:spcPct val="100000"/>
              </a:lnSpc>
              <a:spcBef>
                <a:spcPts val="0"/>
              </a:spcBef>
              <a:spcAft>
                <a:spcPts val="300"/>
              </a:spcAft>
              <a:buClrTx/>
              <a:buSzTx/>
              <a:buFont typeface="Arial" panose="020B0604020202020204" pitchFamily="34" charset="0"/>
              <a:buNone/>
              <a:tabLst/>
              <a:defRPr sz="18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AU" sz="2400" dirty="0">
                <a:latin typeface="Arial" panose="020B0604020202020204" pitchFamily="34" charset="0"/>
                <a:cs typeface="Arial" panose="020B0604020202020204" pitchFamily="34" charset="0"/>
              </a:rPr>
              <a:t>Success rates have been lower under the new process – but now in line with sector averages </a:t>
            </a:r>
          </a:p>
          <a:p>
            <a:pPr>
              <a:spcAft>
                <a:spcPts val="1200"/>
              </a:spcAft>
            </a:pPr>
            <a:r>
              <a:rPr lang="en-AU" sz="2400" dirty="0">
                <a:latin typeface="Arial" panose="020B0604020202020204" pitchFamily="34" charset="0"/>
                <a:cs typeface="Arial" panose="020B0604020202020204" pitchFamily="34" charset="0"/>
              </a:rPr>
              <a:t>Analysis has highlighted issues for women at Level D which will be further investigated </a:t>
            </a:r>
          </a:p>
        </p:txBody>
      </p:sp>
      <p:graphicFrame>
        <p:nvGraphicFramePr>
          <p:cNvPr id="10" name="Chart 9">
            <a:extLst>
              <a:ext uri="{FF2B5EF4-FFF2-40B4-BE49-F238E27FC236}">
                <a16:creationId xmlns:a16="http://schemas.microsoft.com/office/drawing/2014/main" id="{410541CD-5F22-42E9-AC74-EEDDB517C7B6}"/>
              </a:ext>
            </a:extLst>
          </p:cNvPr>
          <p:cNvGraphicFramePr>
            <a:graphicFrameLocks/>
          </p:cNvGraphicFramePr>
          <p:nvPr>
            <p:extLst>
              <p:ext uri="{D42A27DB-BD31-4B8C-83A1-F6EECF244321}">
                <p14:modId xmlns:p14="http://schemas.microsoft.com/office/powerpoint/2010/main" val="80743004"/>
              </p:ext>
            </p:extLst>
          </p:nvPr>
        </p:nvGraphicFramePr>
        <p:xfrm>
          <a:off x="4556760" y="1582759"/>
          <a:ext cx="7254240" cy="2443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B3FCA5D7-2868-4D58-85BC-BFE18AFB2E2E}"/>
              </a:ext>
            </a:extLst>
          </p:cNvPr>
          <p:cNvGraphicFramePr>
            <a:graphicFrameLocks/>
          </p:cNvGraphicFramePr>
          <p:nvPr>
            <p:extLst>
              <p:ext uri="{D42A27DB-BD31-4B8C-83A1-F6EECF244321}">
                <p14:modId xmlns:p14="http://schemas.microsoft.com/office/powerpoint/2010/main" val="1260446006"/>
              </p:ext>
            </p:extLst>
          </p:nvPr>
        </p:nvGraphicFramePr>
        <p:xfrm>
          <a:off x="4556760" y="4221480"/>
          <a:ext cx="7254240" cy="24439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227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A66D-1B1E-4741-9F34-6B1EC8B2DF07}"/>
              </a:ext>
            </a:extLst>
          </p:cNvPr>
          <p:cNvSpPr>
            <a:spLocks noGrp="1"/>
          </p:cNvSpPr>
          <p:nvPr>
            <p:ph type="title"/>
          </p:nvPr>
        </p:nvSpPr>
        <p:spPr>
          <a:xfrm>
            <a:off x="838200" y="142105"/>
            <a:ext cx="10515600" cy="1325563"/>
          </a:xfrm>
        </p:spPr>
        <p:txBody>
          <a:bodyPr/>
          <a:lstStyle/>
          <a:p>
            <a:r>
              <a:rPr lang="en-AU" b="1" dirty="0">
                <a:solidFill>
                  <a:srgbClr val="C00000"/>
                </a:solidFill>
                <a:latin typeface="Arial" panose="020B0604020202020204" pitchFamily="34" charset="0"/>
                <a:cs typeface="Arial" panose="020B0604020202020204" pitchFamily="34" charset="0"/>
              </a:rPr>
              <a:t>Impact - Assessment scores</a:t>
            </a:r>
          </a:p>
        </p:txBody>
      </p:sp>
      <p:graphicFrame>
        <p:nvGraphicFramePr>
          <p:cNvPr id="5" name="Chart 4">
            <a:extLst>
              <a:ext uri="{FF2B5EF4-FFF2-40B4-BE49-F238E27FC236}">
                <a16:creationId xmlns:a16="http://schemas.microsoft.com/office/drawing/2014/main" id="{B917DB68-B7D6-4AC3-87B1-65B092A4A225}"/>
              </a:ext>
            </a:extLst>
          </p:cNvPr>
          <p:cNvGraphicFramePr/>
          <p:nvPr>
            <p:extLst>
              <p:ext uri="{D42A27DB-BD31-4B8C-83A1-F6EECF244321}">
                <p14:modId xmlns:p14="http://schemas.microsoft.com/office/powerpoint/2010/main" val="395872338"/>
              </p:ext>
            </p:extLst>
          </p:nvPr>
        </p:nvGraphicFramePr>
        <p:xfrm>
          <a:off x="4385817" y="1595727"/>
          <a:ext cx="7569621" cy="26844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C9306175-06DA-490E-9C9F-64FB6088605B}"/>
              </a:ext>
            </a:extLst>
          </p:cNvPr>
          <p:cNvGraphicFramePr/>
          <p:nvPr>
            <p:extLst>
              <p:ext uri="{D42A27DB-BD31-4B8C-83A1-F6EECF244321}">
                <p14:modId xmlns:p14="http://schemas.microsoft.com/office/powerpoint/2010/main" val="2138776012"/>
              </p:ext>
            </p:extLst>
          </p:nvPr>
        </p:nvGraphicFramePr>
        <p:xfrm>
          <a:off x="4793363" y="4416648"/>
          <a:ext cx="3377264" cy="2302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81E68FA-0647-4700-8CA9-6BBE42455A40}"/>
              </a:ext>
            </a:extLst>
          </p:cNvPr>
          <p:cNvGraphicFramePr/>
          <p:nvPr>
            <p:extLst>
              <p:ext uri="{D42A27DB-BD31-4B8C-83A1-F6EECF244321}">
                <p14:modId xmlns:p14="http://schemas.microsoft.com/office/powerpoint/2010/main" val="3162419139"/>
              </p:ext>
            </p:extLst>
          </p:nvPr>
        </p:nvGraphicFramePr>
        <p:xfrm>
          <a:off x="8513733" y="4415918"/>
          <a:ext cx="3231057" cy="2303192"/>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3">
            <a:extLst>
              <a:ext uri="{FF2B5EF4-FFF2-40B4-BE49-F238E27FC236}">
                <a16:creationId xmlns:a16="http://schemas.microsoft.com/office/drawing/2014/main" id="{BEB3A7B5-3156-4409-A947-ADE26902264A}"/>
              </a:ext>
            </a:extLst>
          </p:cNvPr>
          <p:cNvSpPr txBox="1">
            <a:spLocks/>
          </p:cNvSpPr>
          <p:nvPr/>
        </p:nvSpPr>
        <p:spPr>
          <a:xfrm>
            <a:off x="245327" y="1595727"/>
            <a:ext cx="3969834" cy="4938888"/>
          </a:xfrm>
          <a:prstGeom prst="rect">
            <a:avLst/>
          </a:prstGeom>
          <a:solidFill>
            <a:srgbClr val="ECEAE4"/>
          </a:solidFill>
        </p:spPr>
        <p:txBody>
          <a:bodyPr vert="horz" lIns="91440" tIns="45720" rIns="91440" bIns="45720" numCol="1" spcCol="0" rtlCol="0" anchor="ctr">
            <a:noAutofit/>
          </a:bodyPr>
          <a:lstStyle>
            <a:lvl1pPr marL="285750" indent="-285750" algn="l" defTabSz="457200" rtl="0" eaLnBrk="1" latinLnBrk="0" hangingPunct="1">
              <a:spcBef>
                <a:spcPts val="0"/>
              </a:spcBef>
              <a:spcAft>
                <a:spcPts val="300"/>
              </a:spcAft>
              <a:buClrTx/>
              <a:buFont typeface="Arial" panose="020B0604020202020204" pitchFamily="34" charset="0"/>
              <a:buChar char="•"/>
              <a:defRPr sz="1800" kern="1200">
                <a:solidFill>
                  <a:schemeClr val="tx1"/>
                </a:solidFill>
                <a:latin typeface="Georgia" panose="02040502050405020303" pitchFamily="18" charset="0"/>
                <a:ea typeface="+mn-ea"/>
                <a:cs typeface="Arial"/>
              </a:defRPr>
            </a:lvl1pPr>
            <a:lvl2pPr marL="533400" indent="-266700" algn="l" defTabSz="457200" rtl="0" eaLnBrk="1" latinLnBrk="0" hangingPunct="1">
              <a:spcBef>
                <a:spcPts val="0"/>
              </a:spcBef>
              <a:spcAft>
                <a:spcPts val="300"/>
              </a:spcAft>
              <a:buClrTx/>
              <a:buFont typeface="Arial" panose="020B0604020202020204" pitchFamily="34" charset="0"/>
              <a:buChar char="•"/>
              <a:defRPr sz="1800" kern="1200" baseline="0">
                <a:solidFill>
                  <a:schemeClr val="tx1"/>
                </a:solidFill>
                <a:latin typeface="Georgia"/>
                <a:ea typeface="+mn-ea"/>
                <a:cs typeface="Georgia"/>
              </a:defRPr>
            </a:lvl2pPr>
            <a:lvl3pPr marL="0" indent="0" algn="l" defTabSz="457200" rtl="0" eaLnBrk="1" latinLnBrk="0" hangingPunct="1">
              <a:spcBef>
                <a:spcPts val="0"/>
              </a:spcBef>
              <a:spcAft>
                <a:spcPts val="300"/>
              </a:spcAft>
              <a:buClrTx/>
              <a:buFontTx/>
              <a:buNone/>
              <a:defRPr sz="1800" b="1" kern="1200" cap="all" baseline="0">
                <a:solidFill>
                  <a:schemeClr val="tx2"/>
                </a:solidFill>
                <a:latin typeface="+mj-lt"/>
                <a:ea typeface="+mn-ea"/>
                <a:cs typeface="Arial"/>
              </a:defRPr>
            </a:lvl3pPr>
            <a:lvl4pPr marL="0" indent="0" algn="l" defTabSz="457200" rtl="0" eaLnBrk="1" latinLnBrk="0" hangingPunct="1">
              <a:lnSpc>
                <a:spcPct val="100000"/>
              </a:lnSpc>
              <a:spcBef>
                <a:spcPts val="0"/>
              </a:spcBef>
              <a:spcAft>
                <a:spcPts val="300"/>
              </a:spcAft>
              <a:buClrTx/>
              <a:buFontTx/>
              <a:buNone/>
              <a:defRPr sz="1800" b="0" kern="1200" cap="none">
                <a:solidFill>
                  <a:schemeClr val="tx1"/>
                </a:solidFill>
                <a:latin typeface="Georgia"/>
                <a:ea typeface="+mn-ea"/>
                <a:cs typeface="Georgia"/>
              </a:defRPr>
            </a:lvl4pPr>
            <a:lvl5pPr marL="1257300" marR="0" indent="0" algn="l" defTabSz="457200" rtl="0" eaLnBrk="1" fontAlgn="auto" latinLnBrk="0" hangingPunct="1">
              <a:lnSpc>
                <a:spcPct val="100000"/>
              </a:lnSpc>
              <a:spcBef>
                <a:spcPts val="0"/>
              </a:spcBef>
              <a:spcAft>
                <a:spcPts val="300"/>
              </a:spcAft>
              <a:buClrTx/>
              <a:buSzTx/>
              <a:buFont typeface="Arial" panose="020B0604020202020204" pitchFamily="34" charset="0"/>
              <a:buNone/>
              <a:tabLst/>
              <a:defRPr sz="18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AU" sz="2400" dirty="0">
                <a:latin typeface="Arial" panose="020B0604020202020204" pitchFamily="34" charset="0"/>
                <a:cs typeface="Arial" panose="020B0604020202020204" pitchFamily="34" charset="0"/>
              </a:rPr>
              <a:t>Self-assessment scores (average 10.7) are higher than committee scores (average 9.6).  Variance is more significant for men</a:t>
            </a:r>
          </a:p>
          <a:p>
            <a:pPr>
              <a:spcAft>
                <a:spcPts val="1200"/>
              </a:spcAft>
            </a:pPr>
            <a:r>
              <a:rPr lang="en-AU" sz="2400" dirty="0">
                <a:latin typeface="Arial" panose="020B0604020202020204" pitchFamily="34" charset="0"/>
                <a:cs typeface="Arial" panose="020B0604020202020204" pitchFamily="34" charset="0"/>
              </a:rPr>
              <a:t>No difference in self-assessment scores by gender – total and by category</a:t>
            </a:r>
          </a:p>
          <a:p>
            <a:pPr>
              <a:spcAft>
                <a:spcPts val="1200"/>
              </a:spcAft>
            </a:pPr>
            <a:r>
              <a:rPr lang="en-AU" sz="2400" dirty="0">
                <a:latin typeface="Arial" panose="020B0604020202020204" pitchFamily="34" charset="0"/>
                <a:cs typeface="Arial" panose="020B0604020202020204" pitchFamily="34" charset="0"/>
              </a:rPr>
              <a:t>Interviews marginally benefit women</a:t>
            </a:r>
          </a:p>
        </p:txBody>
      </p:sp>
    </p:spTree>
    <p:extLst>
      <p:ext uri="{BB962C8B-B14F-4D97-AF65-F5344CB8AC3E}">
        <p14:creationId xmlns:p14="http://schemas.microsoft.com/office/powerpoint/2010/main" val="358369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A66D-1B1E-4741-9F34-6B1EC8B2DF07}"/>
              </a:ext>
            </a:extLst>
          </p:cNvPr>
          <p:cNvSpPr>
            <a:spLocks noGrp="1"/>
          </p:cNvSpPr>
          <p:nvPr>
            <p:ph type="title"/>
          </p:nvPr>
        </p:nvSpPr>
        <p:spPr/>
        <p:txBody>
          <a:bodyPr/>
          <a:lstStyle/>
          <a:p>
            <a:r>
              <a:rPr lang="en-AU" b="1" dirty="0">
                <a:solidFill>
                  <a:srgbClr val="C00000"/>
                </a:solidFill>
                <a:latin typeface="Arial" panose="020B0604020202020204" pitchFamily="34" charset="0"/>
                <a:cs typeface="Arial" panose="020B0604020202020204" pitchFamily="34" charset="0"/>
              </a:rPr>
              <a:t>Impact - Feedback</a:t>
            </a:r>
          </a:p>
        </p:txBody>
      </p:sp>
      <p:graphicFrame>
        <p:nvGraphicFramePr>
          <p:cNvPr id="12" name="Chart 11">
            <a:extLst>
              <a:ext uri="{FF2B5EF4-FFF2-40B4-BE49-F238E27FC236}">
                <a16:creationId xmlns:a16="http://schemas.microsoft.com/office/drawing/2014/main" id="{A97E6189-B884-4299-9D31-9914BD419FAB}"/>
              </a:ext>
            </a:extLst>
          </p:cNvPr>
          <p:cNvGraphicFramePr>
            <a:graphicFrameLocks/>
          </p:cNvGraphicFramePr>
          <p:nvPr>
            <p:extLst>
              <p:ext uri="{D42A27DB-BD31-4B8C-83A1-F6EECF244321}">
                <p14:modId xmlns:p14="http://schemas.microsoft.com/office/powerpoint/2010/main" val="2727026285"/>
              </p:ext>
            </p:extLst>
          </p:nvPr>
        </p:nvGraphicFramePr>
        <p:xfrm>
          <a:off x="609600" y="1847850"/>
          <a:ext cx="3771331" cy="43209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DEF0B063-17FC-4FF3-997D-EFC36EBF0977}"/>
              </a:ext>
            </a:extLst>
          </p:cNvPr>
          <p:cNvGraphicFramePr>
            <a:graphicFrameLocks/>
          </p:cNvGraphicFramePr>
          <p:nvPr>
            <p:extLst>
              <p:ext uri="{D42A27DB-BD31-4B8C-83A1-F6EECF244321}">
                <p14:modId xmlns:p14="http://schemas.microsoft.com/office/powerpoint/2010/main" val="2826122252"/>
              </p:ext>
            </p:extLst>
          </p:nvPr>
        </p:nvGraphicFramePr>
        <p:xfrm>
          <a:off x="4577757" y="1588969"/>
          <a:ext cx="3771331" cy="48387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411E7941-280C-4949-8C94-D504AF1E502C}"/>
              </a:ext>
            </a:extLst>
          </p:cNvPr>
          <p:cNvSpPr txBox="1"/>
          <p:nvPr/>
        </p:nvSpPr>
        <p:spPr>
          <a:xfrm>
            <a:off x="9146131" y="1678648"/>
            <a:ext cx="2333767" cy="914400"/>
          </a:xfrm>
          <a:prstGeom prst="rect">
            <a:avLst/>
          </a:prstGeom>
        </p:spPr>
        <p:txBody>
          <a:bodyPr vert="horz" wrap="square" lIns="91440" tIns="45720" rIns="91440" bIns="45720" numCol="1" spcCol="0" rtlCol="0">
            <a:normAutofit/>
          </a:bodyPr>
          <a:lstStyle/>
          <a:p>
            <a:pPr>
              <a:spcAft>
                <a:spcPts val="300"/>
              </a:spcAft>
            </a:pPr>
            <a:r>
              <a:rPr lang="en-AU" sz="1600" dirty="0">
                <a:solidFill>
                  <a:srgbClr val="595959"/>
                </a:solidFill>
                <a:latin typeface="Arial" panose="020B0604020202020204" pitchFamily="34" charset="0"/>
                <a:cs typeface="Arial" panose="020B0604020202020204" pitchFamily="34" charset="0"/>
              </a:rPr>
              <a:t>What did you like most about the new promotion scheme?</a:t>
            </a:r>
            <a:endParaRPr lang="en-GB" sz="1600" b="0" i="0" cap="none" dirty="0">
              <a:solidFill>
                <a:srgbClr val="595959"/>
              </a:solidFill>
              <a:latin typeface="Arial" panose="020B0604020202020204" pitchFamily="34" charset="0"/>
              <a:cs typeface="Arial" panose="020B0604020202020204" pitchFamily="34" charset="0"/>
            </a:endParaRPr>
          </a:p>
        </p:txBody>
      </p:sp>
      <p:sp>
        <p:nvSpPr>
          <p:cNvPr id="4" name="Speech Bubble: Rectangle 3">
            <a:extLst>
              <a:ext uri="{FF2B5EF4-FFF2-40B4-BE49-F238E27FC236}">
                <a16:creationId xmlns:a16="http://schemas.microsoft.com/office/drawing/2014/main" id="{7CA1EB23-A170-40B3-B061-9F3C7B204DD1}"/>
              </a:ext>
            </a:extLst>
          </p:cNvPr>
          <p:cNvSpPr/>
          <p:nvPr/>
        </p:nvSpPr>
        <p:spPr>
          <a:xfrm>
            <a:off x="8663343" y="4008319"/>
            <a:ext cx="1337480" cy="914400"/>
          </a:xfrm>
          <a:prstGeom prst="wedgeRectCallout">
            <a:avLst>
              <a:gd name="adj1" fmla="val -68665"/>
              <a:gd name="adj2" fmla="val 20709"/>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i="1" dirty="0">
                <a:latin typeface="Arial" panose="020B0604020202020204" pitchFamily="34" charset="0"/>
                <a:cs typeface="Arial" panose="020B0604020202020204" pitchFamily="34" charset="0"/>
              </a:rPr>
              <a:t>it recognises the diverse contributions staff can make</a:t>
            </a:r>
            <a:endParaRPr lang="en-GB" sz="1200" i="1" dirty="0">
              <a:latin typeface="Arial" panose="020B0604020202020204" pitchFamily="34" charset="0"/>
              <a:cs typeface="Arial" panose="020B0604020202020204" pitchFamily="34" charset="0"/>
            </a:endParaRPr>
          </a:p>
        </p:txBody>
      </p:sp>
      <p:sp>
        <p:nvSpPr>
          <p:cNvPr id="14" name="Speech Bubble: Rectangle 13">
            <a:extLst>
              <a:ext uri="{FF2B5EF4-FFF2-40B4-BE49-F238E27FC236}">
                <a16:creationId xmlns:a16="http://schemas.microsoft.com/office/drawing/2014/main" id="{CA8AC9CF-E5BB-4CCB-969C-14666FEAE514}"/>
              </a:ext>
            </a:extLst>
          </p:cNvPr>
          <p:cNvSpPr/>
          <p:nvPr/>
        </p:nvSpPr>
        <p:spPr>
          <a:xfrm>
            <a:off x="10285863" y="3869184"/>
            <a:ext cx="1680948" cy="914400"/>
          </a:xfrm>
          <a:prstGeom prst="wedgeRectCallout">
            <a:avLst>
              <a:gd name="adj1" fmla="val -11105"/>
              <a:gd name="adj2" fmla="val -82276"/>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i="1" dirty="0">
                <a:latin typeface="Arial" panose="020B0604020202020204" pitchFamily="34" charset="0"/>
                <a:cs typeface="Arial" panose="020B0604020202020204" pitchFamily="34" charset="0"/>
              </a:rPr>
              <a:t>I would like to commend the University for embracing this model</a:t>
            </a:r>
            <a:endParaRPr lang="en-GB" sz="1200" i="1" dirty="0">
              <a:latin typeface="Arial" panose="020B0604020202020204" pitchFamily="34" charset="0"/>
              <a:cs typeface="Arial" panose="020B0604020202020204" pitchFamily="34" charset="0"/>
            </a:endParaRPr>
          </a:p>
        </p:txBody>
      </p:sp>
      <p:sp>
        <p:nvSpPr>
          <p:cNvPr id="15" name="Speech Bubble: Rectangle 14">
            <a:extLst>
              <a:ext uri="{FF2B5EF4-FFF2-40B4-BE49-F238E27FC236}">
                <a16:creationId xmlns:a16="http://schemas.microsoft.com/office/drawing/2014/main" id="{8FDD6BAB-11A7-4764-A2D7-5819467AEC0E}"/>
              </a:ext>
            </a:extLst>
          </p:cNvPr>
          <p:cNvSpPr/>
          <p:nvPr/>
        </p:nvSpPr>
        <p:spPr>
          <a:xfrm>
            <a:off x="8789444" y="2677649"/>
            <a:ext cx="3084107" cy="788869"/>
          </a:xfrm>
          <a:prstGeom prst="wedgeRectCallout">
            <a:avLst>
              <a:gd name="adj1" fmla="val -34489"/>
              <a:gd name="adj2" fmla="val 86314"/>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i="1" dirty="0">
                <a:latin typeface="Arial" panose="020B0604020202020204" pitchFamily="34" charset="0"/>
                <a:cs typeface="Arial" panose="020B0604020202020204" pitchFamily="34" charset="0"/>
              </a:rPr>
              <a:t>I like that you do not have to be excellent in everything. Rather you can make a case based on your strengths </a:t>
            </a:r>
            <a:endParaRPr lang="en-GB" sz="1200" i="1" dirty="0">
              <a:latin typeface="Arial" panose="020B0604020202020204" pitchFamily="34" charset="0"/>
              <a:cs typeface="Arial" panose="020B0604020202020204" pitchFamily="34" charset="0"/>
            </a:endParaRPr>
          </a:p>
        </p:txBody>
      </p:sp>
      <p:sp>
        <p:nvSpPr>
          <p:cNvPr id="16" name="Speech Bubble: Rectangle 15">
            <a:extLst>
              <a:ext uri="{FF2B5EF4-FFF2-40B4-BE49-F238E27FC236}">
                <a16:creationId xmlns:a16="http://schemas.microsoft.com/office/drawing/2014/main" id="{C2ADB6C0-A0CF-4BDE-A0DA-F794EBE2B1F9}"/>
              </a:ext>
            </a:extLst>
          </p:cNvPr>
          <p:cNvSpPr/>
          <p:nvPr/>
        </p:nvSpPr>
        <p:spPr>
          <a:xfrm>
            <a:off x="8491608" y="5224929"/>
            <a:ext cx="1680949" cy="1039394"/>
          </a:xfrm>
          <a:prstGeom prst="wedgeRectCallout">
            <a:avLst>
              <a:gd name="adj1" fmla="val 38699"/>
              <a:gd name="adj2" fmla="val 70633"/>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i="1" dirty="0">
                <a:latin typeface="Arial" panose="020B0604020202020204" pitchFamily="34" charset="0"/>
                <a:cs typeface="Arial" panose="020B0604020202020204" pitchFamily="34" charset="0"/>
              </a:rPr>
              <a:t>Broader assessment base makes it suitable for more diverse models of academic careers</a:t>
            </a:r>
            <a:endParaRPr lang="en-GB" sz="1200" i="1" dirty="0">
              <a:latin typeface="Arial" panose="020B0604020202020204" pitchFamily="34" charset="0"/>
              <a:cs typeface="Arial" panose="020B0604020202020204" pitchFamily="34" charset="0"/>
            </a:endParaRPr>
          </a:p>
        </p:txBody>
      </p:sp>
      <p:sp>
        <p:nvSpPr>
          <p:cNvPr id="17" name="Speech Bubble: Rectangle 16">
            <a:extLst>
              <a:ext uri="{FF2B5EF4-FFF2-40B4-BE49-F238E27FC236}">
                <a16:creationId xmlns:a16="http://schemas.microsoft.com/office/drawing/2014/main" id="{E6F328E8-1DBC-4D81-B58F-C36CEF0B9220}"/>
              </a:ext>
            </a:extLst>
          </p:cNvPr>
          <p:cNvSpPr/>
          <p:nvPr/>
        </p:nvSpPr>
        <p:spPr>
          <a:xfrm>
            <a:off x="10602035" y="5186250"/>
            <a:ext cx="1241945" cy="1337380"/>
          </a:xfrm>
          <a:prstGeom prst="wedgeRectCallout">
            <a:avLst>
              <a:gd name="adj1" fmla="val -74944"/>
              <a:gd name="adj2" fmla="val -22205"/>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i="1" dirty="0">
                <a:latin typeface="Arial" panose="020B0604020202020204" pitchFamily="34" charset="0"/>
                <a:cs typeface="Arial" panose="020B0604020202020204" pitchFamily="34" charset="0"/>
              </a:rPr>
              <a:t>It’s not only about research, but teaching and service are recognised as part of our job</a:t>
            </a:r>
            <a:endParaRPr lang="en-GB"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99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latin typeface="Arial" panose="020B0604020202020204" pitchFamily="34" charset="0"/>
                <a:cs typeface="Arial" panose="020B0604020202020204" pitchFamily="34" charset="0"/>
              </a:rPr>
              <a:t>Summary and next steps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42BCC-44E8-4F98-A8FE-EAF16D8C1E6E}" type="slidenum">
              <a:rPr kumimoji="0" lang="en-AU" sz="105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05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E823D38F-0A4E-45E8-9103-DCB077E8F01D}"/>
              </a:ext>
            </a:extLst>
          </p:cNvPr>
          <p:cNvSpPr txBox="1">
            <a:spLocks/>
          </p:cNvSpPr>
          <p:nvPr/>
        </p:nvSpPr>
        <p:spPr>
          <a:xfrm>
            <a:off x="720000" y="1797625"/>
            <a:ext cx="10862400" cy="4583704"/>
          </a:xfrm>
          <a:prstGeom prst="rect">
            <a:avLst/>
          </a:prstGeom>
        </p:spPr>
        <p:txBody>
          <a:bodyPr vert="horz" lIns="0" tIns="0" rIns="0" bIns="0" rtlCol="0">
            <a:normAutofit/>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n-lt"/>
                <a:ea typeface="+mn-ea"/>
                <a:cs typeface="+mn-cs"/>
              </a:defRPr>
            </a:lvl1pPr>
            <a:lvl2pPr marL="800100" indent="-342900"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2pPr>
            <a:lvl3pPr marL="1200150" indent="-285750" algn="l" defTabSz="914400" rtl="0" eaLnBrk="1" latinLnBrk="0" hangingPunct="1">
              <a:spcBef>
                <a:spcPct val="200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Georgia" panose="02040502050405020303" pitchFamily="18"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AU" sz="2800" b="1" dirty="0">
                <a:solidFill>
                  <a:srgbClr val="C00000"/>
                </a:solidFill>
                <a:latin typeface="Arial" panose="020B0604020202020204" pitchFamily="34" charset="0"/>
                <a:cs typeface="Arial" panose="020B0604020202020204" pitchFamily="34" charset="0"/>
              </a:rPr>
              <a:t>Impact:</a:t>
            </a:r>
          </a:p>
          <a:p>
            <a:pPr marL="285750" indent="-285750">
              <a:spcBef>
                <a:spcPts val="0"/>
              </a:spcBef>
              <a:spcAft>
                <a:spcPts val="1200"/>
              </a:spcAft>
              <a:buFont typeface="Arial" panose="020B0604020202020204" pitchFamily="34" charset="0"/>
              <a:buChar char="•"/>
            </a:pPr>
            <a:r>
              <a:rPr lang="en-AU" sz="2800" dirty="0">
                <a:latin typeface="Arial" panose="020B0604020202020204" pitchFamily="34" charset="0"/>
                <a:cs typeface="Arial" panose="020B0604020202020204" pitchFamily="34" charset="0"/>
              </a:rPr>
              <a:t>Early data suggests the new process has had positive impacts</a:t>
            </a:r>
          </a:p>
          <a:p>
            <a:pPr marL="285750" indent="-285750">
              <a:spcBef>
                <a:spcPts val="0"/>
              </a:spcBef>
              <a:spcAft>
                <a:spcPts val="1200"/>
              </a:spcAft>
              <a:buFont typeface="Arial" panose="020B0604020202020204" pitchFamily="34" charset="0"/>
              <a:buChar char="•"/>
            </a:pPr>
            <a:r>
              <a:rPr lang="en-AU" sz="2800" dirty="0">
                <a:latin typeface="Arial" panose="020B0604020202020204" pitchFamily="34" charset="0"/>
                <a:cs typeface="Arial" panose="020B0604020202020204" pitchFamily="34" charset="0"/>
              </a:rPr>
              <a:t>Built confidence in our ‘fixing the system’ approach to D&amp;I</a:t>
            </a:r>
            <a:br>
              <a:rPr lang="en-AU" sz="2800" dirty="0">
                <a:latin typeface="Arial" panose="020B0604020202020204" pitchFamily="34" charset="0"/>
                <a:cs typeface="Arial" panose="020B0604020202020204" pitchFamily="34" charset="0"/>
              </a:rPr>
            </a:br>
            <a:endParaRPr lang="en-AU" sz="2800" dirty="0">
              <a:latin typeface="Arial" panose="020B0604020202020204" pitchFamily="34" charset="0"/>
              <a:cs typeface="Arial" panose="020B0604020202020204" pitchFamily="34" charset="0"/>
            </a:endParaRPr>
          </a:p>
          <a:p>
            <a:pPr>
              <a:spcBef>
                <a:spcPts val="0"/>
              </a:spcBef>
              <a:spcAft>
                <a:spcPts val="1200"/>
              </a:spcAft>
            </a:pPr>
            <a:r>
              <a:rPr lang="en-AU" sz="2800" b="1" dirty="0">
                <a:solidFill>
                  <a:srgbClr val="C00000"/>
                </a:solidFill>
                <a:latin typeface="Arial" panose="020B0604020202020204" pitchFamily="34" charset="0"/>
                <a:cs typeface="Arial" panose="020B0604020202020204" pitchFamily="34" charset="0"/>
              </a:rPr>
              <a:t>Next steps:</a:t>
            </a:r>
          </a:p>
          <a:p>
            <a:pPr marL="285750" indent="-285750">
              <a:spcBef>
                <a:spcPts val="0"/>
              </a:spcBef>
              <a:spcAft>
                <a:spcPts val="1200"/>
              </a:spcAft>
              <a:buFont typeface="Arial" panose="020B0604020202020204" pitchFamily="34" charset="0"/>
              <a:buChar char="•"/>
            </a:pPr>
            <a:r>
              <a:rPr lang="en-AU" sz="2800" dirty="0">
                <a:latin typeface="Arial" panose="020B0604020202020204" pitchFamily="34" charset="0"/>
                <a:cs typeface="Arial" panose="020B0604020202020204" pitchFamily="34" charset="0"/>
              </a:rPr>
              <a:t>Continuous review and reflection – particular focus on Level D</a:t>
            </a:r>
          </a:p>
          <a:p>
            <a:pPr marL="285750" indent="-285750">
              <a:spcBef>
                <a:spcPts val="0"/>
              </a:spcBef>
              <a:spcAft>
                <a:spcPts val="1200"/>
              </a:spcAft>
              <a:buFont typeface="Arial" panose="020B0604020202020204" pitchFamily="34" charset="0"/>
              <a:buChar char="•"/>
            </a:pPr>
            <a:r>
              <a:rPr lang="en-AU" sz="2800" dirty="0">
                <a:latin typeface="Arial" panose="020B0604020202020204" pitchFamily="34" charset="0"/>
                <a:cs typeface="Arial" panose="020B0604020202020204" pitchFamily="34" charset="0"/>
              </a:rPr>
              <a:t>Diversity has and will continue to be a key part of the review and improvements made</a:t>
            </a:r>
          </a:p>
          <a:p>
            <a:pPr marL="285750" indent="-285750">
              <a:spcBef>
                <a:spcPts val="0"/>
              </a:spcBef>
              <a:spcAft>
                <a:spcPts val="1200"/>
              </a:spcAft>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07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3020" y="791610"/>
            <a:ext cx="8544000" cy="648000"/>
          </a:xfrm>
        </p:spPr>
        <p:txBody>
          <a:bodyPr>
            <a:normAutofit fontScale="90000"/>
          </a:bodyPr>
          <a:lstStyle/>
          <a:p>
            <a:r>
              <a:rPr lang="en-GB" b="1" dirty="0">
                <a:latin typeface="Arial" panose="020B0604020202020204" pitchFamily="34" charset="0"/>
                <a:cs typeface="Arial" panose="020B0604020202020204" pitchFamily="34" charset="0"/>
              </a:rPr>
              <a:t>Thanks</a:t>
            </a:r>
            <a:endParaRPr lang="en-A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52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9746" y="268027"/>
            <a:ext cx="6299200" cy="648000"/>
          </a:xfrm>
        </p:spPr>
        <p:txBody>
          <a:bodyPr>
            <a:normAutofit/>
          </a:bodyPr>
          <a:lstStyle/>
          <a:p>
            <a:r>
              <a:rPr lang="en-AU" sz="3600" b="1" dirty="0">
                <a:latin typeface="Arial" panose="020B0604020202020204" pitchFamily="34" charset="0"/>
                <a:cs typeface="Arial" panose="020B0604020202020204" pitchFamily="34" charset="0"/>
              </a:rPr>
              <a:t>Where are we now?</a:t>
            </a:r>
          </a:p>
        </p:txBody>
      </p:sp>
      <p:sp>
        <p:nvSpPr>
          <p:cNvPr id="8" name="Text Placeholder 5"/>
          <p:cNvSpPr txBox="1">
            <a:spLocks/>
          </p:cNvSpPr>
          <p:nvPr/>
        </p:nvSpPr>
        <p:spPr>
          <a:xfrm>
            <a:off x="369746" y="1027539"/>
            <a:ext cx="7718926" cy="5032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800100" indent="-342900"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2pPr>
            <a:lvl3pPr marL="1200150" indent="-285750" algn="l" defTabSz="914400" rtl="0" eaLnBrk="1" latinLnBrk="0" hangingPunct="1">
              <a:spcBef>
                <a:spcPct val="200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Georgia" panose="02040502050405020303" pitchFamily="18"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2400" b="1" cap="all" dirty="0">
                <a:solidFill>
                  <a:srgbClr val="C00000"/>
                </a:solidFill>
                <a:latin typeface="Arial" panose="020B0604020202020204" pitchFamily="34" charset="0"/>
                <a:cs typeface="Arial" panose="020B0604020202020204" pitchFamily="34" charset="0"/>
              </a:rPr>
              <a:t>Our ‘scissor-graph’ – academic staff</a:t>
            </a:r>
          </a:p>
        </p:txBody>
      </p:sp>
      <p:graphicFrame>
        <p:nvGraphicFramePr>
          <p:cNvPr id="6" name="Chart 5"/>
          <p:cNvGraphicFramePr/>
          <p:nvPr>
            <p:extLst>
              <p:ext uri="{D42A27DB-BD31-4B8C-83A1-F6EECF244321}">
                <p14:modId xmlns:p14="http://schemas.microsoft.com/office/powerpoint/2010/main" val="1636620516"/>
              </p:ext>
            </p:extLst>
          </p:nvPr>
        </p:nvGraphicFramePr>
        <p:xfrm>
          <a:off x="459175" y="377719"/>
          <a:ext cx="10734720" cy="6480281"/>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5791" y="2523090"/>
            <a:ext cx="1996209" cy="1996209"/>
          </a:xfrm>
          <a:prstGeom prst="rect">
            <a:avLst/>
          </a:prstGeom>
        </p:spPr>
      </p:pic>
    </p:spTree>
    <p:extLst>
      <p:ext uri="{BB962C8B-B14F-4D97-AF65-F5344CB8AC3E}">
        <p14:creationId xmlns:p14="http://schemas.microsoft.com/office/powerpoint/2010/main" val="416310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E8E6739-16B6-C345-B395-F872FF3CC95B}"/>
              </a:ext>
            </a:extLst>
          </p:cNvPr>
          <p:cNvGrpSpPr/>
          <p:nvPr/>
        </p:nvGrpSpPr>
        <p:grpSpPr>
          <a:xfrm>
            <a:off x="667982" y="2653569"/>
            <a:ext cx="3877155" cy="1550862"/>
            <a:chOff x="3182" y="1737889"/>
            <a:chExt cx="3877155" cy="1550862"/>
          </a:xfrm>
        </p:grpSpPr>
        <p:sp>
          <p:nvSpPr>
            <p:cNvPr id="11" name="Chevron 10">
              <a:extLst>
                <a:ext uri="{FF2B5EF4-FFF2-40B4-BE49-F238E27FC236}">
                  <a16:creationId xmlns:a16="http://schemas.microsoft.com/office/drawing/2014/main" id="{831D2ACC-85E5-8D4E-BCFB-09B44D717D4B}"/>
                </a:ext>
              </a:extLst>
            </p:cNvPr>
            <p:cNvSpPr/>
            <p:nvPr/>
          </p:nvSpPr>
          <p:spPr>
            <a:xfrm>
              <a:off x="3182" y="1737889"/>
              <a:ext cx="3877155" cy="1550862"/>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Chevron 4">
              <a:extLst>
                <a:ext uri="{FF2B5EF4-FFF2-40B4-BE49-F238E27FC236}">
                  <a16:creationId xmlns:a16="http://schemas.microsoft.com/office/drawing/2014/main" id="{EC14460C-C593-1B47-9376-B8306A9F3620}"/>
                </a:ext>
              </a:extLst>
            </p:cNvPr>
            <p:cNvSpPr txBox="1"/>
            <p:nvPr/>
          </p:nvSpPr>
          <p:spPr>
            <a:xfrm>
              <a:off x="778613" y="1737889"/>
              <a:ext cx="2326293" cy="1550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AU" sz="2800" kern="1200" dirty="0">
                  <a:latin typeface="Arial" panose="020B0604020202020204" pitchFamily="34" charset="0"/>
                  <a:cs typeface="Arial" panose="020B0604020202020204" pitchFamily="34" charset="0"/>
                </a:rPr>
                <a:t>Data</a:t>
              </a:r>
              <a:endParaRPr lang="en-GB" sz="2800" kern="1200" dirty="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317DEF7D-1A47-AE4F-87CD-18513C9C1816}"/>
              </a:ext>
            </a:extLst>
          </p:cNvPr>
          <p:cNvGrpSpPr/>
          <p:nvPr/>
        </p:nvGrpSpPr>
        <p:grpSpPr>
          <a:xfrm>
            <a:off x="4157422" y="2653569"/>
            <a:ext cx="3877155" cy="1550862"/>
            <a:chOff x="3492622" y="1737889"/>
            <a:chExt cx="3877155" cy="1550862"/>
          </a:xfrm>
        </p:grpSpPr>
        <p:sp>
          <p:nvSpPr>
            <p:cNvPr id="9" name="Chevron 8">
              <a:extLst>
                <a:ext uri="{FF2B5EF4-FFF2-40B4-BE49-F238E27FC236}">
                  <a16:creationId xmlns:a16="http://schemas.microsoft.com/office/drawing/2014/main" id="{0E44D60D-6224-F84C-A5D4-9E60A28DD594}"/>
                </a:ext>
              </a:extLst>
            </p:cNvPr>
            <p:cNvSpPr/>
            <p:nvPr/>
          </p:nvSpPr>
          <p:spPr>
            <a:xfrm>
              <a:off x="3492622" y="1737889"/>
              <a:ext cx="3877155" cy="1550862"/>
            </a:xfrm>
            <a:prstGeom prst="chevron">
              <a:avLst/>
            </a:prstGeom>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sp>
        <p:sp>
          <p:nvSpPr>
            <p:cNvPr id="10" name="Chevron 6">
              <a:extLst>
                <a:ext uri="{FF2B5EF4-FFF2-40B4-BE49-F238E27FC236}">
                  <a16:creationId xmlns:a16="http://schemas.microsoft.com/office/drawing/2014/main" id="{BBAAB81F-EABB-4D45-9972-79D2C25D5236}"/>
                </a:ext>
              </a:extLst>
            </p:cNvPr>
            <p:cNvSpPr txBox="1"/>
            <p:nvPr/>
          </p:nvSpPr>
          <p:spPr>
            <a:xfrm>
              <a:off x="4268053" y="1737889"/>
              <a:ext cx="2326293" cy="1550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AU" sz="2800" kern="1200" dirty="0">
                  <a:latin typeface="Arial" panose="020B0604020202020204" pitchFamily="34" charset="0"/>
                  <a:cs typeface="Arial" panose="020B0604020202020204" pitchFamily="34" charset="0"/>
                </a:rPr>
                <a:t>Research</a:t>
              </a:r>
              <a:endParaRPr lang="en-GB" sz="2800" kern="1200" dirty="0">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24131F78-4046-E949-84BF-FFFFA4052CB7}"/>
              </a:ext>
            </a:extLst>
          </p:cNvPr>
          <p:cNvGrpSpPr/>
          <p:nvPr/>
        </p:nvGrpSpPr>
        <p:grpSpPr>
          <a:xfrm>
            <a:off x="7646862" y="2653569"/>
            <a:ext cx="3877155" cy="1550862"/>
            <a:chOff x="6982062" y="1737889"/>
            <a:chExt cx="3877155" cy="1550862"/>
          </a:xfrm>
        </p:grpSpPr>
        <p:sp>
          <p:nvSpPr>
            <p:cNvPr id="7" name="Chevron 6">
              <a:extLst>
                <a:ext uri="{FF2B5EF4-FFF2-40B4-BE49-F238E27FC236}">
                  <a16:creationId xmlns:a16="http://schemas.microsoft.com/office/drawing/2014/main" id="{DFD2F10D-68E5-854E-971C-437634D10F97}"/>
                </a:ext>
              </a:extLst>
            </p:cNvPr>
            <p:cNvSpPr/>
            <p:nvPr/>
          </p:nvSpPr>
          <p:spPr>
            <a:xfrm>
              <a:off x="6982062" y="1737889"/>
              <a:ext cx="3877155" cy="1550862"/>
            </a:xfrm>
            <a:prstGeom prst="chevron">
              <a:avLst/>
            </a:pr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sp>
        <p:sp>
          <p:nvSpPr>
            <p:cNvPr id="8" name="Chevron 8">
              <a:extLst>
                <a:ext uri="{FF2B5EF4-FFF2-40B4-BE49-F238E27FC236}">
                  <a16:creationId xmlns:a16="http://schemas.microsoft.com/office/drawing/2014/main" id="{FC954F14-0D7C-D247-9F8B-15037B70FE42}"/>
                </a:ext>
              </a:extLst>
            </p:cNvPr>
            <p:cNvSpPr txBox="1"/>
            <p:nvPr/>
          </p:nvSpPr>
          <p:spPr>
            <a:xfrm>
              <a:off x="7757493" y="1737889"/>
              <a:ext cx="2326293" cy="1550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AU" sz="2800" kern="1200" dirty="0">
                  <a:latin typeface="Arial" panose="020B0604020202020204" pitchFamily="34" charset="0"/>
                  <a:cs typeface="Arial" panose="020B0604020202020204" pitchFamily="34" charset="0"/>
                </a:rPr>
                <a:t>Collaboration</a:t>
              </a:r>
              <a:endParaRPr lang="en-GB" sz="2800" kern="1200" dirty="0">
                <a:latin typeface="Arial" panose="020B0604020202020204" pitchFamily="34" charset="0"/>
                <a:cs typeface="Arial" panose="020B0604020202020204" pitchFamily="34" charset="0"/>
              </a:endParaRPr>
            </a:p>
          </p:txBody>
        </p:sp>
      </p:grpSp>
      <p:sp>
        <p:nvSpPr>
          <p:cNvPr id="13" name="Title 1">
            <a:extLst>
              <a:ext uri="{FF2B5EF4-FFF2-40B4-BE49-F238E27FC236}">
                <a16:creationId xmlns:a16="http://schemas.microsoft.com/office/drawing/2014/main" id="{D2523086-D461-7642-8850-8DD27427D5A2}"/>
              </a:ext>
            </a:extLst>
          </p:cNvPr>
          <p:cNvSpPr>
            <a:spLocks noGrp="1"/>
          </p:cNvSpPr>
          <p:nvPr>
            <p:ph type="title"/>
          </p:nvPr>
        </p:nvSpPr>
        <p:spPr>
          <a:xfrm>
            <a:off x="720000" y="274638"/>
            <a:ext cx="8458276" cy="648000"/>
          </a:xfrm>
        </p:spPr>
        <p:txBody>
          <a:bodyPr>
            <a:normAutofit/>
          </a:bodyPr>
          <a:lstStyle/>
          <a:p>
            <a:r>
              <a:rPr lang="en-AU" sz="3600" b="1" dirty="0">
                <a:latin typeface="Arial" panose="020B0604020202020204" pitchFamily="34" charset="0"/>
                <a:cs typeface="Arial" panose="020B0604020202020204" pitchFamily="34" charset="0"/>
              </a:rPr>
              <a:t>Our approach to D&amp;I</a:t>
            </a:r>
          </a:p>
        </p:txBody>
      </p:sp>
      <p:sp>
        <p:nvSpPr>
          <p:cNvPr id="14" name="Text Placeholder 5">
            <a:extLst>
              <a:ext uri="{FF2B5EF4-FFF2-40B4-BE49-F238E27FC236}">
                <a16:creationId xmlns:a16="http://schemas.microsoft.com/office/drawing/2014/main" id="{C9C85552-A545-8E41-B190-CF86AD368ABD}"/>
              </a:ext>
            </a:extLst>
          </p:cNvPr>
          <p:cNvSpPr txBox="1">
            <a:spLocks/>
          </p:cNvSpPr>
          <p:nvPr/>
        </p:nvSpPr>
        <p:spPr>
          <a:xfrm>
            <a:off x="720000" y="1082470"/>
            <a:ext cx="8542867" cy="47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3200" b="1" dirty="0">
                <a:solidFill>
                  <a:srgbClr val="C00000"/>
                </a:solidFill>
                <a:latin typeface="Arial" panose="020B0604020202020204" pitchFamily="34" charset="0"/>
                <a:cs typeface="Arial" panose="020B0604020202020204" pitchFamily="34" charset="0"/>
              </a:rPr>
              <a:t>Fixing the system</a:t>
            </a:r>
          </a:p>
        </p:txBody>
      </p:sp>
    </p:spTree>
    <p:extLst>
      <p:ext uri="{BB962C8B-B14F-4D97-AF65-F5344CB8AC3E}">
        <p14:creationId xmlns:p14="http://schemas.microsoft.com/office/powerpoint/2010/main" val="8680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4996" y="274638"/>
            <a:ext cx="10800000" cy="648000"/>
          </a:xfrm>
        </p:spPr>
        <p:txBody>
          <a:bodyPr>
            <a:normAutofit/>
          </a:bodyPr>
          <a:lstStyle/>
          <a:p>
            <a:r>
              <a:rPr lang="en-AU" sz="3600" b="1" dirty="0">
                <a:latin typeface="Arial" panose="020B0604020202020204" pitchFamily="34" charset="0"/>
                <a:cs typeface="Arial" panose="020B0604020202020204" pitchFamily="34" charset="0"/>
              </a:rPr>
              <a:t>Adopting a fixing the system approach</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black">
                    <a:tint val="75000"/>
                  </a:prstClr>
                </a:solidFill>
                <a:effectLst/>
                <a:uLnTx/>
                <a:uFillTx/>
                <a:latin typeface="Arial"/>
                <a:ea typeface="+mn-ea"/>
                <a:cs typeface="+mn-cs"/>
              </a:rPr>
              <a:t>WORKPLACE EQUITY AND DIVERSITY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42BCC-44E8-4F98-A8FE-EAF16D8C1E6E}" type="slidenum">
              <a:rPr kumimoji="0" lang="en-AU" sz="105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050" b="0" i="0" u="none" strike="noStrike" kern="1200" cap="none" spc="0" normalizeH="0" baseline="0" noProof="0" dirty="0">
              <a:ln>
                <a:noFill/>
              </a:ln>
              <a:solidFill>
                <a:prstClr val="black">
                  <a:tint val="75000"/>
                </a:prstClr>
              </a:solidFill>
              <a:effectLst/>
              <a:uLnTx/>
              <a:uFillTx/>
              <a:latin typeface="Arial"/>
              <a:ea typeface="+mn-ea"/>
              <a:cs typeface="+mn-cs"/>
            </a:endParaRPr>
          </a:p>
        </p:txBody>
      </p:sp>
      <p:graphicFrame>
        <p:nvGraphicFramePr>
          <p:cNvPr id="9" name="Table 8">
            <a:extLst>
              <a:ext uri="{FF2B5EF4-FFF2-40B4-BE49-F238E27FC236}">
                <a16:creationId xmlns:a16="http://schemas.microsoft.com/office/drawing/2014/main" id="{DDAD9502-4FD6-4A68-8A87-7CC3B9814032}"/>
              </a:ext>
            </a:extLst>
          </p:cNvPr>
          <p:cNvGraphicFramePr>
            <a:graphicFrameLocks noGrp="1"/>
          </p:cNvGraphicFramePr>
          <p:nvPr>
            <p:extLst>
              <p:ext uri="{D42A27DB-BD31-4B8C-83A1-F6EECF244321}">
                <p14:modId xmlns:p14="http://schemas.microsoft.com/office/powerpoint/2010/main" val="4278587116"/>
              </p:ext>
            </p:extLst>
          </p:nvPr>
        </p:nvGraphicFramePr>
        <p:xfrm>
          <a:off x="724996" y="1686535"/>
          <a:ext cx="10800000" cy="3343364"/>
        </p:xfrm>
        <a:graphic>
          <a:graphicData uri="http://schemas.openxmlformats.org/drawingml/2006/table">
            <a:tbl>
              <a:tblPr firstRow="1" bandRow="1">
                <a:tableStyleId>{5C22544A-7EE6-4342-B048-85BDC9FD1C3A}</a:tableStyleId>
              </a:tblPr>
              <a:tblGrid>
                <a:gridCol w="3272195">
                  <a:extLst>
                    <a:ext uri="{9D8B030D-6E8A-4147-A177-3AD203B41FA5}">
                      <a16:colId xmlns:a16="http://schemas.microsoft.com/office/drawing/2014/main" val="1988698148"/>
                    </a:ext>
                  </a:extLst>
                </a:gridCol>
                <a:gridCol w="3646115">
                  <a:extLst>
                    <a:ext uri="{9D8B030D-6E8A-4147-A177-3AD203B41FA5}">
                      <a16:colId xmlns:a16="http://schemas.microsoft.com/office/drawing/2014/main" val="2633296930"/>
                    </a:ext>
                  </a:extLst>
                </a:gridCol>
                <a:gridCol w="3881690">
                  <a:extLst>
                    <a:ext uri="{9D8B030D-6E8A-4147-A177-3AD203B41FA5}">
                      <a16:colId xmlns:a16="http://schemas.microsoft.com/office/drawing/2014/main" val="3505433543"/>
                    </a:ext>
                  </a:extLst>
                </a:gridCol>
              </a:tblGrid>
              <a:tr h="811250">
                <a:tc>
                  <a:txBody>
                    <a:bodyPr/>
                    <a:lstStyle/>
                    <a:p>
                      <a:pPr algn="ctr"/>
                      <a:r>
                        <a:rPr lang="en-AU" sz="2400" dirty="0">
                          <a:solidFill>
                            <a:srgbClr val="C00000"/>
                          </a:solidFill>
                          <a:latin typeface="Arial" panose="020B0604020202020204" pitchFamily="34" charset="0"/>
                          <a:cs typeface="Arial" panose="020B0604020202020204" pitchFamily="34" charset="0"/>
                        </a:rPr>
                        <a:t>The Problem</a:t>
                      </a:r>
                    </a:p>
                  </a:txBody>
                  <a:tcPr anchor="ctr">
                    <a:lnL w="12700" cmpd="sng">
                      <a:noFill/>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AU" sz="2400" dirty="0">
                        <a:solidFill>
                          <a:schemeClr val="accent1"/>
                        </a:solidFill>
                        <a:latin typeface="Calibri Light" panose="020F0302020204030204" pitchFamily="34" charset="0"/>
                        <a:cs typeface="Calibri Light" panose="020F0302020204030204" pitchFamily="34" charset="0"/>
                      </a:endParaRP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2400" dirty="0">
                        <a:solidFill>
                          <a:schemeClr val="accent1"/>
                        </a:solidFill>
                        <a:latin typeface="Calibri Light" panose="020F0302020204030204" pitchFamily="34" charset="0"/>
                        <a:cs typeface="Calibri Light" panose="020F0302020204030204" pitchFamily="34" charset="0"/>
                      </a:endParaRPr>
                    </a:p>
                  </a:txBody>
                  <a:tcPr anchor="ctr">
                    <a:lnL w="12700" cap="flat" cmpd="sng" algn="ctr">
                      <a:solidFill>
                        <a:schemeClr val="accent1">
                          <a:lumMod val="20000"/>
                          <a:lumOff val="8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351906"/>
                  </a:ext>
                </a:extLst>
              </a:tr>
              <a:tr h="2532114">
                <a:tc>
                  <a:txBody>
                    <a:bodyPr/>
                    <a:lstStyle/>
                    <a:p>
                      <a:pPr algn="ctr"/>
                      <a:r>
                        <a:rPr lang="en-AU" sz="2400" dirty="0">
                          <a:latin typeface="Arial" panose="020B0604020202020204" pitchFamily="34" charset="0"/>
                          <a:cs typeface="Arial" panose="020B0604020202020204" pitchFamily="34" charset="0"/>
                        </a:rPr>
                        <a:t>Women aren’t applying for promotion in proportion to the available pool….</a:t>
                      </a:r>
                    </a:p>
                  </a:txBody>
                  <a:tcPr anchor="ctr">
                    <a:lnL w="12700" cmpd="sng">
                      <a:noFill/>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AU" sz="2000" dirty="0">
                        <a:latin typeface="Calibri Light" panose="020F0302020204030204" pitchFamily="34" charset="0"/>
                        <a:cs typeface="Calibri Light" panose="020F0302020204030204" pitchFamily="34" charset="0"/>
                      </a:endParaRP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2000" dirty="0">
                        <a:latin typeface="Calibri Light" panose="020F0302020204030204" pitchFamily="34" charset="0"/>
                        <a:cs typeface="Calibri Light" panose="020F0302020204030204" pitchFamily="34" charset="0"/>
                      </a:endParaRPr>
                    </a:p>
                  </a:txBody>
                  <a:tcPr anchor="ctr">
                    <a:lnL w="12700" cap="flat" cmpd="sng" algn="ctr">
                      <a:solidFill>
                        <a:schemeClr val="accent1">
                          <a:lumMod val="20000"/>
                          <a:lumOff val="80000"/>
                        </a:schemeClr>
                      </a:solidFill>
                      <a:prstDash val="solid"/>
                      <a:round/>
                      <a:headEnd type="none" w="med" len="med"/>
                      <a:tailEnd type="none" w="med" len="med"/>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5621421"/>
                  </a:ext>
                </a:extLst>
              </a:tr>
            </a:tbl>
          </a:graphicData>
        </a:graphic>
      </p:graphicFrame>
      <p:sp>
        <p:nvSpPr>
          <p:cNvPr id="6" name="TextBox 5">
            <a:extLst>
              <a:ext uri="{FF2B5EF4-FFF2-40B4-BE49-F238E27FC236}">
                <a16:creationId xmlns:a16="http://schemas.microsoft.com/office/drawing/2014/main" id="{549210ED-587F-F742-975B-C40089A83383}"/>
              </a:ext>
            </a:extLst>
          </p:cNvPr>
          <p:cNvSpPr txBox="1"/>
          <p:nvPr/>
        </p:nvSpPr>
        <p:spPr>
          <a:xfrm>
            <a:off x="3969835" y="1538867"/>
            <a:ext cx="7805854" cy="379141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2203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4995" y="274638"/>
            <a:ext cx="10771679" cy="648000"/>
          </a:xfrm>
        </p:spPr>
        <p:txBody>
          <a:bodyPr>
            <a:normAutofit fontScale="90000"/>
          </a:bodyPr>
          <a:lstStyle/>
          <a:p>
            <a:r>
              <a:rPr lang="en-AU" b="1" dirty="0">
                <a:latin typeface="Arial" panose="020B0604020202020204" pitchFamily="34" charset="0"/>
                <a:cs typeface="Arial" panose="020B0604020202020204" pitchFamily="34" charset="0"/>
              </a:rPr>
              <a:t>Adopting a fixing the system approach</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black">
                    <a:tint val="75000"/>
                  </a:prstClr>
                </a:solidFill>
                <a:effectLst/>
                <a:uLnTx/>
                <a:uFillTx/>
                <a:latin typeface="Arial"/>
                <a:ea typeface="+mn-ea"/>
                <a:cs typeface="+mn-cs"/>
              </a:rPr>
              <a:t>WORKPLACE EQUITY AND DIVERSITY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42BCC-44E8-4F98-A8FE-EAF16D8C1E6E}" type="slidenum">
              <a:rPr kumimoji="0" lang="en-AU" sz="105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050" b="0" i="0" u="none" strike="noStrike" kern="1200" cap="none" spc="0" normalizeH="0" baseline="0" noProof="0" dirty="0">
              <a:ln>
                <a:noFill/>
              </a:ln>
              <a:solidFill>
                <a:prstClr val="black">
                  <a:tint val="75000"/>
                </a:prstClr>
              </a:solidFill>
              <a:effectLst/>
              <a:uLnTx/>
              <a:uFillTx/>
              <a:latin typeface="Arial"/>
              <a:ea typeface="+mn-ea"/>
              <a:cs typeface="+mn-cs"/>
            </a:endParaRPr>
          </a:p>
        </p:txBody>
      </p:sp>
      <p:graphicFrame>
        <p:nvGraphicFramePr>
          <p:cNvPr id="9" name="Table 8">
            <a:extLst>
              <a:ext uri="{FF2B5EF4-FFF2-40B4-BE49-F238E27FC236}">
                <a16:creationId xmlns:a16="http://schemas.microsoft.com/office/drawing/2014/main" id="{DDAD9502-4FD6-4A68-8A87-7CC3B9814032}"/>
              </a:ext>
            </a:extLst>
          </p:cNvPr>
          <p:cNvGraphicFramePr>
            <a:graphicFrameLocks noGrp="1"/>
          </p:cNvGraphicFramePr>
          <p:nvPr>
            <p:extLst>
              <p:ext uri="{D42A27DB-BD31-4B8C-83A1-F6EECF244321}">
                <p14:modId xmlns:p14="http://schemas.microsoft.com/office/powerpoint/2010/main" val="2151276800"/>
              </p:ext>
            </p:extLst>
          </p:nvPr>
        </p:nvGraphicFramePr>
        <p:xfrm>
          <a:off x="724996" y="1686535"/>
          <a:ext cx="10800000" cy="3343364"/>
        </p:xfrm>
        <a:graphic>
          <a:graphicData uri="http://schemas.openxmlformats.org/drawingml/2006/table">
            <a:tbl>
              <a:tblPr firstRow="1" bandRow="1">
                <a:tableStyleId>{5C22544A-7EE6-4342-B048-85BDC9FD1C3A}</a:tableStyleId>
              </a:tblPr>
              <a:tblGrid>
                <a:gridCol w="3272195">
                  <a:extLst>
                    <a:ext uri="{9D8B030D-6E8A-4147-A177-3AD203B41FA5}">
                      <a16:colId xmlns:a16="http://schemas.microsoft.com/office/drawing/2014/main" val="1988698148"/>
                    </a:ext>
                  </a:extLst>
                </a:gridCol>
                <a:gridCol w="3630243">
                  <a:extLst>
                    <a:ext uri="{9D8B030D-6E8A-4147-A177-3AD203B41FA5}">
                      <a16:colId xmlns:a16="http://schemas.microsoft.com/office/drawing/2014/main" val="2633296930"/>
                    </a:ext>
                  </a:extLst>
                </a:gridCol>
                <a:gridCol w="3897562">
                  <a:extLst>
                    <a:ext uri="{9D8B030D-6E8A-4147-A177-3AD203B41FA5}">
                      <a16:colId xmlns:a16="http://schemas.microsoft.com/office/drawing/2014/main" val="3505433543"/>
                    </a:ext>
                  </a:extLst>
                </a:gridCol>
              </a:tblGrid>
              <a:tr h="811250">
                <a:tc>
                  <a:txBody>
                    <a:bodyPr/>
                    <a:lstStyle/>
                    <a:p>
                      <a:pPr algn="ctr"/>
                      <a:r>
                        <a:rPr lang="en-AU" sz="2400" dirty="0">
                          <a:solidFill>
                            <a:srgbClr val="C00000"/>
                          </a:solidFill>
                          <a:latin typeface="Arial" panose="020B0604020202020204" pitchFamily="34" charset="0"/>
                          <a:cs typeface="Arial" panose="020B0604020202020204" pitchFamily="34" charset="0"/>
                        </a:rPr>
                        <a:t>The Problem</a:t>
                      </a:r>
                    </a:p>
                  </a:txBody>
                  <a:tcPr anchor="ctr">
                    <a:lnL w="12700" cmpd="sng">
                      <a:noFill/>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AU" sz="2400" dirty="0">
                          <a:solidFill>
                            <a:srgbClr val="C00000"/>
                          </a:solidFill>
                          <a:latin typeface="Arial" panose="020B0604020202020204" pitchFamily="34" charset="0"/>
                          <a:cs typeface="Arial" panose="020B0604020202020204" pitchFamily="34" charset="0"/>
                        </a:rPr>
                        <a:t>“Fixing the Women”</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2400" dirty="0">
                          <a:solidFill>
                            <a:schemeClr val="accent1"/>
                          </a:solidFill>
                          <a:latin typeface="Calibri Light" panose="020F0302020204030204" pitchFamily="34" charset="0"/>
                          <a:cs typeface="Calibri Light" panose="020F0302020204030204" pitchFamily="34" charset="0"/>
                        </a:rPr>
                        <a:t>“Fixing the System”</a:t>
                      </a:r>
                    </a:p>
                  </a:txBody>
                  <a:tcPr anchor="ctr">
                    <a:lnL w="12700" cap="flat" cmpd="sng" algn="ctr">
                      <a:solidFill>
                        <a:schemeClr val="accent1">
                          <a:lumMod val="20000"/>
                          <a:lumOff val="8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351906"/>
                  </a:ext>
                </a:extLst>
              </a:tr>
              <a:tr h="2532114">
                <a:tc>
                  <a:txBody>
                    <a:bodyPr/>
                    <a:lstStyle/>
                    <a:p>
                      <a:pPr algn="ctr"/>
                      <a:r>
                        <a:rPr lang="en-AU" sz="2400" dirty="0">
                          <a:latin typeface="Arial" panose="020B0604020202020204" pitchFamily="34" charset="0"/>
                          <a:cs typeface="Arial" panose="020B0604020202020204" pitchFamily="34" charset="0"/>
                        </a:rPr>
                        <a:t>Women aren’t applying for promotion in proportion to the available pool….</a:t>
                      </a:r>
                    </a:p>
                  </a:txBody>
                  <a:tcPr anchor="ctr">
                    <a:lnL w="12700" cmpd="sng">
                      <a:noFill/>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AU" sz="2400" dirty="0">
                          <a:latin typeface="Arial" panose="020B0604020202020204" pitchFamily="34" charset="0"/>
                          <a:cs typeface="Arial" panose="020B0604020202020204" pitchFamily="34" charset="0"/>
                        </a:rPr>
                        <a:t>We’ll organise a special promotions workshop for women</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2000" dirty="0">
                          <a:latin typeface="Calibri Light" panose="020F0302020204030204" pitchFamily="34" charset="0"/>
                          <a:cs typeface="Calibri Light" panose="020F0302020204030204" pitchFamily="34" charset="0"/>
                        </a:rPr>
                        <a:t>Re-think promotions – change the process to encompass various forms of achievement and definitions of ‘merit’.</a:t>
                      </a:r>
                    </a:p>
                    <a:p>
                      <a:pPr algn="ctr"/>
                      <a:endParaRPr lang="en-AU" sz="2000" dirty="0">
                        <a:latin typeface="Calibri Light" panose="020F0302020204030204" pitchFamily="34" charset="0"/>
                        <a:cs typeface="Calibri Light" panose="020F0302020204030204" pitchFamily="34" charset="0"/>
                      </a:endParaRPr>
                    </a:p>
                    <a:p>
                      <a:pPr algn="ctr"/>
                      <a:r>
                        <a:rPr lang="en-AU" sz="2000" dirty="0">
                          <a:latin typeface="Calibri Light" panose="020F0302020204030204" pitchFamily="34" charset="0"/>
                          <a:cs typeface="Calibri Light" panose="020F0302020204030204" pitchFamily="34" charset="0"/>
                        </a:rPr>
                        <a:t>Create a stronger link between PDR and promotions process</a:t>
                      </a:r>
                    </a:p>
                  </a:txBody>
                  <a:tcPr anchor="ctr">
                    <a:lnL w="12700" cap="flat" cmpd="sng" algn="ctr">
                      <a:solidFill>
                        <a:schemeClr val="accent1">
                          <a:lumMod val="20000"/>
                          <a:lumOff val="80000"/>
                        </a:schemeClr>
                      </a:solidFill>
                      <a:prstDash val="solid"/>
                      <a:round/>
                      <a:headEnd type="none" w="med" len="med"/>
                      <a:tailEnd type="none" w="med" len="med"/>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5621421"/>
                  </a:ext>
                </a:extLst>
              </a:tr>
            </a:tbl>
          </a:graphicData>
        </a:graphic>
      </p:graphicFrame>
      <p:sp>
        <p:nvSpPr>
          <p:cNvPr id="10" name="Speech Bubble: Rectangle 9">
            <a:extLst>
              <a:ext uri="{FF2B5EF4-FFF2-40B4-BE49-F238E27FC236}">
                <a16:creationId xmlns:a16="http://schemas.microsoft.com/office/drawing/2014/main" id="{F93755F1-CB5C-4D8B-B308-ECC634C2DD46}"/>
              </a:ext>
            </a:extLst>
          </p:cNvPr>
          <p:cNvSpPr/>
          <p:nvPr/>
        </p:nvSpPr>
        <p:spPr>
          <a:xfrm>
            <a:off x="4338919" y="5342965"/>
            <a:ext cx="2650066" cy="1090425"/>
          </a:xfrm>
          <a:prstGeom prst="wedgeRectCallout">
            <a:avLst>
              <a:gd name="adj1" fmla="val -26338"/>
              <a:gd name="adj2" fmla="val -127660"/>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AU" sz="2400" b="1" dirty="0">
                <a:solidFill>
                  <a:schemeClr val="tx1"/>
                </a:solidFill>
                <a:latin typeface="Arial" panose="020B0604020202020204" pitchFamily="34" charset="0"/>
                <a:cs typeface="Arial" panose="020B0604020202020204" pitchFamily="34" charset="0"/>
              </a:rPr>
              <a:t>May reinforce gendered stereotypes</a:t>
            </a:r>
          </a:p>
        </p:txBody>
      </p:sp>
      <p:sp>
        <p:nvSpPr>
          <p:cNvPr id="7" name="Rectangle 6">
            <a:extLst>
              <a:ext uri="{FF2B5EF4-FFF2-40B4-BE49-F238E27FC236}">
                <a16:creationId xmlns:a16="http://schemas.microsoft.com/office/drawing/2014/main" id="{3743B7DE-3235-3449-8197-0F3C2FE350F2}"/>
              </a:ext>
            </a:extLst>
          </p:cNvPr>
          <p:cNvSpPr/>
          <p:nvPr/>
        </p:nvSpPr>
        <p:spPr>
          <a:xfrm>
            <a:off x="7726680" y="1508760"/>
            <a:ext cx="4206240" cy="3688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86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4995" y="274638"/>
            <a:ext cx="10771679" cy="648000"/>
          </a:xfrm>
        </p:spPr>
        <p:txBody>
          <a:bodyPr>
            <a:normAutofit fontScale="90000"/>
          </a:bodyPr>
          <a:lstStyle/>
          <a:p>
            <a:r>
              <a:rPr lang="en-AU" b="1" dirty="0">
                <a:latin typeface="Arial" panose="020B0604020202020204" pitchFamily="34" charset="0"/>
                <a:cs typeface="Arial" panose="020B0604020202020204" pitchFamily="34" charset="0"/>
              </a:rPr>
              <a:t>Adopting a fixing the system approach</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black">
                    <a:tint val="75000"/>
                  </a:prstClr>
                </a:solidFill>
                <a:effectLst/>
                <a:uLnTx/>
                <a:uFillTx/>
                <a:latin typeface="Arial"/>
                <a:ea typeface="+mn-ea"/>
                <a:cs typeface="+mn-cs"/>
              </a:rPr>
              <a:t>WORKPLACE EQUITY AND DIVERSITY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42BCC-44E8-4F98-A8FE-EAF16D8C1E6E}" type="slidenum">
              <a:rPr kumimoji="0" lang="en-AU" sz="105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050" b="0" i="0" u="none" strike="noStrike" kern="1200" cap="none" spc="0" normalizeH="0" baseline="0" noProof="0" dirty="0">
              <a:ln>
                <a:noFill/>
              </a:ln>
              <a:solidFill>
                <a:prstClr val="black">
                  <a:tint val="75000"/>
                </a:prstClr>
              </a:solidFill>
              <a:effectLst/>
              <a:uLnTx/>
              <a:uFillTx/>
              <a:latin typeface="Arial"/>
              <a:ea typeface="+mn-ea"/>
              <a:cs typeface="+mn-cs"/>
            </a:endParaRPr>
          </a:p>
        </p:txBody>
      </p:sp>
      <p:graphicFrame>
        <p:nvGraphicFramePr>
          <p:cNvPr id="9" name="Table 8">
            <a:extLst>
              <a:ext uri="{FF2B5EF4-FFF2-40B4-BE49-F238E27FC236}">
                <a16:creationId xmlns:a16="http://schemas.microsoft.com/office/drawing/2014/main" id="{DDAD9502-4FD6-4A68-8A87-7CC3B9814032}"/>
              </a:ext>
            </a:extLst>
          </p:cNvPr>
          <p:cNvGraphicFramePr>
            <a:graphicFrameLocks noGrp="1"/>
          </p:cNvGraphicFramePr>
          <p:nvPr>
            <p:extLst>
              <p:ext uri="{D42A27DB-BD31-4B8C-83A1-F6EECF244321}">
                <p14:modId xmlns:p14="http://schemas.microsoft.com/office/powerpoint/2010/main" val="1103385031"/>
              </p:ext>
            </p:extLst>
          </p:nvPr>
        </p:nvGraphicFramePr>
        <p:xfrm>
          <a:off x="724996" y="1686535"/>
          <a:ext cx="10800000" cy="3343364"/>
        </p:xfrm>
        <a:graphic>
          <a:graphicData uri="http://schemas.openxmlformats.org/drawingml/2006/table">
            <a:tbl>
              <a:tblPr firstRow="1" bandRow="1">
                <a:tableStyleId>{5C22544A-7EE6-4342-B048-85BDC9FD1C3A}</a:tableStyleId>
              </a:tblPr>
              <a:tblGrid>
                <a:gridCol w="3272195">
                  <a:extLst>
                    <a:ext uri="{9D8B030D-6E8A-4147-A177-3AD203B41FA5}">
                      <a16:colId xmlns:a16="http://schemas.microsoft.com/office/drawing/2014/main" val="1988698148"/>
                    </a:ext>
                  </a:extLst>
                </a:gridCol>
                <a:gridCol w="3607941">
                  <a:extLst>
                    <a:ext uri="{9D8B030D-6E8A-4147-A177-3AD203B41FA5}">
                      <a16:colId xmlns:a16="http://schemas.microsoft.com/office/drawing/2014/main" val="2633296930"/>
                    </a:ext>
                  </a:extLst>
                </a:gridCol>
                <a:gridCol w="3919864">
                  <a:extLst>
                    <a:ext uri="{9D8B030D-6E8A-4147-A177-3AD203B41FA5}">
                      <a16:colId xmlns:a16="http://schemas.microsoft.com/office/drawing/2014/main" val="3505433543"/>
                    </a:ext>
                  </a:extLst>
                </a:gridCol>
              </a:tblGrid>
              <a:tr h="811250">
                <a:tc>
                  <a:txBody>
                    <a:bodyPr/>
                    <a:lstStyle/>
                    <a:p>
                      <a:pPr algn="ctr"/>
                      <a:r>
                        <a:rPr lang="en-AU" sz="2400" dirty="0">
                          <a:solidFill>
                            <a:srgbClr val="C00000"/>
                          </a:solidFill>
                          <a:latin typeface="Arial" panose="020B0604020202020204" pitchFamily="34" charset="0"/>
                          <a:cs typeface="Arial" panose="020B0604020202020204" pitchFamily="34" charset="0"/>
                        </a:rPr>
                        <a:t>The Problem</a:t>
                      </a:r>
                    </a:p>
                  </a:txBody>
                  <a:tcPr anchor="ctr">
                    <a:lnL w="12700" cmpd="sng">
                      <a:noFill/>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AU" sz="2400" dirty="0">
                          <a:solidFill>
                            <a:srgbClr val="C00000"/>
                          </a:solidFill>
                          <a:latin typeface="Arial" panose="020B0604020202020204" pitchFamily="34" charset="0"/>
                          <a:cs typeface="Arial" panose="020B0604020202020204" pitchFamily="34" charset="0"/>
                        </a:rPr>
                        <a:t>“Fixing the Women”</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2400" dirty="0">
                          <a:solidFill>
                            <a:srgbClr val="C00000"/>
                          </a:solidFill>
                          <a:latin typeface="Arial" panose="020B0604020202020204" pitchFamily="34" charset="0"/>
                          <a:cs typeface="Arial" panose="020B0604020202020204" pitchFamily="34" charset="0"/>
                        </a:rPr>
                        <a:t>“Fixing the System”</a:t>
                      </a:r>
                    </a:p>
                  </a:txBody>
                  <a:tcPr anchor="ctr">
                    <a:lnL w="12700" cap="flat" cmpd="sng" algn="ctr">
                      <a:solidFill>
                        <a:schemeClr val="accent1">
                          <a:lumMod val="20000"/>
                          <a:lumOff val="8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351906"/>
                  </a:ext>
                </a:extLst>
              </a:tr>
              <a:tr h="2532114">
                <a:tc>
                  <a:txBody>
                    <a:bodyPr/>
                    <a:lstStyle/>
                    <a:p>
                      <a:pPr algn="ctr"/>
                      <a:r>
                        <a:rPr lang="en-AU" sz="2400" dirty="0">
                          <a:latin typeface="Arial" panose="020B0604020202020204" pitchFamily="34" charset="0"/>
                          <a:cs typeface="Arial" panose="020B0604020202020204" pitchFamily="34" charset="0"/>
                        </a:rPr>
                        <a:t>Women aren’t applying for promotion in proportion to the available pool….</a:t>
                      </a:r>
                    </a:p>
                  </a:txBody>
                  <a:tcPr anchor="ctr">
                    <a:lnL w="12700" cmpd="sng">
                      <a:noFill/>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AU" sz="2400" dirty="0">
                          <a:latin typeface="Arial" panose="020B0604020202020204" pitchFamily="34" charset="0"/>
                          <a:cs typeface="Arial" panose="020B0604020202020204" pitchFamily="34" charset="0"/>
                        </a:rPr>
                        <a:t>We’ll organise a special promotions workshop for women</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2200" dirty="0">
                          <a:latin typeface="Arial" panose="020B0604020202020204" pitchFamily="34" charset="0"/>
                          <a:cs typeface="Arial" panose="020B0604020202020204" pitchFamily="34" charset="0"/>
                        </a:rPr>
                        <a:t>Re-think promotions – change the process to encompass various forms of achievement and definitions of ‘merit’</a:t>
                      </a:r>
                    </a:p>
                    <a:p>
                      <a:pPr algn="ctr"/>
                      <a:endParaRPr lang="en-AU" sz="2200" dirty="0">
                        <a:latin typeface="Arial" panose="020B0604020202020204" pitchFamily="34" charset="0"/>
                        <a:cs typeface="Arial" panose="020B0604020202020204" pitchFamily="34" charset="0"/>
                      </a:endParaRPr>
                    </a:p>
                  </a:txBody>
                  <a:tcPr anchor="ctr">
                    <a:lnL w="12700" cap="flat" cmpd="sng" algn="ctr">
                      <a:solidFill>
                        <a:schemeClr val="accent1">
                          <a:lumMod val="20000"/>
                          <a:lumOff val="80000"/>
                        </a:schemeClr>
                      </a:solidFill>
                      <a:prstDash val="solid"/>
                      <a:round/>
                      <a:headEnd type="none" w="med" len="med"/>
                      <a:tailEnd type="none" w="med" len="med"/>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5621421"/>
                  </a:ext>
                </a:extLst>
              </a:tr>
            </a:tbl>
          </a:graphicData>
        </a:graphic>
      </p:graphicFrame>
      <p:sp>
        <p:nvSpPr>
          <p:cNvPr id="10" name="Speech Bubble: Rectangle 9">
            <a:extLst>
              <a:ext uri="{FF2B5EF4-FFF2-40B4-BE49-F238E27FC236}">
                <a16:creationId xmlns:a16="http://schemas.microsoft.com/office/drawing/2014/main" id="{F93755F1-CB5C-4D8B-B308-ECC634C2DD46}"/>
              </a:ext>
            </a:extLst>
          </p:cNvPr>
          <p:cNvSpPr/>
          <p:nvPr/>
        </p:nvSpPr>
        <p:spPr>
          <a:xfrm>
            <a:off x="4338919" y="5342965"/>
            <a:ext cx="2650066" cy="1090425"/>
          </a:xfrm>
          <a:prstGeom prst="wedgeRectCallout">
            <a:avLst>
              <a:gd name="adj1" fmla="val -26338"/>
              <a:gd name="adj2" fmla="val -127660"/>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AU" sz="2400" b="1" dirty="0">
                <a:solidFill>
                  <a:schemeClr val="tx1"/>
                </a:solidFill>
                <a:latin typeface="Arial" panose="020B0604020202020204" pitchFamily="34" charset="0"/>
                <a:cs typeface="Arial" panose="020B0604020202020204" pitchFamily="34" charset="0"/>
              </a:rPr>
              <a:t>May reinforce gendered stereotypes</a:t>
            </a:r>
          </a:p>
        </p:txBody>
      </p:sp>
      <p:sp>
        <p:nvSpPr>
          <p:cNvPr id="11" name="Speech Bubble: Rectangle 10">
            <a:extLst>
              <a:ext uri="{FF2B5EF4-FFF2-40B4-BE49-F238E27FC236}">
                <a16:creationId xmlns:a16="http://schemas.microsoft.com/office/drawing/2014/main" id="{D99E5585-7F51-44EA-9B3B-8B07D7C5580E}"/>
              </a:ext>
            </a:extLst>
          </p:cNvPr>
          <p:cNvSpPr/>
          <p:nvPr/>
        </p:nvSpPr>
        <p:spPr>
          <a:xfrm>
            <a:off x="7937293" y="5342964"/>
            <a:ext cx="2642815" cy="1090425"/>
          </a:xfrm>
          <a:prstGeom prst="wedgeRectCallout">
            <a:avLst>
              <a:gd name="adj1" fmla="val -24026"/>
              <a:gd name="adj2" fmla="val -86961"/>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AU" sz="2400" b="1" dirty="0">
                <a:solidFill>
                  <a:schemeClr val="tx1"/>
                </a:solidFill>
                <a:latin typeface="Arial" panose="020B0604020202020204" pitchFamily="34" charset="0"/>
                <a:cs typeface="Arial" panose="020B0604020202020204" pitchFamily="34" charset="0"/>
              </a:rPr>
              <a:t>Un-biasing our processes</a:t>
            </a:r>
          </a:p>
        </p:txBody>
      </p:sp>
    </p:spTree>
    <p:extLst>
      <p:ext uri="{BB962C8B-B14F-4D97-AF65-F5344CB8AC3E}">
        <p14:creationId xmlns:p14="http://schemas.microsoft.com/office/powerpoint/2010/main" val="352359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latin typeface="Arial" panose="020B0604020202020204" pitchFamily="34" charset="0"/>
                <a:cs typeface="Arial" panose="020B0604020202020204" pitchFamily="34" charset="0"/>
              </a:rPr>
              <a:t>What’s the problem?</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42BCC-44E8-4F98-A8FE-EAF16D8C1E6E}" type="slidenum">
              <a:rPr kumimoji="0" lang="en-AU" sz="105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05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Content Placeholder 2">
            <a:extLst>
              <a:ext uri="{FF2B5EF4-FFF2-40B4-BE49-F238E27FC236}">
                <a16:creationId xmlns:a16="http://schemas.microsoft.com/office/drawing/2014/main" id="{8E98A73B-B403-4C59-A094-CFEB97E8AC8A}"/>
              </a:ext>
            </a:extLst>
          </p:cNvPr>
          <p:cNvSpPr txBox="1">
            <a:spLocks/>
          </p:cNvSpPr>
          <p:nvPr/>
        </p:nvSpPr>
        <p:spPr>
          <a:xfrm>
            <a:off x="430067" y="1360131"/>
            <a:ext cx="11524039" cy="2475889"/>
          </a:xfrm>
          <a:prstGeom prst="rect">
            <a:avLst/>
          </a:prstGeom>
        </p:spPr>
        <p:txBody>
          <a:bodyPr vert="horz" lIns="0" tIns="0" rIns="0" bIns="0" rtlCol="0">
            <a:noAutofit/>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n-lt"/>
                <a:ea typeface="+mn-ea"/>
                <a:cs typeface="+mn-cs"/>
              </a:defRPr>
            </a:lvl1pPr>
            <a:lvl2pPr marL="800100" indent="-342900"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2pPr>
            <a:lvl3pPr marL="1200150" indent="-285750" algn="l" defTabSz="914400" rtl="0" eaLnBrk="1" latinLnBrk="0" hangingPunct="1">
              <a:spcBef>
                <a:spcPct val="200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Georgia" panose="02040502050405020303" pitchFamily="18"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400" b="1" dirty="0">
                <a:solidFill>
                  <a:srgbClr val="C00000"/>
                </a:solidFill>
                <a:latin typeface="Arial" panose="020B0604020202020204" pitchFamily="34" charset="0"/>
                <a:cs typeface="Arial" panose="020B0604020202020204" pitchFamily="34" charset="0"/>
              </a:rPr>
              <a:t>Recognising and rewarding academic work:</a:t>
            </a:r>
          </a:p>
          <a:p>
            <a:endParaRPr lang="en-AU" sz="2400" dirty="0">
              <a:latin typeface="Arial" panose="020B0604020202020204" pitchFamily="34" charset="0"/>
              <a:cs typeface="Arial" panose="020B0604020202020204" pitchFamily="34" charset="0"/>
            </a:endParaRPr>
          </a:p>
          <a:p>
            <a:pPr marL="285750" indent="-285750">
              <a:spcBef>
                <a:spcPts val="0"/>
              </a:spcBef>
              <a:spcAft>
                <a:spcPts val="1200"/>
              </a:spcAft>
              <a:buFont typeface="Arial" panose="020B0604020202020204" pitchFamily="34" charset="0"/>
              <a:buChar char="•"/>
            </a:pPr>
            <a:r>
              <a:rPr lang="en-AU" sz="2400" dirty="0">
                <a:latin typeface="Arial" panose="020B0604020202020204" pitchFamily="34" charset="0"/>
                <a:cs typeface="Arial" panose="020B0604020202020204" pitchFamily="34" charset="0"/>
              </a:rPr>
              <a:t>For decades, academic promotion schemes have assessed performance against </a:t>
            </a:r>
            <a:r>
              <a:rPr lang="en-AU" sz="2400" b="1" dirty="0">
                <a:solidFill>
                  <a:srgbClr val="C00000"/>
                </a:solidFill>
                <a:latin typeface="Arial" panose="020B0604020202020204" pitchFamily="34" charset="0"/>
                <a:cs typeface="Arial" panose="020B0604020202020204" pitchFamily="34" charset="0"/>
              </a:rPr>
              <a:t>research, teaching </a:t>
            </a:r>
            <a:r>
              <a:rPr lang="en-AU" sz="2400" dirty="0">
                <a:latin typeface="Arial" panose="020B0604020202020204" pitchFamily="34" charset="0"/>
                <a:cs typeface="Arial" panose="020B0604020202020204" pitchFamily="34" charset="0"/>
              </a:rPr>
              <a:t>and </a:t>
            </a:r>
            <a:r>
              <a:rPr lang="en-AU" sz="2400" b="1" dirty="0">
                <a:solidFill>
                  <a:srgbClr val="C00000"/>
                </a:solidFill>
                <a:latin typeface="Arial" panose="020B0604020202020204" pitchFamily="34" charset="0"/>
                <a:cs typeface="Arial" panose="020B0604020202020204" pitchFamily="34" charset="0"/>
              </a:rPr>
              <a:t>service</a:t>
            </a:r>
            <a:r>
              <a:rPr lang="en-AU" sz="2400" dirty="0">
                <a:latin typeface="Arial" panose="020B0604020202020204" pitchFamily="34" charset="0"/>
                <a:cs typeface="Arial" panose="020B0604020202020204" pitchFamily="34" charset="0"/>
              </a:rPr>
              <a:t>. Research is often given a greater weight </a:t>
            </a:r>
          </a:p>
          <a:p>
            <a:pPr marL="285750" indent="-285750">
              <a:spcBef>
                <a:spcPts val="0"/>
              </a:spcBef>
              <a:spcAft>
                <a:spcPts val="1200"/>
              </a:spcAft>
              <a:buFont typeface="Arial" panose="020B0604020202020204" pitchFamily="34" charset="0"/>
              <a:buChar char="•"/>
            </a:pPr>
            <a:r>
              <a:rPr lang="en-AU" sz="2400" dirty="0">
                <a:latin typeface="Arial" panose="020B0604020202020204" pitchFamily="34" charset="0"/>
                <a:cs typeface="Arial" panose="020B0604020202020204" pitchFamily="34" charset="0"/>
              </a:rPr>
              <a:t>Traditional model does not reflect the reality of modern academic work</a:t>
            </a:r>
            <a:br>
              <a:rPr lang="en-AU" sz="2400" dirty="0">
                <a:latin typeface="Arial" panose="020B0604020202020204" pitchFamily="34" charset="0"/>
                <a:cs typeface="Arial" panose="020B0604020202020204" pitchFamily="34" charset="0"/>
              </a:rPr>
            </a:br>
            <a:endParaRPr lang="en-AU"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2E48247-B609-E344-981F-26BAE651E1ED}"/>
              </a:ext>
            </a:extLst>
          </p:cNvPr>
          <p:cNvSpPr txBox="1"/>
          <p:nvPr/>
        </p:nvSpPr>
        <p:spPr>
          <a:xfrm>
            <a:off x="340859" y="3699466"/>
            <a:ext cx="11271396" cy="3046988"/>
          </a:xfrm>
          <a:prstGeom prst="rect">
            <a:avLst/>
          </a:prstGeom>
          <a:noFill/>
        </p:spPr>
        <p:txBody>
          <a:bodyPr wrap="square" rtlCol="0">
            <a:spAutoFit/>
          </a:bodyPr>
          <a:lstStyle/>
          <a:p>
            <a:r>
              <a:rPr lang="en-AU" sz="2400" b="1" dirty="0">
                <a:solidFill>
                  <a:srgbClr val="C00000"/>
                </a:solidFill>
                <a:latin typeface="Arial" panose="020B0604020202020204" pitchFamily="34" charset="0"/>
                <a:cs typeface="Arial" panose="020B0604020202020204" pitchFamily="34" charset="0"/>
              </a:rPr>
              <a:t>Diversity impacts:</a:t>
            </a:r>
          </a:p>
          <a:p>
            <a:endParaRPr lang="en-AU" sz="2400" dirty="0">
              <a:latin typeface="Arial" panose="020B0604020202020204" pitchFamily="34" charset="0"/>
              <a:cs typeface="Arial" panose="020B0604020202020204" pitchFamily="34" charset="0"/>
            </a:endParaRPr>
          </a:p>
          <a:p>
            <a:pPr marL="285750" indent="-285750">
              <a:spcBef>
                <a:spcPts val="0"/>
              </a:spcBef>
              <a:spcAft>
                <a:spcPts val="1200"/>
              </a:spcAft>
              <a:buFont typeface="Arial" panose="020B0604020202020204" pitchFamily="34" charset="0"/>
              <a:buChar char="•"/>
            </a:pPr>
            <a:r>
              <a:rPr lang="en-AU" sz="2400" dirty="0">
                <a:latin typeface="Arial" panose="020B0604020202020204" pitchFamily="34" charset="0"/>
                <a:cs typeface="Arial" panose="020B0604020202020204" pitchFamily="34" charset="0"/>
              </a:rPr>
              <a:t>Traditional promotion models have also been shown to disadvantage women and minority groups: </a:t>
            </a:r>
          </a:p>
          <a:p>
            <a:pPr marL="1143000" lvl="1">
              <a:spcBef>
                <a:spcPts val="0"/>
              </a:spcBef>
              <a:spcAft>
                <a:spcPts val="1200"/>
              </a:spcAft>
              <a:buFont typeface="Courier New" panose="02070309020205020404" pitchFamily="49" charset="0"/>
              <a:buChar char="o"/>
            </a:pPr>
            <a:r>
              <a:rPr lang="en-AU" sz="2400" dirty="0">
                <a:latin typeface="Arial" panose="020B0604020202020204" pitchFamily="34" charset="0"/>
                <a:cs typeface="Arial" panose="020B0604020202020204" pitchFamily="34" charset="0"/>
              </a:rPr>
              <a:t>  Inequality in workload and the work that is valued</a:t>
            </a:r>
          </a:p>
          <a:p>
            <a:pPr marL="1143000" lvl="1">
              <a:spcBef>
                <a:spcPts val="0"/>
              </a:spcBef>
              <a:spcAft>
                <a:spcPts val="1200"/>
              </a:spcAft>
              <a:buFont typeface="Courier New" panose="02070309020205020404" pitchFamily="49" charset="0"/>
              <a:buChar char="o"/>
            </a:pPr>
            <a:r>
              <a:rPr lang="en-AU" sz="2400" dirty="0">
                <a:latin typeface="Arial" panose="020B0604020202020204" pitchFamily="34" charset="0"/>
                <a:cs typeface="Arial" panose="020B0604020202020204" pitchFamily="34" charset="0"/>
              </a:rPr>
              <a:t>  Bias in systems and processes </a:t>
            </a:r>
          </a:p>
          <a:p>
            <a:endParaRPr lang="en-US" dirty="0"/>
          </a:p>
        </p:txBody>
      </p:sp>
    </p:spTree>
    <p:extLst>
      <p:ext uri="{BB962C8B-B14F-4D97-AF65-F5344CB8AC3E}">
        <p14:creationId xmlns:p14="http://schemas.microsoft.com/office/powerpoint/2010/main" val="128840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274638"/>
            <a:ext cx="10096683" cy="648000"/>
          </a:xfrm>
        </p:spPr>
        <p:txBody>
          <a:bodyPr>
            <a:normAutofit fontScale="90000"/>
          </a:bodyPr>
          <a:lstStyle/>
          <a:p>
            <a:r>
              <a:rPr lang="en-AU" b="1" dirty="0">
                <a:latin typeface="Arial" panose="020B0604020202020204" pitchFamily="34" charset="0"/>
                <a:cs typeface="Arial" panose="020B0604020202020204" pitchFamily="34" charset="0"/>
              </a:rPr>
              <a:t>A new model for academic promotion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42BCC-44E8-4F98-A8FE-EAF16D8C1E6E}" type="slidenum">
              <a:rPr kumimoji="0" lang="en-AU" sz="105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05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15" name="Content Placeholder 2">
            <a:extLst>
              <a:ext uri="{FF2B5EF4-FFF2-40B4-BE49-F238E27FC236}">
                <a16:creationId xmlns:a16="http://schemas.microsoft.com/office/drawing/2014/main" id="{2688C69B-D62D-4889-9CA0-E71F2FD7414A}"/>
              </a:ext>
            </a:extLst>
          </p:cNvPr>
          <p:cNvSpPr txBox="1">
            <a:spLocks/>
          </p:cNvSpPr>
          <p:nvPr/>
        </p:nvSpPr>
        <p:spPr>
          <a:xfrm>
            <a:off x="245327" y="1204332"/>
            <a:ext cx="8188989" cy="5176997"/>
          </a:xfrm>
          <a:prstGeom prst="rect">
            <a:avLst/>
          </a:prstGeom>
        </p:spPr>
        <p:txBody>
          <a:bodyPr vert="horz" lIns="0" tIns="0" rIns="0" bIns="0" rtlCol="0">
            <a:noAutofit/>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n-lt"/>
                <a:ea typeface="+mn-ea"/>
                <a:cs typeface="+mn-cs"/>
              </a:defRPr>
            </a:lvl1pPr>
            <a:lvl2pPr marL="800100" indent="-342900"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2pPr>
            <a:lvl3pPr marL="1200150" indent="-285750" algn="l" defTabSz="914400" rtl="0" eaLnBrk="1" latinLnBrk="0" hangingPunct="1">
              <a:spcBef>
                <a:spcPct val="200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Georgia" panose="02040502050405020303" pitchFamily="18"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800" b="1" dirty="0">
                <a:solidFill>
                  <a:srgbClr val="C00000"/>
                </a:solidFill>
                <a:latin typeface="Arial" panose="020B0604020202020204" pitchFamily="34" charset="0"/>
                <a:cs typeface="Arial" panose="020B0604020202020204" pitchFamily="34" charset="0"/>
              </a:rPr>
              <a:t>Our aims:</a:t>
            </a:r>
            <a:endParaRPr lang="en-AU" sz="2800" dirty="0">
              <a:solidFill>
                <a:srgbClr val="C00000"/>
              </a:solidFill>
              <a:latin typeface="Arial" panose="020B0604020202020204" pitchFamily="34" charset="0"/>
              <a:cs typeface="Arial" panose="020B0604020202020204" pitchFamily="34" charset="0"/>
            </a:endParaRPr>
          </a:p>
          <a:p>
            <a:pPr marL="285750" indent="-285750">
              <a:spcBef>
                <a:spcPts val="0"/>
              </a:spcBef>
              <a:spcAft>
                <a:spcPts val="1200"/>
              </a:spcAft>
              <a:buFont typeface="Arial" panose="020B0604020202020204" pitchFamily="34" charset="0"/>
              <a:buChar char="•"/>
            </a:pPr>
            <a:r>
              <a:rPr lang="en-AU" sz="2800" dirty="0">
                <a:latin typeface="Arial" panose="020B0604020202020204" pitchFamily="34" charset="0"/>
                <a:cs typeface="Arial" panose="020B0604020202020204" pitchFamily="34" charset="0"/>
              </a:rPr>
              <a:t>Create a system that reflects the reality of academic work</a:t>
            </a:r>
          </a:p>
          <a:p>
            <a:pPr marL="285750" indent="-285750">
              <a:spcBef>
                <a:spcPts val="0"/>
              </a:spcBef>
              <a:spcAft>
                <a:spcPts val="1200"/>
              </a:spcAft>
              <a:buFont typeface="Arial" panose="020B0604020202020204" pitchFamily="34" charset="0"/>
              <a:buChar char="•"/>
            </a:pPr>
            <a:r>
              <a:rPr lang="en-AU" sz="2800" dirty="0">
                <a:latin typeface="Arial" panose="020B0604020202020204" pitchFamily="34" charset="0"/>
                <a:cs typeface="Arial" panose="020B0604020202020204" pitchFamily="34" charset="0"/>
              </a:rPr>
              <a:t>A process that enables flexibility in career development</a:t>
            </a:r>
          </a:p>
          <a:p>
            <a:pPr marL="285750" indent="-285750">
              <a:spcBef>
                <a:spcPts val="0"/>
              </a:spcBef>
              <a:spcAft>
                <a:spcPts val="1200"/>
              </a:spcAft>
              <a:buFont typeface="Arial" panose="020B0604020202020204" pitchFamily="34" charset="0"/>
              <a:buChar char="•"/>
            </a:pPr>
            <a:r>
              <a:rPr lang="en-AU" sz="2800" dirty="0">
                <a:latin typeface="Arial" panose="020B0604020202020204" pitchFamily="34" charset="0"/>
                <a:cs typeface="Arial" panose="020B0604020202020204" pitchFamily="34" charset="0"/>
              </a:rPr>
              <a:t>Encourage and value work and behaviours that have a positive impact</a:t>
            </a:r>
          </a:p>
          <a:p>
            <a:r>
              <a:rPr lang="en-AU" sz="2800" b="1" dirty="0">
                <a:solidFill>
                  <a:srgbClr val="C00000"/>
                </a:solidFill>
                <a:latin typeface="Arial" panose="020B0604020202020204" pitchFamily="34" charset="0"/>
                <a:cs typeface="Arial" panose="020B0604020202020204" pitchFamily="34" charset="0"/>
              </a:rPr>
              <a:t>Influences:</a:t>
            </a:r>
            <a:endParaRPr lang="en-AU" sz="2800" dirty="0">
              <a:solidFill>
                <a:srgbClr val="C00000"/>
              </a:solidFill>
              <a:latin typeface="Arial" panose="020B0604020202020204" pitchFamily="34" charset="0"/>
              <a:cs typeface="Arial" panose="020B0604020202020204" pitchFamily="34" charset="0"/>
            </a:endParaRPr>
          </a:p>
          <a:p>
            <a:pPr marL="285750" indent="-285750">
              <a:spcBef>
                <a:spcPts val="0"/>
              </a:spcBef>
              <a:spcAft>
                <a:spcPts val="1200"/>
              </a:spcAft>
              <a:buFont typeface="Arial" panose="020B0604020202020204" pitchFamily="34" charset="0"/>
              <a:buChar char="•"/>
            </a:pPr>
            <a:r>
              <a:rPr lang="en-AU" sz="2800" dirty="0">
                <a:latin typeface="Arial" panose="020B0604020202020204" pitchFamily="34" charset="0"/>
                <a:cs typeface="Arial" panose="020B0604020202020204" pitchFamily="34" charset="0"/>
              </a:rPr>
              <a:t>Ernest Boyer, who proposed four pillars of academic scholarship </a:t>
            </a:r>
          </a:p>
        </p:txBody>
      </p:sp>
      <p:pic>
        <p:nvPicPr>
          <p:cNvPr id="16" name="Picture 15">
            <a:extLst>
              <a:ext uri="{FF2B5EF4-FFF2-40B4-BE49-F238E27FC236}">
                <a16:creationId xmlns:a16="http://schemas.microsoft.com/office/drawing/2014/main" id="{1E4E6E46-798A-4C86-821D-1CDBB684052B}"/>
              </a:ext>
            </a:extLst>
          </p:cNvPr>
          <p:cNvPicPr>
            <a:picLocks noChangeAspect="1"/>
          </p:cNvPicPr>
          <p:nvPr/>
        </p:nvPicPr>
        <p:blipFill>
          <a:blip r:embed="rId3"/>
          <a:stretch>
            <a:fillRect/>
          </a:stretch>
        </p:blipFill>
        <p:spPr>
          <a:xfrm>
            <a:off x="8434316" y="1614722"/>
            <a:ext cx="3425588" cy="4448816"/>
          </a:xfrm>
          <a:prstGeom prst="rect">
            <a:avLst/>
          </a:prstGeom>
        </p:spPr>
      </p:pic>
      <p:sp>
        <p:nvSpPr>
          <p:cNvPr id="17" name="Rectangle 16">
            <a:extLst>
              <a:ext uri="{FF2B5EF4-FFF2-40B4-BE49-F238E27FC236}">
                <a16:creationId xmlns:a16="http://schemas.microsoft.com/office/drawing/2014/main" id="{45801FEC-1853-4896-9169-3F19F29BE27E}"/>
              </a:ext>
            </a:extLst>
          </p:cNvPr>
          <p:cNvSpPr/>
          <p:nvPr/>
        </p:nvSpPr>
        <p:spPr>
          <a:xfrm>
            <a:off x="8575824" y="6063538"/>
            <a:ext cx="3168352" cy="461665"/>
          </a:xfrm>
          <a:prstGeom prst="rect">
            <a:avLst/>
          </a:prstGeom>
        </p:spPr>
        <p:txBody>
          <a:bodyPr wrap="square">
            <a:spAutoFit/>
          </a:bodyPr>
          <a:lstStyle/>
          <a:p>
            <a:pPr algn="ctr"/>
            <a:r>
              <a:rPr lang="en-AU" sz="1200" dirty="0">
                <a:latin typeface="Arial" panose="020B0604020202020204" pitchFamily="34" charset="0"/>
                <a:cs typeface="Arial" panose="020B0604020202020204" pitchFamily="34" charset="0"/>
              </a:rPr>
              <a:t>Ernest L. Boyer: Scholarship Reconsidered, The Priorities of the Professoriate 1990</a:t>
            </a:r>
          </a:p>
        </p:txBody>
      </p:sp>
    </p:spTree>
    <p:extLst>
      <p:ext uri="{BB962C8B-B14F-4D97-AF65-F5344CB8AC3E}">
        <p14:creationId xmlns:p14="http://schemas.microsoft.com/office/powerpoint/2010/main" val="291672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74638"/>
            <a:ext cx="11278712" cy="648000"/>
          </a:xfrm>
        </p:spPr>
        <p:txBody>
          <a:bodyPr>
            <a:normAutofit fontScale="90000"/>
          </a:bodyPr>
          <a:lstStyle/>
          <a:p>
            <a:r>
              <a:rPr lang="en-AU" b="1" dirty="0">
                <a:latin typeface="Arial" panose="020B0604020202020204" pitchFamily="34" charset="0"/>
                <a:cs typeface="Arial" panose="020B0604020202020204" pitchFamily="34" charset="0"/>
              </a:rPr>
              <a:t>A new model for academic promotion (2017-)</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42BCC-44E8-4F98-A8FE-EAF16D8C1E6E}" type="slidenum">
              <a:rPr kumimoji="0" lang="en-AU" sz="105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05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Text Placeholder 5"/>
          <p:cNvSpPr>
            <a:spLocks noGrp="1"/>
          </p:cNvSpPr>
          <p:nvPr>
            <p:ph type="body" sz="quarter" idx="15"/>
          </p:nvPr>
        </p:nvSpPr>
        <p:spPr>
          <a:xfrm>
            <a:off x="720000" y="1319387"/>
            <a:ext cx="8542867" cy="475914"/>
          </a:xfrm>
        </p:spPr>
        <p:txBody>
          <a:bodyPr/>
          <a:lstStyle/>
          <a:p>
            <a:r>
              <a:rPr lang="en-AU" b="1" dirty="0">
                <a:solidFill>
                  <a:srgbClr val="C00000"/>
                </a:solidFill>
                <a:latin typeface="Arial" panose="020B0604020202020204" pitchFamily="34" charset="0"/>
                <a:cs typeface="Arial" panose="020B0604020202020204" pitchFamily="34" charset="0"/>
              </a:rPr>
              <a:t>The Macquarie model</a:t>
            </a:r>
          </a:p>
        </p:txBody>
      </p:sp>
      <p:sp>
        <p:nvSpPr>
          <p:cNvPr id="4" name="Rectangle: Rounded Corners 3">
            <a:extLst>
              <a:ext uri="{FF2B5EF4-FFF2-40B4-BE49-F238E27FC236}">
                <a16:creationId xmlns:a16="http://schemas.microsoft.com/office/drawing/2014/main" id="{79A95211-C99A-4AF0-BD16-6B67BBD9A161}"/>
              </a:ext>
            </a:extLst>
          </p:cNvPr>
          <p:cNvSpPr/>
          <p:nvPr/>
        </p:nvSpPr>
        <p:spPr>
          <a:xfrm>
            <a:off x="423081" y="2681882"/>
            <a:ext cx="2142697" cy="2402199"/>
          </a:xfrm>
          <a:prstGeom prst="roundRect">
            <a:avLst/>
          </a:prstGeom>
          <a:solidFill>
            <a:srgbClr val="C00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AU" sz="2000" b="1" dirty="0">
                <a:solidFill>
                  <a:schemeClr val="bg1"/>
                </a:solidFill>
                <a:latin typeface="Arial" panose="020B0604020202020204" pitchFamily="34" charset="0"/>
                <a:cs typeface="Arial" panose="020B0604020202020204" pitchFamily="34" charset="0"/>
              </a:rPr>
              <a:t>DISCOVERY</a:t>
            </a:r>
            <a:endParaRPr lang="en-GB" sz="2000" b="1" dirty="0">
              <a:solidFill>
                <a:schemeClr val="bg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0189739C-FC61-4052-8261-7C83D3D68D4E}"/>
              </a:ext>
            </a:extLst>
          </p:cNvPr>
          <p:cNvSpPr/>
          <p:nvPr/>
        </p:nvSpPr>
        <p:spPr>
          <a:xfrm>
            <a:off x="2731400" y="2681882"/>
            <a:ext cx="2142697" cy="240219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AU" sz="2000" b="1" dirty="0">
                <a:latin typeface="Arial" panose="020B0604020202020204" pitchFamily="34" charset="0"/>
                <a:cs typeface="Arial" panose="020B0604020202020204" pitchFamily="34" charset="0"/>
              </a:rPr>
              <a:t>INTEGRATION</a:t>
            </a:r>
            <a:endParaRPr lang="en-GB" sz="2000" b="1"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0BF36876-8935-4757-BF62-3735C86F95D4}"/>
              </a:ext>
            </a:extLst>
          </p:cNvPr>
          <p:cNvSpPr/>
          <p:nvPr/>
        </p:nvSpPr>
        <p:spPr>
          <a:xfrm>
            <a:off x="5039719" y="2681882"/>
            <a:ext cx="2142697" cy="2402199"/>
          </a:xfrm>
          <a:prstGeom prst="roundRect">
            <a:avLst/>
          </a:prstGeom>
          <a:solidFill>
            <a:srgbClr val="C43DC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AU" sz="2000" b="1" dirty="0">
                <a:latin typeface="Arial" panose="020B0604020202020204" pitchFamily="34" charset="0"/>
                <a:cs typeface="Arial" panose="020B0604020202020204" pitchFamily="34" charset="0"/>
              </a:rPr>
              <a:t>TEACHING</a:t>
            </a:r>
            <a:endParaRPr lang="en-GB" sz="2000" b="1"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EACF7396-5A02-47D6-A868-C42F41789FBC}"/>
              </a:ext>
            </a:extLst>
          </p:cNvPr>
          <p:cNvSpPr/>
          <p:nvPr/>
        </p:nvSpPr>
        <p:spPr>
          <a:xfrm>
            <a:off x="7348038" y="2681882"/>
            <a:ext cx="2142697" cy="2402199"/>
          </a:xfrm>
          <a:prstGeom prst="roundRect">
            <a:avLst/>
          </a:prstGeom>
          <a:solidFill>
            <a:srgbClr val="CC2A6A"/>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AU" sz="2000" b="1" dirty="0">
                <a:latin typeface="Arial" panose="020B0604020202020204" pitchFamily="34" charset="0"/>
                <a:cs typeface="Arial" panose="020B0604020202020204" pitchFamily="34" charset="0"/>
              </a:rPr>
              <a:t>APPLICATION</a:t>
            </a:r>
            <a:endParaRPr lang="en-GB" sz="2000" b="1"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BD540AF5-368D-44DF-82BC-BF160244B7C8}"/>
              </a:ext>
            </a:extLst>
          </p:cNvPr>
          <p:cNvSpPr/>
          <p:nvPr/>
        </p:nvSpPr>
        <p:spPr>
          <a:xfrm>
            <a:off x="9656357" y="2681882"/>
            <a:ext cx="2142697" cy="2402199"/>
          </a:xfrm>
          <a:prstGeom prst="roundRect">
            <a:avLst/>
          </a:prstGeom>
          <a:solidFill>
            <a:schemeClr val="tx1">
              <a:lumMod val="50000"/>
              <a:lumOff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AU" sz="2000" b="1" dirty="0">
                <a:latin typeface="Arial" panose="020B0604020202020204" pitchFamily="34" charset="0"/>
                <a:cs typeface="Arial" panose="020B0604020202020204" pitchFamily="34" charset="0"/>
              </a:rPr>
              <a:t>LEADERSHIP &amp; CITEZENSHIP</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32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107</TotalTime>
  <Words>2451</Words>
  <Application>Microsoft Macintosh PowerPoint</Application>
  <PresentationFormat>Widescreen</PresentationFormat>
  <Paragraphs>202</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Arabic Typesetting</vt:lpstr>
      <vt:lpstr>Arial</vt:lpstr>
      <vt:lpstr>Arial (Headings)</vt:lpstr>
      <vt:lpstr>Calibri</vt:lpstr>
      <vt:lpstr>Calibri Light</vt:lpstr>
      <vt:lpstr>Courier New</vt:lpstr>
      <vt:lpstr>Georgia</vt:lpstr>
      <vt:lpstr>Office Theme</vt:lpstr>
      <vt:lpstr>Towards inclusive academic promotion</vt:lpstr>
      <vt:lpstr>Where are we now?</vt:lpstr>
      <vt:lpstr>Our approach to D&amp;I</vt:lpstr>
      <vt:lpstr>Adopting a fixing the system approach</vt:lpstr>
      <vt:lpstr>Adopting a fixing the system approach</vt:lpstr>
      <vt:lpstr>Adopting a fixing the system approach</vt:lpstr>
      <vt:lpstr>What’s the problem?</vt:lpstr>
      <vt:lpstr>A new model for academic promotion</vt:lpstr>
      <vt:lpstr>A new model for academic promotion (2017-)</vt:lpstr>
      <vt:lpstr>Points-based system</vt:lpstr>
      <vt:lpstr>Impact - Applications</vt:lpstr>
      <vt:lpstr>Impact - Success Rates</vt:lpstr>
      <vt:lpstr>Impact - Assessment scores</vt:lpstr>
      <vt:lpstr>Impact - Feedback</vt:lpstr>
      <vt:lpstr>Summary and next steps</vt:lpstr>
      <vt:lpstr>Thanks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Hughes</dc:creator>
  <cp:lastModifiedBy>Lesley Hughes</cp:lastModifiedBy>
  <cp:revision>11</cp:revision>
  <dcterms:created xsi:type="dcterms:W3CDTF">2019-11-22T07:48:57Z</dcterms:created>
  <dcterms:modified xsi:type="dcterms:W3CDTF">2020-03-23T22:04:32Z</dcterms:modified>
</cp:coreProperties>
</file>