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56" r:id="rId4"/>
    <p:sldId id="259" r:id="rId5"/>
  </p:sldIdLst>
  <p:sldSz cx="6858000" cy="9144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2532" y="90"/>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514350" y="2840568"/>
            <a:ext cx="5829300" cy="1960033"/>
          </a:xfrm>
        </p:spPr>
        <p:txBody>
          <a:bodyPr/>
          <a:lstStyle/>
          <a:p>
            <a:r>
              <a:rPr lang="pt-BR"/>
              <a:t>Clique para editar o título mestre</a:t>
            </a:r>
          </a:p>
        </p:txBody>
      </p:sp>
      <p:sp>
        <p:nvSpPr>
          <p:cNvPr id="3" name="Subtítulo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550CCC8F-0AE6-452F-8AF9-5E5A121075E6}" type="datetimeFigureOut">
              <a:rPr lang="pt-BR" smtClean="0"/>
              <a:pPr/>
              <a:t>16/04/2020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6FF5AE4-60D9-4D47-AA86-0EBD602DAB46}" type="slidenum">
              <a:rPr lang="pt-BR" smtClean="0"/>
              <a:pPr/>
              <a:t>‹#›</a:t>
            </a:fld>
            <a:endParaRPr lang="pt-BR"/>
          </a:p>
        </p:txBody>
      </p:sp>
    </p:spTree>
    <p:extLst>
      <p:ext uri="{BB962C8B-B14F-4D97-AF65-F5344CB8AC3E}">
        <p14:creationId xmlns:p14="http://schemas.microsoft.com/office/powerpoint/2010/main" val="3100436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50CCC8F-0AE6-452F-8AF9-5E5A121075E6}" type="datetimeFigureOut">
              <a:rPr lang="pt-BR" smtClean="0"/>
              <a:pPr/>
              <a:t>16/04/2020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6FF5AE4-60D9-4D47-AA86-0EBD602DAB46}" type="slidenum">
              <a:rPr lang="pt-BR" smtClean="0"/>
              <a:pPr/>
              <a:t>‹#›</a:t>
            </a:fld>
            <a:endParaRPr lang="pt-BR"/>
          </a:p>
        </p:txBody>
      </p:sp>
    </p:spTree>
    <p:extLst>
      <p:ext uri="{BB962C8B-B14F-4D97-AF65-F5344CB8AC3E}">
        <p14:creationId xmlns:p14="http://schemas.microsoft.com/office/powerpoint/2010/main" val="3015585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4972050" y="366185"/>
            <a:ext cx="1543050" cy="7802033"/>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342900" y="366185"/>
            <a:ext cx="4514850" cy="7802033"/>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50CCC8F-0AE6-452F-8AF9-5E5A121075E6}" type="datetimeFigureOut">
              <a:rPr lang="pt-BR" smtClean="0"/>
              <a:pPr/>
              <a:t>16/04/2020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6FF5AE4-60D9-4D47-AA86-0EBD602DAB46}" type="slidenum">
              <a:rPr lang="pt-BR" smtClean="0"/>
              <a:pPr/>
              <a:t>‹#›</a:t>
            </a:fld>
            <a:endParaRPr lang="pt-BR"/>
          </a:p>
        </p:txBody>
      </p:sp>
    </p:spTree>
    <p:extLst>
      <p:ext uri="{BB962C8B-B14F-4D97-AF65-F5344CB8AC3E}">
        <p14:creationId xmlns:p14="http://schemas.microsoft.com/office/powerpoint/2010/main" val="1333580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50CCC8F-0AE6-452F-8AF9-5E5A121075E6}" type="datetimeFigureOut">
              <a:rPr lang="pt-BR" smtClean="0"/>
              <a:pPr/>
              <a:t>16/04/2020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6FF5AE4-60D9-4D47-AA86-0EBD602DAB46}" type="slidenum">
              <a:rPr lang="pt-BR" smtClean="0"/>
              <a:pPr/>
              <a:t>‹#›</a:t>
            </a:fld>
            <a:endParaRPr lang="pt-BR"/>
          </a:p>
        </p:txBody>
      </p:sp>
    </p:spTree>
    <p:extLst>
      <p:ext uri="{BB962C8B-B14F-4D97-AF65-F5344CB8AC3E}">
        <p14:creationId xmlns:p14="http://schemas.microsoft.com/office/powerpoint/2010/main" val="1106235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541735" y="5875867"/>
            <a:ext cx="5829300" cy="1816100"/>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550CCC8F-0AE6-452F-8AF9-5E5A121075E6}" type="datetimeFigureOut">
              <a:rPr lang="pt-BR" smtClean="0"/>
              <a:pPr/>
              <a:t>16/04/2020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6FF5AE4-60D9-4D47-AA86-0EBD602DAB46}" type="slidenum">
              <a:rPr lang="pt-BR" smtClean="0"/>
              <a:pPr/>
              <a:t>‹#›</a:t>
            </a:fld>
            <a:endParaRPr lang="pt-BR"/>
          </a:p>
        </p:txBody>
      </p:sp>
    </p:spTree>
    <p:extLst>
      <p:ext uri="{BB962C8B-B14F-4D97-AF65-F5344CB8AC3E}">
        <p14:creationId xmlns:p14="http://schemas.microsoft.com/office/powerpoint/2010/main" val="10049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550CCC8F-0AE6-452F-8AF9-5E5A121075E6}" type="datetimeFigureOut">
              <a:rPr lang="pt-BR" smtClean="0"/>
              <a:pPr/>
              <a:t>16/04/2020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6FF5AE4-60D9-4D47-AA86-0EBD602DAB46}" type="slidenum">
              <a:rPr lang="pt-BR" smtClean="0"/>
              <a:pPr/>
              <a:t>‹#›</a:t>
            </a:fld>
            <a:endParaRPr lang="pt-BR"/>
          </a:p>
        </p:txBody>
      </p:sp>
    </p:spTree>
    <p:extLst>
      <p:ext uri="{BB962C8B-B14F-4D97-AF65-F5344CB8AC3E}">
        <p14:creationId xmlns:p14="http://schemas.microsoft.com/office/powerpoint/2010/main" val="2993567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550CCC8F-0AE6-452F-8AF9-5E5A121075E6}" type="datetimeFigureOut">
              <a:rPr lang="pt-BR" smtClean="0"/>
              <a:pPr/>
              <a:t>16/04/2020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6FF5AE4-60D9-4D47-AA86-0EBD602DAB46}" type="slidenum">
              <a:rPr lang="pt-BR" smtClean="0"/>
              <a:pPr/>
              <a:t>‹#›</a:t>
            </a:fld>
            <a:endParaRPr lang="pt-BR"/>
          </a:p>
        </p:txBody>
      </p:sp>
    </p:spTree>
    <p:extLst>
      <p:ext uri="{BB962C8B-B14F-4D97-AF65-F5344CB8AC3E}">
        <p14:creationId xmlns:p14="http://schemas.microsoft.com/office/powerpoint/2010/main" val="1806052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550CCC8F-0AE6-452F-8AF9-5E5A121075E6}" type="datetimeFigureOut">
              <a:rPr lang="pt-BR" smtClean="0"/>
              <a:pPr/>
              <a:t>16/04/2020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6FF5AE4-60D9-4D47-AA86-0EBD602DAB46}" type="slidenum">
              <a:rPr lang="pt-BR" smtClean="0"/>
              <a:pPr/>
              <a:t>‹#›</a:t>
            </a:fld>
            <a:endParaRPr lang="pt-BR"/>
          </a:p>
        </p:txBody>
      </p:sp>
    </p:spTree>
    <p:extLst>
      <p:ext uri="{BB962C8B-B14F-4D97-AF65-F5344CB8AC3E}">
        <p14:creationId xmlns:p14="http://schemas.microsoft.com/office/powerpoint/2010/main" val="1885626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50CCC8F-0AE6-452F-8AF9-5E5A121075E6}" type="datetimeFigureOut">
              <a:rPr lang="pt-BR" smtClean="0"/>
              <a:pPr/>
              <a:t>16/04/2020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6FF5AE4-60D9-4D47-AA86-0EBD602DAB46}" type="slidenum">
              <a:rPr lang="pt-BR" smtClean="0"/>
              <a:pPr/>
              <a:t>‹#›</a:t>
            </a:fld>
            <a:endParaRPr lang="pt-BR"/>
          </a:p>
        </p:txBody>
      </p:sp>
    </p:spTree>
    <p:extLst>
      <p:ext uri="{BB962C8B-B14F-4D97-AF65-F5344CB8AC3E}">
        <p14:creationId xmlns:p14="http://schemas.microsoft.com/office/powerpoint/2010/main" val="1327019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342900" y="364067"/>
            <a:ext cx="2256235" cy="154940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50CCC8F-0AE6-452F-8AF9-5E5A121075E6}" type="datetimeFigureOut">
              <a:rPr lang="pt-BR" smtClean="0"/>
              <a:pPr/>
              <a:t>16/04/2020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6FF5AE4-60D9-4D47-AA86-0EBD602DAB46}" type="slidenum">
              <a:rPr lang="pt-BR" smtClean="0"/>
              <a:pPr/>
              <a:t>‹#›</a:t>
            </a:fld>
            <a:endParaRPr lang="pt-BR"/>
          </a:p>
        </p:txBody>
      </p:sp>
    </p:spTree>
    <p:extLst>
      <p:ext uri="{BB962C8B-B14F-4D97-AF65-F5344CB8AC3E}">
        <p14:creationId xmlns:p14="http://schemas.microsoft.com/office/powerpoint/2010/main" val="3154499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344216" y="6400800"/>
            <a:ext cx="4114800" cy="755651"/>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50CCC8F-0AE6-452F-8AF9-5E5A121075E6}" type="datetimeFigureOut">
              <a:rPr lang="pt-BR" smtClean="0"/>
              <a:pPr/>
              <a:t>16/04/2020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6FF5AE4-60D9-4D47-AA86-0EBD602DAB46}" type="slidenum">
              <a:rPr lang="pt-BR" smtClean="0"/>
              <a:pPr/>
              <a:t>‹#›</a:t>
            </a:fld>
            <a:endParaRPr lang="pt-BR"/>
          </a:p>
        </p:txBody>
      </p:sp>
    </p:spTree>
    <p:extLst>
      <p:ext uri="{BB962C8B-B14F-4D97-AF65-F5344CB8AC3E}">
        <p14:creationId xmlns:p14="http://schemas.microsoft.com/office/powerpoint/2010/main" val="1436036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550CCC8F-0AE6-452F-8AF9-5E5A121075E6}" type="datetimeFigureOut">
              <a:rPr lang="pt-BR" smtClean="0"/>
              <a:pPr/>
              <a:t>16/04/2020</a:t>
            </a:fld>
            <a:endParaRPr lang="pt-BR"/>
          </a:p>
        </p:txBody>
      </p:sp>
      <p:sp>
        <p:nvSpPr>
          <p:cNvPr id="5" name="Espaço Reservado para Rodapé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F6FF5AE4-60D9-4D47-AA86-0EBD602DAB46}" type="slidenum">
              <a:rPr lang="pt-BR" smtClean="0"/>
              <a:pPr/>
              <a:t>‹#›</a:t>
            </a:fld>
            <a:endParaRPr lang="pt-BR"/>
          </a:p>
        </p:txBody>
      </p:sp>
    </p:spTree>
    <p:extLst>
      <p:ext uri="{BB962C8B-B14F-4D97-AF65-F5344CB8AC3E}">
        <p14:creationId xmlns:p14="http://schemas.microsoft.com/office/powerpoint/2010/main" val="2788527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64" y="323528"/>
            <a:ext cx="5790996" cy="7488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ângulo 5"/>
          <p:cNvSpPr/>
          <p:nvPr/>
        </p:nvSpPr>
        <p:spPr>
          <a:xfrm>
            <a:off x="692696" y="7812360"/>
            <a:ext cx="5256584" cy="954107"/>
          </a:xfrm>
          <a:prstGeom prst="rect">
            <a:avLst/>
          </a:prstGeom>
        </p:spPr>
        <p:txBody>
          <a:bodyPr wrap="square">
            <a:spAutoFit/>
          </a:bodyPr>
          <a:lstStyle/>
          <a:p>
            <a:r>
              <a:rPr lang="en-US" sz="1400" b="1" dirty="0">
                <a:solidFill>
                  <a:prstClr val="black"/>
                </a:solidFill>
              </a:rPr>
              <a:t>Supplementary material - Figure 1. </a:t>
            </a:r>
            <a:r>
              <a:rPr lang="en-US" sz="1400" dirty="0">
                <a:solidFill>
                  <a:prstClr val="black"/>
                </a:solidFill>
              </a:rPr>
              <a:t>Annual rainfall trends between 1960 and 2010 at the Jaguaribe River Basin, in </a:t>
            </a:r>
            <a:r>
              <a:rPr lang="en-US" sz="1400" dirty="0" err="1">
                <a:solidFill>
                  <a:prstClr val="black"/>
                </a:solidFill>
              </a:rPr>
              <a:t>Ceará</a:t>
            </a:r>
            <a:r>
              <a:rPr lang="en-US" sz="1400" dirty="0">
                <a:solidFill>
                  <a:prstClr val="black"/>
                </a:solidFill>
              </a:rPr>
              <a:t> State, NE Brazil, in the dry season. The figure shows a clear decrease in annual rainfall over the basin. </a:t>
            </a:r>
            <a:endParaRPr lang="pt-BR" dirty="0"/>
          </a:p>
        </p:txBody>
      </p:sp>
    </p:spTree>
    <p:extLst>
      <p:ext uri="{BB962C8B-B14F-4D97-AF65-F5344CB8AC3E}">
        <p14:creationId xmlns:p14="http://schemas.microsoft.com/office/powerpoint/2010/main" val="2459245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48680" y="971600"/>
            <a:ext cx="5760640"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ixaDeTexto 2"/>
          <p:cNvSpPr txBox="1"/>
          <p:nvPr/>
        </p:nvSpPr>
        <p:spPr>
          <a:xfrm>
            <a:off x="513109" y="5357866"/>
            <a:ext cx="5976664" cy="1169551"/>
          </a:xfrm>
          <a:prstGeom prst="rect">
            <a:avLst/>
          </a:prstGeom>
          <a:noFill/>
        </p:spPr>
        <p:txBody>
          <a:bodyPr wrap="square" rtlCol="0">
            <a:spAutoFit/>
          </a:bodyPr>
          <a:lstStyle/>
          <a:p>
            <a:r>
              <a:rPr lang="en-US" sz="1400" b="1" dirty="0"/>
              <a:t>Supplementary material - Figure 2. </a:t>
            </a:r>
            <a:r>
              <a:rPr lang="en-US" sz="1400" dirty="0"/>
              <a:t>Sediment accumulation along the Jaguaribe River Estuary, </a:t>
            </a:r>
            <a:r>
              <a:rPr lang="it-IT" sz="1400" dirty="0"/>
              <a:t>in Ceará State, NE Brazil. </a:t>
            </a:r>
            <a:r>
              <a:rPr lang="en-US" sz="1400" dirty="0"/>
              <a:t> Note the first line  of mangrove shrubs and the colonization of recent mud deposits by mangrove propagules. Details on mangrove and mud flat dynamics in the Jaguaribe Estuary are detailed in Godoy and Lacerda (2013; 2014) and Godoy et al. (2018).</a:t>
            </a:r>
          </a:p>
        </p:txBody>
      </p:sp>
    </p:spTree>
    <p:extLst>
      <p:ext uri="{BB962C8B-B14F-4D97-AF65-F5344CB8AC3E}">
        <p14:creationId xmlns:p14="http://schemas.microsoft.com/office/powerpoint/2010/main" val="2265668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o 20"/>
          <p:cNvGrpSpPr/>
          <p:nvPr/>
        </p:nvGrpSpPr>
        <p:grpSpPr>
          <a:xfrm>
            <a:off x="404664" y="539552"/>
            <a:ext cx="6120680" cy="8136904"/>
            <a:chOff x="404664" y="539552"/>
            <a:chExt cx="6120680" cy="8136904"/>
          </a:xfrm>
        </p:grpSpPr>
        <p:grpSp>
          <p:nvGrpSpPr>
            <p:cNvPr id="16" name="Grupo 15"/>
            <p:cNvGrpSpPr/>
            <p:nvPr/>
          </p:nvGrpSpPr>
          <p:grpSpPr>
            <a:xfrm>
              <a:off x="404664" y="539552"/>
              <a:ext cx="6120680" cy="8136904"/>
              <a:chOff x="404664" y="539552"/>
              <a:chExt cx="6120680" cy="8136904"/>
            </a:xfrm>
          </p:grpSpPr>
          <p:grpSp>
            <p:nvGrpSpPr>
              <p:cNvPr id="11" name="Grupo 10"/>
              <p:cNvGrpSpPr/>
              <p:nvPr/>
            </p:nvGrpSpPr>
            <p:grpSpPr>
              <a:xfrm>
                <a:off x="836712" y="539552"/>
                <a:ext cx="5256584" cy="6696744"/>
                <a:chOff x="836712" y="1115616"/>
                <a:chExt cx="5256584" cy="6696744"/>
              </a:xfrm>
            </p:grpSpPr>
            <p:pic>
              <p:nvPicPr>
                <p:cNvPr id="5" name="Imagem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712" y="1115616"/>
                  <a:ext cx="5256584" cy="6696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Conector de seta reta 5"/>
                <p:cNvCxnSpPr/>
                <p:nvPr/>
              </p:nvCxnSpPr>
              <p:spPr>
                <a:xfrm>
                  <a:off x="3465004" y="2483768"/>
                  <a:ext cx="198022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Conector de seta reta 7"/>
                <p:cNvCxnSpPr/>
                <p:nvPr/>
              </p:nvCxnSpPr>
              <p:spPr>
                <a:xfrm>
                  <a:off x="3465004" y="5625698"/>
                  <a:ext cx="140415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CaixaDeTexto 8"/>
                <p:cNvSpPr txBox="1"/>
                <p:nvPr/>
              </p:nvSpPr>
              <p:spPr>
                <a:xfrm>
                  <a:off x="4797152" y="2222158"/>
                  <a:ext cx="429926" cy="523220"/>
                </a:xfrm>
                <a:prstGeom prst="rect">
                  <a:avLst/>
                </a:prstGeom>
                <a:noFill/>
              </p:spPr>
              <p:txBody>
                <a:bodyPr wrap="none" rtlCol="0">
                  <a:spAutoFit/>
                </a:bodyPr>
                <a:lstStyle/>
                <a:p>
                  <a:r>
                    <a:rPr lang="pt-BR" sz="1400" b="1" dirty="0"/>
                    <a:t>LE</a:t>
                  </a:r>
                </a:p>
                <a:p>
                  <a:r>
                    <a:rPr lang="pt-BR" sz="1400" b="1" dirty="0"/>
                    <a:t>ME</a:t>
                  </a:r>
                </a:p>
              </p:txBody>
            </p:sp>
            <p:sp>
              <p:nvSpPr>
                <p:cNvPr id="12" name="CaixaDeTexto 11"/>
                <p:cNvSpPr txBox="1"/>
                <p:nvPr/>
              </p:nvSpPr>
              <p:spPr>
                <a:xfrm>
                  <a:off x="3952119" y="5364088"/>
                  <a:ext cx="429926" cy="523220"/>
                </a:xfrm>
                <a:prstGeom prst="rect">
                  <a:avLst/>
                </a:prstGeom>
                <a:noFill/>
              </p:spPr>
              <p:txBody>
                <a:bodyPr wrap="none" rtlCol="0">
                  <a:spAutoFit/>
                </a:bodyPr>
                <a:lstStyle/>
                <a:p>
                  <a:r>
                    <a:rPr lang="pt-BR" sz="1400" b="1" dirty="0"/>
                    <a:t>ME</a:t>
                  </a:r>
                </a:p>
                <a:p>
                  <a:r>
                    <a:rPr lang="pt-BR" sz="1400" b="1" dirty="0"/>
                    <a:t>HE</a:t>
                  </a:r>
                </a:p>
              </p:txBody>
            </p:sp>
          </p:grpSp>
          <p:sp>
            <p:nvSpPr>
              <p:cNvPr id="13" name="CaixaDeTexto 12"/>
              <p:cNvSpPr txBox="1"/>
              <p:nvPr/>
            </p:nvSpPr>
            <p:spPr>
              <a:xfrm>
                <a:off x="404664" y="7291461"/>
                <a:ext cx="6120680" cy="1384995"/>
              </a:xfrm>
              <a:prstGeom prst="rect">
                <a:avLst/>
              </a:prstGeom>
              <a:noFill/>
            </p:spPr>
            <p:txBody>
              <a:bodyPr wrap="square" rtlCol="0">
                <a:spAutoFit/>
              </a:bodyPr>
              <a:lstStyle/>
              <a:p>
                <a:r>
                  <a:rPr lang="en-US" sz="1400" b="1" dirty="0"/>
                  <a:t>Supplementary material - Figure 3. </a:t>
                </a:r>
                <a:r>
                  <a:rPr lang="en-US" sz="1400" dirty="0"/>
                  <a:t>The Jaguaribe River Estuary, and boundaries, in </a:t>
                </a:r>
                <a:r>
                  <a:rPr lang="en-US" sz="1400" dirty="0" err="1"/>
                  <a:t>Ceará</a:t>
                </a:r>
                <a:r>
                  <a:rPr lang="en-US" sz="1400" dirty="0"/>
                  <a:t> State, NE Brazil. </a:t>
                </a:r>
                <a:r>
                  <a:rPr lang="en-US" sz="1400" b="1" dirty="0"/>
                  <a:t>LE</a:t>
                </a:r>
                <a:r>
                  <a:rPr lang="en-US" sz="1400" dirty="0"/>
                  <a:t> – Lower estuary; </a:t>
                </a:r>
                <a:r>
                  <a:rPr lang="en-US" sz="1400" b="1" dirty="0"/>
                  <a:t>ME</a:t>
                </a:r>
                <a:r>
                  <a:rPr lang="en-US" sz="1400" dirty="0"/>
                  <a:t> – Middle estuary; </a:t>
                </a:r>
                <a:r>
                  <a:rPr lang="en-US" sz="1400" b="1" dirty="0"/>
                  <a:t>HE</a:t>
                </a:r>
                <a:r>
                  <a:rPr lang="en-US" sz="1400" dirty="0"/>
                  <a:t> – Higher estuary. Boundaries defined according to salinity gradients established during years with annual rainfall around the average historical level. Details of the hydrodynamics  of the estuary and adjacent shelf can be consulted in Dias et al. (2011; 2013a; 2013b; 2016). </a:t>
                </a:r>
              </a:p>
            </p:txBody>
          </p:sp>
          <p:sp>
            <p:nvSpPr>
              <p:cNvPr id="14" name="CaixaDeTexto 13"/>
              <p:cNvSpPr txBox="1"/>
              <p:nvPr/>
            </p:nvSpPr>
            <p:spPr>
              <a:xfrm>
                <a:off x="1340768" y="1077514"/>
                <a:ext cx="504056" cy="246221"/>
              </a:xfrm>
              <a:prstGeom prst="rect">
                <a:avLst/>
              </a:prstGeom>
              <a:solidFill>
                <a:schemeClr val="bg1">
                  <a:lumMod val="50000"/>
                </a:schemeClr>
              </a:solidFill>
            </p:spPr>
            <p:txBody>
              <a:bodyPr wrap="square" rtlCol="0">
                <a:spAutoFit/>
              </a:bodyPr>
              <a:lstStyle/>
              <a:p>
                <a:r>
                  <a:rPr lang="pt-BR" sz="1000" b="1" dirty="0"/>
                  <a:t>Brazil</a:t>
                </a:r>
              </a:p>
            </p:txBody>
          </p:sp>
          <p:sp>
            <p:nvSpPr>
              <p:cNvPr id="15" name="CaixaDeTexto 14"/>
              <p:cNvSpPr txBox="1"/>
              <p:nvPr/>
            </p:nvSpPr>
            <p:spPr>
              <a:xfrm>
                <a:off x="4509120" y="1069493"/>
                <a:ext cx="864096" cy="523220"/>
              </a:xfrm>
              <a:prstGeom prst="rect">
                <a:avLst/>
              </a:prstGeom>
              <a:solidFill>
                <a:schemeClr val="bg1"/>
              </a:solidFill>
            </p:spPr>
            <p:txBody>
              <a:bodyPr wrap="square" rtlCol="0">
                <a:spAutoFit/>
              </a:bodyPr>
              <a:lstStyle/>
              <a:p>
                <a:r>
                  <a:rPr lang="en-US" sz="1400" b="1" dirty="0"/>
                  <a:t>Atlantic</a:t>
                </a:r>
              </a:p>
              <a:p>
                <a:r>
                  <a:rPr lang="en-US" sz="1400" b="1" dirty="0"/>
                  <a:t>Ocean</a:t>
                </a:r>
              </a:p>
            </p:txBody>
          </p:sp>
        </p:grpSp>
        <p:sp>
          <p:nvSpPr>
            <p:cNvPr id="17" name="Retângulo 16"/>
            <p:cNvSpPr/>
            <p:nvPr/>
          </p:nvSpPr>
          <p:spPr>
            <a:xfrm>
              <a:off x="2420888" y="2339752"/>
              <a:ext cx="504056"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744" y="4139952"/>
              <a:ext cx="1152128" cy="2317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89380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990" y="323528"/>
            <a:ext cx="4822620" cy="69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ângulo 1"/>
          <p:cNvSpPr/>
          <p:nvPr/>
        </p:nvSpPr>
        <p:spPr>
          <a:xfrm>
            <a:off x="836712" y="7331648"/>
            <a:ext cx="5159176" cy="1384995"/>
          </a:xfrm>
          <a:prstGeom prst="rect">
            <a:avLst/>
          </a:prstGeom>
        </p:spPr>
        <p:txBody>
          <a:bodyPr wrap="square">
            <a:spAutoFit/>
          </a:bodyPr>
          <a:lstStyle/>
          <a:p>
            <a:r>
              <a:rPr lang="en-US" sz="1400" b="1" dirty="0">
                <a:solidFill>
                  <a:prstClr val="black"/>
                </a:solidFill>
              </a:rPr>
              <a:t>Supplementary material - Figure 4. </a:t>
            </a:r>
            <a:r>
              <a:rPr lang="en-US" sz="1400" dirty="0">
                <a:solidFill>
                  <a:prstClr val="black"/>
                </a:solidFill>
              </a:rPr>
              <a:t>Mangrove cover changes in</a:t>
            </a:r>
            <a:r>
              <a:rPr lang="en-US" sz="1400" b="1" dirty="0">
                <a:solidFill>
                  <a:prstClr val="black"/>
                </a:solidFill>
              </a:rPr>
              <a:t> t</a:t>
            </a:r>
            <a:r>
              <a:rPr lang="en-US" sz="1400" dirty="0">
                <a:solidFill>
                  <a:prstClr val="black"/>
                </a:solidFill>
              </a:rPr>
              <a:t>he Jaguaribe River Estuary, in </a:t>
            </a:r>
            <a:r>
              <a:rPr lang="en-US" sz="1400" dirty="0" err="1">
                <a:solidFill>
                  <a:prstClr val="black"/>
                </a:solidFill>
              </a:rPr>
              <a:t>Ceará</a:t>
            </a:r>
            <a:r>
              <a:rPr lang="en-US" sz="1400" dirty="0">
                <a:solidFill>
                  <a:prstClr val="black"/>
                </a:solidFill>
              </a:rPr>
              <a:t> State, NE Brazil, between 1992 and 2010. The increasing trend repeats along the entire semiarid coast of NE Brazil. Total increase of 4.1%; expansion of shrimp farms reduced this augment in mangrove area  (Godoy and Lacerda, 2013a,b; Lacerda et al., 2019).</a:t>
            </a:r>
            <a:endParaRPr lang="pt-BR" dirty="0"/>
          </a:p>
        </p:txBody>
      </p:sp>
    </p:spTree>
    <p:extLst>
      <p:ext uri="{BB962C8B-B14F-4D97-AF65-F5344CB8AC3E}">
        <p14:creationId xmlns:p14="http://schemas.microsoft.com/office/powerpoint/2010/main" val="1392614017"/>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TotalTime>
  <Words>271</Words>
  <Application>Microsoft Office PowerPoint</Application>
  <PresentationFormat>On-screen Show (4:3)</PresentationFormat>
  <Paragraphs>11</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Tema do Office</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Hewlett-Packard Company</dc:creator>
  <cp:lastModifiedBy>Rebecca Thomas</cp:lastModifiedBy>
  <cp:revision>22</cp:revision>
  <dcterms:created xsi:type="dcterms:W3CDTF">2019-12-23T12:46:01Z</dcterms:created>
  <dcterms:modified xsi:type="dcterms:W3CDTF">2020-04-16T09:28:21Z</dcterms:modified>
</cp:coreProperties>
</file>