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6" r:id="rId2"/>
    <p:sldId id="271" r:id="rId3"/>
    <p:sldId id="273" r:id="rId4"/>
    <p:sldId id="274" r:id="rId5"/>
    <p:sldId id="275" r:id="rId6"/>
    <p:sldId id="276" r:id="rId7"/>
    <p:sldId id="277" r:id="rId8"/>
    <p:sldId id="278" r:id="rId9"/>
    <p:sldId id="280" r:id="rId10"/>
    <p:sldId id="282" r:id="rId11"/>
    <p:sldId id="287" r:id="rId12"/>
    <p:sldId id="283" r:id="rId13"/>
    <p:sldId id="288" r:id="rId14"/>
    <p:sldId id="289" r:id="rId15"/>
    <p:sldId id="285" r:id="rId16"/>
    <p:sldId id="286" r:id="rId17"/>
  </p:sldIdLst>
  <p:sldSz cx="12192000" cy="6858000"/>
  <p:notesSz cx="6858000" cy="9144000"/>
  <p:embeddedFontLst>
    <p:embeddedFont>
      <p:font typeface="MS PGothic" panose="020B0600070205080204" pitchFamily="34" charset="-128"/>
      <p:regular r:id="rId20"/>
    </p:embeddedFont>
    <p:embeddedFont>
      <p:font typeface="TUOS Stephenson" panose="02070503080000020004" pitchFamily="18" charset="0"/>
      <p:regular r:id="rId21"/>
      <p:bold r:id="rId22"/>
      <p:italic r:id="rId23"/>
    </p:embeddedFont>
    <p:embeddedFont>
      <p:font typeface="Microsoft Sans Serif" panose="020B0604020202020204" pitchFamily="34" charset="0"/>
      <p:regular r:id="rId24"/>
    </p:embeddedFont>
    <p:embeddedFont>
      <p:font typeface="MS PGothic" panose="020B0600070205080204" pitchFamily="34" charset="-128"/>
      <p:regular r:id="rId20"/>
    </p:embeddedFont>
    <p:embeddedFont>
      <p:font typeface="TUOS Blake" panose="020B0503040000020004" pitchFamily="34" charset="0"/>
      <p:regular r:id="rId25"/>
      <p:bold r:id="rId26"/>
      <p:italic r:id="rId27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0000"/>
    <a:srgbClr val="02FF00"/>
    <a:srgbClr val="00FF00"/>
    <a:srgbClr val="FF0000"/>
    <a:srgbClr val="0099CC"/>
    <a:srgbClr val="0099FF"/>
    <a:srgbClr val="336699"/>
    <a:srgbClr val="2A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79" autoAdjust="0"/>
  </p:normalViewPr>
  <p:slideViewPr>
    <p:cSldViewPr>
      <p:cViewPr>
        <p:scale>
          <a:sx n="65" d="100"/>
          <a:sy n="65" d="100"/>
        </p:scale>
        <p:origin x="628" y="-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264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4DD4A0E-A071-47B5-98F1-36EABB00AA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287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E5BDD99-E0B0-45CF-86E5-0C12C94E08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138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2736B44-EACB-48E6-B7CC-FDC2D45B6ACD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TUOS Stephenson" panose="02070503080000020004" pitchFamily="18" charset="0"/>
              </a:rPr>
              <a:t>Tell you about the new features I’m</a:t>
            </a:r>
            <a:r>
              <a:rPr lang="en-US" altLang="en-US" baseline="0" dirty="0" smtClean="0">
                <a:latin typeface="TUOS Stephenson" panose="02070503080000020004" pitchFamily="18" charset="0"/>
              </a:rPr>
              <a:t> adding to </a:t>
            </a:r>
            <a:r>
              <a:rPr lang="en-US" altLang="en-US" baseline="0" dirty="0" err="1" smtClean="0">
                <a:latin typeface="TUOS Stephenson" panose="02070503080000020004" pitchFamily="18" charset="0"/>
              </a:rPr>
              <a:t>lisflood</a:t>
            </a:r>
            <a:r>
              <a:rPr lang="en-US" altLang="en-US" baseline="0" dirty="0" smtClean="0">
                <a:latin typeface="TUOS Stephenson" panose="02070503080000020004" pitchFamily="18" charset="0"/>
              </a:rPr>
              <a:t>, </a:t>
            </a:r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770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Lisflood</a:t>
            </a:r>
            <a:r>
              <a:rPr lang="en-GB" baseline="0" dirty="0" smtClean="0"/>
              <a:t> has been used in a wide variety of modelling studies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693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current version of </a:t>
            </a:r>
            <a:r>
              <a:rPr lang="en-GB" dirty="0" err="1" smtClean="0"/>
              <a:t>lisflood</a:t>
            </a:r>
            <a:r>
              <a:rPr lang="en-GB" baseline="0" dirty="0" smtClean="0"/>
              <a:t> recommends you use the local inertia solver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8969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Model studies have found the approximation is valid</a:t>
            </a:r>
            <a:r>
              <a:rPr lang="en-GB" baseline="0" dirty="0" smtClean="0"/>
              <a:t> for…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6806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Local inertia solver cannot run this test: the solver is unstable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4104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Fully 2D model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308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Tesla has</a:t>
            </a:r>
            <a:r>
              <a:rPr lang="en-GB" baseline="0" dirty="0" smtClean="0"/>
              <a:t> 5120 CUDA cores (not directly comparable to CPU cores)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5130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2209800"/>
            <a:ext cx="10972800" cy="1828800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4876800"/>
            <a:ext cx="10972800" cy="10668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57708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20688"/>
            <a:ext cx="10972800" cy="762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767" y="1628800"/>
            <a:ext cx="10972800" cy="446720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61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362200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362200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82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00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2362200"/>
            <a:ext cx="53848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362200"/>
            <a:ext cx="53848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25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4767" y="2362200"/>
            <a:ext cx="10972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endParaRPr lang="en-GB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3" r:id="rId3"/>
    <p:sldLayoutId id="2147483708" r:id="rId4"/>
    <p:sldLayoutId id="2147483711" r:id="rId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3200">
          <a:solidFill>
            <a:srgbClr val="2A196F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TUOS Stephenson" panose="02070503080000020004" pitchFamily="18" charset="0"/>
        <a:buChar char="•"/>
        <a:defRPr sz="2800">
          <a:solidFill>
            <a:srgbClr val="2A196F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2A196F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defRPr sz="1400">
          <a:solidFill>
            <a:srgbClr val="2A196F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buChar char="•"/>
        <a:defRPr sz="900">
          <a:solidFill>
            <a:srgbClr val="2A196F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6pPr>
      <a:lvl7pPr marL="29718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7pPr>
      <a:lvl8pPr marL="34290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8pPr>
      <a:lvl9pPr marL="38862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z="3500" dirty="0"/>
              <a:t>Extending </a:t>
            </a:r>
            <a:r>
              <a:rPr lang="en-GB" sz="3500" dirty="0" smtClean="0"/>
              <a:t>the LISFLOOD-FP inundation model: highly-parallel </a:t>
            </a:r>
            <a:r>
              <a:rPr lang="en-GB" sz="3500" dirty="0"/>
              <a:t>solvers for high Froude number flows</a:t>
            </a:r>
            <a:endParaRPr lang="en-US" altLang="en-US" sz="35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4648200"/>
            <a:ext cx="9550400" cy="1295400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rgbClr val="0099FF"/>
                </a:solidFill>
              </a:rPr>
              <a:t>James </a:t>
            </a:r>
            <a:r>
              <a:rPr lang="en-US" altLang="en-US" sz="2400" dirty="0" smtClean="0">
                <a:solidFill>
                  <a:srgbClr val="0099FF"/>
                </a:solidFill>
              </a:rPr>
              <a:t>Shaw       @</a:t>
            </a:r>
            <a:r>
              <a:rPr lang="en-US" altLang="en-US" sz="2400" dirty="0" err="1" smtClean="0">
                <a:solidFill>
                  <a:srgbClr val="0099FF"/>
                </a:solidFill>
              </a:rPr>
              <a:t>hertzsprrrung</a:t>
            </a:r>
            <a:endParaRPr lang="en-US" altLang="en-US" sz="2400" dirty="0" smtClean="0">
              <a:solidFill>
                <a:srgbClr val="0099FF"/>
              </a:solidFill>
            </a:endParaRPr>
          </a:p>
          <a:p>
            <a:pPr eaLnBrk="1" hangingPunct="1"/>
            <a:r>
              <a:rPr lang="en-US" altLang="en-US" sz="2400" dirty="0" smtClean="0">
                <a:solidFill>
                  <a:srgbClr val="0099FF"/>
                </a:solidFill>
              </a:rPr>
              <a:t>Water </a:t>
            </a:r>
            <a:r>
              <a:rPr lang="en-US" altLang="en-US" sz="2400" dirty="0" smtClean="0">
                <a:solidFill>
                  <a:srgbClr val="0099FF"/>
                </a:solidFill>
              </a:rPr>
              <a:t>group seminar May </a:t>
            </a:r>
            <a:r>
              <a:rPr lang="en-US" altLang="en-US" sz="2400" dirty="0" smtClean="0">
                <a:solidFill>
                  <a:srgbClr val="0099FF"/>
                </a:solidFill>
              </a:rPr>
              <a:t>2020</a:t>
            </a:r>
          </a:p>
          <a:p>
            <a:pPr eaLnBrk="1" hangingPunct="1"/>
            <a:r>
              <a:rPr lang="en-US" altLang="en-US" sz="2400" dirty="0" smtClean="0">
                <a:solidFill>
                  <a:srgbClr val="0099FF"/>
                </a:solidFill>
              </a:rPr>
              <a:t>Slides available at </a:t>
            </a:r>
            <a:r>
              <a:rPr lang="en-US" altLang="en-US" sz="2400" b="1" dirty="0" smtClean="0">
                <a:solidFill>
                  <a:srgbClr val="0099FF"/>
                </a:solidFill>
              </a:rPr>
              <a:t>doi.org/</a:t>
            </a:r>
            <a:r>
              <a:rPr lang="en-US" altLang="en-US" sz="2400" b="1" dirty="0" err="1" smtClean="0">
                <a:solidFill>
                  <a:srgbClr val="0099FF"/>
                </a:solidFill>
              </a:rPr>
              <a:t>dtsp</a:t>
            </a:r>
            <a:endParaRPr lang="en-US" altLang="en-US" sz="2400" b="1" dirty="0" smtClean="0">
              <a:solidFill>
                <a:srgbClr val="0099FF"/>
              </a:solidFill>
            </a:endParaRPr>
          </a:p>
        </p:txBody>
      </p:sp>
      <p:pic>
        <p:nvPicPr>
          <p:cNvPr id="2" name="Picture 1" descr="Twitter — Wikipé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80" y="4757824"/>
            <a:ext cx="360040" cy="29283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9976" y="620688"/>
            <a:ext cx="5905624" cy="762000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Downhill flow:</a:t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dirty="0" smtClean="0">
                <a:solidFill>
                  <a:srgbClr val="002060"/>
                </a:solidFill>
              </a:rPr>
              <a:t>flow </a:t>
            </a:r>
            <a:r>
              <a:rPr lang="en-GB" dirty="0" smtClean="0">
                <a:solidFill>
                  <a:srgbClr val="002060"/>
                </a:solidFill>
              </a:rPr>
              <a:t>behaviour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0969" y="6309320"/>
            <a:ext cx="29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www.fathom.global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0"/>
            <a:ext cx="51435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79976" y="2003356"/>
            <a:ext cx="5905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Brief period of inflow at the boundary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Most water remains in valley at 150m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Momentum carries some water into valley at 250m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63352" y="0"/>
            <a:ext cx="5359524" cy="22048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20452" y="4464496"/>
            <a:ext cx="5359524" cy="22048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9976" y="620688"/>
            <a:ext cx="5905624" cy="762000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Downhill flow:</a:t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dirty="0" smtClean="0">
                <a:solidFill>
                  <a:srgbClr val="002060"/>
                </a:solidFill>
              </a:rPr>
              <a:t>flow speed predictions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0969" y="6309320"/>
            <a:ext cx="29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www.fathom.global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0"/>
            <a:ext cx="51435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79976" y="2003356"/>
            <a:ext cx="504056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FV1 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rapidly loses energy due to numerical diffusion 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errors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+mn-lt"/>
              </a:rPr>
              <a:t>DG2 preserves long-lived sloshing motions resulting from very weak friction 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force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60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4" b="32150"/>
          <a:stretch/>
        </p:blipFill>
        <p:spPr>
          <a:xfrm>
            <a:off x="6840154" y="764704"/>
            <a:ext cx="5318921" cy="5256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Storm Desmond 2015 simulation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767" y="1628800"/>
            <a:ext cx="6147337" cy="2448272"/>
          </a:xfrm>
        </p:spPr>
        <p:txBody>
          <a:bodyPr/>
          <a:lstStyle/>
          <a:p>
            <a:r>
              <a:rPr lang="en-GB" sz="2400" dirty="0" smtClean="0"/>
              <a:t>Eden </a:t>
            </a:r>
            <a:r>
              <a:rPr lang="en-GB" sz="2400" dirty="0" smtClean="0"/>
              <a:t>catchment, 2500 km² </a:t>
            </a:r>
            <a:r>
              <a:rPr lang="en-GB" sz="2400" dirty="0" smtClean="0"/>
              <a:t>over Cumbria</a:t>
            </a:r>
            <a:endParaRPr lang="en-GB" sz="2400" dirty="0" smtClean="0"/>
          </a:p>
          <a:p>
            <a:r>
              <a:rPr lang="en-GB" sz="2400" dirty="0" smtClean="0"/>
              <a:t>Validation data from 16 river level monitoring </a:t>
            </a:r>
            <a:r>
              <a:rPr lang="en-GB" sz="2400" dirty="0" smtClean="0"/>
              <a:t>stations</a:t>
            </a:r>
          </a:p>
          <a:p>
            <a:r>
              <a:rPr lang="en-GB" sz="2400" dirty="0" smtClean="0"/>
              <a:t>Originally simulated by </a:t>
            </a:r>
            <a:r>
              <a:rPr lang="en-GB" sz="2400" dirty="0"/>
              <a:t>Xia et al., 2019 </a:t>
            </a:r>
            <a:r>
              <a:rPr lang="en-GB" sz="2400" dirty="0" smtClean="0"/>
              <a:t>doi.org/</a:t>
            </a:r>
            <a:r>
              <a:rPr lang="en-GB" sz="2400" dirty="0" err="1" smtClean="0"/>
              <a:t>dtpm</a:t>
            </a: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290969" y="6309320"/>
            <a:ext cx="29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www.fathom.global</a:t>
            </a:r>
          </a:p>
        </p:txBody>
      </p:sp>
      <p:pic>
        <p:nvPicPr>
          <p:cNvPr id="5" name="Picture 4" descr="File:Carlisle Civic Centre amid floodwater (geograph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9" y="3928236"/>
            <a:ext cx="3631952" cy="2723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9976" y="5955377"/>
            <a:ext cx="27028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+mn-lt"/>
              </a:rPr>
              <a:t>Carlisle Civic Centre</a:t>
            </a:r>
          </a:p>
          <a:p>
            <a:r>
              <a:rPr lang="en-GB" sz="2000" b="1" dirty="0" smtClean="0">
                <a:solidFill>
                  <a:srgbClr val="002060"/>
                </a:solidFill>
                <a:latin typeface="+mn-lt"/>
              </a:rPr>
              <a:t>6 Dec 2015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1424" y="6376508"/>
            <a:ext cx="3487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Rose and Trev Clough CC BY-SA 2.0</a:t>
            </a:r>
          </a:p>
        </p:txBody>
      </p:sp>
    </p:spTree>
    <p:extLst>
      <p:ext uri="{BB962C8B-B14F-4D97-AF65-F5344CB8AC3E}">
        <p14:creationId xmlns:p14="http://schemas.microsoft.com/office/powerpoint/2010/main" val="33596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767" y="1628800"/>
            <a:ext cx="6147337" cy="4467200"/>
          </a:xfrm>
        </p:spPr>
        <p:txBody>
          <a:bodyPr/>
          <a:lstStyle/>
          <a:p>
            <a:r>
              <a:rPr lang="en-GB" sz="2400" dirty="0" smtClean="0"/>
              <a:t>Floodplain </a:t>
            </a:r>
            <a:r>
              <a:rPr lang="en-GB" sz="2400" dirty="0"/>
              <a:t>topography and channel bathymetry at 20m grid </a:t>
            </a:r>
            <a:r>
              <a:rPr lang="en-GB" sz="2400" dirty="0" smtClean="0"/>
              <a:t>spacing              (~</a:t>
            </a:r>
            <a:r>
              <a:rPr lang="en-GB" sz="2400" dirty="0"/>
              <a:t>6 million cells)</a:t>
            </a:r>
          </a:p>
          <a:p>
            <a:r>
              <a:rPr lang="en-GB" sz="2400" dirty="0"/>
              <a:t>River and floodplain flows entirely driven by radar rainfall data (every 5min, 1km² resolution)</a:t>
            </a:r>
          </a:p>
          <a:p>
            <a:r>
              <a:rPr lang="en-GB" sz="2400" dirty="0"/>
              <a:t>Impermeable surface (no infiltration</a:t>
            </a:r>
            <a:r>
              <a:rPr lang="en-GB" sz="2400" dirty="0" smtClean="0"/>
              <a:t>)</a:t>
            </a:r>
          </a:p>
          <a:p>
            <a:r>
              <a:rPr lang="en-GB" sz="2400" dirty="0" smtClean="0"/>
              <a:t>Water drains out into Solway Firth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290969" y="6309320"/>
            <a:ext cx="29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www.fathom.global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4" b="32150"/>
          <a:stretch/>
        </p:blipFill>
        <p:spPr>
          <a:xfrm>
            <a:off x="6840154" y="764704"/>
            <a:ext cx="5318921" cy="5256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0056" y="1661001"/>
            <a:ext cx="208823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20" i="1" dirty="0" smtClean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Solway Firth</a:t>
            </a:r>
            <a:endParaRPr lang="en-GB" sz="1120" i="1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FV1 model configuration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01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2" r="64210" b="32151"/>
          <a:stretch/>
        </p:blipFill>
        <p:spPr>
          <a:xfrm>
            <a:off x="4727848" y="3532126"/>
            <a:ext cx="3888432" cy="3264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3" r="-1" b="52281"/>
          <a:stretch/>
        </p:blipFill>
        <p:spPr>
          <a:xfrm>
            <a:off x="8103888" y="340336"/>
            <a:ext cx="3448222" cy="2584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0" t="174" r="19804" b="46540"/>
          <a:stretch/>
        </p:blipFill>
        <p:spPr>
          <a:xfrm>
            <a:off x="4727848" y="0"/>
            <a:ext cx="2950670" cy="350100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4007768" y="1852504"/>
            <a:ext cx="2189947" cy="3134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6960098" y="772384"/>
            <a:ext cx="1296142" cy="1363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r="50131" b="52281"/>
          <a:stretch/>
        </p:blipFill>
        <p:spPr>
          <a:xfrm>
            <a:off x="807033" y="668212"/>
            <a:ext cx="3343093" cy="26167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48143" r="50104" b="4138"/>
          <a:stretch/>
        </p:blipFill>
        <p:spPr>
          <a:xfrm>
            <a:off x="978430" y="3789040"/>
            <a:ext cx="3319052" cy="2597954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 bwMode="auto">
          <a:xfrm flipV="1">
            <a:off x="4150126" y="3933056"/>
            <a:ext cx="1081778" cy="7522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9" t="47874" r="2502" b="4407"/>
          <a:stretch/>
        </p:blipFill>
        <p:spPr>
          <a:xfrm>
            <a:off x="8256240" y="3645024"/>
            <a:ext cx="3344790" cy="2618055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25" idx="1"/>
          </p:cNvCxnSpPr>
          <p:nvPr/>
        </p:nvCxnSpPr>
        <p:spPr bwMode="auto">
          <a:xfrm flipH="1">
            <a:off x="7832986" y="4954052"/>
            <a:ext cx="423254" cy="6351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710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Storm Desmond FV1 model runtimes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767" y="1628800"/>
            <a:ext cx="10467817" cy="44672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All simulations run on Bessemer, </a:t>
            </a:r>
            <a:r>
              <a:rPr lang="en-GB" sz="2400" dirty="0" err="1" smtClean="0"/>
              <a:t>TUoS</a:t>
            </a:r>
            <a:r>
              <a:rPr lang="en-GB" sz="2400" dirty="0" smtClean="0"/>
              <a:t> HPC platform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Duration of storm event:		132 hours	(5.5 days)</a:t>
            </a:r>
          </a:p>
          <a:p>
            <a:pPr marL="0" indent="0">
              <a:buNone/>
            </a:pPr>
            <a:r>
              <a:rPr lang="en-GB" sz="2400" dirty="0" smtClean="0"/>
              <a:t>FV1 solver </a:t>
            </a:r>
            <a:r>
              <a:rPr lang="en-GB" sz="2400" dirty="0"/>
              <a:t>on </a:t>
            </a:r>
            <a:r>
              <a:rPr lang="en-GB" sz="2400" dirty="0" smtClean="0"/>
              <a:t>16-core CPU:		56.3 hours	(2.3× real time)</a:t>
            </a:r>
          </a:p>
          <a:p>
            <a:pPr marL="0" indent="0">
              <a:buNone/>
            </a:pPr>
            <a:r>
              <a:rPr lang="en-GB" sz="2400" dirty="0" smtClean="0"/>
              <a:t>FV1 solver on Tesla V100 GPU</a:t>
            </a:r>
            <a:r>
              <a:rPr lang="en-GB" sz="2400" dirty="0" smtClean="0"/>
              <a:t>:	5.75 hours	(23× real time)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 smtClean="0"/>
              <a:t>GPU gives 10×speed-up over 16-core CPU</a:t>
            </a:r>
            <a:endParaRPr lang="en-GB" sz="2400" b="1" dirty="0" smtClean="0"/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290969" y="6309320"/>
            <a:ext cx="29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www.fathom.global</a:t>
            </a:r>
          </a:p>
        </p:txBody>
      </p:sp>
    </p:spTree>
    <p:extLst>
      <p:ext uri="{BB962C8B-B14F-4D97-AF65-F5344CB8AC3E}">
        <p14:creationId xmlns:p14="http://schemas.microsoft.com/office/powerpoint/2010/main" val="320302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/>
              <a:t>Coming late 2020, next LISFLOOD-FP release includes new FV1 and DG2 solvers:</a:t>
            </a:r>
          </a:p>
          <a:p>
            <a:r>
              <a:rPr lang="en-GB" sz="2400" dirty="0" smtClean="0"/>
              <a:t>For simulating fast flows, low friction surfaces, fine-scale flow features</a:t>
            </a:r>
          </a:p>
          <a:p>
            <a:r>
              <a:rPr lang="en-GB" sz="2400" dirty="0" smtClean="0"/>
              <a:t>Dynamic rain-on-grid functionality for simulating storm events</a:t>
            </a:r>
          </a:p>
          <a:p>
            <a:r>
              <a:rPr lang="en-GB" sz="2400" dirty="0" smtClean="0"/>
              <a:t>Supports multi-core CPUs and many-core GPUs</a:t>
            </a:r>
          </a:p>
          <a:p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>
                <a:solidFill>
                  <a:srgbClr val="002060"/>
                </a:solidFill>
              </a:rPr>
              <a:t>Freely available for academic use, please contact me for further information!</a:t>
            </a:r>
          </a:p>
          <a:p>
            <a:pPr marL="0" indent="0">
              <a:buNone/>
            </a:pPr>
            <a:endParaRPr lang="en-US" altLang="en-US" sz="24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en-US" sz="2400" dirty="0" smtClean="0">
                <a:solidFill>
                  <a:srgbClr val="002060"/>
                </a:solidFill>
              </a:rPr>
              <a:t>Slides </a:t>
            </a:r>
            <a:r>
              <a:rPr lang="en-US" altLang="en-US" sz="2400" dirty="0">
                <a:solidFill>
                  <a:srgbClr val="002060"/>
                </a:solidFill>
              </a:rPr>
              <a:t>available at </a:t>
            </a:r>
            <a:r>
              <a:rPr lang="en-US" altLang="en-US" sz="2400" b="1" dirty="0" smtClean="0">
                <a:solidFill>
                  <a:srgbClr val="002060"/>
                </a:solidFill>
              </a:rPr>
              <a:t>doi.org/</a:t>
            </a:r>
            <a:r>
              <a:rPr lang="en-US" altLang="en-US" sz="2400" b="1" dirty="0" err="1" smtClean="0">
                <a:solidFill>
                  <a:srgbClr val="002060"/>
                </a:solidFill>
              </a:rPr>
              <a:t>dtsp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About LISFLOOD-FP inundation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Unsteady </a:t>
            </a:r>
            <a:r>
              <a:rPr lang="en-GB" dirty="0"/>
              <a:t>overland </a:t>
            </a:r>
            <a:r>
              <a:rPr lang="en-GB" dirty="0" smtClean="0"/>
              <a:t>flow simulation </a:t>
            </a:r>
            <a:r>
              <a:rPr lang="en-GB" dirty="0"/>
              <a:t>on 2D raster </a:t>
            </a:r>
            <a:r>
              <a:rPr lang="en-GB" dirty="0" smtClean="0"/>
              <a:t>grids</a:t>
            </a:r>
          </a:p>
          <a:p>
            <a:r>
              <a:rPr lang="en-GB" dirty="0"/>
              <a:t>First </a:t>
            </a:r>
            <a:r>
              <a:rPr lang="en-GB" dirty="0" smtClean="0"/>
              <a:t>created </a:t>
            </a:r>
            <a:r>
              <a:rPr lang="en-GB" dirty="0"/>
              <a:t>in </a:t>
            </a:r>
            <a:r>
              <a:rPr lang="en-GB" dirty="0" smtClean="0"/>
              <a:t>1999 at </a:t>
            </a:r>
            <a:r>
              <a:rPr lang="en-GB" dirty="0"/>
              <a:t>University of </a:t>
            </a:r>
            <a:r>
              <a:rPr lang="en-GB" dirty="0" smtClean="0"/>
              <a:t>Bristol</a:t>
            </a:r>
          </a:p>
          <a:p>
            <a:r>
              <a:rPr lang="en-GB" dirty="0" smtClean="0"/>
              <a:t>Freely </a:t>
            </a:r>
            <a:r>
              <a:rPr lang="en-GB" dirty="0" smtClean="0"/>
              <a:t>available </a:t>
            </a:r>
            <a:r>
              <a:rPr lang="en-GB" dirty="0" smtClean="0"/>
              <a:t>for teaching and research, </a:t>
            </a:r>
            <a:r>
              <a:rPr lang="en-GB" dirty="0" smtClean="0"/>
              <a:t>visit </a:t>
            </a:r>
            <a:r>
              <a:rPr lang="en-GB" b="1" dirty="0" smtClean="0"/>
              <a:t>bit.ly/</a:t>
            </a:r>
            <a:r>
              <a:rPr lang="en-GB" b="1" dirty="0" err="1" smtClean="0"/>
              <a:t>lisflood-fp</a:t>
            </a:r>
            <a:endParaRPr lang="en-GB" b="1" dirty="0" smtClean="0"/>
          </a:p>
          <a:p>
            <a:r>
              <a:rPr lang="en-GB" dirty="0" smtClean="0"/>
              <a:t>Simple to </a:t>
            </a:r>
            <a:r>
              <a:rPr lang="en-GB" dirty="0"/>
              <a:t>install, configure, and </a:t>
            </a:r>
            <a:r>
              <a:rPr lang="en-GB" dirty="0" smtClean="0"/>
              <a:t>run on multi-core CPUs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290969" y="6309320"/>
            <a:ext cx="29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www.fathom.global</a:t>
            </a:r>
          </a:p>
        </p:txBody>
      </p:sp>
    </p:spTree>
    <p:extLst>
      <p:ext uri="{BB962C8B-B14F-4D97-AF65-F5344CB8AC3E}">
        <p14:creationId xmlns:p14="http://schemas.microsoft.com/office/powerpoint/2010/main" val="20489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LISFLOOD-FP applications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7" b="8992"/>
          <a:stretch/>
        </p:blipFill>
        <p:spPr>
          <a:xfrm>
            <a:off x="1127448" y="1382688"/>
            <a:ext cx="2961138" cy="3449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360" y="4919008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Urban flood modelling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using         vehicle-mounted </a:t>
            </a:r>
            <a:r>
              <a:rPr lang="en-GB" sz="2000" dirty="0" err="1" smtClean="0">
                <a:solidFill>
                  <a:srgbClr val="002060"/>
                </a:solidFill>
                <a:latin typeface="+mn-lt"/>
              </a:rPr>
              <a:t>lidar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 topography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data</a:t>
            </a:r>
            <a:endParaRPr lang="en-GB" sz="2000" dirty="0" smtClean="0">
              <a:solidFill>
                <a:srgbClr val="00206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0.1 km</a:t>
            </a:r>
            <a:r>
              <a:rPr lang="en-GB" sz="2000" baseline="30000" dirty="0" smtClean="0">
                <a:solidFill>
                  <a:srgbClr val="002060"/>
                </a:solidFill>
                <a:latin typeface="+mn-lt"/>
              </a:rPr>
              <a:t>2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 at 0.1m grid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spacing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Sampson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et al., 2012 doi.org/</a:t>
            </a:r>
            <a:r>
              <a:rPr lang="en-GB" sz="2000" dirty="0" err="1" smtClean="0">
                <a:solidFill>
                  <a:srgbClr val="002060"/>
                </a:solidFill>
                <a:latin typeface="+mn-lt"/>
              </a:rPr>
              <a:t>dcbk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382688"/>
            <a:ext cx="3784127" cy="35146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36762" y="4919008"/>
            <a:ext cx="5648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Continental-scale flood modelling using satellite topography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data</a:t>
            </a:r>
            <a:endParaRPr lang="en-GB" sz="2000" dirty="0" smtClean="0">
              <a:solidFill>
                <a:srgbClr val="00206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30 million km</a:t>
            </a:r>
            <a:r>
              <a:rPr lang="en-GB" sz="2000" baseline="30000" dirty="0" smtClean="0">
                <a:solidFill>
                  <a:srgbClr val="002060"/>
                </a:solidFill>
                <a:latin typeface="+mn-lt"/>
              </a:rPr>
              <a:t>2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 at 90m grid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spacing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Sampson et al., 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2015 doi.org/</a:t>
            </a:r>
            <a:r>
              <a:rPr lang="en-GB" sz="2000" dirty="0" err="1">
                <a:solidFill>
                  <a:srgbClr val="002060"/>
                </a:solidFill>
                <a:latin typeface="+mn-lt"/>
              </a:rPr>
              <a:t>ggjfth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175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LISFLOOD-FP local inertia solver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Derived from the fully </a:t>
            </a:r>
            <a:r>
              <a:rPr lang="en-GB" dirty="0" smtClean="0"/>
              <a:t>nonlinear 2D shallow water </a:t>
            </a:r>
            <a:r>
              <a:rPr lang="en-GB" dirty="0" smtClean="0"/>
              <a:t>equations:</a:t>
            </a:r>
            <a:endParaRPr lang="en-GB" dirty="0" smtClean="0"/>
          </a:p>
          <a:p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9" b="35506"/>
          <a:stretch/>
        </p:blipFill>
        <p:spPr>
          <a:xfrm>
            <a:off x="3941474" y="3119272"/>
            <a:ext cx="8112224" cy="864096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 bwMode="auto">
          <a:xfrm>
            <a:off x="4223792" y="2950089"/>
            <a:ext cx="3168352" cy="1145150"/>
          </a:xfrm>
          <a:prstGeom prst="mathMultiply">
            <a:avLst/>
          </a:prstGeom>
          <a:solidFill>
            <a:srgbClr val="C00000">
              <a:alpha val="69804"/>
            </a:srgbClr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8037" y="2367047"/>
            <a:ext cx="2215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Mass equation: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0422" y="3303977"/>
            <a:ext cx="3098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Momentum equation: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8" t="437" r="-37598" b="67608"/>
          <a:stretch/>
        </p:blipFill>
        <p:spPr>
          <a:xfrm>
            <a:off x="3916302" y="2204864"/>
            <a:ext cx="8112224" cy="864096"/>
          </a:xfrm>
          <a:prstGeom prst="rect">
            <a:avLst/>
          </a:prstGeom>
        </p:spPr>
      </p:pic>
      <p:sp>
        <p:nvSpPr>
          <p:cNvPr id="13" name="Left Brace 12"/>
          <p:cNvSpPr/>
          <p:nvPr/>
        </p:nvSpPr>
        <p:spPr bwMode="auto">
          <a:xfrm rot="16200000">
            <a:off x="5728528" y="3295719"/>
            <a:ext cx="288032" cy="1887071"/>
          </a:xfrm>
          <a:prstGeom prst="leftBrace">
            <a:avLst>
              <a:gd name="adj1" fmla="val 30227"/>
              <a:gd name="adj2" fmla="val 50000"/>
            </a:avLst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33601" y="4335074"/>
            <a:ext cx="18572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002060"/>
                </a:solidFill>
                <a:latin typeface="+mn-lt"/>
              </a:rPr>
              <a:t>Convective</a:t>
            </a:r>
          </a:p>
          <a:p>
            <a:pPr algn="ctr"/>
            <a:r>
              <a:rPr lang="en-GB" dirty="0" smtClean="0">
                <a:solidFill>
                  <a:srgbClr val="002060"/>
                </a:solidFill>
                <a:latin typeface="+mn-lt"/>
              </a:rPr>
              <a:t>acceleration</a:t>
            </a:r>
            <a:endParaRPr lang="en-GB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Left Brace 14"/>
          <p:cNvSpPr/>
          <p:nvPr/>
        </p:nvSpPr>
        <p:spPr bwMode="auto">
          <a:xfrm rot="16200000">
            <a:off x="7732105" y="3457176"/>
            <a:ext cx="246975" cy="1521380"/>
          </a:xfrm>
          <a:prstGeom prst="leftBrace">
            <a:avLst>
              <a:gd name="adj1" fmla="val 30227"/>
              <a:gd name="adj2" fmla="val 50000"/>
            </a:avLst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42350" y="4334213"/>
            <a:ext cx="1401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002060"/>
                </a:solidFill>
                <a:latin typeface="+mn-lt"/>
              </a:rPr>
              <a:t>Pressure</a:t>
            </a:r>
          </a:p>
          <a:p>
            <a:pPr algn="ctr"/>
            <a:r>
              <a:rPr lang="en-GB" dirty="0" smtClean="0">
                <a:solidFill>
                  <a:srgbClr val="002060"/>
                </a:solidFill>
                <a:latin typeface="+mn-lt"/>
              </a:rPr>
              <a:t>gradient</a:t>
            </a:r>
            <a:endParaRPr lang="en-GB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1880" y="5517232"/>
            <a:ext cx="9126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kern="0" dirty="0">
                <a:solidFill>
                  <a:srgbClr val="2A196F"/>
                </a:solidFill>
                <a:latin typeface="TUOS Blake"/>
              </a:rPr>
              <a:t>Local inertia </a:t>
            </a:r>
            <a:r>
              <a:rPr lang="en-GB" sz="2800" b="1" kern="0" dirty="0" smtClean="0">
                <a:solidFill>
                  <a:srgbClr val="2A196F"/>
                </a:solidFill>
                <a:latin typeface="TUOS Blake"/>
              </a:rPr>
              <a:t>solver neglects convective acceleration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37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of local inertia </a:t>
            </a:r>
            <a:r>
              <a:rPr lang="en-GB" dirty="0" smtClean="0"/>
              <a:t>solver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Local inertia solver</a:t>
            </a:r>
            <a:r>
              <a:rPr lang="en-GB" dirty="0" smtClean="0"/>
              <a:t> </a:t>
            </a:r>
            <a:r>
              <a:rPr lang="en-GB" dirty="0" smtClean="0"/>
              <a:t>is </a:t>
            </a:r>
            <a:r>
              <a:rPr lang="en-GB" dirty="0" smtClean="0"/>
              <a:t>stable:</a:t>
            </a:r>
            <a:endParaRPr lang="en-GB" dirty="0" smtClean="0"/>
          </a:p>
          <a:p>
            <a:r>
              <a:rPr lang="en-GB" dirty="0" smtClean="0"/>
              <a:t>For </a:t>
            </a:r>
            <a:r>
              <a:rPr lang="en-GB" dirty="0"/>
              <a:t>Froude numbers &lt; ~0.7</a:t>
            </a:r>
          </a:p>
          <a:p>
            <a:r>
              <a:rPr lang="en-GB" dirty="0"/>
              <a:t>Suitable for fluvial flooding (driven by slowly rising river levels)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Local inertia solver </a:t>
            </a:r>
            <a:r>
              <a:rPr lang="en-GB" dirty="0" smtClean="0"/>
              <a:t>can </a:t>
            </a:r>
            <a:r>
              <a:rPr lang="en-GB" dirty="0" smtClean="0"/>
              <a:t>become unstable for </a:t>
            </a:r>
            <a:r>
              <a:rPr lang="en-GB" dirty="0" smtClean="0"/>
              <a:t>Froude numbers &gt; ~0.7:</a:t>
            </a:r>
          </a:p>
          <a:p>
            <a:r>
              <a:rPr lang="en-GB" dirty="0" smtClean="0"/>
              <a:t>Pluvial </a:t>
            </a:r>
            <a:r>
              <a:rPr lang="en-GB" dirty="0"/>
              <a:t>flooding </a:t>
            </a:r>
            <a:r>
              <a:rPr lang="en-GB" dirty="0" smtClean="0"/>
              <a:t>involving </a:t>
            </a:r>
            <a:r>
              <a:rPr lang="en-GB" dirty="0"/>
              <a:t>rainwater flowing down </a:t>
            </a:r>
            <a:r>
              <a:rPr lang="en-GB" dirty="0" smtClean="0"/>
              <a:t>mountain slopes</a:t>
            </a:r>
          </a:p>
          <a:p>
            <a:r>
              <a:rPr lang="en-GB" dirty="0" smtClean="0"/>
              <a:t>Urban </a:t>
            </a:r>
            <a:r>
              <a:rPr lang="en-GB" dirty="0"/>
              <a:t>floods over smooth surfaces (Manning's </a:t>
            </a:r>
            <a:r>
              <a:rPr lang="en-GB" i="1" dirty="0"/>
              <a:t>n</a:t>
            </a:r>
            <a:r>
              <a:rPr lang="en-GB" dirty="0"/>
              <a:t> ~0.01</a:t>
            </a:r>
            <a:r>
              <a:rPr lang="en-GB" dirty="0" smtClean="0"/>
              <a:t>)</a:t>
            </a:r>
            <a:endParaRPr lang="en-GB" dirty="0"/>
          </a:p>
          <a:p>
            <a:r>
              <a:rPr lang="en-GB" dirty="0" smtClean="0"/>
              <a:t>Hydraulic jumps in open channels, </a:t>
            </a:r>
            <a:r>
              <a:rPr lang="en-GB" dirty="0"/>
              <a:t>dam break scenarios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290969" y="6309320"/>
            <a:ext cx="29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www.fathom.global</a:t>
            </a:r>
          </a:p>
        </p:txBody>
      </p:sp>
    </p:spTree>
    <p:extLst>
      <p:ext uri="{BB962C8B-B14F-4D97-AF65-F5344CB8AC3E}">
        <p14:creationId xmlns:p14="http://schemas.microsoft.com/office/powerpoint/2010/main" val="274540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fully nonlinear 2D shallow water solvers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Available in the next LISFLOOD-FP release later in </a:t>
            </a:r>
            <a:r>
              <a:rPr lang="en-GB" dirty="0" smtClean="0"/>
              <a:t>2020:</a:t>
            </a:r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-order-accurate </a:t>
            </a:r>
            <a:r>
              <a:rPr lang="en-GB" dirty="0"/>
              <a:t>Discontinuous Galerkin (DG2) </a:t>
            </a:r>
            <a:r>
              <a:rPr lang="en-GB" dirty="0" smtClean="0"/>
              <a:t>scheme</a:t>
            </a:r>
          </a:p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-order-accurate </a:t>
            </a:r>
            <a:r>
              <a:rPr lang="en-GB" dirty="0"/>
              <a:t>Finite Volume </a:t>
            </a:r>
            <a:r>
              <a:rPr lang="en-GB" dirty="0" smtClean="0"/>
              <a:t>(</a:t>
            </a:r>
            <a:r>
              <a:rPr lang="en-GB" dirty="0"/>
              <a:t>FV1</a:t>
            </a:r>
            <a:r>
              <a:rPr lang="en-GB" dirty="0" smtClean="0"/>
              <a:t>) variant of the same </a:t>
            </a:r>
            <a:r>
              <a:rPr lang="en-GB" dirty="0" smtClean="0"/>
              <a:t>scheme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FV1 and DG2 solvers can be configured for:</a:t>
            </a:r>
          </a:p>
          <a:p>
            <a:r>
              <a:rPr lang="en-GB" dirty="0"/>
              <a:t>M</a:t>
            </a:r>
            <a:r>
              <a:rPr lang="en-GB" dirty="0" smtClean="0"/>
              <a:t>ulti-core CPU (tested up to 16 CPU cores)</a:t>
            </a:r>
          </a:p>
          <a:p>
            <a:r>
              <a:rPr lang="en-GB" dirty="0"/>
              <a:t>M</a:t>
            </a:r>
            <a:r>
              <a:rPr lang="en-GB" dirty="0" smtClean="0"/>
              <a:t>any-core GPU (tested up to 5120 GPU cores)</a:t>
            </a:r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290969" y="6309320"/>
            <a:ext cx="29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www.fathom.global</a:t>
            </a:r>
          </a:p>
        </p:txBody>
      </p:sp>
    </p:spTree>
    <p:extLst>
      <p:ext uri="{BB962C8B-B14F-4D97-AF65-F5344CB8AC3E}">
        <p14:creationId xmlns:p14="http://schemas.microsoft.com/office/powerpoint/2010/main" val="1936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Circular shock </a:t>
            </a:r>
            <a:r>
              <a:rPr lang="en-GB" dirty="0" smtClean="0"/>
              <a:t>wave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290969" y="6309320"/>
            <a:ext cx="29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www.fathom.global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5361" y="2392072"/>
            <a:ext cx="4107112" cy="2878449"/>
            <a:chOff x="335360" y="2392072"/>
            <a:chExt cx="4957027" cy="3474108"/>
          </a:xfrm>
        </p:grpSpPr>
        <p:sp>
          <p:nvSpPr>
            <p:cNvPr id="17" name="Rectangle 16"/>
            <p:cNvSpPr/>
            <p:nvPr/>
          </p:nvSpPr>
          <p:spPr>
            <a:xfrm>
              <a:off x="2093659" y="5404515"/>
              <a:ext cx="8643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  <a:latin typeface="+mn-lt"/>
                </a:rPr>
                <a:t>20 m</a:t>
              </a:r>
              <a:endParaRPr lang="en-GB" dirty="0">
                <a:solidFill>
                  <a:srgbClr val="002060"/>
                </a:solidFill>
                <a:latin typeface="+mn-l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35360" y="2392072"/>
              <a:ext cx="4957027" cy="3012443"/>
              <a:chOff x="335360" y="2392072"/>
              <a:chExt cx="4957027" cy="301244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59" r="26508"/>
              <a:stretch/>
            </p:blipFill>
            <p:spPr>
              <a:xfrm>
                <a:off x="1055440" y="2392072"/>
                <a:ext cx="2867040" cy="2838696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 rot="16200000">
                <a:off x="134023" y="3480752"/>
                <a:ext cx="8643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 smtClean="0">
                    <a:solidFill>
                      <a:srgbClr val="002060"/>
                    </a:solidFill>
                    <a:latin typeface="+mn-lt"/>
                  </a:rPr>
                  <a:t>20 m</a:t>
                </a:r>
                <a:endParaRPr lang="en-GB" dirty="0">
                  <a:solidFill>
                    <a:srgbClr val="002060"/>
                  </a:solidFill>
                  <a:latin typeface="+mn-lt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1127448" y="5404515"/>
                <a:ext cx="2736304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 flipV="1">
                <a:off x="911424" y="2524195"/>
                <a:ext cx="0" cy="25922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24" name="Rectangle 23"/>
              <p:cNvSpPr/>
              <p:nvPr/>
            </p:nvSpPr>
            <p:spPr>
              <a:xfrm>
                <a:off x="4069426" y="3085450"/>
                <a:ext cx="9285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 smtClean="0">
                    <a:solidFill>
                      <a:srgbClr val="002060"/>
                    </a:solidFill>
                    <a:latin typeface="+mn-lt"/>
                  </a:rPr>
                  <a:t>0.5 m</a:t>
                </a:r>
                <a:endParaRPr lang="en-GB" dirty="0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379958" y="4127434"/>
                <a:ext cx="9124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 smtClean="0">
                    <a:solidFill>
                      <a:srgbClr val="002060"/>
                    </a:solidFill>
                    <a:latin typeface="+mn-lt"/>
                  </a:rPr>
                  <a:t>2.5 m</a:t>
                </a:r>
                <a:endParaRPr lang="en-GB" dirty="0">
                  <a:solidFill>
                    <a:srgbClr val="002060"/>
                  </a:solidFill>
                  <a:latin typeface="+mn-lt"/>
                </a:endParaRPr>
              </a:p>
            </p:txBody>
          </p:sp>
          <p:cxnSp>
            <p:nvCxnSpPr>
              <p:cNvPr id="30" name="Straight Arrow Connector 29"/>
              <p:cNvCxnSpPr>
                <a:endCxn id="24" idx="1"/>
              </p:cNvCxnSpPr>
              <p:nvPr/>
            </p:nvCxnSpPr>
            <p:spPr bwMode="auto">
              <a:xfrm>
                <a:off x="3484020" y="3261528"/>
                <a:ext cx="585406" cy="5475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>
                <a:off x="2482320" y="3849956"/>
                <a:ext cx="1938813" cy="55495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</p:grpSp>
      </p:grpSp>
      <p:sp>
        <p:nvSpPr>
          <p:cNvPr id="36" name="Rectangle 35"/>
          <p:cNvSpPr/>
          <p:nvPr/>
        </p:nvSpPr>
        <p:spPr>
          <a:xfrm>
            <a:off x="812800" y="1304336"/>
            <a:ext cx="5200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Standard benchmark test, Toro 2001 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6877" y="5535135"/>
            <a:ext cx="4147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200×200 cells (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0.1 m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grid spacing)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5285" y="2008759"/>
            <a:ext cx="2281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Initial condition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6730"/>
          <a:stretch/>
        </p:blipFill>
        <p:spPr>
          <a:xfrm>
            <a:off x="6779113" y="3201349"/>
            <a:ext cx="2857500" cy="1832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51588" b="-2411"/>
          <a:stretch/>
        </p:blipFill>
        <p:spPr>
          <a:xfrm>
            <a:off x="9117484" y="4613430"/>
            <a:ext cx="2788920" cy="18434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3363" t="32420" r="-3363" b="34310"/>
          <a:stretch/>
        </p:blipFill>
        <p:spPr>
          <a:xfrm>
            <a:off x="4822091" y="1722588"/>
            <a:ext cx="2857500" cy="183293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 rot="2634437">
            <a:off x="6908370" y="3004982"/>
            <a:ext cx="829055" cy="847243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2634437">
            <a:off x="9082215" y="4383406"/>
            <a:ext cx="829055" cy="847243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91504" y="1637257"/>
            <a:ext cx="1202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2060"/>
                </a:solidFill>
                <a:latin typeface="+mn-lt"/>
              </a:rPr>
              <a:t>t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 = 0.7 s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42303" y="4391215"/>
            <a:ext cx="1194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2060"/>
                </a:solidFill>
                <a:latin typeface="+mn-lt"/>
              </a:rPr>
              <a:t>t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 = 4.7 s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73659" y="3078781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2060"/>
                </a:solidFill>
                <a:latin typeface="+mn-lt"/>
              </a:rPr>
              <a:t>t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 = 1.4 s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4339704" y="2333312"/>
            <a:ext cx="829055" cy="847243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8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Circular shock wave after 4.7 seconds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290969" y="6309320"/>
            <a:ext cx="29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www.fathom.global</a:t>
            </a:r>
          </a:p>
        </p:txBody>
      </p:sp>
      <p:sp>
        <p:nvSpPr>
          <p:cNvPr id="3" name="Rectangle 2"/>
          <p:cNvSpPr/>
          <p:nvPr/>
        </p:nvSpPr>
        <p:spPr>
          <a:xfrm>
            <a:off x="551384" y="1340769"/>
            <a:ext cx="2550955" cy="1005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Local inertia</a:t>
            </a:r>
          </a:p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(standard solver)</a:t>
            </a:r>
            <a:endParaRPr lang="en-GB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31966" y="1340769"/>
            <a:ext cx="1899046" cy="1005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FV1</a:t>
            </a:r>
          </a:p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(new solver)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35623" y="1340768"/>
            <a:ext cx="1899046" cy="1005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DG2</a:t>
            </a:r>
          </a:p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(new solver)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9" r="26568"/>
          <a:stretch/>
        </p:blipFill>
        <p:spPr>
          <a:xfrm>
            <a:off x="579250" y="2140841"/>
            <a:ext cx="2867040" cy="2838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r="26627"/>
          <a:stretch/>
        </p:blipFill>
        <p:spPr>
          <a:xfrm>
            <a:off x="8735623" y="2140841"/>
            <a:ext cx="2867040" cy="28386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0" r="26686" b="935"/>
          <a:stretch/>
        </p:blipFill>
        <p:spPr>
          <a:xfrm>
            <a:off x="4658804" y="2137077"/>
            <a:ext cx="2867101" cy="2812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78" y="5752884"/>
            <a:ext cx="4652524" cy="4616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00527" y="6211354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0m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76107" y="6279703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1.5m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80928" y="5291219"/>
            <a:ext cx="3396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Water surface elevation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1" t="16297" r="28135" b="57036"/>
          <a:stretch/>
        </p:blipFill>
        <p:spPr>
          <a:xfrm>
            <a:off x="5077774" y="2505675"/>
            <a:ext cx="2906475" cy="266429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7" t="11003" r="28330" b="61792"/>
          <a:stretch/>
        </p:blipFill>
        <p:spPr>
          <a:xfrm>
            <a:off x="9048328" y="2465610"/>
            <a:ext cx="2952328" cy="271842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0530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Downhill flow over a dry domain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290969" y="6309320"/>
            <a:ext cx="29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www.fathom.global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2800" y="1304336"/>
            <a:ext cx="87223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Environment Agency benchmark test, </a:t>
            </a:r>
            <a:r>
              <a:rPr lang="en-GB" dirty="0" err="1">
                <a:solidFill>
                  <a:srgbClr val="002060"/>
                </a:solidFill>
                <a:latin typeface="+mn-lt"/>
              </a:rPr>
              <a:t>Néelz</a:t>
            </a:r>
            <a:r>
              <a:rPr lang="en-GB" dirty="0">
                <a:solidFill>
                  <a:srgbClr val="002060"/>
                </a:solidFill>
                <a:latin typeface="+mn-lt"/>
              </a:rPr>
              <a:t> and Pender 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Manning’s </a:t>
            </a:r>
            <a:r>
              <a:rPr lang="en-GB" i="1" dirty="0">
                <a:solidFill>
                  <a:srgbClr val="002060"/>
                </a:solidFill>
                <a:latin typeface="+mn-lt"/>
              </a:rPr>
              <a:t>n</a:t>
            </a:r>
            <a:r>
              <a:rPr lang="en-GB" dirty="0">
                <a:solidFill>
                  <a:srgbClr val="002060"/>
                </a:solidFill>
                <a:latin typeface="+mn-lt"/>
              </a:rPr>
              <a:t> = 0.01 — too low for local inertia 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solver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24" y="2454765"/>
            <a:ext cx="7557392" cy="377869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>
            <a:off x="2067000" y="3058492"/>
            <a:ext cx="1296144" cy="432048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124" y="296480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2060"/>
                </a:solidFill>
                <a:latin typeface="+mn-lt"/>
              </a:rPr>
              <a:t>Inflow at boundary</a:t>
            </a:r>
            <a:endParaRPr lang="en-GB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719736" y="3164800"/>
            <a:ext cx="792088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7648" y="2420888"/>
            <a:ext cx="762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Test setup (topography varies in </a:t>
            </a:r>
            <a:r>
              <a:rPr lang="en-GB" i="1" dirty="0" smtClean="0">
                <a:solidFill>
                  <a:srgbClr val="002060"/>
                </a:solidFill>
                <a:latin typeface="+mn-lt"/>
              </a:rPr>
              <a:t>x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-direction only)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5760" y="5779578"/>
            <a:ext cx="49487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+mn-lt"/>
              </a:rPr>
              <a:t>2D domain: 300m×100m, 5m grid spacing</a:t>
            </a:r>
          </a:p>
        </p:txBody>
      </p:sp>
    </p:spTree>
    <p:extLst>
      <p:ext uri="{BB962C8B-B14F-4D97-AF65-F5344CB8AC3E}">
        <p14:creationId xmlns:p14="http://schemas.microsoft.com/office/powerpoint/2010/main" val="40159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tuos_ppt_template_white">
  <a:themeElements>
    <a:clrScheme name="">
      <a:dk1>
        <a:srgbClr val="00FFFF"/>
      </a:dk1>
      <a:lt1>
        <a:srgbClr val="FFFFFF"/>
      </a:lt1>
      <a:dk2>
        <a:srgbClr val="FFFF33"/>
      </a:dk2>
      <a:lt2>
        <a:srgbClr val="FCFBE3"/>
      </a:lt2>
      <a:accent1>
        <a:srgbClr val="FFFF00"/>
      </a:accent1>
      <a:accent2>
        <a:srgbClr val="B5B5B5"/>
      </a:accent2>
      <a:accent3>
        <a:srgbClr val="FFFFFF"/>
      </a:accent3>
      <a:accent4>
        <a:srgbClr val="00DADA"/>
      </a:accent4>
      <a:accent5>
        <a:srgbClr val="FFFFAA"/>
      </a:accent5>
      <a:accent6>
        <a:srgbClr val="A4A4A4"/>
      </a:accent6>
      <a:hlink>
        <a:srgbClr val="00B4F0"/>
      </a:hlink>
      <a:folHlink>
        <a:srgbClr val="FF00AE"/>
      </a:folHlink>
    </a:clrScheme>
    <a:fontScheme name="Default Design">
      <a:majorFont>
        <a:latin typeface="TUOS Stephenson"/>
        <a:ea typeface=""/>
        <a:cs typeface=""/>
      </a:majorFont>
      <a:minorFont>
        <a:latin typeface="TUOS Blak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lnDef>
  </a:objectDefaults>
  <a:extraClrSchemeLst>
    <a:extraClrScheme>
      <a:clrScheme name="Default Design 1">
        <a:dk1>
          <a:srgbClr val="2A196F"/>
        </a:dk1>
        <a:lt1>
          <a:srgbClr val="F9FFA2"/>
        </a:lt1>
        <a:dk2>
          <a:srgbClr val="00B3EF"/>
        </a:dk2>
        <a:lt2>
          <a:srgbClr val="FCFBE3"/>
        </a:lt2>
        <a:accent1>
          <a:srgbClr val="FFFF00"/>
        </a:accent1>
        <a:accent2>
          <a:srgbClr val="B5B5B5"/>
        </a:accent2>
        <a:accent3>
          <a:srgbClr val="FBFFCE"/>
        </a:accent3>
        <a:accent4>
          <a:srgbClr val="22145E"/>
        </a:accent4>
        <a:accent5>
          <a:srgbClr val="FFFFAA"/>
        </a:accent5>
        <a:accent6>
          <a:srgbClr val="A4A4A4"/>
        </a:accent6>
        <a:hlink>
          <a:srgbClr val="00B4F0"/>
        </a:hlink>
        <a:folHlink>
          <a:srgbClr val="FF00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CFBE3"/>
    </a:dk1>
    <a:lt1>
      <a:srgbClr val="FFFFFF"/>
    </a:lt1>
    <a:dk2>
      <a:srgbClr val="336699"/>
    </a:dk2>
    <a:lt2>
      <a:srgbClr val="FFFF33"/>
    </a:lt2>
    <a:accent1>
      <a:srgbClr val="FFFF00"/>
    </a:accent1>
    <a:accent2>
      <a:srgbClr val="B5B5B5"/>
    </a:accent2>
    <a:accent3>
      <a:srgbClr val="ADB8CA"/>
    </a:accent3>
    <a:accent4>
      <a:srgbClr val="DADADA"/>
    </a:accent4>
    <a:accent5>
      <a:srgbClr val="FFFFAA"/>
    </a:accent5>
    <a:accent6>
      <a:srgbClr val="A4A4A4"/>
    </a:accent6>
    <a:hlink>
      <a:srgbClr val="00B4F0"/>
    </a:hlink>
    <a:folHlink>
      <a:srgbClr val="FF00AE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33"/>
    </a:dk2>
    <a:lt2>
      <a:srgbClr val="FCFBE3"/>
    </a:lt2>
    <a:accent1>
      <a:srgbClr val="FFFF00"/>
    </a:accent1>
    <a:accent2>
      <a:srgbClr val="B5B5B5"/>
    </a:accent2>
    <a:accent3>
      <a:srgbClr val="FFFFFF"/>
    </a:accent3>
    <a:accent4>
      <a:srgbClr val="DADADA"/>
    </a:accent4>
    <a:accent5>
      <a:srgbClr val="FFFFAA"/>
    </a:accent5>
    <a:accent6>
      <a:srgbClr val="A4A4A4"/>
    </a:accent6>
    <a:hlink>
      <a:srgbClr val="00B4F0"/>
    </a:hlink>
    <a:folHlink>
      <a:srgbClr val="FF00A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tuos_ppt_template_white</Template>
  <TotalTime>3622</TotalTime>
  <Words>743</Words>
  <Application>Microsoft Office PowerPoint</Application>
  <PresentationFormat>Widescreen</PresentationFormat>
  <Paragraphs>131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MS PGothic</vt:lpstr>
      <vt:lpstr>TUOS Stephenson</vt:lpstr>
      <vt:lpstr>Microsoft Sans Serif</vt:lpstr>
      <vt:lpstr>MS PGothic</vt:lpstr>
      <vt:lpstr>TUOS Blake</vt:lpstr>
      <vt:lpstr>Arial</vt:lpstr>
      <vt:lpstr>tuos_ppt_template_white</vt:lpstr>
      <vt:lpstr>Extending the LISFLOOD-FP inundation model: highly-parallel solvers for high Froude number flows</vt:lpstr>
      <vt:lpstr>About LISFLOOD-FP inundation model</vt:lpstr>
      <vt:lpstr>LISFLOOD-FP applications</vt:lpstr>
      <vt:lpstr>LISFLOOD-FP local inertia solver</vt:lpstr>
      <vt:lpstr>Limitations of local inertia solver</vt:lpstr>
      <vt:lpstr>New fully nonlinear 2D shallow water solvers</vt:lpstr>
      <vt:lpstr>Circular shock wave</vt:lpstr>
      <vt:lpstr>Circular shock wave after 4.7 seconds</vt:lpstr>
      <vt:lpstr>Downhill flow over a dry domain</vt:lpstr>
      <vt:lpstr>Downhill flow: flow behaviour</vt:lpstr>
      <vt:lpstr>Downhill flow: flow speed predictions</vt:lpstr>
      <vt:lpstr>Storm Desmond 2015 simulation</vt:lpstr>
      <vt:lpstr>FV1 model configuration</vt:lpstr>
      <vt:lpstr>PowerPoint Presentation</vt:lpstr>
      <vt:lpstr>Storm Desmond FV1 model runtimes</vt:lpstr>
      <vt:lpstr>Summary</vt:lpstr>
    </vt:vector>
  </TitlesOfParts>
  <Manager>Design team</Manager>
  <Company>Univeristy of Sheffield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University PowerPoint Template</dc:title>
  <dc:subject>PowerPoint template</dc:subject>
  <dc:creator>Admin</dc:creator>
  <cp:keywords>tuos, sheffield, university, powerpoint, ppt, template, i-d, 2005, white, dmc</cp:keywords>
  <dc:description>Please use this template for all your screen presentation requirements - adapting as necessary to the audience and facility in which it might be seen._x000d_
_x000d_
© 2005  The Univeristy of Sheffield</dc:description>
  <cp:lastModifiedBy>James Shaw</cp:lastModifiedBy>
  <cp:revision>129</cp:revision>
  <cp:lastPrinted>2005-02-24T11:31:10Z</cp:lastPrinted>
  <dcterms:created xsi:type="dcterms:W3CDTF">2011-12-13T16:55:01Z</dcterms:created>
  <dcterms:modified xsi:type="dcterms:W3CDTF">2020-05-06T13:09:32Z</dcterms:modified>
  <cp:category>Templates, identity</cp:category>
</cp:coreProperties>
</file>