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1"/>
  </p:notesMasterIdLst>
  <p:sldIdLst>
    <p:sldId id="256" r:id="rId2"/>
    <p:sldId id="301" r:id="rId3"/>
    <p:sldId id="257" r:id="rId4"/>
    <p:sldId id="258" r:id="rId5"/>
    <p:sldId id="312" r:id="rId6"/>
    <p:sldId id="260" r:id="rId7"/>
    <p:sldId id="263" r:id="rId8"/>
    <p:sldId id="311" r:id="rId9"/>
    <p:sldId id="322" r:id="rId10"/>
    <p:sldId id="313" r:id="rId11"/>
    <p:sldId id="319" r:id="rId12"/>
    <p:sldId id="320" r:id="rId13"/>
    <p:sldId id="259" r:id="rId14"/>
    <p:sldId id="299" r:id="rId15"/>
    <p:sldId id="308" r:id="rId16"/>
    <p:sldId id="300" r:id="rId17"/>
    <p:sldId id="273" r:id="rId18"/>
    <p:sldId id="306" r:id="rId19"/>
    <p:sldId id="31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C82E9-3D74-49E1-A0D1-09B684D9FC16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C29444B3-72C5-42D2-B7AD-7461095F62AE}">
      <dgm:prSet phldrT="[Text]"/>
      <dgm:spPr/>
      <dgm:t>
        <a:bodyPr/>
        <a:lstStyle/>
        <a:p>
          <a:r>
            <a:rPr lang="en-NZ" dirty="0"/>
            <a:t>Curriculum &amp; Teaching</a:t>
          </a:r>
        </a:p>
      </dgm:t>
    </dgm:pt>
    <dgm:pt modelId="{0122F858-E719-4059-8DE4-E97BE602AD6E}" type="parTrans" cxnId="{028F7EEA-4005-4442-ACAB-0BE841997445}">
      <dgm:prSet/>
      <dgm:spPr/>
      <dgm:t>
        <a:bodyPr/>
        <a:lstStyle/>
        <a:p>
          <a:endParaRPr lang="en-NZ"/>
        </a:p>
      </dgm:t>
    </dgm:pt>
    <dgm:pt modelId="{54ADD38D-247A-495E-B172-59914CD1018E}" type="sibTrans" cxnId="{028F7EEA-4005-4442-ACAB-0BE841997445}">
      <dgm:prSet/>
      <dgm:spPr/>
      <dgm:t>
        <a:bodyPr/>
        <a:lstStyle/>
        <a:p>
          <a:endParaRPr lang="en-NZ"/>
        </a:p>
      </dgm:t>
    </dgm:pt>
    <dgm:pt modelId="{9237F483-F0D9-4A41-A7BE-2F6991D3D88E}">
      <dgm:prSet phldrT="[Text]"/>
      <dgm:spPr/>
      <dgm:t>
        <a:bodyPr/>
        <a:lstStyle/>
        <a:p>
          <a:r>
            <a:rPr lang="en-NZ" dirty="0">
              <a:solidFill>
                <a:schemeClr val="tx1"/>
              </a:solidFill>
            </a:rPr>
            <a:t>Assessment</a:t>
          </a:r>
        </a:p>
      </dgm:t>
    </dgm:pt>
    <dgm:pt modelId="{902A9B9A-89EF-442A-9F1D-90788B78E927}" type="parTrans" cxnId="{61FBAB3A-9652-4FA4-9D12-54961AEA33F0}">
      <dgm:prSet/>
      <dgm:spPr/>
      <dgm:t>
        <a:bodyPr/>
        <a:lstStyle/>
        <a:p>
          <a:endParaRPr lang="en-NZ"/>
        </a:p>
      </dgm:t>
    </dgm:pt>
    <dgm:pt modelId="{AA46C686-05D4-42F8-8A98-17A74F78133C}" type="sibTrans" cxnId="{61FBAB3A-9652-4FA4-9D12-54961AEA33F0}">
      <dgm:prSet/>
      <dgm:spPr/>
      <dgm:t>
        <a:bodyPr/>
        <a:lstStyle/>
        <a:p>
          <a:endParaRPr lang="en-NZ"/>
        </a:p>
      </dgm:t>
    </dgm:pt>
    <dgm:pt modelId="{3EE58AC8-DDC9-4782-B6CC-083012A48DBA}">
      <dgm:prSet phldrT="[Text]"/>
      <dgm:spPr/>
      <dgm:t>
        <a:bodyPr/>
        <a:lstStyle/>
        <a:p>
          <a:r>
            <a:rPr lang="en-NZ" dirty="0"/>
            <a:t>Consequences &amp; Decisions</a:t>
          </a:r>
        </a:p>
      </dgm:t>
    </dgm:pt>
    <dgm:pt modelId="{5EC43CB7-4FE7-4600-8F18-8EDE4B5ABCE9}" type="parTrans" cxnId="{97BA4F25-FDB0-44A0-AB4A-24F9A0A107EC}">
      <dgm:prSet/>
      <dgm:spPr/>
      <dgm:t>
        <a:bodyPr/>
        <a:lstStyle/>
        <a:p>
          <a:endParaRPr lang="en-NZ"/>
        </a:p>
      </dgm:t>
    </dgm:pt>
    <dgm:pt modelId="{2851BB97-F051-4457-8AD0-01821A1057C4}" type="sibTrans" cxnId="{97BA4F25-FDB0-44A0-AB4A-24F9A0A107EC}">
      <dgm:prSet/>
      <dgm:spPr/>
      <dgm:t>
        <a:bodyPr/>
        <a:lstStyle/>
        <a:p>
          <a:endParaRPr lang="en-NZ"/>
        </a:p>
      </dgm:t>
    </dgm:pt>
    <dgm:pt modelId="{55C9AE08-5070-4BEA-A91D-0037909795C8}" type="pres">
      <dgm:prSet presAssocID="{97CC82E9-3D74-49E1-A0D1-09B684D9FC16}" presName="Name0" presStyleCnt="0">
        <dgm:presLayoutVars>
          <dgm:dir/>
          <dgm:resizeHandles val="exact"/>
        </dgm:presLayoutVars>
      </dgm:prSet>
      <dgm:spPr/>
    </dgm:pt>
    <dgm:pt modelId="{B66EE3B6-E340-47DB-B39A-278232D9653A}" type="pres">
      <dgm:prSet presAssocID="{C29444B3-72C5-42D2-B7AD-7461095F62AE}" presName="node" presStyleLbl="node1" presStyleIdx="0" presStyleCnt="3">
        <dgm:presLayoutVars>
          <dgm:bulletEnabled val="1"/>
        </dgm:presLayoutVars>
      </dgm:prSet>
      <dgm:spPr/>
    </dgm:pt>
    <dgm:pt modelId="{ECFB4A7C-5ABA-49FF-A0F8-D10C640949D8}" type="pres">
      <dgm:prSet presAssocID="{54ADD38D-247A-495E-B172-59914CD1018E}" presName="sibTrans" presStyleLbl="sibTrans2D1" presStyleIdx="0" presStyleCnt="2"/>
      <dgm:spPr/>
    </dgm:pt>
    <dgm:pt modelId="{AB8F75EF-78D7-4D66-A906-89EB1171532F}" type="pres">
      <dgm:prSet presAssocID="{54ADD38D-247A-495E-B172-59914CD1018E}" presName="connectorText" presStyleLbl="sibTrans2D1" presStyleIdx="0" presStyleCnt="2"/>
      <dgm:spPr/>
    </dgm:pt>
    <dgm:pt modelId="{FC1AF29B-B90D-4924-BB7C-64EC0FF0D0EC}" type="pres">
      <dgm:prSet presAssocID="{9237F483-F0D9-4A41-A7BE-2F6991D3D88E}" presName="node" presStyleLbl="node1" presStyleIdx="1" presStyleCnt="3">
        <dgm:presLayoutVars>
          <dgm:bulletEnabled val="1"/>
        </dgm:presLayoutVars>
      </dgm:prSet>
      <dgm:spPr/>
    </dgm:pt>
    <dgm:pt modelId="{1D8A8B4C-15DD-47F4-ACBE-139FE06270B2}" type="pres">
      <dgm:prSet presAssocID="{AA46C686-05D4-42F8-8A98-17A74F78133C}" presName="sibTrans" presStyleLbl="sibTrans2D1" presStyleIdx="1" presStyleCnt="2"/>
      <dgm:spPr/>
    </dgm:pt>
    <dgm:pt modelId="{50DC9AA3-92E4-4A41-B5CE-5222D26E6301}" type="pres">
      <dgm:prSet presAssocID="{AA46C686-05D4-42F8-8A98-17A74F78133C}" presName="connectorText" presStyleLbl="sibTrans2D1" presStyleIdx="1" presStyleCnt="2"/>
      <dgm:spPr/>
    </dgm:pt>
    <dgm:pt modelId="{8CB09DAC-63EE-4B1B-A9C1-C18113E2C437}" type="pres">
      <dgm:prSet presAssocID="{3EE58AC8-DDC9-4782-B6CC-083012A48DBA}" presName="node" presStyleLbl="node1" presStyleIdx="2" presStyleCnt="3">
        <dgm:presLayoutVars>
          <dgm:bulletEnabled val="1"/>
        </dgm:presLayoutVars>
      </dgm:prSet>
      <dgm:spPr/>
    </dgm:pt>
  </dgm:ptLst>
  <dgm:cxnLst>
    <dgm:cxn modelId="{2D7D7719-5B63-42AB-B628-EC8A6E0E5115}" type="presOf" srcId="{C29444B3-72C5-42D2-B7AD-7461095F62AE}" destId="{B66EE3B6-E340-47DB-B39A-278232D9653A}" srcOrd="0" destOrd="0" presId="urn:microsoft.com/office/officeart/2005/8/layout/process1"/>
    <dgm:cxn modelId="{88A8A221-999F-476F-86E3-0A39227DFE82}" type="presOf" srcId="{3EE58AC8-DDC9-4782-B6CC-083012A48DBA}" destId="{8CB09DAC-63EE-4B1B-A9C1-C18113E2C437}" srcOrd="0" destOrd="0" presId="urn:microsoft.com/office/officeart/2005/8/layout/process1"/>
    <dgm:cxn modelId="{97BA4F25-FDB0-44A0-AB4A-24F9A0A107EC}" srcId="{97CC82E9-3D74-49E1-A0D1-09B684D9FC16}" destId="{3EE58AC8-DDC9-4782-B6CC-083012A48DBA}" srcOrd="2" destOrd="0" parTransId="{5EC43CB7-4FE7-4600-8F18-8EDE4B5ABCE9}" sibTransId="{2851BB97-F051-4457-8AD0-01821A1057C4}"/>
    <dgm:cxn modelId="{6A99CA27-F6A2-4B30-8209-0702B67148CD}" type="presOf" srcId="{AA46C686-05D4-42F8-8A98-17A74F78133C}" destId="{1D8A8B4C-15DD-47F4-ACBE-139FE06270B2}" srcOrd="0" destOrd="0" presId="urn:microsoft.com/office/officeart/2005/8/layout/process1"/>
    <dgm:cxn modelId="{61FBAB3A-9652-4FA4-9D12-54961AEA33F0}" srcId="{97CC82E9-3D74-49E1-A0D1-09B684D9FC16}" destId="{9237F483-F0D9-4A41-A7BE-2F6991D3D88E}" srcOrd="1" destOrd="0" parTransId="{902A9B9A-89EF-442A-9F1D-90788B78E927}" sibTransId="{AA46C686-05D4-42F8-8A98-17A74F78133C}"/>
    <dgm:cxn modelId="{4579D44C-4A9D-441C-A358-014597960412}" type="presOf" srcId="{97CC82E9-3D74-49E1-A0D1-09B684D9FC16}" destId="{55C9AE08-5070-4BEA-A91D-0037909795C8}" srcOrd="0" destOrd="0" presId="urn:microsoft.com/office/officeart/2005/8/layout/process1"/>
    <dgm:cxn modelId="{A41A5B7B-8686-4185-95EE-8D929CF35B60}" type="presOf" srcId="{54ADD38D-247A-495E-B172-59914CD1018E}" destId="{ECFB4A7C-5ABA-49FF-A0F8-D10C640949D8}" srcOrd="0" destOrd="0" presId="urn:microsoft.com/office/officeart/2005/8/layout/process1"/>
    <dgm:cxn modelId="{5B25B8A5-EB8E-48F6-84CA-EC1ACD9B9125}" type="presOf" srcId="{54ADD38D-247A-495E-B172-59914CD1018E}" destId="{AB8F75EF-78D7-4D66-A906-89EB1171532F}" srcOrd="1" destOrd="0" presId="urn:microsoft.com/office/officeart/2005/8/layout/process1"/>
    <dgm:cxn modelId="{E23C7AB7-C616-404E-B374-D62B84622946}" type="presOf" srcId="{AA46C686-05D4-42F8-8A98-17A74F78133C}" destId="{50DC9AA3-92E4-4A41-B5CE-5222D26E6301}" srcOrd="1" destOrd="0" presId="urn:microsoft.com/office/officeart/2005/8/layout/process1"/>
    <dgm:cxn modelId="{028F7EEA-4005-4442-ACAB-0BE841997445}" srcId="{97CC82E9-3D74-49E1-A0D1-09B684D9FC16}" destId="{C29444B3-72C5-42D2-B7AD-7461095F62AE}" srcOrd="0" destOrd="0" parTransId="{0122F858-E719-4059-8DE4-E97BE602AD6E}" sibTransId="{54ADD38D-247A-495E-B172-59914CD1018E}"/>
    <dgm:cxn modelId="{551B27EE-9FC6-4A9C-A93F-F1408921981A}" type="presOf" srcId="{9237F483-F0D9-4A41-A7BE-2F6991D3D88E}" destId="{FC1AF29B-B90D-4924-BB7C-64EC0FF0D0EC}" srcOrd="0" destOrd="0" presId="urn:microsoft.com/office/officeart/2005/8/layout/process1"/>
    <dgm:cxn modelId="{8676CA41-658C-4366-8CEE-51B5FE305AA5}" type="presParOf" srcId="{55C9AE08-5070-4BEA-A91D-0037909795C8}" destId="{B66EE3B6-E340-47DB-B39A-278232D9653A}" srcOrd="0" destOrd="0" presId="urn:microsoft.com/office/officeart/2005/8/layout/process1"/>
    <dgm:cxn modelId="{243C44D7-08BC-4554-95B1-E6234A5DE10B}" type="presParOf" srcId="{55C9AE08-5070-4BEA-A91D-0037909795C8}" destId="{ECFB4A7C-5ABA-49FF-A0F8-D10C640949D8}" srcOrd="1" destOrd="0" presId="urn:microsoft.com/office/officeart/2005/8/layout/process1"/>
    <dgm:cxn modelId="{1175053E-BBDD-404A-A2C9-BEE262EA82C1}" type="presParOf" srcId="{ECFB4A7C-5ABA-49FF-A0F8-D10C640949D8}" destId="{AB8F75EF-78D7-4D66-A906-89EB1171532F}" srcOrd="0" destOrd="0" presId="urn:microsoft.com/office/officeart/2005/8/layout/process1"/>
    <dgm:cxn modelId="{7CBD5C98-68CD-4147-920A-5669BD36B8A3}" type="presParOf" srcId="{55C9AE08-5070-4BEA-A91D-0037909795C8}" destId="{FC1AF29B-B90D-4924-BB7C-64EC0FF0D0EC}" srcOrd="2" destOrd="0" presId="urn:microsoft.com/office/officeart/2005/8/layout/process1"/>
    <dgm:cxn modelId="{45EE8680-01CC-4330-98C0-37C781BB8B31}" type="presParOf" srcId="{55C9AE08-5070-4BEA-A91D-0037909795C8}" destId="{1D8A8B4C-15DD-47F4-ACBE-139FE06270B2}" srcOrd="3" destOrd="0" presId="urn:microsoft.com/office/officeart/2005/8/layout/process1"/>
    <dgm:cxn modelId="{60CE3ECD-D87D-4849-834E-A637BEEC09ED}" type="presParOf" srcId="{1D8A8B4C-15DD-47F4-ACBE-139FE06270B2}" destId="{50DC9AA3-92E4-4A41-B5CE-5222D26E6301}" srcOrd="0" destOrd="0" presId="urn:microsoft.com/office/officeart/2005/8/layout/process1"/>
    <dgm:cxn modelId="{0FC7BE6D-047F-4C0F-8967-E71C182DFC58}" type="presParOf" srcId="{55C9AE08-5070-4BEA-A91D-0037909795C8}" destId="{8CB09DAC-63EE-4B1B-A9C1-C18113E2C43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353F13-843B-4AE7-8416-0F76B3560B43}" type="doc">
      <dgm:prSet loTypeId="urn:microsoft.com/office/officeart/2008/layout/RadialCluster" loCatId="relationship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NZ"/>
        </a:p>
      </dgm:t>
    </dgm:pt>
    <dgm:pt modelId="{C0FD1186-6C1C-4613-AE12-400CC55270FB}">
      <dgm:prSet phldrT="[Text]"/>
      <dgm:spPr/>
      <dgm:t>
        <a:bodyPr/>
        <a:lstStyle/>
        <a:p>
          <a:r>
            <a:rPr lang="en-NZ" dirty="0"/>
            <a:t>Classroom Formalised</a:t>
          </a:r>
        </a:p>
      </dgm:t>
    </dgm:pt>
    <dgm:pt modelId="{081A8931-8A2B-4717-8448-F7496ED4C944}" type="parTrans" cxnId="{8F81560D-2682-4873-9D03-21005DB0E186}">
      <dgm:prSet/>
      <dgm:spPr/>
      <dgm:t>
        <a:bodyPr/>
        <a:lstStyle/>
        <a:p>
          <a:endParaRPr lang="en-NZ"/>
        </a:p>
      </dgm:t>
    </dgm:pt>
    <dgm:pt modelId="{C2C0473E-A894-436E-A651-0468F3E081A4}" type="sibTrans" cxnId="{8F81560D-2682-4873-9D03-21005DB0E186}">
      <dgm:prSet/>
      <dgm:spPr/>
      <dgm:t>
        <a:bodyPr/>
        <a:lstStyle/>
        <a:p>
          <a:endParaRPr lang="en-NZ"/>
        </a:p>
      </dgm:t>
    </dgm:pt>
    <dgm:pt modelId="{3D59B8FF-23C2-4718-A52D-1D1F2256766A}">
      <dgm:prSet phldrT="[Text]"/>
      <dgm:spPr/>
      <dgm:t>
        <a:bodyPr/>
        <a:lstStyle/>
        <a:p>
          <a:r>
            <a:rPr lang="en-NZ" dirty="0"/>
            <a:t>Speak &amp; Assess</a:t>
          </a:r>
        </a:p>
      </dgm:t>
    </dgm:pt>
    <dgm:pt modelId="{DD092CC9-3425-4DB7-8CA7-800C45D7DB5D}" type="parTrans" cxnId="{6CF3CE1D-4443-4905-A0DC-B9457221D43A}">
      <dgm:prSet/>
      <dgm:spPr>
        <a:ln>
          <a:headEnd type="triangle" w="med" len="med"/>
          <a:tailEnd type="triangle" w="med" len="med"/>
        </a:ln>
      </dgm:spPr>
      <dgm:t>
        <a:bodyPr/>
        <a:lstStyle/>
        <a:p>
          <a:endParaRPr lang="en-NZ"/>
        </a:p>
      </dgm:t>
    </dgm:pt>
    <dgm:pt modelId="{FBEE7F35-B823-471A-8835-94B303F1BF01}" type="sibTrans" cxnId="{6CF3CE1D-4443-4905-A0DC-B9457221D43A}">
      <dgm:prSet/>
      <dgm:spPr/>
      <dgm:t>
        <a:bodyPr/>
        <a:lstStyle/>
        <a:p>
          <a:endParaRPr lang="en-NZ"/>
        </a:p>
      </dgm:t>
    </dgm:pt>
    <dgm:pt modelId="{0343B6D0-97C0-4B09-A24F-93EC6D042BE6}">
      <dgm:prSet phldrT="[Text]"/>
      <dgm:spPr/>
      <dgm:t>
        <a:bodyPr/>
        <a:lstStyle/>
        <a:p>
          <a:r>
            <a:rPr lang="en-NZ" dirty="0"/>
            <a:t>Read &amp; assess</a:t>
          </a:r>
        </a:p>
      </dgm:t>
    </dgm:pt>
    <dgm:pt modelId="{83598FDC-B86C-47DF-82EA-19B221642449}" type="parTrans" cxnId="{130A19B2-E570-4E4C-9CED-9B6A170AF5F2}">
      <dgm:prSet/>
      <dgm:spPr>
        <a:ln>
          <a:headEnd type="triangle" w="med" len="med"/>
          <a:tailEnd type="triangle" w="med" len="med"/>
        </a:ln>
      </dgm:spPr>
      <dgm:t>
        <a:bodyPr/>
        <a:lstStyle/>
        <a:p>
          <a:endParaRPr lang="en-NZ"/>
        </a:p>
      </dgm:t>
    </dgm:pt>
    <dgm:pt modelId="{8869F71A-1E15-4D6A-B7CE-40E93A73E499}" type="sibTrans" cxnId="{130A19B2-E570-4E4C-9CED-9B6A170AF5F2}">
      <dgm:prSet/>
      <dgm:spPr/>
      <dgm:t>
        <a:bodyPr/>
        <a:lstStyle/>
        <a:p>
          <a:endParaRPr lang="en-NZ"/>
        </a:p>
      </dgm:t>
    </dgm:pt>
    <dgm:pt modelId="{779A1925-819E-4133-9EC5-A38DA872C2FB}">
      <dgm:prSet phldrT="[Text]"/>
      <dgm:spPr/>
      <dgm:t>
        <a:bodyPr/>
        <a:lstStyle/>
        <a:p>
          <a:r>
            <a:rPr lang="en-NZ" dirty="0"/>
            <a:t>Observe &amp; assess</a:t>
          </a:r>
        </a:p>
      </dgm:t>
    </dgm:pt>
    <dgm:pt modelId="{C9681D05-126B-4BD5-AD0B-524676A50DF8}" type="parTrans" cxnId="{40345CD9-0D6B-48B3-87DA-DB71011FC109}">
      <dgm:prSet/>
      <dgm:spPr>
        <a:ln>
          <a:headEnd type="triangle" w="med" len="med"/>
          <a:tailEnd type="triangle" w="med" len="med"/>
        </a:ln>
      </dgm:spPr>
      <dgm:t>
        <a:bodyPr/>
        <a:lstStyle/>
        <a:p>
          <a:endParaRPr lang="en-NZ"/>
        </a:p>
      </dgm:t>
    </dgm:pt>
    <dgm:pt modelId="{B913ABDE-6B38-41B3-8069-3A438DF96F9B}" type="sibTrans" cxnId="{40345CD9-0D6B-48B3-87DA-DB71011FC109}">
      <dgm:prSet/>
      <dgm:spPr/>
      <dgm:t>
        <a:bodyPr/>
        <a:lstStyle/>
        <a:p>
          <a:endParaRPr lang="en-NZ"/>
        </a:p>
      </dgm:t>
    </dgm:pt>
    <dgm:pt modelId="{84337D07-A2BE-4E2E-9CA2-5328E79ADD2A}" type="pres">
      <dgm:prSet presAssocID="{77353F13-843B-4AE7-8416-0F76B3560B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C495901-6FEE-4538-8A96-C7355523D932}" type="pres">
      <dgm:prSet presAssocID="{C0FD1186-6C1C-4613-AE12-400CC55270FB}" presName="singleCycle" presStyleCnt="0"/>
      <dgm:spPr/>
    </dgm:pt>
    <dgm:pt modelId="{4F15C4E6-6221-43B9-9ECC-2D3F3D7B7DCE}" type="pres">
      <dgm:prSet presAssocID="{C0FD1186-6C1C-4613-AE12-400CC55270FB}" presName="singleCenter" presStyleLbl="node1" presStyleIdx="0" presStyleCnt="4">
        <dgm:presLayoutVars>
          <dgm:chMax val="7"/>
          <dgm:chPref val="7"/>
        </dgm:presLayoutVars>
      </dgm:prSet>
      <dgm:spPr/>
    </dgm:pt>
    <dgm:pt modelId="{988F3CED-8EC8-4A55-8F96-C1A6707C93F9}" type="pres">
      <dgm:prSet presAssocID="{DD092CC9-3425-4DB7-8CA7-800C45D7DB5D}" presName="Name56" presStyleLbl="parChTrans1D2" presStyleIdx="0" presStyleCnt="3"/>
      <dgm:spPr/>
    </dgm:pt>
    <dgm:pt modelId="{23EBEF57-6791-4E65-BF69-BED9A167786F}" type="pres">
      <dgm:prSet presAssocID="{3D59B8FF-23C2-4718-A52D-1D1F2256766A}" presName="text0" presStyleLbl="node1" presStyleIdx="1" presStyleCnt="4">
        <dgm:presLayoutVars>
          <dgm:bulletEnabled val="1"/>
        </dgm:presLayoutVars>
      </dgm:prSet>
      <dgm:spPr/>
    </dgm:pt>
    <dgm:pt modelId="{E4CDEB01-89DE-4885-874E-795B6CDF2649}" type="pres">
      <dgm:prSet presAssocID="{83598FDC-B86C-47DF-82EA-19B221642449}" presName="Name56" presStyleLbl="parChTrans1D2" presStyleIdx="1" presStyleCnt="3"/>
      <dgm:spPr/>
    </dgm:pt>
    <dgm:pt modelId="{56CD795A-F39D-42AF-9203-663360B17BF3}" type="pres">
      <dgm:prSet presAssocID="{0343B6D0-97C0-4B09-A24F-93EC6D042BE6}" presName="text0" presStyleLbl="node1" presStyleIdx="2" presStyleCnt="4">
        <dgm:presLayoutVars>
          <dgm:bulletEnabled val="1"/>
        </dgm:presLayoutVars>
      </dgm:prSet>
      <dgm:spPr/>
    </dgm:pt>
    <dgm:pt modelId="{10A4EE27-C5B6-4A29-BC86-082EE988F4B0}" type="pres">
      <dgm:prSet presAssocID="{C9681D05-126B-4BD5-AD0B-524676A50DF8}" presName="Name56" presStyleLbl="parChTrans1D2" presStyleIdx="2" presStyleCnt="3"/>
      <dgm:spPr/>
    </dgm:pt>
    <dgm:pt modelId="{1EB66173-0C17-4A2A-8298-3873731E7AC3}" type="pres">
      <dgm:prSet presAssocID="{779A1925-819E-4133-9EC5-A38DA872C2FB}" presName="text0" presStyleLbl="node1" presStyleIdx="3" presStyleCnt="4">
        <dgm:presLayoutVars>
          <dgm:bulletEnabled val="1"/>
        </dgm:presLayoutVars>
      </dgm:prSet>
      <dgm:spPr/>
    </dgm:pt>
  </dgm:ptLst>
  <dgm:cxnLst>
    <dgm:cxn modelId="{08713500-FB0E-4FD8-A3B4-782EE8665C19}" type="presOf" srcId="{83598FDC-B86C-47DF-82EA-19B221642449}" destId="{E4CDEB01-89DE-4885-874E-795B6CDF2649}" srcOrd="0" destOrd="0" presId="urn:microsoft.com/office/officeart/2008/layout/RadialCluster"/>
    <dgm:cxn modelId="{8F81560D-2682-4873-9D03-21005DB0E186}" srcId="{77353F13-843B-4AE7-8416-0F76B3560B43}" destId="{C0FD1186-6C1C-4613-AE12-400CC55270FB}" srcOrd="0" destOrd="0" parTransId="{081A8931-8A2B-4717-8448-F7496ED4C944}" sibTransId="{C2C0473E-A894-436E-A651-0468F3E081A4}"/>
    <dgm:cxn modelId="{6CF3CE1D-4443-4905-A0DC-B9457221D43A}" srcId="{C0FD1186-6C1C-4613-AE12-400CC55270FB}" destId="{3D59B8FF-23C2-4718-A52D-1D1F2256766A}" srcOrd="0" destOrd="0" parTransId="{DD092CC9-3425-4DB7-8CA7-800C45D7DB5D}" sibTransId="{FBEE7F35-B823-471A-8835-94B303F1BF01}"/>
    <dgm:cxn modelId="{38D09147-C75C-43D3-B49A-739B1A15C2FB}" type="presOf" srcId="{77353F13-843B-4AE7-8416-0F76B3560B43}" destId="{84337D07-A2BE-4E2E-9CA2-5328E79ADD2A}" srcOrd="0" destOrd="0" presId="urn:microsoft.com/office/officeart/2008/layout/RadialCluster"/>
    <dgm:cxn modelId="{CE5C494C-2D14-47DA-A023-01F62813E383}" type="presOf" srcId="{C9681D05-126B-4BD5-AD0B-524676A50DF8}" destId="{10A4EE27-C5B6-4A29-BC86-082EE988F4B0}" srcOrd="0" destOrd="0" presId="urn:microsoft.com/office/officeart/2008/layout/RadialCluster"/>
    <dgm:cxn modelId="{BCE04F56-0CB0-4378-A27B-B56EFA51D475}" type="presOf" srcId="{0343B6D0-97C0-4B09-A24F-93EC6D042BE6}" destId="{56CD795A-F39D-42AF-9203-663360B17BF3}" srcOrd="0" destOrd="0" presId="urn:microsoft.com/office/officeart/2008/layout/RadialCluster"/>
    <dgm:cxn modelId="{B6F919A1-2348-4542-9A7F-D74E3CB51775}" type="presOf" srcId="{779A1925-819E-4133-9EC5-A38DA872C2FB}" destId="{1EB66173-0C17-4A2A-8298-3873731E7AC3}" srcOrd="0" destOrd="0" presId="urn:microsoft.com/office/officeart/2008/layout/RadialCluster"/>
    <dgm:cxn modelId="{130A19B2-E570-4E4C-9CED-9B6A170AF5F2}" srcId="{C0FD1186-6C1C-4613-AE12-400CC55270FB}" destId="{0343B6D0-97C0-4B09-A24F-93EC6D042BE6}" srcOrd="1" destOrd="0" parTransId="{83598FDC-B86C-47DF-82EA-19B221642449}" sibTransId="{8869F71A-1E15-4D6A-B7CE-40E93A73E499}"/>
    <dgm:cxn modelId="{7EF2C8B9-B9B3-49A6-9ED7-EB2FAE7032AC}" type="presOf" srcId="{C0FD1186-6C1C-4613-AE12-400CC55270FB}" destId="{4F15C4E6-6221-43B9-9ECC-2D3F3D7B7DCE}" srcOrd="0" destOrd="0" presId="urn:microsoft.com/office/officeart/2008/layout/RadialCluster"/>
    <dgm:cxn modelId="{B6B184BC-CC6B-4FDF-8DC5-AA3ECAC477F6}" type="presOf" srcId="{3D59B8FF-23C2-4718-A52D-1D1F2256766A}" destId="{23EBEF57-6791-4E65-BF69-BED9A167786F}" srcOrd="0" destOrd="0" presId="urn:microsoft.com/office/officeart/2008/layout/RadialCluster"/>
    <dgm:cxn modelId="{55D498C9-97D3-4BC1-9C52-B7106E9140B9}" type="presOf" srcId="{DD092CC9-3425-4DB7-8CA7-800C45D7DB5D}" destId="{988F3CED-8EC8-4A55-8F96-C1A6707C93F9}" srcOrd="0" destOrd="0" presId="urn:microsoft.com/office/officeart/2008/layout/RadialCluster"/>
    <dgm:cxn modelId="{40345CD9-0D6B-48B3-87DA-DB71011FC109}" srcId="{C0FD1186-6C1C-4613-AE12-400CC55270FB}" destId="{779A1925-819E-4133-9EC5-A38DA872C2FB}" srcOrd="2" destOrd="0" parTransId="{C9681D05-126B-4BD5-AD0B-524676A50DF8}" sibTransId="{B913ABDE-6B38-41B3-8069-3A438DF96F9B}"/>
    <dgm:cxn modelId="{96D56FD1-35AD-4E67-93FD-44F31C60059F}" type="presParOf" srcId="{84337D07-A2BE-4E2E-9CA2-5328E79ADD2A}" destId="{FC495901-6FEE-4538-8A96-C7355523D932}" srcOrd="0" destOrd="0" presId="urn:microsoft.com/office/officeart/2008/layout/RadialCluster"/>
    <dgm:cxn modelId="{ECC080BD-F3CB-4B22-AF33-D11FB9C4EE0B}" type="presParOf" srcId="{FC495901-6FEE-4538-8A96-C7355523D932}" destId="{4F15C4E6-6221-43B9-9ECC-2D3F3D7B7DCE}" srcOrd="0" destOrd="0" presId="urn:microsoft.com/office/officeart/2008/layout/RadialCluster"/>
    <dgm:cxn modelId="{714E6388-37D1-4FF8-B776-D740C26C1952}" type="presParOf" srcId="{FC495901-6FEE-4538-8A96-C7355523D932}" destId="{988F3CED-8EC8-4A55-8F96-C1A6707C93F9}" srcOrd="1" destOrd="0" presId="urn:microsoft.com/office/officeart/2008/layout/RadialCluster"/>
    <dgm:cxn modelId="{71AC3D08-6F14-4FDE-9BE1-B2CBB371F016}" type="presParOf" srcId="{FC495901-6FEE-4538-8A96-C7355523D932}" destId="{23EBEF57-6791-4E65-BF69-BED9A167786F}" srcOrd="2" destOrd="0" presId="urn:microsoft.com/office/officeart/2008/layout/RadialCluster"/>
    <dgm:cxn modelId="{743DC709-D11E-4928-BC04-2032EC23E9C5}" type="presParOf" srcId="{FC495901-6FEE-4538-8A96-C7355523D932}" destId="{E4CDEB01-89DE-4885-874E-795B6CDF2649}" srcOrd="3" destOrd="0" presId="urn:microsoft.com/office/officeart/2008/layout/RadialCluster"/>
    <dgm:cxn modelId="{CB728BFE-8D7F-4AC3-A335-33C25A90A97B}" type="presParOf" srcId="{FC495901-6FEE-4538-8A96-C7355523D932}" destId="{56CD795A-F39D-42AF-9203-663360B17BF3}" srcOrd="4" destOrd="0" presId="urn:microsoft.com/office/officeart/2008/layout/RadialCluster"/>
    <dgm:cxn modelId="{B4FC2A67-34A4-4AE9-9122-650E261CA990}" type="presParOf" srcId="{FC495901-6FEE-4538-8A96-C7355523D932}" destId="{10A4EE27-C5B6-4A29-BC86-082EE988F4B0}" srcOrd="5" destOrd="0" presId="urn:microsoft.com/office/officeart/2008/layout/RadialCluster"/>
    <dgm:cxn modelId="{7D389A10-AAC9-4A17-94B5-394ADD02E501}" type="presParOf" srcId="{FC495901-6FEE-4538-8A96-C7355523D932}" destId="{1EB66173-0C17-4A2A-8298-3873731E7AC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EE3B6-E340-47DB-B39A-278232D9653A}">
      <dsp:nvSpPr>
        <dsp:cNvPr id="0" name=""/>
        <dsp:cNvSpPr/>
      </dsp:nvSpPr>
      <dsp:spPr>
        <a:xfrm>
          <a:off x="6697" y="601910"/>
          <a:ext cx="2001738" cy="12010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Curriculum &amp; Teaching</a:t>
          </a:r>
        </a:p>
      </dsp:txBody>
      <dsp:txXfrm>
        <a:off x="41874" y="637087"/>
        <a:ext cx="1931384" cy="1130688"/>
      </dsp:txXfrm>
    </dsp:sp>
    <dsp:sp modelId="{ECFB4A7C-5ABA-49FF-A0F8-D10C640949D8}">
      <dsp:nvSpPr>
        <dsp:cNvPr id="0" name=""/>
        <dsp:cNvSpPr/>
      </dsp:nvSpPr>
      <dsp:spPr>
        <a:xfrm>
          <a:off x="2208609" y="954216"/>
          <a:ext cx="424368" cy="4964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/>
        </a:p>
      </dsp:txBody>
      <dsp:txXfrm>
        <a:off x="2208609" y="1053502"/>
        <a:ext cx="297058" cy="297859"/>
      </dsp:txXfrm>
    </dsp:sp>
    <dsp:sp modelId="{FC1AF29B-B90D-4924-BB7C-64EC0FF0D0EC}">
      <dsp:nvSpPr>
        <dsp:cNvPr id="0" name=""/>
        <dsp:cNvSpPr/>
      </dsp:nvSpPr>
      <dsp:spPr>
        <a:xfrm>
          <a:off x="2809130" y="601910"/>
          <a:ext cx="2001738" cy="12010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>
              <a:solidFill>
                <a:schemeClr val="tx1"/>
              </a:solidFill>
            </a:rPr>
            <a:t>Assessment</a:t>
          </a:r>
        </a:p>
      </dsp:txBody>
      <dsp:txXfrm>
        <a:off x="2844307" y="637087"/>
        <a:ext cx="1931384" cy="1130688"/>
      </dsp:txXfrm>
    </dsp:sp>
    <dsp:sp modelId="{1D8A8B4C-15DD-47F4-ACBE-139FE06270B2}">
      <dsp:nvSpPr>
        <dsp:cNvPr id="0" name=""/>
        <dsp:cNvSpPr/>
      </dsp:nvSpPr>
      <dsp:spPr>
        <a:xfrm>
          <a:off x="5011042" y="954216"/>
          <a:ext cx="424368" cy="4964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kern="1200"/>
        </a:p>
      </dsp:txBody>
      <dsp:txXfrm>
        <a:off x="5011042" y="1053502"/>
        <a:ext cx="297058" cy="297859"/>
      </dsp:txXfrm>
    </dsp:sp>
    <dsp:sp modelId="{8CB09DAC-63EE-4B1B-A9C1-C18113E2C437}">
      <dsp:nvSpPr>
        <dsp:cNvPr id="0" name=""/>
        <dsp:cNvSpPr/>
      </dsp:nvSpPr>
      <dsp:spPr>
        <a:xfrm>
          <a:off x="5611564" y="601910"/>
          <a:ext cx="2001738" cy="12010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Consequences &amp; Decisions</a:t>
          </a:r>
        </a:p>
      </dsp:txBody>
      <dsp:txXfrm>
        <a:off x="5646741" y="637087"/>
        <a:ext cx="1931384" cy="1130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5C4E6-6221-43B9-9ECC-2D3F3D7B7DCE}">
      <dsp:nvSpPr>
        <dsp:cNvPr id="0" name=""/>
        <dsp:cNvSpPr/>
      </dsp:nvSpPr>
      <dsp:spPr>
        <a:xfrm>
          <a:off x="2104277" y="1680541"/>
          <a:ext cx="1083673" cy="1083673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300" kern="1200" dirty="0"/>
            <a:t>Classroom Formalised</a:t>
          </a:r>
        </a:p>
      </dsp:txBody>
      <dsp:txXfrm>
        <a:off x="2157178" y="1733442"/>
        <a:ext cx="977871" cy="977871"/>
      </dsp:txXfrm>
    </dsp:sp>
    <dsp:sp modelId="{988F3CED-8EC8-4A55-8F96-C1A6707C93F9}">
      <dsp:nvSpPr>
        <dsp:cNvPr id="0" name=""/>
        <dsp:cNvSpPr/>
      </dsp:nvSpPr>
      <dsp:spPr>
        <a:xfrm rot="16200000">
          <a:off x="2266037" y="1300465"/>
          <a:ext cx="7601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0152" y="0"/>
              </a:lnTo>
            </a:path>
          </a:pathLst>
        </a:custGeom>
        <a:noFill/>
        <a:ln w="55000" cap="flat" cmpd="thickThin" algn="ctr">
          <a:solidFill>
            <a:scrgbClr r="0" g="0" b="0"/>
          </a:solidFill>
          <a:prstDash val="solid"/>
          <a:headEnd type="triangle" w="med" len="med"/>
          <a:tailEnd type="triangl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BEF57-6791-4E65-BF69-BED9A167786F}">
      <dsp:nvSpPr>
        <dsp:cNvPr id="0" name=""/>
        <dsp:cNvSpPr/>
      </dsp:nvSpPr>
      <dsp:spPr>
        <a:xfrm>
          <a:off x="2283083" y="194327"/>
          <a:ext cx="726061" cy="726061"/>
        </a:xfrm>
        <a:prstGeom prst="roundRect">
          <a:avLst/>
        </a:prstGeom>
        <a:solidFill>
          <a:schemeClr val="accent1">
            <a:shade val="50000"/>
            <a:hueOff val="173080"/>
            <a:satOff val="-12641"/>
            <a:lumOff val="2298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/>
            <a:t>Speak &amp; Assess</a:t>
          </a:r>
        </a:p>
      </dsp:txBody>
      <dsp:txXfrm>
        <a:off x="2318526" y="229770"/>
        <a:ext cx="655175" cy="655175"/>
      </dsp:txXfrm>
    </dsp:sp>
    <dsp:sp modelId="{E4CDEB01-89DE-4885-874E-795B6CDF2649}">
      <dsp:nvSpPr>
        <dsp:cNvPr id="0" name=""/>
        <dsp:cNvSpPr/>
      </dsp:nvSpPr>
      <dsp:spPr>
        <a:xfrm rot="1800000">
          <a:off x="3146407" y="2690249"/>
          <a:ext cx="620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0168" y="0"/>
              </a:lnTo>
            </a:path>
          </a:pathLst>
        </a:custGeom>
        <a:noFill/>
        <a:ln w="55000" cap="flat" cmpd="thickThin" algn="ctr">
          <a:solidFill>
            <a:scrgbClr r="0" g="0" b="0"/>
          </a:solidFill>
          <a:prstDash val="solid"/>
          <a:headEnd type="triangle" w="med" len="med"/>
          <a:tailEnd type="triangl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D795A-F39D-42AF-9203-663360B17BF3}">
      <dsp:nvSpPr>
        <dsp:cNvPr id="0" name=""/>
        <dsp:cNvSpPr/>
      </dsp:nvSpPr>
      <dsp:spPr>
        <a:xfrm>
          <a:off x="3725032" y="2691857"/>
          <a:ext cx="726061" cy="726061"/>
        </a:xfrm>
        <a:prstGeom prst="roundRect">
          <a:avLst/>
        </a:prstGeom>
        <a:solidFill>
          <a:schemeClr val="accent1">
            <a:shade val="50000"/>
            <a:hueOff val="346160"/>
            <a:satOff val="-25283"/>
            <a:lumOff val="4597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300" kern="1200" dirty="0"/>
            <a:t>Read &amp; assess</a:t>
          </a:r>
        </a:p>
      </dsp:txBody>
      <dsp:txXfrm>
        <a:off x="3760475" y="2727300"/>
        <a:ext cx="655175" cy="655175"/>
      </dsp:txXfrm>
    </dsp:sp>
    <dsp:sp modelId="{10A4EE27-C5B6-4A29-BC86-082EE988F4B0}">
      <dsp:nvSpPr>
        <dsp:cNvPr id="0" name=""/>
        <dsp:cNvSpPr/>
      </dsp:nvSpPr>
      <dsp:spPr>
        <a:xfrm rot="9000000">
          <a:off x="1525652" y="2690249"/>
          <a:ext cx="620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0168" y="0"/>
              </a:lnTo>
            </a:path>
          </a:pathLst>
        </a:custGeom>
        <a:noFill/>
        <a:ln w="55000" cap="flat" cmpd="thickThin" algn="ctr">
          <a:solidFill>
            <a:scrgbClr r="0" g="0" b="0"/>
          </a:solidFill>
          <a:prstDash val="solid"/>
          <a:headEnd type="triangle" w="med" len="med"/>
          <a:tailEnd type="triangle" w="med" len="me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66173-0C17-4A2A-8298-3873731E7AC3}">
      <dsp:nvSpPr>
        <dsp:cNvPr id="0" name=""/>
        <dsp:cNvSpPr/>
      </dsp:nvSpPr>
      <dsp:spPr>
        <a:xfrm>
          <a:off x="841133" y="2691857"/>
          <a:ext cx="726061" cy="726061"/>
        </a:xfrm>
        <a:prstGeom prst="roundRect">
          <a:avLst/>
        </a:prstGeom>
        <a:solidFill>
          <a:schemeClr val="accent1">
            <a:shade val="50000"/>
            <a:hueOff val="173080"/>
            <a:satOff val="-12641"/>
            <a:lumOff val="2298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100" kern="1200" dirty="0"/>
            <a:t>Observe &amp; assess</a:t>
          </a:r>
        </a:p>
      </dsp:txBody>
      <dsp:txXfrm>
        <a:off x="876576" y="2727300"/>
        <a:ext cx="655175" cy="655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BD6AB-E4E7-48A5-93DD-C0C3B30EF1A7}" type="datetimeFigureOut">
              <a:rPr lang="en-NZ" smtClean="0"/>
              <a:pPr/>
              <a:t>5/05/2020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BF334-566A-4C0C-B8C8-16F279120B2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951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BF334-566A-4C0C-B8C8-16F279120B23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BF334-566A-4C0C-B8C8-16F279120B23}" type="slidenum">
              <a:rPr lang="en-NZ" smtClean="0"/>
              <a:pPr/>
              <a:t>15</a:t>
            </a:fld>
            <a:endParaRPr lang="en-N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BF334-566A-4C0C-B8C8-16F279120B23}" type="slidenum">
              <a:rPr lang="en-NZ" smtClean="0"/>
              <a:pPr/>
              <a:t>16</a:t>
            </a:fld>
            <a:endParaRPr lang="en-N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BF334-566A-4C0C-B8C8-16F279120B23}" type="slidenum">
              <a:rPr lang="en-NZ" smtClean="0"/>
              <a:pPr/>
              <a:t>17</a:t>
            </a:fld>
            <a:endParaRPr lang="en-N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BF334-566A-4C0C-B8C8-16F279120B23}" type="slidenum">
              <a:rPr lang="en-NZ" smtClean="0"/>
              <a:pPr/>
              <a:t>18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BF334-566A-4C0C-B8C8-16F279120B23}" type="slidenum">
              <a:rPr lang="en-NZ" smtClean="0"/>
              <a:pPr/>
              <a:t>2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BF334-566A-4C0C-B8C8-16F279120B23}" type="slidenum">
              <a:rPr lang="en-NZ" smtClean="0"/>
              <a:pPr/>
              <a:t>3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BF334-566A-4C0C-B8C8-16F279120B23}" type="slidenum">
              <a:rPr lang="en-NZ" smtClean="0"/>
              <a:pPr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BF334-566A-4C0C-B8C8-16F279120B23}" type="slidenum">
              <a:rPr lang="en-NZ" smtClean="0"/>
              <a:pPr/>
              <a:t>6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BF334-566A-4C0C-B8C8-16F279120B23}" type="slidenum">
              <a:rPr lang="en-NZ" smtClean="0"/>
              <a:pPr/>
              <a:t>7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BF334-566A-4C0C-B8C8-16F279120B23}" type="slidenum">
              <a:rPr lang="en-NZ" smtClean="0"/>
              <a:pPr/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BF334-566A-4C0C-B8C8-16F279120B23}" type="slidenum">
              <a:rPr lang="en-NZ" smtClean="0"/>
              <a:pPr/>
              <a:t>13</a:t>
            </a:fld>
            <a:endParaRPr lang="en-N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BF334-566A-4C0C-B8C8-16F279120B23}" type="slidenum">
              <a:rPr lang="en-NZ" smtClean="0"/>
              <a:pPr/>
              <a:t>14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rgbClr val="92D050"/>
            </a:gs>
            <a:gs pos="40000">
              <a:srgbClr val="8BD070"/>
            </a:gs>
            <a:gs pos="100000">
              <a:srgbClr val="00CC00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6" y="5801285"/>
            <a:ext cx="4680840" cy="7132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1052736"/>
            <a:ext cx="1777470" cy="481466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5"/>
            <a:ext cx="6324600" cy="481466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92D050"/>
            </a:gs>
            <a:gs pos="40000">
              <a:srgbClr val="8BD070"/>
            </a:gs>
            <a:gs pos="100000">
              <a:srgbClr val="00CC00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rgbClr val="00CC00"/>
            </a:gs>
            <a:gs pos="40000">
              <a:srgbClr val="92D050"/>
            </a:gs>
            <a:gs pos="100000">
              <a:srgbClr val="00B050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33068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606092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31965" y="60960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7544" y="213285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3209" y="213285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63" y="345637"/>
            <a:ext cx="4012425" cy="612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rgbClr val="8BD070"/>
            </a:gs>
            <a:gs pos="40000">
              <a:srgbClr val="8BD070"/>
            </a:gs>
            <a:gs pos="100000">
              <a:srgbClr val="00CC00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0"/>
            <a:ext cx="4012425" cy="612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1">
          <a:gsLst>
            <a:gs pos="0">
              <a:srgbClr val="92D050"/>
            </a:gs>
            <a:gs pos="40000">
              <a:srgbClr val="8BD070"/>
            </a:gs>
            <a:gs pos="100000">
              <a:srgbClr val="00CC00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00105"/>
            <a:ext cx="4680840" cy="71327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957636"/>
            <a:ext cx="8229600" cy="8871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39464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63" y="345637"/>
            <a:ext cx="4012425" cy="61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NZ" dirty="0">
                <a:effectLst/>
              </a:rPr>
              <a:t>Is assessment for learning really assessment</a:t>
            </a:r>
            <a:r>
              <a:rPr lang="en-NZ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72400" cy="1516360"/>
          </a:xfrm>
        </p:spPr>
        <p:txBody>
          <a:bodyPr>
            <a:normAutofit fontScale="70000" lnSpcReduction="20000"/>
          </a:bodyPr>
          <a:lstStyle/>
          <a:p>
            <a:r>
              <a:rPr lang="en-NZ" dirty="0"/>
              <a:t>Prof. Gavin T L Brown, PhD</a:t>
            </a:r>
          </a:p>
          <a:p>
            <a:r>
              <a:rPr lang="en-NZ" b="0" dirty="0"/>
              <a:t>Presentation to NZ Cancelled Conference Conversations Digital Conference </a:t>
            </a:r>
          </a:p>
          <a:p>
            <a:r>
              <a:rPr lang="en-NZ" b="0" dirty="0"/>
              <a:t>May 2020</a:t>
            </a:r>
          </a:p>
          <a:p>
            <a:r>
              <a:rPr lang="en-NZ" b="0" dirty="0"/>
              <a:t>Contact: gt.brown@auckland.ac.nz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/>
          <a:p>
            <a:r>
              <a:rPr lang="en-NZ" dirty="0"/>
              <a:t>In the head of a sole person?</a:t>
            </a:r>
          </a:p>
          <a:p>
            <a:r>
              <a:rPr lang="en-NZ" dirty="0"/>
              <a:t>=teaching?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/>
          <a:p>
            <a:r>
              <a:rPr lang="en-NZ" dirty="0"/>
              <a:t>In public among &amp; between people?</a:t>
            </a:r>
          </a:p>
          <a:p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Verifiable Assessment</a:t>
            </a:r>
          </a:p>
        </p:txBody>
      </p:sp>
      <p:sp>
        <p:nvSpPr>
          <p:cNvPr id="4" name="AutoShape 2" descr="brainstorming,business,communications,conferences,ideas,inspirations,meetings,men,metaphors,people,wo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4" descr="brainstorming,business,communications,conferences,ideas,inspirations,meetings,men,metaphors,people,wom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6" descr="brainstorming,business,communications,conferences,ideas,inspirations,meetings,men,metaphors,people,wom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8" descr="view detail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67593" name="Picture 9" descr="C:\Users\gt.brown\Downloads\MC90028336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82724"/>
            <a:ext cx="2744923" cy="27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Picture 10" descr="C:\Users\gt.brown\Downloads\MC9102163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12976"/>
            <a:ext cx="3453236" cy="30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9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The role of error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Assessment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NZ" dirty="0"/>
              <a:t>Teaching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Error</a:t>
            </a:r>
          </a:p>
          <a:p>
            <a:pPr lvl="1"/>
            <a:r>
              <a:rPr lang="en-NZ" dirty="0"/>
              <a:t>We know that we could be wrong</a:t>
            </a:r>
          </a:p>
          <a:p>
            <a:pPr lvl="1"/>
            <a:r>
              <a:rPr lang="en-NZ" dirty="0"/>
              <a:t>Formal tests have standard errors of measurement</a:t>
            </a:r>
          </a:p>
          <a:p>
            <a:pPr lvl="1"/>
            <a:r>
              <a:rPr lang="en-NZ" dirty="0"/>
              <a:t>We use multiple judges, multiple opportunities, multiple methods to compensate</a:t>
            </a:r>
          </a:p>
          <a:p>
            <a:pPr lvl="1"/>
            <a:r>
              <a:rPr lang="en-NZ" dirty="0"/>
              <a:t>Our theories are tentative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NZ" dirty="0"/>
              <a:t>‘error-free’?</a:t>
            </a:r>
          </a:p>
          <a:p>
            <a:pPr lvl="1"/>
            <a:r>
              <a:rPr lang="en-NZ" dirty="0"/>
              <a:t>The teacher’s professional opinion is a valid judgment </a:t>
            </a:r>
          </a:p>
          <a:p>
            <a:pPr lvl="2"/>
            <a:r>
              <a:rPr lang="en-NZ" dirty="0"/>
              <a:t>(cf. your general practitioner)</a:t>
            </a:r>
          </a:p>
          <a:p>
            <a:pPr lvl="1"/>
            <a:r>
              <a:rPr lang="en-NZ" dirty="0"/>
              <a:t>There may be error but the teacher’s judgment, feedback, and interaction is considered correct….</a:t>
            </a:r>
          </a:p>
        </p:txBody>
      </p:sp>
    </p:spTree>
    <p:extLst>
      <p:ext uri="{BB962C8B-B14F-4D97-AF65-F5344CB8AC3E}">
        <p14:creationId xmlns:p14="http://schemas.microsoft.com/office/powerpoint/2010/main" val="176544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Roles are not the same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Teachers can assess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NZ" dirty="0"/>
              <a:t>Learners Learn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Teachers are the professional agents responsible for classroom activities</a:t>
            </a:r>
          </a:p>
          <a:p>
            <a:pPr lvl="1"/>
            <a:r>
              <a:rPr lang="en-NZ" dirty="0"/>
              <a:t>They need to know first what is working</a:t>
            </a:r>
          </a:p>
          <a:p>
            <a:pPr lvl="1"/>
            <a:r>
              <a:rPr lang="en-NZ" dirty="0"/>
              <a:t>They need to interpret &amp; plan responses</a:t>
            </a:r>
          </a:p>
          <a:p>
            <a:pPr lvl="1"/>
            <a:r>
              <a:rPr lang="en-NZ" sz="1800" dirty="0"/>
              <a:t>The teacher is paid to cause learning, not just create environments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NZ" dirty="0"/>
              <a:t>Students learn</a:t>
            </a:r>
          </a:p>
          <a:p>
            <a:pPr lvl="1"/>
            <a:r>
              <a:rPr lang="en-NZ" dirty="0"/>
              <a:t>so they have to know how to judge what is needed and how far they have come</a:t>
            </a:r>
          </a:p>
          <a:p>
            <a:r>
              <a:rPr lang="en-NZ" dirty="0"/>
              <a:t>But….</a:t>
            </a:r>
          </a:p>
          <a:p>
            <a:pPr lvl="1"/>
            <a:r>
              <a:rPr lang="en-NZ" dirty="0"/>
              <a:t>Novices</a:t>
            </a:r>
          </a:p>
          <a:p>
            <a:pPr lvl="1"/>
            <a:r>
              <a:rPr lang="en-NZ" dirty="0"/>
              <a:t>Not in charge</a:t>
            </a:r>
          </a:p>
          <a:p>
            <a:pPr lvl="1"/>
            <a:r>
              <a:rPr lang="en-NZ" dirty="0"/>
              <a:t>They learn what we teach (as well as other things)</a:t>
            </a:r>
          </a:p>
        </p:txBody>
      </p:sp>
    </p:spTree>
    <p:extLst>
      <p:ext uri="{BB962C8B-B14F-4D97-AF65-F5344CB8AC3E}">
        <p14:creationId xmlns:p14="http://schemas.microsoft.com/office/powerpoint/2010/main" val="2081552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Format of evidence gathering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6021288"/>
            <a:ext cx="4040188" cy="762000"/>
          </a:xfrm>
        </p:spPr>
        <p:txBody>
          <a:bodyPr/>
          <a:lstStyle/>
          <a:p>
            <a:r>
              <a:rPr lang="en-NZ" dirty="0"/>
              <a:t>Formal assessment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31965" y="6021288"/>
            <a:ext cx="4041775" cy="762000"/>
          </a:xfrm>
        </p:spPr>
        <p:txBody>
          <a:bodyPr/>
          <a:lstStyle/>
          <a:p>
            <a:r>
              <a:rPr lang="en-NZ" dirty="0"/>
              <a:t>Informal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NZ" sz="2800" dirty="0"/>
              <a:t>Tests, exams, formal rubric based judgments, etc.</a:t>
            </a:r>
          </a:p>
          <a:p>
            <a:pPr lvl="1"/>
            <a:r>
              <a:rPr lang="en-NZ" dirty="0"/>
              <a:t>Contain error</a:t>
            </a:r>
          </a:p>
          <a:p>
            <a:pPr lvl="1"/>
            <a:r>
              <a:rPr lang="en-NZ" dirty="0"/>
              <a:t>Well-devised samples of domains</a:t>
            </a:r>
          </a:p>
          <a:p>
            <a:pPr lvl="1"/>
            <a:r>
              <a:rPr lang="en-NZ" dirty="0"/>
              <a:t>Cause anxiety</a:t>
            </a:r>
          </a:p>
          <a:p>
            <a:pPr lvl="1"/>
            <a:r>
              <a:rPr lang="en-NZ" dirty="0"/>
              <a:t>Take time from teaching</a:t>
            </a:r>
          </a:p>
          <a:p>
            <a:r>
              <a:rPr lang="en-NZ" dirty="0"/>
              <a:t>But can support inferences &amp; decisions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400"/>
              </a:spcBef>
            </a:pPr>
            <a:r>
              <a:rPr lang="en-NZ" sz="2800" dirty="0"/>
              <a:t>Informal, automatic, interactive</a:t>
            </a:r>
          </a:p>
          <a:p>
            <a:pPr lvl="1"/>
            <a:r>
              <a:rPr lang="en-NZ" dirty="0"/>
              <a:t>Observations, interactions, questions, self-ratings, peer assessments</a:t>
            </a:r>
          </a:p>
          <a:p>
            <a:pPr lvl="1"/>
            <a:r>
              <a:rPr lang="en-NZ" dirty="0"/>
              <a:t>Integrated with teaching</a:t>
            </a:r>
          </a:p>
          <a:p>
            <a:pPr lvl="1"/>
            <a:r>
              <a:rPr lang="en-NZ" dirty="0"/>
              <a:t>Contains error (unseen)</a:t>
            </a:r>
          </a:p>
          <a:p>
            <a:pPr lvl="1"/>
            <a:r>
              <a:rPr lang="en-NZ" dirty="0"/>
              <a:t>Sampling could be random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003232" cy="4896544"/>
          </a:xfrm>
        </p:spPr>
        <p:txBody>
          <a:bodyPr>
            <a:normAutofit/>
          </a:bodyPr>
          <a:lstStyle/>
          <a:p>
            <a:r>
              <a:rPr lang="en-NZ" sz="2800" dirty="0"/>
              <a:t>Effects of A</a:t>
            </a:r>
            <a:r>
              <a:rPr lang="en-NZ" sz="2800" i="1" dirty="0"/>
              <a:t>f</a:t>
            </a:r>
            <a:r>
              <a:rPr lang="en-NZ" sz="2800" dirty="0"/>
              <a:t>L frequently overstated</a:t>
            </a:r>
          </a:p>
          <a:p>
            <a:pPr lvl="1"/>
            <a:r>
              <a:rPr lang="en-NZ" sz="2600" dirty="0"/>
              <a:t>Maximum .30 to .40</a:t>
            </a:r>
          </a:p>
          <a:p>
            <a:pPr lvl="2"/>
            <a:r>
              <a:rPr lang="en-NZ" sz="1800" dirty="0"/>
              <a:t>Bennett, R. E. (2011). Formative assessment: A critical review. </a:t>
            </a:r>
            <a:r>
              <a:rPr lang="en-NZ" sz="1800" i="1" dirty="0"/>
              <a:t>Assessment in Education: Principles, Policy &amp; Practice, 18</a:t>
            </a:r>
            <a:r>
              <a:rPr lang="en-NZ" sz="1800" dirty="0"/>
              <a:t>(1), 5-25. doi: 10.1080/0969594X.2010.513678</a:t>
            </a:r>
          </a:p>
          <a:p>
            <a:r>
              <a:rPr lang="en-NZ" sz="2400" dirty="0"/>
              <a:t>WORSE</a:t>
            </a:r>
          </a:p>
          <a:p>
            <a:pPr lvl="1"/>
            <a:r>
              <a:rPr lang="en-NZ" sz="2000" dirty="0"/>
              <a:t>We don’t know which parts of the AfL strategy really work in which conditions with which subjects and which students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NZ" dirty="0"/>
              <a:t>Technical Considerations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003232" cy="4248472"/>
          </a:xfrm>
        </p:spPr>
        <p:txBody>
          <a:bodyPr>
            <a:normAutofit/>
          </a:bodyPr>
          <a:lstStyle/>
          <a:p>
            <a:r>
              <a:rPr lang="en-NZ" sz="2400" dirty="0"/>
              <a:t>it does appear to be good pedagogy </a:t>
            </a:r>
          </a:p>
          <a:p>
            <a:pPr lvl="1"/>
            <a:r>
              <a:rPr lang="en-NZ" dirty="0"/>
              <a:t>Black, P., &amp; Wiliam, D. (2006). Developing a theory of formative assessment. In J. Gardner (Ed.), </a:t>
            </a:r>
            <a:r>
              <a:rPr lang="en-NZ" i="1" dirty="0"/>
              <a:t>Assessment and learning </a:t>
            </a:r>
            <a:r>
              <a:rPr lang="en-NZ" dirty="0"/>
              <a:t>(pp. 81-100). London: Sage.</a:t>
            </a:r>
          </a:p>
          <a:p>
            <a:r>
              <a:rPr lang="en-NZ" sz="2400" dirty="0"/>
              <a:t>And it might be a function of Anglo-progressivist, child-</a:t>
            </a:r>
            <a:r>
              <a:rPr lang="en-NZ" sz="2400" dirty="0" err="1"/>
              <a:t>centered</a:t>
            </a:r>
            <a:r>
              <a:rPr lang="en-NZ" sz="2400" dirty="0"/>
              <a:t> interpretations of teaching</a:t>
            </a:r>
          </a:p>
          <a:p>
            <a:pPr lvl="1"/>
            <a:r>
              <a:rPr lang="en-NZ" dirty="0" err="1"/>
              <a:t>Stobart</a:t>
            </a:r>
            <a:r>
              <a:rPr lang="en-NZ" dirty="0"/>
              <a:t>, G. (2006). The validity of formative assessment. In J. Gardner (Ed.), </a:t>
            </a:r>
            <a:r>
              <a:rPr lang="en-NZ" i="1" dirty="0"/>
              <a:t>Assessment and learning </a:t>
            </a:r>
            <a:r>
              <a:rPr lang="en-NZ" dirty="0"/>
              <a:t>(pp. 133-146). London: Sage.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NZ" sz="4400" dirty="0"/>
              <a:t>A</a:t>
            </a:r>
            <a:r>
              <a:rPr lang="en-NZ" sz="4400" i="1" dirty="0"/>
              <a:t>f</a:t>
            </a:r>
            <a:r>
              <a:rPr lang="en-NZ" sz="4400" dirty="0"/>
              <a:t>L is not good assessment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7859216" cy="4896544"/>
          </a:xfrm>
        </p:spPr>
        <p:txBody>
          <a:bodyPr>
            <a:normAutofit/>
          </a:bodyPr>
          <a:lstStyle/>
          <a:p>
            <a:r>
              <a:rPr lang="en-NZ" sz="2400" dirty="0"/>
              <a:t>Assessment </a:t>
            </a:r>
            <a:r>
              <a:rPr lang="en-NZ" sz="2400" i="1" dirty="0"/>
              <a:t>for </a:t>
            </a:r>
            <a:r>
              <a:rPr lang="en-NZ" sz="2400" dirty="0"/>
              <a:t>Learning pedagogy is desirable</a:t>
            </a:r>
          </a:p>
          <a:p>
            <a:r>
              <a:rPr lang="en-NZ" sz="2400" dirty="0"/>
              <a:t>But it is really difficult</a:t>
            </a:r>
          </a:p>
          <a:p>
            <a:r>
              <a:rPr lang="en-NZ" sz="2400" dirty="0"/>
              <a:t>There are problems in A</a:t>
            </a:r>
            <a:r>
              <a:rPr lang="en-NZ" sz="2400" i="1" dirty="0"/>
              <a:t>f</a:t>
            </a:r>
            <a:r>
              <a:rPr lang="en-NZ" sz="2400" dirty="0"/>
              <a:t>L when a range of contextual factors are ignored</a:t>
            </a:r>
          </a:p>
          <a:p>
            <a:pPr lvl="1"/>
            <a:r>
              <a:rPr lang="en-NZ" sz="2400" dirty="0"/>
              <a:t>Psychological &amp; Social processes in the classroom may </a:t>
            </a:r>
            <a:r>
              <a:rPr lang="en-NZ" sz="2400" b="1" dirty="0"/>
              <a:t>in</a:t>
            </a:r>
            <a:r>
              <a:rPr lang="en-NZ" sz="2400" dirty="0"/>
              <a:t>validate A</a:t>
            </a:r>
            <a:r>
              <a:rPr lang="en-NZ" sz="2400" i="1" dirty="0"/>
              <a:t>f</a:t>
            </a:r>
            <a:r>
              <a:rPr lang="en-NZ" sz="2400" dirty="0"/>
              <a:t>L;  </a:t>
            </a:r>
          </a:p>
          <a:p>
            <a:pPr lvl="1"/>
            <a:r>
              <a:rPr lang="en-NZ" sz="2400" dirty="0"/>
              <a:t>Cultural priorities &amp; processes may legitimate tests and examinations</a:t>
            </a:r>
          </a:p>
          <a:p>
            <a:pPr lvl="1"/>
            <a:r>
              <a:rPr lang="en-NZ" sz="2400" dirty="0"/>
              <a:t>Power of Accountability mechanisms may </a:t>
            </a:r>
            <a:r>
              <a:rPr lang="en-NZ" sz="2400" b="1" dirty="0"/>
              <a:t>in</a:t>
            </a:r>
            <a:r>
              <a:rPr lang="en-NZ" sz="2400" dirty="0"/>
              <a:t>validate A</a:t>
            </a:r>
            <a:r>
              <a:rPr lang="en-NZ" sz="2400" i="1" dirty="0"/>
              <a:t>f</a:t>
            </a:r>
            <a:r>
              <a:rPr lang="en-NZ" sz="2400" dirty="0"/>
              <a:t>L;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70992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NZ" dirty="0"/>
              <a:t>Where does that leave us?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931224" cy="4608512"/>
          </a:xfrm>
        </p:spPr>
        <p:txBody>
          <a:bodyPr>
            <a:normAutofit fontScale="92500" lnSpcReduction="10000"/>
          </a:bodyPr>
          <a:lstStyle/>
          <a:p>
            <a:r>
              <a:rPr lang="en-NZ" sz="2400" dirty="0"/>
              <a:t>Emphasise the importance of the teacher as the expert in content and pedagogy and pedagogical content knowledge whose job is to enable progress among novices</a:t>
            </a:r>
          </a:p>
          <a:p>
            <a:pPr lvl="1"/>
            <a:r>
              <a:rPr lang="en-NZ" sz="2000" dirty="0"/>
              <a:t>Teachers teach </a:t>
            </a:r>
          </a:p>
          <a:p>
            <a:r>
              <a:rPr lang="en-NZ" sz="2400" dirty="0"/>
              <a:t>Emphasise pedagogical practices that are known to effect learning </a:t>
            </a:r>
          </a:p>
          <a:p>
            <a:pPr lvl="1"/>
            <a:r>
              <a:rPr lang="en-NZ" dirty="0"/>
              <a:t>(i.e., the activator strategies identified by Hattie, 2009)</a:t>
            </a:r>
          </a:p>
          <a:p>
            <a:r>
              <a:rPr lang="en-NZ" sz="2400" dirty="0"/>
              <a:t>Systematic, formal use of high-quality, highly-informative tests (e.g., asTTle), but infrequently</a:t>
            </a:r>
          </a:p>
          <a:p>
            <a:pPr lvl="1"/>
            <a:r>
              <a:rPr lang="en-NZ" sz="2400" dirty="0"/>
              <a:t>To inform teaching</a:t>
            </a:r>
          </a:p>
          <a:p>
            <a:pPr lvl="1"/>
            <a:r>
              <a:rPr lang="en-NZ" sz="2400" dirty="0"/>
              <a:t>To calibrate judgements</a:t>
            </a:r>
          </a:p>
          <a:p>
            <a:pPr lvl="1"/>
            <a:r>
              <a:rPr lang="en-NZ" sz="2400" dirty="0"/>
              <a:t>As part of a ‘toolbox’ of validated methods/tools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NZ" dirty="0"/>
              <a:t>A new A</a:t>
            </a:r>
            <a:r>
              <a:rPr lang="en-NZ" i="1" dirty="0"/>
              <a:t>f</a:t>
            </a:r>
            <a:r>
              <a:rPr lang="en-NZ" dirty="0"/>
              <a:t>L 2.0?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43359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Source: Hattie &amp; Brown (2008, 2010)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003232" cy="4896544"/>
          </a:xfrm>
        </p:spPr>
        <p:txBody>
          <a:bodyPr>
            <a:normAutofit/>
          </a:bodyPr>
          <a:lstStyle/>
          <a:p>
            <a:r>
              <a:rPr lang="en-NZ" sz="2400" dirty="0"/>
              <a:t>Systematic, formal use of moderation procedures to assure quality of teacher judgements</a:t>
            </a:r>
          </a:p>
          <a:p>
            <a:pPr lvl="1"/>
            <a:r>
              <a:rPr lang="en-NZ" sz="2400" dirty="0"/>
              <a:t>Esp. for reporting or administrative purposes</a:t>
            </a:r>
          </a:p>
          <a:p>
            <a:pPr lvl="1"/>
            <a:r>
              <a:rPr lang="en-NZ" sz="2400" dirty="0"/>
              <a:t>To develop a community of understanding about progress, teaching, &amp; curriculum</a:t>
            </a:r>
          </a:p>
          <a:p>
            <a:r>
              <a:rPr lang="en-NZ" sz="2400" dirty="0"/>
              <a:t>Make it safe to discover bad news—avoid high-stakes public consequences for assessments prior to qualifications</a:t>
            </a:r>
          </a:p>
          <a:p>
            <a:r>
              <a:rPr lang="en-NZ" sz="2400" dirty="0"/>
              <a:t>Make assessment about improved learning for each and every individual student for both the student </a:t>
            </a:r>
            <a:r>
              <a:rPr lang="en-NZ" sz="2400" b="1" dirty="0"/>
              <a:t>and</a:t>
            </a:r>
            <a:r>
              <a:rPr lang="en-NZ" sz="2400" dirty="0"/>
              <a:t> the teacher; not just school improvement!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NZ" dirty="0"/>
              <a:t>A new A</a:t>
            </a:r>
            <a:r>
              <a:rPr lang="en-NZ" i="1" dirty="0"/>
              <a:t>f</a:t>
            </a:r>
            <a:r>
              <a:rPr lang="en-NZ" dirty="0"/>
              <a:t>L 2.0?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43359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Source: Hattie &amp; Brown (2008, 2010)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8420" y="1700808"/>
            <a:ext cx="4028380" cy="4846032"/>
          </a:xfrm>
        </p:spPr>
        <p:txBody>
          <a:bodyPr>
            <a:normAutofit fontScale="70000" lnSpcReduction="20000"/>
          </a:bodyPr>
          <a:lstStyle/>
          <a:p>
            <a:r>
              <a:rPr lang="en-NZ" dirty="0"/>
              <a:t>Harris, L. R., &amp; Brown, G. T. L. (2016). Volume introduction: The human and social experience of assessment: Valuing the person and context. In G. T. L. Brown &amp; L. R. Harris (Eds.), </a:t>
            </a:r>
            <a:r>
              <a:rPr lang="en-NZ" i="1" dirty="0"/>
              <a:t>Handbook of Human and Social Factors in Assessment (pp. 1-18). New York: Routledge.</a:t>
            </a:r>
          </a:p>
          <a:p>
            <a:r>
              <a:rPr lang="en-NZ" dirty="0"/>
              <a:t>Brown, G. T. L., &amp; Harris, L. R. (2016). Volume Conclusion: The future of assessment as a human and social endeavour. In G. T. L. Brown &amp; L. R. Harris (Eds.), </a:t>
            </a:r>
            <a:r>
              <a:rPr lang="en-NZ" i="1" dirty="0"/>
              <a:t>Handbook of Human and Social Conditions in Assessment (pp. 506-524). New York: Routledge.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58420" y="957636"/>
            <a:ext cx="4028380" cy="887188"/>
          </a:xfrm>
        </p:spPr>
        <p:txBody>
          <a:bodyPr/>
          <a:lstStyle/>
          <a:p>
            <a:r>
              <a:rPr lang="en-NZ" dirty="0"/>
              <a:t>Read more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2240"/>
            <a:ext cx="4406900" cy="6324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34"/>
          <a:stretch/>
        </p:blipFill>
        <p:spPr bwMode="auto">
          <a:xfrm>
            <a:off x="232799" y="6385530"/>
            <a:ext cx="4334202" cy="47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98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79912"/>
          </a:xfrm>
        </p:spPr>
        <p:txBody>
          <a:bodyPr>
            <a:normAutofit/>
          </a:bodyPr>
          <a:lstStyle/>
          <a:p>
            <a:r>
              <a:rPr lang="en-NZ" sz="2800" dirty="0"/>
              <a:t>I want to present my thoughts on the assessment for learning agenda in education</a:t>
            </a:r>
          </a:p>
          <a:p>
            <a:pPr lvl="1"/>
            <a:r>
              <a:rPr lang="en-NZ" sz="2800" dirty="0"/>
              <a:t>Compare &amp; Contrast what AfL is with what assessment is</a:t>
            </a:r>
          </a:p>
          <a:p>
            <a:pPr lvl="1"/>
            <a:r>
              <a:rPr lang="en-NZ" sz="2800" dirty="0"/>
              <a:t>Suggest new options for A</a:t>
            </a:r>
            <a:r>
              <a:rPr lang="en-NZ" sz="2800" i="1" dirty="0"/>
              <a:t>f</a:t>
            </a:r>
            <a:r>
              <a:rPr lang="en-NZ" sz="2800" dirty="0"/>
              <a:t>L</a:t>
            </a:r>
          </a:p>
          <a:p>
            <a:pPr lvl="1"/>
            <a:endParaRPr lang="en-NZ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What’s the point?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2800" dirty="0"/>
              <a:t>MOST basically</a:t>
            </a:r>
          </a:p>
          <a:p>
            <a:pPr lvl="1"/>
            <a:r>
              <a:rPr lang="en-NZ" sz="2800" dirty="0"/>
              <a:t>Collecting evidence about learning early enough so that teacher instruction (teaching) and student activity (learning) changes in a way that causes progress towards intended goals and targets</a:t>
            </a:r>
          </a:p>
          <a:p>
            <a:pPr lvl="1"/>
            <a:r>
              <a:rPr lang="en-NZ" sz="2800" dirty="0"/>
              <a:t>Progress involves faster, more, and better quality performances and products on the part of students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Assessment </a:t>
            </a:r>
            <a:r>
              <a:rPr lang="en-NZ" i="1" dirty="0"/>
              <a:t>for</a:t>
            </a:r>
            <a:r>
              <a:rPr lang="en-NZ" dirty="0"/>
              <a:t> Learning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3200" dirty="0"/>
              <a:t>Formative</a:t>
            </a:r>
          </a:p>
          <a:p>
            <a:pPr lvl="1"/>
            <a:r>
              <a:rPr lang="en-NZ" sz="3200" dirty="0"/>
              <a:t>Before the end</a:t>
            </a:r>
          </a:p>
          <a:p>
            <a:pPr lvl="1"/>
            <a:r>
              <a:rPr lang="en-NZ" sz="3200" dirty="0"/>
              <a:t>Leads to changes in teaching &amp; learning practices</a:t>
            </a:r>
          </a:p>
          <a:p>
            <a:pPr lvl="1"/>
            <a:r>
              <a:rPr lang="en-NZ" sz="3200" dirty="0"/>
              <a:t>Results in progress</a:t>
            </a:r>
          </a:p>
          <a:p>
            <a:pPr lvl="1"/>
            <a:r>
              <a:rPr lang="en-NZ" sz="3200" dirty="0"/>
              <a:t>Evidence must be capable of accurately and appropriately guiding changed practices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Essential facets of A</a:t>
            </a:r>
            <a:r>
              <a:rPr lang="en-NZ" i="1" dirty="0"/>
              <a:t>f</a:t>
            </a:r>
            <a:r>
              <a:rPr lang="en-NZ" dirty="0"/>
              <a:t>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170080"/>
              </p:ext>
            </p:extLst>
          </p:nvPr>
        </p:nvGraphicFramePr>
        <p:xfrm>
          <a:off x="457200" y="1600200"/>
          <a:ext cx="7620000" cy="24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1784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NZ" dirty="0"/>
              <a:t>Relationship?: Assessment &amp; Teaching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4962561"/>
              </p:ext>
            </p:extLst>
          </p:nvPr>
        </p:nvGraphicFramePr>
        <p:xfrm>
          <a:off x="4176316" y="3284984"/>
          <a:ext cx="5292228" cy="3612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0607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243718"/>
            <a:ext cx="417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Classroom Teaching &amp; Learning Interaction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5836" y="6113083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Integration of informal with formal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184482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Classical conventional model</a:t>
            </a:r>
          </a:p>
        </p:txBody>
      </p:sp>
    </p:spTree>
    <p:extLst>
      <p:ext uri="{BB962C8B-B14F-4D97-AF65-F5344CB8AC3E}">
        <p14:creationId xmlns:p14="http://schemas.microsoft.com/office/powerpoint/2010/main" val="54518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306416"/>
          </a:xfrm>
        </p:spPr>
        <p:txBody>
          <a:bodyPr>
            <a:noAutofit/>
          </a:bodyPr>
          <a:lstStyle/>
          <a:p>
            <a:r>
              <a:rPr lang="en-NZ" sz="2400" dirty="0"/>
              <a:t>Assessment for the purpose of improving student learning is best understood as an </a:t>
            </a:r>
            <a:r>
              <a:rPr lang="en-NZ" sz="2400" b="1" dirty="0"/>
              <a:t>ongoing process </a:t>
            </a:r>
            <a:r>
              <a:rPr lang="en-NZ" sz="2400" dirty="0"/>
              <a:t>that arises out of the </a:t>
            </a:r>
            <a:r>
              <a:rPr lang="en-NZ" sz="2400" b="1" dirty="0"/>
              <a:t>interaction </a:t>
            </a:r>
            <a:r>
              <a:rPr lang="en-NZ" sz="2400" dirty="0"/>
              <a:t>between teaching and learning. It involves the focused and timely gathering, analysis, interpretation, and use of information that can provide evidence of student progress. Much of this evidence is </a:t>
            </a:r>
            <a:r>
              <a:rPr lang="en-NZ" sz="2400" b="1" dirty="0"/>
              <a:t>‘of the moment’</a:t>
            </a:r>
            <a:r>
              <a:rPr lang="en-NZ" sz="2400" dirty="0"/>
              <a:t>. Analysis and interpretation often take place </a:t>
            </a:r>
            <a:r>
              <a:rPr lang="en-NZ" sz="2400" b="1" dirty="0"/>
              <a:t>in the mind of the teacher</a:t>
            </a:r>
            <a:r>
              <a:rPr lang="en-NZ" sz="2400" dirty="0"/>
              <a:t>, who then uses the insights gained to shape their actions as they continue to work with their students.  </a:t>
            </a:r>
          </a:p>
          <a:p>
            <a:pPr lvl="1"/>
            <a:r>
              <a:rPr lang="en-NZ" sz="1600" dirty="0"/>
              <a:t>Ministry of Education. (2007). </a:t>
            </a:r>
            <a:r>
              <a:rPr lang="en-NZ" sz="1600" i="1" dirty="0"/>
              <a:t>The New Zealand Curriculum for English-medium teaching and learning in years 1-13. Wellington, NZ: Learning Media. </a:t>
            </a:r>
            <a:r>
              <a:rPr lang="en-NZ" sz="1600" dirty="0"/>
              <a:t>(p. 39)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6712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NZ" dirty="0"/>
              <a:t>A</a:t>
            </a:r>
            <a:r>
              <a:rPr lang="en-NZ" i="1" dirty="0"/>
              <a:t>f</a:t>
            </a:r>
            <a:r>
              <a:rPr lang="en-NZ" dirty="0"/>
              <a:t>L as pedagogy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950" y="1124744"/>
            <a:ext cx="7805018" cy="4093840"/>
          </a:xfrm>
        </p:spPr>
        <p:txBody>
          <a:bodyPr>
            <a:noAutofit/>
          </a:bodyPr>
          <a:lstStyle/>
          <a:p>
            <a:r>
              <a:rPr lang="en-NZ" dirty="0"/>
              <a:t>‘five broad strategies to be equally powerful for teachers of all content areas and at all grade levels: </a:t>
            </a:r>
          </a:p>
          <a:p>
            <a:pPr lvl="1"/>
            <a:r>
              <a:rPr lang="en-NZ" dirty="0"/>
              <a:t>clarifying and sharing learning </a:t>
            </a:r>
            <a:r>
              <a:rPr lang="en-NZ" b="1" dirty="0"/>
              <a:t>intentions</a:t>
            </a:r>
            <a:r>
              <a:rPr lang="en-NZ" dirty="0"/>
              <a:t> and </a:t>
            </a:r>
            <a:r>
              <a:rPr lang="en-NZ" b="1" dirty="0"/>
              <a:t>criteria</a:t>
            </a:r>
            <a:r>
              <a:rPr lang="en-NZ" dirty="0"/>
              <a:t> for success; </a:t>
            </a:r>
          </a:p>
          <a:p>
            <a:pPr lvl="1"/>
            <a:r>
              <a:rPr lang="en-NZ" dirty="0"/>
              <a:t>engineering effective classroom discussions, questions, and learning tasks; </a:t>
            </a:r>
          </a:p>
          <a:p>
            <a:pPr lvl="1"/>
            <a:r>
              <a:rPr lang="en-NZ" dirty="0"/>
              <a:t>providing </a:t>
            </a:r>
            <a:r>
              <a:rPr lang="en-NZ" b="1" dirty="0"/>
              <a:t>feedback</a:t>
            </a:r>
            <a:r>
              <a:rPr lang="en-NZ" dirty="0"/>
              <a:t> that moves learners forward; </a:t>
            </a:r>
          </a:p>
          <a:p>
            <a:pPr lvl="1"/>
            <a:r>
              <a:rPr lang="en-NZ" b="1" dirty="0"/>
              <a:t>activating students </a:t>
            </a:r>
            <a:r>
              <a:rPr lang="en-NZ" dirty="0"/>
              <a:t>as the owners of their own learning; and </a:t>
            </a:r>
          </a:p>
          <a:p>
            <a:pPr lvl="1"/>
            <a:r>
              <a:rPr lang="en-NZ" b="1" dirty="0"/>
              <a:t>activating students </a:t>
            </a:r>
            <a:r>
              <a:rPr lang="en-NZ" dirty="0"/>
              <a:t>as instructional resources for one another’. </a:t>
            </a:r>
          </a:p>
          <a:p>
            <a:pPr lvl="2"/>
            <a:r>
              <a:rPr lang="en-NZ" sz="1600" dirty="0"/>
              <a:t>Leahy, S., Lyon, C., Thompson, M., &amp; Wiliam, D. (2005). Classroom assessment minute by minute, day by day. </a:t>
            </a:r>
            <a:r>
              <a:rPr lang="en-NZ" sz="1600" i="1" dirty="0"/>
              <a:t>Educational Leadership, 63</a:t>
            </a:r>
            <a:r>
              <a:rPr lang="en-NZ" sz="1600" dirty="0"/>
              <a:t>(3), 18-24. </a:t>
            </a:r>
          </a:p>
          <a:p>
            <a:pPr lvl="1"/>
            <a:endParaRPr lang="en-NZ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50" y="332656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NZ" dirty="0"/>
              <a:t>A</a:t>
            </a:r>
            <a:r>
              <a:rPr lang="en-NZ" i="1" dirty="0"/>
              <a:t>f</a:t>
            </a:r>
            <a:r>
              <a:rPr lang="en-NZ" dirty="0"/>
              <a:t>L as pedagogy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2800" dirty="0"/>
              <a:t>Very student-oriented, de-emphasise teacher role</a:t>
            </a:r>
          </a:p>
          <a:p>
            <a:r>
              <a:rPr lang="en-NZ" sz="2800" dirty="0"/>
              <a:t>Very anti-testing, judgement matters</a:t>
            </a:r>
          </a:p>
          <a:p>
            <a:r>
              <a:rPr lang="en-NZ" sz="2800" dirty="0"/>
              <a:t>Very anti-formal, systematic procedures, trust the teacher or student’s judgements</a:t>
            </a:r>
          </a:p>
          <a:p>
            <a:r>
              <a:rPr lang="en-NZ" sz="2800" dirty="0"/>
              <a:t>Is there no error in judgments and feedback?</a:t>
            </a:r>
          </a:p>
          <a:p>
            <a:endParaRPr lang="en-NZ" sz="2800" dirty="0"/>
          </a:p>
          <a:p>
            <a:r>
              <a:rPr lang="en-NZ" sz="2800" dirty="0"/>
              <a:t>Is it assessment or just good teaching?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These approaches to A</a:t>
            </a:r>
            <a:r>
              <a:rPr lang="en-NZ" i="1" dirty="0"/>
              <a:t>f</a:t>
            </a:r>
            <a:r>
              <a:rPr lang="en-NZ" dirty="0"/>
              <a:t>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D9C05-239D-4AD2-9FB8-CA4C25158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Data collection, scoring/marking, &amp; interpretation for decisions about learning</a:t>
            </a:r>
          </a:p>
          <a:p>
            <a:pPr lvl="1"/>
            <a:r>
              <a:rPr lang="en-NZ" dirty="0"/>
              <a:t>Formative &amp; Summative</a:t>
            </a:r>
          </a:p>
          <a:p>
            <a:r>
              <a:rPr lang="en-NZ" dirty="0"/>
              <a:t>Verifiable</a:t>
            </a:r>
          </a:p>
          <a:p>
            <a:pPr lvl="1"/>
            <a:r>
              <a:rPr lang="en-NZ" dirty="0"/>
              <a:t>Validity &amp; Reliable</a:t>
            </a:r>
          </a:p>
          <a:p>
            <a:r>
              <a:rPr lang="en-NZ" dirty="0"/>
              <a:t>Sensitive to error </a:t>
            </a:r>
          </a:p>
          <a:p>
            <a:pPr lvl="1"/>
            <a:r>
              <a:rPr lang="en-NZ" dirty="0"/>
              <a:t>Random &amp; Systematic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D0F85-F3B7-4FA8-A840-59D77472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So what is assessment?</a:t>
            </a:r>
          </a:p>
        </p:txBody>
      </p:sp>
    </p:spTree>
    <p:extLst>
      <p:ext uri="{BB962C8B-B14F-4D97-AF65-F5344CB8AC3E}">
        <p14:creationId xmlns:p14="http://schemas.microsoft.com/office/powerpoint/2010/main" val="1150345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PresentationUOA EDSW</Template>
  <TotalTime>2288</TotalTime>
  <Words>1303</Words>
  <Application>Microsoft Office PowerPoint</Application>
  <PresentationFormat>On-screen Show (4:3)</PresentationFormat>
  <Paragraphs>149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Lucida Sans Unicode</vt:lpstr>
      <vt:lpstr>Verdana</vt:lpstr>
      <vt:lpstr>Wingdings 2</vt:lpstr>
      <vt:lpstr>Wingdings 3</vt:lpstr>
      <vt:lpstr>Concourse</vt:lpstr>
      <vt:lpstr>Is assessment for learning really assessment?</vt:lpstr>
      <vt:lpstr>What’s the point?</vt:lpstr>
      <vt:lpstr>Assessment for Learning</vt:lpstr>
      <vt:lpstr>Essential facets of AfL</vt:lpstr>
      <vt:lpstr>Relationship?: Assessment &amp; Teaching</vt:lpstr>
      <vt:lpstr>AfL as pedagogy</vt:lpstr>
      <vt:lpstr>AfL as pedagogy</vt:lpstr>
      <vt:lpstr>These approaches to AfL</vt:lpstr>
      <vt:lpstr>So what is assessment?</vt:lpstr>
      <vt:lpstr>Verifiable Assessment</vt:lpstr>
      <vt:lpstr>The role of error</vt:lpstr>
      <vt:lpstr>Roles are not the same</vt:lpstr>
      <vt:lpstr>Format of evidence gathering</vt:lpstr>
      <vt:lpstr>Technical Considerations</vt:lpstr>
      <vt:lpstr>AfL is not good assessment</vt:lpstr>
      <vt:lpstr>Where does that leave us?</vt:lpstr>
      <vt:lpstr>A new AfL 2.0?</vt:lpstr>
      <vt:lpstr>A new AfL 2.0?</vt:lpstr>
      <vt:lpstr>Read more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Learning: Qualms and Responses</dc:title>
  <dc:creator>Gavin</dc:creator>
  <cp:lastModifiedBy>Gavin Brown</cp:lastModifiedBy>
  <cp:revision>121</cp:revision>
  <dcterms:created xsi:type="dcterms:W3CDTF">2011-02-04T05:10:53Z</dcterms:created>
  <dcterms:modified xsi:type="dcterms:W3CDTF">2020-05-05T01:33:12Z</dcterms:modified>
</cp:coreProperties>
</file>