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4c9eab84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74c9eab84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74c9eab84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4c9eab84c_0_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4c9eab84c_0_2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74c9eab84c_0_2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3e0e715df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3e0e715df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3e0e715df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3e0e715df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fad2427ff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fad2427ff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3e0e715df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83e0e715df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4cbf67977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4cbf67977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74cbf67977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3e0e715df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3e0e715df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3" name="Google Shape;283;g83e0e715df_0_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3e0e715df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3e0e715df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1" name="Google Shape;291;g83e0e715df_0_2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3e0e715df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3e0e715df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8" name="Google Shape;298;g83e0e715df_0_2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3e0e715df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83e0e715df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3e0e715df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83e0e715df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3e0e715d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3e0e715d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83e0e715d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3e0e715df_0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83e0e715df_0_4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4c9eab84c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74c9eab84c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0" name="Google Shape;200;g74c9eab84c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4c9eab84c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4c9eab84c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74c9eab84c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4c9eab84c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4c9eab84c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74c9eab84c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3e0e715df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3e0e715df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3" name="Google Shape;223;g83e0e715df_0_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3e0e715df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83e0e715df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_TITLE_AND_VERTICAL_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0" name="Google Shape;140;p2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415600" y="1645433"/>
            <a:ext cx="11360700" cy="444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i.org/10.1371/journal.pone.0230416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hyperlink" Target="https://covid19.figshare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hyperlink" Target="https://covid19.readcube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hyperlink" Target="mailto:mark@figshare.com" TargetMode="External"/><Relationship Id="rId9" Type="http://schemas.openxmlformats.org/officeDocument/2006/relationships/hyperlink" Target="https://covid19.readcube.com/" TargetMode="External"/><Relationship Id="rId5" Type="http://schemas.openxmlformats.org/officeDocument/2006/relationships/hyperlink" Target="https://covid19.figshare.com/" TargetMode="External"/><Relationship Id="rId6" Type="http://schemas.openxmlformats.org/officeDocument/2006/relationships/hyperlink" Target="https://covid19.figshare.com/" TargetMode="External"/><Relationship Id="rId7" Type="http://schemas.openxmlformats.org/officeDocument/2006/relationships/hyperlink" Target="https://covid19.figshare.com/" TargetMode="External"/><Relationship Id="rId8" Type="http://schemas.openxmlformats.org/officeDocument/2006/relationships/hyperlink" Target="https://covid-19.dimensions.ai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43000"/>
            <a:ext cx="12192001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2152651" y="3355887"/>
            <a:ext cx="184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799500" y="4830275"/>
            <a:ext cx="10784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Sharing, Discovering, and Citing COVID-19 Data and Code</a:t>
            </a:r>
            <a:endParaRPr b="1" sz="2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Mark Hahnel, CEO</a:t>
            </a:r>
            <a:endParaRPr b="1" sz="2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GB" sz="2800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@MarkHahnel</a:t>
            </a:r>
            <a:endParaRPr b="1" sz="2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725" y="947025"/>
            <a:ext cx="9770974" cy="86105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/>
        </p:nvSpPr>
        <p:spPr>
          <a:xfrm>
            <a:off x="0" y="775100"/>
            <a:ext cx="4414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C1C1C"/>
                </a:solidFill>
              </a:rPr>
              <a:t>Free</a:t>
            </a:r>
            <a:endParaRPr sz="1800">
              <a:solidFill>
                <a:srgbClr val="1C1C1C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252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52525"/>
                </a:solidFill>
              </a:rPr>
              <a:t>Support for larger datasets and data files of any type</a:t>
            </a:r>
            <a:endParaRPr sz="1800">
              <a:solidFill>
                <a:srgbClr val="25252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252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52525"/>
                </a:solidFill>
              </a:rPr>
              <a:t>Detailed, NIH-specific metadata to improve discoverability of your research and direct links to NIH funding sources and publications</a:t>
            </a:r>
            <a:endParaRPr sz="1800">
              <a:solidFill>
                <a:srgbClr val="25252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252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52525"/>
                </a:solidFill>
              </a:rPr>
              <a:t>User support from a Figshare team member with expertise in data curation and biomedical research, including complimentary review of data files and description to ensure highest quality and greatest discoverability</a:t>
            </a:r>
            <a:endParaRPr sz="1800">
              <a:solidFill>
                <a:srgbClr val="25252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30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6476975" y="265350"/>
            <a:ext cx="4517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50B9AE"/>
                </a:solidFill>
              </a:rPr>
              <a:t>https://nih.figshare.com/</a:t>
            </a:r>
            <a:endParaRPr sz="2400">
              <a:solidFill>
                <a:srgbClr val="50B9AE"/>
              </a:solidFill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462625" y="265350"/>
            <a:ext cx="4517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50B9AE"/>
                </a:solidFill>
              </a:rPr>
              <a:t>NIH Figshare Instance</a:t>
            </a:r>
            <a:endParaRPr sz="2400">
              <a:solidFill>
                <a:srgbClr val="50B9A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100" y="1524000"/>
            <a:ext cx="12368302" cy="45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/>
        </p:nvSpPr>
        <p:spPr>
          <a:xfrm>
            <a:off x="4455750" y="5960975"/>
            <a:ext cx="4517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50B9AE"/>
                </a:solidFill>
              </a:rPr>
              <a:t>https://nih.figshare.com/</a:t>
            </a:r>
            <a:endParaRPr sz="2400">
              <a:solidFill>
                <a:srgbClr val="50B9AE"/>
              </a:solidFill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4370550" y="381575"/>
            <a:ext cx="4517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50B9AE"/>
                </a:solidFill>
              </a:rPr>
              <a:t>NIH Figshare Instance</a:t>
            </a:r>
            <a:endParaRPr sz="2400">
              <a:solidFill>
                <a:srgbClr val="50B9A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/>
        </p:nvSpPr>
        <p:spPr>
          <a:xfrm>
            <a:off x="7051700" y="448750"/>
            <a:ext cx="4517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50B9AE"/>
                </a:solidFill>
              </a:rPr>
              <a:t>https://nih.figshare.com/</a:t>
            </a:r>
            <a:endParaRPr sz="2400">
              <a:solidFill>
                <a:srgbClr val="50B9AE"/>
              </a:solidFill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1251500" y="535750"/>
            <a:ext cx="4517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50B9AE"/>
                </a:solidFill>
              </a:rPr>
              <a:t>NIH Figshare Instance</a:t>
            </a:r>
            <a:endParaRPr sz="2400">
              <a:solidFill>
                <a:srgbClr val="50B9AE"/>
              </a:solidFill>
            </a:endParaRPr>
          </a:p>
        </p:txBody>
      </p:sp>
      <p:pic>
        <p:nvPicPr>
          <p:cNvPr id="256" name="Google Shape;2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0250" y="1394850"/>
            <a:ext cx="13008926" cy="73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/>
        </p:nvSpPr>
        <p:spPr>
          <a:xfrm>
            <a:off x="669500" y="5029200"/>
            <a:ext cx="106137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02020"/>
                </a:solidFill>
                <a:highlight>
                  <a:srgbClr val="FFFFFF"/>
                </a:highlight>
              </a:rPr>
              <a:t>We also find an association between articles that include statements that link to data in a repository and up to 25.36% (± 1.07%) higher citation impact on average, using a citation prediction model.</a:t>
            </a:r>
            <a:endParaRPr sz="2400">
              <a:solidFill>
                <a:srgbClr val="20202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888888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https://doi.org/10.1371/journal.pone.0230416</a:t>
            </a:r>
            <a:endParaRPr sz="2400">
              <a:solidFill>
                <a:srgbClr val="888888"/>
              </a:solidFill>
              <a:highlight>
                <a:srgbClr val="FFFFFF"/>
              </a:highlight>
            </a:endParaRPr>
          </a:p>
        </p:txBody>
      </p:sp>
      <p:pic>
        <p:nvPicPr>
          <p:cNvPr id="262" name="Google Shape;26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00" y="1103400"/>
            <a:ext cx="10450250" cy="3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9"/>
          <p:cNvSpPr txBox="1"/>
          <p:nvPr/>
        </p:nvSpPr>
        <p:spPr>
          <a:xfrm>
            <a:off x="669500" y="206825"/>
            <a:ext cx="76092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50B9AE"/>
                </a:solidFill>
                <a:highlight>
                  <a:srgbClr val="FFFFFF"/>
                </a:highlight>
              </a:rPr>
              <a:t>25% more citations to your papers</a:t>
            </a:r>
            <a:endParaRPr sz="3000">
              <a:solidFill>
                <a:srgbClr val="50B9A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0357"/>
            <a:ext cx="12192000" cy="761978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 txBox="1"/>
          <p:nvPr/>
        </p:nvSpPr>
        <p:spPr>
          <a:xfrm>
            <a:off x="3948115" y="1240633"/>
            <a:ext cx="184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364" y="650756"/>
            <a:ext cx="1223963" cy="37028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>
            <p:ph idx="1" type="subTitle"/>
          </p:nvPr>
        </p:nvSpPr>
        <p:spPr>
          <a:xfrm>
            <a:off x="3448337" y="2674145"/>
            <a:ext cx="5097300" cy="1643100"/>
          </a:xfrm>
          <a:prstGeom prst="rect">
            <a:avLst/>
          </a:prstGeom>
          <a:solidFill>
            <a:srgbClr val="464646">
              <a:alpha val="25880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600">
                <a:solidFill>
                  <a:schemeClr val="lt1"/>
                </a:solidFill>
              </a:rPr>
              <a:t>Broader Reach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/>
        </p:nvSpPr>
        <p:spPr>
          <a:xfrm>
            <a:off x="832750" y="733450"/>
            <a:ext cx="3477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50B9AE"/>
                </a:solidFill>
              </a:rPr>
              <a:t>Upload data at</a:t>
            </a:r>
            <a:endParaRPr sz="3000">
              <a:solidFill>
                <a:srgbClr val="50B9A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NIH.Figshare.com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Institutional Data Repo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Figshare.com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50B9A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50B9AE"/>
                </a:solidFill>
              </a:rPr>
              <a:t>Tags</a:t>
            </a:r>
            <a:endParaRPr sz="3000">
              <a:solidFill>
                <a:srgbClr val="50B9A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2019-nCoV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2019nCoV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COVID-19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COVID19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Coronavirus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Corona virus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SARS-CoV-2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SARSCoV2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Covid2019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covid_19</a:t>
            </a:r>
            <a:endParaRPr sz="1800"/>
          </a:p>
        </p:txBody>
      </p:sp>
      <p:pic>
        <p:nvPicPr>
          <p:cNvPr id="278" name="Google Shape;2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882" y="733450"/>
            <a:ext cx="7466995" cy="1759410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1"/>
          <p:cNvSpPr txBox="1"/>
          <p:nvPr/>
        </p:nvSpPr>
        <p:spPr>
          <a:xfrm>
            <a:off x="6172175" y="36750"/>
            <a:ext cx="45177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50B9AE"/>
                </a:solidFill>
                <a:hlinkClick r:id="rId4"/>
              </a:rPr>
              <a:t>https://covid19.figshare.com/</a:t>
            </a:r>
            <a:endParaRPr sz="2400">
              <a:solidFill>
                <a:srgbClr val="50B9A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25" y="2188025"/>
            <a:ext cx="6936200" cy="20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7751" y="1468150"/>
            <a:ext cx="4853799" cy="38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/>
          <p:nvPr/>
        </p:nvSpPr>
        <p:spPr>
          <a:xfrm>
            <a:off x="3668400" y="751100"/>
            <a:ext cx="9438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50B9AE"/>
                </a:solidFill>
              </a:rPr>
              <a:t>https://covid-19.dimensions.ai/</a:t>
            </a:r>
            <a:endParaRPr sz="2400">
              <a:solidFill>
                <a:srgbClr val="50B9A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138" y="821850"/>
            <a:ext cx="9693723" cy="578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3"/>
          <p:cNvSpPr txBox="1"/>
          <p:nvPr/>
        </p:nvSpPr>
        <p:spPr>
          <a:xfrm>
            <a:off x="1311750" y="228600"/>
            <a:ext cx="48006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https://covid19.readcube.com/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75" y="146950"/>
            <a:ext cx="5342900" cy="518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2400" y="1507150"/>
            <a:ext cx="5219603" cy="801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9100" y="3714796"/>
            <a:ext cx="5342899" cy="471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anks-from-figshare.png" id="307" name="Google Shape;30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181" y="0"/>
            <a:ext cx="735964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5"/>
          <p:cNvSpPr txBox="1"/>
          <p:nvPr/>
        </p:nvSpPr>
        <p:spPr>
          <a:xfrm>
            <a:off x="5220550" y="809100"/>
            <a:ext cx="6459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Mark Hahnel</a:t>
            </a:r>
            <a:endParaRPr b="1" i="0" sz="1800" u="none" cap="none" strike="noStrike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Function: CEO Figshare</a:t>
            </a:r>
            <a:endParaRPr b="0" i="0" sz="1800" u="none" cap="none" strike="noStrike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b="0" i="0" lang="en-GB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mark@figshare.com</a:t>
            </a:r>
            <a:endParaRPr b="0" i="0" sz="1800" u="none" cap="none" strike="noStrike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Upload Data</a:t>
            </a:r>
            <a:endParaRPr b="1"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55647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https://</a:t>
            </a:r>
            <a:r>
              <a:rPr lang="en-GB" sz="1800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NIH.figshare.com/</a:t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Institutional Data Repository</a:t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55647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https://</a:t>
            </a:r>
            <a:r>
              <a:rPr lang="en-GB" sz="1800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Figshare.com/</a:t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556471"/>
                </a:solidFill>
                <a:latin typeface="Calibri"/>
                <a:ea typeface="Calibri"/>
                <a:cs typeface="Calibri"/>
                <a:sym typeface="Calibri"/>
              </a:rPr>
              <a:t>Discover Data &amp; Papers</a:t>
            </a:r>
            <a:endParaRPr b="1"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5647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/>
              </a:rPr>
              <a:t>https://covid19.figshare.com/</a:t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5647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/>
              </a:rPr>
              <a:t>https://covid-19.dimensions.ai/</a:t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5647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9"/>
              </a:rPr>
              <a:t>https://covid19.readcube.com/</a:t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56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0357"/>
            <a:ext cx="12192000" cy="761978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3948115" y="1240633"/>
            <a:ext cx="184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364" y="650756"/>
            <a:ext cx="1223963" cy="37028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>
            <p:ph idx="1" type="subTitle"/>
          </p:nvPr>
        </p:nvSpPr>
        <p:spPr>
          <a:xfrm>
            <a:off x="3448337" y="2674145"/>
            <a:ext cx="5097300" cy="1643100"/>
          </a:xfrm>
          <a:prstGeom prst="rect">
            <a:avLst/>
          </a:prstGeom>
          <a:solidFill>
            <a:srgbClr val="464646">
              <a:alpha val="25880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600">
                <a:solidFill>
                  <a:schemeClr val="lt1"/>
                </a:solidFill>
              </a:rPr>
              <a:t>Why care?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2721425" y="2340425"/>
            <a:ext cx="96174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Calibri"/>
                <a:ea typeface="Calibri"/>
                <a:cs typeface="Calibri"/>
                <a:sym typeface="Calibri"/>
              </a:rPr>
              <a:t>Good for </a:t>
            </a:r>
            <a:r>
              <a:rPr lang="en-GB" sz="4800">
                <a:solidFill>
                  <a:srgbClr val="FFFFFF"/>
                </a:solidFill>
                <a:highlight>
                  <a:srgbClr val="50B9AE"/>
                </a:highlight>
                <a:latin typeface="Calibri"/>
                <a:ea typeface="Calibri"/>
                <a:cs typeface="Calibri"/>
                <a:sym typeface="Calibri"/>
              </a:rPr>
              <a:t>humanity</a:t>
            </a:r>
            <a:endParaRPr sz="4800">
              <a:solidFill>
                <a:srgbClr val="FFFFFF"/>
              </a:solidFill>
              <a:highlight>
                <a:srgbClr val="50B9AE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Calibri"/>
                <a:ea typeface="Calibri"/>
                <a:cs typeface="Calibri"/>
                <a:sym typeface="Calibri"/>
              </a:rPr>
              <a:t>Good for </a:t>
            </a:r>
            <a:r>
              <a:rPr lang="en-GB" sz="4800">
                <a:solidFill>
                  <a:srgbClr val="FFFFFF"/>
                </a:solidFill>
                <a:highlight>
                  <a:srgbClr val="92B82D"/>
                </a:highlight>
                <a:latin typeface="Calibri"/>
                <a:ea typeface="Calibri"/>
                <a:cs typeface="Calibri"/>
                <a:sym typeface="Calibri"/>
              </a:rPr>
              <a:t>your career</a:t>
            </a:r>
            <a:endParaRPr sz="4800">
              <a:solidFill>
                <a:srgbClr val="FFFFFF"/>
              </a:solidFill>
              <a:highlight>
                <a:srgbClr val="92B82D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0357"/>
            <a:ext cx="12192000" cy="76197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/>
        </p:nvSpPr>
        <p:spPr>
          <a:xfrm>
            <a:off x="3948115" y="1240633"/>
            <a:ext cx="184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364" y="650756"/>
            <a:ext cx="1223963" cy="37028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>
            <p:ph idx="1" type="subTitle"/>
          </p:nvPr>
        </p:nvSpPr>
        <p:spPr>
          <a:xfrm>
            <a:off x="3448337" y="2674145"/>
            <a:ext cx="5097300" cy="1643100"/>
          </a:xfrm>
          <a:prstGeom prst="rect">
            <a:avLst/>
          </a:prstGeom>
          <a:solidFill>
            <a:srgbClr val="464646">
              <a:alpha val="25880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600">
                <a:solidFill>
                  <a:schemeClr val="lt1"/>
                </a:solidFill>
              </a:rPr>
              <a:t>Figshare.com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74348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125" y="1355275"/>
            <a:ext cx="5314950" cy="1085850"/>
          </a:xfrm>
          <a:prstGeom prst="rect">
            <a:avLst/>
          </a:prstGeom>
          <a:noFill/>
          <a:ln>
            <a:noFill/>
          </a:ln>
          <a:effectLst>
            <a:outerShdw blurRad="500063" rotWithShape="0" algn="bl" dir="4680000" dist="133350">
              <a:srgbClr val="000000">
                <a:alpha val="12000"/>
              </a:srgbClr>
            </a:outerShdw>
          </a:effectLst>
        </p:spPr>
      </p:pic>
      <p:sp>
        <p:nvSpPr>
          <p:cNvPr id="209" name="Google Shape;209;p32"/>
          <p:cNvSpPr txBox="1"/>
          <p:nvPr/>
        </p:nvSpPr>
        <p:spPr>
          <a:xfrm>
            <a:off x="850575" y="540625"/>
            <a:ext cx="17349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797500" y="3043825"/>
            <a:ext cx="18216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Altmetrics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125" y="3828325"/>
            <a:ext cx="7286347" cy="2454475"/>
          </a:xfrm>
          <a:prstGeom prst="rect">
            <a:avLst/>
          </a:prstGeom>
          <a:noFill/>
          <a:ln>
            <a:noFill/>
          </a:ln>
          <a:effectLst>
            <a:outerShdw blurRad="500063" rotWithShape="0" algn="bl" dir="4680000" dist="133350">
              <a:srgbClr val="000000">
                <a:alpha val="12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75" y="86775"/>
            <a:ext cx="5204989" cy="3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4775" y="3667875"/>
            <a:ext cx="9295673" cy="3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7514" y="190425"/>
            <a:ext cx="6513538" cy="321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83225"/>
            <a:ext cx="12278027" cy="34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90357"/>
            <a:ext cx="12192000" cy="76197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 txBox="1"/>
          <p:nvPr/>
        </p:nvSpPr>
        <p:spPr>
          <a:xfrm>
            <a:off x="3948115" y="1240633"/>
            <a:ext cx="184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0" i="0" sz="315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364" y="650756"/>
            <a:ext cx="1223963" cy="37028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 txBox="1"/>
          <p:nvPr>
            <p:ph idx="1" type="subTitle"/>
          </p:nvPr>
        </p:nvSpPr>
        <p:spPr>
          <a:xfrm>
            <a:off x="3448337" y="2674145"/>
            <a:ext cx="5097300" cy="1643100"/>
          </a:xfrm>
          <a:prstGeom prst="rect">
            <a:avLst/>
          </a:prstGeom>
          <a:solidFill>
            <a:srgbClr val="464646">
              <a:alpha val="25880"/>
            </a:srgbClr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600">
                <a:solidFill>
                  <a:schemeClr val="lt1"/>
                </a:solidFill>
              </a:rPr>
              <a:t>NIH Figshare Instance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