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85" r:id="rId5"/>
    <p:sldId id="286" r:id="rId6"/>
    <p:sldId id="266" r:id="rId7"/>
    <p:sldId id="280" r:id="rId8"/>
    <p:sldId id="281" r:id="rId9"/>
    <p:sldId id="288" r:id="rId10"/>
    <p:sldId id="262" r:id="rId11"/>
    <p:sldId id="264" r:id="rId12"/>
    <p:sldId id="282" r:id="rId13"/>
    <p:sldId id="277" r:id="rId14"/>
    <p:sldId id="289" r:id="rId15"/>
    <p:sldId id="283" r:id="rId16"/>
    <p:sldId id="291" r:id="rId17"/>
    <p:sldId id="292" r:id="rId18"/>
    <p:sldId id="268" r:id="rId19"/>
    <p:sldId id="284" r:id="rId20"/>
    <p:sldId id="295" r:id="rId21"/>
    <p:sldId id="296" r:id="rId22"/>
    <p:sldId id="273" r:id="rId23"/>
    <p:sldId id="287" r:id="rId24"/>
    <p:sldId id="298" r:id="rId25"/>
    <p:sldId id="294"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Helvetica Neue" panose="02000503000000020004" pitchFamily="2" charset="0"/>
      <p:regular r:id="rId32"/>
      <p:bold r:id="rId33"/>
      <p:italic r:id="rId34"/>
      <p:boldItalic r:id="rId35"/>
    </p:embeddedFont>
    <p:embeddedFont>
      <p:font typeface="Impact" panose="020B0806030902050204" pitchFamily="34" charset="0"/>
      <p:regular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5qJFwOW0Rom4yyePmkzTLcBwX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Michael" initials="" lastIdx="2" clrIdx="0"/>
  <p:cmAuthor id="1" name="Adrian Stanley" initials="" lastIdx="1" clrIdx="1"/>
  <p:cmAuthor id="2" name="Adrian Stanley" initials="AS" lastIdx="5" clrIdx="2">
    <p:extLst>
      <p:ext uri="{19B8F6BF-5375-455C-9EA6-DF929625EA0E}">
        <p15:presenceInfo xmlns:p15="http://schemas.microsoft.com/office/powerpoint/2012/main" userId="S::a.stanley@digital-science.com::78f4ea56-6871-4ef3-bf06-9565855a9f58" providerId="AD"/>
      </p:ext>
    </p:extLst>
  </p:cmAuthor>
  <p:cmAuthor id="3" name="Ann Michael" initials="AM" lastIdx="1" clrIdx="3">
    <p:extLst>
      <p:ext uri="{19B8F6BF-5375-455C-9EA6-DF929625EA0E}">
        <p15:presenceInfo xmlns:p15="http://schemas.microsoft.com/office/powerpoint/2012/main" userId="S::ann.michael@deltathink.com::42b1da3a-c2f3-4eec-9f8c-fada2f06c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9971"/>
    <a:srgbClr val="63AE9C"/>
    <a:srgbClr val="7BDC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p:restoredTop sz="86943"/>
  </p:normalViewPr>
  <p:slideViewPr>
    <p:cSldViewPr snapToGrid="0" snapToObjects="1">
      <p:cViewPr varScale="1">
        <p:scale>
          <a:sx n="97" d="100"/>
          <a:sy n="97" d="100"/>
        </p:scale>
        <p:origin x="1200" y="192"/>
      </p:cViewPr>
      <p:guideLst/>
    </p:cSldViewPr>
  </p:slideViewPr>
  <p:outlineViewPr>
    <p:cViewPr>
      <p:scale>
        <a:sx n="33" d="100"/>
        <a:sy n="33" d="100"/>
      </p:scale>
      <p:origin x="0" y="-16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54"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2" Type="http://schemas.openxmlformats.org/officeDocument/2006/relationships/hyperlink" Target="https://en.wikipedia.org/wiki/Thomson_Scientific_%26_Healthcare" TargetMode="External"/><Relationship Id="rId1" Type="http://schemas.openxmlformats.org/officeDocument/2006/relationships/hyperlink" Target="https://en.wikipedia.org/wiki/Eugene_Garfield"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en.wikipedia.org/wiki/Thomson_Scientific_%26_Healthcare" TargetMode="External"/><Relationship Id="rId1" Type="http://schemas.openxmlformats.org/officeDocument/2006/relationships/hyperlink" Target="https://en.wikipedia.org/wiki/Eugene_Garfiel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5C923-8158-C142-AD38-41D45B7217E9}" type="doc">
      <dgm:prSet loTypeId="urn:microsoft.com/office/officeart/2005/8/layout/hProcess9" loCatId="" qsTypeId="urn:microsoft.com/office/officeart/2005/8/quickstyle/3d4" qsCatId="3D" csTypeId="urn:microsoft.com/office/officeart/2005/8/colors/accent1_2" csCatId="accent1" phldr="1"/>
      <dgm:spPr/>
    </dgm:pt>
    <dgm:pt modelId="{F91617F5-CFE6-A949-896E-5DE6FD764862}">
      <dgm:prSet phldrT="[Text]" custT="1"/>
      <dgm:spPr>
        <a:solidFill>
          <a:srgbClr val="63AE9C"/>
        </a:solidFill>
      </dgm:spPr>
      <dgm:t>
        <a:bodyPr/>
        <a:lstStyle/>
        <a:p>
          <a:r>
            <a:rPr lang="en-US" sz="1500" b="1" dirty="0">
              <a:solidFill>
                <a:schemeClr val="bg1"/>
              </a:solidFill>
            </a:rPr>
            <a:t>1955 - </a:t>
          </a:r>
          <a:r>
            <a:rPr lang="en-US" sz="1500" dirty="0">
              <a:solidFill>
                <a:schemeClr val="bg1"/>
              </a:solidFill>
            </a:rPr>
            <a:t>First mention of Impact Factor, </a:t>
          </a:r>
          <a:r>
            <a:rPr lang="en-US" sz="1500" dirty="0">
              <a:solidFill>
                <a:schemeClr val="bg1"/>
              </a:solidFill>
              <a:uFill>
                <a:noFill/>
              </a:uFill>
              <a:hlinkClick xmlns:r="http://schemas.openxmlformats.org/officeDocument/2006/relationships" r:id="rId1">
                <a:extLst>
                  <a:ext uri="{A12FA001-AC4F-418D-AE19-62706E023703}">
                    <ahyp:hlinkClr xmlns:ahyp="http://schemas.microsoft.com/office/drawing/2018/hyperlinkcolor" val="tx"/>
                  </a:ext>
                </a:extLst>
              </a:hlinkClick>
            </a:rPr>
            <a:t>Eugene Garfield</a:t>
          </a:r>
          <a:r>
            <a:rPr lang="en-US" sz="1500" dirty="0">
              <a:solidFill>
                <a:schemeClr val="bg1"/>
              </a:solidFill>
              <a:uFill>
                <a:noFill/>
              </a:uFill>
            </a:rPr>
            <a:t>/ </a:t>
          </a:r>
          <a:r>
            <a:rPr lang="en-US" sz="1500" dirty="0">
              <a:solidFill>
                <a:schemeClr val="bg1"/>
              </a:solidFill>
            </a:rPr>
            <a:t>NIH published Genetics Citation Index </a:t>
          </a:r>
        </a:p>
      </dgm:t>
    </dgm:pt>
    <dgm:pt modelId="{AC6C174A-82E7-CF4A-A784-8FF8DE6E0DC5}" type="parTrans" cxnId="{E2EDFB59-A834-0141-B641-9E949FEC00DA}">
      <dgm:prSet/>
      <dgm:spPr/>
      <dgm:t>
        <a:bodyPr/>
        <a:lstStyle/>
        <a:p>
          <a:endParaRPr lang="en-US"/>
        </a:p>
      </dgm:t>
    </dgm:pt>
    <dgm:pt modelId="{F18C50E6-7B3B-3A46-8452-AB90E6CE1C8C}" type="sibTrans" cxnId="{E2EDFB59-A834-0141-B641-9E949FEC00DA}">
      <dgm:prSet/>
      <dgm:spPr/>
      <dgm:t>
        <a:bodyPr/>
        <a:lstStyle/>
        <a:p>
          <a:endParaRPr lang="en-US"/>
        </a:p>
      </dgm:t>
    </dgm:pt>
    <dgm:pt modelId="{DB87696E-FB2E-F645-8F22-DF84D02561E2}">
      <dgm:prSet phldrT="[Text]" custT="1"/>
      <dgm:spPr>
        <a:solidFill>
          <a:srgbClr val="649971"/>
        </a:solidFill>
      </dgm:spPr>
      <dgm:t>
        <a:bodyPr/>
        <a:lstStyle/>
        <a:p>
          <a:r>
            <a:rPr lang="en-US" sz="1600" b="1" dirty="0">
              <a:solidFill>
                <a:schemeClr val="bg1"/>
              </a:solidFill>
            </a:rPr>
            <a:t>1960</a:t>
          </a:r>
          <a:r>
            <a:rPr lang="en-US" sz="1600" dirty="0">
              <a:solidFill>
                <a:schemeClr val="bg1"/>
              </a:solidFill>
            </a:rPr>
            <a:t> – founding of </a:t>
          </a:r>
          <a:r>
            <a:rPr lang="en-US" sz="1600" b="1" dirty="0">
              <a:solidFill>
                <a:schemeClr val="bg1"/>
              </a:solidFill>
            </a:rPr>
            <a:t>Institute for Scientific Information</a:t>
          </a:r>
          <a:r>
            <a:rPr lang="en-US" sz="1600" dirty="0">
              <a:solidFill>
                <a:schemeClr val="bg1"/>
              </a:solidFill>
            </a:rPr>
            <a:t> (</a:t>
          </a:r>
          <a:r>
            <a:rPr lang="en-US" sz="1600" b="1" dirty="0">
              <a:solidFill>
                <a:schemeClr val="bg1"/>
              </a:solidFill>
            </a:rPr>
            <a:t>ISI</a:t>
          </a:r>
          <a:r>
            <a:rPr lang="en-US" sz="1600" dirty="0">
              <a:solidFill>
                <a:schemeClr val="bg1"/>
              </a:solidFill>
            </a:rPr>
            <a:t>) an academic publishing service</a:t>
          </a:r>
        </a:p>
      </dgm:t>
    </dgm:pt>
    <dgm:pt modelId="{79D1E95B-A7C7-A346-86A0-A10E042171CE}" type="parTrans" cxnId="{DE04CA4A-4792-D64F-8326-24D5B7299D4B}">
      <dgm:prSet/>
      <dgm:spPr/>
      <dgm:t>
        <a:bodyPr/>
        <a:lstStyle/>
        <a:p>
          <a:endParaRPr lang="en-US"/>
        </a:p>
      </dgm:t>
    </dgm:pt>
    <dgm:pt modelId="{C0DB0D2F-3FF6-2C47-8A77-3E83B5D73766}" type="sibTrans" cxnId="{DE04CA4A-4792-D64F-8326-24D5B7299D4B}">
      <dgm:prSet/>
      <dgm:spPr/>
      <dgm:t>
        <a:bodyPr/>
        <a:lstStyle/>
        <a:p>
          <a:endParaRPr lang="en-US"/>
        </a:p>
      </dgm:t>
    </dgm:pt>
    <dgm:pt modelId="{A7480762-5A16-0E4A-BC37-53A29C0B8685}">
      <dgm:prSet phldrT="[Text]" custT="1"/>
      <dgm:spPr>
        <a:solidFill>
          <a:srgbClr val="63AE9C"/>
        </a:solidFill>
      </dgm:spPr>
      <dgm:t>
        <a:bodyPr/>
        <a:lstStyle/>
        <a:p>
          <a:r>
            <a:rPr lang="en-US" sz="1800" b="1" dirty="0"/>
            <a:t>1961</a:t>
          </a:r>
          <a:r>
            <a:rPr lang="en-US" sz="1800" dirty="0"/>
            <a:t> - Publication of Science Citation Index (SCI)</a:t>
          </a:r>
        </a:p>
      </dgm:t>
    </dgm:pt>
    <dgm:pt modelId="{A52AD1DA-FA51-934C-9170-087ECD2E2DDB}" type="parTrans" cxnId="{1404C0F8-216A-E141-84B5-6FDA6C607AAA}">
      <dgm:prSet/>
      <dgm:spPr/>
      <dgm:t>
        <a:bodyPr/>
        <a:lstStyle/>
        <a:p>
          <a:endParaRPr lang="en-US"/>
        </a:p>
      </dgm:t>
    </dgm:pt>
    <dgm:pt modelId="{9DD4C998-2737-2642-82EA-6CDCFC4D5FF4}" type="sibTrans" cxnId="{1404C0F8-216A-E141-84B5-6FDA6C607AAA}">
      <dgm:prSet/>
      <dgm:spPr/>
      <dgm:t>
        <a:bodyPr/>
        <a:lstStyle/>
        <a:p>
          <a:endParaRPr lang="en-US"/>
        </a:p>
      </dgm:t>
    </dgm:pt>
    <dgm:pt modelId="{FFA6959C-8635-C84E-A5E8-461596E4893F}">
      <dgm:prSet phldrT="[Text]"/>
      <dgm:spPr>
        <a:solidFill>
          <a:srgbClr val="649971"/>
        </a:solidFill>
      </dgm:spPr>
      <dgm:t>
        <a:bodyPr/>
        <a:lstStyle/>
        <a:p>
          <a:r>
            <a:rPr lang="en-US" b="1" dirty="0"/>
            <a:t>1975</a:t>
          </a:r>
          <a:r>
            <a:rPr lang="en-US" dirty="0"/>
            <a:t> -</a:t>
          </a:r>
          <a:r>
            <a:rPr lang="en-US" b="1" dirty="0"/>
            <a:t> Impact Factors</a:t>
          </a:r>
          <a:r>
            <a:rPr lang="en-US" dirty="0"/>
            <a:t> calculated yearly for journals listed in Journal Citations Report (JCR)</a:t>
          </a:r>
        </a:p>
      </dgm:t>
    </dgm:pt>
    <dgm:pt modelId="{FFDFAC7F-E7C0-7848-9A90-2D0A279BDA01}" type="parTrans" cxnId="{8D5F0851-5709-794E-B583-7968BC12E949}">
      <dgm:prSet/>
      <dgm:spPr/>
      <dgm:t>
        <a:bodyPr/>
        <a:lstStyle/>
        <a:p>
          <a:endParaRPr lang="en-US"/>
        </a:p>
      </dgm:t>
    </dgm:pt>
    <dgm:pt modelId="{18C92AC3-FA3E-9043-99A1-96843D8FAF96}" type="sibTrans" cxnId="{8D5F0851-5709-794E-B583-7968BC12E949}">
      <dgm:prSet/>
      <dgm:spPr/>
      <dgm:t>
        <a:bodyPr/>
        <a:lstStyle/>
        <a:p>
          <a:endParaRPr lang="en-US"/>
        </a:p>
      </dgm:t>
    </dgm:pt>
    <dgm:pt modelId="{110A0684-444A-5046-9AB7-F087F8750844}">
      <dgm:prSet phldrT="[Text]"/>
      <dgm:spPr>
        <a:solidFill>
          <a:srgbClr val="63AE9C"/>
        </a:solidFill>
      </dgm:spPr>
      <dgm:t>
        <a:bodyPr/>
        <a:lstStyle/>
        <a:p>
          <a:r>
            <a:rPr lang="en-US" b="1" dirty="0"/>
            <a:t>1989/1990</a:t>
          </a:r>
          <a:r>
            <a:rPr lang="en-US" dirty="0"/>
            <a:t> – World Wide Web developed by Sir Tim Berners-Lee</a:t>
          </a:r>
        </a:p>
      </dgm:t>
    </dgm:pt>
    <dgm:pt modelId="{50579068-02EC-044B-A871-E01C3EA87E80}" type="parTrans" cxnId="{B1F740B9-1686-C648-AE0A-BAB0C19E9E1C}">
      <dgm:prSet/>
      <dgm:spPr/>
      <dgm:t>
        <a:bodyPr/>
        <a:lstStyle/>
        <a:p>
          <a:endParaRPr lang="en-US"/>
        </a:p>
      </dgm:t>
    </dgm:pt>
    <dgm:pt modelId="{440292BC-5DEB-E547-8608-0ABD1DD26751}" type="sibTrans" cxnId="{B1F740B9-1686-C648-AE0A-BAB0C19E9E1C}">
      <dgm:prSet/>
      <dgm:spPr/>
      <dgm:t>
        <a:bodyPr/>
        <a:lstStyle/>
        <a:p>
          <a:endParaRPr lang="en-US"/>
        </a:p>
      </dgm:t>
    </dgm:pt>
    <dgm:pt modelId="{C563B342-4507-0940-B9ED-C625308A6A67}">
      <dgm:prSet phldrT="[Text]" custT="1"/>
      <dgm:spPr>
        <a:solidFill>
          <a:srgbClr val="649971"/>
        </a:solidFill>
      </dgm:spPr>
      <dgm:t>
        <a:bodyPr/>
        <a:lstStyle/>
        <a:p>
          <a:r>
            <a:rPr lang="en-US" sz="1800" b="1" dirty="0">
              <a:solidFill>
                <a:schemeClr val="bg1"/>
              </a:solidFill>
            </a:rPr>
            <a:t>1992</a:t>
          </a:r>
          <a:r>
            <a:rPr lang="en-US" sz="1800" dirty="0">
              <a:solidFill>
                <a:schemeClr val="bg1"/>
              </a:solidFill>
            </a:rPr>
            <a:t> - ISI acquired by </a:t>
          </a:r>
          <a:r>
            <a:rPr lang="en-US" sz="1800" dirty="0">
              <a:solidFill>
                <a:schemeClr val="bg1"/>
              </a:solidFill>
              <a:uFill>
                <a:noFill/>
              </a:uFill>
              <a:hlinkClick xmlns:r="http://schemas.openxmlformats.org/officeDocument/2006/relationships" r:id="rId2">
                <a:extLst>
                  <a:ext uri="{A12FA001-AC4F-418D-AE19-62706E023703}">
                    <ahyp:hlinkClr xmlns:ahyp="http://schemas.microsoft.com/office/drawing/2018/hyperlinkcolor" val="tx"/>
                  </a:ext>
                </a:extLst>
              </a:hlinkClick>
            </a:rPr>
            <a:t>Thomson Scientific &amp; Healthcare</a:t>
          </a:r>
          <a:r>
            <a:rPr lang="en-US" sz="1800" dirty="0">
              <a:solidFill>
                <a:schemeClr val="bg1"/>
              </a:solidFill>
            </a:rPr>
            <a:t> (Clarivate</a:t>
          </a:r>
          <a:r>
            <a:rPr lang="en-US" sz="2000" dirty="0">
              <a:solidFill>
                <a:schemeClr val="bg1"/>
              </a:solidFill>
            </a:rPr>
            <a:t>)</a:t>
          </a:r>
        </a:p>
      </dgm:t>
    </dgm:pt>
    <dgm:pt modelId="{BFA77BC4-1588-CB40-B624-930F0733DE87}" type="parTrans" cxnId="{E2C47CC7-DDC6-484C-BACF-621FECA14AE7}">
      <dgm:prSet/>
      <dgm:spPr/>
      <dgm:t>
        <a:bodyPr/>
        <a:lstStyle/>
        <a:p>
          <a:endParaRPr lang="en-US"/>
        </a:p>
      </dgm:t>
    </dgm:pt>
    <dgm:pt modelId="{A6D16A66-8A84-E140-A3A2-8DB051F963A8}" type="sibTrans" cxnId="{E2C47CC7-DDC6-484C-BACF-621FECA14AE7}">
      <dgm:prSet/>
      <dgm:spPr/>
      <dgm:t>
        <a:bodyPr/>
        <a:lstStyle/>
        <a:p>
          <a:endParaRPr lang="en-US"/>
        </a:p>
      </dgm:t>
    </dgm:pt>
    <dgm:pt modelId="{D341E77D-295D-5745-8485-E6BB343E53C8}">
      <dgm:prSet phldrT="[Text]" custT="1"/>
      <dgm:spPr>
        <a:solidFill>
          <a:srgbClr val="63AE9C"/>
        </a:solidFill>
      </dgm:spPr>
      <dgm:t>
        <a:bodyPr/>
        <a:lstStyle/>
        <a:p>
          <a:r>
            <a:rPr lang="en-US" sz="1500" b="1" dirty="0"/>
            <a:t>late 90’s - 2004 </a:t>
          </a:r>
          <a:r>
            <a:rPr lang="en-US" sz="1500" dirty="0"/>
            <a:t>-       web 1.0; webometrics as a field of study.. Project </a:t>
          </a:r>
          <a:r>
            <a:rPr lang="en-US" sz="1500" b="1" dirty="0"/>
            <a:t>Counter</a:t>
          </a:r>
          <a:r>
            <a:rPr lang="en-US" sz="1500" dirty="0"/>
            <a:t> (2002)   </a:t>
          </a:r>
        </a:p>
      </dgm:t>
    </dgm:pt>
    <dgm:pt modelId="{98DE794C-8B1E-C643-A8B5-53BFD39AC263}" type="parTrans" cxnId="{D7BF7ADB-F7D2-2C40-977C-1A419BE0378C}">
      <dgm:prSet/>
      <dgm:spPr/>
      <dgm:t>
        <a:bodyPr/>
        <a:lstStyle/>
        <a:p>
          <a:endParaRPr lang="en-US"/>
        </a:p>
      </dgm:t>
    </dgm:pt>
    <dgm:pt modelId="{CE4426BC-CF83-2D43-86FA-2842EC19CBC3}" type="sibTrans" cxnId="{D7BF7ADB-F7D2-2C40-977C-1A419BE0378C}">
      <dgm:prSet/>
      <dgm:spPr/>
      <dgm:t>
        <a:bodyPr/>
        <a:lstStyle/>
        <a:p>
          <a:endParaRPr lang="en-US"/>
        </a:p>
      </dgm:t>
    </dgm:pt>
    <dgm:pt modelId="{B8F9AFB4-AAFD-B845-9C95-A460BD08611A}" type="pres">
      <dgm:prSet presAssocID="{8C65C923-8158-C142-AD38-41D45B7217E9}" presName="CompostProcess" presStyleCnt="0">
        <dgm:presLayoutVars>
          <dgm:dir/>
          <dgm:resizeHandles val="exact"/>
        </dgm:presLayoutVars>
      </dgm:prSet>
      <dgm:spPr/>
    </dgm:pt>
    <dgm:pt modelId="{DA190B70-AF45-044C-864E-7E42B4ED0458}" type="pres">
      <dgm:prSet presAssocID="{8C65C923-8158-C142-AD38-41D45B7217E9}" presName="arrow" presStyleLbl="bgShp" presStyleIdx="0" presStyleCnt="1" custScaleX="117475"/>
      <dgm:spPr>
        <a:solidFill>
          <a:schemeClr val="bg1">
            <a:lumMod val="75000"/>
          </a:schemeClr>
        </a:solidFill>
      </dgm:spPr>
    </dgm:pt>
    <dgm:pt modelId="{1F744732-D0AA-4146-A5BF-4A563330EA61}" type="pres">
      <dgm:prSet presAssocID="{8C65C923-8158-C142-AD38-41D45B7217E9}" presName="linearProcess" presStyleCnt="0"/>
      <dgm:spPr/>
    </dgm:pt>
    <dgm:pt modelId="{6C9F6839-4815-1942-8FFB-1EDEFEAB9F8A}" type="pres">
      <dgm:prSet presAssocID="{F91617F5-CFE6-A949-896E-5DE6FD764862}" presName="textNode" presStyleLbl="node1" presStyleIdx="0" presStyleCnt="7" custScaleX="106858" custLinFactNeighborX="79972" custLinFactNeighborY="-30549">
        <dgm:presLayoutVars>
          <dgm:bulletEnabled val="1"/>
        </dgm:presLayoutVars>
      </dgm:prSet>
      <dgm:spPr/>
    </dgm:pt>
    <dgm:pt modelId="{E12EFFF8-F49C-724C-B726-0968D77D077A}" type="pres">
      <dgm:prSet presAssocID="{F18C50E6-7B3B-3A46-8452-AB90E6CE1C8C}" presName="sibTrans" presStyleCnt="0"/>
      <dgm:spPr/>
    </dgm:pt>
    <dgm:pt modelId="{15230930-4A97-534F-91CF-D491A6CD7F8B}" type="pres">
      <dgm:prSet presAssocID="{DB87696E-FB2E-F645-8F22-DF84D02561E2}" presName="textNode" presStyleLbl="node1" presStyleIdx="1" presStyleCnt="7" custLinFactNeighborX="50815" custLinFactNeighborY="26912">
        <dgm:presLayoutVars>
          <dgm:bulletEnabled val="1"/>
        </dgm:presLayoutVars>
      </dgm:prSet>
      <dgm:spPr/>
    </dgm:pt>
    <dgm:pt modelId="{89A69770-24D1-134D-91E4-1042BD18BFAB}" type="pres">
      <dgm:prSet presAssocID="{C0DB0D2F-3FF6-2C47-8A77-3E83B5D73766}" presName="sibTrans" presStyleCnt="0"/>
      <dgm:spPr/>
    </dgm:pt>
    <dgm:pt modelId="{1E9C48EF-E21A-9D41-8A68-A7D9CC5FD65A}" type="pres">
      <dgm:prSet presAssocID="{A7480762-5A16-0E4A-BC37-53A29C0B8685}" presName="textNode" presStyleLbl="node1" presStyleIdx="2" presStyleCnt="7" custLinFactNeighborY="-27640">
        <dgm:presLayoutVars>
          <dgm:bulletEnabled val="1"/>
        </dgm:presLayoutVars>
      </dgm:prSet>
      <dgm:spPr/>
    </dgm:pt>
    <dgm:pt modelId="{29190091-376A-144D-9A78-B87A4FFB3FED}" type="pres">
      <dgm:prSet presAssocID="{9DD4C998-2737-2642-82EA-6CDCFC4D5FF4}" presName="sibTrans" presStyleCnt="0"/>
      <dgm:spPr/>
    </dgm:pt>
    <dgm:pt modelId="{FC019FBE-8E18-0F43-AF90-184391D28EBC}" type="pres">
      <dgm:prSet presAssocID="{FFA6959C-8635-C84E-A5E8-461596E4893F}" presName="textNode" presStyleLbl="node1" presStyleIdx="3" presStyleCnt="7" custLinFactNeighborX="-46318" custLinFactNeighborY="28368">
        <dgm:presLayoutVars>
          <dgm:bulletEnabled val="1"/>
        </dgm:presLayoutVars>
      </dgm:prSet>
      <dgm:spPr/>
    </dgm:pt>
    <dgm:pt modelId="{FD29C5C4-0F16-374A-AFA1-8D155BA93F7A}" type="pres">
      <dgm:prSet presAssocID="{18C92AC3-FA3E-9043-99A1-96843D8FAF96}" presName="sibTrans" presStyleCnt="0"/>
      <dgm:spPr/>
    </dgm:pt>
    <dgm:pt modelId="{942EDA6C-3E79-4244-A698-823472BA4BD4}" type="pres">
      <dgm:prSet presAssocID="{110A0684-444A-5046-9AB7-F087F8750844}" presName="textNode" presStyleLbl="node1" presStyleIdx="4" presStyleCnt="7" custLinFactNeighborX="-80910" custLinFactNeighborY="-30913">
        <dgm:presLayoutVars>
          <dgm:bulletEnabled val="1"/>
        </dgm:presLayoutVars>
      </dgm:prSet>
      <dgm:spPr/>
    </dgm:pt>
    <dgm:pt modelId="{A20F2B61-1EBA-B24C-8462-E0793F50E4BA}" type="pres">
      <dgm:prSet presAssocID="{440292BC-5DEB-E547-8608-0ABD1DD26751}" presName="sibTrans" presStyleCnt="0"/>
      <dgm:spPr/>
    </dgm:pt>
    <dgm:pt modelId="{BC64BA51-44DB-6749-9275-1D417271C996}" type="pres">
      <dgm:prSet presAssocID="{C563B342-4507-0940-B9ED-C625308A6A67}" presName="textNode" presStyleLbl="node1" presStyleIdx="5" presStyleCnt="7" custScaleX="104094" custLinFactNeighborX="3499" custLinFactNeighborY="31958">
        <dgm:presLayoutVars>
          <dgm:bulletEnabled val="1"/>
        </dgm:presLayoutVars>
      </dgm:prSet>
      <dgm:spPr/>
    </dgm:pt>
    <dgm:pt modelId="{40005934-4342-6048-866E-6C201BA9F75A}" type="pres">
      <dgm:prSet presAssocID="{A6D16A66-8A84-E140-A3A2-8DB051F963A8}" presName="sibTrans" presStyleCnt="0"/>
      <dgm:spPr/>
    </dgm:pt>
    <dgm:pt modelId="{4D8253C0-7E8D-0043-9DE9-2ECFBBB8C9CA}" type="pres">
      <dgm:prSet presAssocID="{D341E77D-295D-5745-8485-E6BB343E53C8}" presName="textNode" presStyleLbl="node1" presStyleIdx="6" presStyleCnt="7" custScaleX="101575" custScaleY="99315" custLinFactNeighborX="-3523" custLinFactNeighborY="-37939">
        <dgm:presLayoutVars>
          <dgm:bulletEnabled val="1"/>
        </dgm:presLayoutVars>
      </dgm:prSet>
      <dgm:spPr/>
    </dgm:pt>
  </dgm:ptLst>
  <dgm:cxnLst>
    <dgm:cxn modelId="{C635C00E-A284-414D-927B-8BAB0EDF4C2B}" type="presOf" srcId="{DB87696E-FB2E-F645-8F22-DF84D02561E2}" destId="{15230930-4A97-534F-91CF-D491A6CD7F8B}" srcOrd="0" destOrd="0" presId="urn:microsoft.com/office/officeart/2005/8/layout/hProcess9"/>
    <dgm:cxn modelId="{2D24E50E-22F4-2A4D-B09B-5A6A6C3D098E}" type="presOf" srcId="{FFA6959C-8635-C84E-A5E8-461596E4893F}" destId="{FC019FBE-8E18-0F43-AF90-184391D28EBC}" srcOrd="0" destOrd="0" presId="urn:microsoft.com/office/officeart/2005/8/layout/hProcess9"/>
    <dgm:cxn modelId="{759D4D11-F65F-A045-BDA3-311D38310001}" type="presOf" srcId="{110A0684-444A-5046-9AB7-F087F8750844}" destId="{942EDA6C-3E79-4244-A698-823472BA4BD4}" srcOrd="0" destOrd="0" presId="urn:microsoft.com/office/officeart/2005/8/layout/hProcess9"/>
    <dgm:cxn modelId="{DE04CA4A-4792-D64F-8326-24D5B7299D4B}" srcId="{8C65C923-8158-C142-AD38-41D45B7217E9}" destId="{DB87696E-FB2E-F645-8F22-DF84D02561E2}" srcOrd="1" destOrd="0" parTransId="{79D1E95B-A7C7-A346-86A0-A10E042171CE}" sibTransId="{C0DB0D2F-3FF6-2C47-8A77-3E83B5D73766}"/>
    <dgm:cxn modelId="{8D5F0851-5709-794E-B583-7968BC12E949}" srcId="{8C65C923-8158-C142-AD38-41D45B7217E9}" destId="{FFA6959C-8635-C84E-A5E8-461596E4893F}" srcOrd="3" destOrd="0" parTransId="{FFDFAC7F-E7C0-7848-9A90-2D0A279BDA01}" sibTransId="{18C92AC3-FA3E-9043-99A1-96843D8FAF96}"/>
    <dgm:cxn modelId="{E2EDFB59-A834-0141-B641-9E949FEC00DA}" srcId="{8C65C923-8158-C142-AD38-41D45B7217E9}" destId="{F91617F5-CFE6-A949-896E-5DE6FD764862}" srcOrd="0" destOrd="0" parTransId="{AC6C174A-82E7-CF4A-A784-8FF8DE6E0DC5}" sibTransId="{F18C50E6-7B3B-3A46-8452-AB90E6CE1C8C}"/>
    <dgm:cxn modelId="{1AE7C968-9949-4243-91F1-D506264B065F}" type="presOf" srcId="{F91617F5-CFE6-A949-896E-5DE6FD764862}" destId="{6C9F6839-4815-1942-8FFB-1EDEFEAB9F8A}" srcOrd="0" destOrd="0" presId="urn:microsoft.com/office/officeart/2005/8/layout/hProcess9"/>
    <dgm:cxn modelId="{A0C12783-7F50-BE4C-89D4-7487ECC097D1}" type="presOf" srcId="{D341E77D-295D-5745-8485-E6BB343E53C8}" destId="{4D8253C0-7E8D-0043-9DE9-2ECFBBB8C9CA}" srcOrd="0" destOrd="0" presId="urn:microsoft.com/office/officeart/2005/8/layout/hProcess9"/>
    <dgm:cxn modelId="{2682548C-3EB6-C946-917E-91EDF80D3354}" type="presOf" srcId="{C563B342-4507-0940-B9ED-C625308A6A67}" destId="{BC64BA51-44DB-6749-9275-1D417271C996}" srcOrd="0" destOrd="0" presId="urn:microsoft.com/office/officeart/2005/8/layout/hProcess9"/>
    <dgm:cxn modelId="{5FD39698-AE21-C341-AF4A-EBD33CBA56EA}" type="presOf" srcId="{A7480762-5A16-0E4A-BC37-53A29C0B8685}" destId="{1E9C48EF-E21A-9D41-8A68-A7D9CC5FD65A}" srcOrd="0" destOrd="0" presId="urn:microsoft.com/office/officeart/2005/8/layout/hProcess9"/>
    <dgm:cxn modelId="{B1F740B9-1686-C648-AE0A-BAB0C19E9E1C}" srcId="{8C65C923-8158-C142-AD38-41D45B7217E9}" destId="{110A0684-444A-5046-9AB7-F087F8750844}" srcOrd="4" destOrd="0" parTransId="{50579068-02EC-044B-A871-E01C3EA87E80}" sibTransId="{440292BC-5DEB-E547-8608-0ABD1DD26751}"/>
    <dgm:cxn modelId="{E2C47CC7-DDC6-484C-BACF-621FECA14AE7}" srcId="{8C65C923-8158-C142-AD38-41D45B7217E9}" destId="{C563B342-4507-0940-B9ED-C625308A6A67}" srcOrd="5" destOrd="0" parTransId="{BFA77BC4-1588-CB40-B624-930F0733DE87}" sibTransId="{A6D16A66-8A84-E140-A3A2-8DB051F963A8}"/>
    <dgm:cxn modelId="{D7BF7ADB-F7D2-2C40-977C-1A419BE0378C}" srcId="{8C65C923-8158-C142-AD38-41D45B7217E9}" destId="{D341E77D-295D-5745-8485-E6BB343E53C8}" srcOrd="6" destOrd="0" parTransId="{98DE794C-8B1E-C643-A8B5-53BFD39AC263}" sibTransId="{CE4426BC-CF83-2D43-86FA-2842EC19CBC3}"/>
    <dgm:cxn modelId="{C854BCEE-8898-F54F-B825-DD4C9108EABB}" type="presOf" srcId="{8C65C923-8158-C142-AD38-41D45B7217E9}" destId="{B8F9AFB4-AAFD-B845-9C95-A460BD08611A}" srcOrd="0" destOrd="0" presId="urn:microsoft.com/office/officeart/2005/8/layout/hProcess9"/>
    <dgm:cxn modelId="{1404C0F8-216A-E141-84B5-6FDA6C607AAA}" srcId="{8C65C923-8158-C142-AD38-41D45B7217E9}" destId="{A7480762-5A16-0E4A-BC37-53A29C0B8685}" srcOrd="2" destOrd="0" parTransId="{A52AD1DA-FA51-934C-9170-087ECD2E2DDB}" sibTransId="{9DD4C998-2737-2642-82EA-6CDCFC4D5FF4}"/>
    <dgm:cxn modelId="{32440C84-9386-4043-9BC7-61C45A12A93F}" type="presParOf" srcId="{B8F9AFB4-AAFD-B845-9C95-A460BD08611A}" destId="{DA190B70-AF45-044C-864E-7E42B4ED0458}" srcOrd="0" destOrd="0" presId="urn:microsoft.com/office/officeart/2005/8/layout/hProcess9"/>
    <dgm:cxn modelId="{3426578F-6B31-E549-9A6A-93E03D3952B9}" type="presParOf" srcId="{B8F9AFB4-AAFD-B845-9C95-A460BD08611A}" destId="{1F744732-D0AA-4146-A5BF-4A563330EA61}" srcOrd="1" destOrd="0" presId="urn:microsoft.com/office/officeart/2005/8/layout/hProcess9"/>
    <dgm:cxn modelId="{523517D7-3924-1747-ACF8-C045AD234991}" type="presParOf" srcId="{1F744732-D0AA-4146-A5BF-4A563330EA61}" destId="{6C9F6839-4815-1942-8FFB-1EDEFEAB9F8A}" srcOrd="0" destOrd="0" presId="urn:microsoft.com/office/officeart/2005/8/layout/hProcess9"/>
    <dgm:cxn modelId="{6CE236F5-2630-2B4F-A233-751CCFC62AE2}" type="presParOf" srcId="{1F744732-D0AA-4146-A5BF-4A563330EA61}" destId="{E12EFFF8-F49C-724C-B726-0968D77D077A}" srcOrd="1" destOrd="0" presId="urn:microsoft.com/office/officeart/2005/8/layout/hProcess9"/>
    <dgm:cxn modelId="{C9216EA5-2BC3-A243-AB1B-ED5AC1B1C23A}" type="presParOf" srcId="{1F744732-D0AA-4146-A5BF-4A563330EA61}" destId="{15230930-4A97-534F-91CF-D491A6CD7F8B}" srcOrd="2" destOrd="0" presId="urn:microsoft.com/office/officeart/2005/8/layout/hProcess9"/>
    <dgm:cxn modelId="{538E87E1-2153-4E43-8104-A335E14DCD79}" type="presParOf" srcId="{1F744732-D0AA-4146-A5BF-4A563330EA61}" destId="{89A69770-24D1-134D-91E4-1042BD18BFAB}" srcOrd="3" destOrd="0" presId="urn:microsoft.com/office/officeart/2005/8/layout/hProcess9"/>
    <dgm:cxn modelId="{EB6EAF48-D6CA-5847-B4C4-D165F00990BD}" type="presParOf" srcId="{1F744732-D0AA-4146-A5BF-4A563330EA61}" destId="{1E9C48EF-E21A-9D41-8A68-A7D9CC5FD65A}" srcOrd="4" destOrd="0" presId="urn:microsoft.com/office/officeart/2005/8/layout/hProcess9"/>
    <dgm:cxn modelId="{A49ED745-7115-5E44-B4F9-BAE215CF2724}" type="presParOf" srcId="{1F744732-D0AA-4146-A5BF-4A563330EA61}" destId="{29190091-376A-144D-9A78-B87A4FFB3FED}" srcOrd="5" destOrd="0" presId="urn:microsoft.com/office/officeart/2005/8/layout/hProcess9"/>
    <dgm:cxn modelId="{4C8B9A67-452C-AB4F-9EEC-07E96BA2A890}" type="presParOf" srcId="{1F744732-D0AA-4146-A5BF-4A563330EA61}" destId="{FC019FBE-8E18-0F43-AF90-184391D28EBC}" srcOrd="6" destOrd="0" presId="urn:microsoft.com/office/officeart/2005/8/layout/hProcess9"/>
    <dgm:cxn modelId="{E8ADE5E5-E3B7-A240-961E-E3B17BAA7029}" type="presParOf" srcId="{1F744732-D0AA-4146-A5BF-4A563330EA61}" destId="{FD29C5C4-0F16-374A-AFA1-8D155BA93F7A}" srcOrd="7" destOrd="0" presId="urn:microsoft.com/office/officeart/2005/8/layout/hProcess9"/>
    <dgm:cxn modelId="{221CE7B3-C5E0-E248-B14C-4C31AB2B0565}" type="presParOf" srcId="{1F744732-D0AA-4146-A5BF-4A563330EA61}" destId="{942EDA6C-3E79-4244-A698-823472BA4BD4}" srcOrd="8" destOrd="0" presId="urn:microsoft.com/office/officeart/2005/8/layout/hProcess9"/>
    <dgm:cxn modelId="{88C05A5E-FDAE-6348-8902-0DE1382FD5A4}" type="presParOf" srcId="{1F744732-D0AA-4146-A5BF-4A563330EA61}" destId="{A20F2B61-1EBA-B24C-8462-E0793F50E4BA}" srcOrd="9" destOrd="0" presId="urn:microsoft.com/office/officeart/2005/8/layout/hProcess9"/>
    <dgm:cxn modelId="{C7529092-EE38-AC44-BA7B-308E87E3589A}" type="presParOf" srcId="{1F744732-D0AA-4146-A5BF-4A563330EA61}" destId="{BC64BA51-44DB-6749-9275-1D417271C996}" srcOrd="10" destOrd="0" presId="urn:microsoft.com/office/officeart/2005/8/layout/hProcess9"/>
    <dgm:cxn modelId="{EC77CA24-C2ED-5F48-856B-DD589FDE854B}" type="presParOf" srcId="{1F744732-D0AA-4146-A5BF-4A563330EA61}" destId="{40005934-4342-6048-866E-6C201BA9F75A}" srcOrd="11" destOrd="0" presId="urn:microsoft.com/office/officeart/2005/8/layout/hProcess9"/>
    <dgm:cxn modelId="{B82DD634-4309-164E-B305-2EB22C029428}" type="presParOf" srcId="{1F744732-D0AA-4146-A5BF-4A563330EA61}" destId="{4D8253C0-7E8D-0043-9DE9-2ECFBBB8C9CA}" srcOrd="12"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65C923-8158-C142-AD38-41D45B7217E9}" type="doc">
      <dgm:prSet loTypeId="urn:microsoft.com/office/officeart/2005/8/layout/hProcess9" loCatId="" qsTypeId="urn:microsoft.com/office/officeart/2005/8/quickstyle/3d4" qsCatId="3D" csTypeId="urn:microsoft.com/office/officeart/2005/8/colors/accent1_2" csCatId="accent1" phldr="1"/>
      <dgm:spPr/>
    </dgm:pt>
    <dgm:pt modelId="{F91617F5-CFE6-A949-896E-5DE6FD764862}">
      <dgm:prSet phldrT="[Text]" custT="1"/>
      <dgm:spPr>
        <a:solidFill>
          <a:srgbClr val="63AE9C"/>
        </a:solidFill>
      </dgm:spPr>
      <dgm:t>
        <a:bodyPr/>
        <a:lstStyle/>
        <a:p>
          <a:r>
            <a:rPr lang="en-US" sz="1500" b="1" dirty="0">
              <a:solidFill>
                <a:schemeClr val="bg1"/>
              </a:solidFill>
            </a:rPr>
            <a:t>2004 – </a:t>
          </a:r>
        </a:p>
        <a:p>
          <a:r>
            <a:rPr lang="en-US" sz="1500" b="1" dirty="0">
              <a:solidFill>
                <a:schemeClr val="bg1"/>
              </a:solidFill>
            </a:rPr>
            <a:t>Web 2.0;   </a:t>
          </a:r>
          <a:r>
            <a:rPr lang="en-US" sz="1500" b="1" dirty="0" err="1">
              <a:solidFill>
                <a:schemeClr val="bg1"/>
              </a:solidFill>
            </a:rPr>
            <a:t>FaceBook</a:t>
          </a:r>
          <a:r>
            <a:rPr lang="en-US" sz="1500" b="1" dirty="0">
              <a:solidFill>
                <a:schemeClr val="bg1"/>
              </a:solidFill>
            </a:rPr>
            <a:t>; </a:t>
          </a:r>
        </a:p>
        <a:p>
          <a:r>
            <a:rPr lang="en-US" sz="1500" b="1" dirty="0">
              <a:solidFill>
                <a:schemeClr val="bg1"/>
              </a:solidFill>
            </a:rPr>
            <a:t>Scopus</a:t>
          </a:r>
          <a:r>
            <a:rPr lang="en-US" sz="1500" dirty="0">
              <a:solidFill>
                <a:schemeClr val="bg1"/>
              </a:solidFill>
            </a:rPr>
            <a:t> launched</a:t>
          </a:r>
        </a:p>
      </dgm:t>
    </dgm:pt>
    <dgm:pt modelId="{AC6C174A-82E7-CF4A-A784-8FF8DE6E0DC5}" type="parTrans" cxnId="{E2EDFB59-A834-0141-B641-9E949FEC00DA}">
      <dgm:prSet/>
      <dgm:spPr/>
      <dgm:t>
        <a:bodyPr/>
        <a:lstStyle/>
        <a:p>
          <a:endParaRPr lang="en-US"/>
        </a:p>
      </dgm:t>
    </dgm:pt>
    <dgm:pt modelId="{F18C50E6-7B3B-3A46-8452-AB90E6CE1C8C}" type="sibTrans" cxnId="{E2EDFB59-A834-0141-B641-9E949FEC00DA}">
      <dgm:prSet/>
      <dgm:spPr/>
      <dgm:t>
        <a:bodyPr/>
        <a:lstStyle/>
        <a:p>
          <a:endParaRPr lang="en-US"/>
        </a:p>
      </dgm:t>
    </dgm:pt>
    <dgm:pt modelId="{DB87696E-FB2E-F645-8F22-DF84D02561E2}">
      <dgm:prSet phldrT="[Text]" custT="1"/>
      <dgm:spPr>
        <a:solidFill>
          <a:srgbClr val="649971"/>
        </a:solidFill>
      </dgm:spPr>
      <dgm:t>
        <a:bodyPr/>
        <a:lstStyle/>
        <a:p>
          <a:r>
            <a:rPr lang="en-US" sz="1600" b="1" dirty="0">
              <a:solidFill>
                <a:schemeClr val="bg1"/>
              </a:solidFill>
            </a:rPr>
            <a:t>2005 - H-Index</a:t>
          </a:r>
          <a:r>
            <a:rPr lang="en-US" sz="1600" dirty="0">
              <a:solidFill>
                <a:schemeClr val="bg1"/>
              </a:solidFill>
            </a:rPr>
            <a:t> author level metric measuring productivity/ citation impact </a:t>
          </a:r>
        </a:p>
      </dgm:t>
    </dgm:pt>
    <dgm:pt modelId="{79D1E95B-A7C7-A346-86A0-A10E042171CE}" type="parTrans" cxnId="{DE04CA4A-4792-D64F-8326-24D5B7299D4B}">
      <dgm:prSet/>
      <dgm:spPr/>
      <dgm:t>
        <a:bodyPr/>
        <a:lstStyle/>
        <a:p>
          <a:endParaRPr lang="en-US"/>
        </a:p>
      </dgm:t>
    </dgm:pt>
    <dgm:pt modelId="{C0DB0D2F-3FF6-2C47-8A77-3E83B5D73766}" type="sibTrans" cxnId="{DE04CA4A-4792-D64F-8326-24D5B7299D4B}">
      <dgm:prSet/>
      <dgm:spPr/>
      <dgm:t>
        <a:bodyPr/>
        <a:lstStyle/>
        <a:p>
          <a:endParaRPr lang="en-US"/>
        </a:p>
      </dgm:t>
    </dgm:pt>
    <dgm:pt modelId="{A7480762-5A16-0E4A-BC37-53A29C0B8685}">
      <dgm:prSet phldrT="[Text]" custT="1"/>
      <dgm:spPr>
        <a:solidFill>
          <a:srgbClr val="63AE9C"/>
        </a:solidFill>
      </dgm:spPr>
      <dgm:t>
        <a:bodyPr/>
        <a:lstStyle/>
        <a:p>
          <a:r>
            <a:rPr lang="en-US" sz="1600" b="1" dirty="0">
              <a:solidFill>
                <a:schemeClr val="bg1"/>
              </a:solidFill>
            </a:rPr>
            <a:t>2006</a:t>
          </a:r>
          <a:r>
            <a:rPr lang="en-US" sz="1600" dirty="0">
              <a:solidFill>
                <a:schemeClr val="bg1"/>
              </a:solidFill>
            </a:rPr>
            <a:t> -</a:t>
          </a:r>
          <a:r>
            <a:rPr lang="en-US" sz="1600" b="1" dirty="0">
              <a:solidFill>
                <a:schemeClr val="bg1"/>
              </a:solidFill>
            </a:rPr>
            <a:t> Twitter</a:t>
          </a:r>
          <a:r>
            <a:rPr lang="en-US" sz="1600" dirty="0">
              <a:solidFill>
                <a:schemeClr val="bg1"/>
              </a:solidFill>
            </a:rPr>
            <a:t> founded,</a:t>
          </a:r>
        </a:p>
      </dgm:t>
    </dgm:pt>
    <dgm:pt modelId="{A52AD1DA-FA51-934C-9170-087ECD2E2DDB}" type="parTrans" cxnId="{1404C0F8-216A-E141-84B5-6FDA6C607AAA}">
      <dgm:prSet/>
      <dgm:spPr/>
      <dgm:t>
        <a:bodyPr/>
        <a:lstStyle/>
        <a:p>
          <a:endParaRPr lang="en-US"/>
        </a:p>
      </dgm:t>
    </dgm:pt>
    <dgm:pt modelId="{9DD4C998-2737-2642-82EA-6CDCFC4D5FF4}" type="sibTrans" cxnId="{1404C0F8-216A-E141-84B5-6FDA6C607AAA}">
      <dgm:prSet/>
      <dgm:spPr/>
      <dgm:t>
        <a:bodyPr/>
        <a:lstStyle/>
        <a:p>
          <a:endParaRPr lang="en-US"/>
        </a:p>
      </dgm:t>
    </dgm:pt>
    <dgm:pt modelId="{FFA6959C-8635-C84E-A5E8-461596E4893F}">
      <dgm:prSet phldrT="[Text]" custT="1"/>
      <dgm:spPr>
        <a:solidFill>
          <a:srgbClr val="649971"/>
        </a:solidFill>
      </dgm:spPr>
      <dgm:t>
        <a:bodyPr/>
        <a:lstStyle/>
        <a:p>
          <a:r>
            <a:rPr lang="en-US" sz="1600" b="1" dirty="0">
              <a:solidFill>
                <a:schemeClr val="bg1"/>
              </a:solidFill>
            </a:rPr>
            <a:t>2009</a:t>
          </a:r>
          <a:r>
            <a:rPr lang="en-US" sz="1600" dirty="0">
              <a:solidFill>
                <a:schemeClr val="bg1"/>
              </a:solidFill>
            </a:rPr>
            <a:t> - </a:t>
          </a:r>
          <a:r>
            <a:rPr lang="en-US" sz="1600" b="1" dirty="0">
              <a:solidFill>
                <a:schemeClr val="bg1"/>
              </a:solidFill>
            </a:rPr>
            <a:t>PLOS</a:t>
          </a:r>
          <a:r>
            <a:rPr lang="en-US" sz="1600" dirty="0">
              <a:solidFill>
                <a:schemeClr val="bg1"/>
              </a:solidFill>
            </a:rPr>
            <a:t> introduced article-level metrics for all articles</a:t>
          </a:r>
        </a:p>
      </dgm:t>
    </dgm:pt>
    <dgm:pt modelId="{FFDFAC7F-E7C0-7848-9A90-2D0A279BDA01}" type="parTrans" cxnId="{8D5F0851-5709-794E-B583-7968BC12E949}">
      <dgm:prSet/>
      <dgm:spPr/>
      <dgm:t>
        <a:bodyPr/>
        <a:lstStyle/>
        <a:p>
          <a:endParaRPr lang="en-US"/>
        </a:p>
      </dgm:t>
    </dgm:pt>
    <dgm:pt modelId="{18C92AC3-FA3E-9043-99A1-96843D8FAF96}" type="sibTrans" cxnId="{8D5F0851-5709-794E-B583-7968BC12E949}">
      <dgm:prSet/>
      <dgm:spPr/>
      <dgm:t>
        <a:bodyPr/>
        <a:lstStyle/>
        <a:p>
          <a:endParaRPr lang="en-US"/>
        </a:p>
      </dgm:t>
    </dgm:pt>
    <dgm:pt modelId="{110A0684-444A-5046-9AB7-F087F8750844}">
      <dgm:prSet phldrT="[Text]" custT="1"/>
      <dgm:spPr>
        <a:solidFill>
          <a:srgbClr val="63AE9C"/>
        </a:solidFill>
      </dgm:spPr>
      <dgm:t>
        <a:bodyPr/>
        <a:lstStyle/>
        <a:p>
          <a:r>
            <a:rPr lang="en-US" sz="1600" b="1" dirty="0">
              <a:solidFill>
                <a:schemeClr val="bg1"/>
              </a:solidFill>
            </a:rPr>
            <a:t>2010</a:t>
          </a:r>
          <a:r>
            <a:rPr lang="en-US" sz="1600" dirty="0">
              <a:solidFill>
                <a:schemeClr val="bg1"/>
              </a:solidFill>
            </a:rPr>
            <a:t>/</a:t>
          </a:r>
          <a:r>
            <a:rPr lang="en-US" sz="1600" b="1" dirty="0">
              <a:solidFill>
                <a:schemeClr val="bg1"/>
              </a:solidFill>
            </a:rPr>
            <a:t>2011 – </a:t>
          </a:r>
          <a:r>
            <a:rPr lang="en-US" sz="1600" b="1" dirty="0" err="1">
              <a:solidFill>
                <a:schemeClr val="bg1"/>
              </a:solidFill>
            </a:rPr>
            <a:t>Altmetric</a:t>
          </a:r>
          <a:r>
            <a:rPr lang="en-US" sz="1600" b="1" dirty="0">
              <a:solidFill>
                <a:schemeClr val="bg1"/>
              </a:solidFill>
            </a:rPr>
            <a:t>, Impact Story, </a:t>
          </a:r>
          <a:r>
            <a:rPr lang="en-US" sz="1600" b="0" dirty="0">
              <a:solidFill>
                <a:schemeClr val="bg1"/>
              </a:solidFill>
            </a:rPr>
            <a:t>&amp; </a:t>
          </a:r>
          <a:r>
            <a:rPr lang="en-US" sz="1600" b="1" dirty="0">
              <a:solidFill>
                <a:schemeClr val="bg1"/>
              </a:solidFill>
            </a:rPr>
            <a:t>Plum Analytics </a:t>
          </a:r>
          <a:r>
            <a:rPr lang="en-US" sz="1600" b="0" dirty="0">
              <a:solidFill>
                <a:schemeClr val="bg1"/>
              </a:solidFill>
            </a:rPr>
            <a:t>founded</a:t>
          </a:r>
        </a:p>
      </dgm:t>
    </dgm:pt>
    <dgm:pt modelId="{50579068-02EC-044B-A871-E01C3EA87E80}" type="parTrans" cxnId="{B1F740B9-1686-C648-AE0A-BAB0C19E9E1C}">
      <dgm:prSet/>
      <dgm:spPr/>
      <dgm:t>
        <a:bodyPr/>
        <a:lstStyle/>
        <a:p>
          <a:endParaRPr lang="en-US"/>
        </a:p>
      </dgm:t>
    </dgm:pt>
    <dgm:pt modelId="{440292BC-5DEB-E547-8608-0ABD1DD26751}" type="sibTrans" cxnId="{B1F740B9-1686-C648-AE0A-BAB0C19E9E1C}">
      <dgm:prSet/>
      <dgm:spPr/>
      <dgm:t>
        <a:bodyPr/>
        <a:lstStyle/>
        <a:p>
          <a:endParaRPr lang="en-US"/>
        </a:p>
      </dgm:t>
    </dgm:pt>
    <dgm:pt modelId="{D341E77D-295D-5745-8485-E6BB343E53C8}">
      <dgm:prSet phldrT="[Text]" custT="1"/>
      <dgm:spPr>
        <a:solidFill>
          <a:srgbClr val="63AE9C"/>
        </a:solidFill>
      </dgm:spPr>
      <dgm:t>
        <a:bodyPr/>
        <a:lstStyle/>
        <a:p>
          <a:r>
            <a:rPr lang="en-US" sz="1600" b="1" dirty="0"/>
            <a:t>2014 -Leiden</a:t>
          </a:r>
          <a:r>
            <a:rPr lang="en-US" sz="1600" dirty="0"/>
            <a:t> </a:t>
          </a:r>
        </a:p>
        <a:p>
          <a:r>
            <a:rPr lang="en-US" sz="1600" b="1" dirty="0"/>
            <a:t>Manifesto </a:t>
          </a:r>
          <a:r>
            <a:rPr lang="en-US" sz="1500" dirty="0"/>
            <a:t>ten principles for </a:t>
          </a:r>
          <a:r>
            <a:rPr lang="en-US" sz="1500" dirty="0" err="1"/>
            <a:t>sciento-metricians</a:t>
          </a:r>
          <a:endParaRPr lang="en-US" sz="1500" dirty="0"/>
        </a:p>
      </dgm:t>
    </dgm:pt>
    <dgm:pt modelId="{98DE794C-8B1E-C643-A8B5-53BFD39AC263}" type="parTrans" cxnId="{D7BF7ADB-F7D2-2C40-977C-1A419BE0378C}">
      <dgm:prSet/>
      <dgm:spPr/>
      <dgm:t>
        <a:bodyPr/>
        <a:lstStyle/>
        <a:p>
          <a:endParaRPr lang="en-US"/>
        </a:p>
      </dgm:t>
    </dgm:pt>
    <dgm:pt modelId="{CE4426BC-CF83-2D43-86FA-2842EC19CBC3}" type="sibTrans" cxnId="{D7BF7ADB-F7D2-2C40-977C-1A419BE0378C}">
      <dgm:prSet/>
      <dgm:spPr/>
      <dgm:t>
        <a:bodyPr/>
        <a:lstStyle/>
        <a:p>
          <a:endParaRPr lang="en-US"/>
        </a:p>
      </dgm:t>
    </dgm:pt>
    <dgm:pt modelId="{C563B342-4507-0940-B9ED-C625308A6A67}">
      <dgm:prSet phldrT="[Text]" custT="1"/>
      <dgm:spPr>
        <a:solidFill>
          <a:srgbClr val="649971"/>
        </a:solidFill>
      </dgm:spPr>
      <dgm:t>
        <a:bodyPr/>
        <a:lstStyle/>
        <a:p>
          <a:r>
            <a:rPr lang="en-US" sz="1600" b="1" dirty="0">
              <a:solidFill>
                <a:schemeClr val="bg1"/>
              </a:solidFill>
            </a:rPr>
            <a:t>2012</a:t>
          </a:r>
          <a:r>
            <a:rPr lang="en-US" sz="1600" dirty="0">
              <a:solidFill>
                <a:schemeClr val="bg1"/>
              </a:solidFill>
            </a:rPr>
            <a:t> </a:t>
          </a:r>
          <a:r>
            <a:rPr lang="en-US" sz="1600" b="1" dirty="0">
              <a:solidFill>
                <a:schemeClr val="bg1"/>
              </a:solidFill>
            </a:rPr>
            <a:t>– DORA </a:t>
          </a:r>
          <a:r>
            <a:rPr lang="en-US" sz="1600" dirty="0">
              <a:solidFill>
                <a:schemeClr val="bg1"/>
              </a:solidFill>
            </a:rPr>
            <a:t>developed at Annual Meeting of the ASCB</a:t>
          </a:r>
        </a:p>
      </dgm:t>
    </dgm:pt>
    <dgm:pt modelId="{A6D16A66-8A84-E140-A3A2-8DB051F963A8}" type="sibTrans" cxnId="{E2C47CC7-DDC6-484C-BACF-621FECA14AE7}">
      <dgm:prSet/>
      <dgm:spPr/>
      <dgm:t>
        <a:bodyPr/>
        <a:lstStyle/>
        <a:p>
          <a:endParaRPr lang="en-US"/>
        </a:p>
      </dgm:t>
    </dgm:pt>
    <dgm:pt modelId="{BFA77BC4-1588-CB40-B624-930F0733DE87}" type="parTrans" cxnId="{E2C47CC7-DDC6-484C-BACF-621FECA14AE7}">
      <dgm:prSet/>
      <dgm:spPr/>
      <dgm:t>
        <a:bodyPr/>
        <a:lstStyle/>
        <a:p>
          <a:endParaRPr lang="en-US"/>
        </a:p>
      </dgm:t>
    </dgm:pt>
    <dgm:pt modelId="{B8F9AFB4-AAFD-B845-9C95-A460BD08611A}" type="pres">
      <dgm:prSet presAssocID="{8C65C923-8158-C142-AD38-41D45B7217E9}" presName="CompostProcess" presStyleCnt="0">
        <dgm:presLayoutVars>
          <dgm:dir/>
          <dgm:resizeHandles val="exact"/>
        </dgm:presLayoutVars>
      </dgm:prSet>
      <dgm:spPr/>
    </dgm:pt>
    <dgm:pt modelId="{DA190B70-AF45-044C-864E-7E42B4ED0458}" type="pres">
      <dgm:prSet presAssocID="{8C65C923-8158-C142-AD38-41D45B7217E9}" presName="arrow" presStyleLbl="bgShp" presStyleIdx="0" presStyleCnt="1" custScaleX="117475"/>
      <dgm:spPr>
        <a:solidFill>
          <a:schemeClr val="bg1">
            <a:lumMod val="75000"/>
          </a:schemeClr>
        </a:solidFill>
      </dgm:spPr>
    </dgm:pt>
    <dgm:pt modelId="{1F744732-D0AA-4146-A5BF-4A563330EA61}" type="pres">
      <dgm:prSet presAssocID="{8C65C923-8158-C142-AD38-41D45B7217E9}" presName="linearProcess" presStyleCnt="0"/>
      <dgm:spPr/>
    </dgm:pt>
    <dgm:pt modelId="{6C9F6839-4815-1942-8FFB-1EDEFEAB9F8A}" type="pres">
      <dgm:prSet presAssocID="{F91617F5-CFE6-A949-896E-5DE6FD764862}" presName="textNode" presStyleLbl="node1" presStyleIdx="0" presStyleCnt="7" custScaleX="106858" custLinFactNeighborX="79972" custLinFactNeighborY="-30549">
        <dgm:presLayoutVars>
          <dgm:bulletEnabled val="1"/>
        </dgm:presLayoutVars>
      </dgm:prSet>
      <dgm:spPr/>
    </dgm:pt>
    <dgm:pt modelId="{E12EFFF8-F49C-724C-B726-0968D77D077A}" type="pres">
      <dgm:prSet presAssocID="{F18C50E6-7B3B-3A46-8452-AB90E6CE1C8C}" presName="sibTrans" presStyleCnt="0"/>
      <dgm:spPr/>
    </dgm:pt>
    <dgm:pt modelId="{15230930-4A97-534F-91CF-D491A6CD7F8B}" type="pres">
      <dgm:prSet presAssocID="{DB87696E-FB2E-F645-8F22-DF84D02561E2}" presName="textNode" presStyleLbl="node1" presStyleIdx="1" presStyleCnt="7" custLinFactNeighborX="50815" custLinFactNeighborY="26912">
        <dgm:presLayoutVars>
          <dgm:bulletEnabled val="1"/>
        </dgm:presLayoutVars>
      </dgm:prSet>
      <dgm:spPr/>
    </dgm:pt>
    <dgm:pt modelId="{89A69770-24D1-134D-91E4-1042BD18BFAB}" type="pres">
      <dgm:prSet presAssocID="{C0DB0D2F-3FF6-2C47-8A77-3E83B5D73766}" presName="sibTrans" presStyleCnt="0"/>
      <dgm:spPr/>
    </dgm:pt>
    <dgm:pt modelId="{1E9C48EF-E21A-9D41-8A68-A7D9CC5FD65A}" type="pres">
      <dgm:prSet presAssocID="{A7480762-5A16-0E4A-BC37-53A29C0B8685}" presName="textNode" presStyleLbl="node1" presStyleIdx="2" presStyleCnt="7" custLinFactNeighborY="-27640">
        <dgm:presLayoutVars>
          <dgm:bulletEnabled val="1"/>
        </dgm:presLayoutVars>
      </dgm:prSet>
      <dgm:spPr/>
    </dgm:pt>
    <dgm:pt modelId="{29190091-376A-144D-9A78-B87A4FFB3FED}" type="pres">
      <dgm:prSet presAssocID="{9DD4C998-2737-2642-82EA-6CDCFC4D5FF4}" presName="sibTrans" presStyleCnt="0"/>
      <dgm:spPr/>
    </dgm:pt>
    <dgm:pt modelId="{FC019FBE-8E18-0F43-AF90-184391D28EBC}" type="pres">
      <dgm:prSet presAssocID="{FFA6959C-8635-C84E-A5E8-461596E4893F}" presName="textNode" presStyleLbl="node1" presStyleIdx="3" presStyleCnt="7" custLinFactNeighborX="-46318" custLinFactNeighborY="28368">
        <dgm:presLayoutVars>
          <dgm:bulletEnabled val="1"/>
        </dgm:presLayoutVars>
      </dgm:prSet>
      <dgm:spPr/>
    </dgm:pt>
    <dgm:pt modelId="{FD29C5C4-0F16-374A-AFA1-8D155BA93F7A}" type="pres">
      <dgm:prSet presAssocID="{18C92AC3-FA3E-9043-99A1-96843D8FAF96}" presName="sibTrans" presStyleCnt="0"/>
      <dgm:spPr/>
    </dgm:pt>
    <dgm:pt modelId="{942EDA6C-3E79-4244-A698-823472BA4BD4}" type="pres">
      <dgm:prSet presAssocID="{110A0684-444A-5046-9AB7-F087F8750844}" presName="textNode" presStyleLbl="node1" presStyleIdx="4" presStyleCnt="7" custScaleX="112363" custLinFactNeighborX="-80910" custLinFactNeighborY="-30913">
        <dgm:presLayoutVars>
          <dgm:bulletEnabled val="1"/>
        </dgm:presLayoutVars>
      </dgm:prSet>
      <dgm:spPr/>
    </dgm:pt>
    <dgm:pt modelId="{A20F2B61-1EBA-B24C-8462-E0793F50E4BA}" type="pres">
      <dgm:prSet presAssocID="{440292BC-5DEB-E547-8608-0ABD1DD26751}" presName="sibTrans" presStyleCnt="0"/>
      <dgm:spPr/>
    </dgm:pt>
    <dgm:pt modelId="{BC64BA51-44DB-6749-9275-1D417271C996}" type="pres">
      <dgm:prSet presAssocID="{C563B342-4507-0940-B9ED-C625308A6A67}" presName="textNode" presStyleLbl="node1" presStyleIdx="5" presStyleCnt="7" custScaleX="104094" custLinFactX="-21" custLinFactNeighborX="-100000" custLinFactNeighborY="31372">
        <dgm:presLayoutVars>
          <dgm:bulletEnabled val="1"/>
        </dgm:presLayoutVars>
      </dgm:prSet>
      <dgm:spPr/>
    </dgm:pt>
    <dgm:pt modelId="{40005934-4342-6048-866E-6C201BA9F75A}" type="pres">
      <dgm:prSet presAssocID="{A6D16A66-8A84-E140-A3A2-8DB051F963A8}" presName="sibTrans" presStyleCnt="0"/>
      <dgm:spPr/>
    </dgm:pt>
    <dgm:pt modelId="{4D8253C0-7E8D-0043-9DE9-2ECFBBB8C9CA}" type="pres">
      <dgm:prSet presAssocID="{D341E77D-295D-5745-8485-E6BB343E53C8}" presName="textNode" presStyleLbl="node1" presStyleIdx="6" presStyleCnt="7" custScaleX="110367" custLinFactX="-383" custLinFactNeighborX="-100000" custLinFactNeighborY="-35009">
        <dgm:presLayoutVars>
          <dgm:bulletEnabled val="1"/>
        </dgm:presLayoutVars>
      </dgm:prSet>
      <dgm:spPr/>
    </dgm:pt>
  </dgm:ptLst>
  <dgm:cxnLst>
    <dgm:cxn modelId="{C635C00E-A284-414D-927B-8BAB0EDF4C2B}" type="presOf" srcId="{DB87696E-FB2E-F645-8F22-DF84D02561E2}" destId="{15230930-4A97-534F-91CF-D491A6CD7F8B}" srcOrd="0" destOrd="0" presId="urn:microsoft.com/office/officeart/2005/8/layout/hProcess9"/>
    <dgm:cxn modelId="{2D24E50E-22F4-2A4D-B09B-5A6A6C3D098E}" type="presOf" srcId="{FFA6959C-8635-C84E-A5E8-461596E4893F}" destId="{FC019FBE-8E18-0F43-AF90-184391D28EBC}" srcOrd="0" destOrd="0" presId="urn:microsoft.com/office/officeart/2005/8/layout/hProcess9"/>
    <dgm:cxn modelId="{759D4D11-F65F-A045-BDA3-311D38310001}" type="presOf" srcId="{110A0684-444A-5046-9AB7-F087F8750844}" destId="{942EDA6C-3E79-4244-A698-823472BA4BD4}" srcOrd="0" destOrd="0" presId="urn:microsoft.com/office/officeart/2005/8/layout/hProcess9"/>
    <dgm:cxn modelId="{DE04CA4A-4792-D64F-8326-24D5B7299D4B}" srcId="{8C65C923-8158-C142-AD38-41D45B7217E9}" destId="{DB87696E-FB2E-F645-8F22-DF84D02561E2}" srcOrd="1" destOrd="0" parTransId="{79D1E95B-A7C7-A346-86A0-A10E042171CE}" sibTransId="{C0DB0D2F-3FF6-2C47-8A77-3E83B5D73766}"/>
    <dgm:cxn modelId="{8D5F0851-5709-794E-B583-7968BC12E949}" srcId="{8C65C923-8158-C142-AD38-41D45B7217E9}" destId="{FFA6959C-8635-C84E-A5E8-461596E4893F}" srcOrd="3" destOrd="0" parTransId="{FFDFAC7F-E7C0-7848-9A90-2D0A279BDA01}" sibTransId="{18C92AC3-FA3E-9043-99A1-96843D8FAF96}"/>
    <dgm:cxn modelId="{E2EDFB59-A834-0141-B641-9E949FEC00DA}" srcId="{8C65C923-8158-C142-AD38-41D45B7217E9}" destId="{F91617F5-CFE6-A949-896E-5DE6FD764862}" srcOrd="0" destOrd="0" parTransId="{AC6C174A-82E7-CF4A-A784-8FF8DE6E0DC5}" sibTransId="{F18C50E6-7B3B-3A46-8452-AB90E6CE1C8C}"/>
    <dgm:cxn modelId="{1AE7C968-9949-4243-91F1-D506264B065F}" type="presOf" srcId="{F91617F5-CFE6-A949-896E-5DE6FD764862}" destId="{6C9F6839-4815-1942-8FFB-1EDEFEAB9F8A}" srcOrd="0" destOrd="0" presId="urn:microsoft.com/office/officeart/2005/8/layout/hProcess9"/>
    <dgm:cxn modelId="{A0C12783-7F50-BE4C-89D4-7487ECC097D1}" type="presOf" srcId="{D341E77D-295D-5745-8485-E6BB343E53C8}" destId="{4D8253C0-7E8D-0043-9DE9-2ECFBBB8C9CA}" srcOrd="0" destOrd="0" presId="urn:microsoft.com/office/officeart/2005/8/layout/hProcess9"/>
    <dgm:cxn modelId="{2682548C-3EB6-C946-917E-91EDF80D3354}" type="presOf" srcId="{C563B342-4507-0940-B9ED-C625308A6A67}" destId="{BC64BA51-44DB-6749-9275-1D417271C996}" srcOrd="0" destOrd="0" presId="urn:microsoft.com/office/officeart/2005/8/layout/hProcess9"/>
    <dgm:cxn modelId="{5FD39698-AE21-C341-AF4A-EBD33CBA56EA}" type="presOf" srcId="{A7480762-5A16-0E4A-BC37-53A29C0B8685}" destId="{1E9C48EF-E21A-9D41-8A68-A7D9CC5FD65A}" srcOrd="0" destOrd="0" presId="urn:microsoft.com/office/officeart/2005/8/layout/hProcess9"/>
    <dgm:cxn modelId="{B1F740B9-1686-C648-AE0A-BAB0C19E9E1C}" srcId="{8C65C923-8158-C142-AD38-41D45B7217E9}" destId="{110A0684-444A-5046-9AB7-F087F8750844}" srcOrd="4" destOrd="0" parTransId="{50579068-02EC-044B-A871-E01C3EA87E80}" sibTransId="{440292BC-5DEB-E547-8608-0ABD1DD26751}"/>
    <dgm:cxn modelId="{E2C47CC7-DDC6-484C-BACF-621FECA14AE7}" srcId="{8C65C923-8158-C142-AD38-41D45B7217E9}" destId="{C563B342-4507-0940-B9ED-C625308A6A67}" srcOrd="5" destOrd="0" parTransId="{BFA77BC4-1588-CB40-B624-930F0733DE87}" sibTransId="{A6D16A66-8A84-E140-A3A2-8DB051F963A8}"/>
    <dgm:cxn modelId="{D7BF7ADB-F7D2-2C40-977C-1A419BE0378C}" srcId="{8C65C923-8158-C142-AD38-41D45B7217E9}" destId="{D341E77D-295D-5745-8485-E6BB343E53C8}" srcOrd="6" destOrd="0" parTransId="{98DE794C-8B1E-C643-A8B5-53BFD39AC263}" sibTransId="{CE4426BC-CF83-2D43-86FA-2842EC19CBC3}"/>
    <dgm:cxn modelId="{C854BCEE-8898-F54F-B825-DD4C9108EABB}" type="presOf" srcId="{8C65C923-8158-C142-AD38-41D45B7217E9}" destId="{B8F9AFB4-AAFD-B845-9C95-A460BD08611A}" srcOrd="0" destOrd="0" presId="urn:microsoft.com/office/officeart/2005/8/layout/hProcess9"/>
    <dgm:cxn modelId="{1404C0F8-216A-E141-84B5-6FDA6C607AAA}" srcId="{8C65C923-8158-C142-AD38-41D45B7217E9}" destId="{A7480762-5A16-0E4A-BC37-53A29C0B8685}" srcOrd="2" destOrd="0" parTransId="{A52AD1DA-FA51-934C-9170-087ECD2E2DDB}" sibTransId="{9DD4C998-2737-2642-82EA-6CDCFC4D5FF4}"/>
    <dgm:cxn modelId="{32440C84-9386-4043-9BC7-61C45A12A93F}" type="presParOf" srcId="{B8F9AFB4-AAFD-B845-9C95-A460BD08611A}" destId="{DA190B70-AF45-044C-864E-7E42B4ED0458}" srcOrd="0" destOrd="0" presId="urn:microsoft.com/office/officeart/2005/8/layout/hProcess9"/>
    <dgm:cxn modelId="{3426578F-6B31-E549-9A6A-93E03D3952B9}" type="presParOf" srcId="{B8F9AFB4-AAFD-B845-9C95-A460BD08611A}" destId="{1F744732-D0AA-4146-A5BF-4A563330EA61}" srcOrd="1" destOrd="0" presId="urn:microsoft.com/office/officeart/2005/8/layout/hProcess9"/>
    <dgm:cxn modelId="{523517D7-3924-1747-ACF8-C045AD234991}" type="presParOf" srcId="{1F744732-D0AA-4146-A5BF-4A563330EA61}" destId="{6C9F6839-4815-1942-8FFB-1EDEFEAB9F8A}" srcOrd="0" destOrd="0" presId="urn:microsoft.com/office/officeart/2005/8/layout/hProcess9"/>
    <dgm:cxn modelId="{6CE236F5-2630-2B4F-A233-751CCFC62AE2}" type="presParOf" srcId="{1F744732-D0AA-4146-A5BF-4A563330EA61}" destId="{E12EFFF8-F49C-724C-B726-0968D77D077A}" srcOrd="1" destOrd="0" presId="urn:microsoft.com/office/officeart/2005/8/layout/hProcess9"/>
    <dgm:cxn modelId="{C9216EA5-2BC3-A243-AB1B-ED5AC1B1C23A}" type="presParOf" srcId="{1F744732-D0AA-4146-A5BF-4A563330EA61}" destId="{15230930-4A97-534F-91CF-D491A6CD7F8B}" srcOrd="2" destOrd="0" presId="urn:microsoft.com/office/officeart/2005/8/layout/hProcess9"/>
    <dgm:cxn modelId="{538E87E1-2153-4E43-8104-A335E14DCD79}" type="presParOf" srcId="{1F744732-D0AA-4146-A5BF-4A563330EA61}" destId="{89A69770-24D1-134D-91E4-1042BD18BFAB}" srcOrd="3" destOrd="0" presId="urn:microsoft.com/office/officeart/2005/8/layout/hProcess9"/>
    <dgm:cxn modelId="{EB6EAF48-D6CA-5847-B4C4-D165F00990BD}" type="presParOf" srcId="{1F744732-D0AA-4146-A5BF-4A563330EA61}" destId="{1E9C48EF-E21A-9D41-8A68-A7D9CC5FD65A}" srcOrd="4" destOrd="0" presId="urn:microsoft.com/office/officeart/2005/8/layout/hProcess9"/>
    <dgm:cxn modelId="{A49ED745-7115-5E44-B4F9-BAE215CF2724}" type="presParOf" srcId="{1F744732-D0AA-4146-A5BF-4A563330EA61}" destId="{29190091-376A-144D-9A78-B87A4FFB3FED}" srcOrd="5" destOrd="0" presId="urn:microsoft.com/office/officeart/2005/8/layout/hProcess9"/>
    <dgm:cxn modelId="{4C8B9A67-452C-AB4F-9EEC-07E96BA2A890}" type="presParOf" srcId="{1F744732-D0AA-4146-A5BF-4A563330EA61}" destId="{FC019FBE-8E18-0F43-AF90-184391D28EBC}" srcOrd="6" destOrd="0" presId="urn:microsoft.com/office/officeart/2005/8/layout/hProcess9"/>
    <dgm:cxn modelId="{E8ADE5E5-E3B7-A240-961E-E3B17BAA7029}" type="presParOf" srcId="{1F744732-D0AA-4146-A5BF-4A563330EA61}" destId="{FD29C5C4-0F16-374A-AFA1-8D155BA93F7A}" srcOrd="7" destOrd="0" presId="urn:microsoft.com/office/officeart/2005/8/layout/hProcess9"/>
    <dgm:cxn modelId="{221CE7B3-C5E0-E248-B14C-4C31AB2B0565}" type="presParOf" srcId="{1F744732-D0AA-4146-A5BF-4A563330EA61}" destId="{942EDA6C-3E79-4244-A698-823472BA4BD4}" srcOrd="8" destOrd="0" presId="urn:microsoft.com/office/officeart/2005/8/layout/hProcess9"/>
    <dgm:cxn modelId="{88C05A5E-FDAE-6348-8902-0DE1382FD5A4}" type="presParOf" srcId="{1F744732-D0AA-4146-A5BF-4A563330EA61}" destId="{A20F2B61-1EBA-B24C-8462-E0793F50E4BA}" srcOrd="9" destOrd="0" presId="urn:microsoft.com/office/officeart/2005/8/layout/hProcess9"/>
    <dgm:cxn modelId="{C7529092-EE38-AC44-BA7B-308E87E3589A}" type="presParOf" srcId="{1F744732-D0AA-4146-A5BF-4A563330EA61}" destId="{BC64BA51-44DB-6749-9275-1D417271C996}" srcOrd="10" destOrd="0" presId="urn:microsoft.com/office/officeart/2005/8/layout/hProcess9"/>
    <dgm:cxn modelId="{EC77CA24-C2ED-5F48-856B-DD589FDE854B}" type="presParOf" srcId="{1F744732-D0AA-4146-A5BF-4A563330EA61}" destId="{40005934-4342-6048-866E-6C201BA9F75A}" srcOrd="11" destOrd="0" presId="urn:microsoft.com/office/officeart/2005/8/layout/hProcess9"/>
    <dgm:cxn modelId="{B82DD634-4309-164E-B305-2EB22C029428}" type="presParOf" srcId="{1F744732-D0AA-4146-A5BF-4A563330EA61}" destId="{4D8253C0-7E8D-0043-9DE9-2ECFBBB8C9CA}" srcOrd="12"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90B70-AF45-044C-864E-7E42B4ED0458}">
      <dsp:nvSpPr>
        <dsp:cNvPr id="0" name=""/>
        <dsp:cNvSpPr/>
      </dsp:nvSpPr>
      <dsp:spPr>
        <a:xfrm>
          <a:off x="8123" y="0"/>
          <a:ext cx="11093186" cy="5418667"/>
        </a:xfrm>
        <a:prstGeom prst="rightArrow">
          <a:avLst/>
        </a:prstGeom>
        <a:solidFill>
          <a:schemeClr val="bg1">
            <a:lumMod val="7500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C9F6839-4815-1942-8FFB-1EDEFEAB9F8A}">
      <dsp:nvSpPr>
        <dsp:cNvPr id="0" name=""/>
        <dsp:cNvSpPr/>
      </dsp:nvSpPr>
      <dsp:spPr>
        <a:xfrm>
          <a:off x="66098" y="963460"/>
          <a:ext cx="1596947"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1955 - </a:t>
          </a:r>
          <a:r>
            <a:rPr lang="en-US" sz="1500" kern="1200" dirty="0">
              <a:solidFill>
                <a:schemeClr val="bg1"/>
              </a:solidFill>
            </a:rPr>
            <a:t>First mention of Impact Factor, </a:t>
          </a:r>
          <a:r>
            <a:rPr lang="en-US" sz="1500" kern="1200" dirty="0">
              <a:solidFill>
                <a:schemeClr val="bg1"/>
              </a:solidFill>
              <a:uFill>
                <a:noFill/>
              </a:uFill>
              <a:hlinkClick xmlns:r="http://schemas.openxmlformats.org/officeDocument/2006/relationships" r:id="rId1">
                <a:extLst>
                  <a:ext uri="{A12FA001-AC4F-418D-AE19-62706E023703}">
                    <ahyp:hlinkClr xmlns:ahyp="http://schemas.microsoft.com/office/drawing/2018/hyperlinkcolor" val="tx"/>
                  </a:ext>
                </a:extLst>
              </a:hlinkClick>
            </a:rPr>
            <a:t>Eugene Garfield</a:t>
          </a:r>
          <a:r>
            <a:rPr lang="en-US" sz="1500" kern="1200" dirty="0">
              <a:solidFill>
                <a:schemeClr val="bg1"/>
              </a:solidFill>
              <a:uFill>
                <a:noFill/>
              </a:uFill>
            </a:rPr>
            <a:t>/ </a:t>
          </a:r>
          <a:r>
            <a:rPr lang="en-US" sz="1500" kern="1200" dirty="0">
              <a:solidFill>
                <a:schemeClr val="bg1"/>
              </a:solidFill>
            </a:rPr>
            <a:t>NIH published Genetics Citation Index </a:t>
          </a:r>
        </a:p>
      </dsp:txBody>
      <dsp:txXfrm>
        <a:off x="144055" y="1041417"/>
        <a:ext cx="1441033" cy="2011552"/>
      </dsp:txXfrm>
    </dsp:sp>
    <dsp:sp modelId="{15230930-4A97-534F-91CF-D491A6CD7F8B}">
      <dsp:nvSpPr>
        <dsp:cNvPr id="0" name=""/>
        <dsp:cNvSpPr/>
      </dsp:nvSpPr>
      <dsp:spPr>
        <a:xfrm>
          <a:off x="1715982" y="2208908"/>
          <a:ext cx="1494457"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1960</a:t>
          </a:r>
          <a:r>
            <a:rPr lang="en-US" sz="1600" kern="1200" dirty="0">
              <a:solidFill>
                <a:schemeClr val="bg1"/>
              </a:solidFill>
            </a:rPr>
            <a:t> – founding of </a:t>
          </a:r>
          <a:r>
            <a:rPr lang="en-US" sz="1600" b="1" kern="1200" dirty="0">
              <a:solidFill>
                <a:schemeClr val="bg1"/>
              </a:solidFill>
            </a:rPr>
            <a:t>Institute for Scientific Information</a:t>
          </a:r>
          <a:r>
            <a:rPr lang="en-US" sz="1600" kern="1200" dirty="0">
              <a:solidFill>
                <a:schemeClr val="bg1"/>
              </a:solidFill>
            </a:rPr>
            <a:t> (</a:t>
          </a:r>
          <a:r>
            <a:rPr lang="en-US" sz="1600" b="1" kern="1200" dirty="0">
              <a:solidFill>
                <a:schemeClr val="bg1"/>
              </a:solidFill>
            </a:rPr>
            <a:t>ISI</a:t>
          </a:r>
          <a:r>
            <a:rPr lang="en-US" sz="1600" kern="1200" dirty="0">
              <a:solidFill>
                <a:schemeClr val="bg1"/>
              </a:solidFill>
            </a:rPr>
            <a:t>) an academic publishing service</a:t>
          </a:r>
        </a:p>
      </dsp:txBody>
      <dsp:txXfrm>
        <a:off x="1788935" y="2281861"/>
        <a:ext cx="1348551" cy="2021560"/>
      </dsp:txXfrm>
    </dsp:sp>
    <dsp:sp modelId="{1E9C48EF-E21A-9D41-8A68-A7D9CC5FD65A}">
      <dsp:nvSpPr>
        <dsp:cNvPr id="0" name=""/>
        <dsp:cNvSpPr/>
      </dsp:nvSpPr>
      <dsp:spPr>
        <a:xfrm>
          <a:off x="3247192" y="1026512"/>
          <a:ext cx="1494457"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1961</a:t>
          </a:r>
          <a:r>
            <a:rPr lang="en-US" sz="1800" kern="1200" dirty="0"/>
            <a:t> - Publication of Science Citation Index (SCI)</a:t>
          </a:r>
        </a:p>
      </dsp:txBody>
      <dsp:txXfrm>
        <a:off x="3320145" y="1099465"/>
        <a:ext cx="1348551" cy="2021560"/>
      </dsp:txXfrm>
    </dsp:sp>
    <dsp:sp modelId="{FC019FBE-8E18-0F43-AF90-184391D28EBC}">
      <dsp:nvSpPr>
        <dsp:cNvPr id="0" name=""/>
        <dsp:cNvSpPr/>
      </dsp:nvSpPr>
      <dsp:spPr>
        <a:xfrm>
          <a:off x="4781762" y="2240467"/>
          <a:ext cx="1494457"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1975</a:t>
          </a:r>
          <a:r>
            <a:rPr lang="en-US" sz="1500" kern="1200" dirty="0"/>
            <a:t> -</a:t>
          </a:r>
          <a:r>
            <a:rPr lang="en-US" sz="1500" b="1" kern="1200" dirty="0"/>
            <a:t> Impact Factors</a:t>
          </a:r>
          <a:r>
            <a:rPr lang="en-US" sz="1500" kern="1200" dirty="0"/>
            <a:t> calculated yearly for journals listed in Journal Citations Report (JCR)</a:t>
          </a:r>
        </a:p>
      </dsp:txBody>
      <dsp:txXfrm>
        <a:off x="4854715" y="2313420"/>
        <a:ext cx="1348551" cy="2021560"/>
      </dsp:txXfrm>
    </dsp:sp>
    <dsp:sp modelId="{942EDA6C-3E79-4244-A698-823472BA4BD4}">
      <dsp:nvSpPr>
        <dsp:cNvPr id="0" name=""/>
        <dsp:cNvSpPr/>
      </dsp:nvSpPr>
      <dsp:spPr>
        <a:xfrm>
          <a:off x="6325094" y="955571"/>
          <a:ext cx="1494457"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1989/1990</a:t>
          </a:r>
          <a:r>
            <a:rPr lang="en-US" sz="1500" kern="1200" dirty="0"/>
            <a:t> – World Wide Web developed by Sir Tim Berners-Lee</a:t>
          </a:r>
        </a:p>
      </dsp:txBody>
      <dsp:txXfrm>
        <a:off x="6398047" y="1028524"/>
        <a:ext cx="1348551" cy="2021560"/>
      </dsp:txXfrm>
    </dsp:sp>
    <dsp:sp modelId="{BC64BA51-44DB-6749-9275-1D417271C996}">
      <dsp:nvSpPr>
        <dsp:cNvPr id="0" name=""/>
        <dsp:cNvSpPr/>
      </dsp:nvSpPr>
      <dsp:spPr>
        <a:xfrm>
          <a:off x="7957348" y="2318279"/>
          <a:ext cx="1555640"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1992</a:t>
          </a:r>
          <a:r>
            <a:rPr lang="en-US" sz="1800" kern="1200" dirty="0">
              <a:solidFill>
                <a:schemeClr val="bg1"/>
              </a:solidFill>
            </a:rPr>
            <a:t> - ISI acquired by </a:t>
          </a:r>
          <a:r>
            <a:rPr lang="en-US" sz="1800" kern="1200" dirty="0">
              <a:solidFill>
                <a:schemeClr val="bg1"/>
              </a:solidFill>
              <a:uFill>
                <a:noFill/>
              </a:uFill>
              <a:hlinkClick xmlns:r="http://schemas.openxmlformats.org/officeDocument/2006/relationships" r:id="rId2">
                <a:extLst>
                  <a:ext uri="{A12FA001-AC4F-418D-AE19-62706E023703}">
                    <ahyp:hlinkClr xmlns:ahyp="http://schemas.microsoft.com/office/drawing/2018/hyperlinkcolor" val="tx"/>
                  </a:ext>
                </a:extLst>
              </a:hlinkClick>
            </a:rPr>
            <a:t>Thomson Scientific &amp; Healthcare</a:t>
          </a:r>
          <a:r>
            <a:rPr lang="en-US" sz="1800" kern="1200" dirty="0">
              <a:solidFill>
                <a:schemeClr val="bg1"/>
              </a:solidFill>
            </a:rPr>
            <a:t> (Clarivate</a:t>
          </a:r>
          <a:r>
            <a:rPr lang="en-US" sz="2000" kern="1200" dirty="0">
              <a:solidFill>
                <a:schemeClr val="bg1"/>
              </a:solidFill>
            </a:rPr>
            <a:t>)</a:t>
          </a:r>
        </a:p>
      </dsp:txBody>
      <dsp:txXfrm>
        <a:off x="8033288" y="2394219"/>
        <a:ext cx="1403760" cy="2015586"/>
      </dsp:txXfrm>
    </dsp:sp>
    <dsp:sp modelId="{4D8253C0-7E8D-0043-9DE9-2ECFBBB8C9CA}">
      <dsp:nvSpPr>
        <dsp:cNvPr id="0" name=""/>
        <dsp:cNvSpPr/>
      </dsp:nvSpPr>
      <dsp:spPr>
        <a:xfrm>
          <a:off x="9582464" y="810708"/>
          <a:ext cx="1517995" cy="2152619"/>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late 90’s - 2004 </a:t>
          </a:r>
          <a:r>
            <a:rPr lang="en-US" sz="1500" kern="1200" dirty="0"/>
            <a:t>-       web 1.0; webometrics as a field of study.. Project </a:t>
          </a:r>
          <a:r>
            <a:rPr lang="en-US" sz="1500" b="1" kern="1200" dirty="0"/>
            <a:t>Counter</a:t>
          </a:r>
          <a:r>
            <a:rPr lang="en-US" sz="1500" kern="1200" dirty="0"/>
            <a:t> (2002)   </a:t>
          </a:r>
        </a:p>
      </dsp:txBody>
      <dsp:txXfrm>
        <a:off x="9656566" y="884810"/>
        <a:ext cx="1369791" cy="2004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90B70-AF45-044C-864E-7E42B4ED0458}">
      <dsp:nvSpPr>
        <dsp:cNvPr id="0" name=""/>
        <dsp:cNvSpPr/>
      </dsp:nvSpPr>
      <dsp:spPr>
        <a:xfrm>
          <a:off x="7971" y="0"/>
          <a:ext cx="10885911" cy="5418667"/>
        </a:xfrm>
        <a:prstGeom prst="rightArrow">
          <a:avLst/>
        </a:prstGeom>
        <a:solidFill>
          <a:schemeClr val="bg1">
            <a:lumMod val="7500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C9F6839-4815-1942-8FFB-1EDEFEAB9F8A}">
      <dsp:nvSpPr>
        <dsp:cNvPr id="0" name=""/>
        <dsp:cNvSpPr/>
      </dsp:nvSpPr>
      <dsp:spPr>
        <a:xfrm>
          <a:off x="179820" y="963460"/>
          <a:ext cx="1395892"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2004 – </a:t>
          </a:r>
        </a:p>
        <a:p>
          <a:pPr marL="0" lvl="0" indent="0" algn="ctr" defTabSz="666750">
            <a:lnSpc>
              <a:spcPct val="90000"/>
            </a:lnSpc>
            <a:spcBef>
              <a:spcPct val="0"/>
            </a:spcBef>
            <a:spcAft>
              <a:spcPct val="35000"/>
            </a:spcAft>
            <a:buNone/>
          </a:pPr>
          <a:r>
            <a:rPr lang="en-US" sz="1500" b="1" kern="1200" dirty="0">
              <a:solidFill>
                <a:schemeClr val="bg1"/>
              </a:solidFill>
            </a:rPr>
            <a:t>Web 2.0;   </a:t>
          </a:r>
          <a:r>
            <a:rPr lang="en-US" sz="1500" b="1" kern="1200" dirty="0" err="1">
              <a:solidFill>
                <a:schemeClr val="bg1"/>
              </a:solidFill>
            </a:rPr>
            <a:t>FaceBook</a:t>
          </a:r>
          <a:r>
            <a:rPr lang="en-US" sz="1500" b="1" kern="1200" dirty="0">
              <a:solidFill>
                <a:schemeClr val="bg1"/>
              </a:solidFill>
            </a:rPr>
            <a:t>; </a:t>
          </a:r>
        </a:p>
        <a:p>
          <a:pPr marL="0" lvl="0" indent="0" algn="ctr" defTabSz="666750">
            <a:lnSpc>
              <a:spcPct val="90000"/>
            </a:lnSpc>
            <a:spcBef>
              <a:spcPct val="0"/>
            </a:spcBef>
            <a:spcAft>
              <a:spcPct val="35000"/>
            </a:spcAft>
            <a:buNone/>
          </a:pPr>
          <a:r>
            <a:rPr lang="en-US" sz="1500" b="1" kern="1200" dirty="0">
              <a:solidFill>
                <a:schemeClr val="bg1"/>
              </a:solidFill>
            </a:rPr>
            <a:t>Scopus</a:t>
          </a:r>
          <a:r>
            <a:rPr lang="en-US" sz="1500" kern="1200" dirty="0">
              <a:solidFill>
                <a:schemeClr val="bg1"/>
              </a:solidFill>
            </a:rPr>
            <a:t> launched</a:t>
          </a:r>
        </a:p>
      </dsp:txBody>
      <dsp:txXfrm>
        <a:off x="247962" y="1031602"/>
        <a:ext cx="1259608" cy="2031182"/>
      </dsp:txXfrm>
    </dsp:sp>
    <dsp:sp modelId="{15230930-4A97-534F-91CF-D491A6CD7F8B}">
      <dsp:nvSpPr>
        <dsp:cNvPr id="0" name=""/>
        <dsp:cNvSpPr/>
      </dsp:nvSpPr>
      <dsp:spPr>
        <a:xfrm>
          <a:off x="1729951" y="2208908"/>
          <a:ext cx="1306306"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2005 - H-Index</a:t>
          </a:r>
          <a:r>
            <a:rPr lang="en-US" sz="1600" kern="1200" dirty="0">
              <a:solidFill>
                <a:schemeClr val="bg1"/>
              </a:solidFill>
            </a:rPr>
            <a:t> author level metric measuring productivity/ citation impact </a:t>
          </a:r>
        </a:p>
      </dsp:txBody>
      <dsp:txXfrm>
        <a:off x="1793720" y="2272677"/>
        <a:ext cx="1178768" cy="2039928"/>
      </dsp:txXfrm>
    </dsp:sp>
    <dsp:sp modelId="{1E9C48EF-E21A-9D41-8A68-A7D9CC5FD65A}">
      <dsp:nvSpPr>
        <dsp:cNvPr id="0" name=""/>
        <dsp:cNvSpPr/>
      </dsp:nvSpPr>
      <dsp:spPr>
        <a:xfrm>
          <a:off x="3143341" y="1026512"/>
          <a:ext cx="1306306"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2006</a:t>
          </a:r>
          <a:r>
            <a:rPr lang="en-US" sz="1600" kern="1200" dirty="0">
              <a:solidFill>
                <a:schemeClr val="bg1"/>
              </a:solidFill>
            </a:rPr>
            <a:t> -</a:t>
          </a:r>
          <a:r>
            <a:rPr lang="en-US" sz="1600" b="1" kern="1200" dirty="0">
              <a:solidFill>
                <a:schemeClr val="bg1"/>
              </a:solidFill>
            </a:rPr>
            <a:t> Twitter</a:t>
          </a:r>
          <a:r>
            <a:rPr lang="en-US" sz="1600" kern="1200" dirty="0">
              <a:solidFill>
                <a:schemeClr val="bg1"/>
              </a:solidFill>
            </a:rPr>
            <a:t> founded,</a:t>
          </a:r>
        </a:p>
      </dsp:txBody>
      <dsp:txXfrm>
        <a:off x="3207110" y="1090281"/>
        <a:ext cx="1178768" cy="2039928"/>
      </dsp:txXfrm>
    </dsp:sp>
    <dsp:sp modelId="{FC019FBE-8E18-0F43-AF90-184391D28EBC}">
      <dsp:nvSpPr>
        <dsp:cNvPr id="0" name=""/>
        <dsp:cNvSpPr/>
      </dsp:nvSpPr>
      <dsp:spPr>
        <a:xfrm>
          <a:off x="4566523" y="2240467"/>
          <a:ext cx="1306306"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2009</a:t>
          </a:r>
          <a:r>
            <a:rPr lang="en-US" sz="1600" kern="1200" dirty="0">
              <a:solidFill>
                <a:schemeClr val="bg1"/>
              </a:solidFill>
            </a:rPr>
            <a:t> - </a:t>
          </a:r>
          <a:r>
            <a:rPr lang="en-US" sz="1600" b="1" kern="1200" dirty="0">
              <a:solidFill>
                <a:schemeClr val="bg1"/>
              </a:solidFill>
            </a:rPr>
            <a:t>PLOS</a:t>
          </a:r>
          <a:r>
            <a:rPr lang="en-US" sz="1600" kern="1200" dirty="0">
              <a:solidFill>
                <a:schemeClr val="bg1"/>
              </a:solidFill>
            </a:rPr>
            <a:t> introduced article-level metrics for all articles</a:t>
          </a:r>
        </a:p>
      </dsp:txBody>
      <dsp:txXfrm>
        <a:off x="4630292" y="2304236"/>
        <a:ext cx="1178768" cy="2039928"/>
      </dsp:txXfrm>
    </dsp:sp>
    <dsp:sp modelId="{942EDA6C-3E79-4244-A698-823472BA4BD4}">
      <dsp:nvSpPr>
        <dsp:cNvPr id="0" name=""/>
        <dsp:cNvSpPr/>
      </dsp:nvSpPr>
      <dsp:spPr>
        <a:xfrm>
          <a:off x="6015234" y="955571"/>
          <a:ext cx="1467804"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2010</a:t>
          </a:r>
          <a:r>
            <a:rPr lang="en-US" sz="1600" kern="1200" dirty="0">
              <a:solidFill>
                <a:schemeClr val="bg1"/>
              </a:solidFill>
            </a:rPr>
            <a:t>/</a:t>
          </a:r>
          <a:r>
            <a:rPr lang="en-US" sz="1600" b="1" kern="1200" dirty="0">
              <a:solidFill>
                <a:schemeClr val="bg1"/>
              </a:solidFill>
            </a:rPr>
            <a:t>2011 – </a:t>
          </a:r>
          <a:r>
            <a:rPr lang="en-US" sz="1600" b="1" kern="1200" dirty="0" err="1">
              <a:solidFill>
                <a:schemeClr val="bg1"/>
              </a:solidFill>
            </a:rPr>
            <a:t>Altmetric</a:t>
          </a:r>
          <a:r>
            <a:rPr lang="en-US" sz="1600" b="1" kern="1200" dirty="0">
              <a:solidFill>
                <a:schemeClr val="bg1"/>
              </a:solidFill>
            </a:rPr>
            <a:t>, Impact Story, </a:t>
          </a:r>
          <a:r>
            <a:rPr lang="en-US" sz="1600" b="0" kern="1200" dirty="0">
              <a:solidFill>
                <a:schemeClr val="bg1"/>
              </a:solidFill>
            </a:rPr>
            <a:t>&amp; </a:t>
          </a:r>
          <a:r>
            <a:rPr lang="en-US" sz="1600" b="1" kern="1200" dirty="0">
              <a:solidFill>
                <a:schemeClr val="bg1"/>
              </a:solidFill>
            </a:rPr>
            <a:t>Plum Analytics </a:t>
          </a:r>
          <a:r>
            <a:rPr lang="en-US" sz="1600" b="0" kern="1200" dirty="0">
              <a:solidFill>
                <a:schemeClr val="bg1"/>
              </a:solidFill>
            </a:rPr>
            <a:t>founded</a:t>
          </a:r>
        </a:p>
      </dsp:txBody>
      <dsp:txXfrm>
        <a:off x="6086886" y="1027223"/>
        <a:ext cx="1324500" cy="2024162"/>
      </dsp:txXfrm>
    </dsp:sp>
    <dsp:sp modelId="{BC64BA51-44DB-6749-9275-1D417271C996}">
      <dsp:nvSpPr>
        <dsp:cNvPr id="0" name=""/>
        <dsp:cNvSpPr/>
      </dsp:nvSpPr>
      <dsp:spPr>
        <a:xfrm>
          <a:off x="7658920" y="2305577"/>
          <a:ext cx="1359786" cy="2167466"/>
        </a:xfrm>
        <a:prstGeom prst="roundRect">
          <a:avLst/>
        </a:prstGeom>
        <a:solidFill>
          <a:srgbClr val="64997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2012</a:t>
          </a:r>
          <a:r>
            <a:rPr lang="en-US" sz="1600" kern="1200" dirty="0">
              <a:solidFill>
                <a:schemeClr val="bg1"/>
              </a:solidFill>
            </a:rPr>
            <a:t> </a:t>
          </a:r>
          <a:r>
            <a:rPr lang="en-US" sz="1600" b="1" kern="1200" dirty="0">
              <a:solidFill>
                <a:schemeClr val="bg1"/>
              </a:solidFill>
            </a:rPr>
            <a:t>– DORA </a:t>
          </a:r>
          <a:r>
            <a:rPr lang="en-US" sz="1600" kern="1200" dirty="0">
              <a:solidFill>
                <a:schemeClr val="bg1"/>
              </a:solidFill>
            </a:rPr>
            <a:t>developed at Annual Meeting of the ASCB</a:t>
          </a:r>
        </a:p>
      </dsp:txBody>
      <dsp:txXfrm>
        <a:off x="7725299" y="2371956"/>
        <a:ext cx="1227028" cy="2034708"/>
      </dsp:txXfrm>
    </dsp:sp>
    <dsp:sp modelId="{4D8253C0-7E8D-0043-9DE9-2ECFBBB8C9CA}">
      <dsp:nvSpPr>
        <dsp:cNvPr id="0" name=""/>
        <dsp:cNvSpPr/>
      </dsp:nvSpPr>
      <dsp:spPr>
        <a:xfrm>
          <a:off x="9231695" y="866791"/>
          <a:ext cx="1441731" cy="2167466"/>
        </a:xfrm>
        <a:prstGeom prst="roundRect">
          <a:avLst/>
        </a:prstGeom>
        <a:solidFill>
          <a:srgbClr val="63AE9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2014 -Leiden</a:t>
          </a:r>
          <a:r>
            <a:rPr lang="en-US" sz="1600" kern="1200" dirty="0"/>
            <a:t> </a:t>
          </a:r>
        </a:p>
        <a:p>
          <a:pPr marL="0" lvl="0" indent="0" algn="ctr" defTabSz="711200">
            <a:lnSpc>
              <a:spcPct val="90000"/>
            </a:lnSpc>
            <a:spcBef>
              <a:spcPct val="0"/>
            </a:spcBef>
            <a:spcAft>
              <a:spcPct val="35000"/>
            </a:spcAft>
            <a:buNone/>
          </a:pPr>
          <a:r>
            <a:rPr lang="en-US" sz="1600" b="1" kern="1200" dirty="0"/>
            <a:t>Manifesto </a:t>
          </a:r>
          <a:r>
            <a:rPr lang="en-US" sz="1500" kern="1200" dirty="0"/>
            <a:t>ten principles for </a:t>
          </a:r>
          <a:r>
            <a:rPr lang="en-US" sz="1500" kern="1200" dirty="0" err="1"/>
            <a:t>sciento-metricians</a:t>
          </a:r>
          <a:endParaRPr lang="en-US" sz="1500" kern="1200" dirty="0"/>
        </a:p>
      </dsp:txBody>
      <dsp:txXfrm>
        <a:off x="9302075" y="937171"/>
        <a:ext cx="1300971" cy="20267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pp.dimensions.ai/details/publication/pub.1101762503?order=date&amp;or_facet_researcher=ur.010706033475.6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e.com/digital/blog/metrics-versus-analytics-scorekeeping-scor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ugene_Garfiel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iso.org/niso-io/2016/12/brief-history-counter-and-sushi" TargetMode="External"/><Relationship Id="rId5" Type="http://schemas.openxmlformats.org/officeDocument/2006/relationships/hyperlink" Target="https://en.wikipedia.org/wiki/Thomson_Scientific_%26_Healthcare" TargetMode="External"/><Relationship Id="rId4" Type="http://schemas.openxmlformats.org/officeDocument/2006/relationships/hyperlink" Target="https://en.wikipedia.org/wiki/Philadelphia"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cos.io/top/" TargetMode="External"/><Relationship Id="rId3" Type="http://schemas.openxmlformats.org/officeDocument/2006/relationships/hyperlink" Target="https://www.nature.com/news/bibliometrics-the-leiden-manifesto-for-research-metrics-1.17351" TargetMode="External"/><Relationship Id="rId7" Type="http://schemas.openxmlformats.org/officeDocument/2006/relationships/hyperlink" Target="https://en.wikipedia.org/wiki/Jorge_E._Hirsch"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Scopus" TargetMode="External"/><Relationship Id="rId5" Type="http://schemas.openxmlformats.org/officeDocument/2006/relationships/hyperlink" Target="https://www.niso.org/niso-io/2016/12/brief-history-counter-and-sushi" TargetMode="External"/><Relationship Id="rId4" Type="http://schemas.openxmlformats.org/officeDocument/2006/relationships/hyperlink" Target="http://garfield.library.upenn.edu/papers/science1955.pdf" TargetMode="External"/><Relationship Id="rId9" Type="http://schemas.openxmlformats.org/officeDocument/2006/relationships/hyperlink" Target="https://www.digital-science.com/press-releases/digital-science-launches-dimensions-next-generation-research-discovery-platform-linking-124-million-documents-providing-free-search-citation-data-across-86-million-articl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e.com/news/bibliometrics-the-leiden-manifesto-for-research-metrics-1.1735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garfield.library.upenn.edu/papers/science1955.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f43b9761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f43b9761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6f43b9761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138080d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9" name="Google Shape;169;g7e138080d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72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02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endParaRPr lang="en-US" sz="1200" dirty="0"/>
          </a:p>
          <a:p>
            <a:pPr marL="0" indent="0" algn="l"/>
            <a:r>
              <a:rPr lang="en-US" dirty="0">
                <a:hlinkClick r:id="rId3"/>
              </a:rPr>
              <a:t>https://app.dimensions.ai/details/publication/pub.1101762503?order=date&amp;or_facet_researcher=ur.010706033475.66</a:t>
            </a:r>
            <a:r>
              <a:rPr lang="en-US" dirty="0"/>
              <a:t> Mike </a:t>
            </a:r>
            <a:r>
              <a:rPr lang="en-US" dirty="0" err="1"/>
              <a:t>Thelwall</a:t>
            </a:r>
            <a:endParaRPr lang="en-US" sz="1200" dirty="0"/>
          </a:p>
          <a:p>
            <a:pPr marL="0" indent="0" algn="l"/>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6662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809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47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1233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effectLst/>
                <a:latin typeface="Calibri"/>
                <a:ea typeface="Calibri"/>
                <a:cs typeface="Calibri"/>
                <a:sym typeface="Calibri"/>
              </a:rPr>
              <a:t>METRICS </a:t>
            </a:r>
            <a:r>
              <a:rPr lang="en-US" sz="1200" b="0" i="0" u="none" strike="noStrike" cap="none" dirty="0">
                <a:solidFill>
                  <a:schemeClr val="dk1"/>
                </a:solidFill>
                <a:effectLst/>
                <a:latin typeface="Calibri"/>
                <a:ea typeface="Calibri"/>
                <a:cs typeface="Calibri"/>
                <a:sym typeface="Calibri"/>
              </a:rPr>
              <a:t>are a method of measuring something or the results obtained from doing so. Metrics represent the values of what you’re measuring. When applied to business, the most important metrics —the indicators of business performance—are called key performance indicators (KPIs)</a:t>
            </a:r>
          </a:p>
          <a:p>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ANALYTICS </a:t>
            </a:r>
            <a:r>
              <a:rPr lang="en-US" sz="1200" b="0" i="0" u="none" strike="noStrike" cap="none" dirty="0">
                <a:solidFill>
                  <a:schemeClr val="dk1"/>
                </a:solidFill>
                <a:effectLst/>
                <a:latin typeface="Calibri"/>
                <a:ea typeface="Calibri"/>
                <a:cs typeface="Calibri"/>
                <a:sym typeface="Calibri"/>
              </a:rPr>
              <a:t>can be defined as the discovery, interpretation, and communication of meaningful patterns in data and applying those patterns toward effective decision-making. </a:t>
            </a:r>
          </a:p>
          <a:p>
            <a:endParaRPr lang="en-US" sz="1200" b="0" i="0" u="none" strike="noStrike" cap="none" dirty="0">
              <a:solidFill>
                <a:schemeClr val="dk1"/>
              </a:solidFill>
              <a:effectLst/>
              <a:latin typeface="Calibri"/>
              <a:cs typeface="Calibri"/>
              <a:sym typeface="Calibri"/>
            </a:endParaRPr>
          </a:p>
          <a:p>
            <a:r>
              <a:rPr lang="en-US" dirty="0">
                <a:hlinkClick r:id="rId3"/>
              </a:rPr>
              <a:t>https://www.ge.com/digital/blog/metrics-versus-analytics-scorekeeping-scoring</a:t>
            </a:r>
            <a:r>
              <a:rPr lang="en-US" dirty="0"/>
              <a:t> – definitions I liked </a:t>
            </a:r>
            <a:r>
              <a:rPr lang="en-US" dirty="0">
                <a:sym typeface="Wingdings" pitchFamily="2" charset="2"/>
              </a:rPr>
              <a: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42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758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dc71372e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dc71372e6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g7dc71372e6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675876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28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000"/>
              </a:spcBef>
              <a:spcAft>
                <a:spcPts val="0"/>
              </a:spcAft>
              <a:buNone/>
            </a:pPr>
            <a:r>
              <a:rPr lang="en-US" b="1" dirty="0"/>
              <a:t>1955 - </a:t>
            </a:r>
            <a:r>
              <a:rPr lang="en-US" dirty="0"/>
              <a:t>First mention of the idea of Impact Factor, </a:t>
            </a:r>
            <a:r>
              <a:rPr lang="en-US" dirty="0">
                <a:solidFill>
                  <a:srgbClr val="0B0080"/>
                </a:solidFill>
                <a:highlight>
                  <a:srgbClr val="FFFFFF"/>
                </a:highlight>
                <a:uFill>
                  <a:noFill/>
                </a:uFill>
                <a:hlinkClick r:id="rId3"/>
              </a:rPr>
              <a:t>Eugene Garfield</a:t>
            </a:r>
            <a:r>
              <a:rPr lang="en-US" dirty="0"/>
              <a:t>, with support from NIH published the experimental Genetics Citation Index </a:t>
            </a:r>
          </a:p>
          <a:p>
            <a:pPr marL="0" lvl="0" indent="0" algn="l" rtl="0">
              <a:spcBef>
                <a:spcPts val="1000"/>
              </a:spcBef>
              <a:spcAft>
                <a:spcPts val="0"/>
              </a:spcAft>
              <a:buNone/>
            </a:pPr>
            <a:r>
              <a:rPr lang="en-US" b="1" dirty="0"/>
              <a:t>1960</a:t>
            </a:r>
            <a:r>
              <a:rPr lang="en-US" dirty="0"/>
              <a:t> - </a:t>
            </a:r>
            <a:r>
              <a:rPr lang="en-US" b="1" dirty="0">
                <a:solidFill>
                  <a:srgbClr val="222222"/>
                </a:solidFill>
                <a:highlight>
                  <a:srgbClr val="FFFFFF"/>
                </a:highlight>
              </a:rPr>
              <a:t>Institute for Scientific Information</a:t>
            </a:r>
            <a:r>
              <a:rPr lang="en-US" dirty="0">
                <a:solidFill>
                  <a:srgbClr val="222222"/>
                </a:solidFill>
                <a:highlight>
                  <a:srgbClr val="FFFFFF"/>
                </a:highlight>
              </a:rPr>
              <a:t> (</a:t>
            </a:r>
            <a:r>
              <a:rPr lang="en-US" b="1" dirty="0">
                <a:solidFill>
                  <a:srgbClr val="222222"/>
                </a:solidFill>
                <a:highlight>
                  <a:srgbClr val="FFFFFF"/>
                </a:highlight>
              </a:rPr>
              <a:t>ISI</a:t>
            </a:r>
            <a:r>
              <a:rPr lang="en-US" dirty="0">
                <a:solidFill>
                  <a:srgbClr val="222222"/>
                </a:solidFill>
                <a:highlight>
                  <a:srgbClr val="FFFFFF"/>
                </a:highlight>
              </a:rPr>
              <a:t>) an academic publishing service, founded by </a:t>
            </a:r>
            <a:r>
              <a:rPr lang="en-US" dirty="0">
                <a:solidFill>
                  <a:srgbClr val="0B0080"/>
                </a:solidFill>
                <a:highlight>
                  <a:srgbClr val="FFFFFF"/>
                </a:highlight>
                <a:uFill>
                  <a:noFill/>
                </a:uFill>
                <a:hlinkClick r:id="rId3"/>
              </a:rPr>
              <a:t>Eugene Garfield</a:t>
            </a:r>
            <a:r>
              <a:rPr lang="en-US" dirty="0">
                <a:solidFill>
                  <a:srgbClr val="222222"/>
                </a:solidFill>
                <a:highlight>
                  <a:srgbClr val="FFFFFF"/>
                </a:highlight>
              </a:rPr>
              <a:t> in </a:t>
            </a:r>
            <a:r>
              <a:rPr lang="en-US" u="sng" dirty="0">
                <a:solidFill>
                  <a:srgbClr val="0B0080"/>
                </a:solidFill>
                <a:highlight>
                  <a:srgbClr val="FFFFFF"/>
                </a:highlight>
                <a:hlinkClick r:id="rId4"/>
              </a:rPr>
              <a:t>Philadelphia</a:t>
            </a:r>
            <a:endParaRPr lang="en-US" dirty="0"/>
          </a:p>
          <a:p>
            <a:pPr marL="0" lvl="0" indent="0" algn="l" rtl="0">
              <a:spcBef>
                <a:spcPts val="1000"/>
              </a:spcBef>
              <a:spcAft>
                <a:spcPts val="0"/>
              </a:spcAft>
              <a:buNone/>
            </a:pPr>
            <a:r>
              <a:rPr lang="en-US" b="1" dirty="0"/>
              <a:t>1961</a:t>
            </a:r>
            <a:r>
              <a:rPr lang="en-US" dirty="0"/>
              <a:t> - Publication of the Science Citation Index (SCI)</a:t>
            </a:r>
          </a:p>
          <a:p>
            <a:pPr marL="0" lvl="0" indent="0" algn="l" rtl="0">
              <a:spcBef>
                <a:spcPts val="1000"/>
              </a:spcBef>
              <a:spcAft>
                <a:spcPts val="0"/>
              </a:spcAft>
              <a:buNone/>
            </a:pPr>
            <a:r>
              <a:rPr lang="en-US" b="1" dirty="0"/>
              <a:t>1975</a:t>
            </a:r>
            <a:r>
              <a:rPr lang="en-US" dirty="0"/>
              <a:t> -</a:t>
            </a:r>
            <a:r>
              <a:rPr lang="en-US" b="1" dirty="0"/>
              <a:t> Impact Factors</a:t>
            </a:r>
            <a:r>
              <a:rPr lang="en-US" dirty="0"/>
              <a:t> calculated yearly for journals listed in Journal Citations Report (JCR)</a:t>
            </a:r>
          </a:p>
          <a:p>
            <a:pPr marL="0" lvl="0" indent="0" algn="l" rtl="0">
              <a:spcBef>
                <a:spcPts val="1000"/>
              </a:spcBef>
              <a:spcAft>
                <a:spcPts val="0"/>
              </a:spcAft>
              <a:buNone/>
            </a:pPr>
            <a:r>
              <a:rPr lang="en-US" b="1" dirty="0"/>
              <a:t>1989/1990</a:t>
            </a:r>
            <a:r>
              <a:rPr lang="en-US" dirty="0"/>
              <a:t> – World Wide Web developed by Sir Tim Berners-Lee</a:t>
            </a:r>
          </a:p>
          <a:p>
            <a:pPr marL="0" lvl="0" indent="0" algn="l" rtl="0">
              <a:spcBef>
                <a:spcPts val="1000"/>
              </a:spcBef>
              <a:spcAft>
                <a:spcPts val="0"/>
              </a:spcAft>
              <a:buNone/>
            </a:pPr>
            <a:r>
              <a:rPr lang="en-US" b="1" dirty="0"/>
              <a:t>1992</a:t>
            </a:r>
            <a:r>
              <a:rPr lang="en-US" dirty="0"/>
              <a:t> - I</a:t>
            </a:r>
            <a:r>
              <a:rPr lang="en-US" dirty="0">
                <a:solidFill>
                  <a:srgbClr val="222222"/>
                </a:solidFill>
                <a:highlight>
                  <a:srgbClr val="FFFFFF"/>
                </a:highlight>
              </a:rPr>
              <a:t>SI was acquired by </a:t>
            </a:r>
            <a:r>
              <a:rPr lang="en-US" dirty="0">
                <a:solidFill>
                  <a:srgbClr val="0B0080"/>
                </a:solidFill>
                <a:highlight>
                  <a:srgbClr val="FFFFFF"/>
                </a:highlight>
                <a:uFill>
                  <a:noFill/>
                </a:uFill>
                <a:hlinkClick r:id="rId5"/>
              </a:rPr>
              <a:t>Thomson Scientific &amp; Healthcare</a:t>
            </a:r>
            <a:r>
              <a:rPr lang="en-US" dirty="0"/>
              <a:t> (Clarivate)</a:t>
            </a:r>
          </a:p>
          <a:p>
            <a:pPr marL="0" lvl="0" indent="0" algn="l"/>
            <a:r>
              <a:rPr lang="en-US" b="1" dirty="0"/>
              <a:t>late 90’s - 2004 </a:t>
            </a:r>
            <a:r>
              <a:rPr lang="en-US" dirty="0"/>
              <a:t>- web 1.0 and development of webometrics as a field of study </a:t>
            </a:r>
          </a:p>
          <a:p>
            <a:pPr marL="0" lvl="0" indent="0" algn="l"/>
            <a:endParaRPr lang="en-US" dirty="0"/>
          </a:p>
          <a:p>
            <a:pPr marL="0" lvl="0" indent="0" algn="l"/>
            <a:r>
              <a:rPr lang="en-US" dirty="0">
                <a:hlinkClick r:id="rId6"/>
              </a:rPr>
              <a:t>Project Counter https://www.niso.org/niso-io/2016/12/brief-history-counter-and-sushi</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968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highlight>
                  <a:srgbClr val="FFFFFF"/>
                </a:highlight>
                <a:hlinkClick r:id="rId3"/>
              </a:rPr>
              <a:t>https://www.nature.com/news/bibliometrics-the-leiden-manifesto-for-research-metrics-1.17351</a:t>
            </a:r>
            <a:endParaRPr lang="en-US" sz="12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US" sz="1400" u="sng" dirty="0">
                <a:solidFill>
                  <a:schemeClr val="hlink"/>
                </a:solidFill>
                <a:latin typeface="Arial"/>
                <a:ea typeface="Arial"/>
                <a:cs typeface="Arial"/>
                <a:sym typeface="Arial"/>
                <a:hlinkClick r:id="rId4"/>
              </a:rPr>
              <a:t>http://garfield.library.upenn.edu/papers/science1955.pdf</a:t>
            </a:r>
            <a:endParaRPr lang="en-US" sz="1200" dirty="0">
              <a:solidFill>
                <a:srgbClr val="222222"/>
              </a:solidFill>
              <a:highlight>
                <a:srgbClr val="FFFFFF"/>
              </a:highlight>
              <a:latin typeface="Arial"/>
              <a:ea typeface="Arial"/>
              <a:cs typeface="Arial"/>
              <a:sym typeface="Arial"/>
            </a:endParaRPr>
          </a:p>
          <a:p>
            <a:pPr marL="0" lvl="0" indent="0" algn="l" rtl="0">
              <a:spcBef>
                <a:spcPts val="1000"/>
              </a:spcBef>
              <a:spcAft>
                <a:spcPts val="0"/>
              </a:spcAft>
              <a:buNone/>
            </a:pPr>
            <a:endParaRPr lang="en-US" sz="1200" b="1" dirty="0"/>
          </a:p>
          <a:p>
            <a:pPr marL="0" lvl="0" indent="0" algn="l" rtl="0">
              <a:spcBef>
                <a:spcPts val="1000"/>
              </a:spcBef>
              <a:spcAft>
                <a:spcPts val="0"/>
              </a:spcAft>
              <a:buNone/>
            </a:pPr>
            <a:r>
              <a:rPr lang="en-US" sz="1200" b="1" dirty="0"/>
              <a:t>2002 Counter </a:t>
            </a:r>
            <a:r>
              <a:rPr lang="en-US" dirty="0">
                <a:hlinkClick r:id="rId5"/>
              </a:rPr>
              <a:t>https://www.niso.org/niso-io/2016/12/brief-history-counter-and-sushi</a:t>
            </a:r>
            <a:endParaRPr lang="en-US" sz="1200" b="1" dirty="0"/>
          </a:p>
          <a:p>
            <a:pPr marL="0" lvl="0" indent="0" algn="l" rtl="0">
              <a:spcBef>
                <a:spcPts val="1000"/>
              </a:spcBef>
              <a:spcAft>
                <a:spcPts val="0"/>
              </a:spcAft>
              <a:buNone/>
            </a:pPr>
            <a:r>
              <a:rPr lang="en-US" sz="1200" b="1" dirty="0"/>
              <a:t>2004 - Web 2.0/</a:t>
            </a:r>
            <a:r>
              <a:rPr lang="en-US" sz="1200" b="1" dirty="0" err="1"/>
              <a:t>FaceBook</a:t>
            </a:r>
            <a:r>
              <a:rPr lang="en-US" sz="1200" b="1" dirty="0"/>
              <a:t> </a:t>
            </a:r>
            <a:r>
              <a:rPr lang="en-US" sz="1200" dirty="0">
                <a:solidFill>
                  <a:srgbClr val="222222"/>
                </a:solidFill>
                <a:highlight>
                  <a:srgbClr val="FFFFFF"/>
                </a:highlight>
              </a:rPr>
              <a:t>new innovative constructs to measure the broad scientific impact of scholarly work</a:t>
            </a:r>
          </a:p>
          <a:p>
            <a:pPr marL="0" lvl="0" indent="0" algn="l" rtl="0">
              <a:spcBef>
                <a:spcPts val="1000"/>
              </a:spcBef>
              <a:spcAft>
                <a:spcPts val="0"/>
              </a:spcAft>
              <a:buNone/>
            </a:pPr>
            <a:r>
              <a:rPr lang="en-US" sz="1200" dirty="0">
                <a:solidFill>
                  <a:srgbClr val="FF0000"/>
                </a:solidFill>
                <a:highlight>
                  <a:srgbClr val="FFFFFF"/>
                </a:highlight>
              </a:rPr>
              <a:t>2004 Scopus launched </a:t>
            </a:r>
            <a:r>
              <a:rPr lang="en-US" dirty="0">
                <a:hlinkClick r:id="rId6"/>
              </a:rPr>
              <a:t>https://en.wikipedia.org/wiki/Scopus</a:t>
            </a:r>
            <a:endParaRPr lang="en-US" sz="1200" dirty="0">
              <a:solidFill>
                <a:srgbClr val="222222"/>
              </a:solidFill>
              <a:highlight>
                <a:srgbClr val="FFFFFF"/>
              </a:highlight>
            </a:endParaRPr>
          </a:p>
          <a:p>
            <a:pPr marL="0" lvl="0" indent="0" algn="l"/>
            <a:r>
              <a:rPr lang="en-US" sz="1200" b="1" dirty="0">
                <a:solidFill>
                  <a:srgbClr val="222222"/>
                </a:solidFill>
                <a:highlight>
                  <a:srgbClr val="FFFFFF"/>
                </a:highlight>
              </a:rPr>
              <a:t>2005 </a:t>
            </a:r>
            <a:r>
              <a:rPr lang="en-US" sz="1200" b="1" dirty="0"/>
              <a:t>-</a:t>
            </a:r>
            <a:r>
              <a:rPr lang="en-US" sz="1200" b="1" dirty="0">
                <a:solidFill>
                  <a:srgbClr val="222222"/>
                </a:solidFill>
                <a:highlight>
                  <a:srgbClr val="FFFFFF"/>
                </a:highlight>
              </a:rPr>
              <a:t> H-Index</a:t>
            </a:r>
            <a:r>
              <a:rPr lang="en-US" sz="1200" dirty="0">
                <a:solidFill>
                  <a:srgbClr val="222222"/>
                </a:solidFill>
                <a:highlight>
                  <a:srgbClr val="FFFFFF"/>
                </a:highlight>
              </a:rPr>
              <a:t> author level metric measuring productivity/citation impact suggested by</a:t>
            </a:r>
            <a:r>
              <a:rPr lang="en-US" sz="1200" dirty="0">
                <a:highlight>
                  <a:srgbClr val="FFFFFF"/>
                </a:highlight>
                <a:hlinkClick r:id="rId7" tooltip="Jorge E. Hirsch"/>
              </a:rPr>
              <a:t> Jorge E. Hirsch</a:t>
            </a:r>
            <a:endParaRPr lang="en-US" sz="1200" dirty="0">
              <a:solidFill>
                <a:srgbClr val="222222"/>
              </a:solidFill>
              <a:highlight>
                <a:srgbClr val="FFFFFF"/>
              </a:highlight>
            </a:endParaRPr>
          </a:p>
          <a:p>
            <a:pPr marL="0" lvl="0" indent="0" algn="l" rtl="0">
              <a:spcBef>
                <a:spcPts val="1000"/>
              </a:spcBef>
              <a:spcAft>
                <a:spcPts val="0"/>
              </a:spcAft>
              <a:buNone/>
            </a:pPr>
            <a:r>
              <a:rPr lang="en-US" sz="1200" b="1" dirty="0">
                <a:solidFill>
                  <a:srgbClr val="222222"/>
                </a:solidFill>
                <a:highlight>
                  <a:srgbClr val="FFFFFF"/>
                </a:highlight>
              </a:rPr>
              <a:t>2006</a:t>
            </a:r>
            <a:r>
              <a:rPr lang="en-US" sz="1200" dirty="0">
                <a:solidFill>
                  <a:srgbClr val="222222"/>
                </a:solidFill>
                <a:highlight>
                  <a:srgbClr val="FFFFFF"/>
                </a:highlight>
              </a:rPr>
              <a:t> -</a:t>
            </a:r>
            <a:r>
              <a:rPr lang="en-US" sz="1200" b="1" dirty="0">
                <a:solidFill>
                  <a:srgbClr val="222222"/>
                </a:solidFill>
                <a:highlight>
                  <a:srgbClr val="FFFFFF"/>
                </a:highlight>
              </a:rPr>
              <a:t> Twitter</a:t>
            </a:r>
            <a:r>
              <a:rPr lang="en-US" sz="1200" dirty="0">
                <a:solidFill>
                  <a:srgbClr val="222222"/>
                </a:solidFill>
                <a:highlight>
                  <a:srgbClr val="FFFFFF"/>
                </a:highlight>
              </a:rPr>
              <a:t> founded,  Jack Dorsey, Noah Glass, Biz Stone, and Evan Williams</a:t>
            </a:r>
          </a:p>
          <a:p>
            <a:pPr marL="0" lvl="0" indent="0" algn="l" rtl="0">
              <a:spcBef>
                <a:spcPts val="1000"/>
              </a:spcBef>
              <a:spcAft>
                <a:spcPts val="0"/>
              </a:spcAft>
              <a:buNone/>
            </a:pPr>
            <a:r>
              <a:rPr lang="en-US" sz="1200" b="1" dirty="0"/>
              <a:t>2008 - </a:t>
            </a:r>
            <a:r>
              <a:rPr lang="en-US" sz="1200" b="1" dirty="0">
                <a:highlight>
                  <a:srgbClr val="FFFFFF"/>
                </a:highlight>
              </a:rPr>
              <a:t>Journal of Medical Internet Research</a:t>
            </a:r>
            <a:r>
              <a:rPr lang="en-US" sz="1200" dirty="0">
                <a:solidFill>
                  <a:srgbClr val="222222"/>
                </a:solidFill>
                <a:highlight>
                  <a:srgbClr val="FFFFFF"/>
                </a:highlight>
              </a:rPr>
              <a:t> started to systematically collect tweets about its articles</a:t>
            </a:r>
          </a:p>
          <a:p>
            <a:pPr marL="0" lvl="0" indent="0" algn="l" rtl="0">
              <a:spcBef>
                <a:spcPts val="1000"/>
              </a:spcBef>
              <a:spcAft>
                <a:spcPts val="0"/>
              </a:spcAft>
              <a:buNone/>
            </a:pPr>
            <a:r>
              <a:rPr lang="en-US" sz="1200" b="1" dirty="0">
                <a:solidFill>
                  <a:srgbClr val="222222"/>
                </a:solidFill>
                <a:highlight>
                  <a:srgbClr val="FFFFFF"/>
                </a:highlight>
              </a:rPr>
              <a:t>2009</a:t>
            </a:r>
            <a:r>
              <a:rPr lang="en-US" sz="1200" dirty="0">
                <a:solidFill>
                  <a:srgbClr val="222222"/>
                </a:solidFill>
                <a:highlight>
                  <a:srgbClr val="FFFFFF"/>
                </a:highlight>
              </a:rPr>
              <a:t> - </a:t>
            </a:r>
            <a:r>
              <a:rPr lang="en-US" sz="1200" b="1" dirty="0">
                <a:solidFill>
                  <a:srgbClr val="222222"/>
                </a:solidFill>
                <a:highlight>
                  <a:srgbClr val="FFFFFF"/>
                </a:highlight>
              </a:rPr>
              <a:t>Public Library of Science (PLOS)</a:t>
            </a:r>
            <a:r>
              <a:rPr lang="en-US" sz="1200" dirty="0">
                <a:solidFill>
                  <a:srgbClr val="222222"/>
                </a:solidFill>
                <a:highlight>
                  <a:srgbClr val="FFFFFF"/>
                </a:highlight>
              </a:rPr>
              <a:t> introduced article-level metrics for all articles</a:t>
            </a:r>
          </a:p>
          <a:p>
            <a:pPr marL="0" lvl="0" indent="0" algn="l" rtl="0">
              <a:spcBef>
                <a:spcPts val="1000"/>
              </a:spcBef>
              <a:spcAft>
                <a:spcPts val="0"/>
              </a:spcAft>
              <a:buNone/>
            </a:pPr>
            <a:r>
              <a:rPr lang="en-US" sz="1200" b="1" dirty="0">
                <a:solidFill>
                  <a:srgbClr val="222222"/>
                </a:solidFill>
                <a:highlight>
                  <a:srgbClr val="FFFFFF"/>
                </a:highlight>
              </a:rPr>
              <a:t>2009</a:t>
            </a:r>
            <a:r>
              <a:rPr lang="en-US" sz="1200" dirty="0">
                <a:solidFill>
                  <a:srgbClr val="222222"/>
                </a:solidFill>
                <a:highlight>
                  <a:srgbClr val="FFFFFF"/>
                </a:highlight>
              </a:rPr>
              <a:t> - </a:t>
            </a:r>
            <a:r>
              <a:rPr lang="en-US" sz="1200" b="1" dirty="0" err="1">
                <a:solidFill>
                  <a:srgbClr val="222222"/>
                </a:solidFill>
                <a:highlight>
                  <a:srgbClr val="FFFFFF"/>
                </a:highlight>
              </a:rPr>
              <a:t>Streamosphere</a:t>
            </a:r>
            <a:r>
              <a:rPr lang="en-US" sz="1200" dirty="0">
                <a:solidFill>
                  <a:srgbClr val="222222"/>
                </a:solidFill>
                <a:highlight>
                  <a:srgbClr val="FFFFFF"/>
                </a:highlight>
              </a:rPr>
              <a:t> developed by Euan Aide, later to be named/launched as </a:t>
            </a:r>
            <a:r>
              <a:rPr lang="en-US" sz="1200" b="1" dirty="0" err="1">
                <a:solidFill>
                  <a:srgbClr val="222222"/>
                </a:solidFill>
                <a:highlight>
                  <a:srgbClr val="FFFFFF"/>
                </a:highlight>
              </a:rPr>
              <a:t>Altmetric</a:t>
            </a:r>
            <a:r>
              <a:rPr lang="en-US" sz="1200" b="1" dirty="0">
                <a:solidFill>
                  <a:srgbClr val="222222"/>
                </a:solidFill>
                <a:highlight>
                  <a:srgbClr val="FFFFFF"/>
                </a:highlight>
              </a:rPr>
              <a:t> (2011)</a:t>
            </a:r>
          </a:p>
          <a:p>
            <a:pPr marL="0" lvl="0" indent="0" algn="l" rtl="0">
              <a:spcBef>
                <a:spcPts val="1000"/>
              </a:spcBef>
              <a:spcAft>
                <a:spcPts val="0"/>
              </a:spcAft>
              <a:buNone/>
            </a:pPr>
            <a:r>
              <a:rPr lang="en-US" sz="1200" b="1" dirty="0">
                <a:solidFill>
                  <a:srgbClr val="222222"/>
                </a:solidFill>
                <a:highlight>
                  <a:srgbClr val="FFFFFF"/>
                </a:highlight>
              </a:rPr>
              <a:t>2010</a:t>
            </a:r>
            <a:r>
              <a:rPr lang="en-US" sz="1200" dirty="0">
                <a:solidFill>
                  <a:srgbClr val="222222"/>
                </a:solidFill>
                <a:highlight>
                  <a:srgbClr val="FFFFFF"/>
                </a:highlight>
              </a:rPr>
              <a:t> -</a:t>
            </a:r>
            <a:r>
              <a:rPr lang="en-US" sz="1200" b="1" dirty="0">
                <a:solidFill>
                  <a:srgbClr val="222222"/>
                </a:solidFill>
              </a:rPr>
              <a:t> </a:t>
            </a:r>
            <a:r>
              <a:rPr lang="en-US" sz="1200" b="1" dirty="0" err="1">
                <a:solidFill>
                  <a:srgbClr val="222222"/>
                </a:solidFill>
              </a:rPr>
              <a:t>Altmetrics</a:t>
            </a:r>
            <a:r>
              <a:rPr lang="en-US" sz="1200" b="1" dirty="0">
                <a:solidFill>
                  <a:srgbClr val="222222"/>
                </a:solidFill>
              </a:rPr>
              <a:t> - a manifesto</a:t>
            </a:r>
            <a:r>
              <a:rPr lang="en-US" sz="1200" dirty="0">
                <a:solidFill>
                  <a:srgbClr val="222222"/>
                </a:solidFill>
              </a:rPr>
              <a:t> published </a:t>
            </a:r>
            <a:r>
              <a:rPr lang="en-US" sz="1200" dirty="0"/>
              <a:t>J. </a:t>
            </a:r>
            <a:r>
              <a:rPr lang="en-US" sz="1200" dirty="0" err="1"/>
              <a:t>Priem</a:t>
            </a:r>
            <a:r>
              <a:rPr lang="en-US" sz="1200" dirty="0"/>
              <a:t>, D. </a:t>
            </a:r>
            <a:r>
              <a:rPr lang="en-US" sz="1200" dirty="0" err="1"/>
              <a:t>Taraborelli</a:t>
            </a:r>
            <a:r>
              <a:rPr lang="en-US" sz="1200" dirty="0"/>
              <a:t>, P. </a:t>
            </a:r>
            <a:r>
              <a:rPr lang="en-US" sz="1200" dirty="0" err="1"/>
              <a:t>Groth</a:t>
            </a:r>
            <a:r>
              <a:rPr lang="en-US" sz="1200" dirty="0"/>
              <a:t>, C. </a:t>
            </a:r>
            <a:r>
              <a:rPr lang="en-US" sz="1200" dirty="0" err="1"/>
              <a:t>Neylon</a:t>
            </a:r>
            <a:endParaRPr lang="en-US" sz="1200" b="1" dirty="0">
              <a:solidFill>
                <a:srgbClr val="222222"/>
              </a:solidFill>
              <a:highlight>
                <a:srgbClr val="FFFFFF"/>
              </a:highlight>
            </a:endParaRPr>
          </a:p>
          <a:p>
            <a:pPr marL="0" lvl="0" indent="0" algn="l" rtl="0">
              <a:spcBef>
                <a:spcPts val="1000"/>
              </a:spcBef>
              <a:spcAft>
                <a:spcPts val="0"/>
              </a:spcAft>
              <a:buNone/>
            </a:pPr>
            <a:r>
              <a:rPr lang="en-US" sz="1200" b="1" dirty="0">
                <a:solidFill>
                  <a:srgbClr val="222222"/>
                </a:solidFill>
                <a:highlight>
                  <a:srgbClr val="FFFFFF"/>
                </a:highlight>
              </a:rPr>
              <a:t>2011</a:t>
            </a:r>
            <a:r>
              <a:rPr lang="en-US" sz="1200" dirty="0">
                <a:solidFill>
                  <a:srgbClr val="222222"/>
                </a:solidFill>
                <a:highlight>
                  <a:srgbClr val="FFFFFF"/>
                </a:highlight>
              </a:rPr>
              <a:t> -</a:t>
            </a:r>
            <a:r>
              <a:rPr lang="en-US" sz="1200" b="1" dirty="0">
                <a:solidFill>
                  <a:srgbClr val="222222"/>
                </a:solidFill>
                <a:highlight>
                  <a:srgbClr val="FFFFFF"/>
                </a:highlight>
              </a:rPr>
              <a:t> </a:t>
            </a:r>
            <a:r>
              <a:rPr lang="en-US" sz="1200" b="1" dirty="0">
                <a:highlight>
                  <a:srgbClr val="F8F9FA"/>
                </a:highlight>
              </a:rPr>
              <a:t>Impact Story</a:t>
            </a:r>
            <a:r>
              <a:rPr lang="en-US" sz="1200" b="1" dirty="0"/>
              <a:t> </a:t>
            </a:r>
            <a:r>
              <a:rPr lang="en-US" sz="1200" dirty="0"/>
              <a:t>founded, Jason </a:t>
            </a:r>
            <a:r>
              <a:rPr lang="en-US" sz="1200" dirty="0" err="1"/>
              <a:t>Priem</a:t>
            </a:r>
            <a:r>
              <a:rPr lang="en-US" sz="1200" dirty="0"/>
              <a:t>, Heather Piwowar</a:t>
            </a:r>
          </a:p>
          <a:p>
            <a:pPr marL="0" lvl="0" indent="0" algn="l" rtl="0">
              <a:spcBef>
                <a:spcPts val="1000"/>
              </a:spcBef>
              <a:spcAft>
                <a:spcPts val="0"/>
              </a:spcAft>
              <a:buNone/>
            </a:pPr>
            <a:r>
              <a:rPr lang="en-US" sz="1200" b="1" dirty="0"/>
              <a:t>2011 - Plum Analytics</a:t>
            </a:r>
            <a:r>
              <a:rPr lang="en-US" sz="1200" dirty="0"/>
              <a:t> Founded by</a:t>
            </a:r>
            <a:r>
              <a:rPr lang="en-US" sz="1200" dirty="0">
                <a:solidFill>
                  <a:srgbClr val="222222"/>
                </a:solidFill>
                <a:highlight>
                  <a:srgbClr val="FFFFFF"/>
                </a:highlight>
              </a:rPr>
              <a:t> Andrea </a:t>
            </a:r>
            <a:r>
              <a:rPr lang="en-US" sz="1200" dirty="0" err="1">
                <a:solidFill>
                  <a:srgbClr val="222222"/>
                </a:solidFill>
                <a:highlight>
                  <a:srgbClr val="FFFFFF"/>
                </a:highlight>
              </a:rPr>
              <a:t>Michalek</a:t>
            </a:r>
            <a:r>
              <a:rPr lang="en-US" sz="1200" dirty="0">
                <a:solidFill>
                  <a:srgbClr val="222222"/>
                </a:solidFill>
                <a:highlight>
                  <a:srgbClr val="FFFFFF"/>
                </a:highlight>
              </a:rPr>
              <a:t>, (acquired by Elsevier 2017)</a:t>
            </a:r>
          </a:p>
          <a:p>
            <a:pPr marL="0" lvl="0" indent="0" algn="l"/>
            <a:r>
              <a:rPr lang="en-US" sz="1200" b="1" dirty="0">
                <a:solidFill>
                  <a:srgbClr val="222222"/>
                </a:solidFill>
                <a:highlight>
                  <a:srgbClr val="FFFFFF"/>
                </a:highlight>
              </a:rPr>
              <a:t>2012</a:t>
            </a:r>
            <a:r>
              <a:rPr lang="en-US" sz="1200" dirty="0">
                <a:solidFill>
                  <a:srgbClr val="222222"/>
                </a:solidFill>
                <a:highlight>
                  <a:srgbClr val="FFFFFF"/>
                </a:highlight>
              </a:rPr>
              <a:t> </a:t>
            </a:r>
            <a:r>
              <a:rPr lang="en-US" sz="1200" b="1" dirty="0">
                <a:solidFill>
                  <a:srgbClr val="222222"/>
                </a:solidFill>
                <a:highlight>
                  <a:srgbClr val="FFFFFF"/>
                </a:highlight>
              </a:rPr>
              <a:t>– DORA </a:t>
            </a:r>
            <a:r>
              <a:rPr lang="en-US" sz="1200" dirty="0">
                <a:solidFill>
                  <a:srgbClr val="222222"/>
                </a:solidFill>
                <a:highlight>
                  <a:srgbClr val="FFFFFF"/>
                </a:highlight>
              </a:rPr>
              <a:t>– the Declaration of Research Assessment, developed at </a:t>
            </a:r>
            <a:r>
              <a:rPr lang="en-US" sz="1200" dirty="0">
                <a:highlight>
                  <a:srgbClr val="FFFFFF"/>
                </a:highlight>
              </a:rPr>
              <a:t>Annual Meeting of the American Society for Cell Biology in San Francisco.</a:t>
            </a:r>
          </a:p>
          <a:p>
            <a:pPr marL="0" lvl="0" indent="0" algn="l"/>
            <a:r>
              <a:rPr lang="en-US" sz="1200" b="1" dirty="0">
                <a:highlight>
                  <a:srgbClr val="FFFFFF"/>
                </a:highlight>
              </a:rPr>
              <a:t>2014</a:t>
            </a:r>
            <a:r>
              <a:rPr lang="en-US" sz="1200" dirty="0">
                <a:highlight>
                  <a:srgbClr val="FFFFFF"/>
                </a:highlight>
              </a:rPr>
              <a:t> - </a:t>
            </a:r>
            <a:r>
              <a:rPr lang="en-US" dirty="0"/>
              <a:t> </a:t>
            </a:r>
            <a:r>
              <a:rPr lang="en-US" sz="1200" b="1" dirty="0"/>
              <a:t>Leiden</a:t>
            </a:r>
            <a:r>
              <a:rPr lang="en-US" sz="1200" dirty="0"/>
              <a:t> </a:t>
            </a:r>
            <a:r>
              <a:rPr lang="en-US" sz="1200" b="1" dirty="0"/>
              <a:t>Manifesto </a:t>
            </a:r>
            <a:r>
              <a:rPr lang="en-US" sz="1200" dirty="0"/>
              <a:t>ten principles for </a:t>
            </a:r>
            <a:r>
              <a:rPr lang="en-US" sz="1200" dirty="0" err="1"/>
              <a:t>scientometricians</a:t>
            </a:r>
            <a:endParaRPr lang="en-US" sz="1200" dirty="0"/>
          </a:p>
          <a:p>
            <a:pPr marL="0" lvl="0" indent="0" algn="l" rtl="0">
              <a:spcBef>
                <a:spcPts val="1000"/>
              </a:spcBef>
              <a:spcAft>
                <a:spcPts val="0"/>
              </a:spcAft>
              <a:buNone/>
            </a:pPr>
            <a:r>
              <a:rPr lang="en-US" sz="1200" b="1" dirty="0">
                <a:solidFill>
                  <a:srgbClr val="222222"/>
                </a:solidFill>
                <a:highlight>
                  <a:srgbClr val="FFFFFF"/>
                </a:highlight>
              </a:rPr>
              <a:t>2014</a:t>
            </a:r>
            <a:r>
              <a:rPr lang="en-US" sz="1200" dirty="0">
                <a:solidFill>
                  <a:srgbClr val="222222"/>
                </a:solidFill>
                <a:highlight>
                  <a:srgbClr val="FFFFFF"/>
                </a:highlight>
              </a:rPr>
              <a:t> -</a:t>
            </a:r>
            <a:r>
              <a:rPr lang="en-US" sz="1200" b="1" dirty="0">
                <a:solidFill>
                  <a:srgbClr val="222222"/>
                </a:solidFill>
                <a:highlight>
                  <a:srgbClr val="FFFFFF"/>
                </a:highlight>
              </a:rPr>
              <a:t> European Commissioner</a:t>
            </a:r>
            <a:r>
              <a:rPr lang="en-US" sz="1200" dirty="0">
                <a:solidFill>
                  <a:srgbClr val="222222"/>
                </a:solidFill>
                <a:highlight>
                  <a:srgbClr val="FFFFFF"/>
                </a:highlight>
              </a:rPr>
              <a:t> </a:t>
            </a:r>
            <a:r>
              <a:rPr lang="en-US" sz="1200" dirty="0" err="1">
                <a:solidFill>
                  <a:srgbClr val="222222"/>
                </a:solidFill>
                <a:highlight>
                  <a:srgbClr val="FFFFFF"/>
                </a:highlight>
              </a:rPr>
              <a:t>Máire</a:t>
            </a:r>
            <a:r>
              <a:rPr lang="en-US" sz="1200" dirty="0">
                <a:solidFill>
                  <a:srgbClr val="222222"/>
                </a:solidFill>
                <a:highlight>
                  <a:srgbClr val="FFFFFF"/>
                </a:highlight>
              </a:rPr>
              <a:t> Geoghegan-Quinn recognized </a:t>
            </a:r>
            <a:r>
              <a:rPr lang="en-US" sz="1200" dirty="0" err="1">
                <a:solidFill>
                  <a:srgbClr val="222222"/>
                </a:solidFill>
                <a:highlight>
                  <a:srgbClr val="FFFFFF"/>
                </a:highlight>
              </a:rPr>
              <a:t>Altmetric</a:t>
            </a:r>
            <a:r>
              <a:rPr lang="en-US" sz="1200" dirty="0">
                <a:solidFill>
                  <a:srgbClr val="222222"/>
                </a:solidFill>
                <a:highlight>
                  <a:srgbClr val="FFFFFF"/>
                </a:highlight>
              </a:rPr>
              <a:t> as a company challenging the traditional reputation systems</a:t>
            </a:r>
          </a:p>
          <a:p>
            <a:pPr marL="0" lvl="0" indent="0" algn="l" rtl="0">
              <a:spcBef>
                <a:spcPts val="1000"/>
              </a:spcBef>
              <a:spcAft>
                <a:spcPts val="0"/>
              </a:spcAft>
              <a:buNone/>
            </a:pPr>
            <a:r>
              <a:rPr lang="en-US" sz="1200" dirty="0">
                <a:solidFill>
                  <a:srgbClr val="222222"/>
                </a:solidFill>
                <a:highlight>
                  <a:srgbClr val="FFFFFF"/>
                </a:highlight>
              </a:rPr>
              <a:t>COS TOP factor launched </a:t>
            </a:r>
            <a:r>
              <a:rPr lang="en-US" dirty="0">
                <a:highlight>
                  <a:srgbClr val="FFFFFF"/>
                </a:highlight>
                <a:hlinkClick r:id="rId8"/>
              </a:rPr>
              <a:t>TOP Factor https://cos.io/top/</a:t>
            </a:r>
            <a:endParaRPr lang="en-US" dirty="0">
              <a:highlight>
                <a:srgbClr val="FFFFFF"/>
              </a:highlight>
            </a:endParaRPr>
          </a:p>
          <a:p>
            <a:pPr marL="0" marR="0" lvl="0" indent="0" algn="l" defTabSz="914400" rtl="0" eaLnBrk="1" fontAlgn="auto" latinLnBrk="0" hangingPunct="1">
              <a:lnSpc>
                <a:spcPct val="100000"/>
              </a:lnSpc>
              <a:spcBef>
                <a:spcPts val="1000"/>
              </a:spcBef>
              <a:spcAft>
                <a:spcPts val="0"/>
              </a:spcAft>
              <a:buClr>
                <a:srgbClr val="000000"/>
              </a:buClr>
              <a:buSzPts val="1400"/>
              <a:buFont typeface="Arial"/>
              <a:buNone/>
              <a:tabLst/>
              <a:defRPr/>
            </a:pPr>
            <a:r>
              <a:rPr lang="en-US" sz="1200" dirty="0">
                <a:solidFill>
                  <a:srgbClr val="222222"/>
                </a:solidFill>
                <a:highlight>
                  <a:srgbClr val="FFFFFF"/>
                </a:highlight>
              </a:rPr>
              <a:t>2017. Digital Science Dimensions </a:t>
            </a:r>
            <a:r>
              <a:rPr lang="en-US" dirty="0">
                <a:highlight>
                  <a:srgbClr val="FFFFFF"/>
                </a:highlight>
                <a:hlinkClick r:id="rId9"/>
              </a:rPr>
              <a:t>https://www.digital-science.com/press-releases/digital-science-launches-dimensions-next-generation-research-discovery-platform-linking-124-million-documents-providing-free-search-citation-data-across-86-million-articles/</a:t>
            </a:r>
            <a:endParaRPr lang="en-US" sz="1200" dirty="0">
              <a:solidFill>
                <a:srgbClr val="222222"/>
              </a:solidFill>
              <a:highlight>
                <a:srgbClr val="FFFFFF"/>
              </a:highlight>
            </a:endParaRPr>
          </a:p>
          <a:p>
            <a:pPr marL="0" lvl="0" indent="0" algn="l" rtl="0">
              <a:spcBef>
                <a:spcPts val="1000"/>
              </a:spcBef>
              <a:spcAft>
                <a:spcPts val="0"/>
              </a:spcAft>
              <a:buNone/>
            </a:pPr>
            <a:endParaRPr lang="en-US" dirty="0">
              <a:highlight>
                <a:srgbClr val="FFFFFF"/>
              </a:highlight>
            </a:endParaRPr>
          </a:p>
          <a:p>
            <a:pPr marL="228600" lvl="0" indent="-228600" algn="l" rtl="0">
              <a:spcBef>
                <a:spcPts val="1000"/>
              </a:spcBef>
              <a:spcAft>
                <a:spcPts val="0"/>
              </a:spcAft>
              <a:buAutoNum type="arabicPlain" startAt="2015"/>
            </a:pPr>
            <a:endParaRPr lang="en-US" sz="1200" dirty="0">
              <a:solidFill>
                <a:srgbClr val="222222"/>
              </a:solidFill>
              <a:highlight>
                <a:srgbClr val="FFFFFF"/>
              </a:highlight>
            </a:endParaRPr>
          </a:p>
          <a:p>
            <a:r>
              <a:rPr lang="en-US" dirty="0">
                <a:highlight>
                  <a:srgbClr val="FFFFFF"/>
                </a:highlight>
                <a:hlinkClick r:id="rId8"/>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58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e138080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e138080d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7e138080d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dc71372e6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dc71372e6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dirty="0">
                <a:highlight>
                  <a:srgbClr val="FFFFFF"/>
                </a:highlight>
                <a:hlinkClick r:id="rId3"/>
              </a:rPr>
              <a:t>https://www.nature.com/news/bibliometrics-the-leiden-manifesto-for-research-metrics-1.17351</a:t>
            </a:r>
            <a:endParaRPr sz="105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4"/>
              </a:rPr>
              <a:t>http://garfield.library.upenn.edu/papers/science1955.pdf</a:t>
            </a:r>
            <a:endParaRPr sz="1050" dirty="0">
              <a:solidFill>
                <a:srgbClr val="222222"/>
              </a:solidFill>
              <a:highlight>
                <a:srgbClr val="FFFFFF"/>
              </a:highlight>
              <a:latin typeface="Arial"/>
              <a:ea typeface="Arial"/>
              <a:cs typeface="Arial"/>
              <a:sym typeface="Arial"/>
            </a:endParaRPr>
          </a:p>
        </p:txBody>
      </p:sp>
      <p:sp>
        <p:nvSpPr>
          <p:cNvPr id="138" name="Google Shape;138;g7dc71372e6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435393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f43b9761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f43b9761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g6f43b9761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04843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dc71372e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dc71372e6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7dc71372e6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78949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title" idx="4294967295"/>
          </p:nvPr>
        </p:nvSpPr>
        <p:spPr>
          <a:xfrm>
            <a:off x="480849" y="1827664"/>
            <a:ext cx="12006015"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4400"/>
              <a:buFont typeface="Calibri"/>
              <a:buNone/>
            </a:pPr>
            <a:br>
              <a:rPr lang="en-US" sz="4000" b="1" dirty="0">
                <a:solidFill>
                  <a:srgbClr val="7030A0"/>
                </a:solidFill>
                <a:latin typeface="Helvetica Neue"/>
                <a:ea typeface="Helvetica Neue"/>
                <a:cs typeface="Helvetica Neue"/>
                <a:sym typeface="Helvetica Neue"/>
              </a:rPr>
            </a:br>
            <a:r>
              <a:rPr lang="en-US" sz="4000" b="1" dirty="0">
                <a:solidFill>
                  <a:schemeClr val="tx1"/>
                </a:solidFill>
                <a:latin typeface="Helvetica Neue"/>
                <a:ea typeface="Helvetica Neue"/>
                <a:cs typeface="Helvetica Neue"/>
                <a:sym typeface="Helvetica Neue"/>
              </a:rPr>
              <a:t>Beyond </a:t>
            </a:r>
            <a:r>
              <a:rPr lang="en-US" sz="4000" b="1" dirty="0" err="1">
                <a:solidFill>
                  <a:schemeClr val="tx1"/>
                </a:solidFill>
                <a:latin typeface="Helvetica Neue"/>
                <a:ea typeface="Helvetica Neue"/>
                <a:cs typeface="Helvetica Neue"/>
                <a:sym typeface="Helvetica Neue"/>
              </a:rPr>
              <a:t>Altmetrics</a:t>
            </a:r>
            <a:r>
              <a:rPr lang="en-US" sz="4000" b="1" dirty="0">
                <a:solidFill>
                  <a:schemeClr val="tx1"/>
                </a:solidFill>
                <a:latin typeface="Helvetica Neue"/>
                <a:ea typeface="Helvetica Neue"/>
                <a:cs typeface="Helvetica Neue"/>
                <a:sym typeface="Helvetica Neue"/>
              </a:rPr>
              <a:t>:</a:t>
            </a:r>
            <a:br>
              <a:rPr lang="en-US" sz="4000" b="1" dirty="0">
                <a:solidFill>
                  <a:schemeClr val="tx1"/>
                </a:solidFill>
                <a:latin typeface="Helvetica Neue"/>
                <a:ea typeface="Helvetica Neue"/>
                <a:cs typeface="Helvetica Neue"/>
                <a:sym typeface="Helvetica Neue"/>
              </a:rPr>
            </a:br>
            <a:r>
              <a:rPr lang="en-US" sz="4000" dirty="0">
                <a:solidFill>
                  <a:schemeClr val="tx1"/>
                </a:solidFill>
                <a:latin typeface="Helvetica Neue"/>
                <a:ea typeface="Helvetica Neue"/>
                <a:cs typeface="Helvetica Neue"/>
                <a:sym typeface="Helvetica Neue"/>
              </a:rPr>
              <a:t>What’s next in the world of information metrics?</a:t>
            </a:r>
            <a:endParaRPr sz="4000" dirty="0">
              <a:solidFill>
                <a:schemeClr val="tx1"/>
              </a:solidFill>
              <a:latin typeface="Helvetica Neue"/>
              <a:ea typeface="Helvetica Neue"/>
              <a:cs typeface="Helvetica Neue"/>
              <a:sym typeface="Helvetica Neue"/>
            </a:endParaRPr>
          </a:p>
        </p:txBody>
      </p:sp>
      <p:sp>
        <p:nvSpPr>
          <p:cNvPr id="95" name="Google Shape;95;p1"/>
          <p:cNvSpPr txBox="1"/>
          <p:nvPr/>
        </p:nvSpPr>
        <p:spPr>
          <a:xfrm>
            <a:off x="480849" y="4264232"/>
            <a:ext cx="4637700" cy="873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F2600"/>
              </a:buClr>
              <a:buSzPts val="2400"/>
              <a:buFont typeface="Helvetica Neue"/>
              <a:buNone/>
            </a:pPr>
            <a:r>
              <a:rPr lang="en-US" sz="2400" dirty="0">
                <a:solidFill>
                  <a:srgbClr val="63AE9C"/>
                </a:solidFill>
                <a:latin typeface="Helvetica Neue"/>
                <a:ea typeface="Helvetica Neue"/>
                <a:cs typeface="Helvetica Neue"/>
                <a:sym typeface="Helvetica Neue"/>
              </a:rPr>
              <a:t>Adrian Stan</a:t>
            </a:r>
            <a:r>
              <a:rPr lang="en-US" sz="2400" b="0" i="0" u="none" strike="noStrike" cap="none" dirty="0">
                <a:solidFill>
                  <a:srgbClr val="63AE9C"/>
                </a:solidFill>
                <a:latin typeface="Helvetica Neue"/>
                <a:ea typeface="Helvetica Neue"/>
                <a:cs typeface="Helvetica Neue"/>
                <a:sym typeface="Helvetica Neue"/>
              </a:rPr>
              <a:t>ley, </a:t>
            </a:r>
            <a:r>
              <a:rPr lang="en-US" sz="2400" dirty="0">
                <a:solidFill>
                  <a:srgbClr val="63AE9C"/>
                </a:solidFill>
                <a:latin typeface="Helvetica Neue"/>
                <a:ea typeface="Helvetica Neue"/>
                <a:cs typeface="Helvetica Neue"/>
                <a:sym typeface="Helvetica Neue"/>
              </a:rPr>
              <a:t>Digital Science</a:t>
            </a:r>
            <a:endParaRPr sz="2400" b="0" i="0" u="none" strike="noStrike" cap="none" dirty="0">
              <a:solidFill>
                <a:srgbClr val="63AE9C"/>
              </a:solidFill>
              <a:latin typeface="Helvetica Neue"/>
              <a:ea typeface="Helvetica Neue"/>
              <a:cs typeface="Helvetica Neue"/>
              <a:sym typeface="Helvetica Neue"/>
            </a:endParaRPr>
          </a:p>
          <a:p>
            <a:pPr marL="0" marR="0" lvl="0" indent="0" algn="l" rtl="0">
              <a:spcBef>
                <a:spcPts val="0"/>
              </a:spcBef>
              <a:spcAft>
                <a:spcPts val="0"/>
              </a:spcAft>
              <a:buClr>
                <a:srgbClr val="FF2600"/>
              </a:buClr>
              <a:buSzPts val="2400"/>
              <a:buFont typeface="Helvetica Neue"/>
              <a:buNone/>
            </a:pPr>
            <a:r>
              <a:rPr lang="en-US" sz="2400" dirty="0">
                <a:solidFill>
                  <a:srgbClr val="63AE9C"/>
                </a:solidFill>
                <a:latin typeface="Helvetica Neue"/>
                <a:ea typeface="Helvetica Neue"/>
                <a:cs typeface="Helvetica Neue"/>
                <a:sym typeface="Helvetica Neue"/>
              </a:rPr>
              <a:t>@</a:t>
            </a:r>
            <a:r>
              <a:rPr lang="en-US" sz="2400" dirty="0" err="1">
                <a:solidFill>
                  <a:srgbClr val="63AE9C"/>
                </a:solidFill>
                <a:latin typeface="Helvetica Neue"/>
                <a:ea typeface="Helvetica Neue"/>
                <a:cs typeface="Helvetica Neue"/>
                <a:sym typeface="Helvetica Neue"/>
              </a:rPr>
              <a:t>DigitalSci</a:t>
            </a:r>
            <a:r>
              <a:rPr lang="en-US" sz="2400" dirty="0">
                <a:solidFill>
                  <a:srgbClr val="63AE9C"/>
                </a:solidFill>
                <a:latin typeface="Helvetica Neue"/>
                <a:ea typeface="Helvetica Neue"/>
                <a:cs typeface="Helvetica Neue"/>
                <a:sym typeface="Helvetica Neue"/>
              </a:rPr>
              <a:t> </a:t>
            </a:r>
            <a:r>
              <a:rPr lang="en-US" sz="2400" b="0" i="0" u="none" strike="noStrike" cap="none" dirty="0">
                <a:solidFill>
                  <a:srgbClr val="63AE9C"/>
                </a:solidFill>
                <a:latin typeface="Helvetica Neue"/>
                <a:ea typeface="Helvetica Neue"/>
                <a:cs typeface="Helvetica Neue"/>
                <a:sym typeface="Helvetica Neue"/>
              </a:rPr>
              <a:t>@</a:t>
            </a:r>
            <a:r>
              <a:rPr lang="en-US" sz="2400" dirty="0">
                <a:solidFill>
                  <a:srgbClr val="63AE9C"/>
                </a:solidFill>
                <a:latin typeface="Helvetica Neue"/>
                <a:ea typeface="Helvetica Neue"/>
                <a:cs typeface="Helvetica Neue"/>
                <a:sym typeface="Helvetica Neue"/>
              </a:rPr>
              <a:t>AdrianStanley13</a:t>
            </a:r>
            <a:endParaRPr sz="2400" b="0" i="0" u="none" strike="noStrike" cap="none" dirty="0">
              <a:solidFill>
                <a:srgbClr val="63AE9C"/>
              </a:solidFill>
              <a:latin typeface="Helvetica Neue"/>
              <a:ea typeface="Helvetica Neue"/>
              <a:cs typeface="Helvetica Neue"/>
              <a:sym typeface="Helvetica Neue"/>
            </a:endParaRPr>
          </a:p>
        </p:txBody>
      </p:sp>
      <p:sp>
        <p:nvSpPr>
          <p:cNvPr id="96" name="Google Shape;96;p1"/>
          <p:cNvSpPr txBox="1"/>
          <p:nvPr/>
        </p:nvSpPr>
        <p:spPr>
          <a:xfrm>
            <a:off x="8045465" y="4387264"/>
            <a:ext cx="3225127" cy="78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dirty="0">
                <a:solidFill>
                  <a:srgbClr val="63AE9C"/>
                </a:solidFill>
                <a:latin typeface="Helvetica Neue"/>
                <a:ea typeface="Helvetica Neue"/>
                <a:cs typeface="Helvetica Neue"/>
                <a:sym typeface="Helvetica Neue"/>
              </a:rPr>
              <a:t>Ann Michael, PLOS</a:t>
            </a:r>
            <a:endParaRPr dirty="0">
              <a:solidFill>
                <a:srgbClr val="63AE9C"/>
              </a:solidFill>
            </a:endParaRPr>
          </a:p>
          <a:p>
            <a:pPr marL="0" marR="0" lvl="0" indent="0" algn="l" rtl="0">
              <a:spcBef>
                <a:spcPts val="0"/>
              </a:spcBef>
              <a:spcAft>
                <a:spcPts val="0"/>
              </a:spcAft>
              <a:buNone/>
            </a:pPr>
            <a:r>
              <a:rPr lang="en-US" sz="2400" dirty="0">
                <a:solidFill>
                  <a:srgbClr val="63AE9C"/>
                </a:solidFill>
                <a:latin typeface="Helvetica Neue"/>
                <a:ea typeface="Helvetica Neue"/>
                <a:cs typeface="Helvetica Neue"/>
                <a:sym typeface="Helvetica Neue"/>
              </a:rPr>
              <a:t>@PLOS @</a:t>
            </a:r>
            <a:r>
              <a:rPr lang="en-US" sz="2400" dirty="0" err="1">
                <a:solidFill>
                  <a:srgbClr val="63AE9C"/>
                </a:solidFill>
                <a:latin typeface="Helvetica Neue"/>
                <a:ea typeface="Helvetica Neue"/>
                <a:cs typeface="Helvetica Neue"/>
                <a:sym typeface="Helvetica Neue"/>
              </a:rPr>
              <a:t>annmichael</a:t>
            </a:r>
            <a:endParaRPr sz="2400" dirty="0">
              <a:solidFill>
                <a:srgbClr val="63AE9C"/>
              </a:solidFill>
              <a:latin typeface="Helvetica Neue"/>
              <a:ea typeface="Helvetica Neue"/>
              <a:cs typeface="Helvetica Neue"/>
              <a:sym typeface="Helvetica Neue"/>
            </a:endParaRPr>
          </a:p>
          <a:p>
            <a:pPr marL="0" marR="0" lvl="0" indent="0" algn="l" rtl="0">
              <a:spcBef>
                <a:spcPts val="0"/>
              </a:spcBef>
              <a:spcAft>
                <a:spcPts val="0"/>
              </a:spcAft>
              <a:buNone/>
            </a:pPr>
            <a:endParaRPr sz="1800" dirty="0">
              <a:solidFill>
                <a:srgbClr val="FF2600"/>
              </a:solidFill>
              <a:latin typeface="Helvetica Neue"/>
              <a:ea typeface="Helvetica Neue"/>
              <a:cs typeface="Helvetica Neue"/>
              <a:sym typeface="Helvetica Neue"/>
            </a:endParaRPr>
          </a:p>
        </p:txBody>
      </p:sp>
      <p:pic>
        <p:nvPicPr>
          <p:cNvPr id="3" name="Picture 2" descr="A close up of a logo&#10;&#10;Description automatically generated">
            <a:extLst>
              <a:ext uri="{FF2B5EF4-FFF2-40B4-BE49-F238E27FC236}">
                <a16:creationId xmlns:a16="http://schemas.microsoft.com/office/drawing/2014/main" id="{4CB079EB-8B83-3840-8A4E-6C632637833F}"/>
              </a:ext>
            </a:extLst>
          </p:cNvPr>
          <p:cNvPicPr>
            <a:picLocks noChangeAspect="1"/>
          </p:cNvPicPr>
          <p:nvPr/>
        </p:nvPicPr>
        <p:blipFill>
          <a:blip r:embed="rId3"/>
          <a:stretch>
            <a:fillRect/>
          </a:stretch>
        </p:blipFill>
        <p:spPr>
          <a:xfrm>
            <a:off x="1295400" y="5209080"/>
            <a:ext cx="1739900" cy="11557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654A468-6A7B-A243-A5D2-DD2CB12B5E20}"/>
              </a:ext>
            </a:extLst>
          </p:cNvPr>
          <p:cNvPicPr>
            <a:picLocks noChangeAspect="1"/>
          </p:cNvPicPr>
          <p:nvPr/>
        </p:nvPicPr>
        <p:blipFill>
          <a:blip r:embed="rId4"/>
          <a:stretch>
            <a:fillRect/>
          </a:stretch>
        </p:blipFill>
        <p:spPr>
          <a:xfrm>
            <a:off x="8187666" y="5393930"/>
            <a:ext cx="2940724" cy="786000"/>
          </a:xfrm>
          <a:prstGeom prst="rect">
            <a:avLst/>
          </a:prstGeom>
        </p:spPr>
      </p:pic>
      <p:pic>
        <p:nvPicPr>
          <p:cNvPr id="7" name="Picture 6" descr="A close up of a sign&#10;&#10;Description automatically generated">
            <a:extLst>
              <a:ext uri="{FF2B5EF4-FFF2-40B4-BE49-F238E27FC236}">
                <a16:creationId xmlns:a16="http://schemas.microsoft.com/office/drawing/2014/main" id="{C54CC609-3C61-274F-9420-F28A1040183A}"/>
              </a:ext>
            </a:extLst>
          </p:cNvPr>
          <p:cNvPicPr>
            <a:picLocks noChangeAspect="1"/>
          </p:cNvPicPr>
          <p:nvPr/>
        </p:nvPicPr>
        <p:blipFill>
          <a:blip r:embed="rId5"/>
          <a:stretch>
            <a:fillRect/>
          </a:stretch>
        </p:blipFill>
        <p:spPr>
          <a:xfrm>
            <a:off x="0" y="0"/>
            <a:ext cx="4330700" cy="139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Rounded Rectangle 5">
            <a:extLst>
              <a:ext uri="{FF2B5EF4-FFF2-40B4-BE49-F238E27FC236}">
                <a16:creationId xmlns:a16="http://schemas.microsoft.com/office/drawing/2014/main" id="{41843C02-41A0-DC44-977B-C77720BE5D5F}"/>
              </a:ext>
            </a:extLst>
          </p:cNvPr>
          <p:cNvSpPr/>
          <p:nvPr/>
        </p:nvSpPr>
        <p:spPr>
          <a:xfrm>
            <a:off x="916524" y="1243660"/>
            <a:ext cx="7288556" cy="5345826"/>
          </a:xfrm>
          <a:prstGeom prst="roundRect">
            <a:avLst/>
          </a:prstGeom>
          <a:solidFill>
            <a:schemeClr val="tx1">
              <a:lumMod val="75000"/>
              <a:lumOff val="25000"/>
            </a:schemeClr>
          </a:solidFill>
          <a:ln w="476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g6f43b9761a_0_7"/>
          <p:cNvSpPr txBox="1">
            <a:spLocks noGrp="1"/>
          </p:cNvSpPr>
          <p:nvPr>
            <p:ph type="ctrTitle"/>
          </p:nvPr>
        </p:nvSpPr>
        <p:spPr>
          <a:xfrm>
            <a:off x="0" y="-828898"/>
            <a:ext cx="12192000" cy="1844955"/>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dirty="0"/>
              <a:t>  Why use metrics?</a:t>
            </a:r>
            <a:endParaRPr sz="4000" dirty="0"/>
          </a:p>
        </p:txBody>
      </p:sp>
      <p:sp>
        <p:nvSpPr>
          <p:cNvPr id="2" name="Rounded Rectangle 1">
            <a:extLst>
              <a:ext uri="{FF2B5EF4-FFF2-40B4-BE49-F238E27FC236}">
                <a16:creationId xmlns:a16="http://schemas.microsoft.com/office/drawing/2014/main" id="{71F76CC0-F919-AD41-AEE6-27678C2F9D84}"/>
              </a:ext>
            </a:extLst>
          </p:cNvPr>
          <p:cNvSpPr/>
          <p:nvPr/>
        </p:nvSpPr>
        <p:spPr>
          <a:xfrm>
            <a:off x="1270046" y="1514468"/>
            <a:ext cx="3290756" cy="2260929"/>
          </a:xfrm>
          <a:prstGeom prst="roundRect">
            <a:avLst/>
          </a:prstGeom>
          <a:noFill/>
          <a:ln w="50800">
            <a:solidFill>
              <a:srgbClr val="63A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4686FF09-659F-934A-BC2F-D2A5A7200242}"/>
              </a:ext>
            </a:extLst>
          </p:cNvPr>
          <p:cNvSpPr/>
          <p:nvPr/>
        </p:nvSpPr>
        <p:spPr>
          <a:xfrm>
            <a:off x="1302330" y="3993821"/>
            <a:ext cx="3227606" cy="2260929"/>
          </a:xfrm>
          <a:prstGeom prst="roundRect">
            <a:avLst/>
          </a:prstGeom>
          <a:noFill/>
          <a:ln w="50800">
            <a:solidFill>
              <a:srgbClr val="63A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CFD1C6F-55A2-9A45-B819-1C0FAFFCC210}"/>
              </a:ext>
            </a:extLst>
          </p:cNvPr>
          <p:cNvSpPr/>
          <p:nvPr/>
        </p:nvSpPr>
        <p:spPr>
          <a:xfrm>
            <a:off x="4688296" y="1519280"/>
            <a:ext cx="3179235" cy="2260929"/>
          </a:xfrm>
          <a:prstGeom prst="roundRect">
            <a:avLst/>
          </a:prstGeom>
          <a:noFill/>
          <a:ln w="50800">
            <a:solidFill>
              <a:srgbClr val="63A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E84E2FBB-FF3A-E745-8B06-CBF1BC9A93DA}"/>
              </a:ext>
            </a:extLst>
          </p:cNvPr>
          <p:cNvSpPr/>
          <p:nvPr/>
        </p:nvSpPr>
        <p:spPr>
          <a:xfrm>
            <a:off x="4688296" y="3993820"/>
            <a:ext cx="3179235" cy="2260929"/>
          </a:xfrm>
          <a:prstGeom prst="roundRect">
            <a:avLst/>
          </a:prstGeom>
          <a:noFill/>
          <a:ln w="50800">
            <a:solidFill>
              <a:srgbClr val="63A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5EC05-E84F-EC43-A5BD-0E98D4E02777}"/>
              </a:ext>
            </a:extLst>
          </p:cNvPr>
          <p:cNvSpPr txBox="1"/>
          <p:nvPr/>
        </p:nvSpPr>
        <p:spPr>
          <a:xfrm>
            <a:off x="1991627" y="1716790"/>
            <a:ext cx="1714545" cy="400110"/>
          </a:xfrm>
          <a:prstGeom prst="rect">
            <a:avLst/>
          </a:prstGeom>
          <a:noFill/>
        </p:spPr>
        <p:txBody>
          <a:bodyPr wrap="square" rtlCol="0">
            <a:spAutoFit/>
          </a:bodyPr>
          <a:lstStyle/>
          <a:p>
            <a:r>
              <a:rPr lang="en-US" sz="2000" b="1" dirty="0">
                <a:solidFill>
                  <a:srgbClr val="63AE9C"/>
                </a:solidFill>
              </a:rPr>
              <a:t>LIBRARIAN</a:t>
            </a:r>
          </a:p>
        </p:txBody>
      </p:sp>
      <p:sp>
        <p:nvSpPr>
          <p:cNvPr id="16" name="TextBox 15">
            <a:extLst>
              <a:ext uri="{FF2B5EF4-FFF2-40B4-BE49-F238E27FC236}">
                <a16:creationId xmlns:a16="http://schemas.microsoft.com/office/drawing/2014/main" id="{FC7780E2-B310-2642-9729-506DDDB748EF}"/>
              </a:ext>
            </a:extLst>
          </p:cNvPr>
          <p:cNvSpPr txBox="1"/>
          <p:nvPr/>
        </p:nvSpPr>
        <p:spPr>
          <a:xfrm>
            <a:off x="5296295" y="1756306"/>
            <a:ext cx="1963235" cy="400110"/>
          </a:xfrm>
          <a:prstGeom prst="rect">
            <a:avLst/>
          </a:prstGeom>
          <a:noFill/>
        </p:spPr>
        <p:txBody>
          <a:bodyPr wrap="square" rtlCol="0">
            <a:spAutoFit/>
          </a:bodyPr>
          <a:lstStyle/>
          <a:p>
            <a:r>
              <a:rPr lang="en-US" sz="2000" b="1" dirty="0">
                <a:solidFill>
                  <a:srgbClr val="63AE9C"/>
                </a:solidFill>
              </a:rPr>
              <a:t>PUBLISHER</a:t>
            </a:r>
          </a:p>
        </p:txBody>
      </p:sp>
      <p:sp>
        <p:nvSpPr>
          <p:cNvPr id="17" name="TextBox 16">
            <a:extLst>
              <a:ext uri="{FF2B5EF4-FFF2-40B4-BE49-F238E27FC236}">
                <a16:creationId xmlns:a16="http://schemas.microsoft.com/office/drawing/2014/main" id="{B26ECEF7-FFE0-F047-8C50-17F6FBBBEB57}"/>
              </a:ext>
            </a:extLst>
          </p:cNvPr>
          <p:cNvSpPr txBox="1"/>
          <p:nvPr/>
        </p:nvSpPr>
        <p:spPr>
          <a:xfrm>
            <a:off x="2064696" y="4180804"/>
            <a:ext cx="1568406" cy="400110"/>
          </a:xfrm>
          <a:prstGeom prst="rect">
            <a:avLst/>
          </a:prstGeom>
          <a:noFill/>
        </p:spPr>
        <p:txBody>
          <a:bodyPr wrap="square" rtlCol="0">
            <a:spAutoFit/>
          </a:bodyPr>
          <a:lstStyle/>
          <a:p>
            <a:r>
              <a:rPr lang="en-US" sz="2000" b="1" dirty="0">
                <a:solidFill>
                  <a:srgbClr val="63AE9C"/>
                </a:solidFill>
              </a:rPr>
              <a:t>FUNDER</a:t>
            </a:r>
          </a:p>
        </p:txBody>
      </p:sp>
      <p:sp>
        <p:nvSpPr>
          <p:cNvPr id="18" name="TextBox 17">
            <a:extLst>
              <a:ext uri="{FF2B5EF4-FFF2-40B4-BE49-F238E27FC236}">
                <a16:creationId xmlns:a16="http://schemas.microsoft.com/office/drawing/2014/main" id="{C7C5E6D5-EFAE-9B4D-81C3-2A7B126F020B}"/>
              </a:ext>
            </a:extLst>
          </p:cNvPr>
          <p:cNvSpPr txBox="1"/>
          <p:nvPr/>
        </p:nvSpPr>
        <p:spPr>
          <a:xfrm>
            <a:off x="5217347" y="4180804"/>
            <a:ext cx="2121129" cy="400110"/>
          </a:xfrm>
          <a:prstGeom prst="rect">
            <a:avLst/>
          </a:prstGeom>
          <a:noFill/>
        </p:spPr>
        <p:txBody>
          <a:bodyPr wrap="square" rtlCol="0">
            <a:spAutoFit/>
          </a:bodyPr>
          <a:lstStyle/>
          <a:p>
            <a:r>
              <a:rPr lang="en-US" sz="2000" b="1" dirty="0">
                <a:solidFill>
                  <a:srgbClr val="63AE9C"/>
                </a:solidFill>
              </a:rPr>
              <a:t>RESEARCHER</a:t>
            </a:r>
          </a:p>
        </p:txBody>
      </p:sp>
      <p:sp>
        <p:nvSpPr>
          <p:cNvPr id="4" name="TextBox 3">
            <a:extLst>
              <a:ext uri="{FF2B5EF4-FFF2-40B4-BE49-F238E27FC236}">
                <a16:creationId xmlns:a16="http://schemas.microsoft.com/office/drawing/2014/main" id="{0C727CD7-5777-0D44-826C-4EDEAE8F82FD}"/>
              </a:ext>
            </a:extLst>
          </p:cNvPr>
          <p:cNvSpPr txBox="1"/>
          <p:nvPr/>
        </p:nvSpPr>
        <p:spPr>
          <a:xfrm>
            <a:off x="8464049" y="2466994"/>
            <a:ext cx="3250156" cy="1569660"/>
          </a:xfrm>
          <a:prstGeom prst="rect">
            <a:avLst/>
          </a:prstGeom>
          <a:noFill/>
        </p:spPr>
        <p:txBody>
          <a:bodyPr wrap="square" rtlCol="0">
            <a:spAutoFit/>
          </a:bodyPr>
          <a:lstStyle/>
          <a:p>
            <a:r>
              <a:rPr lang="en-US" sz="3200" dirty="0"/>
              <a:t>…to answer questions or gain perspective</a:t>
            </a:r>
          </a:p>
        </p:txBody>
      </p:sp>
      <p:sp>
        <p:nvSpPr>
          <p:cNvPr id="5" name="TextBox 4">
            <a:extLst>
              <a:ext uri="{FF2B5EF4-FFF2-40B4-BE49-F238E27FC236}">
                <a16:creationId xmlns:a16="http://schemas.microsoft.com/office/drawing/2014/main" id="{565E09A2-E5B4-0C45-B56D-C77C519A8BD2}"/>
              </a:ext>
            </a:extLst>
          </p:cNvPr>
          <p:cNvSpPr txBox="1"/>
          <p:nvPr/>
        </p:nvSpPr>
        <p:spPr>
          <a:xfrm>
            <a:off x="1404470" y="4586687"/>
            <a:ext cx="2888858" cy="1477328"/>
          </a:xfrm>
          <a:prstGeom prst="rect">
            <a:avLst/>
          </a:prstGeom>
          <a:noFill/>
        </p:spPr>
        <p:txBody>
          <a:bodyPr wrap="square" rtlCol="0">
            <a:spAutoFit/>
          </a:bodyPr>
          <a:lstStyle/>
          <a:p>
            <a:pPr algn="ctr"/>
            <a:r>
              <a:rPr lang="en-US" sz="1800" dirty="0">
                <a:solidFill>
                  <a:schemeClr val="bg1"/>
                </a:solidFill>
              </a:rPr>
              <a:t>How impactful is the research I’m funding?</a:t>
            </a:r>
          </a:p>
          <a:p>
            <a:pPr algn="ctr"/>
            <a:endParaRPr lang="en-US" sz="1800" dirty="0">
              <a:solidFill>
                <a:schemeClr val="bg1"/>
              </a:solidFill>
            </a:endParaRPr>
          </a:p>
          <a:p>
            <a:pPr algn="ctr"/>
            <a:r>
              <a:rPr lang="en-US" sz="1800" dirty="0">
                <a:solidFill>
                  <a:schemeClr val="bg1"/>
                </a:solidFill>
              </a:rPr>
              <a:t>Which researchers should I fund?</a:t>
            </a:r>
          </a:p>
        </p:txBody>
      </p:sp>
      <p:sp>
        <p:nvSpPr>
          <p:cNvPr id="15" name="TextBox 14">
            <a:extLst>
              <a:ext uri="{FF2B5EF4-FFF2-40B4-BE49-F238E27FC236}">
                <a16:creationId xmlns:a16="http://schemas.microsoft.com/office/drawing/2014/main" id="{33601A48-0DFC-5543-8D26-4B5A883B5C1F}"/>
              </a:ext>
            </a:extLst>
          </p:cNvPr>
          <p:cNvSpPr txBox="1"/>
          <p:nvPr/>
        </p:nvSpPr>
        <p:spPr>
          <a:xfrm>
            <a:off x="4709493" y="4554523"/>
            <a:ext cx="2860100" cy="1477328"/>
          </a:xfrm>
          <a:prstGeom prst="rect">
            <a:avLst/>
          </a:prstGeom>
          <a:noFill/>
        </p:spPr>
        <p:txBody>
          <a:bodyPr wrap="square" rtlCol="0">
            <a:spAutoFit/>
          </a:bodyPr>
          <a:lstStyle/>
          <a:p>
            <a:pPr algn="ctr"/>
            <a:r>
              <a:rPr lang="en-US" sz="1800" dirty="0">
                <a:solidFill>
                  <a:schemeClr val="bg1"/>
                </a:solidFill>
              </a:rPr>
              <a:t>Where should I submit my research?</a:t>
            </a:r>
          </a:p>
          <a:p>
            <a:pPr algn="ctr"/>
            <a:endParaRPr lang="en-US" sz="1800" dirty="0">
              <a:solidFill>
                <a:schemeClr val="bg1"/>
              </a:solidFill>
            </a:endParaRPr>
          </a:p>
          <a:p>
            <a:pPr algn="ctr"/>
            <a:r>
              <a:rPr lang="en-US" sz="1800" dirty="0">
                <a:solidFill>
                  <a:schemeClr val="bg1"/>
                </a:solidFill>
              </a:rPr>
              <a:t>What are the policies of my targeted journal?</a:t>
            </a:r>
          </a:p>
        </p:txBody>
      </p:sp>
      <p:sp>
        <p:nvSpPr>
          <p:cNvPr id="20" name="TextBox 19">
            <a:extLst>
              <a:ext uri="{FF2B5EF4-FFF2-40B4-BE49-F238E27FC236}">
                <a16:creationId xmlns:a16="http://schemas.microsoft.com/office/drawing/2014/main" id="{840AEE25-7ABF-B348-B7B2-B51E2B7951EF}"/>
              </a:ext>
            </a:extLst>
          </p:cNvPr>
          <p:cNvSpPr txBox="1"/>
          <p:nvPr/>
        </p:nvSpPr>
        <p:spPr>
          <a:xfrm>
            <a:off x="1425061" y="2157438"/>
            <a:ext cx="2980725" cy="1477328"/>
          </a:xfrm>
          <a:prstGeom prst="rect">
            <a:avLst/>
          </a:prstGeom>
          <a:noFill/>
        </p:spPr>
        <p:txBody>
          <a:bodyPr wrap="square" rtlCol="0">
            <a:spAutoFit/>
          </a:bodyPr>
          <a:lstStyle/>
          <a:p>
            <a:pPr algn="ctr"/>
            <a:r>
              <a:rPr lang="en-US" sz="1800" dirty="0">
                <a:solidFill>
                  <a:schemeClr val="bg1"/>
                </a:solidFill>
              </a:rPr>
              <a:t>Which journals should be in our collection?</a:t>
            </a:r>
          </a:p>
          <a:p>
            <a:pPr algn="ctr"/>
            <a:endParaRPr lang="en-US" sz="1800" dirty="0">
              <a:solidFill>
                <a:schemeClr val="bg1"/>
              </a:solidFill>
            </a:endParaRPr>
          </a:p>
          <a:p>
            <a:pPr algn="ctr"/>
            <a:r>
              <a:rPr lang="en-US" sz="1800" dirty="0">
                <a:solidFill>
                  <a:schemeClr val="bg1"/>
                </a:solidFill>
              </a:rPr>
              <a:t>What % of our hybrid journals are OA? </a:t>
            </a:r>
          </a:p>
        </p:txBody>
      </p:sp>
      <p:sp>
        <p:nvSpPr>
          <p:cNvPr id="21" name="TextBox 20">
            <a:extLst>
              <a:ext uri="{FF2B5EF4-FFF2-40B4-BE49-F238E27FC236}">
                <a16:creationId xmlns:a16="http://schemas.microsoft.com/office/drawing/2014/main" id="{E5C34C79-7785-AC40-B90F-77262D6BCE8D}"/>
              </a:ext>
            </a:extLst>
          </p:cNvPr>
          <p:cNvSpPr txBox="1"/>
          <p:nvPr/>
        </p:nvSpPr>
        <p:spPr>
          <a:xfrm>
            <a:off x="4752782" y="2205737"/>
            <a:ext cx="3050257" cy="1477328"/>
          </a:xfrm>
          <a:prstGeom prst="rect">
            <a:avLst/>
          </a:prstGeom>
          <a:noFill/>
        </p:spPr>
        <p:txBody>
          <a:bodyPr wrap="square" rtlCol="0">
            <a:spAutoFit/>
          </a:bodyPr>
          <a:lstStyle/>
          <a:p>
            <a:pPr algn="ctr"/>
            <a:r>
              <a:rPr lang="en-US" sz="1800" dirty="0">
                <a:solidFill>
                  <a:schemeClr val="bg1"/>
                </a:solidFill>
              </a:rPr>
              <a:t>Do our Editors select the most impactful research?</a:t>
            </a:r>
          </a:p>
          <a:p>
            <a:pPr algn="ctr"/>
            <a:endParaRPr lang="en-US" sz="1800" dirty="0">
              <a:solidFill>
                <a:schemeClr val="bg1"/>
              </a:solidFill>
            </a:endParaRPr>
          </a:p>
          <a:p>
            <a:pPr algn="ctr"/>
            <a:r>
              <a:rPr lang="en-US" sz="1800" dirty="0">
                <a:solidFill>
                  <a:schemeClr val="bg1"/>
                </a:solidFill>
              </a:rPr>
              <a:t>How is the market changing?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7e138080df_0_8"/>
          <p:cNvSpPr/>
          <p:nvPr/>
        </p:nvSpPr>
        <p:spPr>
          <a:xfrm>
            <a:off x="0" y="-3324"/>
            <a:ext cx="12192000" cy="6861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2" name="Google Shape;172;g7e138080df_0_8"/>
          <p:cNvSpPr/>
          <p:nvPr/>
        </p:nvSpPr>
        <p:spPr>
          <a:xfrm>
            <a:off x="321734" y="321733"/>
            <a:ext cx="11573400" cy="6214500"/>
          </a:xfrm>
          <a:prstGeom prst="rect">
            <a:avLst/>
          </a:prstGeom>
          <a:solidFill>
            <a:srgbClr val="3F3F3F"/>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 name="Google Shape;173;g7e138080df_0_8"/>
          <p:cNvSpPr txBox="1">
            <a:spLocks noGrp="1"/>
          </p:cNvSpPr>
          <p:nvPr>
            <p:ph type="ctrTitle"/>
          </p:nvPr>
        </p:nvSpPr>
        <p:spPr>
          <a:xfrm>
            <a:off x="1524000" y="1122362"/>
            <a:ext cx="9144000" cy="2840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800"/>
              <a:buFont typeface="Calibri"/>
              <a:buNone/>
            </a:pPr>
            <a:r>
              <a:rPr lang="en-US" sz="5400" dirty="0">
                <a:solidFill>
                  <a:schemeClr val="lt1"/>
                </a:solidFill>
                <a:latin typeface="Helvetica Neue"/>
                <a:ea typeface="Helvetica Neue"/>
                <a:cs typeface="Helvetica Neue"/>
                <a:sym typeface="Helvetica Neue"/>
              </a:rPr>
              <a:t>What are your critical questions?</a:t>
            </a:r>
            <a:endParaRPr sz="5400" dirty="0">
              <a:solidFill>
                <a:schemeClr val="lt1"/>
              </a:solidFill>
              <a:latin typeface="Helvetica Neue"/>
              <a:ea typeface="Helvetica Neue"/>
              <a:cs typeface="Helvetica Neue"/>
              <a:sym typeface="Helvetica Neue"/>
            </a:endParaRPr>
          </a:p>
        </p:txBody>
      </p:sp>
      <p:cxnSp>
        <p:nvCxnSpPr>
          <p:cNvPr id="174" name="Google Shape;174;g7e138080df_0_8"/>
          <p:cNvCxnSpPr/>
          <p:nvPr/>
        </p:nvCxnSpPr>
        <p:spPr>
          <a:xfrm>
            <a:off x="4724400" y="4109417"/>
            <a:ext cx="2743200" cy="0"/>
          </a:xfrm>
          <a:prstGeom prst="straightConnector1">
            <a:avLst/>
          </a:prstGeom>
          <a:noFill/>
          <a:ln w="12700" cap="flat" cmpd="sng">
            <a:solidFill>
              <a:srgbClr val="D8D8D8"/>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9688B76A-F2A8-FB47-B5A7-937253EB277C}"/>
              </a:ext>
            </a:extLst>
          </p:cNvPr>
          <p:cNvPicPr>
            <a:picLocks noChangeAspect="1"/>
          </p:cNvPicPr>
          <p:nvPr/>
        </p:nvPicPr>
        <p:blipFill rotWithShape="1">
          <a:blip r:embed="rId3"/>
          <a:srcRect t="16440" b="7289"/>
          <a:stretch/>
        </p:blipFill>
        <p:spPr>
          <a:xfrm>
            <a:off x="20" y="10"/>
            <a:ext cx="12191980" cy="6857990"/>
          </a:xfrm>
          <a:prstGeom prst="rect">
            <a:avLst/>
          </a:prstGeom>
        </p:spPr>
      </p:pic>
      <p:sp>
        <p:nvSpPr>
          <p:cNvPr id="12" name="Subtitle 2">
            <a:extLst>
              <a:ext uri="{FF2B5EF4-FFF2-40B4-BE49-F238E27FC236}">
                <a16:creationId xmlns:a16="http://schemas.microsoft.com/office/drawing/2014/main" id="{FA6CD5D2-E5AA-A646-BEF9-EF76BF7BC73E}"/>
              </a:ext>
            </a:extLst>
          </p:cNvPr>
          <p:cNvSpPr>
            <a:spLocks noGrp="1"/>
          </p:cNvSpPr>
          <p:nvPr>
            <p:ph type="subTitle" idx="1"/>
          </p:nvPr>
        </p:nvSpPr>
        <p:spPr>
          <a:xfrm>
            <a:off x="4581853" y="1674691"/>
            <a:ext cx="2886403" cy="2865778"/>
          </a:xfrm>
        </p:spPr>
        <p:txBody>
          <a:bodyPr>
            <a:noAutofit/>
          </a:bodyPr>
          <a:lstStyle/>
          <a:p>
            <a:pPr marL="0" indent="0">
              <a:spcBef>
                <a:spcPts val="1200"/>
              </a:spcBef>
              <a:spcAft>
                <a:spcPts val="1200"/>
              </a:spcAft>
            </a:pPr>
            <a:r>
              <a:rPr lang="en-US" dirty="0"/>
              <a:t>If you could see into the future, what would you do with that insight?</a:t>
            </a:r>
          </a:p>
          <a:p>
            <a:pPr marL="0" indent="0">
              <a:spcBef>
                <a:spcPts val="1200"/>
              </a:spcBef>
              <a:spcAft>
                <a:spcPts val="1200"/>
              </a:spcAft>
            </a:pPr>
            <a:r>
              <a:rPr lang="en-US" dirty="0"/>
              <a:t>What questions would you ask? </a:t>
            </a:r>
          </a:p>
        </p:txBody>
      </p:sp>
    </p:spTree>
    <p:extLst>
      <p:ext uri="{BB962C8B-B14F-4D97-AF65-F5344CB8AC3E}">
        <p14:creationId xmlns:p14="http://schemas.microsoft.com/office/powerpoint/2010/main" val="1183860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ECF04D-F699-EE43-8222-62DBE5D2D193}"/>
              </a:ext>
            </a:extLst>
          </p:cNvPr>
          <p:cNvSpPr>
            <a:spLocks noGrp="1"/>
          </p:cNvSpPr>
          <p:nvPr>
            <p:ph type="subTitle" idx="1"/>
          </p:nvPr>
        </p:nvSpPr>
        <p:spPr>
          <a:xfrm>
            <a:off x="6860927" y="1296493"/>
            <a:ext cx="4645250" cy="1147863"/>
          </a:xfrm>
        </p:spPr>
        <p:txBody>
          <a:bodyPr anchor="t">
            <a:noAutofit/>
          </a:bodyPr>
          <a:lstStyle/>
          <a:p>
            <a:pPr marL="0" indent="0" algn="l">
              <a:spcBef>
                <a:spcPts val="1200"/>
              </a:spcBef>
              <a:spcAft>
                <a:spcPts val="1800"/>
              </a:spcAft>
            </a:pPr>
            <a:r>
              <a:rPr lang="en-US" sz="3200" dirty="0">
                <a:solidFill>
                  <a:schemeClr val="tx1"/>
                </a:solidFill>
              </a:rPr>
              <a:t>What if you could predict the impact and novelty of articles for your journal?</a:t>
            </a:r>
          </a:p>
          <a:p>
            <a:pPr marL="0" indent="0" algn="l">
              <a:spcBef>
                <a:spcPts val="1200"/>
              </a:spcBef>
              <a:spcAft>
                <a:spcPts val="1800"/>
              </a:spcAft>
            </a:pPr>
            <a:r>
              <a:rPr lang="en-US" sz="3200" dirty="0">
                <a:solidFill>
                  <a:schemeClr val="tx1"/>
                </a:solidFill>
              </a:rPr>
              <a:t>Would you change business practices?</a:t>
            </a:r>
          </a:p>
          <a:p>
            <a:pPr marL="0" indent="0" algn="l">
              <a:spcBef>
                <a:spcPts val="1200"/>
              </a:spcBef>
              <a:spcAft>
                <a:spcPts val="1800"/>
              </a:spcAft>
            </a:pPr>
            <a:r>
              <a:rPr lang="en-US" sz="3200" dirty="0">
                <a:solidFill>
                  <a:schemeClr val="tx1"/>
                </a:solidFill>
              </a:rPr>
              <a:t>Can you see any pitfalls with this approach?</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ball, sport, equipment, room&#10;&#10;Description automatically generated">
            <a:extLst>
              <a:ext uri="{FF2B5EF4-FFF2-40B4-BE49-F238E27FC236}">
                <a16:creationId xmlns:a16="http://schemas.microsoft.com/office/drawing/2014/main" id="{4E019218-2C10-1444-B78B-9478316FE5D6}"/>
              </a:ext>
            </a:extLst>
          </p:cNvPr>
          <p:cNvPicPr>
            <a:picLocks noChangeAspect="1"/>
          </p:cNvPicPr>
          <p:nvPr/>
        </p:nvPicPr>
        <p:blipFill rotWithShape="1">
          <a:blip r:embed="rId3"/>
          <a:srcRect t="10444" r="-1" b="13566"/>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95274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77F51-BFF7-264E-925D-813CBD379640}"/>
              </a:ext>
            </a:extLst>
          </p:cNvPr>
          <p:cNvPicPr>
            <a:picLocks noChangeAspect="1"/>
          </p:cNvPicPr>
          <p:nvPr/>
        </p:nvPicPr>
        <p:blipFill rotWithShape="1">
          <a:blip r:embed="rId3"/>
          <a:srcRect b="15730"/>
          <a:stretch/>
        </p:blipFill>
        <p:spPr>
          <a:xfrm>
            <a:off x="20" y="10"/>
            <a:ext cx="12191980" cy="6857990"/>
          </a:xfrm>
          <a:prstGeom prst="rect">
            <a:avLst/>
          </a:prstGeom>
        </p:spPr>
      </p:pic>
      <p:pic>
        <p:nvPicPr>
          <p:cNvPr id="5" name="Picture 4" descr="A picture containing knife&#10;&#10;Description automatically generated">
            <a:extLst>
              <a:ext uri="{FF2B5EF4-FFF2-40B4-BE49-F238E27FC236}">
                <a16:creationId xmlns:a16="http://schemas.microsoft.com/office/drawing/2014/main" id="{54C3855E-2E87-7940-8762-61451F65C1EB}"/>
              </a:ext>
            </a:extLst>
          </p:cNvPr>
          <p:cNvPicPr>
            <a:picLocks noChangeAspect="1"/>
          </p:cNvPicPr>
          <p:nvPr/>
        </p:nvPicPr>
        <p:blipFill>
          <a:blip r:embed="rId4"/>
          <a:stretch>
            <a:fillRect/>
          </a:stretch>
        </p:blipFill>
        <p:spPr>
          <a:xfrm>
            <a:off x="482600" y="474473"/>
            <a:ext cx="6096000" cy="1079393"/>
          </a:xfrm>
          <a:prstGeom prst="rect">
            <a:avLst/>
          </a:prstGeom>
        </p:spPr>
      </p:pic>
      <p:sp>
        <p:nvSpPr>
          <p:cNvPr id="6" name="TextBox 5">
            <a:extLst>
              <a:ext uri="{FF2B5EF4-FFF2-40B4-BE49-F238E27FC236}">
                <a16:creationId xmlns:a16="http://schemas.microsoft.com/office/drawing/2014/main" id="{9C37358F-2B74-C14B-92F7-35B407B2132E}"/>
              </a:ext>
            </a:extLst>
          </p:cNvPr>
          <p:cNvSpPr txBox="1"/>
          <p:nvPr/>
        </p:nvSpPr>
        <p:spPr>
          <a:xfrm>
            <a:off x="1587480" y="2028329"/>
            <a:ext cx="5727720" cy="3385542"/>
          </a:xfrm>
          <a:prstGeom prst="rect">
            <a:avLst/>
          </a:prstGeom>
          <a:noFill/>
        </p:spPr>
        <p:txBody>
          <a:bodyPr wrap="square" rtlCol="0">
            <a:spAutoFit/>
          </a:bodyPr>
          <a:lstStyle/>
          <a:p>
            <a:pPr>
              <a:spcBef>
                <a:spcPts val="1200"/>
              </a:spcBef>
              <a:spcAft>
                <a:spcPts val="1800"/>
              </a:spcAft>
            </a:pPr>
            <a:r>
              <a:rPr lang="en-US" sz="3200" dirty="0">
                <a:solidFill>
                  <a:schemeClr val="tx1"/>
                </a:solidFill>
              </a:rPr>
              <a:t>What if you knew social media attention correlated to improved sales?</a:t>
            </a:r>
          </a:p>
          <a:p>
            <a:pPr>
              <a:spcBef>
                <a:spcPts val="1200"/>
              </a:spcBef>
              <a:spcAft>
                <a:spcPts val="1800"/>
              </a:spcAft>
            </a:pPr>
            <a:r>
              <a:rPr lang="en-US" sz="3200" dirty="0">
                <a:solidFill>
                  <a:schemeClr val="tx1"/>
                </a:solidFill>
              </a:rPr>
              <a:t>Would you consider changing your marketing strategy?</a:t>
            </a:r>
          </a:p>
          <a:p>
            <a:endParaRPr lang="en-US" dirty="0"/>
          </a:p>
        </p:txBody>
      </p:sp>
    </p:spTree>
    <p:extLst>
      <p:ext uri="{BB962C8B-B14F-4D97-AF65-F5344CB8AC3E}">
        <p14:creationId xmlns:p14="http://schemas.microsoft.com/office/powerpoint/2010/main" val="407757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wl of fruit&#10;&#10;Description automatically generated">
            <a:extLst>
              <a:ext uri="{FF2B5EF4-FFF2-40B4-BE49-F238E27FC236}">
                <a16:creationId xmlns:a16="http://schemas.microsoft.com/office/drawing/2014/main" id="{F4DC9901-D4CF-7943-8110-FEBE5200A6ED}"/>
              </a:ext>
            </a:extLst>
          </p:cNvPr>
          <p:cNvPicPr>
            <a:picLocks noChangeAspect="1"/>
          </p:cNvPicPr>
          <p:nvPr/>
        </p:nvPicPr>
        <p:blipFill>
          <a:blip r:embed="rId3"/>
          <a:stretch>
            <a:fillRect/>
          </a:stretch>
        </p:blipFill>
        <p:spPr>
          <a:xfrm>
            <a:off x="464102" y="586846"/>
            <a:ext cx="8284114" cy="5571067"/>
          </a:xfrm>
          <a:prstGeom prst="rect">
            <a:avLst/>
          </a:prstGeom>
        </p:spPr>
      </p:pic>
      <p:sp>
        <p:nvSpPr>
          <p:cNvPr id="4" name="Rectangle 3">
            <a:extLst>
              <a:ext uri="{FF2B5EF4-FFF2-40B4-BE49-F238E27FC236}">
                <a16:creationId xmlns:a16="http://schemas.microsoft.com/office/drawing/2014/main" id="{FFB0C594-46B5-0445-BA67-D8310DABD257}"/>
              </a:ext>
            </a:extLst>
          </p:cNvPr>
          <p:cNvSpPr/>
          <p:nvPr/>
        </p:nvSpPr>
        <p:spPr>
          <a:xfrm>
            <a:off x="5368159" y="960218"/>
            <a:ext cx="6359739" cy="2062103"/>
          </a:xfrm>
          <a:prstGeom prst="rect">
            <a:avLst/>
          </a:prstGeom>
        </p:spPr>
        <p:txBody>
          <a:bodyPr wrap="square">
            <a:spAutoFit/>
          </a:bodyPr>
          <a:lstStyle/>
          <a:p>
            <a:pPr algn="ctr"/>
            <a:r>
              <a:rPr lang="en-US" sz="3200" dirty="0"/>
              <a:t>Are publishers and librarians looking at the same data points to make decisions on how transformative agreements work?</a:t>
            </a:r>
          </a:p>
        </p:txBody>
      </p:sp>
    </p:spTree>
    <p:extLst>
      <p:ext uri="{BB962C8B-B14F-4D97-AF65-F5344CB8AC3E}">
        <p14:creationId xmlns:p14="http://schemas.microsoft.com/office/powerpoint/2010/main" val="225504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1B0AC8-42D8-724E-98C0-0DE353D450FD}"/>
              </a:ext>
            </a:extLst>
          </p:cNvPr>
          <p:cNvSpPr txBox="1"/>
          <p:nvPr/>
        </p:nvSpPr>
        <p:spPr>
          <a:xfrm>
            <a:off x="598200" y="1085354"/>
            <a:ext cx="4263360" cy="3474722"/>
          </a:xfrm>
          <a:prstGeom prst="rect">
            <a:avLst/>
          </a:prstGeom>
        </p:spPr>
        <p:txBody>
          <a:bodyPr vert="horz" lIns="91440" tIns="45720" rIns="91440" bIns="45720" rtlCol="0" anchor="b">
            <a:normAutofit/>
          </a:bodyPr>
          <a:lstStyle/>
          <a:p>
            <a:pPr algn="ctr"/>
            <a:r>
              <a:rPr lang="en-US" sz="4400" dirty="0">
                <a:solidFill>
                  <a:schemeClr val="tx1"/>
                </a:solidFill>
              </a:rPr>
              <a:t>How can the library audit and benchmark RAP and PAR deals?</a:t>
            </a:r>
          </a:p>
        </p:txBody>
      </p:sp>
      <p:pic>
        <p:nvPicPr>
          <p:cNvPr id="8" name="Picture 7" descr="A large white building&#10;&#10;Description automatically generated">
            <a:extLst>
              <a:ext uri="{FF2B5EF4-FFF2-40B4-BE49-F238E27FC236}">
                <a16:creationId xmlns:a16="http://schemas.microsoft.com/office/drawing/2014/main" id="{50A1E2CE-ACE6-474A-AF8E-20272A427222}"/>
              </a:ext>
            </a:extLst>
          </p:cNvPr>
          <p:cNvPicPr>
            <a:picLocks noChangeAspect="1"/>
          </p:cNvPicPr>
          <p:nvPr/>
        </p:nvPicPr>
        <p:blipFill rotWithShape="1">
          <a:blip r:embed="rId3">
            <a:duotone>
              <a:prstClr val="black"/>
              <a:prstClr val="white"/>
            </a:duotone>
          </a:blip>
          <a:srcRect l="9377" r="15540"/>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15" name="Freeform: Shape 12">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54832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60E354-01D0-4D36-9100-7D4CEDE99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view of a large building&#10;&#10;Description automatically generated">
            <a:extLst>
              <a:ext uri="{FF2B5EF4-FFF2-40B4-BE49-F238E27FC236}">
                <a16:creationId xmlns:a16="http://schemas.microsoft.com/office/drawing/2014/main" id="{93DFD691-23C7-D143-B8C9-ECEA81DE18C5}"/>
              </a:ext>
            </a:extLst>
          </p:cNvPr>
          <p:cNvPicPr>
            <a:picLocks noChangeAspect="1"/>
          </p:cNvPicPr>
          <p:nvPr/>
        </p:nvPicPr>
        <p:blipFill rotWithShape="1">
          <a:blip r:embed="rId3">
            <a:duotone>
              <a:prstClr val="black"/>
              <a:prstClr val="white"/>
            </a:duotone>
          </a:blip>
          <a:srcRect l="7118" r="18069" b="-1"/>
          <a:stretch/>
        </p:blipFill>
        <p:spPr>
          <a:xfrm>
            <a:off x="1" y="10"/>
            <a:ext cx="7744393" cy="6857990"/>
          </a:xfrm>
          <a:custGeom>
            <a:avLst/>
            <a:gdLst/>
            <a:ahLst/>
            <a:cxnLst/>
            <a:rect l="l" t="t" r="r" b="b"/>
            <a:pathLst>
              <a:path w="7744393" h="6858000">
                <a:moveTo>
                  <a:pt x="0" y="0"/>
                </a:moveTo>
                <a:lnTo>
                  <a:pt x="7744393" y="0"/>
                </a:lnTo>
                <a:lnTo>
                  <a:pt x="7740387" y="3148"/>
                </a:lnTo>
                <a:cubicBezTo>
                  <a:pt x="6753686" y="817446"/>
                  <a:pt x="6124765" y="2049777"/>
                  <a:pt x="6124765" y="3429000"/>
                </a:cubicBezTo>
                <a:cubicBezTo>
                  <a:pt x="6124765" y="4808224"/>
                  <a:pt x="6753686" y="6040555"/>
                  <a:pt x="7740387" y="6854853"/>
                </a:cubicBezTo>
                <a:lnTo>
                  <a:pt x="7744392" y="6858000"/>
                </a:lnTo>
                <a:lnTo>
                  <a:pt x="0" y="6858000"/>
                </a:lnTo>
                <a:close/>
              </a:path>
            </a:pathLst>
          </a:custGeom>
        </p:spPr>
      </p:pic>
      <p:sp>
        <p:nvSpPr>
          <p:cNvPr id="6" name="TextBox 5">
            <a:extLst>
              <a:ext uri="{FF2B5EF4-FFF2-40B4-BE49-F238E27FC236}">
                <a16:creationId xmlns:a16="http://schemas.microsoft.com/office/drawing/2014/main" id="{C71B0AC8-42D8-724E-98C0-0DE353D450FD}"/>
              </a:ext>
            </a:extLst>
          </p:cNvPr>
          <p:cNvSpPr txBox="1"/>
          <p:nvPr/>
        </p:nvSpPr>
        <p:spPr>
          <a:xfrm>
            <a:off x="6609198" y="1819522"/>
            <a:ext cx="6103182" cy="29751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As a funder, how do I measure the impact and efficacy of my program?</a:t>
            </a:r>
          </a:p>
        </p:txBody>
      </p:sp>
      <p:sp>
        <p:nvSpPr>
          <p:cNvPr id="27" name="Freeform: Shape 12">
            <a:extLst>
              <a:ext uri="{FF2B5EF4-FFF2-40B4-BE49-F238E27FC236}">
                <a16:creationId xmlns:a16="http://schemas.microsoft.com/office/drawing/2014/main" id="{C05F9929-5504-4C68-9AA2-E98BBA1F8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590"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1952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8"/>
          <p:cNvSpPr/>
          <p:nvPr/>
        </p:nvSpPr>
        <p:spPr>
          <a:xfrm>
            <a:off x="0" y="-3324"/>
            <a:ext cx="12192000" cy="68613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0" name="Google Shape;200;p8"/>
          <p:cNvSpPr/>
          <p:nvPr/>
        </p:nvSpPr>
        <p:spPr>
          <a:xfrm>
            <a:off x="321734" y="321733"/>
            <a:ext cx="11573488" cy="6214534"/>
          </a:xfrm>
          <a:prstGeom prst="rect">
            <a:avLst/>
          </a:prstGeom>
          <a:solidFill>
            <a:srgbClr val="3F3F3F"/>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1" name="Google Shape;201;p8"/>
          <p:cNvSpPr txBox="1">
            <a:spLocks noGrp="1"/>
          </p:cNvSpPr>
          <p:nvPr>
            <p:ph type="ctrTitle"/>
          </p:nvPr>
        </p:nvSpPr>
        <p:spPr>
          <a:xfrm>
            <a:off x="1524000" y="1122362"/>
            <a:ext cx="9144000" cy="28400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800"/>
              <a:buFont typeface="Calibri"/>
              <a:buNone/>
            </a:pPr>
            <a:r>
              <a:rPr lang="en-US" sz="5400" dirty="0">
                <a:solidFill>
                  <a:schemeClr val="lt1"/>
                </a:solidFill>
                <a:latin typeface="Helvetica Neue"/>
                <a:ea typeface="Helvetica Neue"/>
                <a:cs typeface="Helvetica Neue"/>
                <a:sym typeface="Helvetica Neue"/>
              </a:rPr>
              <a:t>The future of analytics:</a:t>
            </a:r>
            <a:br>
              <a:rPr lang="en-US" sz="5400" dirty="0">
                <a:solidFill>
                  <a:schemeClr val="lt1"/>
                </a:solidFill>
                <a:latin typeface="Helvetica Neue"/>
                <a:ea typeface="Helvetica Neue"/>
                <a:cs typeface="Helvetica Neue"/>
                <a:sym typeface="Helvetica Neue"/>
              </a:rPr>
            </a:br>
            <a:r>
              <a:rPr lang="en-US" sz="5400" dirty="0">
                <a:solidFill>
                  <a:schemeClr val="lt1"/>
                </a:solidFill>
                <a:latin typeface="Helvetica Neue"/>
                <a:ea typeface="Helvetica Neue"/>
                <a:cs typeface="Helvetica Neue"/>
                <a:sym typeface="Helvetica Neue"/>
              </a:rPr>
              <a:t>Metrics + Analytics</a:t>
            </a:r>
            <a:endParaRPr sz="5400" dirty="0">
              <a:solidFill>
                <a:schemeClr val="lt1"/>
              </a:solidFill>
              <a:latin typeface="Helvetica Neue"/>
              <a:ea typeface="Helvetica Neue"/>
              <a:cs typeface="Helvetica Neue"/>
              <a:sym typeface="Helvetica Neue"/>
            </a:endParaRPr>
          </a:p>
        </p:txBody>
      </p:sp>
      <p:cxnSp>
        <p:nvCxnSpPr>
          <p:cNvPr id="202" name="Google Shape;202;p8"/>
          <p:cNvCxnSpPr/>
          <p:nvPr/>
        </p:nvCxnSpPr>
        <p:spPr>
          <a:xfrm>
            <a:off x="4724400" y="4109417"/>
            <a:ext cx="2743200" cy="0"/>
          </a:xfrm>
          <a:prstGeom prst="straightConnector1">
            <a:avLst/>
          </a:prstGeom>
          <a:noFill/>
          <a:ln w="12700" cap="flat" cmpd="sng">
            <a:solidFill>
              <a:srgbClr val="D8D8D8"/>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sitting, black, table&#10;&#10;Description automatically generated">
            <a:extLst>
              <a:ext uri="{FF2B5EF4-FFF2-40B4-BE49-F238E27FC236}">
                <a16:creationId xmlns:a16="http://schemas.microsoft.com/office/drawing/2014/main" id="{49EBA113-14E6-0143-9F11-E3D532979845}"/>
              </a:ext>
            </a:extLst>
          </p:cNvPr>
          <p:cNvPicPr>
            <a:picLocks noChangeAspect="1"/>
          </p:cNvPicPr>
          <p:nvPr/>
        </p:nvPicPr>
        <p:blipFill rotWithShape="1">
          <a:blip r:embed="rId3"/>
          <a:srcRect t="23385" b="1615"/>
          <a:stretch/>
        </p:blipFill>
        <p:spPr>
          <a:xfrm>
            <a:off x="0" y="10"/>
            <a:ext cx="12191980" cy="6857990"/>
          </a:xfrm>
          <a:prstGeom prst="rect">
            <a:avLst/>
          </a:prstGeom>
        </p:spPr>
      </p:pic>
      <p:sp>
        <p:nvSpPr>
          <p:cNvPr id="4" name="Google Shape;201;p8">
            <a:extLst>
              <a:ext uri="{FF2B5EF4-FFF2-40B4-BE49-F238E27FC236}">
                <a16:creationId xmlns:a16="http://schemas.microsoft.com/office/drawing/2014/main" id="{4F4ACD5F-FCF1-FA46-B33B-7ABE559228E4}"/>
              </a:ext>
            </a:extLst>
          </p:cNvPr>
          <p:cNvSpPr txBox="1">
            <a:spLocks/>
          </p:cNvSpPr>
          <p:nvPr/>
        </p:nvSpPr>
        <p:spPr>
          <a:xfrm>
            <a:off x="433551" y="1606961"/>
            <a:ext cx="6802136" cy="284003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5800"/>
              <a:buFont typeface="Calibri"/>
              <a:buNone/>
            </a:pPr>
            <a:r>
              <a:rPr lang="en-US" sz="5400" dirty="0">
                <a:solidFill>
                  <a:schemeClr val="tx1"/>
                </a:solidFill>
                <a:latin typeface="Helvetica Neue"/>
                <a:ea typeface="Helvetica Neue"/>
                <a:cs typeface="Helvetica Neue"/>
                <a:sym typeface="Helvetica Neue"/>
              </a:rPr>
              <a:t>What’s the difference between metrics </a:t>
            </a:r>
          </a:p>
          <a:p>
            <a:pPr>
              <a:lnSpc>
                <a:spcPct val="90000"/>
              </a:lnSpc>
              <a:buClr>
                <a:schemeClr val="lt1"/>
              </a:buClr>
              <a:buSzPts val="5800"/>
              <a:buFont typeface="Calibri"/>
              <a:buNone/>
            </a:pPr>
            <a:r>
              <a:rPr lang="en-US" sz="5400" dirty="0">
                <a:solidFill>
                  <a:schemeClr val="tx1"/>
                </a:solidFill>
                <a:latin typeface="Helvetica Neue"/>
                <a:ea typeface="Helvetica Neue"/>
                <a:cs typeface="Helvetica Neue"/>
                <a:sym typeface="Helvetica Neue"/>
              </a:rPr>
              <a:t>and analytics?</a:t>
            </a:r>
          </a:p>
        </p:txBody>
      </p:sp>
    </p:spTree>
    <p:extLst>
      <p:ext uri="{BB962C8B-B14F-4D97-AF65-F5344CB8AC3E}">
        <p14:creationId xmlns:p14="http://schemas.microsoft.com/office/powerpoint/2010/main" val="2319738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p:nvPr/>
        </p:nvSpPr>
        <p:spPr>
          <a:xfrm>
            <a:off x="5450041" y="99944"/>
            <a:ext cx="6661354" cy="6622026"/>
          </a:xfrm>
          <a:prstGeom prst="rect">
            <a:avLst/>
          </a:prstGeom>
          <a:solidFill>
            <a:schemeClr val="tx1">
              <a:lumMod val="75000"/>
              <a:lumOff val="2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Helvetica Neue"/>
              <a:ea typeface="Helvetica Neue"/>
              <a:cs typeface="Helvetica Neue"/>
              <a:sym typeface="Helvetica Neue"/>
            </a:endParaRPr>
          </a:p>
        </p:txBody>
      </p:sp>
      <p:sp>
        <p:nvSpPr>
          <p:cNvPr id="103" name="Google Shape;103;p2"/>
          <p:cNvSpPr txBox="1">
            <a:spLocks noGrp="1"/>
          </p:cNvSpPr>
          <p:nvPr>
            <p:ph type="title"/>
          </p:nvPr>
        </p:nvSpPr>
        <p:spPr>
          <a:xfrm>
            <a:off x="0" y="2748107"/>
            <a:ext cx="5985164"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solidFill>
                  <a:srgbClr val="000000"/>
                </a:solidFill>
                <a:latin typeface="Helvetica Neue"/>
                <a:ea typeface="Helvetica Neue"/>
                <a:cs typeface="Helvetica Neue"/>
                <a:sym typeface="Helvetica Neue"/>
              </a:rPr>
              <a:t>Agenda</a:t>
            </a:r>
            <a:endParaRPr>
              <a:solidFill>
                <a:srgbClr val="000000"/>
              </a:solidFill>
              <a:latin typeface="Helvetica Neue"/>
              <a:ea typeface="Helvetica Neue"/>
              <a:cs typeface="Helvetica Neue"/>
              <a:sym typeface="Helvetica Neue"/>
            </a:endParaRPr>
          </a:p>
        </p:txBody>
      </p:sp>
      <p:sp>
        <p:nvSpPr>
          <p:cNvPr id="104" name="Google Shape;104;p2"/>
          <p:cNvSpPr txBox="1">
            <a:spLocks noGrp="1"/>
          </p:cNvSpPr>
          <p:nvPr>
            <p:ph type="body" idx="1"/>
          </p:nvPr>
        </p:nvSpPr>
        <p:spPr>
          <a:xfrm>
            <a:off x="5726759" y="1522385"/>
            <a:ext cx="6384636" cy="3777143"/>
          </a:xfrm>
          <a:prstGeom prst="rect">
            <a:avLst/>
          </a:prstGeom>
          <a:noFill/>
          <a:ln>
            <a:noFill/>
          </a:ln>
        </p:spPr>
        <p:txBody>
          <a:bodyPr spcFirstLastPara="1" wrap="square" lIns="91425" tIns="45700" rIns="91425" bIns="45700" anchor="t" anchorCtr="0">
            <a:noAutofit/>
          </a:bodyPr>
          <a:lstStyle/>
          <a:p>
            <a:pPr marL="342900" lvl="0" indent="-228600" algn="l" rtl="0">
              <a:lnSpc>
                <a:spcPct val="80000"/>
              </a:lnSpc>
              <a:spcBef>
                <a:spcPts val="1800"/>
              </a:spcBef>
              <a:spcAft>
                <a:spcPts val="1200"/>
              </a:spcAft>
              <a:buClr>
                <a:schemeClr val="lt1"/>
              </a:buClr>
              <a:buSzPts val="2800"/>
              <a:buFont typeface="Arial"/>
              <a:buChar char="•"/>
            </a:pPr>
            <a:r>
              <a:rPr lang="en-US" sz="3200" dirty="0">
                <a:solidFill>
                  <a:schemeClr val="lt1"/>
                </a:solidFill>
                <a:latin typeface="Helvetica Neue"/>
                <a:ea typeface="Helvetica Neue"/>
                <a:cs typeface="Helvetica Neue"/>
                <a:sym typeface="Helvetica Neue"/>
              </a:rPr>
              <a:t>A brief history of metrics</a:t>
            </a:r>
            <a:endParaRPr dirty="0"/>
          </a:p>
          <a:p>
            <a:pPr marL="342900" lvl="0" indent="-228600" algn="l" rtl="0">
              <a:lnSpc>
                <a:spcPct val="80000"/>
              </a:lnSpc>
              <a:spcBef>
                <a:spcPts val="1800"/>
              </a:spcBef>
              <a:spcAft>
                <a:spcPts val="1200"/>
              </a:spcAft>
              <a:buClr>
                <a:schemeClr val="lt1"/>
              </a:buClr>
              <a:buSzPts val="2800"/>
              <a:buChar char="•"/>
            </a:pPr>
            <a:r>
              <a:rPr lang="en-US" sz="3200" dirty="0">
                <a:solidFill>
                  <a:schemeClr val="lt1"/>
                </a:solidFill>
                <a:latin typeface="Helvetica Neue"/>
                <a:ea typeface="Helvetica Neue"/>
                <a:cs typeface="Helvetica Neue"/>
                <a:sym typeface="Helvetica Neue"/>
              </a:rPr>
              <a:t>Why use metrics?</a:t>
            </a:r>
            <a:endParaRPr sz="3200" dirty="0">
              <a:solidFill>
                <a:schemeClr val="lt1"/>
              </a:solidFill>
              <a:latin typeface="Helvetica Neue"/>
              <a:ea typeface="Helvetica Neue"/>
              <a:cs typeface="Helvetica Neue"/>
              <a:sym typeface="Helvetica Neue"/>
            </a:endParaRPr>
          </a:p>
          <a:p>
            <a:pPr marL="342900" lvl="0" indent="-228600" algn="l" rtl="0">
              <a:lnSpc>
                <a:spcPct val="80000"/>
              </a:lnSpc>
              <a:spcBef>
                <a:spcPts val="1800"/>
              </a:spcBef>
              <a:spcAft>
                <a:spcPts val="1200"/>
              </a:spcAft>
              <a:buClr>
                <a:schemeClr val="lt1"/>
              </a:buClr>
              <a:buSzPts val="2800"/>
              <a:buFont typeface="Arial"/>
              <a:buChar char="•"/>
            </a:pPr>
            <a:r>
              <a:rPr lang="en-US" sz="3200" dirty="0">
                <a:solidFill>
                  <a:schemeClr val="lt1"/>
                </a:solidFill>
                <a:latin typeface="Helvetica Neue"/>
                <a:ea typeface="Helvetica Neue"/>
                <a:cs typeface="Helvetica Neue"/>
                <a:sym typeface="Helvetica Neue"/>
              </a:rPr>
              <a:t>What are our critical questions?</a:t>
            </a:r>
            <a:endParaRPr dirty="0"/>
          </a:p>
          <a:p>
            <a:pPr marL="342900" lvl="0" indent="-228600" algn="l" rtl="0">
              <a:lnSpc>
                <a:spcPct val="80000"/>
              </a:lnSpc>
              <a:spcBef>
                <a:spcPts val="1800"/>
              </a:spcBef>
              <a:spcAft>
                <a:spcPts val="1200"/>
              </a:spcAft>
              <a:buClr>
                <a:schemeClr val="lt1"/>
              </a:buClr>
              <a:buSzPts val="2800"/>
              <a:buFont typeface="Arial"/>
              <a:buChar char="•"/>
            </a:pPr>
            <a:r>
              <a:rPr lang="en-US" sz="3200" dirty="0">
                <a:solidFill>
                  <a:schemeClr val="lt1"/>
                </a:solidFill>
                <a:latin typeface="Helvetica Neue"/>
                <a:ea typeface="Helvetica Neue"/>
                <a:cs typeface="Helvetica Neue"/>
                <a:sym typeface="Helvetica Neue"/>
              </a:rPr>
              <a:t>How might we answer them in the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p:nvPr/>
        </p:nvSpPr>
        <p:spPr>
          <a:xfrm>
            <a:off x="80605" y="117987"/>
            <a:ext cx="6015395" cy="6622026"/>
          </a:xfrm>
          <a:prstGeom prst="rect">
            <a:avLst/>
          </a:prstGeom>
          <a:solidFill>
            <a:schemeClr val="tx1">
              <a:lumMod val="75000"/>
              <a:lumOff val="2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Helvetica Neue"/>
              <a:ea typeface="Helvetica Neue"/>
              <a:cs typeface="Helvetica Neue"/>
              <a:sym typeface="Helvetica Neue"/>
            </a:endParaRPr>
          </a:p>
        </p:txBody>
      </p:sp>
      <p:sp>
        <p:nvSpPr>
          <p:cNvPr id="104" name="Google Shape;104;p2"/>
          <p:cNvSpPr txBox="1">
            <a:spLocks noGrp="1"/>
          </p:cNvSpPr>
          <p:nvPr>
            <p:ph type="body" idx="1"/>
          </p:nvPr>
        </p:nvSpPr>
        <p:spPr>
          <a:xfrm>
            <a:off x="0" y="2213809"/>
            <a:ext cx="5878838" cy="1906615"/>
          </a:xfrm>
          <a:prstGeom prst="rect">
            <a:avLst/>
          </a:prstGeom>
          <a:noFill/>
          <a:ln>
            <a:noFill/>
          </a:ln>
        </p:spPr>
        <p:txBody>
          <a:bodyPr spcFirstLastPara="1" wrap="square" lIns="91425" tIns="45700" rIns="91425" bIns="45700" anchor="t" anchorCtr="0">
            <a:noAutofit/>
          </a:bodyPr>
          <a:lstStyle/>
          <a:p>
            <a:pPr marL="114300" indent="0" algn="ctr">
              <a:buNone/>
            </a:pPr>
            <a:r>
              <a:rPr lang="en-US" sz="4400" dirty="0">
                <a:solidFill>
                  <a:schemeClr val="bg1">
                    <a:lumMod val="95000"/>
                  </a:schemeClr>
                </a:solidFill>
              </a:rPr>
              <a:t>What questions can’t we answer now?</a:t>
            </a:r>
          </a:p>
        </p:txBody>
      </p:sp>
      <p:sp>
        <p:nvSpPr>
          <p:cNvPr id="14" name="Google Shape;194;g7dc71372e6_0_103">
            <a:extLst>
              <a:ext uri="{FF2B5EF4-FFF2-40B4-BE49-F238E27FC236}">
                <a16:creationId xmlns:a16="http://schemas.microsoft.com/office/drawing/2014/main" id="{F55D4731-3883-6A45-A199-4EF156265CFC}"/>
              </a:ext>
            </a:extLst>
          </p:cNvPr>
          <p:cNvSpPr txBox="1">
            <a:spLocks/>
          </p:cNvSpPr>
          <p:nvPr/>
        </p:nvSpPr>
        <p:spPr>
          <a:xfrm>
            <a:off x="6795439" y="1182534"/>
            <a:ext cx="4895850" cy="39691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57200">
              <a:spcBef>
                <a:spcPts val="1200"/>
              </a:spcBef>
              <a:spcAft>
                <a:spcPts val="1200"/>
              </a:spcAft>
            </a:pPr>
            <a:r>
              <a:rPr lang="en-US" sz="4000" dirty="0"/>
              <a:t>Why?</a:t>
            </a:r>
          </a:p>
          <a:p>
            <a:pPr indent="-457200">
              <a:spcBef>
                <a:spcPts val="1200"/>
              </a:spcBef>
              <a:spcAft>
                <a:spcPts val="1200"/>
              </a:spcAft>
            </a:pPr>
            <a:r>
              <a:rPr lang="en-US" sz="4000" dirty="0"/>
              <a:t>What data do we have? </a:t>
            </a:r>
          </a:p>
          <a:p>
            <a:pPr indent="-457200">
              <a:spcBef>
                <a:spcPts val="1200"/>
              </a:spcBef>
              <a:spcAft>
                <a:spcPts val="1200"/>
              </a:spcAft>
            </a:pPr>
            <a:r>
              <a:rPr lang="en-US" sz="4000" dirty="0"/>
              <a:t>Where do we get it? </a:t>
            </a:r>
          </a:p>
          <a:p>
            <a:pPr indent="-457200">
              <a:spcBef>
                <a:spcPts val="1200"/>
              </a:spcBef>
              <a:spcAft>
                <a:spcPts val="1200"/>
              </a:spcAft>
            </a:pPr>
            <a:r>
              <a:rPr lang="en-US" sz="4000" dirty="0"/>
              <a:t>Is it interoperable?</a:t>
            </a:r>
          </a:p>
          <a:p>
            <a:pPr marL="0" indent="0">
              <a:buFont typeface="Arial"/>
              <a:buNone/>
            </a:pPr>
            <a:endParaRPr lang="en-US" b="1" dirty="0"/>
          </a:p>
        </p:txBody>
      </p:sp>
    </p:spTree>
    <p:extLst>
      <p:ext uri="{BB962C8B-B14F-4D97-AF65-F5344CB8AC3E}">
        <p14:creationId xmlns:p14="http://schemas.microsoft.com/office/powerpoint/2010/main" val="64832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person wearing glasses&#10;&#10;Description automatically generated">
            <a:extLst>
              <a:ext uri="{FF2B5EF4-FFF2-40B4-BE49-F238E27FC236}">
                <a16:creationId xmlns:a16="http://schemas.microsoft.com/office/drawing/2014/main" id="{6E5ECEA3-C420-D14C-BDC0-779BF8463C0F}"/>
              </a:ext>
            </a:extLst>
          </p:cNvPr>
          <p:cNvPicPr>
            <a:picLocks noChangeAspect="1"/>
          </p:cNvPicPr>
          <p:nvPr/>
        </p:nvPicPr>
        <p:blipFill rotWithShape="1">
          <a:blip r:embed="rId2"/>
          <a:srcRect r="1981" b="1"/>
          <a:stretch/>
        </p:blipFill>
        <p:spPr>
          <a:xfrm rot="21480000">
            <a:off x="1137837" y="1003258"/>
            <a:ext cx="9916327" cy="4764396"/>
          </a:xfrm>
          <a:prstGeom prst="rect">
            <a:avLst/>
          </a:prstGeom>
        </p:spPr>
      </p:pic>
    </p:spTree>
    <p:extLst>
      <p:ext uri="{BB962C8B-B14F-4D97-AF65-F5344CB8AC3E}">
        <p14:creationId xmlns:p14="http://schemas.microsoft.com/office/powerpoint/2010/main" val="177439387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5"/>
        <p:cNvGrpSpPr/>
        <p:nvPr/>
      </p:nvGrpSpPr>
      <p:grpSpPr>
        <a:xfrm>
          <a:off x="0" y="0"/>
          <a:ext cx="0" cy="0"/>
          <a:chOff x="0" y="0"/>
          <a:chExt cx="0" cy="0"/>
        </a:xfrm>
      </p:grpSpPr>
      <p:pic>
        <p:nvPicPr>
          <p:cNvPr id="3" name="Picture 2" descr="A large brown elephant standing in front of a window&#10;&#10;Description automatically generated">
            <a:extLst>
              <a:ext uri="{FF2B5EF4-FFF2-40B4-BE49-F238E27FC236}">
                <a16:creationId xmlns:a16="http://schemas.microsoft.com/office/drawing/2014/main" id="{9E35389A-8B4B-2C45-8CEF-F773859EF070}"/>
              </a:ext>
            </a:extLst>
          </p:cNvPr>
          <p:cNvPicPr>
            <a:picLocks noChangeAspect="1"/>
          </p:cNvPicPr>
          <p:nvPr/>
        </p:nvPicPr>
        <p:blipFill rotWithShape="1">
          <a:blip r:embed="rId3"/>
          <a:srcRect t="4467" b="11263"/>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Google Shape;257;p24"/>
          <p:cNvSpPr txBox="1"/>
          <p:nvPr/>
        </p:nvSpPr>
        <p:spPr>
          <a:xfrm>
            <a:off x="523875" y="5317240"/>
            <a:ext cx="11210925"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3600" kern="1200" dirty="0">
                <a:solidFill>
                  <a:schemeClr val="tx1">
                    <a:lumMod val="85000"/>
                    <a:lumOff val="15000"/>
                  </a:schemeClr>
                </a:solidFill>
                <a:latin typeface="+mj-lt"/>
                <a:ea typeface="+mj-ea"/>
                <a:cs typeface="+mj-cs"/>
                <a:sym typeface="Helvetica Neue"/>
              </a:rPr>
              <a:t>Data Quality &amp; Consistency</a:t>
            </a:r>
            <a:endParaRPr lang="en-US" sz="3600" kern="1200" dirty="0">
              <a:solidFill>
                <a:schemeClr val="tx1">
                  <a:lumMod val="85000"/>
                  <a:lumOff val="15000"/>
                </a:schemeClr>
              </a:solidFill>
              <a:latin typeface="+mj-lt"/>
              <a:ea typeface="+mj-ea"/>
              <a:cs typeface="+mj-cs"/>
            </a:endParaRPr>
          </a:p>
        </p:txBody>
      </p:sp>
      <p:cxnSp>
        <p:nvCxnSpPr>
          <p:cNvPr id="72" name="Straight Connector 7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3"/>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44C73B9-AB15-DB48-97DE-CAF521352C8E}"/>
              </a:ext>
            </a:extLst>
          </p:cNvPr>
          <p:cNvPicPr>
            <a:picLocks noChangeAspect="1"/>
          </p:cNvPicPr>
          <p:nvPr/>
        </p:nvPicPr>
        <p:blipFill rotWithShape="1">
          <a:blip r:embed="rId3"/>
          <a:srcRect t="2501" b="3750"/>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57;p24">
            <a:extLst>
              <a:ext uri="{FF2B5EF4-FFF2-40B4-BE49-F238E27FC236}">
                <a16:creationId xmlns:a16="http://schemas.microsoft.com/office/drawing/2014/main" id="{48701D24-0940-B445-9105-BCA4A1BB30F4}"/>
              </a:ext>
            </a:extLst>
          </p:cNvPr>
          <p:cNvSpPr txBox="1"/>
          <p:nvPr/>
        </p:nvSpPr>
        <p:spPr>
          <a:xfrm>
            <a:off x="523875" y="5317240"/>
            <a:ext cx="11210925"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3600" kern="1200" dirty="0">
                <a:solidFill>
                  <a:schemeClr val="tx1">
                    <a:lumMod val="85000"/>
                    <a:lumOff val="15000"/>
                  </a:schemeClr>
                </a:solidFill>
                <a:latin typeface="+mj-lt"/>
                <a:ea typeface="+mj-ea"/>
                <a:cs typeface="+mj-cs"/>
                <a:sym typeface="Helvetica Neue"/>
              </a:rPr>
              <a:t>Can we improve data quality?</a:t>
            </a:r>
            <a:endParaRPr lang="en-US" sz="3600" kern="1200" dirty="0">
              <a:solidFill>
                <a:schemeClr val="tx1">
                  <a:lumMod val="85000"/>
                  <a:lumOff val="15000"/>
                </a:schemeClr>
              </a:solidFill>
              <a:latin typeface="+mj-lt"/>
              <a:ea typeface="+mj-ea"/>
              <a:cs typeface="+mj-cs"/>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771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Google Shape;147;g6f43b9761a_0_7">
            <a:extLst>
              <a:ext uri="{FF2B5EF4-FFF2-40B4-BE49-F238E27FC236}">
                <a16:creationId xmlns:a16="http://schemas.microsoft.com/office/drawing/2014/main" id="{F8614ECD-2213-6A48-AF4C-45DD6A1C8402}"/>
              </a:ext>
            </a:extLst>
          </p:cNvPr>
          <p:cNvSpPr txBox="1">
            <a:spLocks/>
          </p:cNvSpPr>
          <p:nvPr/>
        </p:nvSpPr>
        <p:spPr>
          <a:xfrm>
            <a:off x="6167848" y="-99163"/>
            <a:ext cx="6172782" cy="1569659"/>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4400" kern="1200" dirty="0">
                <a:solidFill>
                  <a:schemeClr val="tx1"/>
                </a:solidFill>
                <a:latin typeface="+mj-lt"/>
                <a:ea typeface="+mj-ea"/>
                <a:cs typeface="+mj-cs"/>
              </a:rPr>
              <a:t>  </a:t>
            </a:r>
            <a:r>
              <a:rPr lang="en-US" sz="4800" kern="1200" dirty="0">
                <a:solidFill>
                  <a:schemeClr val="tx1"/>
                </a:solidFill>
                <a:latin typeface="+mj-lt"/>
                <a:ea typeface="+mj-ea"/>
                <a:cs typeface="+mj-cs"/>
              </a:rPr>
              <a:t>What’s next?</a:t>
            </a:r>
          </a:p>
        </p:txBody>
      </p:sp>
      <p:sp>
        <p:nvSpPr>
          <p:cNvPr id="33"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water, glass, bird&#10;&#10;Description automatically generated">
            <a:extLst>
              <a:ext uri="{FF2B5EF4-FFF2-40B4-BE49-F238E27FC236}">
                <a16:creationId xmlns:a16="http://schemas.microsoft.com/office/drawing/2014/main" id="{0FA74A00-6094-914B-A4CB-147E3955B1C4}"/>
              </a:ext>
            </a:extLst>
          </p:cNvPr>
          <p:cNvPicPr>
            <a:picLocks noChangeAspect="1"/>
          </p:cNvPicPr>
          <p:nvPr/>
        </p:nvPicPr>
        <p:blipFill rotWithShape="1">
          <a:blip r:embed="rId2"/>
          <a:srcRect l="16072" r="211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extBox 5">
            <a:extLst>
              <a:ext uri="{FF2B5EF4-FFF2-40B4-BE49-F238E27FC236}">
                <a16:creationId xmlns:a16="http://schemas.microsoft.com/office/drawing/2014/main" id="{48B4577B-8DC6-394E-AC22-9BD9C0BB6EED}"/>
              </a:ext>
            </a:extLst>
          </p:cNvPr>
          <p:cNvSpPr txBox="1"/>
          <p:nvPr/>
        </p:nvSpPr>
        <p:spPr>
          <a:xfrm>
            <a:off x="6464477" y="2277930"/>
            <a:ext cx="5283427" cy="1569660"/>
          </a:xfrm>
          <a:prstGeom prst="rect">
            <a:avLst/>
          </a:prstGeom>
          <a:noFill/>
        </p:spPr>
        <p:txBody>
          <a:bodyPr wrap="square" rtlCol="0">
            <a:spAutoFit/>
          </a:bodyPr>
          <a:lstStyle/>
          <a:p>
            <a:r>
              <a:rPr lang="en-US" sz="3200" dirty="0">
                <a:solidFill>
                  <a:schemeClr val="tx1"/>
                </a:solidFill>
              </a:rPr>
              <a:t>Democratization of analytics across stakeholders and within organizations</a:t>
            </a:r>
          </a:p>
        </p:txBody>
      </p:sp>
      <p:sp>
        <p:nvSpPr>
          <p:cNvPr id="34" name="TextBox 33">
            <a:extLst>
              <a:ext uri="{FF2B5EF4-FFF2-40B4-BE49-F238E27FC236}">
                <a16:creationId xmlns:a16="http://schemas.microsoft.com/office/drawing/2014/main" id="{8C6A9101-6E23-204D-9A80-E9B79F930BFF}"/>
              </a:ext>
            </a:extLst>
          </p:cNvPr>
          <p:cNvSpPr txBox="1"/>
          <p:nvPr/>
        </p:nvSpPr>
        <p:spPr>
          <a:xfrm>
            <a:off x="5704612" y="4104321"/>
            <a:ext cx="5283427" cy="1077218"/>
          </a:xfrm>
          <a:prstGeom prst="rect">
            <a:avLst/>
          </a:prstGeom>
          <a:noFill/>
        </p:spPr>
        <p:txBody>
          <a:bodyPr wrap="square" rtlCol="0">
            <a:spAutoFit/>
          </a:bodyPr>
          <a:lstStyle/>
          <a:p>
            <a:r>
              <a:rPr lang="en-US" sz="3200" dirty="0">
                <a:solidFill>
                  <a:schemeClr val="tx1"/>
                </a:solidFill>
              </a:rPr>
              <a:t>Exploratory and predictive use of data and metrics</a:t>
            </a:r>
          </a:p>
        </p:txBody>
      </p:sp>
      <p:sp>
        <p:nvSpPr>
          <p:cNvPr id="35" name="Google Shape;257;p24">
            <a:extLst>
              <a:ext uri="{FF2B5EF4-FFF2-40B4-BE49-F238E27FC236}">
                <a16:creationId xmlns:a16="http://schemas.microsoft.com/office/drawing/2014/main" id="{586FB65D-D2F0-E74A-B8CB-5169E0FA4362}"/>
              </a:ext>
            </a:extLst>
          </p:cNvPr>
          <p:cNvSpPr txBox="1"/>
          <p:nvPr/>
        </p:nvSpPr>
        <p:spPr>
          <a:xfrm>
            <a:off x="4280304" y="5674493"/>
            <a:ext cx="7056120"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3200" b="1" i="1" kern="1200" dirty="0">
                <a:solidFill>
                  <a:srgbClr val="649971"/>
                </a:solidFill>
                <a:latin typeface="+mj-lt"/>
                <a:ea typeface="+mj-ea"/>
                <a:cs typeface="+mj-cs"/>
                <a:sym typeface="Helvetica Neue"/>
              </a:rPr>
              <a:t>Data quality, consistency, and availability REQUIRED</a:t>
            </a:r>
            <a:endParaRPr lang="en-US" sz="3200" b="1" i="1" kern="1200" dirty="0">
              <a:solidFill>
                <a:srgbClr val="649971"/>
              </a:solidFill>
              <a:latin typeface="+mj-lt"/>
              <a:ea typeface="+mj-ea"/>
              <a:cs typeface="+mj-cs"/>
            </a:endParaRPr>
          </a:p>
        </p:txBody>
      </p:sp>
    </p:spTree>
    <p:extLst>
      <p:ext uri="{BB962C8B-B14F-4D97-AF65-F5344CB8AC3E}">
        <p14:creationId xmlns:p14="http://schemas.microsoft.com/office/powerpoint/2010/main" val="143746699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8BA7E99-D649-1840-8419-81AB84E0BFDB}"/>
              </a:ext>
            </a:extLst>
          </p:cNvPr>
          <p:cNvPicPr>
            <a:picLocks noChangeAspect="1"/>
          </p:cNvPicPr>
          <p:nvPr/>
        </p:nvPicPr>
        <p:blipFill>
          <a:blip r:embed="rId3"/>
          <a:stretch>
            <a:fillRect/>
          </a:stretch>
        </p:blipFill>
        <p:spPr>
          <a:xfrm>
            <a:off x="388321" y="3233160"/>
            <a:ext cx="2197668" cy="145976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56B45E1-726F-E14A-9CAB-2D9E314B1A8E}"/>
              </a:ext>
            </a:extLst>
          </p:cNvPr>
          <p:cNvPicPr>
            <a:picLocks noChangeAspect="1"/>
          </p:cNvPicPr>
          <p:nvPr/>
        </p:nvPicPr>
        <p:blipFill>
          <a:blip r:embed="rId4"/>
          <a:stretch>
            <a:fillRect/>
          </a:stretch>
        </p:blipFill>
        <p:spPr>
          <a:xfrm>
            <a:off x="532559" y="1277690"/>
            <a:ext cx="2938008" cy="1459765"/>
          </a:xfrm>
          <a:prstGeom prst="rect">
            <a:avLst/>
          </a:prstGeom>
        </p:spPr>
      </p:pic>
      <p:pic>
        <p:nvPicPr>
          <p:cNvPr id="9" name="Picture 8" descr="A close up of a logo&#10;&#10;Description automatically generated">
            <a:extLst>
              <a:ext uri="{FF2B5EF4-FFF2-40B4-BE49-F238E27FC236}">
                <a16:creationId xmlns:a16="http://schemas.microsoft.com/office/drawing/2014/main" id="{BE1D4E0D-8761-C348-AD0C-A07DEF0967AC}"/>
              </a:ext>
            </a:extLst>
          </p:cNvPr>
          <p:cNvPicPr>
            <a:picLocks noChangeAspect="1"/>
          </p:cNvPicPr>
          <p:nvPr/>
        </p:nvPicPr>
        <p:blipFill>
          <a:blip r:embed="rId5"/>
          <a:stretch>
            <a:fillRect/>
          </a:stretch>
        </p:blipFill>
        <p:spPr>
          <a:xfrm>
            <a:off x="2980946" y="3704515"/>
            <a:ext cx="2865871" cy="1402958"/>
          </a:xfrm>
          <a:prstGeom prst="rect">
            <a:avLst/>
          </a:prstGeom>
        </p:spPr>
      </p:pic>
      <p:sp>
        <p:nvSpPr>
          <p:cNvPr id="102" name="Google Shape;102;p2"/>
          <p:cNvSpPr/>
          <p:nvPr/>
        </p:nvSpPr>
        <p:spPr>
          <a:xfrm>
            <a:off x="6095999" y="99944"/>
            <a:ext cx="6015395" cy="6622026"/>
          </a:xfrm>
          <a:prstGeom prst="rect">
            <a:avLst/>
          </a:prstGeom>
          <a:solidFill>
            <a:schemeClr val="tx1">
              <a:lumMod val="75000"/>
              <a:lumOff val="2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Helvetica Neue"/>
              <a:ea typeface="Helvetica Neue"/>
              <a:cs typeface="Helvetica Neue"/>
              <a:sym typeface="Helvetica Neue"/>
            </a:endParaRPr>
          </a:p>
        </p:txBody>
      </p:sp>
      <p:sp>
        <p:nvSpPr>
          <p:cNvPr id="104" name="Google Shape;104;p2"/>
          <p:cNvSpPr txBox="1">
            <a:spLocks noGrp="1"/>
          </p:cNvSpPr>
          <p:nvPr>
            <p:ph type="body" idx="1"/>
          </p:nvPr>
        </p:nvSpPr>
        <p:spPr>
          <a:xfrm>
            <a:off x="6164277" y="2626858"/>
            <a:ext cx="5878838" cy="1906615"/>
          </a:xfrm>
          <a:prstGeom prst="rect">
            <a:avLst/>
          </a:prstGeom>
          <a:noFill/>
          <a:ln>
            <a:noFill/>
          </a:ln>
        </p:spPr>
        <p:txBody>
          <a:bodyPr spcFirstLastPara="1" wrap="square" lIns="91425" tIns="45700" rIns="91425" bIns="45700" anchor="t" anchorCtr="0">
            <a:noAutofit/>
          </a:bodyPr>
          <a:lstStyle/>
          <a:p>
            <a:pPr marL="114300" indent="0" algn="ctr">
              <a:buNone/>
            </a:pPr>
            <a:r>
              <a:rPr lang="en-US" sz="4400" dirty="0">
                <a:solidFill>
                  <a:schemeClr val="bg1">
                    <a:lumMod val="95000"/>
                  </a:schemeClr>
                </a:solidFill>
              </a:rPr>
              <a:t>What can we work on together?</a:t>
            </a:r>
          </a:p>
        </p:txBody>
      </p:sp>
      <p:pic>
        <p:nvPicPr>
          <p:cNvPr id="11" name="Picture 10" descr="A picture containing drawing, sign&#10;&#10;Description automatically generated">
            <a:extLst>
              <a:ext uri="{FF2B5EF4-FFF2-40B4-BE49-F238E27FC236}">
                <a16:creationId xmlns:a16="http://schemas.microsoft.com/office/drawing/2014/main" id="{7DB267F6-427A-3E43-B0B3-00CFEA0C7E1B}"/>
              </a:ext>
            </a:extLst>
          </p:cNvPr>
          <p:cNvPicPr>
            <a:picLocks noChangeAspect="1"/>
          </p:cNvPicPr>
          <p:nvPr/>
        </p:nvPicPr>
        <p:blipFill>
          <a:blip r:embed="rId6"/>
          <a:stretch>
            <a:fillRect/>
          </a:stretch>
        </p:blipFill>
        <p:spPr>
          <a:xfrm>
            <a:off x="420519" y="4631551"/>
            <a:ext cx="2450796" cy="104839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2D12B90-76BE-D042-A762-7A856DE5E132}"/>
              </a:ext>
            </a:extLst>
          </p:cNvPr>
          <p:cNvPicPr>
            <a:picLocks noChangeAspect="1"/>
          </p:cNvPicPr>
          <p:nvPr/>
        </p:nvPicPr>
        <p:blipFill>
          <a:blip r:embed="rId7"/>
          <a:stretch>
            <a:fillRect/>
          </a:stretch>
        </p:blipFill>
        <p:spPr>
          <a:xfrm>
            <a:off x="288975" y="433437"/>
            <a:ext cx="3113314" cy="838200"/>
          </a:xfrm>
          <a:prstGeom prst="rect">
            <a:avLst/>
          </a:prstGeom>
        </p:spPr>
      </p:pic>
      <p:pic>
        <p:nvPicPr>
          <p:cNvPr id="15" name="Picture 14" descr="A drawing of a face&#10;&#10;Description automatically generated">
            <a:extLst>
              <a:ext uri="{FF2B5EF4-FFF2-40B4-BE49-F238E27FC236}">
                <a16:creationId xmlns:a16="http://schemas.microsoft.com/office/drawing/2014/main" id="{2E87D1BF-8823-2F4D-8413-837A01B22EDE}"/>
              </a:ext>
            </a:extLst>
          </p:cNvPr>
          <p:cNvPicPr>
            <a:picLocks noChangeAspect="1"/>
          </p:cNvPicPr>
          <p:nvPr/>
        </p:nvPicPr>
        <p:blipFill>
          <a:blip r:embed="rId8"/>
          <a:stretch>
            <a:fillRect/>
          </a:stretch>
        </p:blipFill>
        <p:spPr>
          <a:xfrm>
            <a:off x="1287972" y="2646870"/>
            <a:ext cx="2700903" cy="933296"/>
          </a:xfrm>
          <a:prstGeom prst="rect">
            <a:avLst/>
          </a:prstGeom>
        </p:spPr>
      </p:pic>
      <p:pic>
        <p:nvPicPr>
          <p:cNvPr id="17" name="Picture 16" descr="A close up of a computer&#10;&#10;Description automatically generated">
            <a:extLst>
              <a:ext uri="{FF2B5EF4-FFF2-40B4-BE49-F238E27FC236}">
                <a16:creationId xmlns:a16="http://schemas.microsoft.com/office/drawing/2014/main" id="{7667FDC4-E858-7C4C-A4A6-E4F213BFA1D2}"/>
              </a:ext>
            </a:extLst>
          </p:cNvPr>
          <p:cNvPicPr>
            <a:picLocks noChangeAspect="1"/>
          </p:cNvPicPr>
          <p:nvPr/>
        </p:nvPicPr>
        <p:blipFill>
          <a:blip r:embed="rId9"/>
          <a:stretch>
            <a:fillRect/>
          </a:stretch>
        </p:blipFill>
        <p:spPr>
          <a:xfrm>
            <a:off x="3743883" y="679628"/>
            <a:ext cx="2114316" cy="1184017"/>
          </a:xfrm>
          <a:prstGeom prst="rect">
            <a:avLst/>
          </a:prstGeom>
        </p:spPr>
      </p:pic>
      <p:pic>
        <p:nvPicPr>
          <p:cNvPr id="19" name="Picture 18" descr="A close up of a logo&#10;&#10;Description automatically generated">
            <a:extLst>
              <a:ext uri="{FF2B5EF4-FFF2-40B4-BE49-F238E27FC236}">
                <a16:creationId xmlns:a16="http://schemas.microsoft.com/office/drawing/2014/main" id="{D4DE5FB5-5D6F-354E-96E9-F9D07217C1D0}"/>
              </a:ext>
            </a:extLst>
          </p:cNvPr>
          <p:cNvPicPr>
            <a:picLocks noChangeAspect="1"/>
          </p:cNvPicPr>
          <p:nvPr/>
        </p:nvPicPr>
        <p:blipFill>
          <a:blip r:embed="rId10"/>
          <a:stretch>
            <a:fillRect/>
          </a:stretch>
        </p:blipFill>
        <p:spPr>
          <a:xfrm>
            <a:off x="1071462" y="5679947"/>
            <a:ext cx="4282847" cy="883597"/>
          </a:xfrm>
          <a:prstGeom prst="rect">
            <a:avLst/>
          </a:prstGeom>
        </p:spPr>
      </p:pic>
      <p:pic>
        <p:nvPicPr>
          <p:cNvPr id="21" name="Picture 20" descr="A picture containing drawing, food, plate&#10;&#10;Description automatically generated">
            <a:extLst>
              <a:ext uri="{FF2B5EF4-FFF2-40B4-BE49-F238E27FC236}">
                <a16:creationId xmlns:a16="http://schemas.microsoft.com/office/drawing/2014/main" id="{40942879-F0D8-B54D-842B-45BE32BDAFCC}"/>
              </a:ext>
            </a:extLst>
          </p:cNvPr>
          <p:cNvPicPr>
            <a:picLocks noChangeAspect="1"/>
          </p:cNvPicPr>
          <p:nvPr/>
        </p:nvPicPr>
        <p:blipFill>
          <a:blip r:embed="rId11"/>
          <a:stretch>
            <a:fillRect/>
          </a:stretch>
        </p:blipFill>
        <p:spPr>
          <a:xfrm>
            <a:off x="7749958" y="634720"/>
            <a:ext cx="2707476" cy="1228925"/>
          </a:xfrm>
          <a:prstGeom prst="rect">
            <a:avLst/>
          </a:prstGeom>
        </p:spPr>
      </p:pic>
      <p:pic>
        <p:nvPicPr>
          <p:cNvPr id="3" name="Picture 2" descr="A close up of a sign&#10;&#10;Description automatically generated">
            <a:extLst>
              <a:ext uri="{FF2B5EF4-FFF2-40B4-BE49-F238E27FC236}">
                <a16:creationId xmlns:a16="http://schemas.microsoft.com/office/drawing/2014/main" id="{16F48FBD-4389-9741-8EE8-7AA2844DDA9B}"/>
              </a:ext>
            </a:extLst>
          </p:cNvPr>
          <p:cNvPicPr>
            <a:picLocks noChangeAspect="1"/>
          </p:cNvPicPr>
          <p:nvPr/>
        </p:nvPicPr>
        <p:blipFill>
          <a:blip r:embed="rId12"/>
          <a:stretch>
            <a:fillRect/>
          </a:stretch>
        </p:blipFill>
        <p:spPr>
          <a:xfrm>
            <a:off x="4194678" y="2292881"/>
            <a:ext cx="1402958" cy="1402958"/>
          </a:xfrm>
          <a:prstGeom prst="rect">
            <a:avLst/>
          </a:prstGeom>
        </p:spPr>
      </p:pic>
    </p:spTree>
    <p:extLst>
      <p:ext uri="{BB962C8B-B14F-4D97-AF65-F5344CB8AC3E}">
        <p14:creationId xmlns:p14="http://schemas.microsoft.com/office/powerpoint/2010/main" val="379151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0" y="-3324"/>
            <a:ext cx="12192000" cy="68613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 name="Google Shape;110;p3"/>
          <p:cNvSpPr/>
          <p:nvPr/>
        </p:nvSpPr>
        <p:spPr>
          <a:xfrm>
            <a:off x="321734" y="321733"/>
            <a:ext cx="11573488" cy="6214534"/>
          </a:xfrm>
          <a:prstGeom prst="rect">
            <a:avLst/>
          </a:prstGeom>
          <a:solidFill>
            <a:schemeClr val="tx1">
              <a:lumMod val="75000"/>
              <a:lumOff val="2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3"/>
          <p:cNvSpPr txBox="1">
            <a:spLocks noGrp="1"/>
          </p:cNvSpPr>
          <p:nvPr>
            <p:ph type="ctrTitle"/>
          </p:nvPr>
        </p:nvSpPr>
        <p:spPr>
          <a:xfrm>
            <a:off x="1524000" y="1122362"/>
            <a:ext cx="9144000" cy="28400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800"/>
              <a:buFont typeface="Calibri"/>
              <a:buNone/>
            </a:pPr>
            <a:r>
              <a:rPr lang="en-US" sz="5800">
                <a:solidFill>
                  <a:schemeClr val="lt1"/>
                </a:solidFill>
              </a:rPr>
              <a:t>History</a:t>
            </a:r>
            <a:endParaRPr>
              <a:solidFill>
                <a:schemeClr val="lt1"/>
              </a:solidFill>
            </a:endParaRPr>
          </a:p>
        </p:txBody>
      </p:sp>
      <p:cxnSp>
        <p:nvCxnSpPr>
          <p:cNvPr id="112" name="Google Shape;112;p3"/>
          <p:cNvCxnSpPr/>
          <p:nvPr/>
        </p:nvCxnSpPr>
        <p:spPr>
          <a:xfrm>
            <a:off x="4724400" y="4109417"/>
            <a:ext cx="2743200" cy="0"/>
          </a:xfrm>
          <a:prstGeom prst="straightConnector1">
            <a:avLst/>
          </a:prstGeom>
          <a:noFill/>
          <a:ln w="12700" cap="flat" cmpd="sng">
            <a:solidFill>
              <a:srgbClr val="D8D8D8"/>
            </a:solidFill>
            <a:prstDash val="solid"/>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94BA03-3B97-D344-BE26-5372A1A96976}"/>
              </a:ext>
            </a:extLst>
          </p:cNvPr>
          <p:cNvGraphicFramePr/>
          <p:nvPr>
            <p:extLst>
              <p:ext uri="{D42A27DB-BD31-4B8C-83A1-F6EECF244321}">
                <p14:modId xmlns:p14="http://schemas.microsoft.com/office/powerpoint/2010/main" val="39814859"/>
              </p:ext>
            </p:extLst>
          </p:nvPr>
        </p:nvGraphicFramePr>
        <p:xfrm>
          <a:off x="541283" y="1016057"/>
          <a:ext cx="111094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147;g6f43b9761a_0_7">
            <a:extLst>
              <a:ext uri="{FF2B5EF4-FFF2-40B4-BE49-F238E27FC236}">
                <a16:creationId xmlns:a16="http://schemas.microsoft.com/office/drawing/2014/main" id="{58928DAA-31B5-7F43-BBB9-E03B81CB1243}"/>
              </a:ext>
            </a:extLst>
          </p:cNvPr>
          <p:cNvSpPr txBox="1">
            <a:spLocks/>
          </p:cNvSpPr>
          <p:nvPr/>
        </p:nvSpPr>
        <p:spPr>
          <a:xfrm>
            <a:off x="0" y="-828898"/>
            <a:ext cx="12192000" cy="1844955"/>
          </a:xfrm>
          <a:prstGeom prst="rect">
            <a:avLst/>
          </a:prstGeom>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t>  From Journal Impact Factor …</a:t>
            </a:r>
          </a:p>
        </p:txBody>
      </p:sp>
    </p:spTree>
    <p:extLst>
      <p:ext uri="{BB962C8B-B14F-4D97-AF65-F5344CB8AC3E}">
        <p14:creationId xmlns:p14="http://schemas.microsoft.com/office/powerpoint/2010/main" val="88765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knife&#10;&#10;Description automatically generated">
            <a:extLst>
              <a:ext uri="{FF2B5EF4-FFF2-40B4-BE49-F238E27FC236}">
                <a16:creationId xmlns:a16="http://schemas.microsoft.com/office/drawing/2014/main" id="{11EED349-3F60-344B-931B-0FE39B74B67B}"/>
              </a:ext>
            </a:extLst>
          </p:cNvPr>
          <p:cNvPicPr>
            <a:picLocks noChangeAspect="1"/>
          </p:cNvPicPr>
          <p:nvPr/>
        </p:nvPicPr>
        <p:blipFill>
          <a:blip r:embed="rId3"/>
          <a:stretch>
            <a:fillRect/>
          </a:stretch>
        </p:blipFill>
        <p:spPr>
          <a:xfrm>
            <a:off x="3121571" y="5234670"/>
            <a:ext cx="6140450" cy="1410029"/>
          </a:xfrm>
          <a:prstGeom prst="rect">
            <a:avLst/>
          </a:prstGeom>
        </p:spPr>
      </p:pic>
      <p:graphicFrame>
        <p:nvGraphicFramePr>
          <p:cNvPr id="2" name="Diagram 1">
            <a:extLst>
              <a:ext uri="{FF2B5EF4-FFF2-40B4-BE49-F238E27FC236}">
                <a16:creationId xmlns:a16="http://schemas.microsoft.com/office/drawing/2014/main" id="{1F94BA03-3B97-D344-BE26-5372A1A96976}"/>
              </a:ext>
            </a:extLst>
          </p:cNvPr>
          <p:cNvGraphicFramePr/>
          <p:nvPr>
            <p:extLst>
              <p:ext uri="{D42A27DB-BD31-4B8C-83A1-F6EECF244321}">
                <p14:modId xmlns:p14="http://schemas.microsoft.com/office/powerpoint/2010/main" val="2405814570"/>
              </p:ext>
            </p:extLst>
          </p:nvPr>
        </p:nvGraphicFramePr>
        <p:xfrm>
          <a:off x="993666" y="413239"/>
          <a:ext cx="1090185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Google Shape;147;g6f43b9761a_0_7">
            <a:extLst>
              <a:ext uri="{FF2B5EF4-FFF2-40B4-BE49-F238E27FC236}">
                <a16:creationId xmlns:a16="http://schemas.microsoft.com/office/drawing/2014/main" id="{0955A1BA-9ADD-3F41-8CBC-2EF69E9B7081}"/>
              </a:ext>
            </a:extLst>
          </p:cNvPr>
          <p:cNvSpPr txBox="1">
            <a:spLocks/>
          </p:cNvSpPr>
          <p:nvPr/>
        </p:nvSpPr>
        <p:spPr>
          <a:xfrm>
            <a:off x="0" y="-828898"/>
            <a:ext cx="12192000" cy="1844955"/>
          </a:xfrm>
          <a:prstGeom prst="rect">
            <a:avLst/>
          </a:prstGeom>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t>  …To </a:t>
            </a:r>
            <a:r>
              <a:rPr lang="en-US" sz="4000" dirty="0" err="1"/>
              <a:t>Altmetrics</a:t>
            </a:r>
            <a:r>
              <a:rPr lang="en-US" sz="4000" dirty="0"/>
              <a:t> and more</a:t>
            </a:r>
          </a:p>
        </p:txBody>
      </p:sp>
      <p:pic>
        <p:nvPicPr>
          <p:cNvPr id="6" name="Picture 5" descr="A picture containing drawing&#10;&#10;Description automatically generated">
            <a:extLst>
              <a:ext uri="{FF2B5EF4-FFF2-40B4-BE49-F238E27FC236}">
                <a16:creationId xmlns:a16="http://schemas.microsoft.com/office/drawing/2014/main" id="{7DC61BE8-5C8E-544E-A76A-87AF12671D28}"/>
              </a:ext>
            </a:extLst>
          </p:cNvPr>
          <p:cNvPicPr>
            <a:picLocks noChangeAspect="1"/>
          </p:cNvPicPr>
          <p:nvPr/>
        </p:nvPicPr>
        <p:blipFill>
          <a:blip r:embed="rId9"/>
          <a:stretch>
            <a:fillRect/>
          </a:stretch>
        </p:blipFill>
        <p:spPr>
          <a:xfrm>
            <a:off x="715579" y="5248018"/>
            <a:ext cx="2109513" cy="1196743"/>
          </a:xfrm>
          <a:prstGeom prst="rect">
            <a:avLst/>
          </a:prstGeom>
        </p:spPr>
      </p:pic>
    </p:spTree>
    <p:extLst>
      <p:ext uri="{BB962C8B-B14F-4D97-AF65-F5344CB8AC3E}">
        <p14:creationId xmlns:p14="http://schemas.microsoft.com/office/powerpoint/2010/main" val="160088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7e138080df_0_0"/>
          <p:cNvSpPr txBox="1">
            <a:spLocks noGrp="1"/>
          </p:cNvSpPr>
          <p:nvPr>
            <p:ph type="subTitle" idx="1"/>
          </p:nvPr>
        </p:nvSpPr>
        <p:spPr>
          <a:xfrm>
            <a:off x="1350950" y="854513"/>
            <a:ext cx="9144000" cy="165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NOTE TAKER - SOMEONE TO PULL IN AUDIENCE INPUT</a:t>
            </a:r>
            <a:endParaRPr/>
          </a:p>
        </p:txBody>
      </p:sp>
      <p:pic>
        <p:nvPicPr>
          <p:cNvPr id="1026" name="Picture 2">
            <a:extLst>
              <a:ext uri="{FF2B5EF4-FFF2-40B4-BE49-F238E27FC236}">
                <a16:creationId xmlns:a16="http://schemas.microsoft.com/office/drawing/2014/main" id="{D11EB7DE-EFB6-3948-B996-27386607D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88" y="291246"/>
            <a:ext cx="11022825" cy="6341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 name="Google Shape;172;g7e138080df_0_8">
            <a:extLst>
              <a:ext uri="{FF2B5EF4-FFF2-40B4-BE49-F238E27FC236}">
                <a16:creationId xmlns:a16="http://schemas.microsoft.com/office/drawing/2014/main" id="{57C44F5D-F489-D344-911B-7DC1F0E44DBB}"/>
              </a:ext>
            </a:extLst>
          </p:cNvPr>
          <p:cNvSpPr/>
          <p:nvPr/>
        </p:nvSpPr>
        <p:spPr>
          <a:xfrm>
            <a:off x="321734" y="321733"/>
            <a:ext cx="11573400" cy="6214500"/>
          </a:xfrm>
          <a:prstGeom prst="rect">
            <a:avLst/>
          </a:prstGeom>
          <a:solidFill>
            <a:srgbClr val="3F3F3F"/>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 name="Google Shape;141;g7dc71372e6_1_11"/>
          <p:cNvSpPr txBox="1">
            <a:spLocks noGrp="1"/>
          </p:cNvSpPr>
          <p:nvPr>
            <p:ph type="ctrTitle"/>
          </p:nvPr>
        </p:nvSpPr>
        <p:spPr>
          <a:xfrm>
            <a:off x="0" y="-859025"/>
            <a:ext cx="12192000" cy="2319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  </a:t>
            </a:r>
            <a:r>
              <a:rPr lang="en-US" sz="4000" dirty="0">
                <a:solidFill>
                  <a:schemeClr val="bg1"/>
                </a:solidFill>
              </a:rPr>
              <a:t>Additional perspectives on impact</a:t>
            </a:r>
            <a:endParaRPr sz="4000" dirty="0">
              <a:solidFill>
                <a:schemeClr val="bg1"/>
              </a:solidFill>
            </a:endParaRPr>
          </a:p>
        </p:txBody>
      </p:sp>
      <p:sp>
        <p:nvSpPr>
          <p:cNvPr id="6" name="Google Shape;125;g7dc71372e6_0_0">
            <a:extLst>
              <a:ext uri="{FF2B5EF4-FFF2-40B4-BE49-F238E27FC236}">
                <a16:creationId xmlns:a16="http://schemas.microsoft.com/office/drawing/2014/main" id="{9A7B298D-C74D-3846-9654-79578A90D3ED}"/>
              </a:ext>
            </a:extLst>
          </p:cNvPr>
          <p:cNvSpPr/>
          <p:nvPr/>
        </p:nvSpPr>
        <p:spPr>
          <a:xfrm>
            <a:off x="6411902" y="1629325"/>
            <a:ext cx="5194500" cy="4218600"/>
          </a:xfrm>
          <a:prstGeom prst="ellipse">
            <a:avLst/>
          </a:prstGeom>
          <a:solidFill>
            <a:srgbClr val="A61987">
              <a:alpha val="31370"/>
            </a:srgbClr>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500"/>
              <a:buFont typeface="Open Sans"/>
              <a:buNone/>
            </a:pPr>
            <a:r>
              <a:rPr lang="en-US" sz="1900" dirty="0">
                <a:solidFill>
                  <a:srgbClr val="FFFFFF"/>
                </a:solidFill>
                <a:latin typeface="Open Sans"/>
                <a:ea typeface="Open Sans"/>
                <a:cs typeface="Open Sans"/>
                <a:sym typeface="Open Sans"/>
              </a:rPr>
              <a:t>Mentions in:</a:t>
            </a:r>
          </a:p>
          <a:p>
            <a:pPr marL="0" marR="0" lvl="0" indent="0" algn="ctr" rtl="0">
              <a:spcBef>
                <a:spcPts val="0"/>
              </a:spcBef>
              <a:spcAft>
                <a:spcPts val="0"/>
              </a:spcAft>
              <a:buClr>
                <a:schemeClr val="dk1"/>
              </a:buClr>
              <a:buSzPts val="500"/>
              <a:buFont typeface="Open Sans"/>
              <a:buNone/>
            </a:pPr>
            <a:r>
              <a:rPr lang="en-US" sz="1900" dirty="0">
                <a:solidFill>
                  <a:srgbClr val="FFFFFF"/>
                </a:solidFill>
                <a:latin typeface="Open Sans"/>
                <a:ea typeface="Open Sans"/>
                <a:cs typeface="Open Sans"/>
                <a:sym typeface="Open Sans"/>
              </a:rPr>
              <a:t>News, S</a:t>
            </a:r>
            <a:r>
              <a:rPr lang="en-US" sz="1900" b="0" i="0" u="none" strike="noStrike" cap="none" dirty="0">
                <a:solidFill>
                  <a:srgbClr val="FFFFFF"/>
                </a:solidFill>
                <a:latin typeface="Open Sans"/>
                <a:ea typeface="Open Sans"/>
                <a:cs typeface="Open Sans"/>
                <a:sym typeface="Open Sans"/>
              </a:rPr>
              <a:t>ocial media, Blogs</a:t>
            </a:r>
            <a:endParaRPr sz="1900" dirty="0">
              <a:solidFill>
                <a:srgbClr val="FFFFFF"/>
              </a:solidFill>
            </a:endParaRPr>
          </a:p>
          <a:p>
            <a:pPr marL="0" marR="0" lvl="0" indent="0" algn="ctr" rtl="0">
              <a:spcBef>
                <a:spcPts val="0"/>
              </a:spcBef>
              <a:spcAft>
                <a:spcPts val="0"/>
              </a:spcAft>
              <a:buClr>
                <a:schemeClr val="dk1"/>
              </a:buClr>
              <a:buSzPts val="500"/>
              <a:buFont typeface="Open Sans"/>
              <a:buNone/>
            </a:pPr>
            <a:r>
              <a:rPr lang="en-US" sz="1900" dirty="0">
                <a:solidFill>
                  <a:srgbClr val="FFFFFF"/>
                </a:solidFill>
                <a:latin typeface="Open Sans"/>
                <a:ea typeface="Open Sans"/>
                <a:cs typeface="Open Sans"/>
                <a:sym typeface="Open Sans"/>
              </a:rPr>
              <a:t>Patent citations</a:t>
            </a:r>
            <a:endParaRPr sz="1900" dirty="0">
              <a:solidFill>
                <a:srgbClr val="FFFFFF"/>
              </a:solidFill>
              <a:latin typeface="Open Sans"/>
              <a:ea typeface="Open Sans"/>
              <a:cs typeface="Open Sans"/>
              <a:sym typeface="Open Sans"/>
            </a:endParaRPr>
          </a:p>
          <a:p>
            <a:pPr marL="0" marR="0" lvl="0" indent="0" algn="ctr" rtl="0">
              <a:spcBef>
                <a:spcPts val="0"/>
              </a:spcBef>
              <a:spcAft>
                <a:spcPts val="0"/>
              </a:spcAft>
              <a:buClr>
                <a:schemeClr val="dk1"/>
              </a:buClr>
              <a:buSzPts val="500"/>
              <a:buFont typeface="Open Sans"/>
              <a:buNone/>
            </a:pPr>
            <a:r>
              <a:rPr lang="en-US" sz="1900" dirty="0">
                <a:solidFill>
                  <a:srgbClr val="FFFFFF"/>
                </a:solidFill>
                <a:latin typeface="Open Sans"/>
                <a:ea typeface="Open Sans"/>
                <a:cs typeface="Open Sans"/>
                <a:sym typeface="Open Sans"/>
              </a:rPr>
              <a:t>Policy Citations</a:t>
            </a:r>
            <a:endParaRPr sz="1900" dirty="0">
              <a:solidFill>
                <a:srgbClr val="FFFFFF"/>
              </a:solidFill>
              <a:latin typeface="Open Sans"/>
              <a:ea typeface="Open Sans"/>
              <a:cs typeface="Open Sans"/>
              <a:sym typeface="Open Sans"/>
            </a:endParaRPr>
          </a:p>
        </p:txBody>
      </p:sp>
      <p:sp>
        <p:nvSpPr>
          <p:cNvPr id="7" name="Google Shape;126;g7dc71372e6_0_0">
            <a:extLst>
              <a:ext uri="{FF2B5EF4-FFF2-40B4-BE49-F238E27FC236}">
                <a16:creationId xmlns:a16="http://schemas.microsoft.com/office/drawing/2014/main" id="{F9C1CC41-B152-7A47-A591-7B283BB72586}"/>
              </a:ext>
            </a:extLst>
          </p:cNvPr>
          <p:cNvSpPr/>
          <p:nvPr/>
        </p:nvSpPr>
        <p:spPr>
          <a:xfrm>
            <a:off x="609600" y="1629325"/>
            <a:ext cx="5170500" cy="4218600"/>
          </a:xfrm>
          <a:prstGeom prst="ellipse">
            <a:avLst/>
          </a:prstGeom>
          <a:solidFill>
            <a:srgbClr val="43B7D9">
              <a:alpha val="31370"/>
            </a:srgbClr>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Calibri"/>
              <a:buNone/>
            </a:pPr>
            <a:endParaRPr sz="2400" b="1" i="0" u="none" strike="noStrike" cap="none" dirty="0">
              <a:solidFill>
                <a:schemeClr val="dk1"/>
              </a:solidFill>
              <a:latin typeface="Open Sans"/>
              <a:ea typeface="Open Sans"/>
              <a:cs typeface="Open Sans"/>
              <a:sym typeface="Open Sans"/>
            </a:endParaRPr>
          </a:p>
          <a:p>
            <a:pPr marL="0" marR="0" lvl="0" indent="0" algn="ctr" rtl="0">
              <a:spcBef>
                <a:spcPts val="0"/>
              </a:spcBef>
              <a:spcAft>
                <a:spcPts val="0"/>
              </a:spcAft>
              <a:buClr>
                <a:schemeClr val="dk1"/>
              </a:buClr>
              <a:buSzPts val="500"/>
              <a:buFont typeface="Open Sans"/>
              <a:buNone/>
            </a:pPr>
            <a:r>
              <a:rPr lang="en-US" sz="1900" b="0" i="0" u="none" strike="noStrike" cap="none" dirty="0">
                <a:solidFill>
                  <a:srgbClr val="FFFFFF"/>
                </a:solidFill>
                <a:latin typeface="Open Sans"/>
                <a:ea typeface="Open Sans"/>
                <a:cs typeface="Open Sans"/>
                <a:sym typeface="Open Sans"/>
              </a:rPr>
              <a:t>Journal Impact Factor</a:t>
            </a:r>
            <a:endParaRPr sz="1900" dirty="0">
              <a:solidFill>
                <a:srgbClr val="FFFFFF"/>
              </a:solidFill>
            </a:endParaRPr>
          </a:p>
          <a:p>
            <a:pPr marL="0" marR="0" lvl="0" indent="0" algn="ctr" rtl="0">
              <a:spcBef>
                <a:spcPts val="0"/>
              </a:spcBef>
              <a:spcAft>
                <a:spcPts val="0"/>
              </a:spcAft>
              <a:buClr>
                <a:schemeClr val="dk1"/>
              </a:buClr>
              <a:buSzPts val="500"/>
              <a:buFont typeface="Open Sans"/>
              <a:buNone/>
            </a:pPr>
            <a:r>
              <a:rPr lang="en-US" sz="1900" b="0" i="0" u="none" strike="noStrike" cap="none" dirty="0">
                <a:solidFill>
                  <a:srgbClr val="FFFFFF"/>
                </a:solidFill>
                <a:latin typeface="Open Sans"/>
                <a:ea typeface="Open Sans"/>
                <a:cs typeface="Open Sans"/>
                <a:sym typeface="Open Sans"/>
              </a:rPr>
              <a:t>Citation counts</a:t>
            </a:r>
            <a:endParaRPr sz="1900" dirty="0">
              <a:solidFill>
                <a:srgbClr val="FFFFFF"/>
              </a:solidFill>
              <a:latin typeface="Open Sans"/>
              <a:ea typeface="Open Sans"/>
              <a:cs typeface="Open Sans"/>
              <a:sym typeface="Open Sans"/>
            </a:endParaRPr>
          </a:p>
          <a:p>
            <a:pPr marL="0" marR="0" lvl="0" indent="0" algn="ctr" rtl="0">
              <a:spcBef>
                <a:spcPts val="0"/>
              </a:spcBef>
              <a:spcAft>
                <a:spcPts val="0"/>
              </a:spcAft>
              <a:buClr>
                <a:schemeClr val="dk1"/>
              </a:buClr>
              <a:buSzPts val="2400"/>
              <a:buFont typeface="Calibri"/>
              <a:buNone/>
            </a:pPr>
            <a:endParaRPr sz="2400" b="0" i="0" u="none" strike="noStrike" cap="none" dirty="0">
              <a:solidFill>
                <a:schemeClr val="dk1"/>
              </a:solidFill>
              <a:latin typeface="Open Sans"/>
              <a:ea typeface="Open Sans"/>
              <a:cs typeface="Open Sans"/>
              <a:sym typeface="Open Sans"/>
            </a:endParaRPr>
          </a:p>
        </p:txBody>
      </p:sp>
      <p:sp>
        <p:nvSpPr>
          <p:cNvPr id="8" name="Google Shape;128;g7dc71372e6_0_0">
            <a:extLst>
              <a:ext uri="{FF2B5EF4-FFF2-40B4-BE49-F238E27FC236}">
                <a16:creationId xmlns:a16="http://schemas.microsoft.com/office/drawing/2014/main" id="{93AFEC25-D47B-3747-B869-9A3E4F0FE8CA}"/>
              </a:ext>
            </a:extLst>
          </p:cNvPr>
          <p:cNvSpPr/>
          <p:nvPr/>
        </p:nvSpPr>
        <p:spPr>
          <a:xfrm>
            <a:off x="1693340" y="2135563"/>
            <a:ext cx="3107700" cy="369300"/>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Clr>
                <a:schemeClr val="dk1"/>
              </a:buClr>
              <a:buSzPts val="600"/>
              <a:buFont typeface="Open Sans"/>
              <a:buNone/>
            </a:pPr>
            <a:r>
              <a:rPr lang="en-US" sz="2400" b="1" i="0" u="none" strike="noStrike" cap="none">
                <a:solidFill>
                  <a:srgbClr val="FFFFFF"/>
                </a:solidFill>
                <a:latin typeface="Open Sans"/>
                <a:ea typeface="Open Sans"/>
                <a:cs typeface="Open Sans"/>
                <a:sym typeface="Open Sans"/>
              </a:rPr>
              <a:t>ACADEMIC IMPACT</a:t>
            </a:r>
            <a:endParaRPr sz="1900">
              <a:solidFill>
                <a:srgbClr val="FFFFFF"/>
              </a:solidFill>
            </a:endParaRPr>
          </a:p>
        </p:txBody>
      </p:sp>
      <p:sp>
        <p:nvSpPr>
          <p:cNvPr id="9" name="Google Shape;129;g7dc71372e6_0_0">
            <a:extLst>
              <a:ext uri="{FF2B5EF4-FFF2-40B4-BE49-F238E27FC236}">
                <a16:creationId xmlns:a16="http://schemas.microsoft.com/office/drawing/2014/main" id="{629956F7-075E-DB4A-8BF8-BA0503050010}"/>
              </a:ext>
            </a:extLst>
          </p:cNvPr>
          <p:cNvSpPr/>
          <p:nvPr/>
        </p:nvSpPr>
        <p:spPr>
          <a:xfrm>
            <a:off x="7448963" y="2134223"/>
            <a:ext cx="2948100" cy="369300"/>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Clr>
                <a:schemeClr val="dk1"/>
              </a:buClr>
              <a:buSzPts val="600"/>
              <a:buFont typeface="Open Sans"/>
              <a:buNone/>
            </a:pPr>
            <a:r>
              <a:rPr lang="en-US" sz="2400" b="1" i="0" u="none" strike="noStrike" cap="none">
                <a:solidFill>
                  <a:srgbClr val="FFFFFF"/>
                </a:solidFill>
                <a:latin typeface="Open Sans"/>
                <a:ea typeface="Open Sans"/>
                <a:cs typeface="Open Sans"/>
                <a:sym typeface="Open Sans"/>
              </a:rPr>
              <a:t>SOCIETAL IMPACT</a:t>
            </a:r>
            <a:endParaRPr sz="1900">
              <a:solidFill>
                <a:srgbClr val="FFFFFF"/>
              </a:solidFill>
            </a:endParaRPr>
          </a:p>
        </p:txBody>
      </p:sp>
      <p:sp>
        <p:nvSpPr>
          <p:cNvPr id="10" name="Google Shape;130;g7dc71372e6_0_0">
            <a:extLst>
              <a:ext uri="{FF2B5EF4-FFF2-40B4-BE49-F238E27FC236}">
                <a16:creationId xmlns:a16="http://schemas.microsoft.com/office/drawing/2014/main" id="{193CBC43-425E-AC43-AF1C-B007849BDB17}"/>
              </a:ext>
            </a:extLst>
          </p:cNvPr>
          <p:cNvSpPr/>
          <p:nvPr/>
        </p:nvSpPr>
        <p:spPr>
          <a:xfrm>
            <a:off x="7042502" y="3029431"/>
            <a:ext cx="3933300" cy="1325047"/>
          </a:xfrm>
          <a:prstGeom prst="bracePair">
            <a:avLst/>
          </a:prstGeom>
          <a:noFill/>
          <a:ln w="25400" cap="flat" cmpd="sng">
            <a:solidFill>
              <a:srgbClr val="7F7F7F"/>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11" name="Google Shape;131;g7dc71372e6_0_0">
            <a:extLst>
              <a:ext uri="{FF2B5EF4-FFF2-40B4-BE49-F238E27FC236}">
                <a16:creationId xmlns:a16="http://schemas.microsoft.com/office/drawing/2014/main" id="{1F3D392E-2429-224A-A03E-6AA199766273}"/>
              </a:ext>
            </a:extLst>
          </p:cNvPr>
          <p:cNvSpPr/>
          <p:nvPr/>
        </p:nvSpPr>
        <p:spPr>
          <a:xfrm>
            <a:off x="7795463" y="4621905"/>
            <a:ext cx="2601600" cy="606771"/>
          </a:xfrm>
          <a:prstGeom prst="rect">
            <a:avLst/>
          </a:prstGeom>
          <a:solidFill>
            <a:srgbClr val="A61987"/>
          </a:solidFill>
          <a:ln>
            <a:noFill/>
          </a:ln>
        </p:spPr>
        <p:txBody>
          <a:bodyPr spcFirstLastPara="1" wrap="square" lIns="121900" tIns="60925" rIns="121900" bIns="60925" anchor="t" anchorCtr="0">
            <a:noAutofit/>
          </a:bodyPr>
          <a:lstStyle/>
          <a:p>
            <a:pPr algn="ctr">
              <a:buClr>
                <a:schemeClr val="lt1"/>
              </a:buClr>
              <a:buSzPts val="400"/>
            </a:pPr>
            <a:r>
              <a:rPr lang="en-US" sz="1600" dirty="0">
                <a:solidFill>
                  <a:schemeClr val="lt1"/>
                </a:solidFill>
                <a:latin typeface="Open Sans"/>
                <a:ea typeface="Open Sans"/>
                <a:cs typeface="Open Sans"/>
                <a:sym typeface="Open Sans"/>
              </a:rPr>
              <a:t>Alternative metrics</a:t>
            </a:r>
          </a:p>
          <a:p>
            <a:pPr algn="ctr">
              <a:buClr>
                <a:schemeClr val="lt1"/>
              </a:buClr>
              <a:buSzPts val="400"/>
            </a:pPr>
            <a:r>
              <a:rPr lang="en-US" sz="1600" dirty="0">
                <a:solidFill>
                  <a:schemeClr val="lt1"/>
                </a:solidFill>
                <a:latin typeface="Open Sans"/>
                <a:ea typeface="Open Sans"/>
                <a:cs typeface="Open Sans"/>
                <a:sym typeface="Open Sans"/>
              </a:rPr>
              <a:t>(Article Level)</a:t>
            </a:r>
            <a:endParaRPr sz="1600" dirty="0">
              <a:solidFill>
                <a:schemeClr val="lt1"/>
              </a:solidFill>
              <a:latin typeface="Open Sans"/>
              <a:ea typeface="Open Sans"/>
              <a:cs typeface="Open Sans"/>
            </a:endParaRPr>
          </a:p>
        </p:txBody>
      </p:sp>
      <p:sp>
        <p:nvSpPr>
          <p:cNvPr id="12" name="Google Shape;132;g7dc71372e6_0_0">
            <a:extLst>
              <a:ext uri="{FF2B5EF4-FFF2-40B4-BE49-F238E27FC236}">
                <a16:creationId xmlns:a16="http://schemas.microsoft.com/office/drawing/2014/main" id="{3471BAF3-4AC1-B84A-BFE4-F1D6A069A902}"/>
              </a:ext>
            </a:extLst>
          </p:cNvPr>
          <p:cNvSpPr txBox="1"/>
          <p:nvPr/>
        </p:nvSpPr>
        <p:spPr>
          <a:xfrm>
            <a:off x="5415680" y="2532717"/>
            <a:ext cx="1368900" cy="18621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3800"/>
              <a:buFont typeface="Open Sans"/>
              <a:buNone/>
            </a:pPr>
            <a:r>
              <a:rPr lang="en-US" sz="15300" b="1" i="0" u="none" strike="noStrike" cap="none">
                <a:solidFill>
                  <a:srgbClr val="FFFFFF"/>
                </a:solidFill>
                <a:latin typeface="Open Sans"/>
                <a:ea typeface="Open Sans"/>
                <a:cs typeface="Open Sans"/>
                <a:sym typeface="Open Sans"/>
              </a:rPr>
              <a:t>+</a:t>
            </a:r>
            <a:endParaRPr sz="1900">
              <a:solidFill>
                <a:srgbClr val="FFFFFF"/>
              </a:solidFill>
            </a:endParaRPr>
          </a:p>
        </p:txBody>
      </p:sp>
      <p:sp>
        <p:nvSpPr>
          <p:cNvPr id="13" name="Google Shape;134;g7dc71372e6_0_0">
            <a:extLst>
              <a:ext uri="{FF2B5EF4-FFF2-40B4-BE49-F238E27FC236}">
                <a16:creationId xmlns:a16="http://schemas.microsoft.com/office/drawing/2014/main" id="{C75ACFC5-6AD7-1A44-A511-130F20C20327}"/>
              </a:ext>
            </a:extLst>
          </p:cNvPr>
          <p:cNvSpPr/>
          <p:nvPr/>
        </p:nvSpPr>
        <p:spPr>
          <a:xfrm>
            <a:off x="2020724" y="4621905"/>
            <a:ext cx="2373475" cy="606770"/>
          </a:xfrm>
          <a:prstGeom prst="rect">
            <a:avLst/>
          </a:prstGeom>
          <a:solidFill>
            <a:srgbClr val="268ACE"/>
          </a:solidFill>
          <a:ln>
            <a:noFill/>
          </a:ln>
        </p:spPr>
        <p:txBody>
          <a:bodyPr spcFirstLastPara="1" wrap="square" lIns="121900" tIns="60925" rIns="121900" bIns="60925" anchor="ctr" anchorCtr="0">
            <a:noAutofit/>
          </a:bodyPr>
          <a:lstStyle/>
          <a:p>
            <a:pPr marL="0" marR="0" lvl="0" indent="0" algn="ctr" rtl="0">
              <a:spcBef>
                <a:spcPts val="0"/>
              </a:spcBef>
              <a:spcAft>
                <a:spcPts val="0"/>
              </a:spcAft>
              <a:buClr>
                <a:schemeClr val="lt1"/>
              </a:buClr>
              <a:buSzPts val="400"/>
              <a:buFont typeface="Open Sans"/>
              <a:buNone/>
            </a:pPr>
            <a:r>
              <a:rPr lang="en-US" sz="1600" b="0" i="0" u="none" strike="noStrike" cap="none" dirty="0">
                <a:solidFill>
                  <a:schemeClr val="lt1"/>
                </a:solidFill>
                <a:latin typeface="Open Sans"/>
                <a:ea typeface="Open Sans"/>
                <a:cs typeface="Open Sans"/>
                <a:sym typeface="Open Sans"/>
              </a:rPr>
              <a:t>Traditional metrics</a:t>
            </a:r>
          </a:p>
          <a:p>
            <a:pPr marL="0" marR="0" lvl="0" indent="0" algn="ctr" rtl="0">
              <a:spcBef>
                <a:spcPts val="0"/>
              </a:spcBef>
              <a:spcAft>
                <a:spcPts val="0"/>
              </a:spcAft>
              <a:buClr>
                <a:schemeClr val="lt1"/>
              </a:buClr>
              <a:buSzPts val="400"/>
              <a:buFont typeface="Open Sans"/>
              <a:buNone/>
            </a:pPr>
            <a:r>
              <a:rPr lang="en-US" sz="1600" dirty="0">
                <a:solidFill>
                  <a:schemeClr val="lt1"/>
                </a:solidFill>
                <a:latin typeface="Open Sans"/>
                <a:ea typeface="Open Sans"/>
                <a:cs typeface="Open Sans"/>
                <a:sym typeface="Open Sans"/>
              </a:rPr>
              <a:t>(Journal Level)</a:t>
            </a:r>
            <a:endParaRPr sz="1900" dirty="0"/>
          </a:p>
        </p:txBody>
      </p:sp>
    </p:spTree>
    <p:extLst>
      <p:ext uri="{BB962C8B-B14F-4D97-AF65-F5344CB8AC3E}">
        <p14:creationId xmlns:p14="http://schemas.microsoft.com/office/powerpoint/2010/main" val="155356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pic>
        <p:nvPicPr>
          <p:cNvPr id="25" name="Picture 24" descr="A picture containing drawing&#10;&#10;Description automatically generated">
            <a:extLst>
              <a:ext uri="{FF2B5EF4-FFF2-40B4-BE49-F238E27FC236}">
                <a16:creationId xmlns:a16="http://schemas.microsoft.com/office/drawing/2014/main" id="{50F4A845-92FC-A04B-9D89-D908B12C909F}"/>
              </a:ext>
            </a:extLst>
          </p:cNvPr>
          <p:cNvPicPr>
            <a:picLocks noChangeAspect="1"/>
          </p:cNvPicPr>
          <p:nvPr/>
        </p:nvPicPr>
        <p:blipFill>
          <a:blip r:embed="rId3"/>
          <a:stretch>
            <a:fillRect/>
          </a:stretch>
        </p:blipFill>
        <p:spPr>
          <a:xfrm>
            <a:off x="6672431" y="1980902"/>
            <a:ext cx="2547938" cy="1536700"/>
          </a:xfrm>
          <a:prstGeom prst="rect">
            <a:avLst/>
          </a:prstGeom>
        </p:spPr>
      </p:pic>
      <p:pic>
        <p:nvPicPr>
          <p:cNvPr id="29" name="Picture 28" descr="A screenshot of a cell phone&#10;&#10;Description automatically generated">
            <a:extLst>
              <a:ext uri="{FF2B5EF4-FFF2-40B4-BE49-F238E27FC236}">
                <a16:creationId xmlns:a16="http://schemas.microsoft.com/office/drawing/2014/main" id="{2F03C0E0-129A-174B-9700-0962992FCE3B}"/>
              </a:ext>
            </a:extLst>
          </p:cNvPr>
          <p:cNvPicPr>
            <a:picLocks noChangeAspect="1"/>
          </p:cNvPicPr>
          <p:nvPr/>
        </p:nvPicPr>
        <p:blipFill>
          <a:blip r:embed="rId4"/>
          <a:stretch>
            <a:fillRect/>
          </a:stretch>
        </p:blipFill>
        <p:spPr>
          <a:xfrm>
            <a:off x="5689658" y="1204660"/>
            <a:ext cx="3692525" cy="841375"/>
          </a:xfrm>
          <a:prstGeom prst="rect">
            <a:avLst/>
          </a:prstGeom>
        </p:spPr>
      </p:pic>
      <p:sp>
        <p:nvSpPr>
          <p:cNvPr id="88" name="Rectangle 8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knife&#10;&#10;Description automatically generated">
            <a:extLst>
              <a:ext uri="{FF2B5EF4-FFF2-40B4-BE49-F238E27FC236}">
                <a16:creationId xmlns:a16="http://schemas.microsoft.com/office/drawing/2014/main" id="{ACC5CFD5-9064-4C47-9F7F-95E62CBA93F2}"/>
              </a:ext>
            </a:extLst>
          </p:cNvPr>
          <p:cNvPicPr>
            <a:picLocks noChangeAspect="1"/>
          </p:cNvPicPr>
          <p:nvPr/>
        </p:nvPicPr>
        <p:blipFill>
          <a:blip r:embed="rId5"/>
          <a:stretch>
            <a:fillRect/>
          </a:stretch>
        </p:blipFill>
        <p:spPr>
          <a:xfrm>
            <a:off x="4832163" y="3797463"/>
            <a:ext cx="6154738" cy="1274763"/>
          </a:xfrm>
          <a:prstGeom prst="rect">
            <a:avLst/>
          </a:prstGeom>
        </p:spPr>
      </p:pic>
      <p:sp>
        <p:nvSpPr>
          <p:cNvPr id="147" name="Google Shape;147;g6f43b9761a_0_7"/>
          <p:cNvSpPr txBox="1">
            <a:spLocks noGrp="1"/>
          </p:cNvSpPr>
          <p:nvPr>
            <p:ph type="ctrTitle"/>
          </p:nvPr>
        </p:nvSpPr>
        <p:spPr>
          <a:xfrm>
            <a:off x="434445" y="850447"/>
            <a:ext cx="4078641" cy="5157106"/>
          </a:xfrm>
          <a:prstGeom prst="rect">
            <a:avLst/>
          </a:prstGeom>
        </p:spPr>
        <p:txBody>
          <a:bodyPr spcFirstLastPara="1" vert="horz" lIns="91440" tIns="45720" rIns="91440" bIns="45720" rtlCol="0" anchor="ctr" anchorCtr="0">
            <a:normAutofit/>
          </a:bodyPr>
          <a:lstStyle/>
          <a:p>
            <a:pPr marL="0" lvl="0" indent="0">
              <a:spcBef>
                <a:spcPct val="0"/>
              </a:spcBef>
              <a:spcAft>
                <a:spcPts val="0"/>
              </a:spcAft>
            </a:pPr>
            <a:r>
              <a:rPr lang="en-US" sz="3600" kern="1200" dirty="0">
                <a:solidFill>
                  <a:srgbClr val="FFFFFF"/>
                </a:solidFill>
                <a:latin typeface="+mj-lt"/>
                <a:ea typeface="+mj-ea"/>
                <a:cs typeface="+mj-cs"/>
              </a:rPr>
              <a:t>Why use metrics?</a:t>
            </a:r>
          </a:p>
        </p:txBody>
      </p:sp>
      <p:pic>
        <p:nvPicPr>
          <p:cNvPr id="8" name="Picture 7" descr="A close up of a logo&#10;&#10;Description automatically generated">
            <a:extLst>
              <a:ext uri="{FF2B5EF4-FFF2-40B4-BE49-F238E27FC236}">
                <a16:creationId xmlns:a16="http://schemas.microsoft.com/office/drawing/2014/main" id="{DFC4A198-2AAC-1344-A9BF-3E67E3C9E1A5}"/>
              </a:ext>
            </a:extLst>
          </p:cNvPr>
          <p:cNvPicPr>
            <a:picLocks noChangeAspect="1"/>
          </p:cNvPicPr>
          <p:nvPr/>
        </p:nvPicPr>
        <p:blipFill>
          <a:blip r:embed="rId6"/>
          <a:stretch>
            <a:fillRect/>
          </a:stretch>
        </p:blipFill>
        <p:spPr>
          <a:xfrm>
            <a:off x="9968610" y="310752"/>
            <a:ext cx="1288411" cy="1300681"/>
          </a:xfrm>
          <a:prstGeom prst="rect">
            <a:avLst/>
          </a:prstGeom>
        </p:spPr>
      </p:pic>
      <p:pic>
        <p:nvPicPr>
          <p:cNvPr id="10" name="Picture 9">
            <a:extLst>
              <a:ext uri="{FF2B5EF4-FFF2-40B4-BE49-F238E27FC236}">
                <a16:creationId xmlns:a16="http://schemas.microsoft.com/office/drawing/2014/main" id="{F1FF53DB-7633-684C-9FDF-96ADF0DC409B}"/>
              </a:ext>
            </a:extLst>
          </p:cNvPr>
          <p:cNvPicPr>
            <a:picLocks noChangeAspect="1"/>
          </p:cNvPicPr>
          <p:nvPr/>
        </p:nvPicPr>
        <p:blipFill>
          <a:blip r:embed="rId7"/>
          <a:stretch>
            <a:fillRect/>
          </a:stretch>
        </p:blipFill>
        <p:spPr>
          <a:xfrm>
            <a:off x="5689658" y="5933448"/>
            <a:ext cx="5401700" cy="57402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C6BEA65-ADB9-BB48-8E1A-D17FBFD9F37F}"/>
              </a:ext>
            </a:extLst>
          </p:cNvPr>
          <p:cNvPicPr>
            <a:picLocks noChangeAspect="1"/>
          </p:cNvPicPr>
          <p:nvPr/>
        </p:nvPicPr>
        <p:blipFill>
          <a:blip r:embed="rId8"/>
          <a:stretch>
            <a:fillRect/>
          </a:stretch>
        </p:blipFill>
        <p:spPr>
          <a:xfrm>
            <a:off x="5121328" y="2276801"/>
            <a:ext cx="1351529" cy="1351529"/>
          </a:xfrm>
          <a:prstGeom prst="rect">
            <a:avLst/>
          </a:prstGeom>
        </p:spPr>
      </p:pic>
      <p:pic>
        <p:nvPicPr>
          <p:cNvPr id="23" name="Picture 22" descr="A drawing of a face&#10;&#10;Description automatically generated">
            <a:extLst>
              <a:ext uri="{FF2B5EF4-FFF2-40B4-BE49-F238E27FC236}">
                <a16:creationId xmlns:a16="http://schemas.microsoft.com/office/drawing/2014/main" id="{DC195E49-0CF9-9C4E-AB14-82ADC23116F9}"/>
              </a:ext>
            </a:extLst>
          </p:cNvPr>
          <p:cNvPicPr>
            <a:picLocks noChangeAspect="1"/>
          </p:cNvPicPr>
          <p:nvPr/>
        </p:nvPicPr>
        <p:blipFill>
          <a:blip r:embed="rId9"/>
          <a:stretch>
            <a:fillRect/>
          </a:stretch>
        </p:blipFill>
        <p:spPr>
          <a:xfrm>
            <a:off x="9189726" y="2524424"/>
            <a:ext cx="2372405" cy="1034920"/>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3E52091A-839F-5D44-8525-FEFF10B09199}"/>
              </a:ext>
            </a:extLst>
          </p:cNvPr>
          <p:cNvPicPr>
            <a:picLocks noChangeAspect="1"/>
          </p:cNvPicPr>
          <p:nvPr/>
        </p:nvPicPr>
        <p:blipFill>
          <a:blip r:embed="rId10"/>
          <a:stretch>
            <a:fillRect/>
          </a:stretch>
        </p:blipFill>
        <p:spPr>
          <a:xfrm>
            <a:off x="9713606" y="3762790"/>
            <a:ext cx="1798418" cy="1034920"/>
          </a:xfrm>
          <a:prstGeom prst="rect">
            <a:avLst/>
          </a:prstGeom>
        </p:spPr>
      </p:pic>
      <p:pic>
        <p:nvPicPr>
          <p:cNvPr id="30" name="Picture 29">
            <a:extLst>
              <a:ext uri="{FF2B5EF4-FFF2-40B4-BE49-F238E27FC236}">
                <a16:creationId xmlns:a16="http://schemas.microsoft.com/office/drawing/2014/main" id="{F76CE791-2C03-C74E-8EBC-164026C028CC}"/>
              </a:ext>
            </a:extLst>
          </p:cNvPr>
          <p:cNvPicPr>
            <a:picLocks noChangeAspect="1"/>
          </p:cNvPicPr>
          <p:nvPr/>
        </p:nvPicPr>
        <p:blipFill>
          <a:blip r:embed="rId11"/>
          <a:stretch>
            <a:fillRect/>
          </a:stretch>
        </p:blipFill>
        <p:spPr>
          <a:xfrm>
            <a:off x="5242546" y="330431"/>
            <a:ext cx="3347811" cy="790967"/>
          </a:xfrm>
          <a:prstGeom prst="rect">
            <a:avLst/>
          </a:prstGeom>
        </p:spPr>
      </p:pic>
      <p:sp>
        <p:nvSpPr>
          <p:cNvPr id="35" name="Rounded Rectangle 34">
            <a:extLst>
              <a:ext uri="{FF2B5EF4-FFF2-40B4-BE49-F238E27FC236}">
                <a16:creationId xmlns:a16="http://schemas.microsoft.com/office/drawing/2014/main" id="{C9D55E77-13FA-2543-8E98-3DFF1538079F}"/>
              </a:ext>
            </a:extLst>
          </p:cNvPr>
          <p:cNvSpPr/>
          <p:nvPr/>
        </p:nvSpPr>
        <p:spPr>
          <a:xfrm>
            <a:off x="6096000" y="4797710"/>
            <a:ext cx="4789322" cy="344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close up of a logo&#10;&#10;Description automatically generated">
            <a:extLst>
              <a:ext uri="{FF2B5EF4-FFF2-40B4-BE49-F238E27FC236}">
                <a16:creationId xmlns:a16="http://schemas.microsoft.com/office/drawing/2014/main" id="{1AD0311D-5D60-BC4B-BBCE-88E45DDA1858}"/>
              </a:ext>
            </a:extLst>
          </p:cNvPr>
          <p:cNvPicPr>
            <a:picLocks noChangeAspect="1"/>
          </p:cNvPicPr>
          <p:nvPr/>
        </p:nvPicPr>
        <p:blipFill>
          <a:blip r:embed="rId12"/>
          <a:stretch>
            <a:fillRect/>
          </a:stretch>
        </p:blipFill>
        <p:spPr>
          <a:xfrm>
            <a:off x="9140759" y="1795674"/>
            <a:ext cx="2714357" cy="599330"/>
          </a:xfrm>
          <a:prstGeom prst="rect">
            <a:avLst/>
          </a:prstGeom>
        </p:spPr>
      </p:pic>
      <p:pic>
        <p:nvPicPr>
          <p:cNvPr id="34" name="Picture 33" descr="A drawing of a person&#10;&#10;Description automatically generated">
            <a:extLst>
              <a:ext uri="{FF2B5EF4-FFF2-40B4-BE49-F238E27FC236}">
                <a16:creationId xmlns:a16="http://schemas.microsoft.com/office/drawing/2014/main" id="{5AF5EB27-6328-BC4C-A1EC-D6342D5E0770}"/>
              </a:ext>
            </a:extLst>
          </p:cNvPr>
          <p:cNvPicPr>
            <a:picLocks noChangeAspect="1"/>
          </p:cNvPicPr>
          <p:nvPr/>
        </p:nvPicPr>
        <p:blipFill>
          <a:blip r:embed="rId13"/>
          <a:stretch>
            <a:fillRect/>
          </a:stretch>
        </p:blipFill>
        <p:spPr>
          <a:xfrm>
            <a:off x="8284037" y="4888896"/>
            <a:ext cx="2859137" cy="974394"/>
          </a:xfrm>
          <a:prstGeom prst="rect">
            <a:avLst/>
          </a:prstGeom>
        </p:spPr>
      </p:pic>
      <p:pic>
        <p:nvPicPr>
          <p:cNvPr id="3" name="Picture 2" descr="A picture containing drawing, table&#10;&#10;Description automatically generated">
            <a:extLst>
              <a:ext uri="{FF2B5EF4-FFF2-40B4-BE49-F238E27FC236}">
                <a16:creationId xmlns:a16="http://schemas.microsoft.com/office/drawing/2014/main" id="{98360695-BA91-1A44-962C-EE9DE19C42C3}"/>
              </a:ext>
            </a:extLst>
          </p:cNvPr>
          <p:cNvPicPr>
            <a:picLocks noChangeAspect="1"/>
          </p:cNvPicPr>
          <p:nvPr/>
        </p:nvPicPr>
        <p:blipFill>
          <a:blip r:embed="rId14"/>
          <a:stretch>
            <a:fillRect/>
          </a:stretch>
        </p:blipFill>
        <p:spPr>
          <a:xfrm>
            <a:off x="5121328" y="5119379"/>
            <a:ext cx="2641600" cy="558800"/>
          </a:xfrm>
          <a:prstGeom prst="rect">
            <a:avLst/>
          </a:prstGeom>
        </p:spPr>
      </p:pic>
      <p:pic>
        <p:nvPicPr>
          <p:cNvPr id="18" name="Picture 17" descr="A picture containing drawing, table&#10;&#10;Description automatically generated">
            <a:extLst>
              <a:ext uri="{FF2B5EF4-FFF2-40B4-BE49-F238E27FC236}">
                <a16:creationId xmlns:a16="http://schemas.microsoft.com/office/drawing/2014/main" id="{EC45313E-36FA-8C44-863F-2DD0478FAE09}"/>
              </a:ext>
            </a:extLst>
          </p:cNvPr>
          <p:cNvPicPr>
            <a:picLocks noChangeAspect="1"/>
          </p:cNvPicPr>
          <p:nvPr/>
        </p:nvPicPr>
        <p:blipFill>
          <a:blip r:embed="rId14"/>
          <a:stretch>
            <a:fillRect/>
          </a:stretch>
        </p:blipFill>
        <p:spPr>
          <a:xfrm>
            <a:off x="5121327" y="5102137"/>
            <a:ext cx="2904857" cy="614489"/>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2C6DF785-DAC5-2F40-A473-BA5FF0239777}"/>
              </a:ext>
            </a:extLst>
          </p:cNvPr>
          <p:cNvPicPr>
            <a:picLocks noChangeAspect="1"/>
          </p:cNvPicPr>
          <p:nvPr/>
        </p:nvPicPr>
        <p:blipFill>
          <a:blip r:embed="rId15"/>
          <a:stretch>
            <a:fillRect/>
          </a:stretch>
        </p:blipFill>
        <p:spPr>
          <a:xfrm>
            <a:off x="6510617" y="3197332"/>
            <a:ext cx="2547938" cy="969661"/>
          </a:xfrm>
          <a:prstGeom prst="rect">
            <a:avLst/>
          </a:prstGeom>
        </p:spPr>
      </p:pic>
    </p:spTree>
    <p:extLst>
      <p:ext uri="{BB962C8B-B14F-4D97-AF65-F5344CB8AC3E}">
        <p14:creationId xmlns:p14="http://schemas.microsoft.com/office/powerpoint/2010/main" val="1579604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3"/>
        <p:cNvGrpSpPr/>
        <p:nvPr/>
      </p:nvGrpSpPr>
      <p:grpSpPr>
        <a:xfrm>
          <a:off x="0" y="0"/>
          <a:ext cx="0" cy="0"/>
          <a:chOff x="0" y="0"/>
          <a:chExt cx="0" cy="0"/>
        </a:xfrm>
      </p:grpSpPr>
      <p:pic>
        <p:nvPicPr>
          <p:cNvPr id="5" name="Picture 4" descr="A bowl of fruit sitting on top of a wooden table&#10;&#10;Description automatically generated">
            <a:extLst>
              <a:ext uri="{FF2B5EF4-FFF2-40B4-BE49-F238E27FC236}">
                <a16:creationId xmlns:a16="http://schemas.microsoft.com/office/drawing/2014/main" id="{51F073AF-1094-674D-A93C-B994921C07C3}"/>
              </a:ext>
            </a:extLst>
          </p:cNvPr>
          <p:cNvPicPr>
            <a:picLocks noChangeAspect="1"/>
          </p:cNvPicPr>
          <p:nvPr/>
        </p:nvPicPr>
        <p:blipFill rotWithShape="1">
          <a:blip r:embed="rId3"/>
          <a:srcRect t="12241" b="3490"/>
          <a:stretch/>
        </p:blipFill>
        <p:spPr>
          <a:xfrm>
            <a:off x="20" y="10"/>
            <a:ext cx="12191980" cy="6857990"/>
          </a:xfrm>
          <a:prstGeom prst="rect">
            <a:avLst/>
          </a:prstGeom>
        </p:spPr>
      </p:pic>
    </p:spTree>
    <p:extLst>
      <p:ext uri="{BB962C8B-B14F-4D97-AF65-F5344CB8AC3E}">
        <p14:creationId xmlns:p14="http://schemas.microsoft.com/office/powerpoint/2010/main" val="156836430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1148</Words>
  <Application>Microsoft Macintosh PowerPoint</Application>
  <PresentationFormat>Widescreen</PresentationFormat>
  <Paragraphs>147</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Open Sans</vt:lpstr>
      <vt:lpstr>Helvetica Neue</vt:lpstr>
      <vt:lpstr>Calibri</vt:lpstr>
      <vt:lpstr>Arial</vt:lpstr>
      <vt:lpstr>Impact</vt:lpstr>
      <vt:lpstr>Office Theme</vt:lpstr>
      <vt:lpstr> Beyond Altmetrics: What’s next in the world of information metrics?</vt:lpstr>
      <vt:lpstr>Agenda</vt:lpstr>
      <vt:lpstr>History</vt:lpstr>
      <vt:lpstr>PowerPoint Presentation</vt:lpstr>
      <vt:lpstr>PowerPoint Presentation</vt:lpstr>
      <vt:lpstr>PowerPoint Presentation</vt:lpstr>
      <vt:lpstr>  Additional perspectives on impact</vt:lpstr>
      <vt:lpstr>Why use metrics?</vt:lpstr>
      <vt:lpstr>PowerPoint Presentation</vt:lpstr>
      <vt:lpstr>  Why use metrics?</vt:lpstr>
      <vt:lpstr>What are your critical questions?</vt:lpstr>
      <vt:lpstr>PowerPoint Presentation</vt:lpstr>
      <vt:lpstr>PowerPoint Presentation</vt:lpstr>
      <vt:lpstr>PowerPoint Presentation</vt:lpstr>
      <vt:lpstr>PowerPoint Presentation</vt:lpstr>
      <vt:lpstr>PowerPoint Presentation</vt:lpstr>
      <vt:lpstr>PowerPoint Presentation</vt:lpstr>
      <vt:lpstr>The future of analytics: Metrics +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Beyond Altmetrics: What’s next in the world of information metrics?</dc:title>
  <dc:subject/>
  <dc:creator>Ann Michael &amp; Adrian Stanley</dc:creator>
  <cp:keywords/>
  <dc:description/>
  <cp:lastModifiedBy>Ann Michael</cp:lastModifiedBy>
  <cp:revision>10</cp:revision>
  <dcterms:created xsi:type="dcterms:W3CDTF">2020-02-23T20:07:46Z</dcterms:created>
  <dcterms:modified xsi:type="dcterms:W3CDTF">2020-02-24T15:16:24Z</dcterms:modified>
  <cp:category/>
</cp:coreProperties>
</file>