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2" r:id="rId4"/>
    <p:sldId id="267" r:id="rId5"/>
    <p:sldId id="259" r:id="rId6"/>
    <p:sldId id="263" r:id="rId7"/>
    <p:sldId id="260" r:id="rId8"/>
    <p:sldId id="264" r:id="rId9"/>
    <p:sldId id="268" r:id="rId10"/>
    <p:sldId id="266" r:id="rId11"/>
    <p:sldId id="270" r:id="rId12"/>
    <p:sldId id="272" r:id="rId13"/>
    <p:sldId id="269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8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7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Data Scientist's time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537-A04E-89A4-C7946EE27CF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537-A04E-89A4-C7946EE27CF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537-A04E-89A4-C7946EE27CF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537-A04E-89A4-C7946EE27CF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537-A04E-89A4-C7946EE27CF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F537-A04E-89A4-C7946EE27CFC}"/>
              </c:ext>
            </c:extLst>
          </c:dPt>
          <c:dLbls>
            <c:dLbl>
              <c:idx val="0"/>
              <c:layout>
                <c:manualLayout>
                  <c:x val="-0.19226705485343742"/>
                  <c:y val="-0.19076016297381432"/>
                </c:manualLayout>
              </c:layout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4000" dirty="0">
                        <a:ln>
                          <a:noFill/>
                        </a:ln>
                        <a:solidFill>
                          <a:schemeClr val="bg1"/>
                        </a:solidFill>
                      </a:rPr>
                      <a:t>Cleaning and </a:t>
                    </a:r>
                    <a:r>
                      <a:rPr lang="en-US" sz="4000" dirty="0" err="1">
                        <a:ln>
                          <a:noFill/>
                        </a:ln>
                        <a:solidFill>
                          <a:schemeClr val="bg1"/>
                        </a:solidFill>
                      </a:rPr>
                      <a:t>organising</a:t>
                    </a:r>
                    <a:r>
                      <a:rPr lang="en-US" sz="4000" dirty="0">
                        <a:ln>
                          <a:noFill/>
                        </a:ln>
                        <a:solidFill>
                          <a:schemeClr val="bg1"/>
                        </a:solidFill>
                      </a:rPr>
                      <a:t>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ln>
                        <a:noFill/>
                      </a:ln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626454046185405"/>
                      <c:h val="9.005813953488371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537-A04E-89A4-C7946EE27CF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bg1"/>
                        </a:solidFill>
                      </a:rPr>
                      <a:t>Collection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537-A04E-89A4-C7946EE27CFC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>
                        <a:solidFill>
                          <a:schemeClr val="bg1"/>
                        </a:solidFill>
                      </a:rPr>
                      <a:t>Modelling/machine learning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537-A04E-89A4-C7946EE27CF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Other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537-A04E-89A4-C7946EE27CF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Refining algorithms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537-A04E-89A4-C7946EE27CFC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Building training sets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537-A04E-89A4-C7946EE27C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Sheet1!$A$1:$A$6</c:f>
              <c:numCache>
                <c:formatCode>0%</c:formatCode>
                <c:ptCount val="6"/>
                <c:pt idx="0">
                  <c:v>0.6</c:v>
                </c:pt>
                <c:pt idx="1">
                  <c:v>0.19</c:v>
                </c:pt>
                <c:pt idx="2">
                  <c:v>0.09</c:v>
                </c:pt>
                <c:pt idx="3">
                  <c:v>0.05</c:v>
                </c:pt>
                <c:pt idx="4">
                  <c:v>0.04</c:v>
                </c:pt>
                <c:pt idx="5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537-A04E-89A4-C7946EE27CF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B341F-61BE-A84B-926A-07199CFE7DC4}" type="datetimeFigureOut">
              <a:rPr lang="en-US" smtClean="0"/>
              <a:t>2/21/20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9246AF-558A-994D-A75E-9A84459552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79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246AF-558A-994D-A75E-9A84459552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45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9246AF-558A-994D-A75E-9A84459552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99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14309-281D-304A-8666-4CFA3445B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8A805D-3C45-ED4F-B4F4-FD7CD9369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941F2-05C8-0C4F-99CF-456B884E0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61A7-64B1-304B-8EE8-4DA04117A0EF}" type="datetimeFigureOut">
              <a:rPr lang="en-US" smtClean="0"/>
              <a:t>2/21/20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7D5E7-F970-5540-A6B6-678A01EBD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7537B-9817-A841-8E3B-A2173D34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68B2-371A-EB4E-9CFA-8E253FE37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43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FDD00-1EB5-B548-8860-B9C56FBB7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DBCA6B-E40B-7349-B5A4-96E027CBB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68C28-86A3-BD40-B928-D5D2A4455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61A7-64B1-304B-8EE8-4DA04117A0EF}" type="datetimeFigureOut">
              <a:rPr lang="en-US" smtClean="0"/>
              <a:t>2/21/20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933B9-AFA4-504B-8BA8-D787E993A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498AF-779C-4A4F-9564-C160E422F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68B2-371A-EB4E-9CFA-8E253FE37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01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43A072-2F0B-944B-8E02-27AAE64A93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7829A0-067B-6A4C-8CC0-0B18F9F7C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D57DE-8880-D54C-B85B-2107B81E5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61A7-64B1-304B-8EE8-4DA04117A0EF}" type="datetimeFigureOut">
              <a:rPr lang="en-US" smtClean="0"/>
              <a:t>2/21/20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4DBD7-9208-CC48-8C06-35F5B832F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2AABB-EDBC-CC47-B0AF-CE6C4811C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68B2-371A-EB4E-9CFA-8E253FE37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33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2D18C-444B-E94D-8C93-E697980AB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CE658-2F39-C540-AAF7-110CC444C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9CB2F-154A-3444-9935-E453B9450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61A7-64B1-304B-8EE8-4DA04117A0EF}" type="datetimeFigureOut">
              <a:rPr lang="en-US" smtClean="0"/>
              <a:t>2/21/20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B8ECB-149A-6342-979F-88A7C9CDF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380AF-F79F-6940-B6C7-43524CE7E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68B2-371A-EB4E-9CFA-8E253FE37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23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D8C27-566C-4E40-A988-F41FEF274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C72587-D123-9A46-919D-56BF104AF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93A54-8226-274B-A7F9-925957E3F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61A7-64B1-304B-8EE8-4DA04117A0EF}" type="datetimeFigureOut">
              <a:rPr lang="en-US" smtClean="0"/>
              <a:t>2/21/20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81F80-91BD-324D-A786-A4B5A57FA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B3879-86D6-0744-BC8A-6DD0B97E4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68B2-371A-EB4E-9CFA-8E253FE37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58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0626B-8378-1E4B-9394-E2BA2CC00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41F78-4388-ED4D-89A8-00EF0F33BE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03450C-DA96-314D-8BEA-03FCB7FCC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63C43-7761-3648-905B-A1D7D6999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61A7-64B1-304B-8EE8-4DA04117A0EF}" type="datetimeFigureOut">
              <a:rPr lang="en-US" smtClean="0"/>
              <a:t>2/21/20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1A0E9E-95A0-3D41-8D8B-6A3C3486B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9490B-FA61-3D41-94C8-9E8ACAEDE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68B2-371A-EB4E-9CFA-8E253FE37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536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8E2BF-3CD0-914F-AC4F-408DE9E02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597ADB-2129-DC4F-B4A0-58AE6C2AE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11CB93-A38A-1143-A73E-A1135744B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2242CA-ADE0-B345-BF24-77D216AB1C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9DCCBB-B31F-A54D-BDA1-76D88DD157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08A925-291F-9241-8EC8-305E95BC0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61A7-64B1-304B-8EE8-4DA04117A0EF}" type="datetimeFigureOut">
              <a:rPr lang="en-US" smtClean="0"/>
              <a:t>2/21/20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5CF614-1906-F940-9DEE-8364E6928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362705-335B-3E4E-9C7C-E01FC1C89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68B2-371A-EB4E-9CFA-8E253FE37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6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39E85-7D8C-DB47-B924-A1D89BA40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12D19D-573A-5F47-8952-741CEE392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61A7-64B1-304B-8EE8-4DA04117A0EF}" type="datetimeFigureOut">
              <a:rPr lang="en-US" smtClean="0"/>
              <a:t>2/21/20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1EE5EE-7D74-0B4A-AB87-A51F0AA23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69AFCA-E8AE-7840-B2F5-20C7A2065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68B2-371A-EB4E-9CFA-8E253FE37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87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7DA3E3-62F9-F84F-88E4-229FF5B30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61A7-64B1-304B-8EE8-4DA04117A0EF}" type="datetimeFigureOut">
              <a:rPr lang="en-US" smtClean="0"/>
              <a:t>2/21/20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D7AF87-AC91-7B4C-AF5D-98FCEED30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DA2DB-8158-8643-89CC-C77EFFF42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68B2-371A-EB4E-9CFA-8E253FE37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43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FAC4C-C958-A348-B36C-6182A973E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0D13F-A4CC-BF47-BA89-A6255884D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D5D92A-38F8-624F-893B-7CF8B3FB4A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3E7626-D54A-644A-8DF6-D06030BD8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61A7-64B1-304B-8EE8-4DA04117A0EF}" type="datetimeFigureOut">
              <a:rPr lang="en-US" smtClean="0"/>
              <a:t>2/21/20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5B9A6C-4A9B-F142-AD37-82BB980BF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B06CB-18B6-6F4E-8D5A-E2EFAE7E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68B2-371A-EB4E-9CFA-8E253FE37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34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8D79B-3B89-C249-BBC4-6F0DF1E2E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C8023D-49F5-264A-AED7-B4C56EC2F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A965F4-EAE0-784F-8B51-396DB0CCA6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B5002-1025-0E4B-8D0A-D67FF9B02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61A7-64B1-304B-8EE8-4DA04117A0EF}" type="datetimeFigureOut">
              <a:rPr lang="en-US" smtClean="0"/>
              <a:t>2/21/20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1DC805-33AE-FF45-8FB8-7BC149B9C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55AD63-AA8D-224B-B3BD-4AC413B73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68B2-371A-EB4E-9CFA-8E253FE37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48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40EA9F-78DA-4343-A789-3E7E6B75F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B86F05-3512-5F49-8819-E2BC88866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FDB73-C40A-404D-9A55-31284A9252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261A7-64B1-304B-8EE8-4DA04117A0EF}" type="datetimeFigureOut">
              <a:rPr lang="en-US" smtClean="0"/>
              <a:t>2/21/20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A7F60-C89A-4147-BE80-10EFAA8E7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3F25D-DEBE-C44B-A5A1-EB2BD6E64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568B2-371A-EB4E-9CFA-8E253FE37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38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jats4r.org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jats4r.org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.png"/><Relationship Id="rId3" Type="http://schemas.openxmlformats.org/officeDocument/2006/relationships/image" Target="../media/image40.png"/><Relationship Id="rId7" Type="http://schemas.openxmlformats.org/officeDocument/2006/relationships/image" Target="../media/image42.jpg"/><Relationship Id="rId12" Type="http://schemas.openxmlformats.org/officeDocument/2006/relationships/hyperlink" Target="https://jats4r.org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25.svg"/><Relationship Id="rId10" Type="http://schemas.openxmlformats.org/officeDocument/2006/relationships/image" Target="../media/image45.png"/><Relationship Id="rId4" Type="http://schemas.openxmlformats.org/officeDocument/2006/relationships/image" Target="../media/image24.png"/><Relationship Id="rId9" Type="http://schemas.openxmlformats.org/officeDocument/2006/relationships/image" Target="../media/image4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jats4r.org/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jats4r@googlegroups.com" TargetMode="External"/><Relationship Id="rId7" Type="http://schemas.openxmlformats.org/officeDocument/2006/relationships/image" Target="../media/image1.png"/><Relationship Id="rId2" Type="http://schemas.openxmlformats.org/officeDocument/2006/relationships/hyperlink" Target="mailto:info@jats4r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JATS4R" TargetMode="External"/><Relationship Id="rId5" Type="http://schemas.openxmlformats.org/officeDocument/2006/relationships/hyperlink" Target="https://jats4r.org/" TargetMode="External"/><Relationship Id="rId4" Type="http://schemas.openxmlformats.org/officeDocument/2006/relationships/hyperlink" Target="https://drive.google.com/drive/folders/0B8n-nWqCI5WmdExlY1Zmd2N0QW8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hyperlink" Target="https://jats4r.org/" TargetMode="External"/><Relationship Id="rId7" Type="http://schemas.openxmlformats.org/officeDocument/2006/relationships/image" Target="../media/image2.jpg"/><Relationship Id="rId12" Type="http://schemas.openxmlformats.org/officeDocument/2006/relationships/hyperlink" Target="https://unsplash.com/s/photos/researcher?utm_source=unsplash&amp;utm_medium=referral&amp;utm_content=creditCopyTex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splash.com/s/photos/chain-link?utm_source=unsplash&amp;utm_medium=referral&amp;utm_content=creditCopyText" TargetMode="External"/><Relationship Id="rId11" Type="http://schemas.openxmlformats.org/officeDocument/2006/relationships/hyperlink" Target="https://unsplash.com/@scienceinhd?utm_source=unsplash&amp;utm_medium=referral&amp;utm_content=creditCopyText" TargetMode="External"/><Relationship Id="rId5" Type="http://schemas.openxmlformats.org/officeDocument/2006/relationships/hyperlink" Target="https://unsplash.com/@trhammerhead?utm_source=unsplash&amp;utm_medium=referral&amp;utm_content=creditCopyText" TargetMode="External"/><Relationship Id="rId10" Type="http://schemas.openxmlformats.org/officeDocument/2006/relationships/image" Target="../media/image4.jpg"/><Relationship Id="rId4" Type="http://schemas.openxmlformats.org/officeDocument/2006/relationships/image" Target="../media/image1.png"/><Relationship Id="rId9" Type="http://schemas.openxmlformats.org/officeDocument/2006/relationships/hyperlink" Target="https://unsplash.com/@tracycodes?utm_source=unsplash&amp;utm_medium=referral&amp;utm_content=creditCopyTex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ats4r.org/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unsplash.com/@2mduffel?utm_source=unsplash&amp;utm_medium=referral&amp;utm_content=creditCopyText" TargetMode="External"/><Relationship Id="rId7" Type="http://schemas.openxmlformats.org/officeDocument/2006/relationships/hyperlink" Target="https://jats4r.org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splash.com/@aggriffith?utm_source=unsplash&amp;utm_medium=referral&amp;utm_content=creditCopyText" TargetMode="External"/><Relationship Id="rId5" Type="http://schemas.openxmlformats.org/officeDocument/2006/relationships/image" Target="../media/image9.jpg"/><Relationship Id="rId4" Type="http://schemas.openxmlformats.org/officeDocument/2006/relationships/hyperlink" Target="https://unsplash.com/s/photos/the-rules?utm_source=unsplash&amp;utm_medium=referral&amp;utm_content=creditCopyTex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nalyticsindiamag.com/6-tasks-data-scientists-spend-the-most-time-doing/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jats4r.org/" TargetMode="External"/><Relationship Id="rId4" Type="http://schemas.openxmlformats.org/officeDocument/2006/relationships/hyperlink" Target="http://www.ncbi.nlm.nih.gov/books/NBK159964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jats4r.org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2.jpg"/><Relationship Id="rId7" Type="http://schemas.openxmlformats.org/officeDocument/2006/relationships/hyperlink" Target="https://jats4r.org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emf"/><Relationship Id="rId17" Type="http://schemas.openxmlformats.org/officeDocument/2006/relationships/image" Target="../media/image31.png"/><Relationship Id="rId2" Type="http://schemas.openxmlformats.org/officeDocument/2006/relationships/image" Target="../media/image16.jp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24" Type="http://schemas.openxmlformats.org/officeDocument/2006/relationships/image" Target="../media/image1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hyperlink" Target="https://jats4r.org/" TargetMode="External"/><Relationship Id="rId10" Type="http://schemas.openxmlformats.org/officeDocument/2006/relationships/image" Target="../media/image24.png"/><Relationship Id="rId19" Type="http://schemas.openxmlformats.org/officeDocument/2006/relationships/image" Target="../media/image33.jpg"/><Relationship Id="rId4" Type="http://schemas.openxmlformats.org/officeDocument/2006/relationships/image" Target="../media/image18.jp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jats4r.org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D8BBD-4611-F246-BC3B-C8249EE142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0140" y="276543"/>
            <a:ext cx="9959340" cy="2387600"/>
          </a:xfrm>
        </p:spPr>
        <p:txBody>
          <a:bodyPr>
            <a:noAutofit/>
          </a:bodyPr>
          <a:lstStyle/>
          <a:p>
            <a:r>
              <a:rPr lang="en-GB" dirty="0">
                <a:latin typeface="Avenir Next" panose="020B0503020202020204" pitchFamily="34" charset="0"/>
              </a:rPr>
              <a:t>Working together to apply the standard standardly</a:t>
            </a:r>
            <a:endParaRPr lang="en-US" dirty="0">
              <a:latin typeface="Avenir Next" panose="020B05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EB044C-9808-814E-AD97-B4BC80CC6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360" y="2779078"/>
            <a:ext cx="3873500" cy="2387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3D6043-F2C5-CB45-92D6-39036635E240}"/>
              </a:ext>
            </a:extLst>
          </p:cNvPr>
          <p:cNvSpPr/>
          <p:nvPr/>
        </p:nvSpPr>
        <p:spPr>
          <a:xfrm>
            <a:off x="4032884" y="5736074"/>
            <a:ext cx="3736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venir Next" panose="020B0503020202020204" pitchFamily="34" charset="0"/>
              </a:rPr>
              <a:t>Melissa Harrison – JATS4R Chair</a:t>
            </a:r>
          </a:p>
          <a:p>
            <a:r>
              <a:rPr lang="en-GB" dirty="0">
                <a:latin typeface="Avenir Next" panose="020B0503020202020204" pitchFamily="34" charset="0"/>
              </a:rPr>
              <a:t> </a:t>
            </a:r>
            <a:r>
              <a:rPr lang="en-GB" dirty="0" err="1">
                <a:latin typeface="Avenir Next" panose="020B0503020202020204" pitchFamily="34" charset="0"/>
              </a:rPr>
              <a:t>m.harrison@elifesciences.org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226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55115-5F40-6140-93F5-E7A031CF7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945"/>
            <a:ext cx="10515600" cy="1325563"/>
          </a:xfrm>
        </p:spPr>
        <p:txBody>
          <a:bodyPr/>
          <a:lstStyle/>
          <a:p>
            <a:r>
              <a:rPr lang="en-US" dirty="0"/>
              <a:t>Roadmap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FE1FC4-5D66-AC4C-9865-EDEF2EE37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3468"/>
            <a:ext cx="12192000" cy="536828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CBB2D2B-CDAA-A84A-AE0F-A853D056DECD}"/>
              </a:ext>
            </a:extLst>
          </p:cNvPr>
          <p:cNvGrpSpPr/>
          <p:nvPr/>
        </p:nvGrpSpPr>
        <p:grpSpPr>
          <a:xfrm>
            <a:off x="271654" y="6164024"/>
            <a:ext cx="11750166" cy="606108"/>
            <a:chOff x="271654" y="6164024"/>
            <a:chExt cx="11750166" cy="60610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19C86A5-B45B-7C41-BACA-DF811AA3E38D}"/>
                </a:ext>
              </a:extLst>
            </p:cNvPr>
            <p:cNvSpPr txBox="1"/>
            <p:nvPr/>
          </p:nvSpPr>
          <p:spPr>
            <a:xfrm>
              <a:off x="271654" y="6400800"/>
              <a:ext cx="18746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https://jats4r.org/</a:t>
              </a:r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0840D3F-40FD-6341-A2F9-4CD2DEEEA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38506" y="6164024"/>
              <a:ext cx="983314" cy="606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2284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A0D79-4C14-2940-BC12-8D6C682F1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Mixture of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E92BA-3648-D544-8197-48B14308B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Long established practices </a:t>
            </a:r>
            <a:r>
              <a:rPr lang="en-US" dirty="0">
                <a:solidFill>
                  <a:srgbClr val="FF0000"/>
                </a:solidFill>
              </a:rPr>
              <a:t>OLD</a:t>
            </a:r>
          </a:p>
          <a:p>
            <a:r>
              <a:rPr lang="en-US" dirty="0"/>
              <a:t>+ plenty of examples</a:t>
            </a:r>
          </a:p>
          <a:p>
            <a:r>
              <a:rPr lang="en-US" dirty="0"/>
              <a:t>- trying to get people to agree!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New initiatives </a:t>
            </a:r>
            <a:r>
              <a:rPr lang="en-US" dirty="0">
                <a:solidFill>
                  <a:srgbClr val="FF0000"/>
                </a:solidFill>
              </a:rPr>
              <a:t>NEW</a:t>
            </a:r>
          </a:p>
          <a:p>
            <a:r>
              <a:rPr lang="en-US" dirty="0"/>
              <a:t>- not much to go on</a:t>
            </a:r>
          </a:p>
          <a:p>
            <a:r>
              <a:rPr lang="en-US" dirty="0"/>
              <a:t>- trying to get people to agree</a:t>
            </a:r>
          </a:p>
          <a:p>
            <a:r>
              <a:rPr lang="en-US" dirty="0"/>
              <a:t>+ establish a practice before the variety set in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73F61F-1003-3945-B7DA-F34637CF7B29}"/>
              </a:ext>
            </a:extLst>
          </p:cNvPr>
          <p:cNvSpPr txBox="1"/>
          <p:nvPr/>
        </p:nvSpPr>
        <p:spPr>
          <a:xfrm>
            <a:off x="271654" y="6400800"/>
            <a:ext cx="1874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https://jats4r.org/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0D6918-252F-C544-9D86-29B873371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8506" y="6164024"/>
            <a:ext cx="983314" cy="60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67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B5B21-BC1C-4746-AF1D-20CDFF038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Jack of all trades but master of none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AEF36-6428-6948-9060-D39A30712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190"/>
            <a:ext cx="10515600" cy="4656773"/>
          </a:xfrm>
        </p:spPr>
        <p:txBody>
          <a:bodyPr/>
          <a:lstStyle/>
          <a:p>
            <a:r>
              <a:rPr lang="en-US" dirty="0"/>
              <a:t>Has its benefits</a:t>
            </a:r>
          </a:p>
          <a:p>
            <a:r>
              <a:rPr lang="en-US" dirty="0"/>
              <a:t>I know a bit about lots of things – know the people who should be involved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5870A7-596C-A643-8AA2-74224229F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8614" y="3036753"/>
            <a:ext cx="2852876" cy="927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C032BF-FF16-A14F-B1C2-6F6EE2A76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864" y="3036752"/>
            <a:ext cx="3386260" cy="79229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B147940-1DDF-FA4E-B618-88440C2456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83787" y="4203106"/>
            <a:ext cx="1746659" cy="11295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CA3FC4-A300-D44A-88E1-281F89D17F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970" y="5453380"/>
            <a:ext cx="3434080" cy="8585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A51033-671E-F643-90FA-1ABCCD3380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7223" y="3907020"/>
            <a:ext cx="2315446" cy="9956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F877DD-753D-E844-A624-88A5C808BF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2113" y="4923616"/>
            <a:ext cx="3109377" cy="11341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79C949-F259-1B43-9696-2E0E6E711D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0516" y="4767859"/>
            <a:ext cx="3124200" cy="16983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0C9D7B-5D0D-1B49-8337-2836BD5804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965" y="3255828"/>
            <a:ext cx="1416050" cy="14160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E2077C-5C96-B446-A495-84DBAF66B0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02443" y="3989327"/>
            <a:ext cx="2707841" cy="81235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EBC6691-7633-0D40-8E57-C8172FAFD9E4}"/>
              </a:ext>
            </a:extLst>
          </p:cNvPr>
          <p:cNvSpPr txBox="1"/>
          <p:nvPr/>
        </p:nvSpPr>
        <p:spPr>
          <a:xfrm>
            <a:off x="271654" y="6400800"/>
            <a:ext cx="1874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https://jats4r.org/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72F9F38-8D8E-5B4D-8388-5E1FFB592F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38506" y="6164024"/>
            <a:ext cx="983314" cy="60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49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C2EED-6E1E-AD4B-93C7-6D525599B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people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55D13-A516-1A4B-8ECA-C3381F546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JATS4R working group on peer review materials</a:t>
            </a:r>
          </a:p>
          <a:p>
            <a:r>
              <a:rPr lang="en-US" dirty="0"/>
              <a:t>Learning together and from each other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878F9-C6B7-1B4C-B571-DD3A420BB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525" y="3187304"/>
            <a:ext cx="5314950" cy="29896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336E70-F658-3A45-9702-474294A047D8}"/>
              </a:ext>
            </a:extLst>
          </p:cNvPr>
          <p:cNvSpPr txBox="1"/>
          <p:nvPr/>
        </p:nvSpPr>
        <p:spPr>
          <a:xfrm>
            <a:off x="271654" y="6400800"/>
            <a:ext cx="1874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https://jats4r.org/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A40672-D57E-A44B-96EA-22D8BA6A6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8506" y="6164024"/>
            <a:ext cx="983314" cy="60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33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EFEA6-0CBD-834D-94E5-F2C524ADF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involved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EDF1D-50EC-1F4B-9437-35AED4418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" y="3789136"/>
            <a:ext cx="11734800" cy="2648725"/>
          </a:xfrm>
          <a:noFill/>
          <a:ln>
            <a:solidFill>
              <a:srgbClr val="00B0F0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en-US" dirty="0"/>
              <a:t>Email: </a:t>
            </a:r>
            <a:r>
              <a:rPr lang="en-US" dirty="0">
                <a:hlinkClick r:id="rId2"/>
              </a:rPr>
              <a:t>info@jats4r.org</a:t>
            </a:r>
            <a:endParaRPr lang="en-US" dirty="0"/>
          </a:p>
          <a:p>
            <a:r>
              <a:rPr lang="en-US" dirty="0"/>
              <a:t>Twitter: @JATS4R</a:t>
            </a:r>
          </a:p>
          <a:p>
            <a:r>
              <a:rPr lang="en-US" dirty="0" err="1"/>
              <a:t>Googlegroup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jats4r@googlegroups.com</a:t>
            </a:r>
            <a:endParaRPr lang="en-US" dirty="0"/>
          </a:p>
          <a:p>
            <a:r>
              <a:rPr lang="en-US" dirty="0" err="1"/>
              <a:t>Googledrive</a:t>
            </a:r>
            <a:r>
              <a:rPr lang="en-US" dirty="0"/>
              <a:t>: </a:t>
            </a:r>
            <a:r>
              <a:rPr lang="en-GB" dirty="0">
                <a:hlinkClick r:id="rId4"/>
              </a:rPr>
              <a:t>https://drive.google.com/drive/folders/0B8n-nWqCI5WmdExlY1Zmd2N0QW8</a:t>
            </a:r>
            <a:endParaRPr lang="en-US" dirty="0"/>
          </a:p>
          <a:p>
            <a:r>
              <a:rPr lang="en-US" dirty="0"/>
              <a:t>Website: </a:t>
            </a:r>
            <a:r>
              <a:rPr lang="en-GB" dirty="0">
                <a:hlinkClick r:id="rId5"/>
              </a:rPr>
              <a:t>https://jats4r.org/</a:t>
            </a:r>
            <a:endParaRPr lang="en-US" dirty="0"/>
          </a:p>
          <a:p>
            <a:r>
              <a:rPr lang="en-US" dirty="0"/>
              <a:t>GitHub : </a:t>
            </a:r>
            <a:r>
              <a:rPr lang="en-GB" dirty="0">
                <a:hlinkClick r:id="rId6"/>
              </a:rPr>
              <a:t>https://github.com/JATS4R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D3B87C-06C1-CB43-A96C-B7E851D6BF14}"/>
              </a:ext>
            </a:extLst>
          </p:cNvPr>
          <p:cNvSpPr txBox="1"/>
          <p:nvPr/>
        </p:nvSpPr>
        <p:spPr>
          <a:xfrm>
            <a:off x="457200" y="1531620"/>
            <a:ext cx="11521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Volunteer on subgroups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Peer review recommendations when they are released for public comment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Suggest topics for the group to cover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Generate discussion on the roadmap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Publicize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A4D54A-8FA0-4A4C-9CED-BB666D9362AB}"/>
              </a:ext>
            </a:extLst>
          </p:cNvPr>
          <p:cNvSpPr txBox="1"/>
          <p:nvPr/>
        </p:nvSpPr>
        <p:spPr>
          <a:xfrm>
            <a:off x="271654" y="6400800"/>
            <a:ext cx="1874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https://jats4r.org/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5E5E5D-368A-4B4E-8774-1B7834F315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8506" y="6164024"/>
            <a:ext cx="983314" cy="60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07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0BFDD-2E8C-9D48-8CA3-378F56A26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6DFEA-3AAD-AF49-A598-050A601FD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 am NOT</a:t>
            </a:r>
          </a:p>
          <a:p>
            <a:pPr lvl="1"/>
            <a:r>
              <a:rPr lang="en-US" dirty="0"/>
              <a:t>An XML or JATS expert</a:t>
            </a:r>
          </a:p>
          <a:p>
            <a:pPr lvl="1"/>
            <a:r>
              <a:rPr lang="en-US" dirty="0"/>
              <a:t>A developer or technologist</a:t>
            </a:r>
          </a:p>
          <a:p>
            <a:pPr lvl="1"/>
            <a:r>
              <a:rPr lang="en-US" dirty="0"/>
              <a:t>A researcher</a:t>
            </a:r>
          </a:p>
          <a:p>
            <a:pPr lvl="1"/>
            <a:r>
              <a:rPr lang="en-US" dirty="0"/>
              <a:t>A website designer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 am</a:t>
            </a:r>
          </a:p>
          <a:p>
            <a:pPr lvl="1"/>
            <a:r>
              <a:rPr lang="en-US" dirty="0"/>
              <a:t>A (open access) publisher</a:t>
            </a:r>
          </a:p>
          <a:p>
            <a:pPr lvl="1"/>
            <a:r>
              <a:rPr lang="en-US" dirty="0"/>
              <a:t>Working for a mission-driven organization</a:t>
            </a:r>
          </a:p>
          <a:p>
            <a:pPr lvl="1"/>
            <a:r>
              <a:rPr lang="en-US" dirty="0"/>
              <a:t>A workflow person</a:t>
            </a:r>
          </a:p>
          <a:p>
            <a:pPr lvl="1"/>
            <a:r>
              <a:rPr lang="en-US" dirty="0"/>
              <a:t>A big fan of XML and JATS</a:t>
            </a:r>
          </a:p>
          <a:p>
            <a:pPr lvl="1"/>
            <a:r>
              <a:rPr lang="en-US" dirty="0"/>
              <a:t>Connected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23628F-358E-3D43-8704-ADCC35A70236}"/>
              </a:ext>
            </a:extLst>
          </p:cNvPr>
          <p:cNvGrpSpPr/>
          <p:nvPr/>
        </p:nvGrpSpPr>
        <p:grpSpPr>
          <a:xfrm>
            <a:off x="271654" y="6164024"/>
            <a:ext cx="11750166" cy="606108"/>
            <a:chOff x="271654" y="6164024"/>
            <a:chExt cx="11750166" cy="60610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9248E13-7032-C040-83FC-47A787EE4E06}"/>
                </a:ext>
              </a:extLst>
            </p:cNvPr>
            <p:cNvSpPr txBox="1"/>
            <p:nvPr/>
          </p:nvSpPr>
          <p:spPr>
            <a:xfrm>
              <a:off x="271654" y="6400800"/>
              <a:ext cx="18746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https://jats4r.org/</a:t>
              </a:r>
              <a:endParaRPr lang="en-US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3352C2-1E40-1A42-8423-E87A51E93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38506" y="6164024"/>
              <a:ext cx="983314" cy="60610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D659905-72D8-964F-A0D2-06936D273A3D}"/>
              </a:ext>
            </a:extLst>
          </p:cNvPr>
          <p:cNvSpPr txBox="1"/>
          <p:nvPr/>
        </p:nvSpPr>
        <p:spPr>
          <a:xfrm>
            <a:off x="7839074" y="5899964"/>
            <a:ext cx="2918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Photo by </a:t>
            </a:r>
            <a:r>
              <a:rPr lang="en-GB" sz="1200" dirty="0">
                <a:hlinkClick r:id="rId5"/>
              </a:rPr>
              <a:t>Bryson Hammer</a:t>
            </a:r>
            <a:r>
              <a:rPr lang="en-GB" sz="1200" dirty="0"/>
              <a:t> on </a:t>
            </a:r>
            <a:r>
              <a:rPr lang="en-GB" sz="1200" dirty="0">
                <a:hlinkClick r:id="rId6"/>
              </a:rPr>
              <a:t>Unsplash</a:t>
            </a:r>
            <a:endParaRPr lang="en-GB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33B64C-197A-A44D-9351-566453D812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9074" y="3705245"/>
            <a:ext cx="3257550" cy="2171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149656-793A-7F41-8CAB-27219AAA46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5678" y="365125"/>
            <a:ext cx="1483396" cy="18689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D155245-1B58-8A40-92D1-16F92C54C151}"/>
              </a:ext>
            </a:extLst>
          </p:cNvPr>
          <p:cNvSpPr txBox="1"/>
          <p:nvPr/>
        </p:nvSpPr>
        <p:spPr>
          <a:xfrm>
            <a:off x="6272456" y="2240408"/>
            <a:ext cx="2367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Photo by </a:t>
            </a:r>
            <a:r>
              <a:rPr lang="en-GB" sz="1200" dirty="0">
                <a:hlinkClick r:id="rId9"/>
              </a:rPr>
              <a:t>Tracy Adams</a:t>
            </a:r>
            <a:r>
              <a:rPr lang="en-GB" sz="1200" dirty="0"/>
              <a:t> on </a:t>
            </a:r>
            <a:r>
              <a:rPr lang="en-GB" sz="1200" dirty="0">
                <a:hlinkClick r:id="rId6"/>
              </a:rPr>
              <a:t>Unsplash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3F21EA-D5BF-9F4F-AB54-74BEE18CE4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67342" y="393733"/>
            <a:ext cx="2058190" cy="13739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BA8F7EB-549A-C34B-A3F1-7799FDA1F2AF}"/>
              </a:ext>
            </a:extLst>
          </p:cNvPr>
          <p:cNvSpPr txBox="1"/>
          <p:nvPr/>
        </p:nvSpPr>
        <p:spPr>
          <a:xfrm>
            <a:off x="8567342" y="1780155"/>
            <a:ext cx="24282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Photo by </a:t>
            </a:r>
            <a:r>
              <a:rPr lang="en-GB" sz="1200" dirty="0">
                <a:hlinkClick r:id="rId11"/>
              </a:rPr>
              <a:t>Science in HD</a:t>
            </a:r>
            <a:r>
              <a:rPr lang="en-GB" sz="1200" dirty="0"/>
              <a:t> on </a:t>
            </a:r>
            <a:r>
              <a:rPr lang="en-GB" sz="1200" dirty="0">
                <a:hlinkClick r:id="rId12"/>
              </a:rPr>
              <a:t>Unsplash</a:t>
            </a:r>
            <a:endParaRPr lang="en-US" sz="12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6A3D171-82B6-7845-8EBC-FBE2A4283D12}"/>
              </a:ext>
            </a:extLst>
          </p:cNvPr>
          <p:cNvCxnSpPr/>
          <p:nvPr/>
        </p:nvCxnSpPr>
        <p:spPr>
          <a:xfrm>
            <a:off x="5875020" y="240930"/>
            <a:ext cx="5655143" cy="238600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D53AF2-8A40-0344-94B7-1030DD15A58F}"/>
              </a:ext>
            </a:extLst>
          </p:cNvPr>
          <p:cNvCxnSpPr>
            <a:cxnSpLocks/>
          </p:cNvCxnSpPr>
          <p:nvPr/>
        </p:nvCxnSpPr>
        <p:spPr>
          <a:xfrm flipV="1">
            <a:off x="5749636" y="182989"/>
            <a:ext cx="5780527" cy="2443947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491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895DA-637A-A048-A73A-14D53242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Prefacing JATS4R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6034D-C598-884F-AC36-2C120949C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7082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Small organisation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No formal funding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Passion and commitment of a few people, coupled with the voluntary time commitment of others within the JATS "community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39406-A082-004D-BF0C-C03954247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902" y="1408360"/>
            <a:ext cx="850980" cy="1010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FC1FB4-5BE7-9E49-B2E7-6F03AAEB0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6551" y="2921028"/>
            <a:ext cx="1418897" cy="1418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ACD92E-3B6B-EA4F-89BD-44FAB75CF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7075" y="3251103"/>
            <a:ext cx="3804745" cy="268908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8CF9B20-26AB-F24A-A73A-4F492027517E}"/>
              </a:ext>
            </a:extLst>
          </p:cNvPr>
          <p:cNvGrpSpPr/>
          <p:nvPr/>
        </p:nvGrpSpPr>
        <p:grpSpPr>
          <a:xfrm>
            <a:off x="271654" y="6164024"/>
            <a:ext cx="11750166" cy="606108"/>
            <a:chOff x="271654" y="6164024"/>
            <a:chExt cx="11750166" cy="60610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CA6B99-58AC-B443-A4D8-DB6B74D069BB}"/>
                </a:ext>
              </a:extLst>
            </p:cNvPr>
            <p:cNvSpPr txBox="1"/>
            <p:nvPr/>
          </p:nvSpPr>
          <p:spPr>
            <a:xfrm>
              <a:off x="271654" y="6400800"/>
              <a:ext cx="18746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https://jats4r.org/</a:t>
              </a:r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8F79888-1CB7-2B49-8FE4-8FE41FA22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38506" y="6164024"/>
              <a:ext cx="983314" cy="606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6454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E5C0D-B1A3-D249-880B-AB062DA18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difference between JATS and JATS4R?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BDA39-DEBF-2244-9413-7C089BDE2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7391"/>
            <a:ext cx="6898902" cy="4199572"/>
          </a:xfrm>
        </p:spPr>
        <p:txBody>
          <a:bodyPr>
            <a:normAutofit fontScale="92500"/>
          </a:bodyPr>
          <a:lstStyle/>
          <a:p>
            <a:pPr>
              <a:buSzPct val="75000"/>
              <a:defRPr sz="1800"/>
            </a:pPr>
            <a:r>
              <a:rPr lang="en-GB" sz="3200" dirty="0">
                <a:solidFill>
                  <a:srgbClr val="FF0000"/>
                </a:solidFill>
              </a:rPr>
              <a:t>THE RULES </a:t>
            </a:r>
            <a:br>
              <a:rPr lang="en-GB" sz="3200" dirty="0"/>
            </a:br>
            <a:r>
              <a:rPr lang="en-GB" sz="3200" dirty="0"/>
              <a:t>JATS is a NISO </a:t>
            </a:r>
            <a:r>
              <a:rPr lang="en-GB" sz="3200" b="1" dirty="0"/>
              <a:t>standard</a:t>
            </a:r>
            <a:r>
              <a:rPr lang="en-GB" sz="3200" dirty="0"/>
              <a:t> that </a:t>
            </a:r>
            <a:r>
              <a:rPr lang="en-GB" sz="3200" b="1" dirty="0"/>
              <a:t>defines</a:t>
            </a:r>
            <a:r>
              <a:rPr lang="en-GB" sz="3200" dirty="0"/>
              <a:t> a set of XML elements and attributes </a:t>
            </a:r>
          </a:p>
          <a:p>
            <a:pPr>
              <a:buSzPct val="75000"/>
              <a:defRPr sz="1800"/>
            </a:pPr>
            <a:endParaRPr lang="en-GB" sz="3200" dirty="0"/>
          </a:p>
          <a:p>
            <a:pPr>
              <a:buSzPct val="75000"/>
              <a:defRPr sz="1800"/>
            </a:pPr>
            <a:r>
              <a:rPr lang="en-GB" sz="3200" dirty="0">
                <a:solidFill>
                  <a:srgbClr val="00B050"/>
                </a:solidFill>
              </a:rPr>
              <a:t>PLEASE DO THIS</a:t>
            </a:r>
            <a:br>
              <a:rPr lang="en-GB" sz="3200" dirty="0"/>
            </a:br>
            <a:r>
              <a:rPr lang="en-GB" sz="3200" dirty="0"/>
              <a:t>JATS4R is about optimising the </a:t>
            </a:r>
            <a:r>
              <a:rPr lang="en-GB" sz="3200" b="1" dirty="0"/>
              <a:t>reusability</a:t>
            </a:r>
            <a:r>
              <a:rPr lang="en-GB" sz="3200" dirty="0"/>
              <a:t> of scholarly content by developing best-practice </a:t>
            </a:r>
            <a:r>
              <a:rPr lang="en-GB" sz="3200" b="1" dirty="0"/>
              <a:t>recommendations</a:t>
            </a:r>
            <a:r>
              <a:rPr lang="en-GB" sz="3200" dirty="0"/>
              <a:t> for tagging content in JATS XML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60BF96-C08C-1340-A107-8E96E6A4D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102" y="4000500"/>
            <a:ext cx="2693670" cy="1924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A3B288-BE7D-2A4A-BD8E-119F41F2E484}"/>
              </a:ext>
            </a:extLst>
          </p:cNvPr>
          <p:cNvSpPr txBox="1"/>
          <p:nvPr/>
        </p:nvSpPr>
        <p:spPr>
          <a:xfrm>
            <a:off x="7737102" y="5924550"/>
            <a:ext cx="2318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Photo by </a:t>
            </a:r>
            <a:r>
              <a:rPr lang="en-GB" sz="1200" dirty="0">
                <a:hlinkClick r:id="rId3"/>
              </a:rPr>
              <a:t>Mark Duffel</a:t>
            </a:r>
            <a:r>
              <a:rPr lang="en-GB" sz="1200" dirty="0"/>
              <a:t> on </a:t>
            </a:r>
            <a:r>
              <a:rPr lang="en-GB" sz="1200" dirty="0">
                <a:hlinkClick r:id="rId4"/>
              </a:rPr>
              <a:t>Unsplash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C40389-0783-4045-BE76-613A87671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5156" y="1809274"/>
            <a:ext cx="2497563" cy="16650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BD9AB8-4C59-D340-AD75-9FDEB54B7DB0}"/>
              </a:ext>
            </a:extLst>
          </p:cNvPr>
          <p:cNvSpPr txBox="1"/>
          <p:nvPr/>
        </p:nvSpPr>
        <p:spPr>
          <a:xfrm>
            <a:off x="7835156" y="3476238"/>
            <a:ext cx="2426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Photo by </a:t>
            </a:r>
            <a:r>
              <a:rPr lang="en-GB" sz="1200" dirty="0">
                <a:hlinkClick r:id="rId6"/>
              </a:rPr>
              <a:t>Adam Griffith</a:t>
            </a:r>
            <a:r>
              <a:rPr lang="en-GB" sz="1200" dirty="0"/>
              <a:t> on </a:t>
            </a:r>
            <a:r>
              <a:rPr lang="en-GB" sz="1200" dirty="0">
                <a:hlinkClick r:id="rId4"/>
              </a:rPr>
              <a:t>Unsplash</a:t>
            </a:r>
            <a:endParaRPr lang="en-US" sz="12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93064AF-D3B4-C54B-A413-6888F622F9A3}"/>
              </a:ext>
            </a:extLst>
          </p:cNvPr>
          <p:cNvGrpSpPr/>
          <p:nvPr/>
        </p:nvGrpSpPr>
        <p:grpSpPr>
          <a:xfrm>
            <a:off x="271654" y="6164024"/>
            <a:ext cx="11750166" cy="606108"/>
            <a:chOff x="271654" y="6164024"/>
            <a:chExt cx="11750166" cy="60610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D44092F-3D7D-CF4F-9D06-F72E7AD0D287}"/>
                </a:ext>
              </a:extLst>
            </p:cNvPr>
            <p:cNvSpPr txBox="1"/>
            <p:nvPr/>
          </p:nvSpPr>
          <p:spPr>
            <a:xfrm>
              <a:off x="271654" y="6400800"/>
              <a:ext cx="18746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https://jats4r.org/</a:t>
              </a:r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D92600A-47C7-3C4B-B769-C31FCEAB0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38506" y="6164024"/>
              <a:ext cx="983314" cy="606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7863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56A98-4494-0D4A-9FD6-219704463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point?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1F79554-96AF-D943-905E-B8A2AE9736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4526412"/>
              </p:ext>
            </p:extLst>
          </p:nvPr>
        </p:nvGraphicFramePr>
        <p:xfrm>
          <a:off x="3346450" y="1127286"/>
          <a:ext cx="7556500" cy="436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0983D67-96FA-D743-8696-D2BB06195FDF}"/>
              </a:ext>
            </a:extLst>
          </p:cNvPr>
          <p:cNvSpPr txBox="1"/>
          <p:nvPr/>
        </p:nvSpPr>
        <p:spPr>
          <a:xfrm>
            <a:off x="7794625" y="4953630"/>
            <a:ext cx="83096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3"/>
              </a:rPr>
              <a:t>https://analyticsindiamag.com/6-tasks-data-scientists-spend-the-most-time-doing/</a:t>
            </a:r>
            <a:endParaRPr lang="en-US" sz="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8C850A-CA23-A642-BE7E-08EA096F976B}"/>
              </a:ext>
            </a:extLst>
          </p:cNvPr>
          <p:cNvSpPr txBox="1"/>
          <p:nvPr/>
        </p:nvSpPr>
        <p:spPr>
          <a:xfrm>
            <a:off x="271654" y="4799021"/>
            <a:ext cx="9006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Paper presented at </a:t>
            </a:r>
            <a:r>
              <a:rPr lang="en-GB" sz="2400" dirty="0" err="1"/>
              <a:t>JATScon</a:t>
            </a:r>
            <a:r>
              <a:rPr lang="en-GB" sz="2400" dirty="0"/>
              <a:t> 2014:</a:t>
            </a:r>
            <a:br>
              <a:rPr lang="en-GB" sz="2400" dirty="0"/>
            </a:br>
            <a:r>
              <a:rPr lang="en-GB" sz="2400" dirty="0"/>
              <a:t>Inconsistent XML as a Barrier to Reuse of Open Access Content</a:t>
            </a:r>
            <a:br>
              <a:rPr lang="en-GB" sz="2400" dirty="0"/>
            </a:br>
            <a:r>
              <a:rPr lang="en-GB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http://www.ncbi.nlm.nih.gov/books/NBK159964/</a:t>
            </a:r>
            <a:endParaRPr lang="en-GB" sz="2400" dirty="0"/>
          </a:p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5C70C3A-CF5A-D844-8AC3-2A82C07E80FB}"/>
              </a:ext>
            </a:extLst>
          </p:cNvPr>
          <p:cNvGrpSpPr/>
          <p:nvPr/>
        </p:nvGrpSpPr>
        <p:grpSpPr>
          <a:xfrm>
            <a:off x="271654" y="6164024"/>
            <a:ext cx="11750166" cy="606108"/>
            <a:chOff x="271654" y="6164024"/>
            <a:chExt cx="11750166" cy="60610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3B6AF69-2576-7748-8FE7-7498C08B1C5F}"/>
                </a:ext>
              </a:extLst>
            </p:cNvPr>
            <p:cNvSpPr txBox="1"/>
            <p:nvPr/>
          </p:nvSpPr>
          <p:spPr>
            <a:xfrm>
              <a:off x="271654" y="6400800"/>
              <a:ext cx="18746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https://jats4r.org/</a:t>
              </a:r>
              <a:endParaRPr lang="en-US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2AD24DF-704F-4D44-AB5D-D6F9F69FA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38506" y="6164024"/>
              <a:ext cx="983314" cy="606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7901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B7FDF-9CEE-AB43-8F08-71EF27C40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JATS4R come about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B129A-63C4-3048-A849-471664BCE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083040" cy="4351338"/>
          </a:xfrm>
        </p:spPr>
        <p:txBody>
          <a:bodyPr>
            <a:normAutofit/>
          </a:bodyPr>
          <a:lstStyle/>
          <a:p>
            <a:r>
              <a:rPr lang="en-US" dirty="0"/>
              <a:t>Open session at </a:t>
            </a:r>
            <a:r>
              <a:rPr lang="en-US" dirty="0" err="1"/>
              <a:t>JATScon</a:t>
            </a:r>
            <a:r>
              <a:rPr lang="en-US" dirty="0"/>
              <a:t> 2014 - Jeff Beck sent out a plea</a:t>
            </a:r>
          </a:p>
          <a:p>
            <a:r>
              <a:rPr lang="en-US" dirty="0"/>
              <a:t>Set of Open Access publishers and interested parties responded and formed the group</a:t>
            </a:r>
          </a:p>
          <a:p>
            <a:r>
              <a:rPr lang="en-US" dirty="0"/>
              <a:t>Launch in 2013</a:t>
            </a:r>
          </a:p>
          <a:p>
            <a:r>
              <a:rPr lang="en-US" dirty="0"/>
              <a:t>Bi-weekly calls with varying attendees</a:t>
            </a:r>
          </a:p>
          <a:p>
            <a:r>
              <a:rPr lang="en-US" dirty="0"/>
              <a:t>2017 – went through a process review:</a:t>
            </a:r>
          </a:p>
          <a:p>
            <a:pPr lvl="1"/>
            <a:r>
              <a:rPr lang="en-US" dirty="0"/>
              <a:t>Steering Committee</a:t>
            </a:r>
          </a:p>
          <a:p>
            <a:pPr lvl="1"/>
            <a:r>
              <a:rPr lang="en-US" dirty="0"/>
              <a:t>Sub-groups</a:t>
            </a:r>
          </a:p>
          <a:p>
            <a:r>
              <a:rPr lang="en-US" dirty="0"/>
              <a:t>2018 – became NISO Working Group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C85F46-8FBF-2D45-B9CD-1E3A7838FA33}"/>
              </a:ext>
            </a:extLst>
          </p:cNvPr>
          <p:cNvSpPr/>
          <p:nvPr/>
        </p:nvSpPr>
        <p:spPr>
          <a:xfrm>
            <a:off x="15864840" y="9868853"/>
            <a:ext cx="1087120" cy="2513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600"/>
              </a:spcAft>
            </a:pPr>
            <a:r>
              <a:rPr lang="en-GB" dirty="0">
                <a:solidFill>
                  <a:srgbClr val="595959"/>
                </a:solidFill>
                <a:latin typeface="Arial" panose="020B0604020202020204" pitchFamily="34" charset="0"/>
              </a:rPr>
              <a:t>Photo from first meeting - lunch in the pub</a:t>
            </a:r>
            <a:endParaRPr lang="en-GB" b="0" dirty="0">
              <a:effectLst/>
            </a:endParaRPr>
          </a:p>
          <a:p>
            <a:br>
              <a:rPr lang="en-GB" dirty="0"/>
            </a:br>
            <a:endParaRPr lang="en-US" dirty="0"/>
          </a:p>
        </p:txBody>
      </p:sp>
      <p:pic>
        <p:nvPicPr>
          <p:cNvPr id="2050" name="Picture 2" descr="https://lh3.googleusercontent.com/slqm8Oo4eyOCgiUb--sjw2MythbLHX8v7rtiAid4hwGbsxUdz_6jEXKo4uBYDHeFOAg9_tTczABhdcYCLbNGrwudk6ScUU0K2w9fO6PNiG23KJgB3zHCDxz3vzNLMSTzst-ToMDVjms">
            <a:extLst>
              <a:ext uri="{FF2B5EF4-FFF2-40B4-BE49-F238E27FC236}">
                <a16:creationId xmlns:a16="http://schemas.microsoft.com/office/drawing/2014/main" id="{5435C79C-A3A9-1143-966C-678B1165E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442" y="3065819"/>
            <a:ext cx="3270417" cy="245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6D81EEB-9F91-3246-AEEA-B15ADB26892D}"/>
              </a:ext>
            </a:extLst>
          </p:cNvPr>
          <p:cNvGrpSpPr/>
          <p:nvPr/>
        </p:nvGrpSpPr>
        <p:grpSpPr>
          <a:xfrm>
            <a:off x="271654" y="6164024"/>
            <a:ext cx="11750166" cy="606108"/>
            <a:chOff x="271654" y="6164024"/>
            <a:chExt cx="11750166" cy="60610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D63331-BA2C-8F41-AC3F-41DB2FDF3679}"/>
                </a:ext>
              </a:extLst>
            </p:cNvPr>
            <p:cNvSpPr txBox="1"/>
            <p:nvPr/>
          </p:nvSpPr>
          <p:spPr>
            <a:xfrm>
              <a:off x="271654" y="6400800"/>
              <a:ext cx="18746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https://jats4r.org/</a:t>
              </a:r>
              <a:endParaRPr lang="en-US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955D003-09F0-A94D-9352-90222DF5C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38506" y="6164024"/>
              <a:ext cx="983314" cy="606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5673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99418-61EC-0547-8FF3-664DBDCBA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JATS4R steering committee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099695-7670-4C4E-BB09-D32CA55056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3002" y="1644649"/>
            <a:ext cx="1311384" cy="160497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450A97-AE1C-984C-9BE3-98972240D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574" y="1644650"/>
            <a:ext cx="1259987" cy="15399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9AE74B-FF5E-8F44-AC7F-6DB80A524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0307" y="1644650"/>
            <a:ext cx="1260485" cy="15399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5D42CE-4E28-4541-8B68-C669A5828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5780" y="1644649"/>
            <a:ext cx="1169581" cy="1397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00DC79-2AE6-EB4F-8905-4397FC537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600" y="1644649"/>
            <a:ext cx="1143000" cy="1397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FDD289-35EF-C64B-B45E-030B16F40CF4}"/>
              </a:ext>
            </a:extLst>
          </p:cNvPr>
          <p:cNvSpPr txBox="1"/>
          <p:nvPr/>
        </p:nvSpPr>
        <p:spPr>
          <a:xfrm>
            <a:off x="919600" y="3406588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Melissa Harrison</a:t>
            </a:r>
          </a:p>
          <a:p>
            <a:r>
              <a:rPr lang="en-US" dirty="0"/>
              <a:t>(chair)</a:t>
            </a:r>
          </a:p>
          <a:p>
            <a:r>
              <a:rPr lang="en-US" dirty="0" err="1"/>
              <a:t>eLife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5408E4-8BD0-344C-BFD7-A8B056811F9B}"/>
              </a:ext>
            </a:extLst>
          </p:cNvPr>
          <p:cNvSpPr txBox="1"/>
          <p:nvPr/>
        </p:nvSpPr>
        <p:spPr>
          <a:xfrm>
            <a:off x="2718595" y="3406588"/>
            <a:ext cx="11695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Kevin Lawson</a:t>
            </a:r>
          </a:p>
          <a:p>
            <a:r>
              <a:rPr lang="en-US" dirty="0"/>
              <a:t>Sheridan Journal Services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6C2C3E-0C6D-4F45-A35F-A59B54BBF57E}"/>
              </a:ext>
            </a:extLst>
          </p:cNvPr>
          <p:cNvSpPr txBox="1"/>
          <p:nvPr/>
        </p:nvSpPr>
        <p:spPr>
          <a:xfrm>
            <a:off x="4407035" y="3498921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Nick Nunes</a:t>
            </a:r>
          </a:p>
          <a:p>
            <a:r>
              <a:rPr lang="en-US" dirty="0" err="1"/>
              <a:t>HighWire</a:t>
            </a:r>
            <a:r>
              <a:rPr lang="en-US" dirty="0"/>
              <a:t> Press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B81596-D244-3941-9B50-5DB9168C757E}"/>
              </a:ext>
            </a:extLst>
          </p:cNvPr>
          <p:cNvSpPr txBox="1"/>
          <p:nvPr/>
        </p:nvSpPr>
        <p:spPr>
          <a:xfrm>
            <a:off x="6161710" y="3545087"/>
            <a:ext cx="1342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Stephen </a:t>
            </a:r>
            <a:r>
              <a:rPr lang="en-US" dirty="0" err="1"/>
              <a:t>Laverick</a:t>
            </a:r>
            <a:endParaRPr lang="en-US" dirty="0"/>
          </a:p>
          <a:p>
            <a:r>
              <a:rPr lang="en-US" dirty="0"/>
              <a:t>Green Fifteen Publishing Consultancy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13472C-057C-F14C-82E3-2603ABE0897E}"/>
              </a:ext>
            </a:extLst>
          </p:cNvPr>
          <p:cNvSpPr txBox="1"/>
          <p:nvPr/>
        </p:nvSpPr>
        <p:spPr>
          <a:xfrm>
            <a:off x="8031606" y="3540829"/>
            <a:ext cx="1259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Lucie </a:t>
            </a:r>
            <a:r>
              <a:rPr lang="en-US" dirty="0" err="1"/>
              <a:t>Senn</a:t>
            </a:r>
            <a:endParaRPr lang="en-US" dirty="0"/>
          </a:p>
          <a:p>
            <a:r>
              <a:rPr lang="en-US" dirty="0"/>
              <a:t>Frontiers</a:t>
            </a: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C8B345-0EA2-5746-8195-51A60D952F19}"/>
              </a:ext>
            </a:extLst>
          </p:cNvPr>
          <p:cNvSpPr txBox="1"/>
          <p:nvPr/>
        </p:nvSpPr>
        <p:spPr>
          <a:xfrm>
            <a:off x="10340307" y="3498921"/>
            <a:ext cx="1201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Jeff Beck</a:t>
            </a:r>
          </a:p>
          <a:p>
            <a:r>
              <a:rPr lang="en-US" dirty="0"/>
              <a:t>NCBI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463B1BA-31AC-684C-9C50-81DD21053C76}"/>
              </a:ext>
            </a:extLst>
          </p:cNvPr>
          <p:cNvGrpSpPr/>
          <p:nvPr/>
        </p:nvGrpSpPr>
        <p:grpSpPr>
          <a:xfrm>
            <a:off x="271654" y="6164024"/>
            <a:ext cx="11750166" cy="606108"/>
            <a:chOff x="271654" y="6164024"/>
            <a:chExt cx="11750166" cy="60610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829D1A-60BF-AA43-ABD4-6E6DDDF8D9CB}"/>
                </a:ext>
              </a:extLst>
            </p:cNvPr>
            <p:cNvSpPr txBox="1"/>
            <p:nvPr/>
          </p:nvSpPr>
          <p:spPr>
            <a:xfrm>
              <a:off x="271654" y="6400800"/>
              <a:ext cx="18746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https://jats4r.org/</a:t>
              </a:r>
              <a:endParaRPr lang="en-US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AECD260-236D-DE4A-884D-BD6C9BD27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38506" y="6164024"/>
              <a:ext cx="983314" cy="606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2314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13881-29A6-A345-8F0B-D3EBAF4B3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supports us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6777BC-76A6-D84F-83F6-478DD5086C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0515" y="2806262"/>
            <a:ext cx="2112443" cy="80474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B37BF5-F00E-E64F-94EC-63C4381D4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28" y="1486475"/>
            <a:ext cx="2565400" cy="76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088E23-A986-D54B-9B4D-78D1564DB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7747" y="4253071"/>
            <a:ext cx="2432280" cy="18069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3D3457-D220-4549-B642-7482BC30E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00" y="5185933"/>
            <a:ext cx="1041400" cy="596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574572-A1C3-DF4D-B811-35BE99342B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5072" y="278606"/>
            <a:ext cx="3213100" cy="1498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A7C152-6385-2B42-8A9C-82A20E6B8C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8400" y="4932718"/>
            <a:ext cx="2235200" cy="469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B1FF1B-950B-6C4E-AF18-BA4E779F19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470" y="2709835"/>
            <a:ext cx="3314700" cy="774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7DE9ABF-ABDD-1548-8FB7-42A206FFFB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5418" y="3684314"/>
            <a:ext cx="1752600" cy="6985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937E084-AB7C-9441-9B5E-CE9A5F9EDC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92803" y="573457"/>
            <a:ext cx="1905000" cy="1231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F9E7EA2-F3C7-684A-94CC-E8DE6E8C0B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11283" y="5234961"/>
            <a:ext cx="2460734" cy="135099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73B0AA-DC7F-DE4F-90C6-0676D6867A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13600" y="5595231"/>
            <a:ext cx="1866900" cy="8763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3CE4BC3-8CE3-EE48-809C-EF432B176C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27124" y="2183469"/>
            <a:ext cx="1587500" cy="393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28A08F6-04AD-F843-9C60-A29399632E5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72567" y="1571433"/>
            <a:ext cx="1028700" cy="1016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7063908-B23C-E449-85D9-D9011033A50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283715" y="2983432"/>
            <a:ext cx="1104900" cy="10795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F05C69-01AB-F64A-813E-4D75297A3FC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45221" y="4503682"/>
            <a:ext cx="2720094" cy="108229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FDDE586-FE26-5C4A-96B7-39DAD2B4DC3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76756" y="3041801"/>
            <a:ext cx="1545267" cy="121303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A59B018-48FA-814D-BC38-F8A313D6D7B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52096" y="3904007"/>
            <a:ext cx="2565400" cy="8128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D1F83EE-DB1C-6C42-9E49-46ADF180F4C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677642" y="5521416"/>
            <a:ext cx="1454150" cy="10771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81C4837-5E16-0D47-9FCE-6B9D445212A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92803" y="2193733"/>
            <a:ext cx="1905000" cy="3937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E91F221-9C2B-864E-90AD-4DFFBF15E29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2582" y="3891964"/>
            <a:ext cx="1447800" cy="64770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57E41886-AE0E-154B-AC4D-55F0828FC009}"/>
              </a:ext>
            </a:extLst>
          </p:cNvPr>
          <p:cNvGrpSpPr/>
          <p:nvPr/>
        </p:nvGrpSpPr>
        <p:grpSpPr>
          <a:xfrm>
            <a:off x="271654" y="6164024"/>
            <a:ext cx="11750166" cy="606108"/>
            <a:chOff x="271654" y="6164024"/>
            <a:chExt cx="11750166" cy="606108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E908DD7-3603-9147-A294-AC068113BB75}"/>
                </a:ext>
              </a:extLst>
            </p:cNvPr>
            <p:cNvSpPr txBox="1"/>
            <p:nvPr/>
          </p:nvSpPr>
          <p:spPr>
            <a:xfrm>
              <a:off x="271654" y="6400800"/>
              <a:ext cx="18746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hlinkClick r:id="rId2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https://jats4r.org/</a:t>
              </a:r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0B6C60D-D23A-F742-B45F-B681B4959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1038506" y="6164024"/>
              <a:ext cx="983314" cy="606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7064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E573B-4909-9F4E-9EE8-939943A28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333672-0B19-7840-8A26-C294AE981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0570" y="1425575"/>
            <a:ext cx="4879380" cy="4351338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AB2E25C-0405-9145-B81D-9CBED4D69B7D}"/>
              </a:ext>
            </a:extLst>
          </p:cNvPr>
          <p:cNvGrpSpPr/>
          <p:nvPr/>
        </p:nvGrpSpPr>
        <p:grpSpPr>
          <a:xfrm>
            <a:off x="271654" y="6164024"/>
            <a:ext cx="11750166" cy="606108"/>
            <a:chOff x="271654" y="6164024"/>
            <a:chExt cx="11750166" cy="60610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FE765DC-1975-2347-9AA1-E6F46FF7E9F0}"/>
                </a:ext>
              </a:extLst>
            </p:cNvPr>
            <p:cNvSpPr txBox="1"/>
            <p:nvPr/>
          </p:nvSpPr>
          <p:spPr>
            <a:xfrm>
              <a:off x="271654" y="6400800"/>
              <a:ext cx="18746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https://jats4r.org/</a:t>
              </a:r>
              <a:endParaRPr lang="en-US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FF84E3-9DE2-9140-B511-5965C7F57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38506" y="6164024"/>
              <a:ext cx="983314" cy="606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3611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11320</TotalTime>
  <Words>493</Words>
  <Application>Microsoft Macintosh PowerPoint</Application>
  <PresentationFormat>Widescreen</PresentationFormat>
  <Paragraphs>114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Avenir Next</vt:lpstr>
      <vt:lpstr>Calibri</vt:lpstr>
      <vt:lpstr>Calibri Light</vt:lpstr>
      <vt:lpstr>Office Theme</vt:lpstr>
      <vt:lpstr>Working together to apply the standard standardly</vt:lpstr>
      <vt:lpstr>Who am I?</vt:lpstr>
      <vt:lpstr>Prefacing JATS4R</vt:lpstr>
      <vt:lpstr>What’s the difference between JATS and JATS4R?</vt:lpstr>
      <vt:lpstr>What’s the point?</vt:lpstr>
      <vt:lpstr>How did JATS4R come about </vt:lpstr>
      <vt:lpstr>JATS4R steering committee</vt:lpstr>
      <vt:lpstr>Who supports us</vt:lpstr>
      <vt:lpstr>Recommendations</vt:lpstr>
      <vt:lpstr>Roadmap</vt:lpstr>
      <vt:lpstr>Mixture of recommendations</vt:lpstr>
      <vt:lpstr>Jack of all trades but master of none</vt:lpstr>
      <vt:lpstr>Connecting people </vt:lpstr>
      <vt:lpstr>How to get involved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Working together to apply the standard standardly</dc:title>
  <dc:creator>Melissa Harrison</dc:creator>
  <cp:lastModifiedBy>Microsoft Office User</cp:lastModifiedBy>
  <cp:revision>30</cp:revision>
  <dcterms:created xsi:type="dcterms:W3CDTF">2020-02-11T11:53:59Z</dcterms:created>
  <dcterms:modified xsi:type="dcterms:W3CDTF">2020-02-21T23:27:03Z</dcterms:modified>
</cp:coreProperties>
</file>