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0" r:id="rId3"/>
    <p:sldId id="261" r:id="rId4"/>
    <p:sldId id="259" r:id="rId5"/>
    <p:sldId id="262" r:id="rId6"/>
    <p:sldId id="271" r:id="rId7"/>
    <p:sldId id="263" r:id="rId8"/>
    <p:sldId id="270" r:id="rId9"/>
    <p:sldId id="265" r:id="rId10"/>
    <p:sldId id="266" r:id="rId11"/>
    <p:sldId id="264" r:id="rId12"/>
    <p:sldId id="267" r:id="rId13"/>
    <p:sldId id="272" r:id="rId14"/>
    <p:sldId id="268" r:id="rId15"/>
    <p:sldId id="269" r:id="rId16"/>
    <p:sldId id="273" r:id="rId17"/>
    <p:sldId id="25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5"/>
    <p:restoredTop sz="67582"/>
  </p:normalViewPr>
  <p:slideViewPr>
    <p:cSldViewPr snapToGrid="0" snapToObjects="1">
      <p:cViewPr>
        <p:scale>
          <a:sx n="100" d="100"/>
          <a:sy n="100" d="100"/>
        </p:scale>
        <p:origin x="168"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85" d="100"/>
          <a:sy n="185" d="100"/>
        </p:scale>
        <p:origin x="1072" y="1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1A22EA-1732-4746-A1E8-2109F9FE8869}" type="datetimeFigureOut">
              <a:rPr lang="en-US" smtClean="0"/>
              <a:t>3/23/20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7FCD6-46D8-9A48-9F41-0A81E4D9C76F}" type="slidenum">
              <a:rPr lang="en-US" smtClean="0"/>
              <a:t>‹#›</a:t>
            </a:fld>
            <a:endParaRPr lang="en-US"/>
          </a:p>
        </p:txBody>
      </p:sp>
    </p:spTree>
    <p:extLst>
      <p:ext uri="{BB962C8B-B14F-4D97-AF65-F5344CB8AC3E}">
        <p14:creationId xmlns:p14="http://schemas.microsoft.com/office/powerpoint/2010/main" val="422319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Vaughn Cooper and I’m a Professor at the University of Pittsburgh in the School of Medicine. I’m an evolutionary biologist and a microbiologist and a co-founder of our Center for Evolutionary Biology and Medicine.  </a:t>
            </a:r>
          </a:p>
          <a:p>
            <a:endParaRPr lang="en-US" dirty="0"/>
          </a:p>
          <a:p>
            <a:r>
              <a:rPr lang="en-US" dirty="0"/>
              <a:t>One of our major goals in the Center is to communicate how evolution is important for medicine, and this is especially true for this ongoing COVID epidemic.</a:t>
            </a:r>
          </a:p>
          <a:p>
            <a:endParaRPr lang="en-US" dirty="0"/>
          </a:p>
          <a:p>
            <a:r>
              <a:rPr lang="en-US" dirty="0"/>
              <a:t>The goal of this short video is to explain some key features of the evolution of this novel coronavirus known as SARS-CoV-2</a:t>
            </a:r>
          </a:p>
        </p:txBody>
      </p:sp>
      <p:sp>
        <p:nvSpPr>
          <p:cNvPr id="4" name="Slide Number Placeholder 3"/>
          <p:cNvSpPr>
            <a:spLocks noGrp="1"/>
          </p:cNvSpPr>
          <p:nvPr>
            <p:ph type="sldNum" sz="quarter" idx="5"/>
          </p:nvPr>
        </p:nvSpPr>
        <p:spPr/>
        <p:txBody>
          <a:bodyPr/>
          <a:lstStyle/>
          <a:p>
            <a:fld id="{8667FCD6-46D8-9A48-9F41-0A81E4D9C76F}" type="slidenum">
              <a:rPr lang="en-US" smtClean="0"/>
              <a:t>1</a:t>
            </a:fld>
            <a:endParaRPr lang="en-US"/>
          </a:p>
        </p:txBody>
      </p:sp>
    </p:spTree>
    <p:extLst>
      <p:ext uri="{BB962C8B-B14F-4D97-AF65-F5344CB8AC3E}">
        <p14:creationId xmlns:p14="http://schemas.microsoft.com/office/powerpoint/2010/main" val="3062784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conclude, up to this point, in March 2020, most of the genetic variation in the SARS-2 coronavirus is randomly associated with different geographic regions. We call this variation, the founder effect, where random differences in a founding population cause organisms in different regions to have slightly different genetic makeup. In this case, the 0-</a:t>
            </a:r>
          </a:p>
        </p:txBody>
      </p:sp>
      <p:sp>
        <p:nvSpPr>
          <p:cNvPr id="4" name="Slide Number Placeholder 3"/>
          <p:cNvSpPr>
            <a:spLocks noGrp="1"/>
          </p:cNvSpPr>
          <p:nvPr>
            <p:ph type="sldNum" sz="quarter" idx="5"/>
          </p:nvPr>
        </p:nvSpPr>
        <p:spPr/>
        <p:txBody>
          <a:bodyPr/>
          <a:lstStyle/>
          <a:p>
            <a:fld id="{8667FCD6-46D8-9A48-9F41-0A81E4D9C76F}" type="slidenum">
              <a:rPr lang="en-US" smtClean="0"/>
              <a:t>10</a:t>
            </a:fld>
            <a:endParaRPr lang="en-US"/>
          </a:p>
        </p:txBody>
      </p:sp>
    </p:spTree>
    <p:extLst>
      <p:ext uri="{BB962C8B-B14F-4D97-AF65-F5344CB8AC3E}">
        <p14:creationId xmlns:p14="http://schemas.microsoft.com/office/powerpoint/2010/main" val="427082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big question that many people are rightly asking is what will happen in the future for the novel coronavirus. There’s a theory that pathogens obey a tradeoff between </a:t>
            </a:r>
            <a:r>
              <a:rPr lang="en-US" dirty="0" err="1"/>
              <a:t>virulelnce</a:t>
            </a:r>
            <a:r>
              <a:rPr lang="en-US" dirty="0"/>
              <a:t> – how sick they make you – and transmissibility – their probability of causing a new infection and making new offspring.</a:t>
            </a:r>
          </a:p>
          <a:p>
            <a:endParaRPr lang="en-US" dirty="0"/>
          </a:p>
          <a:p>
            <a:r>
              <a:rPr lang="en-US" dirty="0"/>
              <a:t>The idea is that more severe, virulent pathogens might make more offspring </a:t>
            </a:r>
            <a:r>
              <a:rPr lang="en-US" sz="1400" baseline="0" dirty="0"/>
              <a:t>in</a:t>
            </a:r>
            <a:r>
              <a:rPr lang="en-US" dirty="0"/>
              <a:t> one host, but since that host might be bedridden, they might have less chance for transmission.</a:t>
            </a:r>
          </a:p>
          <a:p>
            <a:endParaRPr lang="en-US" dirty="0"/>
          </a:p>
          <a:p>
            <a:r>
              <a:rPr lang="en-US" dirty="0"/>
              <a:t>On the other hand, less virulent pathogens might allow the host to be more mobile and interact with more susceptible hosts, so they would have a greater chance of being transmitted.</a:t>
            </a:r>
          </a:p>
        </p:txBody>
      </p:sp>
      <p:sp>
        <p:nvSpPr>
          <p:cNvPr id="4" name="Slide Number Placeholder 3"/>
          <p:cNvSpPr>
            <a:spLocks noGrp="1"/>
          </p:cNvSpPr>
          <p:nvPr>
            <p:ph type="sldNum" sz="quarter" idx="5"/>
          </p:nvPr>
        </p:nvSpPr>
        <p:spPr/>
        <p:txBody>
          <a:bodyPr/>
          <a:lstStyle/>
          <a:p>
            <a:fld id="{8667FCD6-46D8-9A48-9F41-0A81E4D9C76F}" type="slidenum">
              <a:rPr lang="en-US" smtClean="0"/>
              <a:t>11</a:t>
            </a:fld>
            <a:endParaRPr lang="en-US"/>
          </a:p>
        </p:txBody>
      </p:sp>
    </p:spTree>
    <p:extLst>
      <p:ext uri="{BB962C8B-B14F-4D97-AF65-F5344CB8AC3E}">
        <p14:creationId xmlns:p14="http://schemas.microsoft.com/office/powerpoint/2010/main" val="1675227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this tradeoff model is whether virulence affects transmission. As you probably know, transmission is definitely not limiting for this novel coronavirus. In fact it’s accelerating. </a:t>
            </a:r>
          </a:p>
          <a:p>
            <a:endParaRPr lang="en-US" dirty="0"/>
          </a:p>
          <a:p>
            <a:r>
              <a:rPr lang="en-US" dirty="0"/>
              <a:t>I show an example of transmission where one infected person infects two other people. This represents a reproductive number for the virus of 2. To slow an epidemic, we need to reduce this number below 1, so that each infection on average produces less than 1 new infection.</a:t>
            </a:r>
          </a:p>
          <a:p>
            <a:endParaRPr lang="en-US" dirty="0"/>
          </a:p>
          <a:p>
            <a:r>
              <a:rPr lang="en-US" dirty="0"/>
              <a:t>Current estimates show that this number is significantly greater than 1 in nearly all regions, except for the severely quarantined region of Hubei, China, and perhaps also Japan and Denmark.</a:t>
            </a:r>
          </a:p>
          <a:p>
            <a:endParaRPr lang="en-US" dirty="0"/>
          </a:p>
          <a:p>
            <a:r>
              <a:rPr lang="en-US" dirty="0"/>
              <a:t>So there is currently little or no selection for more mild, transmissible forms of the novel coronavirus, and there won’t likely be any for quite some time</a:t>
            </a:r>
          </a:p>
        </p:txBody>
      </p:sp>
      <p:sp>
        <p:nvSpPr>
          <p:cNvPr id="4" name="Slide Number Placeholder 3"/>
          <p:cNvSpPr>
            <a:spLocks noGrp="1"/>
          </p:cNvSpPr>
          <p:nvPr>
            <p:ph type="sldNum" sz="quarter" idx="5"/>
          </p:nvPr>
        </p:nvSpPr>
        <p:spPr/>
        <p:txBody>
          <a:bodyPr/>
          <a:lstStyle/>
          <a:p>
            <a:fld id="{8667FCD6-46D8-9A48-9F41-0A81E4D9C76F}" type="slidenum">
              <a:rPr lang="en-US" smtClean="0"/>
              <a:t>12</a:t>
            </a:fld>
            <a:endParaRPr lang="en-US"/>
          </a:p>
        </p:txBody>
      </p:sp>
    </p:spTree>
    <p:extLst>
      <p:ext uri="{BB962C8B-B14F-4D97-AF65-F5344CB8AC3E}">
        <p14:creationId xmlns:p14="http://schemas.microsoft.com/office/powerpoint/2010/main" val="265975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two recent tweets from experts Carl Bergstrom of the University of Washington and Trevor Bedford from Fred Hutch. They agree that the SARS-2 is unlikely to evolve to become more transmissible. </a:t>
            </a:r>
          </a:p>
          <a:p>
            <a:endParaRPr lang="en-US" dirty="0"/>
          </a:p>
          <a:p>
            <a:r>
              <a:rPr lang="en-US" dirty="0"/>
              <a:t>Carl relies on experience as a theoretical modeler of epidemics and Trevor, who helped build these beautiful </a:t>
            </a:r>
            <a:r>
              <a:rPr lang="en-US" dirty="0" err="1"/>
              <a:t>NextStrain</a:t>
            </a:r>
            <a:r>
              <a:rPr lang="en-US" dirty="0"/>
              <a:t> plots of viral evolution, points to lots of experience with seasonal influenza, which has not evolved to become more or less transmissible in the last 50 years.</a:t>
            </a:r>
          </a:p>
          <a:p>
            <a:endParaRPr lang="en-US" dirty="0"/>
          </a:p>
          <a:p>
            <a:r>
              <a:rPr lang="en-US" dirty="0"/>
              <a:t>Still, we are still looking.</a:t>
            </a:r>
          </a:p>
        </p:txBody>
      </p:sp>
      <p:sp>
        <p:nvSpPr>
          <p:cNvPr id="4" name="Slide Number Placeholder 3"/>
          <p:cNvSpPr>
            <a:spLocks noGrp="1"/>
          </p:cNvSpPr>
          <p:nvPr>
            <p:ph type="sldNum" sz="quarter" idx="5"/>
          </p:nvPr>
        </p:nvSpPr>
        <p:spPr/>
        <p:txBody>
          <a:bodyPr/>
          <a:lstStyle/>
          <a:p>
            <a:fld id="{8667FCD6-46D8-9A48-9F41-0A81E4D9C76F}" type="slidenum">
              <a:rPr lang="en-US" smtClean="0"/>
              <a:t>13</a:t>
            </a:fld>
            <a:endParaRPr lang="en-US"/>
          </a:p>
        </p:txBody>
      </p:sp>
    </p:spTree>
    <p:extLst>
      <p:ext uri="{BB962C8B-B14F-4D97-AF65-F5344CB8AC3E}">
        <p14:creationId xmlns:p14="http://schemas.microsoft.com/office/powerpoint/2010/main" val="195450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example that is currently under peer review, showing that a lineage of viruses isolated from Singapore during the early weeks of the epidemic evolved a deletion of a gene involved in virulence. It’s known to be under selection in other coronaviruses like the original SARS virus during transmission from animals to humans. This deletion does have a functional consequence, but its broader effects on human infections are unclear.</a:t>
            </a:r>
          </a:p>
          <a:p>
            <a:endParaRPr lang="en-US" dirty="0"/>
          </a:p>
          <a:p>
            <a:r>
              <a:rPr lang="en-US" dirty="0"/>
              <a:t>This is the sort of change we will be looking for in months to come.</a:t>
            </a:r>
          </a:p>
        </p:txBody>
      </p:sp>
      <p:sp>
        <p:nvSpPr>
          <p:cNvPr id="4" name="Slide Number Placeholder 3"/>
          <p:cNvSpPr>
            <a:spLocks noGrp="1"/>
          </p:cNvSpPr>
          <p:nvPr>
            <p:ph type="sldNum" sz="quarter" idx="5"/>
          </p:nvPr>
        </p:nvSpPr>
        <p:spPr/>
        <p:txBody>
          <a:bodyPr/>
          <a:lstStyle/>
          <a:p>
            <a:fld id="{8667FCD6-46D8-9A48-9F41-0A81E4D9C76F}" type="slidenum">
              <a:rPr lang="en-US" smtClean="0"/>
              <a:t>14</a:t>
            </a:fld>
            <a:endParaRPr lang="en-US"/>
          </a:p>
        </p:txBody>
      </p:sp>
    </p:spTree>
    <p:extLst>
      <p:ext uri="{BB962C8B-B14F-4D97-AF65-F5344CB8AC3E}">
        <p14:creationId xmlns:p14="http://schemas.microsoft.com/office/powerpoint/2010/main" val="260199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I hope I’ve shown you how that the novel coronavirus is indeed evolving, like all viruses and indeed all organisms do.</a:t>
            </a:r>
          </a:p>
          <a:p>
            <a:endParaRPr lang="en-US" dirty="0"/>
          </a:p>
          <a:p>
            <a:r>
              <a:rPr lang="en-US" dirty="0"/>
              <a:t>However it is not likely changing in any significant way to affect its virulence. It remains very virulent and transmissible and seems likely to remain so for quite some time.</a:t>
            </a:r>
          </a:p>
          <a:p>
            <a:endParaRPr lang="en-US" dirty="0"/>
          </a:p>
          <a:p>
            <a:r>
              <a:rPr lang="en-US" dirty="0"/>
              <a:t>If it did eventually evolve altered transmissibility, more infections would be required, over more time, and perhaps, in response to selection that limit human interactions or vaccination.</a:t>
            </a:r>
          </a:p>
        </p:txBody>
      </p:sp>
      <p:sp>
        <p:nvSpPr>
          <p:cNvPr id="4" name="Slide Number Placeholder 3"/>
          <p:cNvSpPr>
            <a:spLocks noGrp="1"/>
          </p:cNvSpPr>
          <p:nvPr>
            <p:ph type="sldNum" sz="quarter" idx="5"/>
          </p:nvPr>
        </p:nvSpPr>
        <p:spPr/>
        <p:txBody>
          <a:bodyPr/>
          <a:lstStyle/>
          <a:p>
            <a:fld id="{8667FCD6-46D8-9A48-9F41-0A81E4D9C76F}" type="slidenum">
              <a:rPr lang="en-US" smtClean="0"/>
              <a:t>15</a:t>
            </a:fld>
            <a:endParaRPr lang="en-US"/>
          </a:p>
        </p:txBody>
      </p:sp>
    </p:spTree>
    <p:extLst>
      <p:ext uri="{BB962C8B-B14F-4D97-AF65-F5344CB8AC3E}">
        <p14:creationId xmlns:p14="http://schemas.microsoft.com/office/powerpoint/2010/main" val="167782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now, evolution is our friend because it helps us do better epidemiology! </a:t>
            </a:r>
          </a:p>
        </p:txBody>
      </p:sp>
      <p:sp>
        <p:nvSpPr>
          <p:cNvPr id="4" name="Slide Number Placeholder 3"/>
          <p:cNvSpPr>
            <a:spLocks noGrp="1"/>
          </p:cNvSpPr>
          <p:nvPr>
            <p:ph type="sldNum" sz="quarter" idx="5"/>
          </p:nvPr>
        </p:nvSpPr>
        <p:spPr/>
        <p:txBody>
          <a:bodyPr/>
          <a:lstStyle/>
          <a:p>
            <a:fld id="{8667FCD6-46D8-9A48-9F41-0A81E4D9C76F}" type="slidenum">
              <a:rPr lang="en-US" smtClean="0"/>
              <a:t>16</a:t>
            </a:fld>
            <a:endParaRPr lang="en-US"/>
          </a:p>
        </p:txBody>
      </p:sp>
    </p:spTree>
    <p:extLst>
      <p:ext uri="{BB962C8B-B14F-4D97-AF65-F5344CB8AC3E}">
        <p14:creationId xmlns:p14="http://schemas.microsoft.com/office/powerpoint/2010/main" val="4016559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67FCD6-46D8-9A48-9F41-0A81E4D9C76F}" type="slidenum">
              <a:rPr lang="en-US" smtClean="0"/>
              <a:t>17</a:t>
            </a:fld>
            <a:endParaRPr lang="en-US"/>
          </a:p>
        </p:txBody>
      </p:sp>
    </p:spTree>
    <p:extLst>
      <p:ext uri="{BB962C8B-B14F-4D97-AF65-F5344CB8AC3E}">
        <p14:creationId xmlns:p14="http://schemas.microsoft.com/office/powerpoint/2010/main" val="2528687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 on most of our mind is, where did this virus come from?  What let the cat out of the bag and caused this pandemic?</a:t>
            </a:r>
          </a:p>
          <a:p>
            <a:endParaRPr lang="en-US" dirty="0"/>
          </a:p>
          <a:p>
            <a:r>
              <a:rPr lang="en-US" dirty="0"/>
              <a:t>To help explain, let’s first consider a family tree of cats. </a:t>
            </a:r>
          </a:p>
        </p:txBody>
      </p:sp>
      <p:sp>
        <p:nvSpPr>
          <p:cNvPr id="4" name="Slide Number Placeholder 3"/>
          <p:cNvSpPr>
            <a:spLocks noGrp="1"/>
          </p:cNvSpPr>
          <p:nvPr>
            <p:ph type="sldNum" sz="quarter" idx="5"/>
          </p:nvPr>
        </p:nvSpPr>
        <p:spPr/>
        <p:txBody>
          <a:bodyPr/>
          <a:lstStyle/>
          <a:p>
            <a:fld id="{8667FCD6-46D8-9A48-9F41-0A81E4D9C76F}" type="slidenum">
              <a:rPr lang="en-US" smtClean="0"/>
              <a:t>2</a:t>
            </a:fld>
            <a:endParaRPr lang="en-US"/>
          </a:p>
        </p:txBody>
      </p:sp>
    </p:spTree>
    <p:extLst>
      <p:ext uri="{BB962C8B-B14F-4D97-AF65-F5344CB8AC3E}">
        <p14:creationId xmlns:p14="http://schemas.microsoft.com/office/powerpoint/2010/main" val="1824426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showing a family tree of cats as an example. This is an evolutionary family tree, or a phylogeny, which is a scientific model of relatedness based on the complete genomes of these different species. </a:t>
            </a:r>
          </a:p>
          <a:p>
            <a:endParaRPr lang="en-US" dirty="0"/>
          </a:p>
          <a:p>
            <a:r>
              <a:rPr lang="en-US" dirty="0"/>
              <a:t>This figure indicates a series of nested groupings among cat species. CLICK </a:t>
            </a:r>
          </a:p>
          <a:p>
            <a:endParaRPr lang="en-US" dirty="0"/>
          </a:p>
          <a:p>
            <a:r>
              <a:rPr lang="en-US" dirty="0"/>
              <a:t>At the far left, we see that the lineage that gave rise to these big cats diverged from the domestic housecat lineage about 12 million years ago.</a:t>
            </a:r>
          </a:p>
          <a:p>
            <a:endParaRPr lang="en-US" dirty="0"/>
          </a:p>
          <a:p>
            <a:r>
              <a:rPr lang="en-US" dirty="0"/>
              <a:t>Over on the right CLICK, </a:t>
            </a:r>
          </a:p>
          <a:p>
            <a:r>
              <a:rPr lang="en-US" dirty="0"/>
              <a:t>notice that the Snow Leopard and the Tiger are actually sister species that diverged from one another about 3.4 million years ago, meaning that snow leopards are more closely related to tigers than they are to leopards. This is pretty cool!</a:t>
            </a:r>
            <a:br>
              <a:rPr lang="en-US" dirty="0"/>
            </a:br>
            <a:br>
              <a:rPr lang="en-US" dirty="0"/>
            </a:br>
            <a:r>
              <a:rPr lang="en-US" dirty="0"/>
              <a:t>In any case, we can use the same rationale to infer genetic relationships between different kinds of viruses isolated from different host </a:t>
            </a:r>
            <a:r>
              <a:rPr lang="en-US" dirty="0" err="1"/>
              <a:t>animails</a:t>
            </a:r>
            <a:r>
              <a:rPr lang="en-US" dirty="0"/>
              <a:t>.</a:t>
            </a:r>
          </a:p>
        </p:txBody>
      </p:sp>
      <p:sp>
        <p:nvSpPr>
          <p:cNvPr id="4" name="Slide Number Placeholder 3"/>
          <p:cNvSpPr>
            <a:spLocks noGrp="1"/>
          </p:cNvSpPr>
          <p:nvPr>
            <p:ph type="sldNum" sz="quarter" idx="5"/>
          </p:nvPr>
        </p:nvSpPr>
        <p:spPr/>
        <p:txBody>
          <a:bodyPr/>
          <a:lstStyle/>
          <a:p>
            <a:fld id="{8667FCD6-46D8-9A48-9F41-0A81E4D9C76F}" type="slidenum">
              <a:rPr lang="en-US" smtClean="0"/>
              <a:t>3</a:t>
            </a:fld>
            <a:endParaRPr lang="en-US"/>
          </a:p>
        </p:txBody>
      </p:sp>
    </p:spTree>
    <p:extLst>
      <p:ext uri="{BB962C8B-B14F-4D97-AF65-F5344CB8AC3E}">
        <p14:creationId xmlns:p14="http://schemas.microsoft.com/office/powerpoint/2010/main" val="177180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latest family tree of coronaviruses, including the cause of COVID-19, SARS-CoV-2. The orange arrow points to this virus. You may note that it is part of a closely-related cluster that includes the cause of the SARS epidemic in 2002-3. Together, this group is known as the Severe Acute Respiratory Syndrome-related Coronaviruses.</a:t>
            </a:r>
          </a:p>
          <a:p>
            <a:endParaRPr lang="en-US" dirty="0"/>
          </a:p>
          <a:p>
            <a:r>
              <a:rPr lang="en-US" dirty="0"/>
              <a:t>Now I’ve highlighted all of the coronaviruses known to cause human disease. At the bottom, here are several coronaviruses that cause a common cold. Their nearest neighbors are viruses found in rodents: mice and rats.</a:t>
            </a:r>
          </a:p>
          <a:p>
            <a:endParaRPr lang="en-US" dirty="0"/>
          </a:p>
          <a:p>
            <a:r>
              <a:rPr lang="en-US" dirty="0"/>
              <a:t>But above are the other coronaviruses that caused severe epidemics in the last 20 years: MERS, SARS, and now SARS-2. All of these are very closely related to viruses isolated from bats. You may also see this creature, the masked palm civet, IN WHICH a close relative of the original SARS epidemic virus was isolated. However the civet certainly was infected by a bat relatively recently beforehand. </a:t>
            </a:r>
            <a:br>
              <a:rPr lang="en-US" dirty="0"/>
            </a:br>
            <a:br>
              <a:rPr lang="en-US" dirty="0"/>
            </a:br>
            <a:r>
              <a:rPr lang="en-US" dirty="0"/>
              <a:t>So, all of the severe coronaviruses trace their very recent ancestry to bats, but it’s possible they passed through another animal immediately prior to infecting humans.</a:t>
            </a:r>
          </a:p>
        </p:txBody>
      </p:sp>
      <p:sp>
        <p:nvSpPr>
          <p:cNvPr id="4" name="Slide Number Placeholder 3"/>
          <p:cNvSpPr>
            <a:spLocks noGrp="1"/>
          </p:cNvSpPr>
          <p:nvPr>
            <p:ph type="sldNum" sz="quarter" idx="5"/>
          </p:nvPr>
        </p:nvSpPr>
        <p:spPr/>
        <p:txBody>
          <a:bodyPr/>
          <a:lstStyle/>
          <a:p>
            <a:fld id="{8667FCD6-46D8-9A48-9F41-0A81E4D9C76F}" type="slidenum">
              <a:rPr lang="en-US" smtClean="0"/>
              <a:t>4</a:t>
            </a:fld>
            <a:endParaRPr lang="en-US"/>
          </a:p>
        </p:txBody>
      </p:sp>
    </p:spTree>
    <p:extLst>
      <p:ext uri="{BB962C8B-B14F-4D97-AF65-F5344CB8AC3E}">
        <p14:creationId xmlns:p14="http://schemas.microsoft.com/office/powerpoint/2010/main" val="4248492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makes bats so special, as hosts of viruses that cause human epidemics?</a:t>
            </a:r>
          </a:p>
          <a:p>
            <a:endParaRPr lang="en-US" dirty="0"/>
          </a:p>
          <a:p>
            <a:pPr marL="228600" indent="-228600">
              <a:buAutoNum type="arabicPeriod"/>
            </a:pPr>
            <a:r>
              <a:rPr lang="en-US" dirty="0"/>
              <a:t>The first explanation is that one-fifth of all mammals are bats, so this makes them a pretty sizable and mobile reservoir of viruses that could infect other mammals.</a:t>
            </a:r>
          </a:p>
          <a:p>
            <a:pPr marL="228600" indent="-228600">
              <a:buAutoNum type="arabicPeriod"/>
            </a:pPr>
            <a:endParaRPr lang="en-US" dirty="0"/>
          </a:p>
          <a:p>
            <a:pPr marL="228600" indent="-228600">
              <a:buAutoNum type="arabicPeriod"/>
            </a:pPr>
            <a:r>
              <a:rPr lang="en-US" dirty="0"/>
              <a:t>The second is that bats have evolved a broad range of metabolic capacities that enable their success as fast-flying predators and their long lives. Bats can live several decades, so they have exceptional defenses against byproducts of their high metabolism.</a:t>
            </a:r>
          </a:p>
          <a:p>
            <a:pPr marL="228600" indent="-228600">
              <a:buAutoNum type="arabicPeriod"/>
            </a:pPr>
            <a:endParaRPr lang="en-US" dirty="0"/>
          </a:p>
          <a:p>
            <a:pPr marL="228600" indent="-228600">
              <a:buAutoNum type="arabicPeriod"/>
            </a:pPr>
            <a:r>
              <a:rPr lang="en-US" dirty="0"/>
              <a:t>The last is that their antiviral responses, ironically through a pathway known as STING, are dampened, so their immune responses to viral infections are measured and not as damaging to the bat. They can tolerate and manage viral infections better than we can.</a:t>
            </a:r>
          </a:p>
        </p:txBody>
      </p:sp>
      <p:sp>
        <p:nvSpPr>
          <p:cNvPr id="4" name="Slide Number Placeholder 3"/>
          <p:cNvSpPr>
            <a:spLocks noGrp="1"/>
          </p:cNvSpPr>
          <p:nvPr>
            <p:ph type="sldNum" sz="quarter" idx="5"/>
          </p:nvPr>
        </p:nvSpPr>
        <p:spPr/>
        <p:txBody>
          <a:bodyPr/>
          <a:lstStyle/>
          <a:p>
            <a:fld id="{8667FCD6-46D8-9A48-9F41-0A81E4D9C76F}" type="slidenum">
              <a:rPr lang="en-US" smtClean="0"/>
              <a:t>5</a:t>
            </a:fld>
            <a:endParaRPr lang="en-US"/>
          </a:p>
        </p:txBody>
      </p:sp>
    </p:spTree>
    <p:extLst>
      <p:ext uri="{BB962C8B-B14F-4D97-AF65-F5344CB8AC3E}">
        <p14:creationId xmlns:p14="http://schemas.microsoft.com/office/powerpoint/2010/main" val="1811806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so we know that this novel virus came from bats, like the other two coronavirus outbreaks. Is it evolving in humans now?</a:t>
            </a:r>
          </a:p>
          <a:p>
            <a:endParaRPr lang="en-US" dirty="0"/>
          </a:p>
          <a:p>
            <a:r>
              <a:rPr lang="en-US" dirty="0"/>
              <a:t>And, as many of you may have seen on social media, are there now two strains, which differ in their virulence and perhaps ultimately, their ability to be controlled by vaccines?</a:t>
            </a:r>
          </a:p>
        </p:txBody>
      </p:sp>
      <p:sp>
        <p:nvSpPr>
          <p:cNvPr id="4" name="Slide Number Placeholder 3"/>
          <p:cNvSpPr>
            <a:spLocks noGrp="1"/>
          </p:cNvSpPr>
          <p:nvPr>
            <p:ph type="sldNum" sz="quarter" idx="5"/>
          </p:nvPr>
        </p:nvSpPr>
        <p:spPr/>
        <p:txBody>
          <a:bodyPr/>
          <a:lstStyle/>
          <a:p>
            <a:fld id="{8667FCD6-46D8-9A48-9F41-0A81E4D9C76F}" type="slidenum">
              <a:rPr lang="en-US" smtClean="0"/>
              <a:t>6</a:t>
            </a:fld>
            <a:endParaRPr lang="en-US"/>
          </a:p>
        </p:txBody>
      </p:sp>
    </p:spTree>
    <p:extLst>
      <p:ext uri="{BB962C8B-B14F-4D97-AF65-F5344CB8AC3E}">
        <p14:creationId xmlns:p14="http://schemas.microsoft.com/office/powerpoint/2010/main" val="422871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yes, the virus is indeed evolving, but not just in two strains. In fact, this novel coronavirus is now a population of hundreds of thousands of cases, and these viruses are no longer identical. In fact they began to diversify as the epidemic in China began to spread. </a:t>
            </a:r>
          </a:p>
          <a:p>
            <a:endParaRPr lang="en-US" dirty="0"/>
          </a:p>
          <a:p>
            <a:r>
              <a:rPr lang="en-US" dirty="0"/>
              <a:t>These changes have been captured and analyzed beautifully by the group who built and run </a:t>
            </a:r>
            <a:r>
              <a:rPr lang="en-US" dirty="0" err="1"/>
              <a:t>Nextstrain.org</a:t>
            </a:r>
            <a:r>
              <a:rPr lang="en-US" dirty="0"/>
              <a:t>, which provides near real-time visualization of genetic differences evolving within epidemics, like influenza, Ebola, and now COVID-19.</a:t>
            </a:r>
          </a:p>
          <a:p>
            <a:endParaRPr lang="en-US" dirty="0"/>
          </a:p>
          <a:p>
            <a:r>
              <a:rPr lang="en-US" dirty="0"/>
              <a:t>On this graph, the x-axis is time.</a:t>
            </a:r>
          </a:p>
          <a:p>
            <a:endParaRPr lang="en-US" dirty="0"/>
          </a:p>
          <a:p>
            <a:r>
              <a:rPr lang="en-US" dirty="0"/>
              <a:t>Over the first four months of this epidemic, genetic diversity has randomly arisen by mutations and we can plot their accumulation over time. </a:t>
            </a:r>
          </a:p>
          <a:p>
            <a:endParaRPr lang="en-US" dirty="0"/>
          </a:p>
          <a:p>
            <a:r>
              <a:rPr lang="en-US" dirty="0"/>
              <a:t>This is the y-axis, the number of mutations detected out of the nearly 30,000 nucleotide bases in the RNA genome of this coronavirus. They are accumulating, on average, at a rate of 23 changes (less than 1 in 1000), per year. On average viral isolates differ from the initial isolate sequenced in China by about 6 mutations</a:t>
            </a:r>
          </a:p>
        </p:txBody>
      </p:sp>
      <p:sp>
        <p:nvSpPr>
          <p:cNvPr id="4" name="Slide Number Placeholder 3"/>
          <p:cNvSpPr>
            <a:spLocks noGrp="1"/>
          </p:cNvSpPr>
          <p:nvPr>
            <p:ph type="sldNum" sz="quarter" idx="5"/>
          </p:nvPr>
        </p:nvSpPr>
        <p:spPr/>
        <p:txBody>
          <a:bodyPr/>
          <a:lstStyle/>
          <a:p>
            <a:fld id="{8667FCD6-46D8-9A48-9F41-0A81E4D9C76F}" type="slidenum">
              <a:rPr lang="en-US" smtClean="0"/>
              <a:t>7</a:t>
            </a:fld>
            <a:endParaRPr lang="en-US"/>
          </a:p>
        </p:txBody>
      </p:sp>
    </p:spTree>
    <p:extLst>
      <p:ext uri="{BB962C8B-B14F-4D97-AF65-F5344CB8AC3E}">
        <p14:creationId xmlns:p14="http://schemas.microsoft.com/office/powerpoint/2010/main" val="2020336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may sound like a lot, but thanks to the good folks at </a:t>
            </a:r>
            <a:r>
              <a:rPr lang="en-US" dirty="0" err="1"/>
              <a:t>Nextstrain</a:t>
            </a:r>
            <a:r>
              <a:rPr lang="en-US" dirty="0"/>
              <a:t>, we can compare these differences with seasonal influenza, the one we ought to be vaccinated against each year. </a:t>
            </a:r>
          </a:p>
          <a:p>
            <a:endParaRPr lang="en-US" dirty="0"/>
          </a:p>
          <a:p>
            <a:r>
              <a:rPr lang="en-US" dirty="0"/>
              <a:t>This a plot of the genetic diversity in just one gene of the major influenza A strain, H3N2, over the past 7 years. It is evolving even faster despite a smaller genome. </a:t>
            </a:r>
          </a:p>
          <a:p>
            <a:endParaRPr lang="en-US" dirty="0"/>
          </a:p>
          <a:p>
            <a:r>
              <a:rPr lang="en-US" dirty="0"/>
              <a:t>There are two reasons: human immunity continues to select against common flu strains, requiring the virus to evolve, and also, the mutation rate of influenza is higher because it doesn’t have a proofreading function in its genome, which coronaviruses do.</a:t>
            </a:r>
          </a:p>
        </p:txBody>
      </p:sp>
      <p:sp>
        <p:nvSpPr>
          <p:cNvPr id="4" name="Slide Number Placeholder 3"/>
          <p:cNvSpPr>
            <a:spLocks noGrp="1"/>
          </p:cNvSpPr>
          <p:nvPr>
            <p:ph type="sldNum" sz="quarter" idx="5"/>
          </p:nvPr>
        </p:nvSpPr>
        <p:spPr/>
        <p:txBody>
          <a:bodyPr/>
          <a:lstStyle/>
          <a:p>
            <a:fld id="{8667FCD6-46D8-9A48-9F41-0A81E4D9C76F}" type="slidenum">
              <a:rPr lang="en-US" smtClean="0"/>
              <a:t>8</a:t>
            </a:fld>
            <a:endParaRPr lang="en-US"/>
          </a:p>
        </p:txBody>
      </p:sp>
    </p:spTree>
    <p:extLst>
      <p:ext uri="{BB962C8B-B14F-4D97-AF65-F5344CB8AC3E}">
        <p14:creationId xmlns:p14="http://schemas.microsoft.com/office/powerpoint/2010/main" val="261072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all of this genetic variation evolving within these viruses, we wonder if they are changing their functions, perhaps to become harder to fight off or treat.</a:t>
            </a:r>
          </a:p>
          <a:p>
            <a:endParaRPr lang="en-US" dirty="0"/>
          </a:p>
          <a:p>
            <a:r>
              <a:rPr lang="en-US" dirty="0"/>
              <a:t>If we plot this family tree of coronaviruses a different way, and label each genome by its country of isolation, we see that viruses are generally “isolated by distance”, meaning that as new infections arise in new regions with human migration, they randomly acquire subtle differences and then these differences are shared by community spread. </a:t>
            </a:r>
          </a:p>
          <a:p>
            <a:endParaRPr lang="en-US" dirty="0"/>
          </a:p>
          <a:p>
            <a:r>
              <a:rPr lang="en-US" dirty="0"/>
              <a:t>For example, this red cluster corresponds to viruses isolated from USA and Canada, and they trace from strains that originated in China (in purple).</a:t>
            </a:r>
          </a:p>
          <a:p>
            <a:endParaRPr lang="en-US" dirty="0"/>
          </a:p>
          <a:p>
            <a:r>
              <a:rPr lang="en-US" dirty="0"/>
              <a:t>However, there is NO evidence that these differences affect the rate of COVID transmission or their severity. These are just chance differences associated with local epidemics, and these regional associations are disappearing as humans move around.</a:t>
            </a:r>
          </a:p>
        </p:txBody>
      </p:sp>
      <p:sp>
        <p:nvSpPr>
          <p:cNvPr id="4" name="Slide Number Placeholder 3"/>
          <p:cNvSpPr>
            <a:spLocks noGrp="1"/>
          </p:cNvSpPr>
          <p:nvPr>
            <p:ph type="sldNum" sz="quarter" idx="5"/>
          </p:nvPr>
        </p:nvSpPr>
        <p:spPr/>
        <p:txBody>
          <a:bodyPr/>
          <a:lstStyle/>
          <a:p>
            <a:fld id="{8667FCD6-46D8-9A48-9F41-0A81E4D9C76F}" type="slidenum">
              <a:rPr lang="en-US" smtClean="0"/>
              <a:t>9</a:t>
            </a:fld>
            <a:endParaRPr lang="en-US"/>
          </a:p>
        </p:txBody>
      </p:sp>
    </p:spTree>
    <p:extLst>
      <p:ext uri="{BB962C8B-B14F-4D97-AF65-F5344CB8AC3E}">
        <p14:creationId xmlns:p14="http://schemas.microsoft.com/office/powerpoint/2010/main" val="202247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20CBA2-235D-CB4D-B4F9-755646D636D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378845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20CBA2-235D-CB4D-B4F9-755646D636D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2851578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20CBA2-235D-CB4D-B4F9-755646D636D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11739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20CBA2-235D-CB4D-B4F9-755646D636D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126995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20CBA2-235D-CB4D-B4F9-755646D636DE}" type="datetimeFigureOut">
              <a:rPr lang="en-US" smtClean="0"/>
              <a:t>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166333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20CBA2-235D-CB4D-B4F9-755646D636DE}"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2794933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20CBA2-235D-CB4D-B4F9-755646D636DE}" type="datetimeFigureOut">
              <a:rPr lang="en-US" smtClean="0"/>
              <a:t>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61041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20CBA2-235D-CB4D-B4F9-755646D636DE}" type="datetimeFigureOut">
              <a:rPr lang="en-US" smtClean="0"/>
              <a:t>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72689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20CBA2-235D-CB4D-B4F9-755646D636DE}" type="datetimeFigureOut">
              <a:rPr lang="en-US" smtClean="0"/>
              <a:t>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22111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720CBA2-235D-CB4D-B4F9-755646D636DE}"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1344290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720CBA2-235D-CB4D-B4F9-755646D636DE}" type="datetimeFigureOut">
              <a:rPr lang="en-US" smtClean="0"/>
              <a:t>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8D29E5-3F64-9E4B-815B-5D7F455F5DE8}" type="slidenum">
              <a:rPr lang="en-US" smtClean="0"/>
              <a:t>‹#›</a:t>
            </a:fld>
            <a:endParaRPr lang="en-US"/>
          </a:p>
        </p:txBody>
      </p:sp>
    </p:spTree>
    <p:extLst>
      <p:ext uri="{BB962C8B-B14F-4D97-AF65-F5344CB8AC3E}">
        <p14:creationId xmlns:p14="http://schemas.microsoft.com/office/powerpoint/2010/main" val="337584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Neue Light"/>
                <a:cs typeface="Helvetica Neue Light"/>
              </a:defRPr>
            </a:lvl1pPr>
          </a:lstStyle>
          <a:p>
            <a:fld id="{0720CBA2-235D-CB4D-B4F9-755646D636DE}" type="datetimeFigureOut">
              <a:rPr lang="en-US" smtClean="0"/>
              <a:pPr/>
              <a:t>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Helvetica Neue Light"/>
                <a:cs typeface="Helvetica Neue Ligh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Neue Light"/>
                <a:cs typeface="Helvetica Neue Light"/>
              </a:defRPr>
            </a:lvl1pPr>
          </a:lstStyle>
          <a:p>
            <a:fld id="{868D29E5-3F64-9E4B-815B-5D7F455F5DE8}" type="slidenum">
              <a:rPr lang="en-US" smtClean="0"/>
              <a:pPr/>
              <a:t>‹#›</a:t>
            </a:fld>
            <a:endParaRPr lang="en-US"/>
          </a:p>
        </p:txBody>
      </p:sp>
    </p:spTree>
    <p:extLst>
      <p:ext uri="{BB962C8B-B14F-4D97-AF65-F5344CB8AC3E}">
        <p14:creationId xmlns:p14="http://schemas.microsoft.com/office/powerpoint/2010/main" val="1763809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800" kern="1200">
          <a:solidFill>
            <a:schemeClr val="tx1"/>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400" kern="1200">
          <a:solidFill>
            <a:schemeClr val="tx1"/>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2000" kern="1200">
          <a:solidFill>
            <a:schemeClr val="tx1"/>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2000" kern="1200">
          <a:solidFill>
            <a:schemeClr val="tx1"/>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hyperlink" Target="https://evolution.berkeley.edu/" TargetMode="External"/><Relationship Id="rId3" Type="http://schemas.openxmlformats.org/officeDocument/2006/relationships/hyperlink" Target="https://advances.sciencemag.org/content/3/7/e1700299/" TargetMode="External"/><Relationship Id="rId7" Type="http://schemas.openxmlformats.org/officeDocument/2006/relationships/hyperlink" Target="https://www.npr.org/sections/goatsandsoda/2020/02/09/803543244/bats-carry-many-viruses-so-why-dont-they-get-sic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youtube.com/watch?time_continue=24&amp;v=sPXS1t8CQww&amp;feature=emb_logo" TargetMode="External"/><Relationship Id="rId11" Type="http://schemas.openxmlformats.org/officeDocument/2006/relationships/hyperlink" Target="http://nextstrain.org/" TargetMode="External"/><Relationship Id="rId5" Type="http://schemas.openxmlformats.org/officeDocument/2006/relationships/hyperlink" Target="https://doi.org/10.1016/j.chom.2018.01.006" TargetMode="External"/><Relationship Id="rId10" Type="http://schemas.openxmlformats.org/officeDocument/2006/relationships/hyperlink" Target="https://doi.org/10.1101/2020.03.11.987222" TargetMode="External"/><Relationship Id="rId4" Type="http://schemas.openxmlformats.org/officeDocument/2006/relationships/hyperlink" Target="https://doi.org/10.1016/j.bsheal.2019.10.004" TargetMode="External"/><Relationship Id="rId9" Type="http://schemas.openxmlformats.org/officeDocument/2006/relationships/hyperlink" Target="https://cmmid.github.io/topics/covid1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nextstrain.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5288" y="1955163"/>
            <a:ext cx="7772400" cy="1470025"/>
          </a:xfrm>
        </p:spPr>
        <p:txBody>
          <a:bodyPr>
            <a:normAutofit fontScale="90000"/>
          </a:bodyPr>
          <a:lstStyle/>
          <a:p>
            <a:r>
              <a:rPr lang="en-US" dirty="0"/>
              <a:t>Evolutionary biology of </a:t>
            </a:r>
            <a:br>
              <a:rPr lang="en-US" dirty="0"/>
            </a:br>
            <a:r>
              <a:rPr lang="en-US" dirty="0"/>
              <a:t>novel coronavirus</a:t>
            </a:r>
            <a:br>
              <a:rPr lang="en-US" dirty="0"/>
            </a:br>
            <a:r>
              <a:rPr lang="en-US" dirty="0"/>
              <a:t>SARS-CoV-2</a:t>
            </a:r>
          </a:p>
        </p:txBody>
      </p:sp>
      <p:sp>
        <p:nvSpPr>
          <p:cNvPr id="3" name="Subtitle 2"/>
          <p:cNvSpPr>
            <a:spLocks noGrp="1"/>
          </p:cNvSpPr>
          <p:nvPr>
            <p:ph type="subTitle" idx="1"/>
          </p:nvPr>
        </p:nvSpPr>
        <p:spPr>
          <a:xfrm>
            <a:off x="1250576" y="3792071"/>
            <a:ext cx="6521824" cy="1846729"/>
          </a:xfrm>
        </p:spPr>
        <p:txBody>
          <a:bodyPr>
            <a:normAutofit fontScale="92500" lnSpcReduction="20000"/>
          </a:bodyPr>
          <a:lstStyle/>
          <a:p>
            <a:r>
              <a:rPr lang="en-US" dirty="0">
                <a:solidFill>
                  <a:schemeClr val="bg1">
                    <a:lumMod val="50000"/>
                  </a:schemeClr>
                </a:solidFill>
              </a:rPr>
              <a:t>Where did COVID-19 come from?</a:t>
            </a:r>
            <a:br>
              <a:rPr lang="en-US" dirty="0">
                <a:solidFill>
                  <a:schemeClr val="bg1">
                    <a:lumMod val="50000"/>
                  </a:schemeClr>
                </a:solidFill>
              </a:rPr>
            </a:br>
            <a:br>
              <a:rPr lang="en-US" dirty="0">
                <a:solidFill>
                  <a:schemeClr val="bg1">
                    <a:lumMod val="50000"/>
                  </a:schemeClr>
                </a:solidFill>
              </a:rPr>
            </a:br>
            <a:r>
              <a:rPr lang="en-US" sz="2400" dirty="0"/>
              <a:t>Vaughn Cooper, </a:t>
            </a:r>
            <a:r>
              <a:rPr lang="en-US" sz="2400" dirty="0" err="1"/>
              <a:t>Ph.D</a:t>
            </a:r>
            <a:endParaRPr lang="en-US" sz="2400" dirty="0"/>
          </a:p>
          <a:p>
            <a:r>
              <a:rPr lang="en-US" sz="2400" dirty="0"/>
              <a:t>Professor, Microbiology and Molecular Genetics</a:t>
            </a:r>
            <a:br>
              <a:rPr lang="en-US" sz="2400" dirty="0"/>
            </a:br>
            <a:r>
              <a:rPr lang="en-US" sz="2400" dirty="0"/>
              <a:t>University of Pittsburgh, School of Medicine</a:t>
            </a:r>
          </a:p>
        </p:txBody>
      </p:sp>
      <p:pic>
        <p:nvPicPr>
          <p:cNvPr id="4" name="Picture 3">
            <a:extLst>
              <a:ext uri="{FF2B5EF4-FFF2-40B4-BE49-F238E27FC236}">
                <a16:creationId xmlns:a16="http://schemas.microsoft.com/office/drawing/2014/main" id="{3A9EDD6A-2D90-E642-B831-A35B7BDEF7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541" y="64280"/>
            <a:ext cx="1822938" cy="1524000"/>
          </a:xfrm>
          <a:prstGeom prst="rect">
            <a:avLst/>
          </a:prstGeom>
          <a:solidFill>
            <a:schemeClr val="bg1"/>
          </a:solidFill>
        </p:spPr>
      </p:pic>
      <p:pic>
        <p:nvPicPr>
          <p:cNvPr id="5" name="Picture 4">
            <a:extLst>
              <a:ext uri="{FF2B5EF4-FFF2-40B4-BE49-F238E27FC236}">
                <a16:creationId xmlns:a16="http://schemas.microsoft.com/office/drawing/2014/main" id="{F1CDFAF6-BC50-E344-B60F-0A813EEF528A}"/>
              </a:ext>
            </a:extLst>
          </p:cNvPr>
          <p:cNvPicPr>
            <a:picLocks noChangeAspect="1"/>
          </p:cNvPicPr>
          <p:nvPr/>
        </p:nvPicPr>
        <p:blipFill>
          <a:blip r:embed="rId4"/>
          <a:stretch>
            <a:fillRect/>
          </a:stretch>
        </p:blipFill>
        <p:spPr>
          <a:xfrm>
            <a:off x="6109549" y="257104"/>
            <a:ext cx="2766023" cy="962095"/>
          </a:xfrm>
          <a:prstGeom prst="rect">
            <a:avLst/>
          </a:prstGeom>
        </p:spPr>
      </p:pic>
    </p:spTree>
    <p:extLst>
      <p:ext uri="{BB962C8B-B14F-4D97-AF65-F5344CB8AC3E}">
        <p14:creationId xmlns:p14="http://schemas.microsoft.com/office/powerpoint/2010/main" val="2449554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A92865-779D-A247-BC56-F97AB21CD625}"/>
              </a:ext>
            </a:extLst>
          </p:cNvPr>
          <p:cNvPicPr>
            <a:picLocks noChangeAspect="1"/>
          </p:cNvPicPr>
          <p:nvPr/>
        </p:nvPicPr>
        <p:blipFill>
          <a:blip r:embed="rId3">
            <a:alphaModFix amt="74000"/>
          </a:blip>
          <a:stretch>
            <a:fillRect/>
          </a:stretch>
        </p:blipFill>
        <p:spPr>
          <a:xfrm>
            <a:off x="895350" y="755650"/>
            <a:ext cx="7353300" cy="5346700"/>
          </a:xfrm>
          <a:prstGeom prst="rect">
            <a:avLst/>
          </a:prstGeom>
        </p:spPr>
      </p:pic>
      <p:sp>
        <p:nvSpPr>
          <p:cNvPr id="6" name="Title 5">
            <a:extLst>
              <a:ext uri="{FF2B5EF4-FFF2-40B4-BE49-F238E27FC236}">
                <a16:creationId xmlns:a16="http://schemas.microsoft.com/office/drawing/2014/main" id="{46D54C24-257E-8F47-A2BF-D142C026993A}"/>
              </a:ext>
            </a:extLst>
          </p:cNvPr>
          <p:cNvSpPr>
            <a:spLocks noGrp="1"/>
          </p:cNvSpPr>
          <p:nvPr>
            <p:ph type="ctrTitle"/>
          </p:nvPr>
        </p:nvSpPr>
        <p:spPr/>
        <p:txBody>
          <a:bodyPr>
            <a:normAutofit fontScale="90000"/>
          </a:bodyPr>
          <a:lstStyle/>
          <a:p>
            <a:r>
              <a:rPr lang="en-US" dirty="0"/>
              <a:t>Most genetic variation in SARS-CoV-2 is </a:t>
            </a:r>
            <a:r>
              <a:rPr lang="en-US" u="sng" dirty="0"/>
              <a:t>randomly</a:t>
            </a:r>
            <a:r>
              <a:rPr lang="en-US" dirty="0"/>
              <a:t> associated with geography</a:t>
            </a:r>
          </a:p>
        </p:txBody>
      </p:sp>
      <p:sp>
        <p:nvSpPr>
          <p:cNvPr id="7" name="Subtitle 6">
            <a:extLst>
              <a:ext uri="{FF2B5EF4-FFF2-40B4-BE49-F238E27FC236}">
                <a16:creationId xmlns:a16="http://schemas.microsoft.com/office/drawing/2014/main" id="{46A92285-BFE9-5048-966C-0FCFA83ADBC0}"/>
              </a:ext>
            </a:extLst>
          </p:cNvPr>
          <p:cNvSpPr>
            <a:spLocks noGrp="1"/>
          </p:cNvSpPr>
          <p:nvPr>
            <p:ph type="subTitle" idx="1"/>
          </p:nvPr>
        </p:nvSpPr>
        <p:spPr>
          <a:xfrm>
            <a:off x="1460500" y="4546600"/>
            <a:ext cx="6400800" cy="1752600"/>
          </a:xfrm>
        </p:spPr>
        <p:txBody>
          <a:bodyPr/>
          <a:lstStyle/>
          <a:p>
            <a:r>
              <a:rPr lang="en-US" dirty="0">
                <a:solidFill>
                  <a:srgbClr val="FF0000"/>
                </a:solidFill>
              </a:rPr>
              <a:t>This is the so-called </a:t>
            </a:r>
            <a:br>
              <a:rPr lang="en-US" dirty="0">
                <a:solidFill>
                  <a:srgbClr val="FF0000"/>
                </a:solidFill>
              </a:rPr>
            </a:br>
            <a:r>
              <a:rPr lang="en-US" dirty="0">
                <a:solidFill>
                  <a:srgbClr val="FF0000"/>
                </a:solidFill>
              </a:rPr>
              <a:t>“founder effect”</a:t>
            </a:r>
          </a:p>
        </p:txBody>
      </p:sp>
      <p:sp>
        <p:nvSpPr>
          <p:cNvPr id="10" name="TextBox 9">
            <a:extLst>
              <a:ext uri="{FF2B5EF4-FFF2-40B4-BE49-F238E27FC236}">
                <a16:creationId xmlns:a16="http://schemas.microsoft.com/office/drawing/2014/main" id="{04979C4D-1DCD-664D-92E5-C7006E433B35}"/>
              </a:ext>
            </a:extLst>
          </p:cNvPr>
          <p:cNvSpPr txBox="1"/>
          <p:nvPr/>
        </p:nvSpPr>
        <p:spPr>
          <a:xfrm>
            <a:off x="154823" y="6390759"/>
            <a:ext cx="2120132" cy="369332"/>
          </a:xfrm>
          <a:prstGeom prst="rect">
            <a:avLst/>
          </a:prstGeom>
          <a:noFill/>
        </p:spPr>
        <p:txBody>
          <a:bodyPr wrap="none" rtlCol="0">
            <a:spAutoFit/>
          </a:bodyPr>
          <a:lstStyle/>
          <a:p>
            <a:r>
              <a:rPr lang="en-US" dirty="0"/>
              <a:t>http://</a:t>
            </a:r>
            <a:r>
              <a:rPr lang="en-US" dirty="0" err="1"/>
              <a:t>nextstrain.org</a:t>
            </a:r>
            <a:endParaRPr lang="en-US" dirty="0"/>
          </a:p>
        </p:txBody>
      </p:sp>
    </p:spTree>
    <p:extLst>
      <p:ext uri="{BB962C8B-B14F-4D97-AF65-F5344CB8AC3E}">
        <p14:creationId xmlns:p14="http://schemas.microsoft.com/office/powerpoint/2010/main" val="257235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6F15-86C1-BD48-A75C-67E4DD95B424}"/>
              </a:ext>
            </a:extLst>
          </p:cNvPr>
          <p:cNvSpPr>
            <a:spLocks noGrp="1"/>
          </p:cNvSpPr>
          <p:nvPr>
            <p:ph type="title"/>
          </p:nvPr>
        </p:nvSpPr>
        <p:spPr>
          <a:xfrm>
            <a:off x="457200" y="744538"/>
            <a:ext cx="8229600" cy="1143000"/>
          </a:xfrm>
        </p:spPr>
        <p:txBody>
          <a:bodyPr>
            <a:normAutofit fontScale="90000"/>
          </a:bodyPr>
          <a:lstStyle/>
          <a:p>
            <a:r>
              <a:rPr lang="en-US" dirty="0"/>
              <a:t>Could this coronavirus adapt to humans and become more or less virulent?</a:t>
            </a:r>
          </a:p>
        </p:txBody>
      </p:sp>
      <p:pic>
        <p:nvPicPr>
          <p:cNvPr id="4" name="Content Placeholder 3">
            <a:extLst>
              <a:ext uri="{FF2B5EF4-FFF2-40B4-BE49-F238E27FC236}">
                <a16:creationId xmlns:a16="http://schemas.microsoft.com/office/drawing/2014/main" id="{211EB725-22D5-8C47-A360-E2C2895D5656}"/>
              </a:ext>
            </a:extLst>
          </p:cNvPr>
          <p:cNvPicPr>
            <a:picLocks noGrp="1" noChangeAspect="1"/>
          </p:cNvPicPr>
          <p:nvPr>
            <p:ph idx="1"/>
          </p:nvPr>
        </p:nvPicPr>
        <p:blipFill>
          <a:blip r:embed="rId3"/>
          <a:stretch>
            <a:fillRect/>
          </a:stretch>
        </p:blipFill>
        <p:spPr>
          <a:xfrm>
            <a:off x="1894951" y="2641600"/>
            <a:ext cx="5354098" cy="3680201"/>
          </a:xfrm>
          <a:prstGeom prst="rect">
            <a:avLst/>
          </a:prstGeom>
        </p:spPr>
      </p:pic>
    </p:spTree>
    <p:extLst>
      <p:ext uri="{BB962C8B-B14F-4D97-AF65-F5344CB8AC3E}">
        <p14:creationId xmlns:p14="http://schemas.microsoft.com/office/powerpoint/2010/main" val="1686214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9C27-F2A9-A34E-9E92-48113CDE2899}"/>
              </a:ext>
            </a:extLst>
          </p:cNvPr>
          <p:cNvSpPr>
            <a:spLocks noGrp="1"/>
          </p:cNvSpPr>
          <p:nvPr>
            <p:ph type="title"/>
          </p:nvPr>
        </p:nvSpPr>
        <p:spPr/>
        <p:txBody>
          <a:bodyPr>
            <a:noAutofit/>
          </a:bodyPr>
          <a:lstStyle/>
          <a:p>
            <a:r>
              <a:rPr lang="en-US" sz="3600" dirty="0"/>
              <a:t>Virus fitness depends on transmission, which is accelerating for SARS-CoV-2</a:t>
            </a:r>
          </a:p>
        </p:txBody>
      </p:sp>
      <p:pic>
        <p:nvPicPr>
          <p:cNvPr id="7" name="Picture 6">
            <a:extLst>
              <a:ext uri="{FF2B5EF4-FFF2-40B4-BE49-F238E27FC236}">
                <a16:creationId xmlns:a16="http://schemas.microsoft.com/office/drawing/2014/main" id="{DCF79D8A-A951-9543-9ECA-4DDD7BBC8C68}"/>
              </a:ext>
            </a:extLst>
          </p:cNvPr>
          <p:cNvPicPr>
            <a:picLocks noChangeAspect="1"/>
          </p:cNvPicPr>
          <p:nvPr/>
        </p:nvPicPr>
        <p:blipFill rotWithShape="1">
          <a:blip r:embed="rId3"/>
          <a:srcRect b="8366"/>
          <a:stretch/>
        </p:blipFill>
        <p:spPr>
          <a:xfrm>
            <a:off x="561788" y="2938929"/>
            <a:ext cx="528172" cy="746719"/>
          </a:xfrm>
          <a:prstGeom prst="rect">
            <a:avLst/>
          </a:prstGeom>
        </p:spPr>
      </p:pic>
      <p:pic>
        <p:nvPicPr>
          <p:cNvPr id="8" name="Picture 7">
            <a:extLst>
              <a:ext uri="{FF2B5EF4-FFF2-40B4-BE49-F238E27FC236}">
                <a16:creationId xmlns:a16="http://schemas.microsoft.com/office/drawing/2014/main" id="{E86CC1CE-FF4B-3F45-8306-28E3D3288752}"/>
              </a:ext>
            </a:extLst>
          </p:cNvPr>
          <p:cNvPicPr>
            <a:picLocks noChangeAspect="1"/>
          </p:cNvPicPr>
          <p:nvPr/>
        </p:nvPicPr>
        <p:blipFill rotWithShape="1">
          <a:blip r:embed="rId4"/>
          <a:srcRect r="1714" b="8148"/>
          <a:stretch/>
        </p:blipFill>
        <p:spPr>
          <a:xfrm flipH="1">
            <a:off x="1509060" y="2192210"/>
            <a:ext cx="517886" cy="746719"/>
          </a:xfrm>
          <a:prstGeom prst="rect">
            <a:avLst/>
          </a:prstGeom>
          <a:solidFill>
            <a:srgbClr val="FFC000"/>
          </a:solidFill>
        </p:spPr>
      </p:pic>
      <p:pic>
        <p:nvPicPr>
          <p:cNvPr id="11" name="Picture 10">
            <a:extLst>
              <a:ext uri="{FF2B5EF4-FFF2-40B4-BE49-F238E27FC236}">
                <a16:creationId xmlns:a16="http://schemas.microsoft.com/office/drawing/2014/main" id="{3C3175A1-0F35-FE46-A060-987EF1ADAAFC}"/>
              </a:ext>
            </a:extLst>
          </p:cNvPr>
          <p:cNvPicPr>
            <a:picLocks noChangeAspect="1"/>
          </p:cNvPicPr>
          <p:nvPr/>
        </p:nvPicPr>
        <p:blipFill rotWithShape="1">
          <a:blip r:embed="rId4"/>
          <a:srcRect r="1714" b="8148"/>
          <a:stretch/>
        </p:blipFill>
        <p:spPr>
          <a:xfrm flipH="1">
            <a:off x="1509060" y="3685648"/>
            <a:ext cx="517886" cy="746719"/>
          </a:xfrm>
          <a:prstGeom prst="rect">
            <a:avLst/>
          </a:prstGeom>
        </p:spPr>
      </p:pic>
      <p:cxnSp>
        <p:nvCxnSpPr>
          <p:cNvPr id="13" name="Straight Arrow Connector 12">
            <a:extLst>
              <a:ext uri="{FF2B5EF4-FFF2-40B4-BE49-F238E27FC236}">
                <a16:creationId xmlns:a16="http://schemas.microsoft.com/office/drawing/2014/main" id="{6CA83037-E8D8-344E-AEFA-8C9AE2E3CCB0}"/>
              </a:ext>
            </a:extLst>
          </p:cNvPr>
          <p:cNvCxnSpPr>
            <a:endCxn id="8" idx="3"/>
          </p:cNvCxnSpPr>
          <p:nvPr/>
        </p:nvCxnSpPr>
        <p:spPr>
          <a:xfrm flipV="1">
            <a:off x="1089960" y="2565570"/>
            <a:ext cx="419100" cy="3733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EE19479-358A-AD42-8F39-C088EA619E0F}"/>
              </a:ext>
            </a:extLst>
          </p:cNvPr>
          <p:cNvCxnSpPr/>
          <p:nvPr/>
        </p:nvCxnSpPr>
        <p:spPr>
          <a:xfrm>
            <a:off x="1089960" y="3340100"/>
            <a:ext cx="419100" cy="3455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EAD34654-F35B-5840-BC30-1E5703D0CB09}"/>
              </a:ext>
            </a:extLst>
          </p:cNvPr>
          <p:cNvPicPr>
            <a:picLocks noChangeAspect="1"/>
          </p:cNvPicPr>
          <p:nvPr/>
        </p:nvPicPr>
        <p:blipFill rotWithShape="1">
          <a:blip r:embed="rId3"/>
          <a:srcRect b="8366"/>
          <a:stretch/>
        </p:blipFill>
        <p:spPr>
          <a:xfrm>
            <a:off x="1509060" y="2202457"/>
            <a:ext cx="528172" cy="746719"/>
          </a:xfrm>
          <a:prstGeom prst="rect">
            <a:avLst/>
          </a:prstGeom>
        </p:spPr>
      </p:pic>
      <p:pic>
        <p:nvPicPr>
          <p:cNvPr id="17" name="Picture 16">
            <a:extLst>
              <a:ext uri="{FF2B5EF4-FFF2-40B4-BE49-F238E27FC236}">
                <a16:creationId xmlns:a16="http://schemas.microsoft.com/office/drawing/2014/main" id="{53D38192-9D4C-354E-92B8-14F1B5D8FC3E}"/>
              </a:ext>
            </a:extLst>
          </p:cNvPr>
          <p:cNvPicPr>
            <a:picLocks noChangeAspect="1"/>
          </p:cNvPicPr>
          <p:nvPr/>
        </p:nvPicPr>
        <p:blipFill rotWithShape="1">
          <a:blip r:embed="rId3"/>
          <a:srcRect b="8366"/>
          <a:stretch/>
        </p:blipFill>
        <p:spPr>
          <a:xfrm>
            <a:off x="1509060" y="3685647"/>
            <a:ext cx="528172" cy="746719"/>
          </a:xfrm>
          <a:prstGeom prst="rect">
            <a:avLst/>
          </a:prstGeom>
        </p:spPr>
      </p:pic>
      <p:sp>
        <p:nvSpPr>
          <p:cNvPr id="18" name="TextBox 17">
            <a:extLst>
              <a:ext uri="{FF2B5EF4-FFF2-40B4-BE49-F238E27FC236}">
                <a16:creationId xmlns:a16="http://schemas.microsoft.com/office/drawing/2014/main" id="{0E37E7F7-2043-7E43-BFDC-9D76CF44A9BD}"/>
              </a:ext>
            </a:extLst>
          </p:cNvPr>
          <p:cNvSpPr txBox="1"/>
          <p:nvPr/>
        </p:nvSpPr>
        <p:spPr>
          <a:xfrm>
            <a:off x="2446046" y="1824340"/>
            <a:ext cx="3623108" cy="707886"/>
          </a:xfrm>
          <a:prstGeom prst="rect">
            <a:avLst/>
          </a:prstGeom>
          <a:noFill/>
        </p:spPr>
        <p:txBody>
          <a:bodyPr wrap="none" rtlCol="0">
            <a:spAutoFit/>
          </a:bodyPr>
          <a:lstStyle/>
          <a:p>
            <a:r>
              <a:rPr lang="en-US" sz="2000" dirty="0">
                <a:latin typeface="Helvetica" pitchFamily="2" charset="0"/>
              </a:rPr>
              <a:t>R</a:t>
            </a:r>
            <a:r>
              <a:rPr lang="en-US" sz="2000" baseline="-25000" dirty="0">
                <a:latin typeface="Helvetica" pitchFamily="2" charset="0"/>
              </a:rPr>
              <a:t>0</a:t>
            </a:r>
            <a:r>
              <a:rPr lang="en-US" sz="2000" dirty="0">
                <a:latin typeface="Helvetica" pitchFamily="2" charset="0"/>
              </a:rPr>
              <a:t> = reproduction number = 2.</a:t>
            </a:r>
            <a:br>
              <a:rPr lang="en-US" sz="2000" dirty="0">
                <a:latin typeface="Helvetica" pitchFamily="2" charset="0"/>
              </a:rPr>
            </a:br>
            <a:r>
              <a:rPr lang="en-US" sz="2000" dirty="0">
                <a:latin typeface="Helvetica" pitchFamily="2" charset="0"/>
              </a:rPr>
              <a:t>R</a:t>
            </a:r>
            <a:r>
              <a:rPr lang="en-US" sz="2000" baseline="-25000" dirty="0">
                <a:latin typeface="Helvetica" pitchFamily="2" charset="0"/>
              </a:rPr>
              <a:t>0</a:t>
            </a:r>
            <a:r>
              <a:rPr lang="en-US" sz="2000" dirty="0">
                <a:latin typeface="Helvetica" pitchFamily="2" charset="0"/>
              </a:rPr>
              <a:t> &lt; 1, epidemic slows</a:t>
            </a:r>
          </a:p>
        </p:txBody>
      </p:sp>
      <p:pic>
        <p:nvPicPr>
          <p:cNvPr id="20" name="Picture 19">
            <a:extLst>
              <a:ext uri="{FF2B5EF4-FFF2-40B4-BE49-F238E27FC236}">
                <a16:creationId xmlns:a16="http://schemas.microsoft.com/office/drawing/2014/main" id="{5A9625FB-1CE9-4940-8262-A99FCF93586F}"/>
              </a:ext>
            </a:extLst>
          </p:cNvPr>
          <p:cNvPicPr>
            <a:picLocks noChangeAspect="1"/>
          </p:cNvPicPr>
          <p:nvPr/>
        </p:nvPicPr>
        <p:blipFill>
          <a:blip r:embed="rId5"/>
          <a:stretch>
            <a:fillRect/>
          </a:stretch>
        </p:blipFill>
        <p:spPr>
          <a:xfrm>
            <a:off x="2446046" y="2620496"/>
            <a:ext cx="6075654" cy="3991490"/>
          </a:xfrm>
          <a:prstGeom prst="rect">
            <a:avLst/>
          </a:prstGeom>
        </p:spPr>
      </p:pic>
      <p:sp>
        <p:nvSpPr>
          <p:cNvPr id="21" name="TextBox 20">
            <a:extLst>
              <a:ext uri="{FF2B5EF4-FFF2-40B4-BE49-F238E27FC236}">
                <a16:creationId xmlns:a16="http://schemas.microsoft.com/office/drawing/2014/main" id="{98967B6A-35F3-4344-9E2C-5D545F175BD4}"/>
              </a:ext>
            </a:extLst>
          </p:cNvPr>
          <p:cNvSpPr txBox="1"/>
          <p:nvPr/>
        </p:nvSpPr>
        <p:spPr>
          <a:xfrm>
            <a:off x="2819400" y="2959464"/>
            <a:ext cx="5596597" cy="369332"/>
          </a:xfrm>
          <a:prstGeom prst="rect">
            <a:avLst/>
          </a:prstGeom>
          <a:noFill/>
        </p:spPr>
        <p:txBody>
          <a:bodyPr wrap="none" rtlCol="0">
            <a:spAutoFit/>
          </a:bodyPr>
          <a:lstStyle/>
          <a:p>
            <a:r>
              <a:rPr lang="en-US" dirty="0">
                <a:solidFill>
                  <a:srgbClr val="FF0000"/>
                </a:solidFill>
                <a:latin typeface="Helvetica" pitchFamily="2" charset="0"/>
              </a:rPr>
              <a:t>No selection for mildness now, or for quite some time</a:t>
            </a:r>
          </a:p>
        </p:txBody>
      </p:sp>
      <p:sp>
        <p:nvSpPr>
          <p:cNvPr id="22" name="TextBox 21">
            <a:extLst>
              <a:ext uri="{FF2B5EF4-FFF2-40B4-BE49-F238E27FC236}">
                <a16:creationId xmlns:a16="http://schemas.microsoft.com/office/drawing/2014/main" id="{47C90371-B908-E94F-83F7-33E72881ECFE}"/>
              </a:ext>
            </a:extLst>
          </p:cNvPr>
          <p:cNvSpPr txBox="1"/>
          <p:nvPr/>
        </p:nvSpPr>
        <p:spPr>
          <a:xfrm>
            <a:off x="6844553" y="6266329"/>
            <a:ext cx="2105063" cy="369332"/>
          </a:xfrm>
          <a:prstGeom prst="rect">
            <a:avLst/>
          </a:prstGeom>
          <a:noFill/>
        </p:spPr>
        <p:txBody>
          <a:bodyPr wrap="none" rtlCol="0">
            <a:spAutoFit/>
          </a:bodyPr>
          <a:lstStyle/>
          <a:p>
            <a:r>
              <a:rPr lang="en-US" dirty="0"/>
              <a:t>Update 20 March 20</a:t>
            </a:r>
          </a:p>
        </p:txBody>
      </p:sp>
    </p:spTree>
    <p:extLst>
      <p:ext uri="{BB962C8B-B14F-4D97-AF65-F5344CB8AC3E}">
        <p14:creationId xmlns:p14="http://schemas.microsoft.com/office/powerpoint/2010/main" val="5522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289-5C25-E649-B2B3-7492D3C78D48}"/>
              </a:ext>
            </a:extLst>
          </p:cNvPr>
          <p:cNvSpPr>
            <a:spLocks noGrp="1"/>
          </p:cNvSpPr>
          <p:nvPr>
            <p:ph type="title"/>
          </p:nvPr>
        </p:nvSpPr>
        <p:spPr/>
        <p:txBody>
          <a:bodyPr>
            <a:normAutofit fontScale="90000"/>
          </a:bodyPr>
          <a:lstStyle/>
          <a:p>
            <a:r>
              <a:rPr lang="en-US" dirty="0"/>
              <a:t>Experts agree: little selection to increase transmissibility</a:t>
            </a:r>
          </a:p>
        </p:txBody>
      </p:sp>
      <p:pic>
        <p:nvPicPr>
          <p:cNvPr id="5" name="Content Placeholder 4">
            <a:extLst>
              <a:ext uri="{FF2B5EF4-FFF2-40B4-BE49-F238E27FC236}">
                <a16:creationId xmlns:a16="http://schemas.microsoft.com/office/drawing/2014/main" id="{D1ADF04C-6AE4-AC4B-A300-E67CA7B417B0}"/>
              </a:ext>
            </a:extLst>
          </p:cNvPr>
          <p:cNvPicPr>
            <a:picLocks noGrp="1" noChangeAspect="1"/>
          </p:cNvPicPr>
          <p:nvPr>
            <p:ph idx="1"/>
          </p:nvPr>
        </p:nvPicPr>
        <p:blipFill>
          <a:blip r:embed="rId3"/>
          <a:stretch>
            <a:fillRect/>
          </a:stretch>
        </p:blipFill>
        <p:spPr>
          <a:xfrm>
            <a:off x="1332099" y="1698065"/>
            <a:ext cx="6479801" cy="4902481"/>
          </a:xfrm>
        </p:spPr>
      </p:pic>
    </p:spTree>
    <p:extLst>
      <p:ext uri="{BB962C8B-B14F-4D97-AF65-F5344CB8AC3E}">
        <p14:creationId xmlns:p14="http://schemas.microsoft.com/office/powerpoint/2010/main" val="2697555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1C806-87F7-4B4C-B762-A7F33BCFDC22}"/>
              </a:ext>
            </a:extLst>
          </p:cNvPr>
          <p:cNvSpPr>
            <a:spLocks noGrp="1"/>
          </p:cNvSpPr>
          <p:nvPr>
            <p:ph type="title"/>
          </p:nvPr>
        </p:nvSpPr>
        <p:spPr/>
        <p:txBody>
          <a:bodyPr>
            <a:normAutofit fontScale="90000"/>
          </a:bodyPr>
          <a:lstStyle/>
          <a:p>
            <a:r>
              <a:rPr lang="en-US" dirty="0"/>
              <a:t>One possible example of human adaptation?</a:t>
            </a:r>
          </a:p>
        </p:txBody>
      </p:sp>
      <p:pic>
        <p:nvPicPr>
          <p:cNvPr id="4" name="Content Placeholder 3">
            <a:extLst>
              <a:ext uri="{FF2B5EF4-FFF2-40B4-BE49-F238E27FC236}">
                <a16:creationId xmlns:a16="http://schemas.microsoft.com/office/drawing/2014/main" id="{87036A93-B0BB-B644-825F-760ABEA275F4}"/>
              </a:ext>
            </a:extLst>
          </p:cNvPr>
          <p:cNvPicPr>
            <a:picLocks noGrp="1" noChangeAspect="1"/>
          </p:cNvPicPr>
          <p:nvPr>
            <p:ph idx="1"/>
          </p:nvPr>
        </p:nvPicPr>
        <p:blipFill>
          <a:blip r:embed="rId3"/>
          <a:stretch>
            <a:fillRect/>
          </a:stretch>
        </p:blipFill>
        <p:spPr>
          <a:xfrm>
            <a:off x="271040" y="1417638"/>
            <a:ext cx="5883892" cy="5122862"/>
          </a:xfrm>
          <a:prstGeom prst="rect">
            <a:avLst/>
          </a:prstGeom>
        </p:spPr>
      </p:pic>
      <p:cxnSp>
        <p:nvCxnSpPr>
          <p:cNvPr id="6" name="Straight Arrow Connector 5">
            <a:extLst>
              <a:ext uri="{FF2B5EF4-FFF2-40B4-BE49-F238E27FC236}">
                <a16:creationId xmlns:a16="http://schemas.microsoft.com/office/drawing/2014/main" id="{D4639D8F-355A-1148-8DB7-D20115A0A814}"/>
              </a:ext>
            </a:extLst>
          </p:cNvPr>
          <p:cNvCxnSpPr/>
          <p:nvPr/>
        </p:nvCxnSpPr>
        <p:spPr>
          <a:xfrm flipH="1">
            <a:off x="4864100" y="4749800"/>
            <a:ext cx="1473200" cy="39370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77EF6F4-A951-9341-A26D-188F661866C7}"/>
              </a:ext>
            </a:extLst>
          </p:cNvPr>
          <p:cNvSpPr txBox="1"/>
          <p:nvPr/>
        </p:nvSpPr>
        <p:spPr>
          <a:xfrm>
            <a:off x="6337300" y="4127500"/>
            <a:ext cx="2820003" cy="1631216"/>
          </a:xfrm>
          <a:prstGeom prst="rect">
            <a:avLst/>
          </a:prstGeom>
          <a:noFill/>
        </p:spPr>
        <p:txBody>
          <a:bodyPr wrap="none" rtlCol="0">
            <a:spAutoFit/>
          </a:bodyPr>
          <a:lstStyle/>
          <a:p>
            <a:r>
              <a:rPr lang="en-US" sz="2000" dirty="0">
                <a:latin typeface="Helvetica" pitchFamily="2" charset="0"/>
              </a:rPr>
              <a:t>Deletion of part of </a:t>
            </a:r>
            <a:br>
              <a:rPr lang="en-US" sz="2000" dirty="0">
                <a:latin typeface="Helvetica" pitchFamily="2" charset="0"/>
              </a:rPr>
            </a:br>
            <a:r>
              <a:rPr lang="en-US" sz="2000" dirty="0">
                <a:latin typeface="Helvetica" pitchFamily="2" charset="0"/>
              </a:rPr>
              <a:t>the ORF8 gene, known</a:t>
            </a:r>
            <a:br>
              <a:rPr lang="en-US" sz="2000" dirty="0">
                <a:latin typeface="Helvetica" pitchFamily="2" charset="0"/>
              </a:rPr>
            </a:br>
            <a:r>
              <a:rPr lang="en-US" sz="2000" dirty="0">
                <a:latin typeface="Helvetica" pitchFamily="2" charset="0"/>
              </a:rPr>
              <a:t>to be under selection </a:t>
            </a:r>
            <a:br>
              <a:rPr lang="en-US" sz="2000" dirty="0">
                <a:latin typeface="Helvetica" pitchFamily="2" charset="0"/>
              </a:rPr>
            </a:br>
            <a:r>
              <a:rPr lang="en-US" sz="2000" dirty="0">
                <a:latin typeface="Helvetica" pitchFamily="2" charset="0"/>
              </a:rPr>
              <a:t>during animal-human</a:t>
            </a:r>
            <a:br>
              <a:rPr lang="en-US" sz="2000" dirty="0">
                <a:latin typeface="Helvetica" pitchFamily="2" charset="0"/>
              </a:rPr>
            </a:br>
            <a:r>
              <a:rPr lang="en-US" sz="2000" dirty="0">
                <a:latin typeface="Helvetica" pitchFamily="2" charset="0"/>
              </a:rPr>
              <a:t>transmission</a:t>
            </a:r>
          </a:p>
        </p:txBody>
      </p:sp>
    </p:spTree>
    <p:extLst>
      <p:ext uri="{BB962C8B-B14F-4D97-AF65-F5344CB8AC3E}">
        <p14:creationId xmlns:p14="http://schemas.microsoft.com/office/powerpoint/2010/main" val="287555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33EEB1-98EF-A944-8058-F7716ACAB610}"/>
              </a:ext>
            </a:extLst>
          </p:cNvPr>
          <p:cNvSpPr txBox="1"/>
          <p:nvPr/>
        </p:nvSpPr>
        <p:spPr>
          <a:xfrm>
            <a:off x="1371600" y="968188"/>
            <a:ext cx="5607424" cy="1446550"/>
          </a:xfrm>
          <a:prstGeom prst="rect">
            <a:avLst/>
          </a:prstGeom>
          <a:noFill/>
        </p:spPr>
        <p:txBody>
          <a:bodyPr wrap="square" rtlCol="0">
            <a:spAutoFit/>
          </a:bodyPr>
          <a:lstStyle/>
          <a:p>
            <a:r>
              <a:rPr lang="en-US" sz="4400" dirty="0">
                <a:latin typeface="Impact" panose="020B0806030902050204" pitchFamily="34" charset="0"/>
              </a:rPr>
              <a:t>Evolution of SARS-CoV-2 is ongoing</a:t>
            </a:r>
          </a:p>
        </p:txBody>
      </p:sp>
      <p:sp>
        <p:nvSpPr>
          <p:cNvPr id="6" name="TextBox 5">
            <a:extLst>
              <a:ext uri="{FF2B5EF4-FFF2-40B4-BE49-F238E27FC236}">
                <a16:creationId xmlns:a16="http://schemas.microsoft.com/office/drawing/2014/main" id="{5CE3BC50-5121-3949-ACB3-F067A9F56E6F}"/>
              </a:ext>
            </a:extLst>
          </p:cNvPr>
          <p:cNvSpPr txBox="1"/>
          <p:nvPr/>
        </p:nvSpPr>
        <p:spPr>
          <a:xfrm>
            <a:off x="2104465" y="2755900"/>
            <a:ext cx="6214035" cy="2677656"/>
          </a:xfrm>
          <a:prstGeom prst="rect">
            <a:avLst/>
          </a:prstGeom>
          <a:noFill/>
        </p:spPr>
        <p:txBody>
          <a:bodyPr wrap="square" rtlCol="0">
            <a:spAutoFit/>
          </a:bodyPr>
          <a:lstStyle/>
          <a:p>
            <a:r>
              <a:rPr lang="en-US" sz="2400" dirty="0">
                <a:solidFill>
                  <a:srgbClr val="FF0000"/>
                </a:solidFill>
                <a:latin typeface="Helvetica Neue Light" panose="02000403000000020004" pitchFamily="2" charset="0"/>
                <a:ea typeface="Helvetica Neue Light" panose="02000403000000020004" pitchFamily="2" charset="0"/>
                <a:cs typeface="Helvetica Neue" panose="02000503000000020004" pitchFamily="2" charset="0"/>
              </a:rPr>
              <a:t>but the evolution and spread of a new COVID trait is fairly unlikely</a:t>
            </a:r>
            <a:r>
              <a:rPr lang="en-US" sz="2400" dirty="0">
                <a:latin typeface="Helvetica Neue Light" panose="02000403000000020004" pitchFamily="2" charset="0"/>
                <a:ea typeface="Helvetica Neue Light" panose="02000403000000020004" pitchFamily="2" charset="0"/>
                <a:cs typeface="Helvetica Neue" panose="02000503000000020004" pitchFamily="2" charset="0"/>
              </a:rPr>
              <a:t>, and would require</a:t>
            </a:r>
          </a:p>
          <a:p>
            <a:pPr marL="285750" indent="-285750">
              <a:buFont typeface="Arial" panose="020B0604020202020204" pitchFamily="34" charset="0"/>
              <a:buChar char="•"/>
            </a:pPr>
            <a:r>
              <a:rPr lang="en-US" sz="2400" dirty="0">
                <a:latin typeface="Helvetica Neue Light" panose="02000403000000020004" pitchFamily="2" charset="0"/>
                <a:ea typeface="Helvetica Neue Light" panose="02000403000000020004" pitchFamily="2" charset="0"/>
                <a:cs typeface="Helvetica Neue" panose="02000503000000020004" pitchFamily="2" charset="0"/>
              </a:rPr>
              <a:t>more infections, </a:t>
            </a:r>
          </a:p>
          <a:p>
            <a:pPr marL="285750" indent="-285750">
              <a:buFont typeface="Arial" panose="020B0604020202020204" pitchFamily="34" charset="0"/>
              <a:buChar char="•"/>
            </a:pPr>
            <a:r>
              <a:rPr lang="en-US" sz="2400" dirty="0">
                <a:latin typeface="Helvetica Neue Light" panose="02000403000000020004" pitchFamily="2" charset="0"/>
                <a:ea typeface="Helvetica Neue Light" panose="02000403000000020004" pitchFamily="2" charset="0"/>
                <a:cs typeface="Helvetica Neue" panose="02000503000000020004" pitchFamily="2" charset="0"/>
              </a:rPr>
              <a:t>more time</a:t>
            </a:r>
          </a:p>
          <a:p>
            <a:pPr marL="285750" indent="-285750">
              <a:buFont typeface="Arial" panose="020B0604020202020204" pitchFamily="34" charset="0"/>
              <a:buChar char="•"/>
            </a:pPr>
            <a:r>
              <a:rPr lang="en-US" sz="2400" b="1" i="1" dirty="0">
                <a:latin typeface="Helvetica Neue Light" panose="02000403000000020004" pitchFamily="2" charset="0"/>
                <a:ea typeface="Helvetica Neue Light" panose="02000403000000020004" pitchFamily="2" charset="0"/>
                <a:cs typeface="Helvetica Neue" panose="02000503000000020004" pitchFamily="2" charset="0"/>
              </a:rPr>
              <a:t>perhaps:</a:t>
            </a:r>
            <a:r>
              <a:rPr lang="en-US" sz="2400" dirty="0">
                <a:latin typeface="Helvetica Neue Light" panose="02000403000000020004" pitchFamily="2" charset="0"/>
                <a:ea typeface="Helvetica Neue Light" panose="02000403000000020004" pitchFamily="2" charset="0"/>
                <a:cs typeface="Helvetica Neue" panose="02000503000000020004" pitchFamily="2" charset="0"/>
              </a:rPr>
              <a:t> selection for altered transmission following human interventions that limit spread or vaccination</a:t>
            </a:r>
          </a:p>
        </p:txBody>
      </p:sp>
    </p:spTree>
    <p:extLst>
      <p:ext uri="{BB962C8B-B14F-4D97-AF65-F5344CB8AC3E}">
        <p14:creationId xmlns:p14="http://schemas.microsoft.com/office/powerpoint/2010/main" val="39313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33EEB1-98EF-A944-8058-F7716ACAB610}"/>
              </a:ext>
            </a:extLst>
          </p:cNvPr>
          <p:cNvSpPr txBox="1"/>
          <p:nvPr/>
        </p:nvSpPr>
        <p:spPr>
          <a:xfrm>
            <a:off x="1231900" y="561788"/>
            <a:ext cx="6642100" cy="1938992"/>
          </a:xfrm>
          <a:prstGeom prst="rect">
            <a:avLst/>
          </a:prstGeom>
          <a:noFill/>
        </p:spPr>
        <p:txBody>
          <a:bodyPr wrap="square" rtlCol="0">
            <a:spAutoFit/>
          </a:bodyPr>
          <a:lstStyle/>
          <a:p>
            <a:r>
              <a:rPr lang="en-US" sz="4000" dirty="0">
                <a:latin typeface="Impact" panose="020B0806030902050204" pitchFamily="34" charset="0"/>
              </a:rPr>
              <a:t>Evolution is our friend:  subtle changes in SARS-CoV-2 genomes helps epidemiology!</a:t>
            </a:r>
          </a:p>
        </p:txBody>
      </p:sp>
      <p:sp>
        <p:nvSpPr>
          <p:cNvPr id="6" name="TextBox 5">
            <a:extLst>
              <a:ext uri="{FF2B5EF4-FFF2-40B4-BE49-F238E27FC236}">
                <a16:creationId xmlns:a16="http://schemas.microsoft.com/office/drawing/2014/main" id="{5CE3BC50-5121-3949-ACB3-F067A9F56E6F}"/>
              </a:ext>
            </a:extLst>
          </p:cNvPr>
          <p:cNvSpPr txBox="1"/>
          <p:nvPr/>
        </p:nvSpPr>
        <p:spPr>
          <a:xfrm>
            <a:off x="4432300" y="2743200"/>
            <a:ext cx="3441700" cy="1938992"/>
          </a:xfrm>
          <a:prstGeom prst="rect">
            <a:avLst/>
          </a:prstGeom>
          <a:noFill/>
        </p:spPr>
        <p:txBody>
          <a:bodyPr wrap="square" rtlCol="0">
            <a:spAutoFit/>
          </a:bodyPr>
          <a:lstStyle/>
          <a:p>
            <a:r>
              <a:rPr lang="en-US" sz="2400" dirty="0">
                <a:solidFill>
                  <a:srgbClr val="FF0000"/>
                </a:solidFill>
                <a:latin typeface="Helvetica Neue Light" panose="02000403000000020004" pitchFamily="2" charset="0"/>
                <a:ea typeface="Helvetica Neue Light" panose="02000403000000020004" pitchFamily="2" charset="0"/>
                <a:cs typeface="Helvetica Neue" panose="02000503000000020004" pitchFamily="2" charset="0"/>
              </a:rPr>
              <a:t>The real value of these</a:t>
            </a:r>
            <a:br>
              <a:rPr lang="en-US" sz="2400" dirty="0">
                <a:solidFill>
                  <a:srgbClr val="FF0000"/>
                </a:solidFill>
                <a:latin typeface="Helvetica Neue Light" panose="02000403000000020004" pitchFamily="2" charset="0"/>
                <a:ea typeface="Helvetica Neue Light" panose="02000403000000020004" pitchFamily="2" charset="0"/>
                <a:cs typeface="Helvetica Neue" panose="02000503000000020004" pitchFamily="2" charset="0"/>
              </a:rPr>
            </a:br>
            <a:r>
              <a:rPr lang="en-US" sz="2400" dirty="0">
                <a:solidFill>
                  <a:srgbClr val="FF0000"/>
                </a:solidFill>
                <a:latin typeface="Helvetica Neue Light" panose="02000403000000020004" pitchFamily="2" charset="0"/>
                <a:ea typeface="Helvetica Neue Light" panose="02000403000000020004" pitchFamily="2" charset="0"/>
                <a:cs typeface="Helvetica Neue" panose="02000503000000020004" pitchFamily="2" charset="0"/>
              </a:rPr>
              <a:t>genetic differences is that they allow us to follow the virus and learn how to contain it! </a:t>
            </a:r>
            <a:endParaRPr lang="en-US" sz="24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659E80BD-5F06-9D4C-8DA9-80480944C5AD}"/>
              </a:ext>
            </a:extLst>
          </p:cNvPr>
          <p:cNvPicPr>
            <a:picLocks noChangeAspect="1"/>
          </p:cNvPicPr>
          <p:nvPr/>
        </p:nvPicPr>
        <p:blipFill>
          <a:blip r:embed="rId3"/>
          <a:stretch>
            <a:fillRect/>
          </a:stretch>
        </p:blipFill>
        <p:spPr>
          <a:xfrm>
            <a:off x="393700" y="3289300"/>
            <a:ext cx="3350040" cy="2774950"/>
          </a:xfrm>
          <a:prstGeom prst="rect">
            <a:avLst/>
          </a:prstGeom>
        </p:spPr>
      </p:pic>
    </p:spTree>
    <p:extLst>
      <p:ext uri="{BB962C8B-B14F-4D97-AF65-F5344CB8AC3E}">
        <p14:creationId xmlns:p14="http://schemas.microsoft.com/office/powerpoint/2010/main" val="376820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4F4AD0-B80C-DD40-BC25-498CA8FA9E65}"/>
              </a:ext>
            </a:extLst>
          </p:cNvPr>
          <p:cNvSpPr>
            <a:spLocks noGrp="1"/>
          </p:cNvSpPr>
          <p:nvPr>
            <p:ph type="title"/>
          </p:nvPr>
        </p:nvSpPr>
        <p:spPr/>
        <p:txBody>
          <a:bodyPr/>
          <a:lstStyle/>
          <a:p>
            <a:r>
              <a:rPr lang="en-US" dirty="0"/>
              <a:t>references</a:t>
            </a:r>
          </a:p>
        </p:txBody>
      </p:sp>
      <p:sp>
        <p:nvSpPr>
          <p:cNvPr id="6" name="Content Placeholder 5">
            <a:extLst>
              <a:ext uri="{FF2B5EF4-FFF2-40B4-BE49-F238E27FC236}">
                <a16:creationId xmlns:a16="http://schemas.microsoft.com/office/drawing/2014/main" id="{EB6EBA45-EB3A-5849-AFF6-09ED7AC886CC}"/>
              </a:ext>
            </a:extLst>
          </p:cNvPr>
          <p:cNvSpPr>
            <a:spLocks noGrp="1"/>
          </p:cNvSpPr>
          <p:nvPr>
            <p:ph idx="1"/>
          </p:nvPr>
        </p:nvSpPr>
        <p:spPr/>
        <p:txBody>
          <a:bodyPr>
            <a:normAutofit fontScale="70000" lnSpcReduction="20000"/>
          </a:bodyPr>
          <a:lstStyle/>
          <a:p>
            <a:pPr marL="514350" indent="-514350">
              <a:buFont typeface="+mj-lt"/>
              <a:buAutoNum type="arabicPeriod"/>
            </a:pPr>
            <a:r>
              <a:rPr lang="en-US" dirty="0">
                <a:hlinkClick r:id="rId3"/>
              </a:rPr>
              <a:t>https://advances.sciencemag.org/content/3/7/e1700299/</a:t>
            </a:r>
            <a:endParaRPr lang="en-US" dirty="0"/>
          </a:p>
          <a:p>
            <a:pPr marL="514350" indent="-514350">
              <a:buFont typeface="+mj-lt"/>
              <a:buAutoNum type="arabicPeriod"/>
            </a:pPr>
            <a:r>
              <a:rPr lang="en-US" dirty="0">
                <a:hlinkClick r:id="rId4"/>
              </a:rPr>
              <a:t>https://doi.org/10.1016/j.bsheal.2019.10.004</a:t>
            </a:r>
            <a:endParaRPr lang="en-US" dirty="0"/>
          </a:p>
          <a:p>
            <a:pPr marL="514350" indent="-514350">
              <a:buFont typeface="+mj-lt"/>
              <a:buAutoNum type="arabicPeriod"/>
            </a:pPr>
            <a:r>
              <a:rPr lang="en-US" dirty="0">
                <a:hlinkClick r:id="rId5"/>
              </a:rPr>
              <a:t>https://doi.org/10.1016/j.chom.2018.01.006</a:t>
            </a:r>
            <a:endParaRPr lang="en-US" dirty="0"/>
          </a:p>
          <a:p>
            <a:pPr marL="514350" indent="-514350">
              <a:buFont typeface="+mj-lt"/>
              <a:buAutoNum type="arabicPeriod"/>
            </a:pPr>
            <a:r>
              <a:rPr lang="en-US" dirty="0">
                <a:hlinkClick r:id="rId6"/>
              </a:rPr>
              <a:t>https://www.youtube.com/watch?time_continue=24&amp;v=sPXS1t8CQww&amp;feature=emb_logo</a:t>
            </a:r>
            <a:endParaRPr lang="en-US" dirty="0"/>
          </a:p>
          <a:p>
            <a:pPr marL="514350" indent="-514350">
              <a:buFont typeface="+mj-lt"/>
              <a:buAutoNum type="arabicPeriod"/>
            </a:pPr>
            <a:r>
              <a:rPr lang="en-US" dirty="0">
                <a:hlinkClick r:id="rId7"/>
              </a:rPr>
              <a:t>https://www.npr.org/sections/goatsandsoda/2020/02/09/803543244/bats-carry-many-viruses-so-why-dont-they-get-sick</a:t>
            </a:r>
            <a:endParaRPr lang="en-US" dirty="0"/>
          </a:p>
          <a:p>
            <a:pPr marL="514350" indent="-514350">
              <a:buFont typeface="+mj-lt"/>
              <a:buAutoNum type="arabicPeriod"/>
            </a:pPr>
            <a:r>
              <a:rPr lang="en-US" dirty="0">
                <a:hlinkClick r:id="rId8"/>
              </a:rPr>
              <a:t>https://evolution.berkeley.edu</a:t>
            </a:r>
            <a:endParaRPr lang="en-US" dirty="0"/>
          </a:p>
          <a:p>
            <a:pPr marL="514350" indent="-514350">
              <a:buFont typeface="+mj-lt"/>
              <a:buAutoNum type="arabicPeriod"/>
            </a:pPr>
            <a:r>
              <a:rPr lang="en-US" dirty="0">
                <a:hlinkClick r:id="rId9"/>
              </a:rPr>
              <a:t>https://cmmid.github.io/topics/covid19/</a:t>
            </a:r>
            <a:endParaRPr lang="en-US" dirty="0"/>
          </a:p>
          <a:p>
            <a:pPr marL="514350" indent="-514350">
              <a:buFont typeface="+mj-lt"/>
              <a:buAutoNum type="arabicPeriod"/>
            </a:pPr>
            <a:r>
              <a:rPr lang="en-US" dirty="0">
                <a:hlinkClick r:id="rId10"/>
              </a:rPr>
              <a:t>https://doi.org/10.1101/2020.03.11.987222</a:t>
            </a:r>
            <a:endParaRPr lang="en-US" dirty="0"/>
          </a:p>
          <a:p>
            <a:pPr marL="514350" indent="-514350">
              <a:buFont typeface="+mj-lt"/>
              <a:buAutoNum type="arabicPeriod"/>
            </a:pPr>
            <a:r>
              <a:rPr lang="en-US" b="1" dirty="0"/>
              <a:t>Thanks to the amazing </a:t>
            </a:r>
            <a:r>
              <a:rPr lang="en-US" b="1" dirty="0">
                <a:hlinkClick r:id="rId11"/>
              </a:rPr>
              <a:t>http://nextstrain.org</a:t>
            </a:r>
            <a:r>
              <a:rPr lang="en-US" b="1" dirty="0"/>
              <a:t> team!</a:t>
            </a:r>
          </a:p>
          <a:p>
            <a:pPr marL="514350" indent="-514350">
              <a:buFont typeface="+mj-lt"/>
              <a:buAutoNum type="arabicPeriod"/>
            </a:pPr>
            <a:endParaRPr lang="en-US" dirty="0"/>
          </a:p>
        </p:txBody>
      </p:sp>
    </p:spTree>
    <p:extLst>
      <p:ext uri="{BB962C8B-B14F-4D97-AF65-F5344CB8AC3E}">
        <p14:creationId xmlns:p14="http://schemas.microsoft.com/office/powerpoint/2010/main" val="1151275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F640-5838-1A48-BB0F-4BE71AF4364C}"/>
              </a:ext>
            </a:extLst>
          </p:cNvPr>
          <p:cNvSpPr>
            <a:spLocks noGrp="1"/>
          </p:cNvSpPr>
          <p:nvPr>
            <p:ph type="title"/>
          </p:nvPr>
        </p:nvSpPr>
        <p:spPr/>
        <p:txBody>
          <a:bodyPr/>
          <a:lstStyle/>
          <a:p>
            <a:r>
              <a:rPr lang="en-US" dirty="0"/>
              <a:t>Where did this virus come from?</a:t>
            </a:r>
          </a:p>
        </p:txBody>
      </p:sp>
      <p:pic>
        <p:nvPicPr>
          <p:cNvPr id="9" name="Content Placeholder 8">
            <a:extLst>
              <a:ext uri="{FF2B5EF4-FFF2-40B4-BE49-F238E27FC236}">
                <a16:creationId xmlns:a16="http://schemas.microsoft.com/office/drawing/2014/main" id="{113B767C-9B39-0E4D-9DB3-8327D3F1FBA0}"/>
              </a:ext>
            </a:extLst>
          </p:cNvPr>
          <p:cNvPicPr>
            <a:picLocks noGrp="1" noChangeAspect="1"/>
          </p:cNvPicPr>
          <p:nvPr>
            <p:ph idx="1"/>
          </p:nvPr>
        </p:nvPicPr>
        <p:blipFill>
          <a:blip r:embed="rId3"/>
          <a:stretch>
            <a:fillRect/>
          </a:stretch>
        </p:blipFill>
        <p:spPr>
          <a:xfrm>
            <a:off x="1932842" y="1600200"/>
            <a:ext cx="5278315" cy="4525963"/>
          </a:xfrm>
          <a:prstGeom prst="rect">
            <a:avLst/>
          </a:prstGeom>
        </p:spPr>
      </p:pic>
      <p:sp>
        <p:nvSpPr>
          <p:cNvPr id="10" name="TextBox 9">
            <a:extLst>
              <a:ext uri="{FF2B5EF4-FFF2-40B4-BE49-F238E27FC236}">
                <a16:creationId xmlns:a16="http://schemas.microsoft.com/office/drawing/2014/main" id="{D8385658-DCE6-D545-8C96-A03A283738F3}"/>
              </a:ext>
            </a:extLst>
          </p:cNvPr>
          <p:cNvSpPr txBox="1"/>
          <p:nvPr/>
        </p:nvSpPr>
        <p:spPr>
          <a:xfrm>
            <a:off x="546847" y="1600200"/>
            <a:ext cx="2698175" cy="461665"/>
          </a:xfrm>
          <a:prstGeom prst="rect">
            <a:avLst/>
          </a:prstGeom>
          <a:noFill/>
        </p:spPr>
        <p:txBody>
          <a:bodyPr wrap="none" rtlCol="0">
            <a:spAutoFit/>
          </a:bodyPr>
          <a:lstStyle/>
          <a:p>
            <a:r>
              <a:rPr lang="en-US" sz="2400" dirty="0">
                <a:latin typeface="Helvetica" pitchFamily="2" charset="0"/>
              </a:rPr>
              <a:t>Family tree of cats</a:t>
            </a:r>
          </a:p>
        </p:txBody>
      </p:sp>
      <p:pic>
        <p:nvPicPr>
          <p:cNvPr id="5" name="Content Placeholder 14">
            <a:extLst>
              <a:ext uri="{FF2B5EF4-FFF2-40B4-BE49-F238E27FC236}">
                <a16:creationId xmlns:a16="http://schemas.microsoft.com/office/drawing/2014/main" id="{A9BEFC25-1A72-8F4C-BAD8-5A2D08301B17}"/>
              </a:ext>
            </a:extLst>
          </p:cNvPr>
          <p:cNvPicPr>
            <a:picLocks noChangeAspect="1"/>
          </p:cNvPicPr>
          <p:nvPr/>
        </p:nvPicPr>
        <p:blipFill>
          <a:blip r:embed="rId4"/>
          <a:stretch>
            <a:fillRect/>
          </a:stretch>
        </p:blipFill>
        <p:spPr>
          <a:xfrm>
            <a:off x="641550" y="1600200"/>
            <a:ext cx="6794099" cy="4525963"/>
          </a:xfrm>
          <a:prstGeom prst="rect">
            <a:avLst/>
          </a:prstGeom>
        </p:spPr>
      </p:pic>
    </p:spTree>
    <p:extLst>
      <p:ext uri="{BB962C8B-B14F-4D97-AF65-F5344CB8AC3E}">
        <p14:creationId xmlns:p14="http://schemas.microsoft.com/office/powerpoint/2010/main" val="317543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4.44444E-6 L 0.16527 0.20533 " pathEditMode="relative" rAng="0" ptsTypes="AA">
                                      <p:cBhvr>
                                        <p:cTn id="6" dur="1000" fill="hold"/>
                                        <p:tgtEl>
                                          <p:spTgt spid="5"/>
                                        </p:tgtEl>
                                        <p:attrNameLst>
                                          <p:attrName>ppt_x</p:attrName>
                                          <p:attrName>ppt_y</p:attrName>
                                        </p:attrNameLst>
                                      </p:cBhvr>
                                      <p:rCtr x="8264" y="10255"/>
                                    </p:animMotion>
                                  </p:childTnLst>
                                </p:cTn>
                              </p:par>
                              <p:par>
                                <p:cTn id="7" presetID="6" presetClass="emph" presetSubtype="0" fill="hold" nodeType="withEffect">
                                  <p:stCondLst>
                                    <p:cond delay="0"/>
                                  </p:stCondLst>
                                  <p:childTnLst>
                                    <p:animScale>
                                      <p:cBhvr>
                                        <p:cTn id="8" dur="1000" fill="hold"/>
                                        <p:tgtEl>
                                          <p:spTgt spid="5"/>
                                        </p:tgtEl>
                                      </p:cBhvr>
                                      <p:by x="13000" y="13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7F640-5838-1A48-BB0F-4BE71AF4364C}"/>
              </a:ext>
            </a:extLst>
          </p:cNvPr>
          <p:cNvSpPr>
            <a:spLocks noGrp="1"/>
          </p:cNvSpPr>
          <p:nvPr>
            <p:ph type="title"/>
          </p:nvPr>
        </p:nvSpPr>
        <p:spPr/>
        <p:txBody>
          <a:bodyPr/>
          <a:lstStyle/>
          <a:p>
            <a:r>
              <a:rPr lang="en-US" dirty="0"/>
              <a:t>Evolutionary family tree</a:t>
            </a:r>
          </a:p>
        </p:txBody>
      </p:sp>
      <p:pic>
        <p:nvPicPr>
          <p:cNvPr id="9" name="Content Placeholder 8">
            <a:extLst>
              <a:ext uri="{FF2B5EF4-FFF2-40B4-BE49-F238E27FC236}">
                <a16:creationId xmlns:a16="http://schemas.microsoft.com/office/drawing/2014/main" id="{113B767C-9B39-0E4D-9DB3-8327D3F1FBA0}"/>
              </a:ext>
            </a:extLst>
          </p:cNvPr>
          <p:cNvPicPr>
            <a:picLocks noGrp="1" noChangeAspect="1"/>
          </p:cNvPicPr>
          <p:nvPr>
            <p:ph idx="1"/>
          </p:nvPr>
        </p:nvPicPr>
        <p:blipFill>
          <a:blip r:embed="rId3"/>
          <a:stretch>
            <a:fillRect/>
          </a:stretch>
        </p:blipFill>
        <p:spPr>
          <a:xfrm>
            <a:off x="1932842" y="1600200"/>
            <a:ext cx="5278315" cy="4525963"/>
          </a:xfrm>
          <a:prstGeom prst="rect">
            <a:avLst/>
          </a:prstGeom>
        </p:spPr>
      </p:pic>
      <p:sp>
        <p:nvSpPr>
          <p:cNvPr id="10" name="TextBox 9">
            <a:extLst>
              <a:ext uri="{FF2B5EF4-FFF2-40B4-BE49-F238E27FC236}">
                <a16:creationId xmlns:a16="http://schemas.microsoft.com/office/drawing/2014/main" id="{D8385658-DCE6-D545-8C96-A03A283738F3}"/>
              </a:ext>
            </a:extLst>
          </p:cNvPr>
          <p:cNvSpPr txBox="1"/>
          <p:nvPr/>
        </p:nvSpPr>
        <p:spPr>
          <a:xfrm>
            <a:off x="546847" y="1600200"/>
            <a:ext cx="2698175" cy="461665"/>
          </a:xfrm>
          <a:prstGeom prst="rect">
            <a:avLst/>
          </a:prstGeom>
          <a:noFill/>
        </p:spPr>
        <p:txBody>
          <a:bodyPr wrap="none" rtlCol="0">
            <a:spAutoFit/>
          </a:bodyPr>
          <a:lstStyle/>
          <a:p>
            <a:r>
              <a:rPr lang="en-US" sz="2400" dirty="0">
                <a:latin typeface="Helvetica" pitchFamily="2" charset="0"/>
              </a:rPr>
              <a:t>Family tree of cats</a:t>
            </a:r>
          </a:p>
        </p:txBody>
      </p:sp>
      <p:pic>
        <p:nvPicPr>
          <p:cNvPr id="5" name="Content Placeholder 14">
            <a:extLst>
              <a:ext uri="{FF2B5EF4-FFF2-40B4-BE49-F238E27FC236}">
                <a16:creationId xmlns:a16="http://schemas.microsoft.com/office/drawing/2014/main" id="{A9BEFC25-1A72-8F4C-BAD8-5A2D08301B17}"/>
              </a:ext>
            </a:extLst>
          </p:cNvPr>
          <p:cNvPicPr>
            <a:picLocks noChangeAspect="1"/>
          </p:cNvPicPr>
          <p:nvPr/>
        </p:nvPicPr>
        <p:blipFill>
          <a:blip r:embed="rId4"/>
          <a:stretch>
            <a:fillRect/>
          </a:stretch>
        </p:blipFill>
        <p:spPr>
          <a:xfrm>
            <a:off x="5115683" y="4953001"/>
            <a:ext cx="896028" cy="596899"/>
          </a:xfrm>
          <a:prstGeom prst="rect">
            <a:avLst/>
          </a:prstGeom>
        </p:spPr>
      </p:pic>
      <p:grpSp>
        <p:nvGrpSpPr>
          <p:cNvPr id="6" name="Group 5">
            <a:extLst>
              <a:ext uri="{FF2B5EF4-FFF2-40B4-BE49-F238E27FC236}">
                <a16:creationId xmlns:a16="http://schemas.microsoft.com/office/drawing/2014/main" id="{12F0802E-3C63-0C47-9425-0352A991709B}"/>
              </a:ext>
            </a:extLst>
          </p:cNvPr>
          <p:cNvGrpSpPr/>
          <p:nvPr/>
        </p:nvGrpSpPr>
        <p:grpSpPr>
          <a:xfrm>
            <a:off x="6906357" y="3962400"/>
            <a:ext cx="2329497" cy="774700"/>
            <a:chOff x="6906357" y="3962400"/>
            <a:chExt cx="2329497" cy="774700"/>
          </a:xfrm>
        </p:grpSpPr>
        <p:sp>
          <p:nvSpPr>
            <p:cNvPr id="3" name="Arc 2">
              <a:extLst>
                <a:ext uri="{FF2B5EF4-FFF2-40B4-BE49-F238E27FC236}">
                  <a16:creationId xmlns:a16="http://schemas.microsoft.com/office/drawing/2014/main" id="{892D41DE-8DA6-4640-A409-8491E0971920}"/>
                </a:ext>
              </a:extLst>
            </p:cNvPr>
            <p:cNvSpPr/>
            <p:nvPr/>
          </p:nvSpPr>
          <p:spPr>
            <a:xfrm>
              <a:off x="6906357" y="3962400"/>
              <a:ext cx="408843" cy="774700"/>
            </a:xfrm>
            <a:prstGeom prst="arc">
              <a:avLst>
                <a:gd name="adj1" fmla="val 16200000"/>
                <a:gd name="adj2" fmla="val 5389334"/>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E40F5DA7-075E-A244-8A89-85AC536DE7F4}"/>
                </a:ext>
              </a:extLst>
            </p:cNvPr>
            <p:cNvSpPr txBox="1"/>
            <p:nvPr/>
          </p:nvSpPr>
          <p:spPr>
            <a:xfrm>
              <a:off x="7315200" y="4165084"/>
              <a:ext cx="1920654" cy="369332"/>
            </a:xfrm>
            <a:prstGeom prst="rect">
              <a:avLst/>
            </a:prstGeom>
            <a:noFill/>
          </p:spPr>
          <p:txBody>
            <a:bodyPr wrap="non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Diverged 3.4mya</a:t>
              </a:r>
            </a:p>
          </p:txBody>
        </p:sp>
      </p:grpSp>
      <p:sp>
        <p:nvSpPr>
          <p:cNvPr id="12" name="TextBox 11">
            <a:extLst>
              <a:ext uri="{FF2B5EF4-FFF2-40B4-BE49-F238E27FC236}">
                <a16:creationId xmlns:a16="http://schemas.microsoft.com/office/drawing/2014/main" id="{6B0729C5-54CE-DF43-96D4-76DB46FCF111}"/>
              </a:ext>
            </a:extLst>
          </p:cNvPr>
          <p:cNvSpPr txBox="1"/>
          <p:nvPr/>
        </p:nvSpPr>
        <p:spPr>
          <a:xfrm>
            <a:off x="300317" y="3980418"/>
            <a:ext cx="2241319" cy="369332"/>
          </a:xfrm>
          <a:prstGeom prst="rect">
            <a:avLst/>
          </a:prstGeom>
          <a:noFill/>
        </p:spPr>
        <p:txBody>
          <a:bodyPr wrap="none" rtlCol="0">
            <a:spAutoFit/>
          </a:bodyPr>
          <a:lstStyle/>
          <a:p>
            <a:r>
              <a:rPr lang="en-US"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12 million years ago</a:t>
            </a:r>
          </a:p>
        </p:txBody>
      </p:sp>
    </p:spTree>
    <p:extLst>
      <p:ext uri="{BB962C8B-B14F-4D97-AF65-F5344CB8AC3E}">
        <p14:creationId xmlns:p14="http://schemas.microsoft.com/office/powerpoint/2010/main" val="138809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9EFF45-1521-EA44-96B4-074E4F1ABC02}"/>
              </a:ext>
            </a:extLst>
          </p:cNvPr>
          <p:cNvSpPr>
            <a:spLocks noGrp="1"/>
          </p:cNvSpPr>
          <p:nvPr>
            <p:ph type="title"/>
          </p:nvPr>
        </p:nvSpPr>
        <p:spPr/>
        <p:txBody>
          <a:bodyPr/>
          <a:lstStyle/>
          <a:p>
            <a:r>
              <a:rPr lang="en-US" dirty="0"/>
              <a:t>Family tree of coronaviruses</a:t>
            </a:r>
          </a:p>
        </p:txBody>
      </p:sp>
      <p:pic>
        <p:nvPicPr>
          <p:cNvPr id="7" name="Content Placeholder 6">
            <a:extLst>
              <a:ext uri="{FF2B5EF4-FFF2-40B4-BE49-F238E27FC236}">
                <a16:creationId xmlns:a16="http://schemas.microsoft.com/office/drawing/2014/main" id="{1815D6A0-ED23-CA4B-B263-503F699699EB}"/>
              </a:ext>
            </a:extLst>
          </p:cNvPr>
          <p:cNvPicPr>
            <a:picLocks noGrp="1" noChangeAspect="1"/>
          </p:cNvPicPr>
          <p:nvPr>
            <p:ph idx="1"/>
          </p:nvPr>
        </p:nvPicPr>
        <p:blipFill>
          <a:blip r:embed="rId3"/>
          <a:stretch>
            <a:fillRect/>
          </a:stretch>
        </p:blipFill>
        <p:spPr>
          <a:xfrm>
            <a:off x="616101" y="1612900"/>
            <a:ext cx="7911797" cy="4525963"/>
          </a:xfrm>
          <a:prstGeom prst="rect">
            <a:avLst/>
          </a:prstGeom>
        </p:spPr>
      </p:pic>
      <p:sp>
        <p:nvSpPr>
          <p:cNvPr id="8" name="Rectangle 7">
            <a:extLst>
              <a:ext uri="{FF2B5EF4-FFF2-40B4-BE49-F238E27FC236}">
                <a16:creationId xmlns:a16="http://schemas.microsoft.com/office/drawing/2014/main" id="{25BD3DAF-E6B3-4E4A-9643-44FA9E758FED}"/>
              </a:ext>
            </a:extLst>
          </p:cNvPr>
          <p:cNvSpPr/>
          <p:nvPr/>
        </p:nvSpPr>
        <p:spPr>
          <a:xfrm>
            <a:off x="5002306" y="5504329"/>
            <a:ext cx="3191435" cy="44823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CB579E-594C-1D4A-9804-F065ED34EDFE}"/>
              </a:ext>
            </a:extLst>
          </p:cNvPr>
          <p:cNvSpPr/>
          <p:nvPr/>
        </p:nvSpPr>
        <p:spPr>
          <a:xfrm>
            <a:off x="5002305" y="4670612"/>
            <a:ext cx="3191435" cy="21515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A07CD4-2E34-4F43-BF00-01015EEB0A48}"/>
              </a:ext>
            </a:extLst>
          </p:cNvPr>
          <p:cNvSpPr/>
          <p:nvPr/>
        </p:nvSpPr>
        <p:spPr>
          <a:xfrm>
            <a:off x="5002305" y="1972235"/>
            <a:ext cx="3191435" cy="83371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8971A6-B87A-184B-94D9-D5A8D629EA59}"/>
              </a:ext>
            </a:extLst>
          </p:cNvPr>
          <p:cNvSpPr/>
          <p:nvPr/>
        </p:nvSpPr>
        <p:spPr>
          <a:xfrm>
            <a:off x="5002304" y="4043082"/>
            <a:ext cx="3191435" cy="17929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6E35BBA-BBFA-6A44-8CAF-BAA2F3383954}"/>
              </a:ext>
            </a:extLst>
          </p:cNvPr>
          <p:cNvPicPr>
            <a:picLocks noChangeAspect="1"/>
          </p:cNvPicPr>
          <p:nvPr/>
        </p:nvPicPr>
        <p:blipFill>
          <a:blip r:embed="rId4"/>
          <a:stretch>
            <a:fillRect/>
          </a:stretch>
        </p:blipFill>
        <p:spPr>
          <a:xfrm>
            <a:off x="3095758" y="1932267"/>
            <a:ext cx="636494" cy="246144"/>
          </a:xfrm>
          <a:prstGeom prst="rect">
            <a:avLst/>
          </a:prstGeom>
        </p:spPr>
      </p:pic>
      <p:sp>
        <p:nvSpPr>
          <p:cNvPr id="13" name="Rectangle 12">
            <a:extLst>
              <a:ext uri="{FF2B5EF4-FFF2-40B4-BE49-F238E27FC236}">
                <a16:creationId xmlns:a16="http://schemas.microsoft.com/office/drawing/2014/main" id="{AB7DE2B9-8569-5B43-98F8-18DE631AA4A8}"/>
              </a:ext>
            </a:extLst>
          </p:cNvPr>
          <p:cNvSpPr/>
          <p:nvPr/>
        </p:nvSpPr>
        <p:spPr>
          <a:xfrm>
            <a:off x="5002303" y="5080139"/>
            <a:ext cx="3191435" cy="21515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5720EB8-00C0-2E4E-85ED-71F2D3CACF63}"/>
              </a:ext>
            </a:extLst>
          </p:cNvPr>
          <p:cNvPicPr>
            <a:picLocks noChangeAspect="1"/>
          </p:cNvPicPr>
          <p:nvPr/>
        </p:nvPicPr>
        <p:blipFill>
          <a:blip r:embed="rId5"/>
          <a:stretch>
            <a:fillRect/>
          </a:stretch>
        </p:blipFill>
        <p:spPr>
          <a:xfrm>
            <a:off x="2848937" y="2095307"/>
            <a:ext cx="716236" cy="716236"/>
          </a:xfrm>
          <a:prstGeom prst="rect">
            <a:avLst/>
          </a:prstGeom>
        </p:spPr>
      </p:pic>
      <p:pic>
        <p:nvPicPr>
          <p:cNvPr id="16" name="Picture 15">
            <a:extLst>
              <a:ext uri="{FF2B5EF4-FFF2-40B4-BE49-F238E27FC236}">
                <a16:creationId xmlns:a16="http://schemas.microsoft.com/office/drawing/2014/main" id="{BADDE1C4-9846-E641-AE33-1DB1B0FBB8B8}"/>
              </a:ext>
            </a:extLst>
          </p:cNvPr>
          <p:cNvPicPr>
            <a:picLocks noChangeAspect="1"/>
          </p:cNvPicPr>
          <p:nvPr/>
        </p:nvPicPr>
        <p:blipFill>
          <a:blip r:embed="rId4"/>
          <a:stretch>
            <a:fillRect/>
          </a:stretch>
        </p:blipFill>
        <p:spPr>
          <a:xfrm>
            <a:off x="2833803" y="2805953"/>
            <a:ext cx="636494" cy="246144"/>
          </a:xfrm>
          <a:prstGeom prst="rect">
            <a:avLst/>
          </a:prstGeom>
        </p:spPr>
      </p:pic>
      <p:pic>
        <p:nvPicPr>
          <p:cNvPr id="17" name="Picture 16">
            <a:extLst>
              <a:ext uri="{FF2B5EF4-FFF2-40B4-BE49-F238E27FC236}">
                <a16:creationId xmlns:a16="http://schemas.microsoft.com/office/drawing/2014/main" id="{F4D4F387-7156-EF43-A59A-FD1F1456C914}"/>
              </a:ext>
            </a:extLst>
          </p:cNvPr>
          <p:cNvPicPr>
            <a:picLocks noChangeAspect="1"/>
          </p:cNvPicPr>
          <p:nvPr/>
        </p:nvPicPr>
        <p:blipFill>
          <a:blip r:embed="rId4"/>
          <a:stretch>
            <a:fillRect/>
          </a:stretch>
        </p:blipFill>
        <p:spPr>
          <a:xfrm>
            <a:off x="2112275" y="3234597"/>
            <a:ext cx="797094" cy="308251"/>
          </a:xfrm>
          <a:prstGeom prst="rect">
            <a:avLst/>
          </a:prstGeom>
        </p:spPr>
      </p:pic>
      <p:pic>
        <p:nvPicPr>
          <p:cNvPr id="21" name="Picture 20">
            <a:extLst>
              <a:ext uri="{FF2B5EF4-FFF2-40B4-BE49-F238E27FC236}">
                <a16:creationId xmlns:a16="http://schemas.microsoft.com/office/drawing/2014/main" id="{E1F74660-D829-9443-95FF-E2A7864B7414}"/>
              </a:ext>
            </a:extLst>
          </p:cNvPr>
          <p:cNvPicPr>
            <a:picLocks noChangeAspect="1"/>
          </p:cNvPicPr>
          <p:nvPr/>
        </p:nvPicPr>
        <p:blipFill>
          <a:blip r:embed="rId6"/>
          <a:stretch>
            <a:fillRect/>
          </a:stretch>
        </p:blipFill>
        <p:spPr>
          <a:xfrm>
            <a:off x="1532563" y="4964434"/>
            <a:ext cx="1276639" cy="446561"/>
          </a:xfrm>
          <a:prstGeom prst="rect">
            <a:avLst/>
          </a:prstGeom>
        </p:spPr>
      </p:pic>
      <p:pic>
        <p:nvPicPr>
          <p:cNvPr id="22" name="Picture 21">
            <a:extLst>
              <a:ext uri="{FF2B5EF4-FFF2-40B4-BE49-F238E27FC236}">
                <a16:creationId xmlns:a16="http://schemas.microsoft.com/office/drawing/2014/main" id="{046DBCB1-2AE5-F243-A992-DE348549E14F}"/>
              </a:ext>
            </a:extLst>
          </p:cNvPr>
          <p:cNvPicPr>
            <a:picLocks noChangeAspect="1"/>
          </p:cNvPicPr>
          <p:nvPr/>
        </p:nvPicPr>
        <p:blipFill>
          <a:blip r:embed="rId4"/>
          <a:stretch>
            <a:fillRect/>
          </a:stretch>
        </p:blipFill>
        <p:spPr>
          <a:xfrm>
            <a:off x="1794028" y="4050466"/>
            <a:ext cx="636494" cy="246144"/>
          </a:xfrm>
          <a:prstGeom prst="rect">
            <a:avLst/>
          </a:prstGeom>
        </p:spPr>
      </p:pic>
      <p:cxnSp>
        <p:nvCxnSpPr>
          <p:cNvPr id="24" name="Straight Arrow Connector 23">
            <a:extLst>
              <a:ext uri="{FF2B5EF4-FFF2-40B4-BE49-F238E27FC236}">
                <a16:creationId xmlns:a16="http://schemas.microsoft.com/office/drawing/2014/main" id="{8F3AB5C7-D8AD-B743-A784-A5E671150596}"/>
              </a:ext>
            </a:extLst>
          </p:cNvPr>
          <p:cNvCxnSpPr/>
          <p:nvPr/>
        </p:nvCxnSpPr>
        <p:spPr>
          <a:xfrm flipH="1">
            <a:off x="4521200" y="1612900"/>
            <a:ext cx="1066800" cy="647700"/>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25" name="Picture 24">
            <a:extLst>
              <a:ext uri="{FF2B5EF4-FFF2-40B4-BE49-F238E27FC236}">
                <a16:creationId xmlns:a16="http://schemas.microsoft.com/office/drawing/2014/main" id="{370DA44C-3D06-6E41-BDED-3DA376A5AB16}"/>
              </a:ext>
            </a:extLst>
          </p:cNvPr>
          <p:cNvPicPr>
            <a:picLocks noChangeAspect="1"/>
          </p:cNvPicPr>
          <p:nvPr/>
        </p:nvPicPr>
        <p:blipFill>
          <a:blip r:embed="rId7"/>
          <a:stretch>
            <a:fillRect/>
          </a:stretch>
        </p:blipFill>
        <p:spPr>
          <a:xfrm>
            <a:off x="8193738" y="1087438"/>
            <a:ext cx="778437" cy="778437"/>
          </a:xfrm>
          <a:prstGeom prst="rect">
            <a:avLst/>
          </a:prstGeom>
          <a:ln w="28575">
            <a:solidFill>
              <a:srgbClr val="FF0000"/>
            </a:solidFill>
          </a:ln>
        </p:spPr>
      </p:pic>
    </p:spTree>
    <p:extLst>
      <p:ext uri="{BB962C8B-B14F-4D97-AF65-F5344CB8AC3E}">
        <p14:creationId xmlns:p14="http://schemas.microsoft.com/office/powerpoint/2010/main" val="116597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tgtEl>
                                          <p:spTgt spid="22"/>
                                        </p:tgtEl>
                                      </p:cBhvr>
                                    </p:animEffect>
                                  </p:childTnLst>
                                </p:cTn>
                              </p:par>
                              <p:par>
                                <p:cTn id="31" presetID="9"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par>
                                <p:cTn id="34" presetID="9"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par>
                                <p:cTn id="37" presetID="9"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dissolve">
                                      <p:cBhvr>
                                        <p:cTn id="39" dur="500"/>
                                        <p:tgtEl>
                                          <p:spTgt spid="12"/>
                                        </p:tgtEl>
                                      </p:cBhvr>
                                    </p:animEffect>
                                  </p:childTnLst>
                                </p:cTn>
                              </p:par>
                              <p:par>
                                <p:cTn id="40" presetID="9"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B718-E97C-1141-B9D0-DD9C3B3F03F5}"/>
              </a:ext>
            </a:extLst>
          </p:cNvPr>
          <p:cNvSpPr>
            <a:spLocks noGrp="1"/>
          </p:cNvSpPr>
          <p:nvPr>
            <p:ph type="title"/>
          </p:nvPr>
        </p:nvSpPr>
        <p:spPr/>
        <p:txBody>
          <a:bodyPr>
            <a:normAutofit fontScale="90000"/>
          </a:bodyPr>
          <a:lstStyle/>
          <a:p>
            <a:r>
              <a:rPr lang="en-US" dirty="0"/>
              <a:t>Why are bats the reservoir for new human coronaviruses?</a:t>
            </a:r>
          </a:p>
        </p:txBody>
      </p:sp>
      <p:sp>
        <p:nvSpPr>
          <p:cNvPr id="4" name="TextBox 3">
            <a:extLst>
              <a:ext uri="{FF2B5EF4-FFF2-40B4-BE49-F238E27FC236}">
                <a16:creationId xmlns:a16="http://schemas.microsoft.com/office/drawing/2014/main" id="{E4B5A4D4-1B42-C344-A8AE-491AF99A9871}"/>
              </a:ext>
            </a:extLst>
          </p:cNvPr>
          <p:cNvSpPr txBox="1"/>
          <p:nvPr/>
        </p:nvSpPr>
        <p:spPr>
          <a:xfrm>
            <a:off x="457200" y="1841500"/>
            <a:ext cx="2597186" cy="2492990"/>
          </a:xfrm>
          <a:prstGeom prst="rect">
            <a:avLst/>
          </a:prstGeom>
          <a:noFill/>
        </p:spPr>
        <p:txBody>
          <a:bodyPr wrap="none" rtlCol="0">
            <a:spAutoFit/>
          </a:bodyPr>
          <a:lstStyle/>
          <a:p>
            <a:pPr algn="ctr"/>
            <a:r>
              <a:rPr lang="en-US" sz="9600" dirty="0">
                <a:latin typeface="Impact" panose="020B0806030902050204" pitchFamily="34" charset="0"/>
                <a:cs typeface="Phosphate Solid" panose="02000506050000020004" pitchFamily="2" charset="77"/>
              </a:rPr>
              <a:t>20%</a:t>
            </a:r>
            <a:br>
              <a:rPr lang="en-US" sz="3000" dirty="0">
                <a:latin typeface="Impact" panose="020B0806030902050204" pitchFamily="34" charset="0"/>
                <a:cs typeface="Phosphate Solid" panose="02000506050000020004" pitchFamily="2" charset="77"/>
              </a:rPr>
            </a:br>
            <a:r>
              <a:rPr lang="en-US" sz="3000" dirty="0">
                <a:latin typeface="Impact" panose="020B0806030902050204" pitchFamily="34" charset="0"/>
                <a:cs typeface="Phosphate Solid" panose="02000506050000020004" pitchFamily="2" charset="77"/>
              </a:rPr>
              <a:t>of all mammals</a:t>
            </a:r>
            <a:br>
              <a:rPr lang="en-US" sz="3000" dirty="0">
                <a:latin typeface="Impact" panose="020B0806030902050204" pitchFamily="34" charset="0"/>
                <a:cs typeface="Phosphate Solid" panose="02000506050000020004" pitchFamily="2" charset="77"/>
              </a:rPr>
            </a:br>
            <a:r>
              <a:rPr lang="en-US" sz="3000" dirty="0">
                <a:latin typeface="Impact" panose="020B0806030902050204" pitchFamily="34" charset="0"/>
                <a:cs typeface="Phosphate Solid" panose="02000506050000020004" pitchFamily="2" charset="77"/>
              </a:rPr>
              <a:t>are bats</a:t>
            </a:r>
            <a:endParaRPr lang="en-US" sz="9600" dirty="0">
              <a:latin typeface="Impact" panose="020B0806030902050204" pitchFamily="34" charset="0"/>
              <a:cs typeface="Phosphate Solid" panose="02000506050000020004" pitchFamily="2" charset="77"/>
            </a:endParaRPr>
          </a:p>
        </p:txBody>
      </p:sp>
      <p:sp>
        <p:nvSpPr>
          <p:cNvPr id="7" name="TextBox 6">
            <a:extLst>
              <a:ext uri="{FF2B5EF4-FFF2-40B4-BE49-F238E27FC236}">
                <a16:creationId xmlns:a16="http://schemas.microsoft.com/office/drawing/2014/main" id="{66BE2479-A4AD-DF4A-A08E-619F1D44B2D9}"/>
              </a:ext>
            </a:extLst>
          </p:cNvPr>
          <p:cNvSpPr txBox="1"/>
          <p:nvPr/>
        </p:nvSpPr>
        <p:spPr>
          <a:xfrm>
            <a:off x="4312202" y="2095500"/>
            <a:ext cx="4265911" cy="1815882"/>
          </a:xfrm>
          <a:prstGeom prst="rect">
            <a:avLst/>
          </a:prstGeom>
          <a:noFill/>
        </p:spPr>
        <p:txBody>
          <a:bodyPr wrap="none" rtlCol="0">
            <a:spAutoFit/>
          </a:bodyPr>
          <a:lstStyle/>
          <a:p>
            <a:pPr algn="ctr"/>
            <a:r>
              <a:rPr lang="en-US" sz="2800" b="1" dirty="0">
                <a:solidFill>
                  <a:schemeClr val="accent2"/>
                </a:solidFill>
                <a:latin typeface="Courier" pitchFamily="2" charset="0"/>
              </a:rPr>
              <a:t>Excellent metabolic</a:t>
            </a:r>
            <a:br>
              <a:rPr lang="en-US" sz="2800" b="1" dirty="0">
                <a:solidFill>
                  <a:schemeClr val="accent2"/>
                </a:solidFill>
                <a:latin typeface="Courier" pitchFamily="2" charset="0"/>
              </a:rPr>
            </a:br>
            <a:r>
              <a:rPr lang="en-US" sz="2800" b="1" dirty="0">
                <a:solidFill>
                  <a:schemeClr val="accent2"/>
                </a:solidFill>
                <a:latin typeface="Courier" pitchFamily="2" charset="0"/>
              </a:rPr>
              <a:t>defenses because </a:t>
            </a:r>
            <a:br>
              <a:rPr lang="en-US" sz="2800" b="1" dirty="0">
                <a:solidFill>
                  <a:schemeClr val="accent2"/>
                </a:solidFill>
                <a:latin typeface="Courier" pitchFamily="2" charset="0"/>
              </a:rPr>
            </a:br>
            <a:r>
              <a:rPr lang="en-US" sz="2800" b="1" dirty="0">
                <a:solidFill>
                  <a:schemeClr val="accent2"/>
                </a:solidFill>
                <a:latin typeface="Courier" pitchFamily="2" charset="0"/>
              </a:rPr>
              <a:t>flight is</a:t>
            </a:r>
            <a:br>
              <a:rPr lang="en-US" sz="2800" b="1" dirty="0">
                <a:solidFill>
                  <a:schemeClr val="accent2"/>
                </a:solidFill>
                <a:latin typeface="Courier" pitchFamily="2" charset="0"/>
              </a:rPr>
            </a:br>
            <a:r>
              <a:rPr lang="en-US" sz="2800" b="1" u="sng" dirty="0">
                <a:solidFill>
                  <a:schemeClr val="accent2"/>
                </a:solidFill>
                <a:latin typeface="Courier" pitchFamily="2" charset="0"/>
              </a:rPr>
              <a:t>costly</a:t>
            </a:r>
          </a:p>
        </p:txBody>
      </p:sp>
      <p:sp>
        <p:nvSpPr>
          <p:cNvPr id="8" name="TextBox 7">
            <a:extLst>
              <a:ext uri="{FF2B5EF4-FFF2-40B4-BE49-F238E27FC236}">
                <a16:creationId xmlns:a16="http://schemas.microsoft.com/office/drawing/2014/main" id="{3FCF152A-88A7-D340-9B0C-2670F2C09A38}"/>
              </a:ext>
            </a:extLst>
          </p:cNvPr>
          <p:cNvSpPr txBox="1"/>
          <p:nvPr/>
        </p:nvSpPr>
        <p:spPr>
          <a:xfrm>
            <a:off x="3054386" y="4096716"/>
            <a:ext cx="3271344" cy="1831271"/>
          </a:xfrm>
          <a:prstGeom prst="rect">
            <a:avLst/>
          </a:prstGeom>
          <a:noFill/>
        </p:spPr>
        <p:txBody>
          <a:bodyPr wrap="none" rtlCol="0">
            <a:spAutoFit/>
          </a:bodyPr>
          <a:lstStyle/>
          <a:p>
            <a:pPr algn="ctr"/>
            <a:r>
              <a:rPr lang="en-US" sz="3400" dirty="0">
                <a:solidFill>
                  <a:srgbClr val="00B050"/>
                </a:solidFill>
                <a:latin typeface="Bernard MT Condensed" panose="02050806060905020404" pitchFamily="18" charset="77"/>
                <a:cs typeface="Phosphate Solid" panose="02000506050000020004" pitchFamily="2" charset="77"/>
              </a:rPr>
              <a:t>Bat antiviral</a:t>
            </a:r>
            <a:br>
              <a:rPr lang="en-US" sz="3400" dirty="0">
                <a:solidFill>
                  <a:srgbClr val="00B050"/>
                </a:solidFill>
                <a:latin typeface="Bernard MT Condensed" panose="02050806060905020404" pitchFamily="18" charset="77"/>
                <a:cs typeface="Phosphate Solid" panose="02000506050000020004" pitchFamily="2" charset="77"/>
              </a:rPr>
            </a:br>
            <a:r>
              <a:rPr lang="en-US" sz="3400" dirty="0">
                <a:solidFill>
                  <a:srgbClr val="00B050"/>
                </a:solidFill>
                <a:latin typeface="Bernard MT Condensed" panose="02050806060905020404" pitchFamily="18" charset="77"/>
                <a:cs typeface="Phosphate Solid" panose="02000506050000020004" pitchFamily="2" charset="77"/>
              </a:rPr>
              <a:t>immune responses</a:t>
            </a:r>
            <a:br>
              <a:rPr lang="en-US" sz="3400" dirty="0">
                <a:solidFill>
                  <a:srgbClr val="00B050"/>
                </a:solidFill>
                <a:latin typeface="Bernard MT Condensed" panose="02050806060905020404" pitchFamily="18" charset="77"/>
                <a:cs typeface="Phosphate Solid" panose="02000506050000020004" pitchFamily="2" charset="77"/>
              </a:rPr>
            </a:br>
            <a:r>
              <a:rPr lang="en-US" sz="3400" dirty="0">
                <a:solidFill>
                  <a:srgbClr val="00B050"/>
                </a:solidFill>
                <a:latin typeface="Bernard MT Condensed" panose="02050806060905020404" pitchFamily="18" charset="77"/>
                <a:cs typeface="Phosphate Solid" panose="02000506050000020004" pitchFamily="2" charset="77"/>
              </a:rPr>
              <a:t>are </a:t>
            </a:r>
            <a:r>
              <a:rPr lang="en-US" sz="4500" i="1" dirty="0">
                <a:solidFill>
                  <a:srgbClr val="00B050"/>
                </a:solidFill>
                <a:latin typeface="Bernard MT Condensed" panose="02050806060905020404" pitchFamily="18" charset="77"/>
                <a:cs typeface="Phosphate Solid" panose="02000506050000020004" pitchFamily="2" charset="77"/>
              </a:rPr>
              <a:t>dampened</a:t>
            </a:r>
          </a:p>
        </p:txBody>
      </p:sp>
    </p:spTree>
    <p:extLst>
      <p:ext uri="{BB962C8B-B14F-4D97-AF65-F5344CB8AC3E}">
        <p14:creationId xmlns:p14="http://schemas.microsoft.com/office/powerpoint/2010/main" val="95027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4D9EB-71C8-9B4C-B65C-A7891DBF8AE9}"/>
              </a:ext>
            </a:extLst>
          </p:cNvPr>
          <p:cNvSpPr>
            <a:spLocks noGrp="1"/>
          </p:cNvSpPr>
          <p:nvPr>
            <p:ph type="ctrTitle"/>
          </p:nvPr>
        </p:nvSpPr>
        <p:spPr>
          <a:xfrm>
            <a:off x="800100" y="1444625"/>
            <a:ext cx="7772400" cy="1470025"/>
          </a:xfrm>
        </p:spPr>
        <p:txBody>
          <a:bodyPr>
            <a:normAutofit fontScale="90000"/>
          </a:bodyPr>
          <a:lstStyle/>
          <a:p>
            <a:r>
              <a:rPr lang="en-US" dirty="0"/>
              <a:t>Ok, so this coronavirus came from bats. </a:t>
            </a:r>
            <a:br>
              <a:rPr lang="en-US" dirty="0"/>
            </a:br>
            <a:br>
              <a:rPr lang="en-US" dirty="0"/>
            </a:br>
            <a:r>
              <a:rPr lang="en-US" dirty="0"/>
              <a:t>Is it evolving in humans now?</a:t>
            </a:r>
          </a:p>
        </p:txBody>
      </p:sp>
      <p:sp>
        <p:nvSpPr>
          <p:cNvPr id="5" name="Subtitle 4">
            <a:extLst>
              <a:ext uri="{FF2B5EF4-FFF2-40B4-BE49-F238E27FC236}">
                <a16:creationId xmlns:a16="http://schemas.microsoft.com/office/drawing/2014/main" id="{EE1EF62A-0529-C14A-9562-B0D07BCAAB6E}"/>
              </a:ext>
            </a:extLst>
          </p:cNvPr>
          <p:cNvSpPr>
            <a:spLocks noGrp="1"/>
          </p:cNvSpPr>
          <p:nvPr>
            <p:ph type="subTitle" idx="1"/>
          </p:nvPr>
        </p:nvSpPr>
        <p:spPr/>
        <p:txBody>
          <a:bodyPr/>
          <a:lstStyle/>
          <a:p>
            <a:endParaRPr lang="en-US" dirty="0"/>
          </a:p>
        </p:txBody>
      </p:sp>
      <p:pic>
        <p:nvPicPr>
          <p:cNvPr id="8" name="Picture 7">
            <a:extLst>
              <a:ext uri="{FF2B5EF4-FFF2-40B4-BE49-F238E27FC236}">
                <a16:creationId xmlns:a16="http://schemas.microsoft.com/office/drawing/2014/main" id="{353E1D0B-3F2B-3B43-8B2C-ED0BA7D43BF5}"/>
              </a:ext>
            </a:extLst>
          </p:cNvPr>
          <p:cNvPicPr>
            <a:picLocks noChangeAspect="1"/>
          </p:cNvPicPr>
          <p:nvPr/>
        </p:nvPicPr>
        <p:blipFill>
          <a:blip r:embed="rId3"/>
          <a:stretch>
            <a:fillRect/>
          </a:stretch>
        </p:blipFill>
        <p:spPr>
          <a:xfrm>
            <a:off x="457200" y="3690069"/>
            <a:ext cx="8115300" cy="2038819"/>
          </a:xfrm>
          <a:prstGeom prst="rect">
            <a:avLst/>
          </a:prstGeom>
        </p:spPr>
      </p:pic>
      <p:sp>
        <p:nvSpPr>
          <p:cNvPr id="9" name="TextBox 8">
            <a:extLst>
              <a:ext uri="{FF2B5EF4-FFF2-40B4-BE49-F238E27FC236}">
                <a16:creationId xmlns:a16="http://schemas.microsoft.com/office/drawing/2014/main" id="{B6490A02-4601-C748-9786-0825DC585003}"/>
              </a:ext>
            </a:extLst>
          </p:cNvPr>
          <p:cNvSpPr txBox="1"/>
          <p:nvPr/>
        </p:nvSpPr>
        <p:spPr>
          <a:xfrm>
            <a:off x="1066800" y="5728888"/>
            <a:ext cx="4174348" cy="369332"/>
          </a:xfrm>
          <a:prstGeom prst="rect">
            <a:avLst/>
          </a:prstGeom>
          <a:noFill/>
        </p:spPr>
        <p:txBody>
          <a:bodyPr wrap="none" rtlCol="0">
            <a:spAutoFit/>
          </a:bodyPr>
          <a:lstStyle/>
          <a:p>
            <a:r>
              <a:rPr lang="en-US" dirty="0" err="1"/>
              <a:t>Newscientist.com</a:t>
            </a:r>
            <a:r>
              <a:rPr lang="en-US" dirty="0"/>
              <a:t> and lots of social media</a:t>
            </a:r>
          </a:p>
        </p:txBody>
      </p:sp>
    </p:spTree>
    <p:extLst>
      <p:ext uri="{BB962C8B-B14F-4D97-AF65-F5344CB8AC3E}">
        <p14:creationId xmlns:p14="http://schemas.microsoft.com/office/powerpoint/2010/main" val="85161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8380-5216-9745-99E7-323A5D52BB97}"/>
              </a:ext>
            </a:extLst>
          </p:cNvPr>
          <p:cNvSpPr>
            <a:spLocks noGrp="1"/>
          </p:cNvSpPr>
          <p:nvPr>
            <p:ph type="title"/>
          </p:nvPr>
        </p:nvSpPr>
        <p:spPr/>
        <p:txBody>
          <a:bodyPr>
            <a:normAutofit fontScale="90000"/>
          </a:bodyPr>
          <a:lstStyle/>
          <a:p>
            <a:r>
              <a:rPr lang="en-US" dirty="0"/>
              <a:t>Is SARS-CoV-2 currently evolving?</a:t>
            </a:r>
          </a:p>
        </p:txBody>
      </p:sp>
      <p:sp>
        <p:nvSpPr>
          <p:cNvPr id="3" name="Content Placeholder 2">
            <a:extLst>
              <a:ext uri="{FF2B5EF4-FFF2-40B4-BE49-F238E27FC236}">
                <a16:creationId xmlns:a16="http://schemas.microsoft.com/office/drawing/2014/main" id="{C663FC05-2CD5-F348-889B-0BA1281097E0}"/>
              </a:ext>
            </a:extLst>
          </p:cNvPr>
          <p:cNvSpPr>
            <a:spLocks noGrp="1"/>
          </p:cNvSpPr>
          <p:nvPr>
            <p:ph idx="1"/>
          </p:nvPr>
        </p:nvSpPr>
        <p:spPr>
          <a:xfrm>
            <a:off x="457200" y="1600201"/>
            <a:ext cx="2349500" cy="952500"/>
          </a:xfrm>
        </p:spPr>
        <p:txBody>
          <a:bodyPr>
            <a:normAutofit/>
          </a:bodyPr>
          <a:lstStyle/>
          <a:p>
            <a:pPr marL="0" indent="0">
              <a:buNone/>
            </a:pPr>
            <a:r>
              <a:rPr lang="en-US" sz="4000" dirty="0"/>
              <a:t>YES….</a:t>
            </a:r>
          </a:p>
        </p:txBody>
      </p:sp>
      <p:cxnSp>
        <p:nvCxnSpPr>
          <p:cNvPr id="7" name="Straight Arrow Connector 6">
            <a:extLst>
              <a:ext uri="{FF2B5EF4-FFF2-40B4-BE49-F238E27FC236}">
                <a16:creationId xmlns:a16="http://schemas.microsoft.com/office/drawing/2014/main" id="{8AA6131E-392F-4A43-A45F-0B4814F4CD99}"/>
              </a:ext>
            </a:extLst>
          </p:cNvPr>
          <p:cNvCxnSpPr/>
          <p:nvPr/>
        </p:nvCxnSpPr>
        <p:spPr>
          <a:xfrm>
            <a:off x="2895600" y="6248400"/>
            <a:ext cx="539750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30CE6677-EE7F-084E-B1DA-7965FF9819EF}"/>
              </a:ext>
            </a:extLst>
          </p:cNvPr>
          <p:cNvCxnSpPr>
            <a:cxnSpLocks/>
          </p:cNvCxnSpPr>
          <p:nvPr/>
        </p:nvCxnSpPr>
        <p:spPr>
          <a:xfrm flipV="1">
            <a:off x="2527300" y="1265238"/>
            <a:ext cx="0" cy="4983162"/>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282F178-7453-4449-99C4-A9BF52D6B835}"/>
              </a:ext>
            </a:extLst>
          </p:cNvPr>
          <p:cNvSpPr txBox="1"/>
          <p:nvPr/>
        </p:nvSpPr>
        <p:spPr>
          <a:xfrm>
            <a:off x="3641245" y="6401246"/>
            <a:ext cx="4106765" cy="369332"/>
          </a:xfrm>
          <a:prstGeom prst="rect">
            <a:avLst/>
          </a:prstGeom>
          <a:noFill/>
        </p:spPr>
        <p:txBody>
          <a:bodyPr wrap="none" rtlCol="0">
            <a:spAutoFit/>
          </a:bodyPr>
          <a:lstStyle/>
          <a:p>
            <a:r>
              <a:rPr lang="en-US" dirty="0">
                <a:latin typeface="Helvetica" pitchFamily="2" charset="0"/>
              </a:rPr>
              <a:t>Time (December 2019 -&gt; March 2020)</a:t>
            </a:r>
          </a:p>
        </p:txBody>
      </p:sp>
      <p:sp>
        <p:nvSpPr>
          <p:cNvPr id="11" name="TextBox 10">
            <a:extLst>
              <a:ext uri="{FF2B5EF4-FFF2-40B4-BE49-F238E27FC236}">
                <a16:creationId xmlns:a16="http://schemas.microsoft.com/office/drawing/2014/main" id="{C3A01527-53E1-4545-959C-1B0B77500E18}"/>
              </a:ext>
            </a:extLst>
          </p:cNvPr>
          <p:cNvSpPr txBox="1"/>
          <p:nvPr/>
        </p:nvSpPr>
        <p:spPr>
          <a:xfrm>
            <a:off x="1028700" y="3045281"/>
            <a:ext cx="1498600" cy="2308324"/>
          </a:xfrm>
          <a:prstGeom prst="rect">
            <a:avLst/>
          </a:prstGeom>
          <a:noFill/>
        </p:spPr>
        <p:txBody>
          <a:bodyPr wrap="square" rtlCol="0">
            <a:spAutoFit/>
          </a:bodyPr>
          <a:lstStyle/>
          <a:p>
            <a:r>
              <a:rPr lang="en-US" dirty="0">
                <a:latin typeface="Helvetica" pitchFamily="2" charset="0"/>
              </a:rPr>
              <a:t># mutation</a:t>
            </a:r>
            <a:br>
              <a:rPr lang="en-US" dirty="0">
                <a:latin typeface="Helvetica" pitchFamily="2" charset="0"/>
              </a:rPr>
            </a:br>
            <a:r>
              <a:rPr lang="en-US" dirty="0">
                <a:latin typeface="Helvetica" pitchFamily="2" charset="0"/>
              </a:rPr>
              <a:t>differences</a:t>
            </a:r>
            <a:br>
              <a:rPr lang="en-US" dirty="0">
                <a:latin typeface="Helvetica" pitchFamily="2" charset="0"/>
              </a:rPr>
            </a:br>
            <a:br>
              <a:rPr lang="en-US" dirty="0">
                <a:latin typeface="Helvetica" pitchFamily="2" charset="0"/>
              </a:rPr>
            </a:br>
            <a:r>
              <a:rPr lang="en-US" dirty="0">
                <a:latin typeface="Helvetica" pitchFamily="2" charset="0"/>
              </a:rPr>
              <a:t>out of 29846</a:t>
            </a:r>
            <a:br>
              <a:rPr lang="en-US" dirty="0">
                <a:latin typeface="Helvetica" pitchFamily="2" charset="0"/>
              </a:rPr>
            </a:br>
            <a:r>
              <a:rPr lang="en-US" dirty="0">
                <a:latin typeface="Helvetica" pitchFamily="2" charset="0"/>
              </a:rPr>
              <a:t>nucleotides</a:t>
            </a:r>
          </a:p>
          <a:p>
            <a:endParaRPr lang="en-US" dirty="0">
              <a:latin typeface="Helvetica" pitchFamily="2" charset="0"/>
            </a:endParaRPr>
          </a:p>
          <a:p>
            <a:r>
              <a:rPr lang="en-US" dirty="0">
                <a:latin typeface="Helvetica" pitchFamily="2" charset="0"/>
              </a:rPr>
              <a:t>of 887 virus</a:t>
            </a:r>
            <a:br>
              <a:rPr lang="en-US" dirty="0">
                <a:latin typeface="Helvetica" pitchFamily="2" charset="0"/>
              </a:rPr>
            </a:br>
            <a:r>
              <a:rPr lang="en-US" dirty="0">
                <a:latin typeface="Helvetica" pitchFamily="2" charset="0"/>
              </a:rPr>
              <a:t>genomes</a:t>
            </a:r>
          </a:p>
        </p:txBody>
      </p:sp>
      <p:sp>
        <p:nvSpPr>
          <p:cNvPr id="12" name="TextBox 11">
            <a:extLst>
              <a:ext uri="{FF2B5EF4-FFF2-40B4-BE49-F238E27FC236}">
                <a16:creationId xmlns:a16="http://schemas.microsoft.com/office/drawing/2014/main" id="{E04DE2B2-DEBB-6C4D-8B6A-FABBFEFEF9BB}"/>
              </a:ext>
            </a:extLst>
          </p:cNvPr>
          <p:cNvSpPr txBox="1"/>
          <p:nvPr/>
        </p:nvSpPr>
        <p:spPr>
          <a:xfrm>
            <a:off x="223019" y="6248400"/>
            <a:ext cx="2120132" cy="646331"/>
          </a:xfrm>
          <a:prstGeom prst="rect">
            <a:avLst/>
          </a:prstGeom>
          <a:noFill/>
        </p:spPr>
        <p:txBody>
          <a:bodyPr wrap="none" rtlCol="0">
            <a:spAutoFit/>
          </a:bodyPr>
          <a:lstStyle/>
          <a:p>
            <a:r>
              <a:rPr lang="en-US" dirty="0">
                <a:hlinkClick r:id="rId3"/>
              </a:rPr>
              <a:t>http://nextstrain.org</a:t>
            </a:r>
            <a:endParaRPr lang="en-US" dirty="0"/>
          </a:p>
          <a:p>
            <a:endParaRPr lang="en-US" dirty="0"/>
          </a:p>
        </p:txBody>
      </p:sp>
      <p:pic>
        <p:nvPicPr>
          <p:cNvPr id="15" name="Picture 14">
            <a:extLst>
              <a:ext uri="{FF2B5EF4-FFF2-40B4-BE49-F238E27FC236}">
                <a16:creationId xmlns:a16="http://schemas.microsoft.com/office/drawing/2014/main" id="{CA36000A-F6C8-3748-A81B-E5ECDDED83E6}"/>
              </a:ext>
            </a:extLst>
          </p:cNvPr>
          <p:cNvPicPr>
            <a:picLocks noChangeAspect="1"/>
          </p:cNvPicPr>
          <p:nvPr/>
        </p:nvPicPr>
        <p:blipFill>
          <a:blip r:embed="rId4"/>
          <a:stretch>
            <a:fillRect/>
          </a:stretch>
        </p:blipFill>
        <p:spPr>
          <a:xfrm>
            <a:off x="2806700" y="1214619"/>
            <a:ext cx="5880100" cy="4953539"/>
          </a:xfrm>
          <a:prstGeom prst="rect">
            <a:avLst/>
          </a:prstGeom>
        </p:spPr>
      </p:pic>
      <p:sp>
        <p:nvSpPr>
          <p:cNvPr id="16" name="TextBox 15">
            <a:extLst>
              <a:ext uri="{FF2B5EF4-FFF2-40B4-BE49-F238E27FC236}">
                <a16:creationId xmlns:a16="http://schemas.microsoft.com/office/drawing/2014/main" id="{26C494A2-92C0-7942-B054-5E592C36AADE}"/>
              </a:ext>
            </a:extLst>
          </p:cNvPr>
          <p:cNvSpPr txBox="1"/>
          <p:nvPr/>
        </p:nvSpPr>
        <p:spPr>
          <a:xfrm>
            <a:off x="2693143" y="3737778"/>
            <a:ext cx="1498600" cy="923330"/>
          </a:xfrm>
          <a:prstGeom prst="rect">
            <a:avLst/>
          </a:prstGeom>
          <a:noFill/>
        </p:spPr>
        <p:txBody>
          <a:bodyPr wrap="square" rtlCol="0">
            <a:spAutoFit/>
          </a:bodyPr>
          <a:lstStyle/>
          <a:p>
            <a:r>
              <a:rPr lang="en-US" dirty="0">
                <a:latin typeface="Helvetica" pitchFamily="2" charset="0"/>
              </a:rPr>
              <a:t>Average difference =</a:t>
            </a:r>
          </a:p>
          <a:p>
            <a:r>
              <a:rPr lang="en-US" dirty="0">
                <a:latin typeface="Helvetica" pitchFamily="2" charset="0"/>
              </a:rPr>
              <a:t>6 mutations</a:t>
            </a:r>
          </a:p>
        </p:txBody>
      </p:sp>
    </p:spTree>
    <p:extLst>
      <p:ext uri="{BB962C8B-B14F-4D97-AF65-F5344CB8AC3E}">
        <p14:creationId xmlns:p14="http://schemas.microsoft.com/office/powerpoint/2010/main" val="7176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100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9BB3-A759-3C4F-8867-A51BEBFC57E7}"/>
              </a:ext>
            </a:extLst>
          </p:cNvPr>
          <p:cNvSpPr>
            <a:spLocks noGrp="1"/>
          </p:cNvSpPr>
          <p:nvPr>
            <p:ph type="title"/>
          </p:nvPr>
        </p:nvSpPr>
        <p:spPr/>
        <p:txBody>
          <a:bodyPr>
            <a:normAutofit fontScale="90000"/>
          </a:bodyPr>
          <a:lstStyle/>
          <a:p>
            <a:r>
              <a:rPr lang="en-US" dirty="0"/>
              <a:t>SARS-CoV-2 vs seasonal influenza</a:t>
            </a:r>
          </a:p>
        </p:txBody>
      </p:sp>
      <p:pic>
        <p:nvPicPr>
          <p:cNvPr id="5" name="Content Placeholder 4">
            <a:extLst>
              <a:ext uri="{FF2B5EF4-FFF2-40B4-BE49-F238E27FC236}">
                <a16:creationId xmlns:a16="http://schemas.microsoft.com/office/drawing/2014/main" id="{21D125DB-4F91-1C45-AD62-1EA8B136259F}"/>
              </a:ext>
            </a:extLst>
          </p:cNvPr>
          <p:cNvPicPr>
            <a:picLocks noGrp="1" noChangeAspect="1"/>
          </p:cNvPicPr>
          <p:nvPr>
            <p:ph idx="1"/>
          </p:nvPr>
        </p:nvPicPr>
        <p:blipFill>
          <a:blip r:embed="rId3"/>
          <a:stretch>
            <a:fillRect/>
          </a:stretch>
        </p:blipFill>
        <p:spPr>
          <a:xfrm>
            <a:off x="457200" y="1417638"/>
            <a:ext cx="5109882" cy="5017117"/>
          </a:xfrm>
        </p:spPr>
      </p:pic>
      <p:sp>
        <p:nvSpPr>
          <p:cNvPr id="6" name="TextBox 5">
            <a:extLst>
              <a:ext uri="{FF2B5EF4-FFF2-40B4-BE49-F238E27FC236}">
                <a16:creationId xmlns:a16="http://schemas.microsoft.com/office/drawing/2014/main" id="{E2E244D1-E777-7343-A0A5-742CACA81C5E}"/>
              </a:ext>
            </a:extLst>
          </p:cNvPr>
          <p:cNvSpPr txBox="1"/>
          <p:nvPr/>
        </p:nvSpPr>
        <p:spPr>
          <a:xfrm>
            <a:off x="5998266" y="2030506"/>
            <a:ext cx="2985113" cy="1446550"/>
          </a:xfrm>
          <a:prstGeom prst="rect">
            <a:avLst/>
          </a:prstGeom>
          <a:noFill/>
        </p:spPr>
        <p:txBody>
          <a:bodyPr wrap="none" rtlCol="0">
            <a:spAutoFit/>
          </a:bodyPr>
          <a:lstStyle/>
          <a:p>
            <a:r>
              <a:rPr lang="en-US" sz="2800" dirty="0">
                <a:latin typeface="Helvetica Neue" panose="02000503000000020004" pitchFamily="2" charset="0"/>
                <a:ea typeface="Helvetica Neue" panose="02000503000000020004" pitchFamily="2" charset="0"/>
                <a:cs typeface="Helvetica Neue" panose="02000503000000020004" pitchFamily="2" charset="0"/>
              </a:rPr>
              <a:t>Flu evolves faster</a:t>
            </a:r>
          </a:p>
          <a:p>
            <a:pPr marL="285750" indent="-285750">
              <a:buFont typeface="Arial" panose="020B0604020202020204" pitchFamily="34" charset="0"/>
              <a:buChar char="•"/>
            </a:pPr>
            <a:r>
              <a:rPr lang="en-US" sz="2000" dirty="0">
                <a:latin typeface="Helvetica" pitchFamily="2" charset="0"/>
              </a:rPr>
              <a:t>Smaller genome</a:t>
            </a:r>
          </a:p>
          <a:p>
            <a:pPr marL="285750" indent="-285750">
              <a:buFont typeface="Arial" panose="020B0604020202020204" pitchFamily="34" charset="0"/>
              <a:buChar char="•"/>
            </a:pPr>
            <a:r>
              <a:rPr lang="en-US" sz="2000" dirty="0">
                <a:latin typeface="Helvetica" pitchFamily="2" charset="0"/>
              </a:rPr>
              <a:t>No RNA proofreading,</a:t>
            </a:r>
            <a:br>
              <a:rPr lang="en-US" sz="2000" dirty="0">
                <a:latin typeface="Helvetica" pitchFamily="2" charset="0"/>
              </a:rPr>
            </a:br>
            <a:r>
              <a:rPr lang="en-US" sz="2000" dirty="0">
                <a:latin typeface="Helvetica" pitchFamily="2" charset="0"/>
              </a:rPr>
              <a:t>unlike coronavirus</a:t>
            </a:r>
          </a:p>
        </p:txBody>
      </p:sp>
      <p:sp>
        <p:nvSpPr>
          <p:cNvPr id="7" name="TextBox 6">
            <a:extLst>
              <a:ext uri="{FF2B5EF4-FFF2-40B4-BE49-F238E27FC236}">
                <a16:creationId xmlns:a16="http://schemas.microsoft.com/office/drawing/2014/main" id="{DF7C3485-D65C-DE4A-AE4F-146DE0E2D611}"/>
              </a:ext>
            </a:extLst>
          </p:cNvPr>
          <p:cNvSpPr txBox="1"/>
          <p:nvPr/>
        </p:nvSpPr>
        <p:spPr>
          <a:xfrm>
            <a:off x="154823" y="6488668"/>
            <a:ext cx="2120132" cy="369332"/>
          </a:xfrm>
          <a:prstGeom prst="rect">
            <a:avLst/>
          </a:prstGeom>
          <a:noFill/>
        </p:spPr>
        <p:txBody>
          <a:bodyPr wrap="none" rtlCol="0">
            <a:spAutoFit/>
          </a:bodyPr>
          <a:lstStyle/>
          <a:p>
            <a:r>
              <a:rPr lang="en-US" dirty="0"/>
              <a:t>http://</a:t>
            </a:r>
            <a:r>
              <a:rPr lang="en-US" dirty="0" err="1"/>
              <a:t>nextstrain.org</a:t>
            </a:r>
            <a:endParaRPr lang="en-US" dirty="0"/>
          </a:p>
        </p:txBody>
      </p:sp>
    </p:spTree>
    <p:extLst>
      <p:ext uri="{BB962C8B-B14F-4D97-AF65-F5344CB8AC3E}">
        <p14:creationId xmlns:p14="http://schemas.microsoft.com/office/powerpoint/2010/main" val="16188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8380-5216-9745-99E7-323A5D52BB97}"/>
              </a:ext>
            </a:extLst>
          </p:cNvPr>
          <p:cNvSpPr>
            <a:spLocks noGrp="1"/>
          </p:cNvSpPr>
          <p:nvPr>
            <p:ph type="title"/>
          </p:nvPr>
        </p:nvSpPr>
        <p:spPr/>
        <p:txBody>
          <a:bodyPr>
            <a:normAutofit fontScale="90000"/>
          </a:bodyPr>
          <a:lstStyle/>
          <a:p>
            <a:r>
              <a:rPr lang="en-US" dirty="0"/>
              <a:t>Is SARS-CoV-2 currently evolving?</a:t>
            </a:r>
          </a:p>
        </p:txBody>
      </p:sp>
      <p:sp>
        <p:nvSpPr>
          <p:cNvPr id="3" name="Content Placeholder 2">
            <a:extLst>
              <a:ext uri="{FF2B5EF4-FFF2-40B4-BE49-F238E27FC236}">
                <a16:creationId xmlns:a16="http://schemas.microsoft.com/office/drawing/2014/main" id="{C663FC05-2CD5-F348-889B-0BA1281097E0}"/>
              </a:ext>
            </a:extLst>
          </p:cNvPr>
          <p:cNvSpPr>
            <a:spLocks noGrp="1"/>
          </p:cNvSpPr>
          <p:nvPr>
            <p:ph idx="1"/>
          </p:nvPr>
        </p:nvSpPr>
        <p:spPr>
          <a:xfrm>
            <a:off x="241300" y="1117601"/>
            <a:ext cx="3187700" cy="1905000"/>
          </a:xfrm>
        </p:spPr>
        <p:txBody>
          <a:bodyPr>
            <a:normAutofit/>
          </a:bodyPr>
          <a:lstStyle/>
          <a:p>
            <a:pPr marL="0" indent="0">
              <a:buNone/>
            </a:pPr>
            <a:r>
              <a:rPr lang="en-US" sz="2800" dirty="0"/>
              <a:t>…but not yet likely affecting transmission or virulence</a:t>
            </a:r>
          </a:p>
        </p:txBody>
      </p:sp>
      <p:pic>
        <p:nvPicPr>
          <p:cNvPr id="7" name="Picture 6">
            <a:extLst>
              <a:ext uri="{FF2B5EF4-FFF2-40B4-BE49-F238E27FC236}">
                <a16:creationId xmlns:a16="http://schemas.microsoft.com/office/drawing/2014/main" id="{DA50CEEB-F24C-884E-BB54-457A49166348}"/>
              </a:ext>
            </a:extLst>
          </p:cNvPr>
          <p:cNvPicPr>
            <a:picLocks noChangeAspect="1"/>
          </p:cNvPicPr>
          <p:nvPr/>
        </p:nvPicPr>
        <p:blipFill>
          <a:blip r:embed="rId3"/>
          <a:stretch>
            <a:fillRect/>
          </a:stretch>
        </p:blipFill>
        <p:spPr>
          <a:xfrm>
            <a:off x="3429000" y="1417638"/>
            <a:ext cx="5384064" cy="4514850"/>
          </a:xfrm>
          <a:prstGeom prst="rect">
            <a:avLst/>
          </a:prstGeom>
        </p:spPr>
      </p:pic>
      <p:pic>
        <p:nvPicPr>
          <p:cNvPr id="10" name="Picture 9">
            <a:extLst>
              <a:ext uri="{FF2B5EF4-FFF2-40B4-BE49-F238E27FC236}">
                <a16:creationId xmlns:a16="http://schemas.microsoft.com/office/drawing/2014/main" id="{56D93AB1-B0EE-D04A-AD8B-49E19750B8E4}"/>
              </a:ext>
            </a:extLst>
          </p:cNvPr>
          <p:cNvPicPr>
            <a:picLocks noChangeAspect="1"/>
          </p:cNvPicPr>
          <p:nvPr/>
        </p:nvPicPr>
        <p:blipFill>
          <a:blip r:embed="rId4"/>
          <a:stretch>
            <a:fillRect/>
          </a:stretch>
        </p:blipFill>
        <p:spPr>
          <a:xfrm>
            <a:off x="1231900" y="3022601"/>
            <a:ext cx="2641600" cy="3683000"/>
          </a:xfrm>
          <a:prstGeom prst="rect">
            <a:avLst/>
          </a:prstGeom>
        </p:spPr>
      </p:pic>
      <p:sp>
        <p:nvSpPr>
          <p:cNvPr id="12" name="Oval 11">
            <a:extLst>
              <a:ext uri="{FF2B5EF4-FFF2-40B4-BE49-F238E27FC236}">
                <a16:creationId xmlns:a16="http://schemas.microsoft.com/office/drawing/2014/main" id="{48055E7D-7AB7-304D-8DC8-55FD7321B91D}"/>
              </a:ext>
            </a:extLst>
          </p:cNvPr>
          <p:cNvSpPr/>
          <p:nvPr/>
        </p:nvSpPr>
        <p:spPr>
          <a:xfrm>
            <a:off x="7429500" y="2425701"/>
            <a:ext cx="1054100" cy="11938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D192DCBE-C38B-AB44-8F0C-7B933BF0AC0A}"/>
              </a:ext>
            </a:extLst>
          </p:cNvPr>
          <p:cNvSpPr/>
          <p:nvPr/>
        </p:nvSpPr>
        <p:spPr>
          <a:xfrm>
            <a:off x="3441701" y="3619500"/>
            <a:ext cx="5473700" cy="2692400"/>
          </a:xfrm>
          <a:custGeom>
            <a:avLst/>
            <a:gdLst>
              <a:gd name="connsiteX0" fmla="*/ 5041900 w 5760389"/>
              <a:gd name="connsiteY0" fmla="*/ 0 h 2692400"/>
              <a:gd name="connsiteX1" fmla="*/ 5334000 w 5760389"/>
              <a:gd name="connsiteY1" fmla="*/ 1892300 h 2692400"/>
              <a:gd name="connsiteX2" fmla="*/ 0 w 5760389"/>
              <a:gd name="connsiteY2" fmla="*/ 2692400 h 2692400"/>
            </a:gdLst>
            <a:ahLst/>
            <a:cxnLst>
              <a:cxn ang="0">
                <a:pos x="connsiteX0" y="connsiteY0"/>
              </a:cxn>
              <a:cxn ang="0">
                <a:pos x="connsiteX1" y="connsiteY1"/>
              </a:cxn>
              <a:cxn ang="0">
                <a:pos x="connsiteX2" y="connsiteY2"/>
              </a:cxn>
            </a:cxnLst>
            <a:rect l="l" t="t" r="r" b="b"/>
            <a:pathLst>
              <a:path w="5760389" h="2692400">
                <a:moveTo>
                  <a:pt x="5041900" y="0"/>
                </a:moveTo>
                <a:cubicBezTo>
                  <a:pt x="5608108" y="721783"/>
                  <a:pt x="6174317" y="1443567"/>
                  <a:pt x="5334000" y="1892300"/>
                </a:cubicBezTo>
                <a:cubicBezTo>
                  <a:pt x="4493683" y="2341033"/>
                  <a:pt x="812800" y="2575983"/>
                  <a:pt x="0" y="2692400"/>
                </a:cubicBezTo>
              </a:path>
            </a:pathLst>
          </a:custGeom>
          <a:noFill/>
          <a:ln w="3810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9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5655</TotalTime>
  <Words>2321</Words>
  <Application>Microsoft Macintosh PowerPoint</Application>
  <PresentationFormat>On-screen Show (4:3)</PresentationFormat>
  <Paragraphs>156</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Bernard MT Condensed</vt:lpstr>
      <vt:lpstr>Calibri</vt:lpstr>
      <vt:lpstr>Courier</vt:lpstr>
      <vt:lpstr>Helvetica</vt:lpstr>
      <vt:lpstr>Helvetica Neue</vt:lpstr>
      <vt:lpstr>Helvetica Neue Light</vt:lpstr>
      <vt:lpstr>Impact</vt:lpstr>
      <vt:lpstr>Phosphate Solid</vt:lpstr>
      <vt:lpstr>Office Theme</vt:lpstr>
      <vt:lpstr>Evolutionary biology of  novel coronavirus SARS-CoV-2</vt:lpstr>
      <vt:lpstr>Where did this virus come from?</vt:lpstr>
      <vt:lpstr>Evolutionary family tree</vt:lpstr>
      <vt:lpstr>Family tree of coronaviruses</vt:lpstr>
      <vt:lpstr>Why are bats the reservoir for new human coronaviruses?</vt:lpstr>
      <vt:lpstr>Ok, so this coronavirus came from bats.   Is it evolving in humans now?</vt:lpstr>
      <vt:lpstr>Is SARS-CoV-2 currently evolving?</vt:lpstr>
      <vt:lpstr>SARS-CoV-2 vs seasonal influenza</vt:lpstr>
      <vt:lpstr>Is SARS-CoV-2 currently evolving?</vt:lpstr>
      <vt:lpstr>Most genetic variation in SARS-CoV-2 is randomly associated with geography</vt:lpstr>
      <vt:lpstr>Could this coronavirus adapt to humans and become more or less virulent?</vt:lpstr>
      <vt:lpstr>Virus fitness depends on transmission, which is accelerating for SARS-CoV-2</vt:lpstr>
      <vt:lpstr>Experts agree: little selection to increase transmissibility</vt:lpstr>
      <vt:lpstr>One possible example of human adaptation?</vt:lpstr>
      <vt:lpstr>PowerPoint Presentation</vt:lpstr>
      <vt:lpstr>PowerPoint Presentation</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biology of  SARS-CoV-2</dc:title>
  <dc:creator>Vaughn S. Cooper</dc:creator>
  <cp:lastModifiedBy>Vaughn S. Cooper</cp:lastModifiedBy>
  <cp:revision>63</cp:revision>
  <cp:lastPrinted>2020-03-24T17:40:20Z</cp:lastPrinted>
  <dcterms:created xsi:type="dcterms:W3CDTF">2020-03-20T22:18:37Z</dcterms:created>
  <dcterms:modified xsi:type="dcterms:W3CDTF">2020-03-24T20:33:57Z</dcterms:modified>
</cp:coreProperties>
</file>