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Muli"/>
      <p:regular r:id="rId14"/>
      <p:bold r:id="rId15"/>
      <p:italic r:id="rId16"/>
      <p:boldItalic r:id="rId17"/>
    </p:embeddedFont>
    <p:embeddedFont>
      <p:font typeface="Caveat"/>
      <p:regular r:id="rId18"/>
      <p:bold r:id="rId19"/>
    </p:embeddedFont>
    <p:embeddedFont>
      <p:font typeface="Roboto"/>
      <p:regular r:id="rId20"/>
      <p:bold r:id="rId21"/>
      <p:italic r:id="rId22"/>
      <p:boldItalic r:id="rId23"/>
    </p:embeddedFont>
    <p:embeddedFont>
      <p:font typeface="Helvetica Neue"/>
      <p:regular r:id="rId24"/>
      <p:bold r:id="rId25"/>
      <p:italic r:id="rId26"/>
      <p:boldItalic r:id="rId27"/>
    </p:embeddedFont>
    <p:embeddedFont>
      <p:font typeface="Helvetica Neue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HelveticaNeue-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HelveticaNeueLight-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uli-bold.fntdata"/><Relationship Id="rId14" Type="http://schemas.openxmlformats.org/officeDocument/2006/relationships/font" Target="fonts/Muli-regular.fntdata"/><Relationship Id="rId17" Type="http://schemas.openxmlformats.org/officeDocument/2006/relationships/font" Target="fonts/Muli-boldItalic.fntdata"/><Relationship Id="rId16" Type="http://schemas.openxmlformats.org/officeDocument/2006/relationships/font" Target="fonts/Muli-italic.fntdata"/><Relationship Id="rId19" Type="http://schemas.openxmlformats.org/officeDocument/2006/relationships/font" Target="fonts/Caveat-bold.fntdata"/><Relationship Id="rId1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i-lab.dimensions.ai/cookbooks/5-patents/1-Patents-referencing-a-Research-Organization.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cc543d17d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cc543d17d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e63112e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e63112e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e66af275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e66af275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eef2754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eef2754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eef2754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eef2754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things to show:</a:t>
            </a:r>
            <a:endParaRPr/>
          </a:p>
          <a:p>
            <a:pPr indent="0" lvl="0" marL="0" rtl="0" algn="l">
              <a:spcBef>
                <a:spcPts val="0"/>
              </a:spcBef>
              <a:spcAft>
                <a:spcPts val="0"/>
              </a:spcAft>
              <a:buNone/>
            </a:pPr>
            <a:r>
              <a:rPr lang="en"/>
              <a:t>F</a:t>
            </a:r>
            <a:r>
              <a:rPr lang="en"/>
              <a:t>or the top x% high cited slide into analytical views and show universities and then click on heatmap. It would show funders by default. Open the list to edit and choose anything else. I’d suggest OA because the FoR mixes 2 and 4 level so it’s easier to see the FoR heatmap starting in research categories so you have them on the vertical axes and when you download the data you can filter on the level you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corporate collaboration - refine it with a basic keyword. The search would then be: aff_org_types:Company AND "cardiology". Our hack integrates like any other keyword 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Funder not in Dimensions: go to Analytical Views -&gt; Research categories -&gt; Timeline. Show how to edit it and get data out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eef2754e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eef2754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eef2754e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eef2754e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t>
            </a:r>
            <a:r>
              <a:rPr lang="en" u="sng">
                <a:solidFill>
                  <a:schemeClr val="hlink"/>
                </a:solidFill>
                <a:hlinkClick r:id="rId2"/>
              </a:rPr>
              <a:t>https://api-lab.dimensions.ai/cookbooks/5-patents/1-Patents-referencing-a-Research-Organization.html</a:t>
            </a:r>
            <a:r>
              <a:rPr lang="en"/>
              <a:t> as an example. Open in google collab. Inputing your username and password will be visible to everyone so you might want to use one of the test/ demo accounts. Every step is explained in th notebook. To make it more interesting choose a funder GRID and show them how to edit the query so they get publications funded by x funder mentioned in patents. The code that needs to be changed is under </a:t>
            </a:r>
            <a:endParaRPr/>
          </a:p>
          <a:p>
            <a:pPr indent="0" lvl="0" marL="0" rtl="0" algn="l">
              <a:spcBef>
                <a:spcPts val="0"/>
              </a:spcBef>
              <a:spcAft>
                <a:spcPts val="0"/>
              </a:spcAft>
              <a:buNone/>
            </a:pPr>
            <a:r>
              <a:rPr lang="en" sz="1750">
                <a:solidFill>
                  <a:srgbClr val="212121"/>
                </a:solidFill>
                <a:highlight>
                  <a:srgbClr val="FFFFFF"/>
                </a:highlight>
                <a:latin typeface="Roboto"/>
                <a:ea typeface="Roboto"/>
                <a:cs typeface="Roboto"/>
                <a:sym typeface="Roboto"/>
              </a:rPr>
              <a:t>1 - Prerequisite: Extracting Publications Data</a:t>
            </a:r>
            <a:endParaRPr sz="1750">
              <a:solidFill>
                <a:srgbClr val="212121"/>
              </a:solidFill>
              <a:highlight>
                <a:srgbClr val="FFFFFF"/>
              </a:highlight>
              <a:latin typeface="Roboto"/>
              <a:ea typeface="Roboto"/>
              <a:cs typeface="Roboto"/>
              <a:sym typeface="Roboto"/>
            </a:endParaRPr>
          </a:p>
          <a:p>
            <a:pPr indent="0" lvl="0" marL="0" rtl="0" algn="l">
              <a:lnSpc>
                <a:spcPct val="135714"/>
              </a:lnSpc>
              <a:spcBef>
                <a:spcPts val="0"/>
              </a:spcBef>
              <a:spcAft>
                <a:spcPts val="0"/>
              </a:spcAft>
              <a:buNone/>
            </a:pPr>
            <a:r>
              <a:rPr lang="en" sz="1050">
                <a:highlight>
                  <a:srgbClr val="FFFFFE"/>
                </a:highlight>
                <a:latin typeface="Courier New"/>
                <a:ea typeface="Courier New"/>
                <a:cs typeface="Courier New"/>
                <a:sym typeface="Courier New"/>
              </a:rPr>
              <a:t>q = </a:t>
            </a:r>
            <a:r>
              <a:rPr lang="en" sz="1050">
                <a:solidFill>
                  <a:srgbClr val="0000FF"/>
                </a:solidFill>
                <a:highlight>
                  <a:srgbClr val="FFFFFE"/>
                </a:highlight>
                <a:latin typeface="Courier New"/>
                <a:ea typeface="Courier New"/>
                <a:cs typeface="Courier New"/>
                <a:sym typeface="Courier New"/>
              </a:rPr>
              <a:t>f</a:t>
            </a:r>
            <a:r>
              <a:rPr lang="en" sz="1050">
                <a:solidFill>
                  <a:srgbClr val="A31515"/>
                </a:solidFill>
                <a:highlight>
                  <a:srgbClr val="FFFFFE"/>
                </a:highlight>
                <a:latin typeface="Courier New"/>
                <a:ea typeface="Courier New"/>
                <a:cs typeface="Courier New"/>
                <a:sym typeface="Courier New"/>
              </a:rPr>
              <a:t>"""search publications </a:t>
            </a:r>
            <a:endParaRPr sz="1050">
              <a:solidFill>
                <a:srgbClr val="A31515"/>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31515"/>
                </a:solidFill>
                <a:highlight>
                  <a:srgbClr val="FFFFFE"/>
                </a:highlight>
                <a:latin typeface="Courier New"/>
                <a:ea typeface="Courier New"/>
                <a:cs typeface="Courier New"/>
                <a:sym typeface="Courier New"/>
              </a:rPr>
              <a:t>        where research_orgs.id=</a:t>
            </a:r>
            <a:r>
              <a:rPr lang="en" sz="1050">
                <a:highlight>
                  <a:srgbClr val="FFFFFE"/>
                </a:highlight>
                <a:latin typeface="Courier New"/>
                <a:ea typeface="Courier New"/>
                <a:cs typeface="Courier New"/>
                <a:sym typeface="Courier New"/>
              </a:rPr>
              <a:t>"{GRIDID}"</a:t>
            </a:r>
            <a:r>
              <a:rPr lang="en" sz="1050">
                <a:solidFill>
                  <a:srgbClr val="A31515"/>
                </a:solidFill>
                <a:highlight>
                  <a:srgbClr val="FFFFFE"/>
                </a:highlight>
                <a:latin typeface="Courier New"/>
                <a:ea typeface="Courier New"/>
                <a:cs typeface="Courier New"/>
                <a:sym typeface="Courier New"/>
              </a:rPr>
              <a:t> </a:t>
            </a:r>
            <a:endParaRPr sz="1050">
              <a:solidFill>
                <a:srgbClr val="A31515"/>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31515"/>
                </a:solidFill>
                <a:highlight>
                  <a:srgbClr val="FFFFFE"/>
                </a:highlight>
                <a:latin typeface="Courier New"/>
                <a:ea typeface="Courier New"/>
                <a:cs typeface="Courier New"/>
                <a:sym typeface="Courier New"/>
              </a:rPr>
              <a:t>        and year in [{YEAR_START}:{YEAR_END}]</a:t>
            </a:r>
            <a:endParaRPr sz="1050">
              <a:solidFill>
                <a:srgbClr val="A31515"/>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31515"/>
                </a:solidFill>
                <a:highlight>
                  <a:srgbClr val="FFFFFE"/>
                </a:highlight>
                <a:latin typeface="Courier New"/>
                <a:ea typeface="Courier New"/>
                <a:cs typeface="Courier New"/>
                <a:sym typeface="Courier New"/>
              </a:rPr>
              <a:t>        return publications[basics+category_for+times_cited]"""</a:t>
            </a:r>
            <a:endParaRPr sz="1050">
              <a:solidFill>
                <a:srgbClr val="A31515"/>
              </a:solidFill>
              <a:highlight>
                <a:srgbClr val="FFFFFE"/>
              </a:highlight>
              <a:latin typeface="Courier New"/>
              <a:ea typeface="Courier New"/>
              <a:cs typeface="Courier New"/>
              <a:sym typeface="Courier New"/>
            </a:endParaRPr>
          </a:p>
          <a:p>
            <a:pPr indent="0" lvl="0" marL="0" rtl="0" algn="l">
              <a:spcBef>
                <a:spcPts val="0"/>
              </a:spcBef>
              <a:spcAft>
                <a:spcPts val="0"/>
              </a:spcAft>
              <a:buNone/>
            </a:pPr>
            <a:r>
              <a:rPr lang="en"/>
              <a:t>Here hange research_orgs.id with funders.id . The idea is to get them to think of different ways they could adapt these notebooks to their own needs without having to build another one from scratch. Also, by being very confident in writing queries in the API UI will make is even easier to adapt python books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eef2754e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eef2754e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e63112e8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e63112e8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9.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9.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1">
  <p:cSld name="TITLE_2">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rotWithShape="1">
          <a:blip r:embed="rId3">
            <a:alphaModFix/>
          </a:blip>
          <a:srcRect b="0" l="0" r="0" t="0"/>
          <a:stretch/>
        </p:blipFill>
        <p:spPr>
          <a:xfrm>
            <a:off x="4942377" y="916425"/>
            <a:ext cx="3466700" cy="3158250"/>
          </a:xfrm>
          <a:prstGeom prst="rect">
            <a:avLst/>
          </a:prstGeom>
          <a:noFill/>
          <a:ln>
            <a:noFill/>
          </a:ln>
        </p:spPr>
      </p:pic>
      <p:sp>
        <p:nvSpPr>
          <p:cNvPr id="11" name="Google Shape;11;p2"/>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gn="ctr">
              <a:spcBef>
                <a:spcPts val="600"/>
              </a:spcBef>
              <a:spcAft>
                <a:spcPts val="0"/>
              </a:spcAft>
              <a:buNone/>
              <a:defRPr/>
            </a:lvl2pPr>
            <a:lvl3pPr lvl="2" rtl="0" algn="ctr">
              <a:spcBef>
                <a:spcPts val="600"/>
              </a:spcBef>
              <a:spcAft>
                <a:spcPts val="0"/>
              </a:spcAft>
              <a:buNone/>
              <a:defRPr/>
            </a:lvl3pPr>
            <a:lvl4pPr lvl="3" rtl="0" algn="ctr">
              <a:spcBef>
                <a:spcPts val="600"/>
              </a:spcBef>
              <a:spcAft>
                <a:spcPts val="0"/>
              </a:spcAft>
              <a:buNone/>
              <a:defRPr/>
            </a:lvl4pPr>
            <a:lvl5pPr lvl="4" rtl="0" algn="ctr">
              <a:spcBef>
                <a:spcPts val="600"/>
              </a:spcBef>
              <a:spcAft>
                <a:spcPts val="0"/>
              </a:spcAft>
              <a:buNone/>
              <a:defRPr/>
            </a:lvl5pPr>
            <a:lvl6pPr lvl="5" rtl="0" algn="ctr">
              <a:spcBef>
                <a:spcPts val="600"/>
              </a:spcBef>
              <a:spcAft>
                <a:spcPts val="0"/>
              </a:spcAft>
              <a:buNone/>
              <a:defRPr/>
            </a:lvl6pPr>
            <a:lvl7pPr lvl="6" rtl="0" algn="ctr">
              <a:spcBef>
                <a:spcPts val="600"/>
              </a:spcBef>
              <a:spcAft>
                <a:spcPts val="0"/>
              </a:spcAft>
              <a:buNone/>
              <a:defRPr/>
            </a:lvl7pPr>
            <a:lvl8pPr lvl="7" rtl="0" algn="ctr">
              <a:spcBef>
                <a:spcPts val="600"/>
              </a:spcBef>
              <a:spcAft>
                <a:spcPts val="0"/>
              </a:spcAft>
              <a:buNone/>
              <a:defRPr/>
            </a:lvl8pPr>
            <a:lvl9pPr lvl="8" rtl="0" algn="ctr">
              <a:spcBef>
                <a:spcPts val="600"/>
              </a:spcBef>
              <a:spcAft>
                <a:spcPts val="600"/>
              </a:spcAft>
              <a:buNone/>
              <a:defRPr/>
            </a:lvl9pPr>
          </a:lstStyle>
          <a:p/>
        </p:txBody>
      </p:sp>
      <p:sp>
        <p:nvSpPr>
          <p:cNvPr id="12" name="Google Shape;12;p2"/>
          <p:cNvSpPr txBox="1"/>
          <p:nvPr>
            <p:ph type="title"/>
          </p:nvPr>
        </p:nvSpPr>
        <p:spPr>
          <a:xfrm>
            <a:off x="457200" y="1808925"/>
            <a:ext cx="40323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 name="Google Shape;13;p2"/>
          <p:cNvSpPr txBox="1"/>
          <p:nvPr>
            <p:ph idx="2" type="subTitle"/>
          </p:nvPr>
        </p:nvSpPr>
        <p:spPr>
          <a:xfrm>
            <a:off x="457200" y="2952800"/>
            <a:ext cx="40323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600"/>
              </a:spcAft>
              <a:buNone/>
              <a:defRPr>
                <a:solidFill>
                  <a:srgbClr val="FFFFFF"/>
                </a:solidFill>
              </a:defRPr>
            </a:lvl9pPr>
          </a:lstStyle>
          <a:p/>
        </p:txBody>
      </p:sp>
      <p:pic>
        <p:nvPicPr>
          <p:cNvPr id="14" name="Google Shape;14;p2"/>
          <p:cNvPicPr preferRelativeResize="0"/>
          <p:nvPr/>
        </p:nvPicPr>
        <p:blipFill>
          <a:blip r:embed="rId4">
            <a:alphaModFix/>
          </a:blip>
          <a:stretch>
            <a:fillRect/>
          </a:stretch>
        </p:blipFill>
        <p:spPr>
          <a:xfrm>
            <a:off x="5309775" y="4442175"/>
            <a:ext cx="3551349" cy="488475"/>
          </a:xfrm>
          <a:prstGeom prst="rect">
            <a:avLst/>
          </a:prstGeom>
          <a:noFill/>
          <a:ln>
            <a:noFill/>
          </a:ln>
        </p:spPr>
      </p:pic>
      <p:pic>
        <p:nvPicPr>
          <p:cNvPr id="15" name="Google Shape;15;p2"/>
          <p:cNvPicPr preferRelativeResize="0"/>
          <p:nvPr/>
        </p:nvPicPr>
        <p:blipFill>
          <a:blip r:embed="rId5">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3">
  <p:cSld name="SECTION_HEADER_8_2_1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1"/>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7" name="Google Shape;67;p1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8" name="Google Shape;68;p11"/>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9" name="Google Shape;69;p11"/>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pic>
        <p:nvPicPr>
          <p:cNvPr id="70" name="Google Shape;70;p11"/>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71" name="Google Shape;71;p11"/>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SECTION_HEADER_8_1_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4" name="Google Shape;74;p12"/>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75" name="Google Shape;75;p12"/>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1">
  <p:cSld name="SECTION_HEADER_8_1_1_1">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3"/>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8" name="Google Shape;78;p13"/>
          <p:cNvPicPr preferRelativeResize="0"/>
          <p:nvPr/>
        </p:nvPicPr>
        <p:blipFill rotWithShape="1">
          <a:blip r:embed="rId3">
            <a:alphaModFix/>
          </a:blip>
          <a:srcRect b="22525" l="0" r="0" t="25320"/>
          <a:stretch/>
        </p:blipFill>
        <p:spPr>
          <a:xfrm>
            <a:off x="3752178" y="728000"/>
            <a:ext cx="8163375" cy="4257600"/>
          </a:xfrm>
          <a:prstGeom prst="rect">
            <a:avLst/>
          </a:prstGeom>
          <a:noFill/>
          <a:ln>
            <a:noFill/>
          </a:ln>
        </p:spPr>
      </p:pic>
      <p:sp>
        <p:nvSpPr>
          <p:cNvPr id="79" name="Google Shape;79;p13"/>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0" name="Google Shape;80;p13"/>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1" name="Google Shape;81;p13"/>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2">
  <p:cSld name="SECTION_HEADER_8_1_1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84" name="Google Shape;84;p14"/>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5" name="Google Shape;85;p14"/>
          <p:cNvPicPr preferRelativeResize="0"/>
          <p:nvPr/>
        </p:nvPicPr>
        <p:blipFill>
          <a:blip r:embed="rId3">
            <a:alphaModFix/>
          </a:blip>
          <a:stretch>
            <a:fillRect/>
          </a:stretch>
        </p:blipFill>
        <p:spPr>
          <a:xfrm>
            <a:off x="4233658" y="747697"/>
            <a:ext cx="6202797" cy="4242777"/>
          </a:xfrm>
          <a:prstGeom prst="rect">
            <a:avLst/>
          </a:prstGeom>
          <a:noFill/>
          <a:ln>
            <a:noFill/>
          </a:ln>
        </p:spPr>
      </p:pic>
      <p:pic>
        <p:nvPicPr>
          <p:cNvPr id="86" name="Google Shape;86;p14"/>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7" name="Google Shape;87;p14"/>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_1">
  <p:cSld name="CUSTOM_4">
    <p:bg>
      <p:bgPr>
        <a:noFill/>
      </p:bgPr>
    </p:bg>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a:off x="2022750" y="1928735"/>
            <a:ext cx="1955870" cy="1724181"/>
          </a:xfrm>
          <a:prstGeom prst="rect">
            <a:avLst/>
          </a:prstGeom>
          <a:noFill/>
          <a:ln>
            <a:noFill/>
          </a:ln>
        </p:spPr>
      </p:pic>
      <p:pic>
        <p:nvPicPr>
          <p:cNvPr id="90" name="Google Shape;90;p15"/>
          <p:cNvPicPr preferRelativeResize="0"/>
          <p:nvPr/>
        </p:nvPicPr>
        <p:blipFill>
          <a:blip r:embed="rId2">
            <a:alphaModFix/>
          </a:blip>
          <a:stretch>
            <a:fillRect/>
          </a:stretch>
        </p:blipFill>
        <p:spPr>
          <a:xfrm>
            <a:off x="3595841" y="1029248"/>
            <a:ext cx="1955870" cy="1724181"/>
          </a:xfrm>
          <a:prstGeom prst="rect">
            <a:avLst/>
          </a:prstGeom>
          <a:noFill/>
          <a:ln>
            <a:noFill/>
          </a:ln>
        </p:spPr>
      </p:pic>
      <p:pic>
        <p:nvPicPr>
          <p:cNvPr id="91" name="Google Shape;91;p15"/>
          <p:cNvPicPr preferRelativeResize="0"/>
          <p:nvPr/>
        </p:nvPicPr>
        <p:blipFill>
          <a:blip r:embed="rId2">
            <a:alphaModFix/>
          </a:blip>
          <a:stretch>
            <a:fillRect/>
          </a:stretch>
        </p:blipFill>
        <p:spPr>
          <a:xfrm>
            <a:off x="3585857" y="2827162"/>
            <a:ext cx="1955870" cy="1724181"/>
          </a:xfrm>
          <a:prstGeom prst="rect">
            <a:avLst/>
          </a:prstGeom>
          <a:noFill/>
          <a:ln>
            <a:noFill/>
          </a:ln>
        </p:spPr>
      </p:pic>
      <p:pic>
        <p:nvPicPr>
          <p:cNvPr id="92" name="Google Shape;92;p15"/>
          <p:cNvPicPr preferRelativeResize="0"/>
          <p:nvPr/>
        </p:nvPicPr>
        <p:blipFill>
          <a:blip r:embed="rId2">
            <a:alphaModFix/>
          </a:blip>
          <a:stretch>
            <a:fillRect/>
          </a:stretch>
        </p:blipFill>
        <p:spPr>
          <a:xfrm>
            <a:off x="5165206" y="1928735"/>
            <a:ext cx="1955870" cy="1724181"/>
          </a:xfrm>
          <a:prstGeom prst="rect">
            <a:avLst/>
          </a:prstGeom>
          <a:noFill/>
          <a:ln>
            <a:noFill/>
          </a:ln>
        </p:spPr>
      </p:pic>
      <p:pic>
        <p:nvPicPr>
          <p:cNvPr id="93" name="Google Shape;93;p15"/>
          <p:cNvPicPr preferRelativeResize="0"/>
          <p:nvPr/>
        </p:nvPicPr>
        <p:blipFill>
          <a:blip r:embed="rId2">
            <a:alphaModFix/>
          </a:blip>
          <a:stretch>
            <a:fillRect/>
          </a:stretch>
        </p:blipFill>
        <p:spPr>
          <a:xfrm>
            <a:off x="6730931" y="1029248"/>
            <a:ext cx="1955870" cy="1724181"/>
          </a:xfrm>
          <a:prstGeom prst="rect">
            <a:avLst/>
          </a:prstGeom>
          <a:noFill/>
          <a:ln>
            <a:noFill/>
          </a:ln>
        </p:spPr>
      </p:pic>
      <p:pic>
        <p:nvPicPr>
          <p:cNvPr id="94" name="Google Shape;94;p15"/>
          <p:cNvPicPr preferRelativeResize="0"/>
          <p:nvPr/>
        </p:nvPicPr>
        <p:blipFill>
          <a:blip r:embed="rId2">
            <a:alphaModFix/>
          </a:blip>
          <a:stretch>
            <a:fillRect/>
          </a:stretch>
        </p:blipFill>
        <p:spPr>
          <a:xfrm>
            <a:off x="6730931" y="2827162"/>
            <a:ext cx="1955870" cy="1724181"/>
          </a:xfrm>
          <a:prstGeom prst="rect">
            <a:avLst/>
          </a:prstGeom>
          <a:noFill/>
          <a:ln>
            <a:noFill/>
          </a:ln>
        </p:spPr>
      </p:pic>
      <p:pic>
        <p:nvPicPr>
          <p:cNvPr id="95" name="Google Shape;95;p15"/>
          <p:cNvPicPr preferRelativeResize="0"/>
          <p:nvPr/>
        </p:nvPicPr>
        <p:blipFill>
          <a:blip r:embed="rId2">
            <a:alphaModFix/>
          </a:blip>
          <a:stretch>
            <a:fillRect/>
          </a:stretch>
        </p:blipFill>
        <p:spPr>
          <a:xfrm>
            <a:off x="454775" y="1029248"/>
            <a:ext cx="1955870" cy="1724181"/>
          </a:xfrm>
          <a:prstGeom prst="rect">
            <a:avLst/>
          </a:prstGeom>
          <a:noFill/>
          <a:ln>
            <a:noFill/>
          </a:ln>
        </p:spPr>
      </p:pic>
      <p:sp>
        <p:nvSpPr>
          <p:cNvPr id="96" name="Google Shape;96;p15"/>
          <p:cNvSpPr txBox="1"/>
          <p:nvPr>
            <p:ph idx="1" type="subTitle"/>
          </p:nvPr>
        </p:nvSpPr>
        <p:spPr>
          <a:xfrm>
            <a:off x="729328" y="126421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97" name="Google Shape;97;p15"/>
          <p:cNvSpPr txBox="1"/>
          <p:nvPr>
            <p:ph idx="2" type="subTitle"/>
          </p:nvPr>
        </p:nvSpPr>
        <p:spPr>
          <a:xfrm>
            <a:off x="2241724" y="216369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98" name="Google Shape;98;p15"/>
          <p:cNvSpPr txBox="1"/>
          <p:nvPr>
            <p:ph idx="3" type="subTitle"/>
          </p:nvPr>
        </p:nvSpPr>
        <p:spPr>
          <a:xfrm>
            <a:off x="3840029" y="129676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99" name="Google Shape;99;p15"/>
          <p:cNvSpPr txBox="1"/>
          <p:nvPr>
            <p:ph idx="4" type="subTitle"/>
          </p:nvPr>
        </p:nvSpPr>
        <p:spPr>
          <a:xfrm>
            <a:off x="3840016" y="305531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100" name="Google Shape;100;p15"/>
          <p:cNvSpPr txBox="1"/>
          <p:nvPr>
            <p:ph idx="5" type="subTitle"/>
          </p:nvPr>
        </p:nvSpPr>
        <p:spPr>
          <a:xfrm>
            <a:off x="5438334" y="216370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101" name="Google Shape;101;p15"/>
          <p:cNvSpPr txBox="1"/>
          <p:nvPr>
            <p:ph idx="6" type="subTitle"/>
          </p:nvPr>
        </p:nvSpPr>
        <p:spPr>
          <a:xfrm>
            <a:off x="6984182" y="129677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102" name="Google Shape;102;p15"/>
          <p:cNvSpPr txBox="1"/>
          <p:nvPr>
            <p:ph idx="7" type="subTitle"/>
          </p:nvPr>
        </p:nvSpPr>
        <p:spPr>
          <a:xfrm>
            <a:off x="6984182" y="3055300"/>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600"/>
              </a:spcBef>
              <a:spcAft>
                <a:spcPts val="0"/>
              </a:spcAft>
              <a:buNone/>
              <a:defRPr>
                <a:solidFill>
                  <a:srgbClr val="2A245C"/>
                </a:solidFill>
              </a:defRPr>
            </a:lvl2pPr>
            <a:lvl3pPr lvl="2" rtl="0">
              <a:spcBef>
                <a:spcPts val="600"/>
              </a:spcBef>
              <a:spcAft>
                <a:spcPts val="0"/>
              </a:spcAft>
              <a:buNone/>
              <a:defRPr>
                <a:solidFill>
                  <a:srgbClr val="2A245C"/>
                </a:solidFill>
              </a:defRPr>
            </a:lvl3pPr>
            <a:lvl4pPr lvl="3" rtl="0">
              <a:spcBef>
                <a:spcPts val="600"/>
              </a:spcBef>
              <a:spcAft>
                <a:spcPts val="0"/>
              </a:spcAft>
              <a:buNone/>
              <a:defRPr>
                <a:solidFill>
                  <a:srgbClr val="2A245C"/>
                </a:solidFill>
              </a:defRPr>
            </a:lvl4pPr>
            <a:lvl5pPr lvl="4" rtl="0">
              <a:spcBef>
                <a:spcPts val="600"/>
              </a:spcBef>
              <a:spcAft>
                <a:spcPts val="0"/>
              </a:spcAft>
              <a:buNone/>
              <a:defRPr>
                <a:solidFill>
                  <a:srgbClr val="2A245C"/>
                </a:solidFill>
              </a:defRPr>
            </a:lvl5pPr>
            <a:lvl6pPr lvl="5" rtl="0">
              <a:spcBef>
                <a:spcPts val="600"/>
              </a:spcBef>
              <a:spcAft>
                <a:spcPts val="0"/>
              </a:spcAft>
              <a:buNone/>
              <a:defRPr>
                <a:solidFill>
                  <a:srgbClr val="2A245C"/>
                </a:solidFill>
              </a:defRPr>
            </a:lvl6pPr>
            <a:lvl7pPr lvl="6" rtl="0">
              <a:spcBef>
                <a:spcPts val="600"/>
              </a:spcBef>
              <a:spcAft>
                <a:spcPts val="0"/>
              </a:spcAft>
              <a:buNone/>
              <a:defRPr>
                <a:solidFill>
                  <a:srgbClr val="2A245C"/>
                </a:solidFill>
              </a:defRPr>
            </a:lvl7pPr>
            <a:lvl8pPr lvl="7" rtl="0">
              <a:spcBef>
                <a:spcPts val="600"/>
              </a:spcBef>
              <a:spcAft>
                <a:spcPts val="0"/>
              </a:spcAft>
              <a:buNone/>
              <a:defRPr>
                <a:solidFill>
                  <a:srgbClr val="2A245C"/>
                </a:solidFill>
              </a:defRPr>
            </a:lvl8pPr>
            <a:lvl9pPr lvl="8" rtl="0">
              <a:spcBef>
                <a:spcPts val="600"/>
              </a:spcBef>
              <a:spcAft>
                <a:spcPts val="600"/>
              </a:spcAft>
              <a:buNone/>
              <a:defRPr>
                <a:solidFill>
                  <a:srgbClr val="2A245C"/>
                </a:solidFill>
              </a:defRPr>
            </a:lvl9pPr>
          </a:lstStyle>
          <a:p/>
        </p:txBody>
      </p:sp>
      <p:sp>
        <p:nvSpPr>
          <p:cNvPr id="103" name="Google Shape;103;p15"/>
          <p:cNvSpPr txBox="1"/>
          <p:nvPr>
            <p:ph type="title"/>
          </p:nvPr>
        </p:nvSpPr>
        <p:spPr>
          <a:xfrm>
            <a:off x="457200" y="313800"/>
            <a:ext cx="8229600" cy="333900"/>
          </a:xfrm>
          <a:prstGeom prst="rect">
            <a:avLst/>
          </a:prstGeom>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04" name="Google Shape;104;p15"/>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05" name="Google Shape;105;p1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1">
  <p:cSld name="TITLE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6"/>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08" name="Google Shape;108;p16"/>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09" name="Google Shape;109;p1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0" name="Google Shape;110;p16"/>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2">
  <p:cSld name="TITLE_1_1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7"/>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13" name="Google Shape;113;p17"/>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4" name="Google Shape;114;p1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5" name="Google Shape;115;p17"/>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ly title_no background">
  <p:cSld name="CUSTOM_1">
    <p:bg>
      <p:bgPr>
        <a:noFill/>
      </p:bgPr>
    </p:bg>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b="0" l="0" r="0" t="0"/>
          <a:stretch/>
        </p:blipFill>
        <p:spPr>
          <a:xfrm>
            <a:off x="8185475" y="4778700"/>
            <a:ext cx="772200" cy="212400"/>
          </a:xfrm>
          <a:prstGeom prst="rect">
            <a:avLst/>
          </a:prstGeom>
          <a:noFill/>
          <a:ln>
            <a:noFill/>
          </a:ln>
        </p:spPr>
      </p:pic>
      <p:sp>
        <p:nvSpPr>
          <p:cNvPr id="118" name="Google Shape;118;p1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9" name="Google Shape;119;p18"/>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20" name="Google Shape;120;p1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2">
  <p:cSld name="TITLE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9" name="Google Shape;19;p3"/>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a:spcBef>
                <a:spcPts val="0"/>
              </a:spcBef>
              <a:spcAft>
                <a:spcPts val="0"/>
              </a:spcAft>
              <a:buNone/>
              <a:defRPr>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600"/>
              </a:spcAft>
              <a:buNone/>
              <a:defRPr>
                <a:solidFill>
                  <a:srgbClr val="FFFFFF"/>
                </a:solidFill>
              </a:defRPr>
            </a:lvl9pPr>
          </a:lstStyle>
          <a:p/>
        </p:txBody>
      </p:sp>
      <p:pic>
        <p:nvPicPr>
          <p:cNvPr id="20" name="Google Shape;20;p3"/>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1" name="Google Shape;21;p3"/>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3">
  <p:cSld name="TITLE_3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25" name="Google Shape;25;p4"/>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600"/>
              </a:spcAft>
              <a:buNone/>
              <a:defRPr>
                <a:solidFill>
                  <a:srgbClr val="FFFFFF"/>
                </a:solidFill>
              </a:defRPr>
            </a:lvl9pPr>
          </a:lstStyle>
          <a:p/>
        </p:txBody>
      </p:sp>
      <p:pic>
        <p:nvPicPr>
          <p:cNvPr id="26" name="Google Shape;26;p4"/>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7" name="Google Shape;27;p4"/>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2">
  <p:cSld name="TITLE_1">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5"/>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30" name="Google Shape;30;p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p:txBody>
      </p:sp>
      <p:sp>
        <p:nvSpPr>
          <p:cNvPr id="31" name="Google Shape;31;p5"/>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1pPr>
            <a:lvl2pPr indent="-317500" lvl="1" marL="9144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rtl="0">
              <a:spcBef>
                <a:spcPts val="60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rtl="0">
              <a:spcBef>
                <a:spcPts val="600"/>
              </a:spcBef>
              <a:spcAft>
                <a:spcPts val="60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pic>
        <p:nvPicPr>
          <p:cNvPr id="32" name="Google Shape;32;p5"/>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1" type="secHead">
  <p:cSld name="SECTION_HEAD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35" name="Google Shape;35;p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36" name="Google Shape;36;p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37" name="Google Shape;37;p6"/>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SECTION_HEADER_8">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40" name="Google Shape;40;p7"/>
          <p:cNvSpPr txBox="1"/>
          <p:nvPr>
            <p:ph idx="1" type="body"/>
          </p:nvPr>
        </p:nvSpPr>
        <p:spPr>
          <a:xfrm>
            <a:off x="457200"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1" name="Google Shape;41;p7"/>
          <p:cNvSpPr txBox="1"/>
          <p:nvPr>
            <p:ph idx="2" type="body"/>
          </p:nvPr>
        </p:nvSpPr>
        <p:spPr>
          <a:xfrm>
            <a:off x="4716446"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2" name="Google Shape;42;p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43" name="Google Shape;43;p7"/>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SECTION_HEADER_8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idx="1" type="body"/>
          </p:nvPr>
        </p:nvSpPr>
        <p:spPr>
          <a:xfrm>
            <a:off x="457200"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6" name="Google Shape;46;p8"/>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47" name="Google Shape;47;p8"/>
          <p:cNvSpPr txBox="1"/>
          <p:nvPr>
            <p:ph idx="2" type="body"/>
          </p:nvPr>
        </p:nvSpPr>
        <p:spPr>
          <a:xfrm>
            <a:off x="3237741"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8" name="Google Shape;48;p8"/>
          <p:cNvSpPr txBox="1"/>
          <p:nvPr>
            <p:ph idx="3" type="body"/>
          </p:nvPr>
        </p:nvSpPr>
        <p:spPr>
          <a:xfrm>
            <a:off x="6018282"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9" name="Google Shape;49;p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0" name="Google Shape;50;p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1">
  <p:cSld name="SECTION_HEADER_8_2">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3" name="Google Shape;53;p9"/>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54" name="Google Shape;54;p9"/>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sp>
        <p:nvSpPr>
          <p:cNvPr id="55" name="Google Shape;55;p9"/>
          <p:cNvSpPr txBox="1"/>
          <p:nvPr>
            <p:ph idx="2"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56" name="Google Shape;56;p9"/>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57" name="Google Shape;57;p9"/>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2">
  <p:cSld name="SECTION_HEADER_8_2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0"/>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0" name="Google Shape;60;p1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1" name="Google Shape;61;p10"/>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2" name="Google Shape;62;p10"/>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600"/>
              </a:spcBef>
              <a:spcAft>
                <a:spcPts val="0"/>
              </a:spcAft>
              <a:buNone/>
              <a:defRPr>
                <a:solidFill>
                  <a:srgbClr val="FFFFFF"/>
                </a:solidFill>
                <a:latin typeface="Muli"/>
                <a:ea typeface="Muli"/>
                <a:cs typeface="Muli"/>
                <a:sym typeface="Muli"/>
              </a:defRPr>
            </a:lvl2pPr>
            <a:lvl3pPr lvl="2" rtl="0">
              <a:spcBef>
                <a:spcPts val="600"/>
              </a:spcBef>
              <a:spcAft>
                <a:spcPts val="0"/>
              </a:spcAft>
              <a:buNone/>
              <a:defRPr>
                <a:solidFill>
                  <a:srgbClr val="FFFFFF"/>
                </a:solidFill>
                <a:latin typeface="Muli"/>
                <a:ea typeface="Muli"/>
                <a:cs typeface="Muli"/>
                <a:sym typeface="Muli"/>
              </a:defRPr>
            </a:lvl3pPr>
            <a:lvl4pPr lvl="3" rtl="0">
              <a:spcBef>
                <a:spcPts val="600"/>
              </a:spcBef>
              <a:spcAft>
                <a:spcPts val="0"/>
              </a:spcAft>
              <a:buNone/>
              <a:defRPr>
                <a:solidFill>
                  <a:srgbClr val="FFFFFF"/>
                </a:solidFill>
                <a:latin typeface="Muli"/>
                <a:ea typeface="Muli"/>
                <a:cs typeface="Muli"/>
                <a:sym typeface="Muli"/>
              </a:defRPr>
            </a:lvl4pPr>
            <a:lvl5pPr lvl="4" rtl="0">
              <a:spcBef>
                <a:spcPts val="600"/>
              </a:spcBef>
              <a:spcAft>
                <a:spcPts val="0"/>
              </a:spcAft>
              <a:buNone/>
              <a:defRPr>
                <a:solidFill>
                  <a:srgbClr val="FFFFFF"/>
                </a:solidFill>
                <a:latin typeface="Muli"/>
                <a:ea typeface="Muli"/>
                <a:cs typeface="Muli"/>
                <a:sym typeface="Muli"/>
              </a:defRPr>
            </a:lvl5pPr>
            <a:lvl6pPr lvl="5" rtl="0">
              <a:spcBef>
                <a:spcPts val="600"/>
              </a:spcBef>
              <a:spcAft>
                <a:spcPts val="0"/>
              </a:spcAft>
              <a:buNone/>
              <a:defRPr>
                <a:solidFill>
                  <a:srgbClr val="FFFFFF"/>
                </a:solidFill>
                <a:latin typeface="Muli"/>
                <a:ea typeface="Muli"/>
                <a:cs typeface="Muli"/>
                <a:sym typeface="Muli"/>
              </a:defRPr>
            </a:lvl6pPr>
            <a:lvl7pPr lvl="6" rtl="0">
              <a:spcBef>
                <a:spcPts val="600"/>
              </a:spcBef>
              <a:spcAft>
                <a:spcPts val="0"/>
              </a:spcAft>
              <a:buNone/>
              <a:defRPr>
                <a:solidFill>
                  <a:srgbClr val="FFFFFF"/>
                </a:solidFill>
                <a:latin typeface="Muli"/>
                <a:ea typeface="Muli"/>
                <a:cs typeface="Muli"/>
                <a:sym typeface="Muli"/>
              </a:defRPr>
            </a:lvl7pPr>
            <a:lvl8pPr lvl="7" rtl="0">
              <a:spcBef>
                <a:spcPts val="600"/>
              </a:spcBef>
              <a:spcAft>
                <a:spcPts val="0"/>
              </a:spcAft>
              <a:buNone/>
              <a:defRPr>
                <a:solidFill>
                  <a:srgbClr val="FFFFFF"/>
                </a:solidFill>
                <a:latin typeface="Muli"/>
                <a:ea typeface="Muli"/>
                <a:cs typeface="Muli"/>
                <a:sym typeface="Muli"/>
              </a:defRPr>
            </a:lvl8pPr>
            <a:lvl9pPr lvl="8" rtl="0">
              <a:spcBef>
                <a:spcPts val="600"/>
              </a:spcBef>
              <a:spcAft>
                <a:spcPts val="600"/>
              </a:spcAft>
              <a:buNone/>
              <a:defRPr>
                <a:solidFill>
                  <a:srgbClr val="FFFFFF"/>
                </a:solidFill>
                <a:latin typeface="Muli"/>
                <a:ea typeface="Muli"/>
                <a:cs typeface="Muli"/>
                <a:sym typeface="Muli"/>
              </a:defRPr>
            </a:lvl9pPr>
          </a:lstStyle>
          <a:p/>
        </p:txBody>
      </p:sp>
      <p:pic>
        <p:nvPicPr>
          <p:cNvPr id="63" name="Google Shape;63;p10"/>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64" name="Google Shape;64;p10"/>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sz="2400">
                <a:latin typeface="Helvetica Neue Light"/>
                <a:ea typeface="Helvetica Neue Light"/>
                <a:cs typeface="Helvetica Neue Light"/>
                <a:sym typeface="Helvetica Neue Light"/>
              </a:defRPr>
            </a:lvl2pPr>
            <a:lvl3pPr lvl="2" rtl="0">
              <a:spcBef>
                <a:spcPts val="0"/>
              </a:spcBef>
              <a:spcAft>
                <a:spcPts val="0"/>
              </a:spcAft>
              <a:buNone/>
              <a:defRPr sz="2400">
                <a:latin typeface="Helvetica Neue Light"/>
                <a:ea typeface="Helvetica Neue Light"/>
                <a:cs typeface="Helvetica Neue Light"/>
                <a:sym typeface="Helvetica Neue Light"/>
              </a:defRPr>
            </a:lvl3pPr>
            <a:lvl4pPr lvl="3" rtl="0">
              <a:spcBef>
                <a:spcPts val="0"/>
              </a:spcBef>
              <a:spcAft>
                <a:spcPts val="0"/>
              </a:spcAft>
              <a:buNone/>
              <a:defRPr sz="2400">
                <a:latin typeface="Helvetica Neue Light"/>
                <a:ea typeface="Helvetica Neue Light"/>
                <a:cs typeface="Helvetica Neue Light"/>
                <a:sym typeface="Helvetica Neue Light"/>
              </a:defRPr>
            </a:lvl4pPr>
            <a:lvl5pPr lvl="4" rtl="0">
              <a:spcBef>
                <a:spcPts val="0"/>
              </a:spcBef>
              <a:spcAft>
                <a:spcPts val="0"/>
              </a:spcAft>
              <a:buNone/>
              <a:defRPr sz="2400">
                <a:latin typeface="Helvetica Neue Light"/>
                <a:ea typeface="Helvetica Neue Light"/>
                <a:cs typeface="Helvetica Neue Light"/>
                <a:sym typeface="Helvetica Neue Light"/>
              </a:defRPr>
            </a:lvl5pPr>
            <a:lvl6pPr lvl="5" rtl="0">
              <a:spcBef>
                <a:spcPts val="0"/>
              </a:spcBef>
              <a:spcAft>
                <a:spcPts val="0"/>
              </a:spcAft>
              <a:buNone/>
              <a:defRPr sz="2400">
                <a:latin typeface="Helvetica Neue Light"/>
                <a:ea typeface="Helvetica Neue Light"/>
                <a:cs typeface="Helvetica Neue Light"/>
                <a:sym typeface="Helvetica Neue Light"/>
              </a:defRPr>
            </a:lvl6pPr>
            <a:lvl7pPr lvl="6" rtl="0">
              <a:spcBef>
                <a:spcPts val="0"/>
              </a:spcBef>
              <a:spcAft>
                <a:spcPts val="0"/>
              </a:spcAft>
              <a:buNone/>
              <a:defRPr sz="2400">
                <a:latin typeface="Helvetica Neue Light"/>
                <a:ea typeface="Helvetica Neue Light"/>
                <a:cs typeface="Helvetica Neue Light"/>
                <a:sym typeface="Helvetica Neue Light"/>
              </a:defRPr>
            </a:lvl7pPr>
            <a:lvl8pPr lvl="7" rtl="0">
              <a:spcBef>
                <a:spcPts val="0"/>
              </a:spcBef>
              <a:spcAft>
                <a:spcPts val="0"/>
              </a:spcAft>
              <a:buNone/>
              <a:defRPr sz="2400">
                <a:latin typeface="Helvetica Neue Light"/>
                <a:ea typeface="Helvetica Neue Light"/>
                <a:cs typeface="Helvetica Neue Light"/>
                <a:sym typeface="Helvetica Neue Light"/>
              </a:defRPr>
            </a:lvl8pPr>
            <a:lvl9pPr lvl="8" rtl="0">
              <a:spcBef>
                <a:spcPts val="0"/>
              </a:spcBef>
              <a:spcAft>
                <a:spcPts val="0"/>
              </a:spcAft>
              <a:buNone/>
              <a:defRPr sz="2400">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60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600"/>
              </a:spcBef>
              <a:spcAft>
                <a:spcPts val="600"/>
              </a:spcAft>
              <a:buSzPts val="1400"/>
              <a:buFont typeface="Helvetica Neue Light"/>
              <a:buChar char="■"/>
              <a:defRPr>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024">
          <p15:clr>
            <a:srgbClr val="EA4335"/>
          </p15:clr>
        </p15:guide>
        <p15:guide id="4" orient="horz" pos="648">
          <p15:clr>
            <a:srgbClr val="EA4335"/>
          </p15:clr>
        </p15:guide>
        <p15:guide id="5" orient="horz" pos="408">
          <p15:clr>
            <a:srgbClr val="EA4335"/>
          </p15:clr>
        </p15:guide>
        <p15:guide id="6" pos="2789">
          <p15:clr>
            <a:srgbClr val="EA4335"/>
          </p15:clr>
        </p15:guide>
        <p15:guide id="7" pos="297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30.png"/></Relationships>
</file>

<file path=ppt/slides/_rels/slide4.xml.rels><?xml version="1.0" encoding="UTF-8" standalone="yes"?><Relationships xmlns="http://schemas.openxmlformats.org/package/2006/relationships"><Relationship Id="rId20" Type="http://schemas.openxmlformats.org/officeDocument/2006/relationships/hyperlink" Target="https://app.dimensions.ai/discover/publication?search_text=(autoimmune%20~1%20disease%20%20AND%20%22genetic%20susceptibility%22)%20NOT%20plant*&amp;search_type=kws&amp;search_field=full_search&amp;or_facet_funder=grid.410513.2&amp;or_facet_funder=grid.418566.8&amp;or_facet_funder=grid.467540.4" TargetMode="External"/><Relationship Id="rId11"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0"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3"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2"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hyperlink" Target="https://app.dimensions.ai/discover/publication?search_text=%22autoimmune%20diseases%22&amp;search_type=kws&amp;search_field=full_search" TargetMode="External"/><Relationship Id="rId4" Type="http://schemas.openxmlformats.org/officeDocument/2006/relationships/hyperlink" Target="https://app.dimensions.ai/discover/publication?search_text=%22autoimmune%20diseases%22&amp;search_type=kws&amp;search_field=full_search" TargetMode="External"/><Relationship Id="rId9"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5"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4" Type="http://schemas.openxmlformats.org/officeDocument/2006/relationships/hyperlink" Target="https://app.dimensions.ai/discover/publication?search_text=(%E2%80%9Cautoimmune%20disease%E2%80%9D%20%20AND%20%22genetic%20susceptibility%22)%20NOT%20plant*&amp;search_type=kws&amp;search_field=full_search" TargetMode="External"/><Relationship Id="rId17" Type="http://schemas.openxmlformats.org/officeDocument/2006/relationships/hyperlink" Target="https://app.dimensions.ai/discover/publication?search_text=(autoimmune%20~3%20disease%20%20AND%20%22genetic%20susceptibility%22)%20NOT%20plant*&amp;search_type=kws&amp;search_field=full_search" TargetMode="External"/><Relationship Id="rId16" Type="http://schemas.openxmlformats.org/officeDocument/2006/relationships/hyperlink" Target="https://app.dimensions.ai/discover/publication?search_text=(autoimmune%20~3%20disease%20%20AND%20%22genetic%20susceptibility%22)%20NOT%20plant*&amp;search_type=kws&amp;search_field=full_search" TargetMode="External"/><Relationship Id="rId5" Type="http://schemas.openxmlformats.org/officeDocument/2006/relationships/hyperlink" Target="https://app.dimensions.ai/discover/publication?search_text=%22autoimmune%20diseases%22&amp;search_type=kws&amp;search_field=full_search" TargetMode="External"/><Relationship Id="rId19" Type="http://schemas.openxmlformats.org/officeDocument/2006/relationships/hyperlink" Target="https://app.dimensions.ai/discover/publication?search_text=((autoimmune%20~2%20disease%20NOT%20(%22autoimmune%20disease%22))%20%20AND%20%22genetic%20susceptibility%22)%20NOT%20plant*&amp;search_type=kws&amp;search_field=full_search" TargetMode="External"/><Relationship Id="rId6" Type="http://schemas.openxmlformats.org/officeDocument/2006/relationships/hyperlink" Target="https://app.dimensions.ai/discover/publication?search_text=%E2%80%9Cautoimmune%20disease%E2%80%9D%20%20AND%20%22genetic%20susceptibility%22&amp;search_type=kws&amp;search_field=full_search" TargetMode="External"/><Relationship Id="rId18" Type="http://schemas.openxmlformats.org/officeDocument/2006/relationships/hyperlink" Target="https://app.dimensions.ai/discover/publication?search_text=(autoimmune%20~3%20disease%20%20AND%20%22genetic%20susceptibility%22)%20NOT%20plant*&amp;search_type=kws&amp;search_field=full_search" TargetMode="External"/><Relationship Id="rId7" Type="http://schemas.openxmlformats.org/officeDocument/2006/relationships/hyperlink" Target="https://app.dimensions.ai/discover/publication?search_text=%E2%80%9Cautoimmune%20disease%E2%80%9D%20%20AND%20%22genetic%20susceptibility%22&amp;search_type=kws&amp;search_field=full_search" TargetMode="External"/><Relationship Id="rId8" Type="http://schemas.openxmlformats.org/officeDocument/2006/relationships/hyperlink" Target="https://app.dimensions.ai/discover/publication?search_text=%E2%80%9Cautoimmune%20disease%E2%80%9D%20%20AND%20%22genetic%20susceptibility%22&amp;search_type=kws&amp;search_field=full_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app.dimensions.ai/discover/publication?search_text=highly_cited_1%3A1&amp;search_type=kws&amp;search_field=full_search&amp;and_facet_research_org_country=AU" TargetMode="External"/><Relationship Id="rId4" Type="http://schemas.openxmlformats.org/officeDocument/2006/relationships/hyperlink" Target="https://app.dimensions.ai/discover/publication?and_facet_research_org_country=AU&amp;search_text=aff_org_types%3ACompany&amp;search_type=kws&amp;search_field=full_search" TargetMode="External"/><Relationship Id="rId5" Type="http://schemas.openxmlformats.org/officeDocument/2006/relationships/hyperlink" Target="https://app.dimensions.ai/discover/publication?search_text=acknowledgements%3A(%22Michael%20J%20Fox%20Foundation%22)&amp;search_type=kws&amp;search_field=full_sear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app.dimensions.ai/dsl" TargetMode="External"/><Relationship Id="rId4" Type="http://schemas.openxmlformats.org/officeDocument/2006/relationships/hyperlink" Target="https://json-csv.com/" TargetMode="External"/><Relationship Id="rId5" Type="http://schemas.openxmlformats.org/officeDocument/2006/relationships/hyperlink" Target="https://www.convertcsv.com/json-to-csv.htm" TargetMode="External"/><Relationship Id="rId6" Type="http://schemas.openxmlformats.org/officeDocument/2006/relationships/hyperlink" Target="https://docs.dimensions.ai/dsl/data-sources.html?highlight=sources" TargetMode="External"/><Relationship Id="rId7" Type="http://schemas.openxmlformats.org/officeDocument/2006/relationships/hyperlink" Target="https://docs.dimensions.ai/dsl/examples.html?highlight=international%20collaboration" TargetMode="External"/><Relationship Id="rId8" Type="http://schemas.openxmlformats.org/officeDocument/2006/relationships/hyperlink" Target="https://api-lab.dimensions.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9"/>
          <p:cNvSpPr txBox="1"/>
          <p:nvPr>
            <p:ph idx="1" type="subTitle"/>
          </p:nvPr>
        </p:nvSpPr>
        <p:spPr>
          <a:xfrm>
            <a:off x="5352002" y="1624025"/>
            <a:ext cx="2694000" cy="21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800"/>
              <a:t>Re-imagining discovery and access to research: </a:t>
            </a:r>
            <a:endParaRPr sz="1800"/>
          </a:p>
          <a:p>
            <a:pPr indent="0" lvl="0" marL="0" rtl="0" algn="ctr">
              <a:spcBef>
                <a:spcPts val="600"/>
              </a:spcBef>
              <a:spcAft>
                <a:spcPts val="0"/>
              </a:spcAft>
              <a:buNone/>
            </a:pPr>
            <a:r>
              <a:rPr lang="en" sz="1800"/>
              <a:t>Grants, publications, citations, clinical trials and patents in one place</a:t>
            </a:r>
            <a:endParaRPr sz="1800"/>
          </a:p>
          <a:p>
            <a:pPr indent="0" lvl="0" marL="0" rtl="0" algn="ctr">
              <a:spcBef>
                <a:spcPts val="600"/>
              </a:spcBef>
              <a:spcAft>
                <a:spcPts val="600"/>
              </a:spcAft>
              <a:buNone/>
            </a:pPr>
            <a:r>
              <a:t/>
            </a:r>
            <a:endParaRPr sz="1800"/>
          </a:p>
        </p:txBody>
      </p:sp>
      <p:sp>
        <p:nvSpPr>
          <p:cNvPr id="126" name="Google Shape;126;p19"/>
          <p:cNvSpPr txBox="1"/>
          <p:nvPr>
            <p:ph type="title"/>
          </p:nvPr>
        </p:nvSpPr>
        <p:spPr>
          <a:xfrm>
            <a:off x="457200" y="1808925"/>
            <a:ext cx="3178800" cy="11133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Workshop: Using Dimensions</a:t>
            </a:r>
            <a:endParaRPr/>
          </a:p>
        </p:txBody>
      </p:sp>
      <p:sp>
        <p:nvSpPr>
          <p:cNvPr id="127" name="Google Shape;127;p19"/>
          <p:cNvSpPr txBox="1"/>
          <p:nvPr>
            <p:ph idx="2" type="subTitle"/>
          </p:nvPr>
        </p:nvSpPr>
        <p:spPr>
          <a:xfrm>
            <a:off x="457200" y="2724350"/>
            <a:ext cx="4032300" cy="835200"/>
          </a:xfrm>
          <a:prstGeom prst="rect">
            <a:avLst/>
          </a:prstGeom>
        </p:spPr>
        <p:txBody>
          <a:bodyPr anchorCtr="0" anchor="ctr" bIns="91425" lIns="0" spcFirstLastPara="1" rIns="0" wrap="square" tIns="91425">
            <a:noAutofit/>
          </a:bodyPr>
          <a:lstStyle/>
          <a:p>
            <a:pPr indent="0" lvl="0" marL="0" rtl="0" algn="l">
              <a:spcBef>
                <a:spcPts val="0"/>
              </a:spcBef>
              <a:spcAft>
                <a:spcPts val="600"/>
              </a:spcAft>
              <a:buNone/>
            </a:pPr>
            <a:r>
              <a:rPr lang="en" sz="1800"/>
              <a:t>From Idea to Impact: the Next Evolution in Linked Scholarly Information</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0"/>
          <p:cNvPicPr preferRelativeResize="0"/>
          <p:nvPr/>
        </p:nvPicPr>
        <p:blipFill>
          <a:blip r:embed="rId3">
            <a:alphaModFix/>
          </a:blip>
          <a:stretch>
            <a:fillRect/>
          </a:stretch>
        </p:blipFill>
        <p:spPr>
          <a:xfrm>
            <a:off x="152400" y="2057838"/>
            <a:ext cx="8839202" cy="1027814"/>
          </a:xfrm>
          <a:prstGeom prst="rect">
            <a:avLst/>
          </a:prstGeom>
          <a:noFill/>
          <a:ln>
            <a:noFill/>
          </a:ln>
        </p:spPr>
      </p:pic>
      <p:sp>
        <p:nvSpPr>
          <p:cNvPr id="133" name="Google Shape;133;p20"/>
          <p:cNvSpPr/>
          <p:nvPr/>
        </p:nvSpPr>
        <p:spPr>
          <a:xfrm>
            <a:off x="1889700" y="1959875"/>
            <a:ext cx="1016675" cy="640550"/>
          </a:xfrm>
          <a:custGeom>
            <a:rect b="b" l="l" r="r" t="t"/>
            <a:pathLst>
              <a:path extrusionOk="0" h="25622" w="40667">
                <a:moveTo>
                  <a:pt x="40667" y="0"/>
                </a:moveTo>
                <a:cubicBezTo>
                  <a:pt x="36907" y="574"/>
                  <a:pt x="24565" y="29"/>
                  <a:pt x="18104" y="3442"/>
                </a:cubicBezTo>
                <a:cubicBezTo>
                  <a:pt x="11643" y="6856"/>
                  <a:pt x="4896" y="16784"/>
                  <a:pt x="1900" y="20481"/>
                </a:cubicBezTo>
                <a:cubicBezTo>
                  <a:pt x="-1096" y="24178"/>
                  <a:pt x="425" y="24765"/>
                  <a:pt x="130" y="25622"/>
                </a:cubicBezTo>
              </a:path>
            </a:pathLst>
          </a:custGeom>
          <a:noFill/>
          <a:ln cap="flat" cmpd="sng" w="28575">
            <a:solidFill>
              <a:srgbClr val="491759"/>
            </a:solidFill>
            <a:prstDash val="solid"/>
            <a:round/>
            <a:headEnd len="med" w="med" type="none"/>
            <a:tailEnd len="med" w="med" type="triangle"/>
          </a:ln>
        </p:spPr>
      </p:sp>
      <p:sp>
        <p:nvSpPr>
          <p:cNvPr id="134" name="Google Shape;134;p20"/>
          <p:cNvSpPr txBox="1"/>
          <p:nvPr/>
        </p:nvSpPr>
        <p:spPr>
          <a:xfrm>
            <a:off x="2992279" y="1623981"/>
            <a:ext cx="39006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veat"/>
                <a:ea typeface="Caveat"/>
                <a:cs typeface="Caveat"/>
                <a:sym typeface="Caveat"/>
              </a:rPr>
              <a:t>Welcome back, we’re here now :-)</a:t>
            </a:r>
            <a:endParaRPr b="1" sz="24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1"/>
          <p:cNvPicPr preferRelativeResize="0"/>
          <p:nvPr/>
        </p:nvPicPr>
        <p:blipFill>
          <a:blip r:embed="rId3">
            <a:alphaModFix/>
          </a:blip>
          <a:stretch>
            <a:fillRect/>
          </a:stretch>
        </p:blipFill>
        <p:spPr>
          <a:xfrm>
            <a:off x="2582411" y="1028721"/>
            <a:ext cx="1348005" cy="1188331"/>
          </a:xfrm>
          <a:prstGeom prst="rect">
            <a:avLst/>
          </a:prstGeom>
          <a:noFill/>
          <a:ln>
            <a:noFill/>
          </a:ln>
        </p:spPr>
      </p:pic>
      <p:pic>
        <p:nvPicPr>
          <p:cNvPr id="140" name="Google Shape;140;p21"/>
          <p:cNvPicPr preferRelativeResize="0"/>
          <p:nvPr/>
        </p:nvPicPr>
        <p:blipFill>
          <a:blip r:embed="rId3">
            <a:alphaModFix/>
          </a:blip>
          <a:stretch>
            <a:fillRect/>
          </a:stretch>
        </p:blipFill>
        <p:spPr>
          <a:xfrm>
            <a:off x="7341882" y="1971875"/>
            <a:ext cx="1348005" cy="1188331"/>
          </a:xfrm>
          <a:prstGeom prst="rect">
            <a:avLst/>
          </a:prstGeom>
          <a:noFill/>
          <a:ln>
            <a:noFill/>
          </a:ln>
        </p:spPr>
      </p:pic>
      <p:pic>
        <p:nvPicPr>
          <p:cNvPr id="141" name="Google Shape;141;p21"/>
          <p:cNvPicPr preferRelativeResize="0"/>
          <p:nvPr/>
        </p:nvPicPr>
        <p:blipFill rotWithShape="1">
          <a:blip r:embed="rId4">
            <a:alphaModFix/>
          </a:blip>
          <a:srcRect b="0" l="0" r="0" t="0"/>
          <a:stretch/>
        </p:blipFill>
        <p:spPr>
          <a:xfrm>
            <a:off x="7411825" y="1947389"/>
            <a:ext cx="1040700" cy="948099"/>
          </a:xfrm>
          <a:prstGeom prst="rect">
            <a:avLst/>
          </a:prstGeom>
          <a:noFill/>
          <a:ln>
            <a:noFill/>
          </a:ln>
        </p:spPr>
      </p:pic>
      <p:pic>
        <p:nvPicPr>
          <p:cNvPr id="142" name="Google Shape;142;p21"/>
          <p:cNvPicPr preferRelativeResize="0"/>
          <p:nvPr/>
        </p:nvPicPr>
        <p:blipFill rotWithShape="1">
          <a:blip r:embed="rId5">
            <a:alphaModFix/>
          </a:blip>
          <a:srcRect b="0" l="0" r="0" t="0"/>
          <a:stretch/>
        </p:blipFill>
        <p:spPr>
          <a:xfrm>
            <a:off x="642101" y="1947389"/>
            <a:ext cx="1040700" cy="948099"/>
          </a:xfrm>
          <a:prstGeom prst="rect">
            <a:avLst/>
          </a:prstGeom>
          <a:noFill/>
          <a:ln>
            <a:noFill/>
          </a:ln>
        </p:spPr>
      </p:pic>
      <p:pic>
        <p:nvPicPr>
          <p:cNvPr id="143" name="Google Shape;143;p21"/>
          <p:cNvPicPr preferRelativeResize="0"/>
          <p:nvPr/>
        </p:nvPicPr>
        <p:blipFill rotWithShape="1">
          <a:blip r:embed="rId6">
            <a:alphaModFix/>
          </a:blip>
          <a:srcRect b="0" l="0" r="0" t="0"/>
          <a:stretch/>
        </p:blipFill>
        <p:spPr>
          <a:xfrm>
            <a:off x="2653875" y="1002334"/>
            <a:ext cx="1040700" cy="948099"/>
          </a:xfrm>
          <a:prstGeom prst="rect">
            <a:avLst/>
          </a:prstGeom>
          <a:noFill/>
          <a:ln>
            <a:noFill/>
          </a:ln>
        </p:spPr>
      </p:pic>
      <p:pic>
        <p:nvPicPr>
          <p:cNvPr id="144" name="Google Shape;144;p21"/>
          <p:cNvPicPr preferRelativeResize="0"/>
          <p:nvPr/>
        </p:nvPicPr>
        <p:blipFill rotWithShape="1">
          <a:blip r:embed="rId7">
            <a:alphaModFix/>
          </a:blip>
          <a:srcRect b="0" l="0" r="0" t="0"/>
          <a:stretch/>
        </p:blipFill>
        <p:spPr>
          <a:xfrm>
            <a:off x="1790515" y="3483251"/>
            <a:ext cx="1040700" cy="948099"/>
          </a:xfrm>
          <a:prstGeom prst="rect">
            <a:avLst/>
          </a:prstGeom>
          <a:noFill/>
          <a:ln>
            <a:noFill/>
          </a:ln>
        </p:spPr>
      </p:pic>
      <p:pic>
        <p:nvPicPr>
          <p:cNvPr id="145" name="Google Shape;145;p21"/>
          <p:cNvPicPr preferRelativeResize="0"/>
          <p:nvPr/>
        </p:nvPicPr>
        <p:blipFill rotWithShape="1">
          <a:blip r:embed="rId8">
            <a:alphaModFix/>
          </a:blip>
          <a:srcRect b="0" l="0" r="0" t="0"/>
          <a:stretch/>
        </p:blipFill>
        <p:spPr>
          <a:xfrm>
            <a:off x="5763220" y="1003157"/>
            <a:ext cx="1040700" cy="948099"/>
          </a:xfrm>
          <a:prstGeom prst="rect">
            <a:avLst/>
          </a:prstGeom>
          <a:noFill/>
          <a:ln>
            <a:noFill/>
          </a:ln>
        </p:spPr>
      </p:pic>
      <p:sp>
        <p:nvSpPr>
          <p:cNvPr id="146" name="Google Shape;146;p21"/>
          <p:cNvSpPr/>
          <p:nvPr/>
        </p:nvSpPr>
        <p:spPr>
          <a:xfrm flipH="1" rot="-3306318">
            <a:off x="4343577" y="2544229"/>
            <a:ext cx="1808695" cy="78991"/>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1"/>
          <p:cNvPicPr preferRelativeResize="0"/>
          <p:nvPr/>
        </p:nvPicPr>
        <p:blipFill rotWithShape="1">
          <a:blip r:embed="rId9">
            <a:alphaModFix/>
          </a:blip>
          <a:srcRect b="0" l="0" r="0" t="0"/>
          <a:stretch/>
        </p:blipFill>
        <p:spPr>
          <a:xfrm>
            <a:off x="6464747" y="3452098"/>
            <a:ext cx="1040700" cy="948099"/>
          </a:xfrm>
          <a:prstGeom prst="rect">
            <a:avLst/>
          </a:prstGeom>
          <a:noFill/>
          <a:ln>
            <a:noFill/>
          </a:ln>
        </p:spPr>
      </p:pic>
      <p:pic>
        <p:nvPicPr>
          <p:cNvPr id="148" name="Google Shape;148;p21"/>
          <p:cNvPicPr preferRelativeResize="0"/>
          <p:nvPr/>
        </p:nvPicPr>
        <p:blipFill rotWithShape="1">
          <a:blip r:embed="rId10">
            <a:alphaModFix/>
          </a:blip>
          <a:srcRect b="0" l="0" r="0" t="0"/>
          <a:stretch/>
        </p:blipFill>
        <p:spPr>
          <a:xfrm>
            <a:off x="4214107" y="3483251"/>
            <a:ext cx="1040700" cy="948099"/>
          </a:xfrm>
          <a:prstGeom prst="rect">
            <a:avLst/>
          </a:prstGeom>
          <a:noFill/>
          <a:ln>
            <a:noFill/>
          </a:ln>
        </p:spPr>
      </p:pic>
      <p:sp>
        <p:nvSpPr>
          <p:cNvPr id="149" name="Google Shape;149;p2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data and links driving Dimensions...</a:t>
            </a:r>
            <a:endParaRPr/>
          </a:p>
        </p:txBody>
      </p:sp>
      <p:sp>
        <p:nvSpPr>
          <p:cNvPr id="150" name="Google Shape;150;p21"/>
          <p:cNvSpPr txBox="1"/>
          <p:nvPr/>
        </p:nvSpPr>
        <p:spPr>
          <a:xfrm>
            <a:off x="2755568" y="1972827"/>
            <a:ext cx="1024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1.2bn </a:t>
            </a:r>
            <a:r>
              <a:rPr lang="en" sz="900">
                <a:solidFill>
                  <a:srgbClr val="FFFFFF"/>
                </a:solidFill>
                <a:latin typeface="Helvetica Neue"/>
                <a:ea typeface="Helvetica Neue"/>
                <a:cs typeface="Helvetica Neue"/>
                <a:sym typeface="Helvetica Neue"/>
              </a:rPr>
              <a:t>links</a:t>
            </a:r>
            <a:r>
              <a:rPr lang="en" sz="900">
                <a:solidFill>
                  <a:srgbClr val="FFFFFF"/>
                </a:solidFill>
                <a:latin typeface="Helvetica Neue Light"/>
                <a:ea typeface="Helvetica Neue Light"/>
                <a:cs typeface="Helvetica Neue Light"/>
                <a:sym typeface="Helvetica Neue Light"/>
              </a:rPr>
              <a:t> </a:t>
            </a:r>
            <a:endParaRPr sz="900">
              <a:solidFill>
                <a:srgbClr val="FFFFFF"/>
              </a:solidFill>
              <a:latin typeface="Helvetica Neue Light"/>
              <a:ea typeface="Helvetica Neue Light"/>
              <a:cs typeface="Helvetica Neue Light"/>
              <a:sym typeface="Helvetica Neue Light"/>
            </a:endParaRPr>
          </a:p>
        </p:txBody>
      </p:sp>
      <p:sp>
        <p:nvSpPr>
          <p:cNvPr id="151" name="Google Shape;151;p21"/>
          <p:cNvSpPr txBox="1"/>
          <p:nvPr/>
        </p:nvSpPr>
        <p:spPr>
          <a:xfrm>
            <a:off x="4490262" y="1154224"/>
            <a:ext cx="7728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980k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152" name="Google Shape;152;p21"/>
          <p:cNvSpPr txBox="1"/>
          <p:nvPr/>
        </p:nvSpPr>
        <p:spPr>
          <a:xfrm>
            <a:off x="4340836" y="1381320"/>
            <a:ext cx="1081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346k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153" name="Google Shape;153;p21"/>
          <p:cNvSpPr txBox="1"/>
          <p:nvPr/>
        </p:nvSpPr>
        <p:spPr>
          <a:xfrm>
            <a:off x="7575056" y="2128490"/>
            <a:ext cx="7386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39m</a:t>
            </a:r>
            <a:endParaRPr b="1"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Patents</a:t>
            </a:r>
            <a:endParaRPr b="1" sz="1000">
              <a:solidFill>
                <a:srgbClr val="FFFFFF"/>
              </a:solidFill>
              <a:latin typeface="Helvetica Neue"/>
              <a:ea typeface="Helvetica Neue"/>
              <a:cs typeface="Helvetica Neue"/>
              <a:sym typeface="Helvetica Neue"/>
            </a:endParaRPr>
          </a:p>
        </p:txBody>
      </p:sp>
      <p:sp>
        <p:nvSpPr>
          <p:cNvPr id="154" name="Google Shape;154;p21"/>
          <p:cNvSpPr txBox="1"/>
          <p:nvPr/>
        </p:nvSpPr>
        <p:spPr>
          <a:xfrm>
            <a:off x="7512007" y="2904248"/>
            <a:ext cx="1024200" cy="2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220m </a:t>
            </a:r>
            <a:r>
              <a:rPr lang="en" sz="900">
                <a:solidFill>
                  <a:srgbClr val="FFFFFF"/>
                </a:solidFill>
                <a:latin typeface="Helvetica Neue"/>
                <a:ea typeface="Helvetica Neue"/>
                <a:cs typeface="Helvetica Neue"/>
                <a:sym typeface="Helvetica Neue"/>
              </a:rPr>
              <a:t>links</a:t>
            </a:r>
            <a:r>
              <a:rPr lang="en" sz="900">
                <a:solidFill>
                  <a:srgbClr val="FFFFFF"/>
                </a:solidFill>
                <a:latin typeface="Helvetica Neue Light"/>
                <a:ea typeface="Helvetica Neue Light"/>
                <a:cs typeface="Helvetica Neue Light"/>
                <a:sym typeface="Helvetica Neue Light"/>
              </a:rPr>
              <a:t> </a:t>
            </a:r>
            <a:endParaRPr sz="900">
              <a:solidFill>
                <a:srgbClr val="FFFFFF"/>
              </a:solidFill>
              <a:latin typeface="Helvetica Neue Light"/>
              <a:ea typeface="Helvetica Neue Light"/>
              <a:cs typeface="Helvetica Neue Light"/>
              <a:sym typeface="Helvetica Neue Light"/>
            </a:endParaRPr>
          </a:p>
        </p:txBody>
      </p:sp>
      <p:sp>
        <p:nvSpPr>
          <p:cNvPr id="155" name="Google Shape;155;p21"/>
          <p:cNvSpPr txBox="1"/>
          <p:nvPr/>
        </p:nvSpPr>
        <p:spPr>
          <a:xfrm rot="-1016398">
            <a:off x="5620287" y="3130371"/>
            <a:ext cx="1894501" cy="281462"/>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169k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232k</a:t>
            </a:r>
            <a:r>
              <a:rPr lang="en" sz="900">
                <a:solidFill>
                  <a:srgbClr val="D9D9D9"/>
                </a:solidFill>
                <a:latin typeface="Helvetica Neue Light"/>
                <a:ea typeface="Helvetica Neue Light"/>
                <a:cs typeface="Helvetica Neue Light"/>
                <a:sym typeface="Helvetica Neue Light"/>
              </a:rPr>
              <a:t> </a:t>
            </a:r>
            <a:r>
              <a:rPr lang="en" sz="900">
                <a:solidFill>
                  <a:srgbClr val="D9D9D9"/>
                </a:solidFill>
                <a:latin typeface="Helvetica Neue"/>
                <a:ea typeface="Helvetica Neue"/>
                <a:cs typeface="Helvetica Neue"/>
                <a:sym typeface="Helvetica Neue"/>
              </a:rPr>
              <a:t>to funders</a:t>
            </a:r>
            <a:r>
              <a:rPr lang="en" sz="900">
                <a:solidFill>
                  <a:srgbClr val="D9D9D9"/>
                </a:solidFill>
                <a:latin typeface="Helvetica Neue Light"/>
                <a:ea typeface="Helvetica Neue Light"/>
                <a:cs typeface="Helvetica Neue Light"/>
                <a:sym typeface="Helvetica Neue Light"/>
              </a:rPr>
              <a:t> </a:t>
            </a:r>
            <a:endParaRPr sz="900">
              <a:solidFill>
                <a:srgbClr val="D9D9D9"/>
              </a:solidFill>
              <a:latin typeface="Helvetica Neue Light"/>
              <a:ea typeface="Helvetica Neue Light"/>
              <a:cs typeface="Helvetica Neue Light"/>
              <a:sym typeface="Helvetica Neue Light"/>
            </a:endParaRPr>
          </a:p>
        </p:txBody>
      </p:sp>
      <p:sp>
        <p:nvSpPr>
          <p:cNvPr id="156" name="Google Shape;156;p21"/>
          <p:cNvSpPr txBox="1"/>
          <p:nvPr/>
        </p:nvSpPr>
        <p:spPr>
          <a:xfrm rot="3268145">
            <a:off x="3081897" y="2744509"/>
            <a:ext cx="1181123" cy="360705"/>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14m </a:t>
            </a:r>
            <a:r>
              <a:rPr lang="en" sz="900">
                <a:solidFill>
                  <a:srgbClr val="D9D9D9"/>
                </a:solidFill>
                <a:latin typeface="Helvetica Neue"/>
                <a:ea typeface="Helvetica Neue"/>
                <a:cs typeface="Helvetica Neue"/>
                <a:sym typeface="Helvetica Neue"/>
              </a:rPr>
              <a:t>links</a:t>
            </a:r>
            <a:br>
              <a:rPr lang="en" sz="900">
                <a:solidFill>
                  <a:srgbClr val="D9D9D9"/>
                </a:solidFill>
                <a:latin typeface="Helvetica Neue"/>
                <a:ea typeface="Helvetica Neue"/>
                <a:cs typeface="Helvetica Neue"/>
                <a:sym typeface="Helvetica Neue"/>
              </a:rPr>
            </a:br>
            <a:r>
              <a:rPr b="1" lang="en" sz="900">
                <a:solidFill>
                  <a:srgbClr val="D9D9D9"/>
                </a:solidFill>
                <a:latin typeface="Helvetica Neue"/>
                <a:ea typeface="Helvetica Neue"/>
                <a:cs typeface="Helvetica Neue"/>
                <a:sym typeface="Helvetica Neue"/>
              </a:rPr>
              <a:t>19m</a:t>
            </a:r>
            <a:r>
              <a:rPr lang="en" sz="900">
                <a:solidFill>
                  <a:srgbClr val="D9D9D9"/>
                </a:solidFill>
                <a:latin typeface="Helvetica Neue"/>
                <a:ea typeface="Helvetica Neue"/>
                <a:cs typeface="Helvetica Neue"/>
                <a:sym typeface="Helvetica Neue"/>
              </a:rPr>
              <a:t> to funders</a:t>
            </a:r>
            <a:endParaRPr sz="900">
              <a:solidFill>
                <a:srgbClr val="D9D9D9"/>
              </a:solidFill>
              <a:latin typeface="Helvetica Neue Light"/>
              <a:ea typeface="Helvetica Neue Light"/>
              <a:cs typeface="Helvetica Neue Light"/>
              <a:sym typeface="Helvetica Neue Light"/>
            </a:endParaRPr>
          </a:p>
        </p:txBody>
      </p:sp>
      <p:sp>
        <p:nvSpPr>
          <p:cNvPr id="157" name="Google Shape;157;p21"/>
          <p:cNvSpPr txBox="1"/>
          <p:nvPr/>
        </p:nvSpPr>
        <p:spPr>
          <a:xfrm rot="1672792">
            <a:off x="3932573" y="2525717"/>
            <a:ext cx="1181089" cy="22720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1.5m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158" name="Google Shape;158;p21"/>
          <p:cNvSpPr txBox="1"/>
          <p:nvPr/>
        </p:nvSpPr>
        <p:spPr>
          <a:xfrm>
            <a:off x="3488400" y="4821425"/>
            <a:ext cx="1825800" cy="2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Helvetica Neue"/>
                <a:ea typeface="Helvetica Neue"/>
                <a:cs typeface="Helvetica Neue"/>
                <a:sym typeface="Helvetica Neue"/>
              </a:rPr>
              <a:t>Status: February 2020</a:t>
            </a:r>
            <a:endParaRPr sz="1000">
              <a:solidFill>
                <a:srgbClr val="FFFFFF"/>
              </a:solidFill>
              <a:latin typeface="Helvetica Neue Light"/>
              <a:ea typeface="Helvetica Neue Light"/>
              <a:cs typeface="Helvetica Neue Light"/>
              <a:sym typeface="Helvetica Neue Light"/>
            </a:endParaRPr>
          </a:p>
        </p:txBody>
      </p:sp>
      <p:sp>
        <p:nvSpPr>
          <p:cNvPr id="159" name="Google Shape;159;p21"/>
          <p:cNvSpPr txBox="1"/>
          <p:nvPr/>
        </p:nvSpPr>
        <p:spPr>
          <a:xfrm rot="-3702184">
            <a:off x="2034716" y="2734751"/>
            <a:ext cx="914478" cy="22750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960k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160" name="Google Shape;160;p21"/>
          <p:cNvSpPr txBox="1"/>
          <p:nvPr/>
        </p:nvSpPr>
        <p:spPr>
          <a:xfrm rot="-1875">
            <a:off x="2984925" y="3759712"/>
            <a:ext cx="1099800" cy="3111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351k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565k </a:t>
            </a:r>
            <a:r>
              <a:rPr lang="en" sz="900">
                <a:solidFill>
                  <a:srgbClr val="D9D9D9"/>
                </a:solidFill>
                <a:latin typeface="Helvetica Neue"/>
                <a:ea typeface="Helvetica Neue"/>
                <a:cs typeface="Helvetica Neue"/>
                <a:sym typeface="Helvetica Neue"/>
              </a:rPr>
              <a:t>to funders</a:t>
            </a:r>
            <a:endParaRPr sz="900">
              <a:solidFill>
                <a:srgbClr val="D9D9D9"/>
              </a:solidFill>
              <a:latin typeface="Helvetica Neue"/>
              <a:ea typeface="Helvetica Neue"/>
              <a:cs typeface="Helvetica Neue"/>
              <a:sym typeface="Helvetica Neue"/>
            </a:endParaRPr>
          </a:p>
        </p:txBody>
      </p:sp>
      <p:sp>
        <p:nvSpPr>
          <p:cNvPr id="161" name="Google Shape;161;p21"/>
          <p:cNvSpPr txBox="1"/>
          <p:nvPr/>
        </p:nvSpPr>
        <p:spPr>
          <a:xfrm>
            <a:off x="4364075" y="3588186"/>
            <a:ext cx="738600" cy="669900"/>
          </a:xfrm>
          <a:prstGeom prst="rect">
            <a:avLst/>
          </a:prstGeom>
          <a:noFill/>
          <a:ln>
            <a:noFill/>
          </a:ln>
          <a:effectLst>
            <a:outerShdw blurRad="142875" rotWithShape="0" algn="bl" dir="3540000" dist="9525">
              <a:srgbClr val="000000">
                <a:alpha val="25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5m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Grants</a:t>
            </a:r>
            <a:endParaRPr b="1" sz="10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900">
                <a:solidFill>
                  <a:schemeClr val="lt1"/>
                </a:solidFill>
                <a:latin typeface="Helvetica Neue"/>
                <a:ea typeface="Helvetica Neue"/>
                <a:cs typeface="Helvetica Neue"/>
                <a:sym typeface="Helvetica Neue"/>
              </a:rPr>
              <a:t>$1.6 trillion </a:t>
            </a:r>
            <a:br>
              <a:rPr b="1" lang="en" sz="900">
                <a:solidFill>
                  <a:schemeClr val="lt1"/>
                </a:solidFill>
                <a:latin typeface="Helvetica Neue"/>
                <a:ea typeface="Helvetica Neue"/>
                <a:cs typeface="Helvetica Neue"/>
                <a:sym typeface="Helvetica Neue"/>
              </a:rPr>
            </a:br>
            <a:r>
              <a:rPr b="1" lang="en" sz="900">
                <a:solidFill>
                  <a:schemeClr val="lt1"/>
                </a:solidFill>
                <a:latin typeface="Helvetica Neue"/>
                <a:ea typeface="Helvetica Neue"/>
                <a:cs typeface="Helvetica Neue"/>
                <a:sym typeface="Helvetica Neue"/>
              </a:rPr>
              <a:t>in funding</a:t>
            </a:r>
            <a:endParaRPr b="1" sz="900">
              <a:solidFill>
                <a:schemeClr val="lt1"/>
              </a:solidFill>
              <a:latin typeface="Helvetica Neue"/>
              <a:ea typeface="Helvetica Neue"/>
              <a:cs typeface="Helvetica Neue"/>
              <a:sym typeface="Helvetica Neue"/>
            </a:endParaRPr>
          </a:p>
        </p:txBody>
      </p:sp>
      <p:sp>
        <p:nvSpPr>
          <p:cNvPr id="162" name="Google Shape;162;p21"/>
          <p:cNvSpPr txBox="1"/>
          <p:nvPr/>
        </p:nvSpPr>
        <p:spPr>
          <a:xfrm>
            <a:off x="6570280" y="3483246"/>
            <a:ext cx="810600" cy="8031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455k</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Policy documents</a:t>
            </a:r>
            <a:endParaRPr sz="800">
              <a:solidFill>
                <a:schemeClr val="lt1"/>
              </a:solidFill>
              <a:latin typeface="Helvetica Neue Light"/>
              <a:ea typeface="Helvetica Neue Light"/>
              <a:cs typeface="Helvetica Neue Light"/>
              <a:sym typeface="Helvetica Neue Light"/>
            </a:endParaRPr>
          </a:p>
        </p:txBody>
      </p:sp>
      <p:sp>
        <p:nvSpPr>
          <p:cNvPr id="163" name="Google Shape;163;p21"/>
          <p:cNvSpPr txBox="1"/>
          <p:nvPr/>
        </p:nvSpPr>
        <p:spPr>
          <a:xfrm>
            <a:off x="5912067" y="1165114"/>
            <a:ext cx="738600" cy="6123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519k</a:t>
            </a:r>
            <a:endParaRPr b="1"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Clinical</a:t>
            </a:r>
            <a:br>
              <a:rPr b="1" lang="en" sz="1000">
                <a:solidFill>
                  <a:srgbClr val="FFFFFF"/>
                </a:solidFill>
                <a:latin typeface="Helvetica Neue"/>
                <a:ea typeface="Helvetica Neue"/>
                <a:cs typeface="Helvetica Neue"/>
                <a:sym typeface="Helvetica Neue"/>
              </a:rPr>
            </a:br>
            <a:r>
              <a:rPr b="1" lang="en" sz="1000">
                <a:solidFill>
                  <a:srgbClr val="FFFFFF"/>
                </a:solidFill>
                <a:latin typeface="Helvetica Neue"/>
                <a:ea typeface="Helvetica Neue"/>
                <a:cs typeface="Helvetica Neue"/>
                <a:sym typeface="Helvetica Neue"/>
              </a:rPr>
              <a:t>trials</a:t>
            </a:r>
            <a:endParaRPr b="1" sz="1000">
              <a:solidFill>
                <a:srgbClr val="FFFFFF"/>
              </a:solidFill>
              <a:latin typeface="Helvetica Neue"/>
              <a:ea typeface="Helvetica Neue"/>
              <a:cs typeface="Helvetica Neue"/>
              <a:sym typeface="Helvetica Neue"/>
            </a:endParaRPr>
          </a:p>
        </p:txBody>
      </p:sp>
      <p:sp>
        <p:nvSpPr>
          <p:cNvPr id="164" name="Google Shape;164;p21"/>
          <p:cNvSpPr txBox="1"/>
          <p:nvPr/>
        </p:nvSpPr>
        <p:spPr>
          <a:xfrm rot="-3300622">
            <a:off x="4678196" y="2370302"/>
            <a:ext cx="1181316" cy="417046"/>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24k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rPr b="1" lang="en" sz="900">
                <a:solidFill>
                  <a:srgbClr val="D9D9D9"/>
                </a:solidFill>
                <a:latin typeface="Helvetica Neue"/>
                <a:ea typeface="Helvetica Neue"/>
                <a:cs typeface="Helvetica Neue"/>
                <a:sym typeface="Helvetica Neue"/>
              </a:rPr>
              <a:t>230k </a:t>
            </a:r>
            <a:r>
              <a:rPr lang="en" sz="900">
                <a:solidFill>
                  <a:srgbClr val="D9D9D9"/>
                </a:solidFill>
                <a:latin typeface="Helvetica Neue"/>
                <a:ea typeface="Helvetica Neue"/>
                <a:cs typeface="Helvetica Neue"/>
                <a:sym typeface="Helvetica Neue"/>
              </a:rPr>
              <a:t>to funders</a:t>
            </a:r>
            <a:endParaRPr sz="900">
              <a:solidFill>
                <a:srgbClr val="D9D9D9"/>
              </a:solidFill>
              <a:latin typeface="Helvetica Neue"/>
              <a:ea typeface="Helvetica Neue"/>
              <a:cs typeface="Helvetica Neue"/>
              <a:sym typeface="Helvetica Neue"/>
            </a:endParaRPr>
          </a:p>
        </p:txBody>
      </p:sp>
      <p:sp>
        <p:nvSpPr>
          <p:cNvPr id="165" name="Google Shape;165;p21"/>
          <p:cNvSpPr txBox="1"/>
          <p:nvPr/>
        </p:nvSpPr>
        <p:spPr>
          <a:xfrm>
            <a:off x="792350" y="2086738"/>
            <a:ext cx="738600" cy="6699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120m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Altmetric</a:t>
            </a:r>
            <a:br>
              <a:rPr b="1" lang="en" sz="1000">
                <a:solidFill>
                  <a:schemeClr val="lt1"/>
                </a:solidFill>
                <a:latin typeface="Helvetica Neue"/>
                <a:ea typeface="Helvetica Neue"/>
                <a:cs typeface="Helvetica Neue"/>
                <a:sym typeface="Helvetica Neue"/>
              </a:rPr>
            </a:br>
            <a:r>
              <a:rPr b="1" lang="en" sz="1000">
                <a:solidFill>
                  <a:schemeClr val="lt1"/>
                </a:solidFill>
                <a:latin typeface="Helvetica Neue"/>
                <a:ea typeface="Helvetica Neue"/>
                <a:cs typeface="Helvetica Neue"/>
                <a:sym typeface="Helvetica Neue"/>
              </a:rPr>
              <a:t>data </a:t>
            </a:r>
            <a:endParaRPr b="1" sz="10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points</a:t>
            </a:r>
            <a:endParaRPr b="1" sz="1000">
              <a:solidFill>
                <a:schemeClr val="lt1"/>
              </a:solidFill>
              <a:latin typeface="Helvetica Neue"/>
              <a:ea typeface="Helvetica Neue"/>
              <a:cs typeface="Helvetica Neue"/>
              <a:sym typeface="Helvetica Neue"/>
            </a:endParaRPr>
          </a:p>
        </p:txBody>
      </p:sp>
      <p:sp>
        <p:nvSpPr>
          <p:cNvPr id="166" name="Google Shape;166;p21"/>
          <p:cNvSpPr txBox="1"/>
          <p:nvPr/>
        </p:nvSpPr>
        <p:spPr>
          <a:xfrm>
            <a:off x="2782261" y="1085561"/>
            <a:ext cx="810600" cy="8031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108m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Publications</a:t>
            </a:r>
            <a:br>
              <a:rPr b="1" lang="en" sz="1200">
                <a:solidFill>
                  <a:schemeClr val="lt1"/>
                </a:solidFill>
                <a:latin typeface="Helvetica Neue"/>
                <a:ea typeface="Helvetica Neue"/>
                <a:cs typeface="Helvetica Neue"/>
                <a:sym typeface="Helvetica Neue"/>
              </a:rPr>
            </a:br>
            <a:r>
              <a:rPr lang="en" sz="900">
                <a:solidFill>
                  <a:schemeClr val="lt1"/>
                </a:solidFill>
                <a:latin typeface="Helvetica Neue"/>
                <a:ea typeface="Helvetica Neue"/>
                <a:cs typeface="Helvetica Neue"/>
                <a:sym typeface="Helvetica Neue"/>
              </a:rPr>
              <a:t>improved </a:t>
            </a:r>
            <a:br>
              <a:rPr lang="en" sz="900">
                <a:solidFill>
                  <a:schemeClr val="lt1"/>
                </a:solidFill>
                <a:latin typeface="Helvetica Neue"/>
                <a:ea typeface="Helvetica Neue"/>
                <a:cs typeface="Helvetica Neue"/>
                <a:sym typeface="Helvetica Neue"/>
              </a:rPr>
            </a:br>
            <a:r>
              <a:rPr lang="en" sz="900">
                <a:solidFill>
                  <a:schemeClr val="lt1"/>
                </a:solidFill>
                <a:latin typeface="Helvetica Neue"/>
                <a:ea typeface="Helvetica Neue"/>
                <a:cs typeface="Helvetica Neue"/>
                <a:sym typeface="Helvetica Neue"/>
              </a:rPr>
              <a:t>metadata</a:t>
            </a:r>
            <a:endParaRPr sz="900">
              <a:solidFill>
                <a:schemeClr val="lt1"/>
              </a:solidFill>
              <a:latin typeface="Helvetica Neue"/>
              <a:ea typeface="Helvetica Neue"/>
              <a:cs typeface="Helvetica Neue"/>
              <a:sym typeface="Helvetica Neue"/>
            </a:endParaRPr>
          </a:p>
          <a:p>
            <a:pPr indent="0" lvl="0" marL="0" rtl="0" algn="ctr">
              <a:spcBef>
                <a:spcPts val="0"/>
              </a:spcBef>
              <a:spcAft>
                <a:spcPts val="0"/>
              </a:spcAft>
              <a:buClr>
                <a:srgbClr val="000000"/>
              </a:buClr>
              <a:buSzPts val="1100"/>
              <a:buFont typeface="Arial"/>
              <a:buNone/>
            </a:pPr>
            <a:r>
              <a:rPr lang="en" sz="900">
                <a:solidFill>
                  <a:schemeClr val="lt1"/>
                </a:solidFill>
                <a:latin typeface="Helvetica Neue"/>
                <a:ea typeface="Helvetica Neue"/>
                <a:cs typeface="Helvetica Neue"/>
                <a:sym typeface="Helvetica Neue"/>
              </a:rPr>
              <a:t>of 75m</a:t>
            </a:r>
            <a:endParaRPr sz="900">
              <a:solidFill>
                <a:schemeClr val="lt1"/>
              </a:solidFill>
              <a:latin typeface="Helvetica Neue"/>
              <a:ea typeface="Helvetica Neue"/>
              <a:cs typeface="Helvetica Neue"/>
              <a:sym typeface="Helvetica Neue"/>
            </a:endParaRPr>
          </a:p>
        </p:txBody>
      </p:sp>
      <p:sp>
        <p:nvSpPr>
          <p:cNvPr id="167" name="Google Shape;167;p21"/>
          <p:cNvSpPr txBox="1"/>
          <p:nvPr/>
        </p:nvSpPr>
        <p:spPr>
          <a:xfrm>
            <a:off x="1989178" y="3717728"/>
            <a:ext cx="649500" cy="497400"/>
          </a:xfrm>
          <a:prstGeom prst="rect">
            <a:avLst/>
          </a:prstGeom>
          <a:noFill/>
          <a:ln>
            <a:noFill/>
          </a:ln>
          <a:effectLst>
            <a:outerShdw blurRad="71438" rotWithShape="0" algn="bl" dir="3540000" dist="19050">
              <a:srgbClr val="000000">
                <a:alpha val="12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latin typeface="Helvetica Neue"/>
                <a:ea typeface="Helvetica Neue"/>
                <a:cs typeface="Helvetica Neue"/>
                <a:sym typeface="Helvetica Neue"/>
              </a:rPr>
              <a:t>1.5m</a:t>
            </a:r>
            <a:endParaRPr b="1" sz="1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rPr b="1" lang="en" sz="1000">
                <a:solidFill>
                  <a:schemeClr val="lt1"/>
                </a:solidFill>
                <a:latin typeface="Helvetica Neue"/>
                <a:ea typeface="Helvetica Neue"/>
                <a:cs typeface="Helvetica Neue"/>
                <a:sym typeface="Helvetica Neue"/>
              </a:rPr>
              <a:t>Datasets</a:t>
            </a:r>
            <a:endParaRPr b="1" sz="1000">
              <a:solidFill>
                <a:schemeClr val="lt1"/>
              </a:solidFill>
              <a:latin typeface="Helvetica Neue"/>
              <a:ea typeface="Helvetica Neue"/>
              <a:cs typeface="Helvetica Neue"/>
              <a:sym typeface="Helvetica Neue"/>
            </a:endParaRPr>
          </a:p>
        </p:txBody>
      </p:sp>
      <p:sp>
        <p:nvSpPr>
          <p:cNvPr id="168" name="Google Shape;168;p21"/>
          <p:cNvSpPr txBox="1"/>
          <p:nvPr/>
        </p:nvSpPr>
        <p:spPr>
          <a:xfrm rot="-1486331">
            <a:off x="1621513" y="1728258"/>
            <a:ext cx="810479" cy="227528"/>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11m </a:t>
            </a:r>
            <a:r>
              <a:rPr lang="en" sz="900">
                <a:solidFill>
                  <a:srgbClr val="D9D9D9"/>
                </a:solidFill>
                <a:latin typeface="Helvetica Neue"/>
                <a:ea typeface="Helvetica Neue"/>
                <a:cs typeface="Helvetica Neue"/>
                <a:sym typeface="Helvetica Neue"/>
              </a:rPr>
              <a:t>links</a:t>
            </a:r>
            <a:endParaRPr sz="900">
              <a:solidFill>
                <a:srgbClr val="D9D9D9"/>
              </a:solidFill>
              <a:latin typeface="Helvetica Neue Light"/>
              <a:ea typeface="Helvetica Neue Light"/>
              <a:cs typeface="Helvetica Neue Light"/>
              <a:sym typeface="Helvetica Neue Light"/>
            </a:endParaRPr>
          </a:p>
        </p:txBody>
      </p:sp>
      <p:sp>
        <p:nvSpPr>
          <p:cNvPr id="169" name="Google Shape;169;p21"/>
          <p:cNvSpPr/>
          <p:nvPr/>
        </p:nvSpPr>
        <p:spPr>
          <a:xfrm flipH="1" rot="742225">
            <a:off x="3993811" y="2162259"/>
            <a:ext cx="3248828" cy="78881"/>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flipH="1" rot="-7524028">
            <a:off x="2976883" y="2972093"/>
            <a:ext cx="1558292" cy="78852"/>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flipH="1" rot="7104632">
            <a:off x="2023306" y="2825830"/>
            <a:ext cx="1166491" cy="7906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rot="-6450">
            <a:off x="2990849" y="3857700"/>
            <a:ext cx="1119302"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flipH="1" rot="-1007994">
            <a:off x="5222028" y="3288043"/>
            <a:ext cx="2240943" cy="78764"/>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p:nvPr/>
        </p:nvSpPr>
        <p:spPr>
          <a:xfrm flipH="1" rot="1639875">
            <a:off x="3627152" y="3020550"/>
            <a:ext cx="2939664" cy="78777"/>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21"/>
          <p:cNvGrpSpPr/>
          <p:nvPr/>
        </p:nvGrpSpPr>
        <p:grpSpPr>
          <a:xfrm>
            <a:off x="4114550" y="1340275"/>
            <a:ext cx="1517100" cy="302725"/>
            <a:chOff x="4114550" y="1340275"/>
            <a:chExt cx="1517100" cy="302725"/>
          </a:xfrm>
        </p:grpSpPr>
        <p:sp>
          <p:nvSpPr>
            <p:cNvPr id="176" name="Google Shape;176;p21"/>
            <p:cNvSpPr/>
            <p:nvPr/>
          </p:nvSpPr>
          <p:spPr>
            <a:xfrm flipH="1">
              <a:off x="4114550" y="1564100"/>
              <a:ext cx="15171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a:off x="4114550" y="1340275"/>
              <a:ext cx="1517100" cy="7890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1"/>
          <p:cNvSpPr/>
          <p:nvPr/>
        </p:nvSpPr>
        <p:spPr>
          <a:xfrm flipH="1" rot="-1478211">
            <a:off x="1665571" y="1902835"/>
            <a:ext cx="833362" cy="78930"/>
          </a:xfrm>
          <a:prstGeom prst="rightArrow">
            <a:avLst>
              <a:gd fmla="val 14018" name="adj1"/>
              <a:gd fmla="val 69612"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nvSpPr>
        <p:spPr>
          <a:xfrm rot="775881">
            <a:off x="5756670" y="2130808"/>
            <a:ext cx="1181053" cy="227198"/>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D9D9D9"/>
                </a:solidFill>
                <a:latin typeface="Helvetica Neue"/>
                <a:ea typeface="Helvetica Neue"/>
                <a:cs typeface="Helvetica Neue"/>
                <a:sym typeface="Helvetica Neue"/>
              </a:rPr>
              <a:t>10m </a:t>
            </a:r>
            <a:r>
              <a:rPr lang="en" sz="900">
                <a:solidFill>
                  <a:srgbClr val="D9D9D9"/>
                </a:solidFill>
                <a:latin typeface="Helvetica Neue"/>
                <a:ea typeface="Helvetica Neue"/>
                <a:cs typeface="Helvetica Neue"/>
                <a:sym typeface="Helvetica Neue"/>
              </a:rPr>
              <a:t>links</a:t>
            </a:r>
            <a:r>
              <a:rPr lang="en" sz="900">
                <a:solidFill>
                  <a:srgbClr val="D9D9D9"/>
                </a:solidFill>
                <a:latin typeface="Helvetica Neue Light"/>
                <a:ea typeface="Helvetica Neue Light"/>
                <a:cs typeface="Helvetica Neue Light"/>
                <a:sym typeface="Helvetica Neue Light"/>
              </a:rPr>
              <a:t> </a:t>
            </a:r>
            <a:endParaRPr b="1" sz="900">
              <a:solidFill>
                <a:srgbClr val="D9D9D9"/>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Building a search</a:t>
            </a:r>
            <a:endParaRPr/>
          </a:p>
        </p:txBody>
      </p:sp>
      <p:sp>
        <p:nvSpPr>
          <p:cNvPr id="185" name="Google Shape;185;p22"/>
          <p:cNvSpPr txBox="1"/>
          <p:nvPr/>
        </p:nvSpPr>
        <p:spPr>
          <a:xfrm>
            <a:off x="448350" y="1208800"/>
            <a:ext cx="6877500" cy="30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Basic search: </a:t>
            </a:r>
            <a:r>
              <a:rPr lang="en" u="sng">
                <a:solidFill>
                  <a:srgbClr val="38761D"/>
                </a:solidFill>
                <a:latin typeface="Helvetica Neue Light"/>
                <a:ea typeface="Helvetica Neue Light"/>
                <a:cs typeface="Helvetica Neue Light"/>
                <a:sym typeface="Helvetica Neue Light"/>
                <a:hlinkClick r:id="rId3"/>
              </a:rPr>
              <a:t>“</a:t>
            </a:r>
            <a:r>
              <a:rPr lang="en" u="sng">
                <a:solidFill>
                  <a:schemeClr val="hlink"/>
                </a:solidFill>
                <a:latin typeface="Helvetica Neue Light"/>
                <a:ea typeface="Helvetica Neue Light"/>
                <a:cs typeface="Helvetica Neue Light"/>
                <a:sym typeface="Helvetica Neue Light"/>
                <a:hlinkClick r:id="rId4"/>
              </a:rPr>
              <a:t>autoimmune disease</a:t>
            </a:r>
            <a:r>
              <a:rPr lang="en" u="sng">
                <a:solidFill>
                  <a:srgbClr val="38761D"/>
                </a:solidFill>
                <a:latin typeface="Helvetica Neue Light"/>
                <a:ea typeface="Helvetica Neue Light"/>
                <a:cs typeface="Helvetica Neue Light"/>
                <a:sym typeface="Helvetica Neue Light"/>
                <a:hlinkClick r:id="rId5"/>
              </a:rPr>
              <a:t>”</a:t>
            </a:r>
            <a:endParaRPr>
              <a:solidFill>
                <a:srgbClr val="38761D"/>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Refining your search using Booleans:</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Step 1: add AND: </a:t>
            </a:r>
            <a:r>
              <a:rPr lang="en" u="sng">
                <a:solidFill>
                  <a:schemeClr val="hlink"/>
                </a:solidFill>
                <a:latin typeface="Helvetica Neue Light"/>
                <a:ea typeface="Helvetica Neue Light"/>
                <a:cs typeface="Helvetica Neue Light"/>
                <a:sym typeface="Helvetica Neue Light"/>
                <a:hlinkClick r:id="rId6"/>
              </a:rPr>
              <a:t>“autoimmune disease”  </a:t>
            </a:r>
            <a:r>
              <a:rPr lang="en" u="sng">
                <a:solidFill>
                  <a:srgbClr val="274E13"/>
                </a:solidFill>
                <a:latin typeface="Helvetica Neue Light"/>
                <a:ea typeface="Helvetica Neue Light"/>
                <a:cs typeface="Helvetica Neue Light"/>
                <a:sym typeface="Helvetica Neue Light"/>
                <a:hlinkClick r:id="rId7"/>
              </a:rPr>
              <a:t>AND </a:t>
            </a:r>
            <a:r>
              <a:rPr lang="en" u="sng">
                <a:solidFill>
                  <a:schemeClr val="hlink"/>
                </a:solidFill>
                <a:latin typeface="Helvetica Neue Light"/>
                <a:ea typeface="Helvetica Neue Light"/>
                <a:cs typeface="Helvetica Neue Light"/>
                <a:sym typeface="Helvetica Neue Light"/>
                <a:hlinkClick r:id="rId8"/>
              </a:rPr>
              <a:t>"genetic susceptibility"</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Step 2: add NOT: </a:t>
            </a:r>
            <a:r>
              <a:rPr lang="en" u="sng">
                <a:solidFill>
                  <a:srgbClr val="38761D"/>
                </a:solidFill>
                <a:latin typeface="Helvetica Neue Light"/>
                <a:ea typeface="Helvetica Neue Light"/>
                <a:cs typeface="Helvetica Neue Light"/>
                <a:sym typeface="Helvetica Neue Light"/>
                <a:hlinkClick r:id="rId9"/>
              </a:rPr>
              <a:t>(</a:t>
            </a:r>
            <a:r>
              <a:rPr lang="en" u="sng">
                <a:solidFill>
                  <a:schemeClr val="hlink"/>
                </a:solidFill>
                <a:latin typeface="Helvetica Neue Light"/>
                <a:ea typeface="Helvetica Neue Light"/>
                <a:cs typeface="Helvetica Neue Light"/>
                <a:sym typeface="Helvetica Neue Light"/>
                <a:hlinkClick r:id="rId10"/>
              </a:rPr>
              <a:t>“autoimmune disease”  AND "genetic susceptibility"</a:t>
            </a:r>
            <a:r>
              <a:rPr lang="en" u="sng">
                <a:solidFill>
                  <a:srgbClr val="38761D"/>
                </a:solidFill>
                <a:latin typeface="Helvetica Neue Light"/>
                <a:ea typeface="Helvetica Neue Light"/>
                <a:cs typeface="Helvetica Neue Light"/>
                <a:sym typeface="Helvetica Neue Light"/>
                <a:hlinkClick r:id="rId11"/>
              </a:rPr>
              <a:t>)</a:t>
            </a:r>
            <a:r>
              <a:rPr lang="en" u="sng">
                <a:solidFill>
                  <a:schemeClr val="hlink"/>
                </a:solidFill>
                <a:latin typeface="Helvetica Neue Light"/>
                <a:ea typeface="Helvetica Neue Light"/>
                <a:cs typeface="Helvetica Neue Light"/>
                <a:sym typeface="Helvetica Neue Light"/>
                <a:hlinkClick r:id="rId12"/>
              </a:rPr>
              <a:t> </a:t>
            </a:r>
            <a:r>
              <a:rPr lang="en" u="sng">
                <a:solidFill>
                  <a:srgbClr val="38761D"/>
                </a:solidFill>
                <a:latin typeface="Helvetica Neue Light"/>
                <a:ea typeface="Helvetica Neue Light"/>
                <a:cs typeface="Helvetica Neue Light"/>
                <a:sym typeface="Helvetica Neue Light"/>
                <a:hlinkClick r:id="rId13"/>
              </a:rPr>
              <a:t>NOT</a:t>
            </a:r>
            <a:r>
              <a:rPr lang="en" u="sng">
                <a:solidFill>
                  <a:schemeClr val="hlink"/>
                </a:solidFill>
                <a:latin typeface="Helvetica Neue Light"/>
                <a:ea typeface="Helvetica Neue Light"/>
                <a:cs typeface="Helvetica Neue Light"/>
                <a:sym typeface="Helvetica Neue Light"/>
                <a:hlinkClick r:id="rId14"/>
              </a:rPr>
              <a:t> plant</a:t>
            </a:r>
            <a:r>
              <a:rPr lang="en" u="sng">
                <a:solidFill>
                  <a:srgbClr val="38761D"/>
                </a:solidFill>
                <a:latin typeface="Helvetica Neue Light"/>
                <a:ea typeface="Helvetica Neue Light"/>
                <a:cs typeface="Helvetica Neue Light"/>
                <a:sym typeface="Helvetica Neue Light"/>
                <a:hlinkClick r:id="rId15"/>
              </a:rPr>
              <a:t>*</a:t>
            </a:r>
            <a:endParaRPr>
              <a:solidFill>
                <a:srgbClr val="434343"/>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Step 3: add NEAR: </a:t>
            </a:r>
            <a:r>
              <a:rPr lang="en" u="sng">
                <a:solidFill>
                  <a:schemeClr val="hlink"/>
                </a:solidFill>
                <a:latin typeface="Helvetica Neue Light"/>
                <a:ea typeface="Helvetica Neue Light"/>
                <a:cs typeface="Helvetica Neue Light"/>
                <a:sym typeface="Helvetica Neue Light"/>
                <a:hlinkClick r:id="rId16"/>
              </a:rPr>
              <a:t>(autoimmune </a:t>
            </a:r>
            <a:r>
              <a:rPr lang="en" u="sng">
                <a:solidFill>
                  <a:srgbClr val="38761D"/>
                </a:solidFill>
                <a:latin typeface="Helvetica Neue Light"/>
                <a:ea typeface="Helvetica Neue Light"/>
                <a:cs typeface="Helvetica Neue Light"/>
                <a:sym typeface="Helvetica Neue Light"/>
                <a:hlinkClick r:id="rId17"/>
              </a:rPr>
              <a:t>~3</a:t>
            </a:r>
            <a:r>
              <a:rPr lang="en" u="sng">
                <a:solidFill>
                  <a:schemeClr val="hlink"/>
                </a:solidFill>
                <a:latin typeface="Helvetica Neue Light"/>
                <a:ea typeface="Helvetica Neue Light"/>
                <a:cs typeface="Helvetica Neue Light"/>
                <a:sym typeface="Helvetica Neue Light"/>
                <a:hlinkClick r:id="rId18"/>
              </a:rPr>
              <a:t> disease  AND "genetic susceptibility") NOT plant*</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Test NEAR to make sure you’re getting the right amount of results by:</a:t>
            </a:r>
            <a:endParaRPr>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Increasing or decreasing the number of words (~4; ~2 etc)</a:t>
            </a:r>
            <a:endParaRPr>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Exclude variants to spot check results to make sure the increased number still returns relevant results: (</a:t>
            </a:r>
            <a:r>
              <a:rPr lang="en" u="sng">
                <a:solidFill>
                  <a:schemeClr val="hlink"/>
                </a:solidFill>
                <a:latin typeface="Helvetica Neue Light"/>
                <a:ea typeface="Helvetica Neue Light"/>
                <a:cs typeface="Helvetica Neue Light"/>
                <a:sym typeface="Helvetica Neue Light"/>
                <a:hlinkClick r:id="rId19"/>
              </a:rPr>
              <a:t>(autoimmune ~2 disease NOT ("autoimmune disease"))  AND "genetic susceptibility") NOT plant*</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Add additional filters from the left hand side: example, </a:t>
            </a:r>
            <a:r>
              <a:rPr lang="en" u="sng">
                <a:solidFill>
                  <a:schemeClr val="hlink"/>
                </a:solidFill>
                <a:latin typeface="Helvetica Neue Light"/>
                <a:ea typeface="Helvetica Neue Light"/>
                <a:cs typeface="Helvetica Neue Light"/>
                <a:sym typeface="Helvetica Neue Light"/>
                <a:hlinkClick r:id="rId20"/>
              </a:rPr>
              <a:t>add Pfizer as funder of publications</a:t>
            </a:r>
            <a:endParaRPr>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UI hacks</a:t>
            </a:r>
            <a:endParaRPr/>
          </a:p>
        </p:txBody>
      </p:sp>
      <p:sp>
        <p:nvSpPr>
          <p:cNvPr id="191" name="Google Shape;191;p23"/>
          <p:cNvSpPr txBox="1"/>
          <p:nvPr/>
        </p:nvSpPr>
        <p:spPr>
          <a:xfrm>
            <a:off x="457200" y="2017325"/>
            <a:ext cx="8075700" cy="17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Helvetica Neue Light"/>
                <a:ea typeface="Helvetica Neue Light"/>
                <a:cs typeface="Helvetica Neue Light"/>
                <a:sym typeface="Helvetica Neue Light"/>
                <a:hlinkClick r:id="rId3"/>
              </a:rPr>
              <a:t>Top 1% highly</a:t>
            </a:r>
            <a:r>
              <a:rPr lang="en">
                <a:latin typeface="Helvetica Neue Light"/>
                <a:ea typeface="Helvetica Neue Light"/>
                <a:cs typeface="Helvetica Neue Light"/>
                <a:sym typeface="Helvetica Neue Light"/>
              </a:rPr>
              <a:t> cited Australian researchers. Top 5%? Top 10%?</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u="sng">
                <a:solidFill>
                  <a:schemeClr val="hlink"/>
                </a:solidFill>
                <a:latin typeface="Helvetica Neue Light"/>
                <a:ea typeface="Helvetica Neue Light"/>
                <a:cs typeface="Helvetica Neue Light"/>
                <a:sym typeface="Helvetica Neue Light"/>
                <a:hlinkClick r:id="rId4"/>
              </a:rPr>
              <a:t>Corporate collaborations </a:t>
            </a:r>
            <a:r>
              <a:rPr lang="en">
                <a:latin typeface="Helvetica Neue Light"/>
                <a:ea typeface="Helvetica Neue Light"/>
                <a:cs typeface="Helvetica Neue Light"/>
                <a:sym typeface="Helvetica Neue Light"/>
              </a:rPr>
              <a:t>on publications?</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Funder not in Dimensions? Search for the name in the </a:t>
            </a:r>
            <a:r>
              <a:rPr lang="en" u="sng">
                <a:solidFill>
                  <a:schemeClr val="hlink"/>
                </a:solidFill>
                <a:latin typeface="Helvetica Neue Light"/>
                <a:ea typeface="Helvetica Neue Light"/>
                <a:cs typeface="Helvetica Neue Light"/>
                <a:sym typeface="Helvetica Neue Light"/>
                <a:hlinkClick r:id="rId5"/>
              </a:rPr>
              <a:t>acknowledgement section</a:t>
            </a:r>
            <a:r>
              <a:rPr lang="en">
                <a:latin typeface="Helvetica Neue Light"/>
                <a:ea typeface="Helvetica Neue Light"/>
                <a:cs typeface="Helvetica Neue Light"/>
                <a:sym typeface="Helvetica Neue Light"/>
              </a:rPr>
              <a:t>.</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Dimensions export</a:t>
            </a:r>
            <a:endParaRPr/>
          </a:p>
        </p:txBody>
      </p:sp>
      <p:sp>
        <p:nvSpPr>
          <p:cNvPr id="197" name="Google Shape;197;p24"/>
          <p:cNvSpPr txBox="1"/>
          <p:nvPr/>
        </p:nvSpPr>
        <p:spPr>
          <a:xfrm>
            <a:off x="457200" y="1865550"/>
            <a:ext cx="7705500" cy="141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Results export - up to 50k results (.xslx or .csv)</a:t>
            </a:r>
            <a:endParaRPr>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Analytical views exports: </a:t>
            </a:r>
            <a:endParaRPr>
              <a:latin typeface="Helvetica Neue Light"/>
              <a:ea typeface="Helvetica Neue Light"/>
              <a:cs typeface="Helvetica Neue Light"/>
              <a:sym typeface="Helvetica Neue Light"/>
            </a:endParaRPr>
          </a:p>
          <a:p>
            <a:pPr indent="-317500" lvl="1" marL="9144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aggregated data, up to 500 results</a:t>
            </a:r>
            <a:endParaRPr>
              <a:latin typeface="Helvetica Neue Light"/>
              <a:ea typeface="Helvetica Neue Light"/>
              <a:cs typeface="Helvetica Neue Light"/>
              <a:sym typeface="Helvetica Neue Light"/>
            </a:endParaRPr>
          </a:p>
          <a:p>
            <a:pPr indent="-317500" lvl="1" marL="9144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Charts: in various formats including .png, .jpg &amp; .xlx as well as direct copy/paste</a:t>
            </a:r>
            <a:endParaRPr>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  Edit the currency from your settings (My account -&gt; Set currency)</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API &amp; API lab</a:t>
            </a:r>
            <a:endParaRPr/>
          </a:p>
        </p:txBody>
      </p:sp>
      <p:sp>
        <p:nvSpPr>
          <p:cNvPr id="203" name="Google Shape;203;p25"/>
          <p:cNvSpPr txBox="1"/>
          <p:nvPr>
            <p:ph idx="1" type="body"/>
          </p:nvPr>
        </p:nvSpPr>
        <p:spPr>
          <a:xfrm>
            <a:off x="457200" y="1028700"/>
            <a:ext cx="8229600" cy="3771900"/>
          </a:xfrm>
          <a:prstGeom prst="rect">
            <a:avLst/>
          </a:prstGeom>
        </p:spPr>
        <p:txBody>
          <a:bodyPr anchorCtr="0" anchor="t" bIns="91425" lIns="0" spcFirstLastPara="1" rIns="0" wrap="square" tIns="182875">
            <a:noAutofit/>
          </a:bodyPr>
          <a:lstStyle/>
          <a:p>
            <a:pPr indent="0" lvl="0" marL="0" rtl="0" algn="l">
              <a:spcBef>
                <a:spcPts val="0"/>
              </a:spcBef>
              <a:spcAft>
                <a:spcPts val="0"/>
              </a:spcAft>
              <a:buNone/>
            </a:pPr>
            <a:r>
              <a:rPr lang="en" u="sng">
                <a:solidFill>
                  <a:schemeClr val="hlink"/>
                </a:solidFill>
                <a:hlinkClick r:id="rId3"/>
              </a:rPr>
              <a:t>API UI</a:t>
            </a:r>
            <a:r>
              <a:rPr lang="en"/>
              <a:t> - JSON export</a:t>
            </a:r>
            <a:endParaRPr/>
          </a:p>
          <a:p>
            <a:pPr indent="-317500" lvl="0" marL="457200" rtl="0" algn="l">
              <a:lnSpc>
                <a:spcPct val="115000"/>
              </a:lnSpc>
              <a:spcBef>
                <a:spcPts val="600"/>
              </a:spcBef>
              <a:spcAft>
                <a:spcPts val="0"/>
              </a:spcAft>
              <a:buSzPts val="1400"/>
              <a:buChar char="●"/>
            </a:pPr>
            <a:r>
              <a:rPr lang="en"/>
              <a:t>Use skip functions to get all 50k results (add limit 1000 skip x000 at the end of your query; example:</a:t>
            </a:r>
            <a:endParaRPr/>
          </a:p>
          <a:p>
            <a:pPr indent="-317500" lvl="1" marL="914400" rtl="0" algn="l">
              <a:lnSpc>
                <a:spcPct val="115000"/>
              </a:lnSpc>
              <a:spcBef>
                <a:spcPts val="0"/>
              </a:spcBef>
              <a:spcAft>
                <a:spcPts val="0"/>
              </a:spcAft>
              <a:buSzPts val="1400"/>
              <a:buChar char="○"/>
            </a:pPr>
            <a:r>
              <a:rPr lang="en"/>
              <a:t>search publications in full_data_exact for “11-aa return publications limit 1000</a:t>
            </a:r>
            <a:endParaRPr/>
          </a:p>
          <a:p>
            <a:pPr indent="-317500" lvl="1" marL="914400" rtl="0" algn="l">
              <a:lnSpc>
                <a:spcPct val="115000"/>
              </a:lnSpc>
              <a:spcBef>
                <a:spcPts val="0"/>
              </a:spcBef>
              <a:spcAft>
                <a:spcPts val="0"/>
              </a:spcAft>
              <a:buSzPts val="1400"/>
              <a:buChar char="○"/>
            </a:pPr>
            <a:r>
              <a:rPr lang="en"/>
              <a:t>search publications in full_data_exact for “11-aa return publications limit 1000</a:t>
            </a:r>
            <a:r>
              <a:rPr lang="en">
                <a:solidFill>
                  <a:srgbClr val="38761D"/>
                </a:solidFill>
              </a:rPr>
              <a:t> skip 1000</a:t>
            </a:r>
            <a:endParaRPr>
              <a:solidFill>
                <a:srgbClr val="38761D"/>
              </a:solidFill>
            </a:endParaRPr>
          </a:p>
          <a:p>
            <a:pPr indent="-317500" lvl="1" marL="914400" rtl="0" algn="l">
              <a:lnSpc>
                <a:spcPct val="115000"/>
              </a:lnSpc>
              <a:spcBef>
                <a:spcPts val="0"/>
              </a:spcBef>
              <a:spcAft>
                <a:spcPts val="0"/>
              </a:spcAft>
              <a:buSzPts val="1400"/>
              <a:buChar char="○"/>
            </a:pPr>
            <a:r>
              <a:rPr lang="en"/>
              <a:t>search publications in full_data_exact for “11-aa return publications limit 1000</a:t>
            </a:r>
            <a:r>
              <a:rPr lang="en">
                <a:solidFill>
                  <a:srgbClr val="38761D"/>
                </a:solidFill>
              </a:rPr>
              <a:t> skip 2000</a:t>
            </a:r>
            <a:endParaRPr/>
          </a:p>
          <a:p>
            <a:pPr indent="-317500" lvl="0" marL="457200" rtl="0" algn="l">
              <a:lnSpc>
                <a:spcPct val="115000"/>
              </a:lnSpc>
              <a:spcBef>
                <a:spcPts val="0"/>
              </a:spcBef>
              <a:spcAft>
                <a:spcPts val="0"/>
              </a:spcAft>
              <a:buSzPts val="1400"/>
              <a:buChar char="●"/>
            </a:pPr>
            <a:r>
              <a:rPr lang="en"/>
              <a:t>Use of of the free tools to turn JSON to CSV like </a:t>
            </a:r>
            <a:r>
              <a:rPr lang="en" u="sng">
                <a:solidFill>
                  <a:schemeClr val="hlink"/>
                </a:solidFill>
                <a:hlinkClick r:id="rId4"/>
              </a:rPr>
              <a:t>jsontocsv</a:t>
            </a:r>
            <a:r>
              <a:rPr lang="en"/>
              <a:t> or </a:t>
            </a:r>
            <a:r>
              <a:rPr lang="en" u="sng">
                <a:solidFill>
                  <a:schemeClr val="hlink"/>
                </a:solidFill>
                <a:hlinkClick r:id="rId5"/>
              </a:rPr>
              <a:t>convertcsv</a:t>
            </a:r>
            <a:endParaRPr/>
          </a:p>
          <a:p>
            <a:pPr indent="-317500" lvl="0" marL="457200" rtl="0" algn="l">
              <a:lnSpc>
                <a:spcPct val="115000"/>
              </a:lnSpc>
              <a:spcBef>
                <a:spcPts val="600"/>
              </a:spcBef>
              <a:spcAft>
                <a:spcPts val="0"/>
              </a:spcAft>
              <a:buSzPts val="1400"/>
              <a:buChar char="●"/>
            </a:pPr>
            <a:r>
              <a:rPr lang="en"/>
              <a:t>List of all facets available in the API are in the </a:t>
            </a:r>
            <a:r>
              <a:rPr lang="en" u="sng">
                <a:solidFill>
                  <a:schemeClr val="hlink"/>
                </a:solidFill>
                <a:hlinkClick r:id="rId6"/>
              </a:rPr>
              <a:t>API documentation</a:t>
            </a:r>
            <a:endParaRPr/>
          </a:p>
          <a:p>
            <a:pPr indent="-317500" lvl="0" marL="457200" rtl="0" algn="l">
              <a:lnSpc>
                <a:spcPct val="115000"/>
              </a:lnSpc>
              <a:spcBef>
                <a:spcPts val="600"/>
              </a:spcBef>
              <a:spcAft>
                <a:spcPts val="0"/>
              </a:spcAft>
              <a:buSzPts val="1400"/>
              <a:buChar char="●"/>
            </a:pPr>
            <a:r>
              <a:rPr lang="en"/>
              <a:t>Examples of queries based on the API can also be </a:t>
            </a:r>
            <a:r>
              <a:rPr lang="en" u="sng">
                <a:solidFill>
                  <a:schemeClr val="hlink"/>
                </a:solidFill>
                <a:hlinkClick r:id="rId7"/>
              </a:rPr>
              <a:t>found in the documentation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8"/>
              </a:rPr>
              <a:t>API Lab </a:t>
            </a:r>
            <a:r>
              <a:rPr lang="en"/>
              <a:t>- get complicated answers through easy solutions</a:t>
            </a:r>
            <a:endParaRPr/>
          </a:p>
          <a:p>
            <a:pPr indent="-317500" lvl="0" marL="457200" rtl="0" algn="l">
              <a:spcBef>
                <a:spcPts val="600"/>
              </a:spcBef>
              <a:spcAft>
                <a:spcPts val="0"/>
              </a:spcAft>
              <a:buSzPts val="1400"/>
              <a:buChar char="●"/>
            </a:pPr>
            <a:r>
              <a:rPr lang="en"/>
              <a:t>Google Collab is a free tool, doesn’t require any installation &amp; it syncs with your Google Drive account</a:t>
            </a:r>
            <a:endParaRPr/>
          </a:p>
          <a:p>
            <a:pPr indent="-317500" lvl="0" marL="457200" rtl="0" algn="l">
              <a:spcBef>
                <a:spcPts val="0"/>
              </a:spcBef>
              <a:spcAft>
                <a:spcPts val="0"/>
              </a:spcAft>
              <a:buSzPts val="1400"/>
              <a:buChar char="●"/>
            </a:pPr>
            <a:r>
              <a:rPr lang="en"/>
              <a:t>The Notebooks are written in Python </a:t>
            </a:r>
            <a:endParaRPr/>
          </a:p>
          <a:p>
            <a:pPr indent="0" lvl="0" marL="0" rtl="0" algn="l">
              <a:spcBef>
                <a:spcPts val="600"/>
              </a:spcBef>
              <a:spcAft>
                <a:spcPts val="0"/>
              </a:spcAft>
              <a:buNone/>
            </a:pPr>
            <a:r>
              <a:t/>
            </a:r>
            <a:endParaRPr/>
          </a:p>
          <a:p>
            <a:pPr indent="0" lvl="0" marL="457200" rtl="0" algn="l">
              <a:spcBef>
                <a:spcPts val="600"/>
              </a:spcBef>
              <a:spcAft>
                <a:spcPts val="0"/>
              </a:spcAft>
              <a:buNone/>
            </a:pPr>
            <a:r>
              <a:t/>
            </a:r>
            <a:endParaRPr>
              <a:solidFill>
                <a:srgbClr val="38761D"/>
              </a:solidFill>
            </a:endParaRPr>
          </a:p>
          <a:p>
            <a:pPr indent="0" lvl="0" marL="457200" rtl="0" algn="l">
              <a:spcBef>
                <a:spcPts val="600"/>
              </a:spcBef>
              <a:spcAft>
                <a:spcPts val="600"/>
              </a:spcAft>
              <a:buNone/>
            </a:pPr>
            <a:r>
              <a:t/>
            </a:r>
            <a:endParaRPr>
              <a:solidFill>
                <a:srgbClr val="38761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6"/>
          <p:cNvSpPr txBox="1"/>
          <p:nvPr>
            <p:ph idx="1" type="body"/>
          </p:nvPr>
        </p:nvSpPr>
        <p:spPr>
          <a:xfrm>
            <a:off x="457200" y="1382425"/>
            <a:ext cx="8229600" cy="2508600"/>
          </a:xfrm>
          <a:prstGeom prst="rect">
            <a:avLst/>
          </a:prstGeom>
        </p:spPr>
        <p:txBody>
          <a:bodyPr anchorCtr="0" anchor="t" bIns="91425" lIns="0" spcFirstLastPara="1" rIns="0" wrap="square" tIns="182875">
            <a:noAutofit/>
          </a:bodyPr>
          <a:lstStyle/>
          <a:p>
            <a:pPr indent="0" lvl="0" marL="0" rtl="0" algn="l">
              <a:spcBef>
                <a:spcPts val="0"/>
              </a:spcBef>
              <a:spcAft>
                <a:spcPts val="0"/>
              </a:spcAft>
              <a:buNone/>
            </a:pPr>
            <a:r>
              <a:rPr lang="en"/>
              <a:t>The Dimensions API is not a runtime API and there are some limitations in place:</a:t>
            </a:r>
            <a:endParaRPr/>
          </a:p>
          <a:p>
            <a:pPr indent="0" lvl="0" marL="0" rtl="0" algn="l">
              <a:spcBef>
                <a:spcPts val="600"/>
              </a:spcBef>
              <a:spcAft>
                <a:spcPts val="0"/>
              </a:spcAft>
              <a:buNone/>
            </a:pPr>
            <a:r>
              <a:rPr b="1" lang="en">
                <a:latin typeface="Helvetica Neue"/>
                <a:ea typeface="Helvetica Neue"/>
                <a:cs typeface="Helvetica Neue"/>
                <a:sym typeface="Helvetica Neue"/>
              </a:rPr>
              <a:t>Default limitation</a:t>
            </a:r>
            <a:r>
              <a:rPr lang="en"/>
              <a:t> 20 results.</a:t>
            </a:r>
            <a:endParaRPr/>
          </a:p>
          <a:p>
            <a:pPr indent="0" lvl="0" marL="0" rtl="0" algn="l">
              <a:spcBef>
                <a:spcPts val="600"/>
              </a:spcBef>
              <a:spcAft>
                <a:spcPts val="0"/>
              </a:spcAft>
              <a:buNone/>
            </a:pPr>
            <a:r>
              <a:rPr lang="en"/>
              <a:t>Customize number of returned results by </a:t>
            </a:r>
            <a:r>
              <a:rPr b="1" lang="en">
                <a:latin typeface="Helvetica Neue"/>
                <a:ea typeface="Helvetica Neue"/>
                <a:cs typeface="Helvetica Neue"/>
                <a:sym typeface="Helvetica Neue"/>
              </a:rPr>
              <a:t>setting a </a:t>
            </a:r>
            <a:r>
              <a:rPr b="1" i="1" lang="en">
                <a:latin typeface="Helvetica Neue"/>
                <a:ea typeface="Helvetica Neue"/>
                <a:cs typeface="Helvetica Neue"/>
                <a:sym typeface="Helvetica Neue"/>
              </a:rPr>
              <a:t>limit</a:t>
            </a:r>
            <a:r>
              <a:rPr b="1" lang="en">
                <a:latin typeface="Helvetica Neue"/>
                <a:ea typeface="Helvetica Neue"/>
                <a:cs typeface="Helvetica Neue"/>
                <a:sym typeface="Helvetica Neue"/>
              </a:rPr>
              <a:t>.</a:t>
            </a:r>
            <a:r>
              <a:rPr lang="en"/>
              <a:t> Can be any number between 1 and 1000. To return more than 1000 use a skip function</a:t>
            </a:r>
            <a:endParaRPr/>
          </a:p>
          <a:p>
            <a:pPr indent="0" lvl="0" marL="0" rtl="0" algn="l">
              <a:spcBef>
                <a:spcPts val="600"/>
              </a:spcBef>
              <a:spcAft>
                <a:spcPts val="0"/>
              </a:spcAft>
              <a:buNone/>
            </a:pPr>
            <a:r>
              <a:rPr lang="en"/>
              <a:t>For all the main data sources (Publications, Grants, Patents, Clinical Trials, Policy documents, Researchers, Organizations) the max return limit with skip functions is</a:t>
            </a:r>
            <a:r>
              <a:rPr b="1" lang="en">
                <a:latin typeface="Helvetica Neue"/>
                <a:ea typeface="Helvetica Neue"/>
                <a:cs typeface="Helvetica Neue"/>
                <a:sym typeface="Helvetica Neue"/>
              </a:rPr>
              <a:t> 50k results</a:t>
            </a:r>
            <a:endParaRPr b="1">
              <a:latin typeface="Helvetica Neue"/>
              <a:ea typeface="Helvetica Neue"/>
              <a:cs typeface="Helvetica Neue"/>
              <a:sym typeface="Helvetica Neue"/>
            </a:endParaRPr>
          </a:p>
          <a:p>
            <a:pPr indent="0" lvl="0" marL="0" rtl="0" algn="l">
              <a:spcBef>
                <a:spcPts val="600"/>
              </a:spcBef>
              <a:spcAft>
                <a:spcPts val="0"/>
              </a:spcAft>
              <a:buNone/>
            </a:pPr>
            <a:r>
              <a:rPr lang="en"/>
              <a:t>For all other facets there is a hard limit of </a:t>
            </a:r>
            <a:r>
              <a:rPr b="1" lang="en">
                <a:latin typeface="Helvetica Neue"/>
                <a:ea typeface="Helvetica Neue"/>
                <a:cs typeface="Helvetica Neue"/>
                <a:sym typeface="Helvetica Neue"/>
              </a:rPr>
              <a:t>1000 results.</a:t>
            </a:r>
            <a:r>
              <a:rPr lang="en"/>
              <a:t> No skip function enabled. </a:t>
            </a:r>
            <a:endParaRPr/>
          </a:p>
          <a:p>
            <a:pPr indent="0" lvl="0" marL="0" rtl="0" algn="l">
              <a:spcBef>
                <a:spcPts val="600"/>
              </a:spcBef>
              <a:spcAft>
                <a:spcPts val="0"/>
              </a:spcAft>
              <a:buNone/>
            </a:pPr>
            <a:r>
              <a:rPr lang="en"/>
              <a:t>The Dimensions Analytics API is limited to </a:t>
            </a:r>
            <a:r>
              <a:rPr b="1" lang="en">
                <a:latin typeface="Helvetica Neue"/>
                <a:ea typeface="Helvetica Neue"/>
                <a:cs typeface="Helvetica Neue"/>
                <a:sym typeface="Helvetica Neue"/>
              </a:rPr>
              <a:t>30 requests per IP address per minute</a:t>
            </a:r>
            <a:endParaRPr b="1">
              <a:latin typeface="Helvetica Neue"/>
              <a:ea typeface="Helvetica Neue"/>
              <a:cs typeface="Helvetica Neue"/>
              <a:sym typeface="Helvetica Neue"/>
            </a:endParaRPr>
          </a:p>
          <a:p>
            <a:pPr indent="0" lvl="0" marL="0" rtl="0" algn="l">
              <a:spcBef>
                <a:spcPts val="600"/>
              </a:spcBef>
              <a:spcAft>
                <a:spcPts val="600"/>
              </a:spcAft>
              <a:buNone/>
            </a:pPr>
            <a:r>
              <a:t/>
            </a:r>
            <a:endParaRPr/>
          </a:p>
        </p:txBody>
      </p:sp>
      <p:sp>
        <p:nvSpPr>
          <p:cNvPr id="209" name="Google Shape;209;p26"/>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API limitations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7"/>
          <p:cNvSpPr txBox="1"/>
          <p:nvPr/>
        </p:nvSpPr>
        <p:spPr>
          <a:xfrm>
            <a:off x="2916079" y="23781"/>
            <a:ext cx="39006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veat"/>
                <a:ea typeface="Caveat"/>
                <a:cs typeface="Caveat"/>
                <a:sym typeface="Caveat"/>
              </a:rPr>
              <a:t>We also got some questions</a:t>
            </a:r>
            <a:endParaRPr b="1" sz="2400">
              <a:latin typeface="Caveat"/>
              <a:ea typeface="Caveat"/>
              <a:cs typeface="Caveat"/>
              <a:sym typeface="Caveat"/>
            </a:endParaRPr>
          </a:p>
        </p:txBody>
      </p:sp>
      <p:pic>
        <p:nvPicPr>
          <p:cNvPr id="215" name="Google Shape;215;p27"/>
          <p:cNvPicPr preferRelativeResize="0"/>
          <p:nvPr/>
        </p:nvPicPr>
        <p:blipFill rotWithShape="1">
          <a:blip r:embed="rId3">
            <a:alphaModFix/>
          </a:blip>
          <a:srcRect b="3818" l="0" r="0" t="0"/>
          <a:stretch/>
        </p:blipFill>
        <p:spPr>
          <a:xfrm>
            <a:off x="0" y="636375"/>
            <a:ext cx="7973676" cy="4052349"/>
          </a:xfrm>
          <a:prstGeom prst="rect">
            <a:avLst/>
          </a:prstGeom>
          <a:noFill/>
          <a:ln>
            <a:noFill/>
          </a:ln>
        </p:spPr>
      </p:pic>
      <p:sp>
        <p:nvSpPr>
          <p:cNvPr id="216" name="Google Shape;216;p27"/>
          <p:cNvSpPr/>
          <p:nvPr/>
        </p:nvSpPr>
        <p:spPr>
          <a:xfrm>
            <a:off x="2255775" y="325050"/>
            <a:ext cx="679275" cy="551075"/>
          </a:xfrm>
          <a:custGeom>
            <a:rect b="b" l="l" r="r" t="t"/>
            <a:pathLst>
              <a:path extrusionOk="0" h="22043" w="27171">
                <a:moveTo>
                  <a:pt x="27171" y="0"/>
                </a:moveTo>
                <a:cubicBezTo>
                  <a:pt x="24736" y="305"/>
                  <a:pt x="16515" y="-250"/>
                  <a:pt x="12563" y="1827"/>
                </a:cubicBezTo>
                <a:cubicBezTo>
                  <a:pt x="8611" y="3905"/>
                  <a:pt x="5551" y="9096"/>
                  <a:pt x="3457" y="12465"/>
                </a:cubicBezTo>
                <a:cubicBezTo>
                  <a:pt x="1363" y="15834"/>
                  <a:pt x="576" y="20447"/>
                  <a:pt x="0" y="22043"/>
                </a:cubicBezTo>
              </a:path>
            </a:pathLst>
          </a:custGeom>
          <a:noFill/>
          <a:ln cap="flat" cmpd="sng" w="28575">
            <a:solidFill>
              <a:srgbClr val="491759"/>
            </a:solidFill>
            <a:prstDash val="solid"/>
            <a:round/>
            <a:headEnd len="med" w="med" type="none"/>
            <a:tailEnd len="med" w="med" type="triangle"/>
          </a:ln>
        </p:spPr>
      </p:sp>
    </p:spTree>
  </p:cSld>
  <p:clrMapOvr>
    <a:masterClrMapping/>
  </p:clrMapOvr>
</p:sld>
</file>

<file path=ppt/theme/theme1.xml><?xml version="1.0" encoding="utf-8"?>
<a:theme xmlns:a="http://schemas.openxmlformats.org/drawingml/2006/main" xmlns:r="http://schemas.openxmlformats.org/officeDocument/2006/relationships" name="Dimensions">
  <a:themeElements>
    <a:clrScheme name="Simple Light">
      <a:dk1>
        <a:srgbClr val="2A245C"/>
      </a:dk1>
      <a:lt1>
        <a:srgbClr val="FFFFFF"/>
      </a:lt1>
      <a:dk2>
        <a:srgbClr val="491759"/>
      </a:dk2>
      <a:lt2>
        <a:srgbClr val="EEEEEE"/>
      </a:lt2>
      <a:accent1>
        <a:srgbClr val="40BBED"/>
      </a:accent1>
      <a:accent2>
        <a:srgbClr val="304E9D"/>
      </a:accent2>
      <a:accent3>
        <a:srgbClr val="A2C617"/>
      </a:accent3>
      <a:accent4>
        <a:srgbClr val="EA3D9C"/>
      </a:accent4>
      <a:accent5>
        <a:srgbClr val="F18900"/>
      </a:accent5>
      <a:accent6>
        <a:srgbClr val="FFCC00"/>
      </a:accent6>
      <a:hlink>
        <a:srgbClr val="888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