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Muli"/>
      <p:regular r:id="rId22"/>
      <p:bold r:id="rId23"/>
      <p:italic r:id="rId24"/>
      <p:boldItalic r:id="rId25"/>
    </p:embeddedFont>
    <p:embeddedFont>
      <p:font typeface="Caveat"/>
      <p:regular r:id="rId26"/>
      <p:bold r:id="rId27"/>
    </p:embeddedFont>
    <p:embeddedFont>
      <p:font typeface="Helvetica Neue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uli-regular.fntdata"/><Relationship Id="rId21" Type="http://schemas.openxmlformats.org/officeDocument/2006/relationships/slide" Target="slides/slide17.xml"/><Relationship Id="rId24" Type="http://schemas.openxmlformats.org/officeDocument/2006/relationships/font" Target="fonts/Muli-italic.fntdata"/><Relationship Id="rId23" Type="http://schemas.openxmlformats.org/officeDocument/2006/relationships/font" Target="fonts/Muli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veat-regular.fntdata"/><Relationship Id="rId25" Type="http://schemas.openxmlformats.org/officeDocument/2006/relationships/font" Target="fonts/Muli-boldItalic.fntdata"/><Relationship Id="rId28" Type="http://schemas.openxmlformats.org/officeDocument/2006/relationships/font" Target="fonts/HelveticaNeue-regular.fntdata"/><Relationship Id="rId27" Type="http://schemas.openxmlformats.org/officeDocument/2006/relationships/font" Target="fonts/Cave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c543d17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c543d17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6a5952de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6a5952de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6a5952de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6a5952de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6a5952de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6a5952de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6a5952de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6a5952de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6a5952de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6a5952de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6a5952de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6a5952de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6a5952dee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6a5952dee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2cd305f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2cd305f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2cd305f5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2cd305f5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c543d17d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c543d17d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ef70a29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ef70a29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ACGR funders (list of 35):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AgriFutures Australia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and New Zealand College of Anaesthetists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Antarctic Division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Centre for International Agricultural Research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Eggs Limited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Grape and Wine Authority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Housing and Urban Research Institute Ltd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Institute of Nuclear Science and Engineering (AINSE)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Pork Limited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Renewable Energy Agency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Australian Rotary Health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Cancer Australia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Cotton Research and Development Corporation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Dairy Australia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Department of Agriculture and Water Resources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Department of Defence (Federal)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Department of Education and Training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Department of Foreign Affairs and Trade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Department of Health (Federal) - MRFF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Department of Industry, Innovation and Science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Department of the Environment and Energy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Fisheries Research and Development Corporation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Forest and Wood Products Australia Ltd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Grains Research and Development Corporation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Horticulture Innovation Australia Limited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Juvenile Diabetes Research Foundation (Australia)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Meat and Livestock Australia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Multiple Sclerosis Research Australia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National Breast Cancer Foundation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National Climate Change Adaptation Research Facility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National Health and Medical Research Council (NHMRC)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National Heart Foundation of Australia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Garnett Passe &amp; Rodney Williams Memorial Foundation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The Leukaemia Foundation of Australia Limited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6a5952d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6a5952d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6a5952de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6a5952de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6a5952de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6a5952de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don’t disambiguate patent inventors that are corporate employees - which means about 38 million patents don’t have disambiguated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6a5952de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6a5952de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6a5952de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6a5952de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Page_1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825" y="257700"/>
            <a:ext cx="1768500" cy="364500"/>
          </a:xfrm>
          <a:prstGeom prst="rect">
            <a:avLst/>
          </a:prstGeom>
          <a:solidFill>
            <a:srgbClr val="2A2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2377" y="916425"/>
            <a:ext cx="3466700" cy="31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328727" y="1426200"/>
            <a:ext cx="2694000" cy="213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1808925"/>
            <a:ext cx="40323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7200" y="2952800"/>
            <a:ext cx="4032300" cy="454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775" y="4442175"/>
            <a:ext cx="3551349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5760" y="198975"/>
            <a:ext cx="2751051" cy="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+ Hex_3">
  <p:cSld name="SECTION_HEADER_8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457200" y="1028700"/>
            <a:ext cx="42594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361" y="1338911"/>
            <a:ext cx="2615025" cy="23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/>
          <p:nvPr>
            <p:ph idx="2" type="subTitle"/>
          </p:nvPr>
        </p:nvSpPr>
        <p:spPr>
          <a:xfrm>
            <a:off x="6192973" y="1714098"/>
            <a:ext cx="2035800" cy="16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SECTION_HEADER_8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74" name="Google Shape;7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+ screen_1">
  <p:cSld name="SECTION_HEADER_8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 b="22525" l="0" r="0" t="25320"/>
          <a:stretch/>
        </p:blipFill>
        <p:spPr>
          <a:xfrm>
            <a:off x="3752178" y="728000"/>
            <a:ext cx="8163375" cy="42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+ screen_2">
  <p:cSld name="SECTION_HEADER_8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658" y="747697"/>
            <a:ext cx="6202797" cy="424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_1">
  <p:cSld name="CUSTOM_4">
    <p:bg>
      <p:bgPr>
        <a:noFill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2750" y="1928735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5841" y="1029248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5857" y="2827162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5206" y="1928735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0931" y="1029248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0931" y="2827162"/>
            <a:ext cx="1955870" cy="172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775" y="1029248"/>
            <a:ext cx="1955870" cy="172418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729328" y="1264219"/>
            <a:ext cx="1406700" cy="1254300"/>
          </a:xfrm>
          <a:prstGeom prst="rect">
            <a:avLst/>
          </a:prstGeom>
        </p:spPr>
        <p:txBody>
          <a:bodyPr anchorCtr="0" anchor="ctr" bIns="91425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2" type="subTitle"/>
          </p:nvPr>
        </p:nvSpPr>
        <p:spPr>
          <a:xfrm>
            <a:off x="2241724" y="2163693"/>
            <a:ext cx="1406700" cy="1254300"/>
          </a:xfrm>
          <a:prstGeom prst="rect">
            <a:avLst/>
          </a:prstGeom>
        </p:spPr>
        <p:txBody>
          <a:bodyPr anchorCtr="0" anchor="ctr" bIns="91425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3" type="subTitle"/>
          </p:nvPr>
        </p:nvSpPr>
        <p:spPr>
          <a:xfrm>
            <a:off x="3840029" y="1296766"/>
            <a:ext cx="1406700" cy="1254300"/>
          </a:xfrm>
          <a:prstGeom prst="rect">
            <a:avLst/>
          </a:prstGeom>
        </p:spPr>
        <p:txBody>
          <a:bodyPr anchorCtr="0" anchor="ctr" bIns="91425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4" type="subTitle"/>
          </p:nvPr>
        </p:nvSpPr>
        <p:spPr>
          <a:xfrm>
            <a:off x="3840016" y="3055313"/>
            <a:ext cx="1406700" cy="1254300"/>
          </a:xfrm>
          <a:prstGeom prst="rect">
            <a:avLst/>
          </a:prstGeom>
        </p:spPr>
        <p:txBody>
          <a:bodyPr anchorCtr="0" anchor="ctr" bIns="91425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5" type="subTitle"/>
          </p:nvPr>
        </p:nvSpPr>
        <p:spPr>
          <a:xfrm>
            <a:off x="5438334" y="2163706"/>
            <a:ext cx="1406700" cy="1254300"/>
          </a:xfrm>
          <a:prstGeom prst="rect">
            <a:avLst/>
          </a:prstGeom>
        </p:spPr>
        <p:txBody>
          <a:bodyPr anchorCtr="0" anchor="ctr" bIns="91425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6" type="subTitle"/>
          </p:nvPr>
        </p:nvSpPr>
        <p:spPr>
          <a:xfrm>
            <a:off x="6984182" y="1296779"/>
            <a:ext cx="1406700" cy="1254300"/>
          </a:xfrm>
          <a:prstGeom prst="rect">
            <a:avLst/>
          </a:prstGeom>
        </p:spPr>
        <p:txBody>
          <a:bodyPr anchorCtr="0" anchor="ctr" bIns="91425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7" type="subTitle"/>
          </p:nvPr>
        </p:nvSpPr>
        <p:spPr>
          <a:xfrm>
            <a:off x="6984182" y="3055300"/>
            <a:ext cx="1406700" cy="1254300"/>
          </a:xfrm>
          <a:prstGeom prst="rect">
            <a:avLst/>
          </a:prstGeom>
        </p:spPr>
        <p:txBody>
          <a:bodyPr anchorCtr="0" anchor="ctr" bIns="91425" lIns="0" spcFirstLastPara="1" rIns="0" wrap="square" tIns="1828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A245C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_1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1846575" y="2349475"/>
            <a:ext cx="7047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5299"/>
            <a:ext cx="1482298" cy="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ivider_2">
  <p:cSld name="TITLE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1846575" y="2349475"/>
            <a:ext cx="7047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5299"/>
            <a:ext cx="1482298" cy="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Page_2">
  <p:cSld name="TITLE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248825" y="257700"/>
            <a:ext cx="1768500" cy="364500"/>
          </a:xfrm>
          <a:prstGeom prst="rect">
            <a:avLst/>
          </a:prstGeom>
          <a:solidFill>
            <a:srgbClr val="2A2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57200" y="2952800"/>
            <a:ext cx="5192400" cy="454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775" y="4442175"/>
            <a:ext cx="3551349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198975"/>
            <a:ext cx="2751051" cy="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Page_3">
  <p:cSld name="TITLE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248825" y="257700"/>
            <a:ext cx="1768500" cy="364500"/>
          </a:xfrm>
          <a:prstGeom prst="rect">
            <a:avLst/>
          </a:prstGeom>
          <a:solidFill>
            <a:srgbClr val="2A24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457200" y="2952800"/>
            <a:ext cx="5192400" cy="454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775" y="4442175"/>
            <a:ext cx="3551349" cy="4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198975"/>
            <a:ext cx="2751051" cy="4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_2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028700"/>
            <a:ext cx="82296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●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○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 Light"/>
              <a:buChar char="■"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5299"/>
            <a:ext cx="1482298" cy="2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_1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028700"/>
            <a:ext cx="82296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lumns">
  <p:cSld name="SECTION_HEADER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7200" y="1028700"/>
            <a:ext cx="39705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16446" y="1028700"/>
            <a:ext cx="39705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SECTION_HEADER_8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" type="body"/>
          </p:nvPr>
        </p:nvSpPr>
        <p:spPr>
          <a:xfrm>
            <a:off x="457200" y="1028700"/>
            <a:ext cx="26604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46" name="Google Shape;4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>
            <p:ph idx="2" type="body"/>
          </p:nvPr>
        </p:nvSpPr>
        <p:spPr>
          <a:xfrm>
            <a:off x="3237741" y="1028700"/>
            <a:ext cx="26604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6018282" y="1028700"/>
            <a:ext cx="26604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50" name="Google Shape;5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+ Hex_1">
  <p:cSld name="SECTION_HEADER_8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53" name="Google Shape;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361" y="1338911"/>
            <a:ext cx="2615025" cy="23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6192973" y="1714098"/>
            <a:ext cx="2035800" cy="16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1028700"/>
            <a:ext cx="42594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56" name="Google Shape;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xt + Hex_2">
  <p:cSld name="SECTION_HEADER_8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57200" y="1028700"/>
            <a:ext cx="4259400" cy="3474900"/>
          </a:xfrm>
          <a:prstGeom prst="rect">
            <a:avLst/>
          </a:prstGeom>
          <a:noFill/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61" name="Google Shape;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361" y="1338911"/>
            <a:ext cx="2615025" cy="23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/>
          <p:nvPr>
            <p:ph idx="2" type="subTitle"/>
          </p:nvPr>
        </p:nvSpPr>
        <p:spPr>
          <a:xfrm>
            <a:off x="6192973" y="1714098"/>
            <a:ext cx="2035800" cy="16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63" name="Google Shape;6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4139" y="4767631"/>
            <a:ext cx="2102174" cy="2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" y="4771720"/>
            <a:ext cx="1482298" cy="26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028700"/>
            <a:ext cx="8229600" cy="3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18287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●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○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Helvetica Neue Light"/>
              <a:buChar char="■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3024">
          <p15:clr>
            <a:srgbClr val="EA4335"/>
          </p15:clr>
        </p15:guide>
        <p15:guide id="4" orient="horz" pos="648">
          <p15:clr>
            <a:srgbClr val="EA4335"/>
          </p15:clr>
        </p15:guide>
        <p15:guide id="5" orient="horz" pos="408">
          <p15:clr>
            <a:srgbClr val="EA4335"/>
          </p15:clr>
        </p15:guide>
        <p15:guide id="6" pos="2789">
          <p15:clr>
            <a:srgbClr val="EA4335"/>
          </p15:clr>
        </p15:guide>
        <p15:guide id="7" pos="297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igital-science.github.io/dimensions-api-lab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spreadsheets/d/1l4MQgY_8c37M_zaIqmMjLaazqHj0I2LkDYDk7aLNRzw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l4MQgY_8c37M_zaIqmMjLaazqHj0I2LkDYDk7aLNRzw/edit#gid=0" TargetMode="External"/><Relationship Id="rId4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457200" y="2952800"/>
            <a:ext cx="5192400" cy="454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best new features since the last showcase, a few report prototypes, difference with other systems, etc.</a:t>
            </a:r>
            <a:endParaRPr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457200" y="1808925"/>
            <a:ext cx="5192400" cy="11133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new in Dimensions since last year?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content types - Datasets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Enables recreating lab results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Checking an institution’s footprint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Checking if funder mandates are being met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Which institutions have a significant number of datasets and in which field(s)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Enables complex analyses like: </a:t>
            </a:r>
            <a:endParaRPr/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publications with datasets have more or less impact?</a:t>
            </a:r>
            <a:endParaRPr/>
          </a:p>
          <a:p>
            <a:pPr indent="-317500" lvl="0" marL="685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Do publications with datasets have more funding?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650" y="1048325"/>
            <a:ext cx="5852250" cy="36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Altmetric integration</a:t>
            </a:r>
            <a:endParaRPr/>
          </a:p>
        </p:txBody>
      </p:sp>
      <p:sp>
        <p:nvSpPr>
          <p:cNvPr id="193" name="Google Shape;193;p28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Get additional information about the social impact of your research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the powerful Dimensions search engine, facets and categorizations to tailor your search and move it to Altmetric to build strong research communications strategies or to enhance your grant application</a:t>
            </a:r>
            <a:endParaRPr/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700" y="1028700"/>
            <a:ext cx="5868050" cy="366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>
            <a:off x="7481700" y="2212150"/>
            <a:ext cx="1205100" cy="3339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5822200" y="1028700"/>
            <a:ext cx="2711700" cy="9105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Altmetric integration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Get additional information about the social impact of your research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 the powerful Dimensions search engine, facets and categorizations to tailor your search and move it to Altmetric to build strong research communications strategies or to enhance your grant application</a:t>
            </a:r>
            <a:endParaRPr/>
          </a:p>
        </p:txBody>
      </p:sp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700" y="1028700"/>
            <a:ext cx="5852473" cy="36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/>
          <p:nvPr/>
        </p:nvSpPr>
        <p:spPr>
          <a:xfrm>
            <a:off x="5611350" y="1028700"/>
            <a:ext cx="3653100" cy="2511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7099425" y="929225"/>
            <a:ext cx="543000" cy="6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6" name="Google Shape;206;p29"/>
          <p:cNvSpPr txBox="1"/>
          <p:nvPr/>
        </p:nvSpPr>
        <p:spPr>
          <a:xfrm>
            <a:off x="7011038" y="838625"/>
            <a:ext cx="6858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Helvetica Neue Light"/>
                <a:ea typeface="Helvetica Neue Light"/>
                <a:cs typeface="Helvetica Neue Light"/>
                <a:sym typeface="Helvetica Neue Light"/>
              </a:rPr>
              <a:t>altmetric.com</a:t>
            </a:r>
            <a:endParaRPr sz="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- new features and updates</a:t>
            </a:r>
            <a:endParaRPr/>
          </a:p>
        </p:txBody>
      </p:sp>
      <p:sp>
        <p:nvSpPr>
          <p:cNvPr id="212" name="Google Shape;212;p30"/>
          <p:cNvSpPr txBox="1"/>
          <p:nvPr>
            <p:ph idx="1" type="body"/>
          </p:nvPr>
        </p:nvSpPr>
        <p:spPr>
          <a:xfrm>
            <a:off x="457200" y="1028700"/>
            <a:ext cx="26604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empty filters supported across all content types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</a:t>
            </a:r>
            <a:r>
              <a:rPr lang="en"/>
              <a:t>heck_researcher_ids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extract_grants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Classify function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source researchers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source organizations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extract_terms()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full_data_exact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extract_affiliations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0"/>
          <p:cNvSpPr txBox="1"/>
          <p:nvPr>
            <p:ph idx="2" type="body"/>
          </p:nvPr>
        </p:nvSpPr>
        <p:spPr>
          <a:xfrm>
            <a:off x="3237741" y="1028700"/>
            <a:ext cx="26604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Enhanced support for full-text queries, including support for wildcard and proximity search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Allowed filtering in researchers source by orcid_id</a:t>
            </a:r>
            <a:endParaRPr/>
          </a:p>
        </p:txBody>
      </p:sp>
      <p:sp>
        <p:nvSpPr>
          <p:cNvPr id="214" name="Google Shape;214;p30"/>
          <p:cNvSpPr txBox="1"/>
          <p:nvPr>
            <p:ph idx="3" type="body"/>
          </p:nvPr>
        </p:nvSpPr>
        <p:spPr>
          <a:xfrm>
            <a:off x="6018282" y="1028700"/>
            <a:ext cx="26604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API lab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457200" y="819125"/>
            <a:ext cx="27189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Select filters/ sources/ facets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3299375" y="819125"/>
            <a:ext cx="27189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Select improvements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30"/>
          <p:cNvSpPr txBox="1"/>
          <p:nvPr/>
        </p:nvSpPr>
        <p:spPr>
          <a:xfrm>
            <a:off x="5486400" y="819125"/>
            <a:ext cx="34176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Making it easy for non data scientists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0" y="3662800"/>
            <a:ext cx="9144000" cy="99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Everything the UI can do and more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457200" y="1028700"/>
            <a:ext cx="3750900" cy="3771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Automatically classify all of your holdings with any of the Dimensions classification systems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Create automated reports focused on researchers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</a:t>
            </a:r>
            <a:r>
              <a:rPr lang="en"/>
              <a:t>ull_data_exact enables searches for gene names or words that include special characters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Organizations as a source and extract_affiliations - possible with GRID integration. All of GRID’s additional metadata fields such as org type and all the name variations used to disambiguate organizations are now fully searchable with Dimensions API </a:t>
            </a:r>
            <a:endParaRPr/>
          </a:p>
        </p:txBody>
      </p:sp>
      <p:sp>
        <p:nvSpPr>
          <p:cNvPr id="224" name="Google Shape;224;p31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filters/ sources/ facets</a:t>
            </a: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700" y="1028700"/>
            <a:ext cx="5868076" cy="366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improvements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Search in the API can be just as granular as the UI, allowing users to be as flexible as possible in their searches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ORCID_id as a filter in Researchers (source) enables faster and easier automated reports, leveraging existing ORCID_ids</a:t>
            </a:r>
            <a:endParaRPr/>
          </a:p>
        </p:txBody>
      </p:sp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700" y="1028700"/>
            <a:ext cx="5852473" cy="36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it easy for non data scientists</a:t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Enable everyone to take advantage of the API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Continuously adding new python books based on user feedback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Python books written to run out of the box with Google collaboratory</a:t>
            </a:r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700" y="1028700"/>
            <a:ext cx="5882274" cy="367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"/>
          <p:cNvSpPr txBox="1"/>
          <p:nvPr>
            <p:ph idx="1" type="body"/>
          </p:nvPr>
        </p:nvSpPr>
        <p:spPr>
          <a:xfrm>
            <a:off x="457200" y="1028700"/>
            <a:ext cx="6424800" cy="31026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FF"/>
                </a:solidFill>
                <a:hlinkClick r:id="rId3"/>
              </a:rPr>
              <a:t>https://docs.google.com/spreadsheets/d/1l4MQgY_8c37M_zaIqmMjLaazqHj0I2LkDYDk7aLNRzw/edit?usp=sharing</a:t>
            </a:r>
            <a:r>
              <a:rPr lang="en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45" name="Google Shape;245;p34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ACGR funders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81525"/>
            <a:ext cx="8839200" cy="17804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2821522" y="1319325"/>
            <a:ext cx="1442334" cy="936938"/>
          </a:xfrm>
          <a:custGeom>
            <a:rect b="b" l="l" r="r" t="t"/>
            <a:pathLst>
              <a:path extrusionOk="0" h="48184" w="78730">
                <a:moveTo>
                  <a:pt x="78730" y="0"/>
                </a:moveTo>
                <a:cubicBezTo>
                  <a:pt x="71082" y="3314"/>
                  <a:pt x="45396" y="12874"/>
                  <a:pt x="32840" y="19885"/>
                </a:cubicBezTo>
                <a:cubicBezTo>
                  <a:pt x="20284" y="26896"/>
                  <a:pt x="8812" y="37350"/>
                  <a:pt x="3394" y="42066"/>
                </a:cubicBezTo>
                <a:cubicBezTo>
                  <a:pt x="-2024" y="46783"/>
                  <a:pt x="844" y="47164"/>
                  <a:pt x="334" y="48184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28" name="Google Shape;128;p19"/>
          <p:cNvSpPr txBox="1"/>
          <p:nvPr/>
        </p:nvSpPr>
        <p:spPr>
          <a:xfrm>
            <a:off x="4263850" y="916525"/>
            <a:ext cx="28491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veat"/>
                <a:ea typeface="Caveat"/>
                <a:cs typeface="Caveat"/>
                <a:sym typeface="Caveat"/>
              </a:rPr>
              <a:t>This one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107 million publications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1.4 million datasets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5 million grants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39 million patents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500k clinical trials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450k policy documents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500 funders with awarded grant information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 80 policy publishers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8 currencies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7700" y="1028700"/>
            <a:ext cx="5879023" cy="367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Funding data: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 funders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60,948 grants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total awarded amount of $29,236.3M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approaching </a:t>
            </a:r>
            <a:r>
              <a:rPr lang="en" u="sng">
                <a:solidFill>
                  <a:srgbClr val="0000FF"/>
                </a:solidFill>
                <a:hlinkClick r:id="rId3"/>
              </a:rPr>
              <a:t>34 more funders</a:t>
            </a:r>
            <a:r>
              <a:rPr lang="en"/>
              <a:t> (ACGR list)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Helvetica Neue"/>
                <a:ea typeface="Helvetica Neue"/>
                <a:cs typeface="Helvetica Neue"/>
                <a:sym typeface="Helvetica Neue"/>
              </a:rPr>
              <a:t>Australia in numbers: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Publications </a:t>
            </a:r>
            <a:r>
              <a:rPr lang="en"/>
              <a:t>1,728,412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Datasets </a:t>
            </a:r>
            <a:r>
              <a:rPr lang="en"/>
              <a:t>44,289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Grants </a:t>
            </a:r>
            <a:r>
              <a:rPr lang="en"/>
              <a:t>69,299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Patents </a:t>
            </a:r>
            <a:r>
              <a:rPr lang="en"/>
              <a:t>558,056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Clinical Trials </a:t>
            </a:r>
            <a:r>
              <a:rPr lang="en"/>
              <a:t>22,844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Policy Documents </a:t>
            </a:r>
            <a:r>
              <a:rPr lang="en"/>
              <a:t>27,140 </a:t>
            </a:r>
            <a:endParaRPr/>
          </a:p>
        </p:txBody>
      </p:sp>
      <p:sp>
        <p:nvSpPr>
          <p:cNvPr id="141" name="Google Shape;141;p21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Australia</a:t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700" y="1028700"/>
            <a:ext cx="5852473" cy="36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457200" y="1028700"/>
            <a:ext cx="27516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new classification systems: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ICRP Common Scientific Outline (CSO)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ICRP Cancer types</a:t>
            </a:r>
            <a:endParaRPr i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Units of assessment (UoA)</a:t>
            </a:r>
            <a:endParaRPr i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Updated FoR (2 and 4 digit subcategories)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Researcher profiles in Clinical trials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content type - datasets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Researcher profiles in patents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Altmetric integration</a:t>
            </a:r>
            <a:endParaRPr/>
          </a:p>
        </p:txBody>
      </p:sp>
      <p:sp>
        <p:nvSpPr>
          <p:cNvPr id="148" name="Google Shape;148;p22"/>
          <p:cNvSpPr txBox="1"/>
          <p:nvPr>
            <p:ph idx="2" type="body"/>
          </p:nvPr>
        </p:nvSpPr>
        <p:spPr>
          <a:xfrm>
            <a:off x="3237750" y="1028700"/>
            <a:ext cx="27516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New journal lists: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Index journals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VABB-SHW </a:t>
            </a:r>
            <a:r>
              <a:rPr lang="en" sz="700"/>
              <a:t>(Flemish journal list)</a:t>
            </a:r>
            <a:endParaRPr sz="7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ERIH-PLUS </a:t>
            </a:r>
            <a:r>
              <a:rPr lang="en" sz="700"/>
              <a:t>(SSH journals)</a:t>
            </a:r>
            <a:endParaRPr sz="7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Corresponding author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arXiv as publications source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Researcher Analytical View with filter for current affiliation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idx="3" type="body"/>
          </p:nvPr>
        </p:nvSpPr>
        <p:spPr>
          <a:xfrm>
            <a:off x="6018275" y="1028700"/>
            <a:ext cx="27900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Ability to search for DOIs (up to 400)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Advanced analytics for OA information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Group feature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Export tables in Analytical Views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Links from / to Clinical trials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Editable time ranges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Improved metrics and metrics display</a:t>
            </a:r>
            <a:endParaRPr/>
          </a:p>
        </p:txBody>
      </p:sp>
      <p:sp>
        <p:nvSpPr>
          <p:cNvPr id="150" name="Google Shape;150;p22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 - new features and updates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more </a:t>
            </a:r>
            <a:r>
              <a:rPr lang="en"/>
              <a:t>in depth</a:t>
            </a:r>
            <a:r>
              <a:rPr lang="en"/>
              <a:t> analyses of cancer research</a:t>
            </a:r>
            <a:endParaRPr/>
          </a:p>
          <a:p>
            <a:pPr indent="-374650" lvl="0" marL="8001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 is awarding more funding for lung cancer? Who has the most IP? Who has the most impactful papers per awarded $?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Overview analysis at class/ sub class level for FoR</a:t>
            </a:r>
            <a:endParaRPr/>
          </a:p>
          <a:p>
            <a:pPr indent="-317500" lvl="0" marL="8001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Our university is leading in (09) Engineering but which sub category is awarded more funding? Is this in line with international trends? Is there a </a:t>
            </a:r>
            <a:r>
              <a:rPr lang="en"/>
              <a:t>niche</a:t>
            </a:r>
            <a:r>
              <a:rPr lang="en"/>
              <a:t> we could use to increase our funding?</a:t>
            </a:r>
            <a:endParaRPr/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</a:t>
            </a:r>
            <a:r>
              <a:rPr lang="en"/>
              <a:t>classification</a:t>
            </a:r>
            <a:r>
              <a:rPr lang="en"/>
              <a:t> systems enable: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700" y="1028700"/>
            <a:ext cx="5883649" cy="367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Disambiguated inventors and CT investigators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Have a full picture of a researcher’s footprint in research and innovation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Enables you to find researchers who collaborate with companies or have significantly influenced their field through </a:t>
            </a:r>
            <a:r>
              <a:rPr lang="en"/>
              <a:t>breakthrough</a:t>
            </a:r>
            <a:r>
              <a:rPr lang="en"/>
              <a:t> innovation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650" y="1028700"/>
            <a:ext cx="5852491" cy="36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Enhanced analytical </a:t>
            </a:r>
            <a:r>
              <a:rPr lang="en"/>
              <a:t>capabilities in Analytical views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What are the OA trends at your institution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Define impact and see trends </a:t>
            </a:r>
            <a:r>
              <a:rPr lang="en"/>
              <a:t>within</a:t>
            </a:r>
            <a:r>
              <a:rPr lang="en"/>
              <a:t> your institution or compared to country/ region/ world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Which topics tend to have more OA publications?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Which publishers have more impact for their OA publications?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Are our major funders awarding more to projects who publish their findings as OA?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Are there differences between all the different types of OA?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675" y="1028700"/>
            <a:ext cx="5819602" cy="363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4624" y="2070451"/>
            <a:ext cx="3291650" cy="10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type="title"/>
          </p:nvPr>
        </p:nvSpPr>
        <p:spPr>
          <a:xfrm>
            <a:off x="457200" y="313800"/>
            <a:ext cx="8229600" cy="3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Enhanced analytical capabilities in Analytical views</a:t>
            </a:r>
            <a:endParaRPr/>
          </a:p>
        </p:txBody>
      </p:sp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457200" y="1028700"/>
            <a:ext cx="3750900" cy="3474900"/>
          </a:xfrm>
          <a:prstGeom prst="rect">
            <a:avLst/>
          </a:prstGeom>
        </p:spPr>
        <p:txBody>
          <a:bodyPr anchorCtr="0" anchor="t" bIns="91425" lIns="0" spcFirstLastPara="1" rIns="0" wrap="square" tIns="18287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Define timelines, as long as 50 years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Edit timelines to includes data fields that are of interest:</a:t>
            </a:r>
            <a:endParaRPr/>
          </a:p>
          <a:p>
            <a:pPr indent="-374650" lvl="0" marL="8001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there significant gowth/impact differences between fields/ funders/ researchers/institutions?</a:t>
            </a:r>
            <a:endParaRPr/>
          </a:p>
          <a:p>
            <a:pPr indent="-374650" lvl="0" marL="51435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Download the data to slice and dice further</a:t>
            </a: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700" y="1028700"/>
            <a:ext cx="5868076" cy="366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173" y="2402225"/>
            <a:ext cx="845125" cy="7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imensions">
  <a:themeElements>
    <a:clrScheme name="Simple Light">
      <a:dk1>
        <a:srgbClr val="2A245C"/>
      </a:dk1>
      <a:lt1>
        <a:srgbClr val="FFFFFF"/>
      </a:lt1>
      <a:dk2>
        <a:srgbClr val="491759"/>
      </a:dk2>
      <a:lt2>
        <a:srgbClr val="EEEEEE"/>
      </a:lt2>
      <a:accent1>
        <a:srgbClr val="40BBED"/>
      </a:accent1>
      <a:accent2>
        <a:srgbClr val="304E9D"/>
      </a:accent2>
      <a:accent3>
        <a:srgbClr val="A2C617"/>
      </a:accent3>
      <a:accent4>
        <a:srgbClr val="EA3D9C"/>
      </a:accent4>
      <a:accent5>
        <a:srgbClr val="F18900"/>
      </a:accent5>
      <a:accent6>
        <a:srgbClr val="FFCC00"/>
      </a:accent6>
      <a:hlink>
        <a:srgbClr val="888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