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8.jpg" ContentType="image/gif"/>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42"/>
  </p:notesMasterIdLst>
  <p:sldIdLst>
    <p:sldId id="368" r:id="rId2"/>
    <p:sldId id="369" r:id="rId3"/>
    <p:sldId id="378" r:id="rId4"/>
    <p:sldId id="370" r:id="rId5"/>
    <p:sldId id="375" r:id="rId6"/>
    <p:sldId id="376" r:id="rId7"/>
    <p:sldId id="390" r:id="rId8"/>
    <p:sldId id="377" r:id="rId9"/>
    <p:sldId id="462" r:id="rId10"/>
    <p:sldId id="430" r:id="rId11"/>
    <p:sldId id="431" r:id="rId12"/>
    <p:sldId id="440" r:id="rId13"/>
    <p:sldId id="436" r:id="rId14"/>
    <p:sldId id="434" r:id="rId15"/>
    <p:sldId id="433" r:id="rId16"/>
    <p:sldId id="435" r:id="rId17"/>
    <p:sldId id="437" r:id="rId18"/>
    <p:sldId id="460" r:id="rId19"/>
    <p:sldId id="459" r:id="rId20"/>
    <p:sldId id="427" r:id="rId21"/>
    <p:sldId id="463" r:id="rId22"/>
    <p:sldId id="409" r:id="rId23"/>
    <p:sldId id="410" r:id="rId24"/>
    <p:sldId id="458" r:id="rId25"/>
    <p:sldId id="411" r:id="rId26"/>
    <p:sldId id="457" r:id="rId27"/>
    <p:sldId id="452" r:id="rId28"/>
    <p:sldId id="413" r:id="rId29"/>
    <p:sldId id="417" r:id="rId30"/>
    <p:sldId id="414" r:id="rId31"/>
    <p:sldId id="461" r:id="rId32"/>
    <p:sldId id="422" r:id="rId33"/>
    <p:sldId id="381" r:id="rId34"/>
    <p:sldId id="386" r:id="rId35"/>
    <p:sldId id="380" r:id="rId36"/>
    <p:sldId id="439" r:id="rId37"/>
    <p:sldId id="438" r:id="rId38"/>
    <p:sldId id="379" r:id="rId39"/>
    <p:sldId id="356" r:id="rId40"/>
    <p:sldId id="35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3122"/>
    <a:srgbClr val="00B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4"/>
    <p:restoredTop sz="94722"/>
  </p:normalViewPr>
  <p:slideViewPr>
    <p:cSldViewPr snapToGrid="0" snapToObjects="1">
      <p:cViewPr varScale="1">
        <p:scale>
          <a:sx n="77" d="100"/>
          <a:sy n="77" d="100"/>
        </p:scale>
        <p:origin x="208" y="1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4.svg"/><Relationship Id="rId1" Type="http://schemas.openxmlformats.org/officeDocument/2006/relationships/image" Target="../media/image33.png"/><Relationship Id="rId6" Type="http://schemas.openxmlformats.org/officeDocument/2006/relationships/image" Target="../media/image28.svg"/><Relationship Id="rId5" Type="http://schemas.openxmlformats.org/officeDocument/2006/relationships/image" Target="../media/image35.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6F51B2D-912A-4914-92A4-66AE3568F8D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8AAB33B-A941-4E30-8466-390CC587BB77}">
      <dgm:prSet/>
      <dgm:spPr/>
      <dgm:t>
        <a:bodyPr/>
        <a:lstStyle/>
        <a:p>
          <a:r>
            <a:rPr lang="en-US"/>
            <a:t>Knows the institution</a:t>
          </a:r>
        </a:p>
      </dgm:t>
    </dgm:pt>
    <dgm:pt modelId="{CC0FFD8A-DC77-4433-8A74-1B12A9A3141B}" type="parTrans" cxnId="{3D375504-6166-4D7C-A810-F64973DC3903}">
      <dgm:prSet/>
      <dgm:spPr/>
      <dgm:t>
        <a:bodyPr/>
        <a:lstStyle/>
        <a:p>
          <a:endParaRPr lang="en-US"/>
        </a:p>
      </dgm:t>
    </dgm:pt>
    <dgm:pt modelId="{82C41FA0-06E0-4FA3-996D-EEE8BC780518}" type="sibTrans" cxnId="{3D375504-6166-4D7C-A810-F64973DC3903}">
      <dgm:prSet/>
      <dgm:spPr/>
      <dgm:t>
        <a:bodyPr/>
        <a:lstStyle/>
        <a:p>
          <a:endParaRPr lang="en-US"/>
        </a:p>
      </dgm:t>
    </dgm:pt>
    <dgm:pt modelId="{4ABB510C-0C6D-45F0-8B91-696F41B4CB26}">
      <dgm:prSet/>
      <dgm:spPr/>
      <dgm:t>
        <a:bodyPr/>
        <a:lstStyle/>
        <a:p>
          <a:r>
            <a:rPr lang="en-US"/>
            <a:t>Knows the consumers of services</a:t>
          </a:r>
        </a:p>
      </dgm:t>
    </dgm:pt>
    <dgm:pt modelId="{08B0764F-5568-4BA7-8FD2-4B1F03D73C0A}" type="parTrans" cxnId="{1B2067F4-0A50-42B5-A090-CFF239438B8F}">
      <dgm:prSet/>
      <dgm:spPr/>
      <dgm:t>
        <a:bodyPr/>
        <a:lstStyle/>
        <a:p>
          <a:endParaRPr lang="en-US"/>
        </a:p>
      </dgm:t>
    </dgm:pt>
    <dgm:pt modelId="{6B77159C-CC03-4FCA-A76A-0724BC9F2E16}" type="sibTrans" cxnId="{1B2067F4-0A50-42B5-A090-CFF239438B8F}">
      <dgm:prSet/>
      <dgm:spPr/>
      <dgm:t>
        <a:bodyPr/>
        <a:lstStyle/>
        <a:p>
          <a:endParaRPr lang="en-US"/>
        </a:p>
      </dgm:t>
    </dgm:pt>
    <dgm:pt modelId="{3418725B-146B-480F-B1F6-7DE715C3B4D0}">
      <dgm:prSet/>
      <dgm:spPr/>
      <dgm:t>
        <a:bodyPr/>
        <a:lstStyle/>
        <a:p>
          <a:r>
            <a:rPr lang="en-US"/>
            <a:t>In tune with the strategic direction of the institution</a:t>
          </a:r>
        </a:p>
      </dgm:t>
    </dgm:pt>
    <dgm:pt modelId="{402D21F3-4AD3-418C-A886-A9F0C511B5E1}" type="parTrans" cxnId="{3A8311CC-D070-4140-A02E-5DB4C3EA9A8B}">
      <dgm:prSet/>
      <dgm:spPr/>
      <dgm:t>
        <a:bodyPr/>
        <a:lstStyle/>
        <a:p>
          <a:endParaRPr lang="en-US"/>
        </a:p>
      </dgm:t>
    </dgm:pt>
    <dgm:pt modelId="{399231C6-C14E-402B-82B0-101215C908F6}" type="sibTrans" cxnId="{3A8311CC-D070-4140-A02E-5DB4C3EA9A8B}">
      <dgm:prSet/>
      <dgm:spPr/>
      <dgm:t>
        <a:bodyPr/>
        <a:lstStyle/>
        <a:p>
          <a:endParaRPr lang="en-US"/>
        </a:p>
      </dgm:t>
    </dgm:pt>
    <dgm:pt modelId="{79938073-66F1-4F65-B8A9-7715A85AC8AE}">
      <dgm:prSet/>
      <dgm:spPr/>
      <dgm:t>
        <a:bodyPr/>
        <a:lstStyle/>
        <a:p>
          <a:r>
            <a:rPr lang="en-US"/>
            <a:t>Can see across systems and boundaries</a:t>
          </a:r>
        </a:p>
      </dgm:t>
    </dgm:pt>
    <dgm:pt modelId="{75AABBF8-8E4B-4C03-B70C-415BFB87D85D}" type="parTrans" cxnId="{A27874CE-78FB-4CC6-8E3B-09AC63E0DB70}">
      <dgm:prSet/>
      <dgm:spPr/>
      <dgm:t>
        <a:bodyPr/>
        <a:lstStyle/>
        <a:p>
          <a:endParaRPr lang="en-US"/>
        </a:p>
      </dgm:t>
    </dgm:pt>
    <dgm:pt modelId="{15BE3B4F-58BE-4571-B32C-1CA176F2A1EF}" type="sibTrans" cxnId="{A27874CE-78FB-4CC6-8E3B-09AC63E0DB70}">
      <dgm:prSet/>
      <dgm:spPr/>
      <dgm:t>
        <a:bodyPr/>
        <a:lstStyle/>
        <a:p>
          <a:endParaRPr lang="en-US"/>
        </a:p>
      </dgm:t>
    </dgm:pt>
    <dgm:pt modelId="{484C0C5C-E73E-406A-984B-F9A796070783}">
      <dgm:prSet/>
      <dgm:spPr/>
      <dgm:t>
        <a:bodyPr/>
        <a:lstStyle/>
        <a:p>
          <a:r>
            <a:rPr lang="en-US"/>
            <a:t>Designs systems that will determine the path of the institution for years to come</a:t>
          </a:r>
        </a:p>
      </dgm:t>
    </dgm:pt>
    <dgm:pt modelId="{5FA28D02-98C5-405F-9FA3-6C80C46B7B4F}" type="parTrans" cxnId="{C58F25AF-8E74-4305-8255-2E0A2126443A}">
      <dgm:prSet/>
      <dgm:spPr/>
      <dgm:t>
        <a:bodyPr/>
        <a:lstStyle/>
        <a:p>
          <a:endParaRPr lang="en-US"/>
        </a:p>
      </dgm:t>
    </dgm:pt>
    <dgm:pt modelId="{86C88DE3-BEA0-4B26-B6C6-53575BA5C50D}" type="sibTrans" cxnId="{C58F25AF-8E74-4305-8255-2E0A2126443A}">
      <dgm:prSet/>
      <dgm:spPr/>
      <dgm:t>
        <a:bodyPr/>
        <a:lstStyle/>
        <a:p>
          <a:endParaRPr lang="en-US"/>
        </a:p>
      </dgm:t>
    </dgm:pt>
    <dgm:pt modelId="{4CB56113-02EB-49E8-A778-131834B1B9AC}" type="pres">
      <dgm:prSet presAssocID="{A6F51B2D-912A-4914-92A4-66AE3568F8D2}" presName="root" presStyleCnt="0">
        <dgm:presLayoutVars>
          <dgm:dir/>
          <dgm:resizeHandles val="exact"/>
        </dgm:presLayoutVars>
      </dgm:prSet>
      <dgm:spPr/>
    </dgm:pt>
    <dgm:pt modelId="{08D087A9-6D5B-49F9-A954-B96C3D80BE4E}" type="pres">
      <dgm:prSet presAssocID="{78AAB33B-A941-4E30-8466-390CC587BB77}" presName="compNode" presStyleCnt="0"/>
      <dgm:spPr/>
    </dgm:pt>
    <dgm:pt modelId="{7C04E4B5-156B-4614-9636-44DA75B50F4A}" type="pres">
      <dgm:prSet presAssocID="{78AAB33B-A941-4E30-8466-390CC587BB77}" presName="bgRect" presStyleLbl="bgShp" presStyleIdx="0" presStyleCnt="5"/>
      <dgm:spPr/>
    </dgm:pt>
    <dgm:pt modelId="{25932CAE-A089-4291-81DF-05CAE81C78D4}" type="pres">
      <dgm:prSet presAssocID="{78AAB33B-A941-4E30-8466-390CC587BB7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4B3EEBDA-82B9-403F-AE75-5F622F51686A}" type="pres">
      <dgm:prSet presAssocID="{78AAB33B-A941-4E30-8466-390CC587BB77}" presName="spaceRect" presStyleCnt="0"/>
      <dgm:spPr/>
    </dgm:pt>
    <dgm:pt modelId="{0E810C46-E1DF-4960-ABF2-2C2C563E9647}" type="pres">
      <dgm:prSet presAssocID="{78AAB33B-A941-4E30-8466-390CC587BB77}" presName="parTx" presStyleLbl="revTx" presStyleIdx="0" presStyleCnt="5">
        <dgm:presLayoutVars>
          <dgm:chMax val="0"/>
          <dgm:chPref val="0"/>
        </dgm:presLayoutVars>
      </dgm:prSet>
      <dgm:spPr/>
    </dgm:pt>
    <dgm:pt modelId="{9C7B1FFD-C227-493A-B83E-50476B09C33F}" type="pres">
      <dgm:prSet presAssocID="{82C41FA0-06E0-4FA3-996D-EEE8BC780518}" presName="sibTrans" presStyleCnt="0"/>
      <dgm:spPr/>
    </dgm:pt>
    <dgm:pt modelId="{E38E58F7-F7C1-4604-AE73-7A9A2B962E2F}" type="pres">
      <dgm:prSet presAssocID="{4ABB510C-0C6D-45F0-8B91-696F41B4CB26}" presName="compNode" presStyleCnt="0"/>
      <dgm:spPr/>
    </dgm:pt>
    <dgm:pt modelId="{BDB3ABCA-6B21-4F13-9A8A-06309CE30A56}" type="pres">
      <dgm:prSet presAssocID="{4ABB510C-0C6D-45F0-8B91-696F41B4CB26}" presName="bgRect" presStyleLbl="bgShp" presStyleIdx="1" presStyleCnt="5"/>
      <dgm:spPr/>
    </dgm:pt>
    <dgm:pt modelId="{C82A384C-4172-437A-BF8E-DA8FC4485EB3}" type="pres">
      <dgm:prSet presAssocID="{4ABB510C-0C6D-45F0-8B91-696F41B4CB2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dvertising"/>
        </a:ext>
      </dgm:extLst>
    </dgm:pt>
    <dgm:pt modelId="{2FDB7135-3270-40C9-AAB6-92A651A771F9}" type="pres">
      <dgm:prSet presAssocID="{4ABB510C-0C6D-45F0-8B91-696F41B4CB26}" presName="spaceRect" presStyleCnt="0"/>
      <dgm:spPr/>
    </dgm:pt>
    <dgm:pt modelId="{EAFE3604-9017-42B9-BB0F-7CBF98F9AE12}" type="pres">
      <dgm:prSet presAssocID="{4ABB510C-0C6D-45F0-8B91-696F41B4CB26}" presName="parTx" presStyleLbl="revTx" presStyleIdx="1" presStyleCnt="5">
        <dgm:presLayoutVars>
          <dgm:chMax val="0"/>
          <dgm:chPref val="0"/>
        </dgm:presLayoutVars>
      </dgm:prSet>
      <dgm:spPr/>
    </dgm:pt>
    <dgm:pt modelId="{E33FF7E7-9296-4A9C-AFBD-74363BA7F199}" type="pres">
      <dgm:prSet presAssocID="{6B77159C-CC03-4FCA-A76A-0724BC9F2E16}" presName="sibTrans" presStyleCnt="0"/>
      <dgm:spPr/>
    </dgm:pt>
    <dgm:pt modelId="{9BC514DF-5B79-4F74-8330-8C04E93B4468}" type="pres">
      <dgm:prSet presAssocID="{3418725B-146B-480F-B1F6-7DE715C3B4D0}" presName="compNode" presStyleCnt="0"/>
      <dgm:spPr/>
    </dgm:pt>
    <dgm:pt modelId="{D9F521AF-4827-443E-ABC3-AC1186D8D1F7}" type="pres">
      <dgm:prSet presAssocID="{3418725B-146B-480F-B1F6-7DE715C3B4D0}" presName="bgRect" presStyleLbl="bgShp" presStyleIdx="2" presStyleCnt="5"/>
      <dgm:spPr/>
    </dgm:pt>
    <dgm:pt modelId="{92C1C371-5183-4825-B37E-1B67CBBB9CA7}" type="pres">
      <dgm:prSet presAssocID="{3418725B-146B-480F-B1F6-7DE715C3B4D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vron Arrows"/>
        </a:ext>
      </dgm:extLst>
    </dgm:pt>
    <dgm:pt modelId="{2364379D-8FD5-4753-91C2-7E15FFC22DA7}" type="pres">
      <dgm:prSet presAssocID="{3418725B-146B-480F-B1F6-7DE715C3B4D0}" presName="spaceRect" presStyleCnt="0"/>
      <dgm:spPr/>
    </dgm:pt>
    <dgm:pt modelId="{78C55411-879A-490D-96C3-02EEC821F104}" type="pres">
      <dgm:prSet presAssocID="{3418725B-146B-480F-B1F6-7DE715C3B4D0}" presName="parTx" presStyleLbl="revTx" presStyleIdx="2" presStyleCnt="5">
        <dgm:presLayoutVars>
          <dgm:chMax val="0"/>
          <dgm:chPref val="0"/>
        </dgm:presLayoutVars>
      </dgm:prSet>
      <dgm:spPr/>
    </dgm:pt>
    <dgm:pt modelId="{2ADC9576-F89C-44F1-882A-FB21D0723F12}" type="pres">
      <dgm:prSet presAssocID="{399231C6-C14E-402B-82B0-101215C908F6}" presName="sibTrans" presStyleCnt="0"/>
      <dgm:spPr/>
    </dgm:pt>
    <dgm:pt modelId="{5341A8DF-F9F0-4675-9E4B-161AC4831ACB}" type="pres">
      <dgm:prSet presAssocID="{79938073-66F1-4F65-B8A9-7715A85AC8AE}" presName="compNode" presStyleCnt="0"/>
      <dgm:spPr/>
    </dgm:pt>
    <dgm:pt modelId="{19B14B71-0E48-4375-B071-C5303823ECD7}" type="pres">
      <dgm:prSet presAssocID="{79938073-66F1-4F65-B8A9-7715A85AC8AE}" presName="bgRect" presStyleLbl="bgShp" presStyleIdx="3" presStyleCnt="5"/>
      <dgm:spPr/>
    </dgm:pt>
    <dgm:pt modelId="{ACBEED17-5401-4F40-8D36-94E261CA3E69}" type="pres">
      <dgm:prSet presAssocID="{79938073-66F1-4F65-B8A9-7715A85AC8A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rth Globe Americas"/>
        </a:ext>
      </dgm:extLst>
    </dgm:pt>
    <dgm:pt modelId="{6566A561-EF93-4A49-86A3-8B65CBFA70F8}" type="pres">
      <dgm:prSet presAssocID="{79938073-66F1-4F65-B8A9-7715A85AC8AE}" presName="spaceRect" presStyleCnt="0"/>
      <dgm:spPr/>
    </dgm:pt>
    <dgm:pt modelId="{79CAAC2C-1FBB-43AC-B98C-6DDDDDCDD6F8}" type="pres">
      <dgm:prSet presAssocID="{79938073-66F1-4F65-B8A9-7715A85AC8AE}" presName="parTx" presStyleLbl="revTx" presStyleIdx="3" presStyleCnt="5">
        <dgm:presLayoutVars>
          <dgm:chMax val="0"/>
          <dgm:chPref val="0"/>
        </dgm:presLayoutVars>
      </dgm:prSet>
      <dgm:spPr/>
    </dgm:pt>
    <dgm:pt modelId="{51E6E834-FC5A-4E4C-AC5F-76233497EF05}" type="pres">
      <dgm:prSet presAssocID="{15BE3B4F-58BE-4571-B32C-1CA176F2A1EF}" presName="sibTrans" presStyleCnt="0"/>
      <dgm:spPr/>
    </dgm:pt>
    <dgm:pt modelId="{F5DC59D7-8B12-4CB4-BC1E-5BAA9EFAFC9D}" type="pres">
      <dgm:prSet presAssocID="{484C0C5C-E73E-406A-984B-F9A796070783}" presName="compNode" presStyleCnt="0"/>
      <dgm:spPr/>
    </dgm:pt>
    <dgm:pt modelId="{C3F90351-7E20-49E6-A6C7-289296327436}" type="pres">
      <dgm:prSet presAssocID="{484C0C5C-E73E-406A-984B-F9A796070783}" presName="bgRect" presStyleLbl="bgShp" presStyleIdx="4" presStyleCnt="5"/>
      <dgm:spPr/>
    </dgm:pt>
    <dgm:pt modelId="{EDDA73EC-50FB-447A-9D09-50E87084A8EC}" type="pres">
      <dgm:prSet presAssocID="{484C0C5C-E73E-406A-984B-F9A79607078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44548BA9-DD1B-4A13-B4FA-E490B7B69CEE}" type="pres">
      <dgm:prSet presAssocID="{484C0C5C-E73E-406A-984B-F9A796070783}" presName="spaceRect" presStyleCnt="0"/>
      <dgm:spPr/>
    </dgm:pt>
    <dgm:pt modelId="{C852C307-7D73-4386-980C-C200F6DA4582}" type="pres">
      <dgm:prSet presAssocID="{484C0C5C-E73E-406A-984B-F9A796070783}" presName="parTx" presStyleLbl="revTx" presStyleIdx="4" presStyleCnt="5">
        <dgm:presLayoutVars>
          <dgm:chMax val="0"/>
          <dgm:chPref val="0"/>
        </dgm:presLayoutVars>
      </dgm:prSet>
      <dgm:spPr/>
    </dgm:pt>
  </dgm:ptLst>
  <dgm:cxnLst>
    <dgm:cxn modelId="{3D375504-6166-4D7C-A810-F64973DC3903}" srcId="{A6F51B2D-912A-4914-92A4-66AE3568F8D2}" destId="{78AAB33B-A941-4E30-8466-390CC587BB77}" srcOrd="0" destOrd="0" parTransId="{CC0FFD8A-DC77-4433-8A74-1B12A9A3141B}" sibTransId="{82C41FA0-06E0-4FA3-996D-EEE8BC780518}"/>
    <dgm:cxn modelId="{BF70190E-77F0-499D-9AF6-CDB598AA2EC9}" type="presOf" srcId="{3418725B-146B-480F-B1F6-7DE715C3B4D0}" destId="{78C55411-879A-490D-96C3-02EEC821F104}" srcOrd="0" destOrd="0" presId="urn:microsoft.com/office/officeart/2018/2/layout/IconVerticalSolidList"/>
    <dgm:cxn modelId="{B05F6147-9056-4387-968D-7192F86998C7}" type="presOf" srcId="{79938073-66F1-4F65-B8A9-7715A85AC8AE}" destId="{79CAAC2C-1FBB-43AC-B98C-6DDDDDCDD6F8}" srcOrd="0" destOrd="0" presId="urn:microsoft.com/office/officeart/2018/2/layout/IconVerticalSolidList"/>
    <dgm:cxn modelId="{E8948C55-E4BB-443C-87E0-FA0879C7E962}" type="presOf" srcId="{4ABB510C-0C6D-45F0-8B91-696F41B4CB26}" destId="{EAFE3604-9017-42B9-BB0F-7CBF98F9AE12}" srcOrd="0" destOrd="0" presId="urn:microsoft.com/office/officeart/2018/2/layout/IconVerticalSolidList"/>
    <dgm:cxn modelId="{C58F25AF-8E74-4305-8255-2E0A2126443A}" srcId="{A6F51B2D-912A-4914-92A4-66AE3568F8D2}" destId="{484C0C5C-E73E-406A-984B-F9A796070783}" srcOrd="4" destOrd="0" parTransId="{5FA28D02-98C5-405F-9FA3-6C80C46B7B4F}" sibTransId="{86C88DE3-BEA0-4B26-B6C6-53575BA5C50D}"/>
    <dgm:cxn modelId="{3A8311CC-D070-4140-A02E-5DB4C3EA9A8B}" srcId="{A6F51B2D-912A-4914-92A4-66AE3568F8D2}" destId="{3418725B-146B-480F-B1F6-7DE715C3B4D0}" srcOrd="2" destOrd="0" parTransId="{402D21F3-4AD3-418C-A886-A9F0C511B5E1}" sibTransId="{399231C6-C14E-402B-82B0-101215C908F6}"/>
    <dgm:cxn modelId="{A27874CE-78FB-4CC6-8E3B-09AC63E0DB70}" srcId="{A6F51B2D-912A-4914-92A4-66AE3568F8D2}" destId="{79938073-66F1-4F65-B8A9-7715A85AC8AE}" srcOrd="3" destOrd="0" parTransId="{75AABBF8-8E4B-4C03-B70C-415BFB87D85D}" sibTransId="{15BE3B4F-58BE-4571-B32C-1CA176F2A1EF}"/>
    <dgm:cxn modelId="{77BE5ECF-20EC-4D6A-8A6E-7BB0550518F8}" type="presOf" srcId="{484C0C5C-E73E-406A-984B-F9A796070783}" destId="{C852C307-7D73-4386-980C-C200F6DA4582}" srcOrd="0" destOrd="0" presId="urn:microsoft.com/office/officeart/2018/2/layout/IconVerticalSolidList"/>
    <dgm:cxn modelId="{E0F38AD0-80D2-4ABF-891A-A2A2074541BC}" type="presOf" srcId="{78AAB33B-A941-4E30-8466-390CC587BB77}" destId="{0E810C46-E1DF-4960-ABF2-2C2C563E9647}" srcOrd="0" destOrd="0" presId="urn:microsoft.com/office/officeart/2018/2/layout/IconVerticalSolidList"/>
    <dgm:cxn modelId="{1B2067F4-0A50-42B5-A090-CFF239438B8F}" srcId="{A6F51B2D-912A-4914-92A4-66AE3568F8D2}" destId="{4ABB510C-0C6D-45F0-8B91-696F41B4CB26}" srcOrd="1" destOrd="0" parTransId="{08B0764F-5568-4BA7-8FD2-4B1F03D73C0A}" sibTransId="{6B77159C-CC03-4FCA-A76A-0724BC9F2E16}"/>
    <dgm:cxn modelId="{10FD65F6-CB9A-4DE8-AD78-F946874F2057}" type="presOf" srcId="{A6F51B2D-912A-4914-92A4-66AE3568F8D2}" destId="{4CB56113-02EB-49E8-A778-131834B1B9AC}" srcOrd="0" destOrd="0" presId="urn:microsoft.com/office/officeart/2018/2/layout/IconVerticalSolidList"/>
    <dgm:cxn modelId="{D54FCAAD-CEA9-4B96-A594-F9C36B7722A5}" type="presParOf" srcId="{4CB56113-02EB-49E8-A778-131834B1B9AC}" destId="{08D087A9-6D5B-49F9-A954-B96C3D80BE4E}" srcOrd="0" destOrd="0" presId="urn:microsoft.com/office/officeart/2018/2/layout/IconVerticalSolidList"/>
    <dgm:cxn modelId="{EC9D4FE0-9BBE-4470-B3A2-255465EA9E02}" type="presParOf" srcId="{08D087A9-6D5B-49F9-A954-B96C3D80BE4E}" destId="{7C04E4B5-156B-4614-9636-44DA75B50F4A}" srcOrd="0" destOrd="0" presId="urn:microsoft.com/office/officeart/2018/2/layout/IconVerticalSolidList"/>
    <dgm:cxn modelId="{CC330911-60B3-471F-9899-F595E820A068}" type="presParOf" srcId="{08D087A9-6D5B-49F9-A954-B96C3D80BE4E}" destId="{25932CAE-A089-4291-81DF-05CAE81C78D4}" srcOrd="1" destOrd="0" presId="urn:microsoft.com/office/officeart/2018/2/layout/IconVerticalSolidList"/>
    <dgm:cxn modelId="{9A9D38C7-460B-4929-84C9-E1DC757461F9}" type="presParOf" srcId="{08D087A9-6D5B-49F9-A954-B96C3D80BE4E}" destId="{4B3EEBDA-82B9-403F-AE75-5F622F51686A}" srcOrd="2" destOrd="0" presId="urn:microsoft.com/office/officeart/2018/2/layout/IconVerticalSolidList"/>
    <dgm:cxn modelId="{AD7C07EA-4731-4F44-A968-8E63A034FED7}" type="presParOf" srcId="{08D087A9-6D5B-49F9-A954-B96C3D80BE4E}" destId="{0E810C46-E1DF-4960-ABF2-2C2C563E9647}" srcOrd="3" destOrd="0" presId="urn:microsoft.com/office/officeart/2018/2/layout/IconVerticalSolidList"/>
    <dgm:cxn modelId="{130089E8-68E0-4C95-BEFA-F2502B9D2F0F}" type="presParOf" srcId="{4CB56113-02EB-49E8-A778-131834B1B9AC}" destId="{9C7B1FFD-C227-493A-B83E-50476B09C33F}" srcOrd="1" destOrd="0" presId="urn:microsoft.com/office/officeart/2018/2/layout/IconVerticalSolidList"/>
    <dgm:cxn modelId="{1E6F367C-877A-4DE3-91A7-2EA740326AF3}" type="presParOf" srcId="{4CB56113-02EB-49E8-A778-131834B1B9AC}" destId="{E38E58F7-F7C1-4604-AE73-7A9A2B962E2F}" srcOrd="2" destOrd="0" presId="urn:microsoft.com/office/officeart/2018/2/layout/IconVerticalSolidList"/>
    <dgm:cxn modelId="{21FA7BAA-EE24-4544-B7B6-EBDFDAD601E4}" type="presParOf" srcId="{E38E58F7-F7C1-4604-AE73-7A9A2B962E2F}" destId="{BDB3ABCA-6B21-4F13-9A8A-06309CE30A56}" srcOrd="0" destOrd="0" presId="urn:microsoft.com/office/officeart/2018/2/layout/IconVerticalSolidList"/>
    <dgm:cxn modelId="{642C0548-45DF-4F67-87C8-96D1758E48FC}" type="presParOf" srcId="{E38E58F7-F7C1-4604-AE73-7A9A2B962E2F}" destId="{C82A384C-4172-437A-BF8E-DA8FC4485EB3}" srcOrd="1" destOrd="0" presId="urn:microsoft.com/office/officeart/2018/2/layout/IconVerticalSolidList"/>
    <dgm:cxn modelId="{24AA3F01-2A0B-4FDE-ADFB-91DDD3AC915E}" type="presParOf" srcId="{E38E58F7-F7C1-4604-AE73-7A9A2B962E2F}" destId="{2FDB7135-3270-40C9-AAB6-92A651A771F9}" srcOrd="2" destOrd="0" presId="urn:microsoft.com/office/officeart/2018/2/layout/IconVerticalSolidList"/>
    <dgm:cxn modelId="{0C4D8AFA-B9C7-44D3-B028-4BF8B02E7ED8}" type="presParOf" srcId="{E38E58F7-F7C1-4604-AE73-7A9A2B962E2F}" destId="{EAFE3604-9017-42B9-BB0F-7CBF98F9AE12}" srcOrd="3" destOrd="0" presId="urn:microsoft.com/office/officeart/2018/2/layout/IconVerticalSolidList"/>
    <dgm:cxn modelId="{B40C850E-6B19-419E-A085-6D369227F477}" type="presParOf" srcId="{4CB56113-02EB-49E8-A778-131834B1B9AC}" destId="{E33FF7E7-9296-4A9C-AFBD-74363BA7F199}" srcOrd="3" destOrd="0" presId="urn:microsoft.com/office/officeart/2018/2/layout/IconVerticalSolidList"/>
    <dgm:cxn modelId="{4C3C0986-AACE-44FA-9C13-720B32309E83}" type="presParOf" srcId="{4CB56113-02EB-49E8-A778-131834B1B9AC}" destId="{9BC514DF-5B79-4F74-8330-8C04E93B4468}" srcOrd="4" destOrd="0" presId="urn:microsoft.com/office/officeart/2018/2/layout/IconVerticalSolidList"/>
    <dgm:cxn modelId="{A5437C0D-2934-4AA8-8B22-A014146B457C}" type="presParOf" srcId="{9BC514DF-5B79-4F74-8330-8C04E93B4468}" destId="{D9F521AF-4827-443E-ABC3-AC1186D8D1F7}" srcOrd="0" destOrd="0" presId="urn:microsoft.com/office/officeart/2018/2/layout/IconVerticalSolidList"/>
    <dgm:cxn modelId="{60981D24-048F-4EE4-A26F-640D0303D565}" type="presParOf" srcId="{9BC514DF-5B79-4F74-8330-8C04E93B4468}" destId="{92C1C371-5183-4825-B37E-1B67CBBB9CA7}" srcOrd="1" destOrd="0" presId="urn:microsoft.com/office/officeart/2018/2/layout/IconVerticalSolidList"/>
    <dgm:cxn modelId="{1B902601-D34C-4919-AB4A-DBFD3098EA57}" type="presParOf" srcId="{9BC514DF-5B79-4F74-8330-8C04E93B4468}" destId="{2364379D-8FD5-4753-91C2-7E15FFC22DA7}" srcOrd="2" destOrd="0" presId="urn:microsoft.com/office/officeart/2018/2/layout/IconVerticalSolidList"/>
    <dgm:cxn modelId="{0B9C2329-5AA8-47AE-8160-D9BB77C5D37A}" type="presParOf" srcId="{9BC514DF-5B79-4F74-8330-8C04E93B4468}" destId="{78C55411-879A-490D-96C3-02EEC821F104}" srcOrd="3" destOrd="0" presId="urn:microsoft.com/office/officeart/2018/2/layout/IconVerticalSolidList"/>
    <dgm:cxn modelId="{E04F2DE2-CC14-43DC-BC1C-97E9236AE4F8}" type="presParOf" srcId="{4CB56113-02EB-49E8-A778-131834B1B9AC}" destId="{2ADC9576-F89C-44F1-882A-FB21D0723F12}" srcOrd="5" destOrd="0" presId="urn:microsoft.com/office/officeart/2018/2/layout/IconVerticalSolidList"/>
    <dgm:cxn modelId="{FC6D1EB1-A7F7-45EC-845D-16B038F57CC9}" type="presParOf" srcId="{4CB56113-02EB-49E8-A778-131834B1B9AC}" destId="{5341A8DF-F9F0-4675-9E4B-161AC4831ACB}" srcOrd="6" destOrd="0" presId="urn:microsoft.com/office/officeart/2018/2/layout/IconVerticalSolidList"/>
    <dgm:cxn modelId="{3F6871C8-9F13-45D1-A990-A344488EFB46}" type="presParOf" srcId="{5341A8DF-F9F0-4675-9E4B-161AC4831ACB}" destId="{19B14B71-0E48-4375-B071-C5303823ECD7}" srcOrd="0" destOrd="0" presId="urn:microsoft.com/office/officeart/2018/2/layout/IconVerticalSolidList"/>
    <dgm:cxn modelId="{642406C2-4FBF-4589-B4E3-ABB71A0498ED}" type="presParOf" srcId="{5341A8DF-F9F0-4675-9E4B-161AC4831ACB}" destId="{ACBEED17-5401-4F40-8D36-94E261CA3E69}" srcOrd="1" destOrd="0" presId="urn:microsoft.com/office/officeart/2018/2/layout/IconVerticalSolidList"/>
    <dgm:cxn modelId="{FB56EF60-2F1A-4D9D-89C3-1825F90BDC91}" type="presParOf" srcId="{5341A8DF-F9F0-4675-9E4B-161AC4831ACB}" destId="{6566A561-EF93-4A49-86A3-8B65CBFA70F8}" srcOrd="2" destOrd="0" presId="urn:microsoft.com/office/officeart/2018/2/layout/IconVerticalSolidList"/>
    <dgm:cxn modelId="{E5DB8EB5-1BD9-4D4C-A1EF-AAB006FA4DCF}" type="presParOf" srcId="{5341A8DF-F9F0-4675-9E4B-161AC4831ACB}" destId="{79CAAC2C-1FBB-43AC-B98C-6DDDDDCDD6F8}" srcOrd="3" destOrd="0" presId="urn:microsoft.com/office/officeart/2018/2/layout/IconVerticalSolidList"/>
    <dgm:cxn modelId="{B6E13A7D-E086-466C-A077-2C284B680B43}" type="presParOf" srcId="{4CB56113-02EB-49E8-A778-131834B1B9AC}" destId="{51E6E834-FC5A-4E4C-AC5F-76233497EF05}" srcOrd="7" destOrd="0" presId="urn:microsoft.com/office/officeart/2018/2/layout/IconVerticalSolidList"/>
    <dgm:cxn modelId="{6E36C146-7E80-40CA-9985-233A141B4A87}" type="presParOf" srcId="{4CB56113-02EB-49E8-A778-131834B1B9AC}" destId="{F5DC59D7-8B12-4CB4-BC1E-5BAA9EFAFC9D}" srcOrd="8" destOrd="0" presId="urn:microsoft.com/office/officeart/2018/2/layout/IconVerticalSolidList"/>
    <dgm:cxn modelId="{B1BC8B80-A93F-4772-AC23-6E71EB5C183C}" type="presParOf" srcId="{F5DC59D7-8B12-4CB4-BC1E-5BAA9EFAFC9D}" destId="{C3F90351-7E20-49E6-A6C7-289296327436}" srcOrd="0" destOrd="0" presId="urn:microsoft.com/office/officeart/2018/2/layout/IconVerticalSolidList"/>
    <dgm:cxn modelId="{A9FE56FD-B32C-47C6-A63E-CA4A40720454}" type="presParOf" srcId="{F5DC59D7-8B12-4CB4-BC1E-5BAA9EFAFC9D}" destId="{EDDA73EC-50FB-447A-9D09-50E87084A8EC}" srcOrd="1" destOrd="0" presId="urn:microsoft.com/office/officeart/2018/2/layout/IconVerticalSolidList"/>
    <dgm:cxn modelId="{80E6AA5C-868B-4B9D-860C-6242E9AD7368}" type="presParOf" srcId="{F5DC59D7-8B12-4CB4-BC1E-5BAA9EFAFC9D}" destId="{44548BA9-DD1B-4A13-B4FA-E490B7B69CEE}" srcOrd="2" destOrd="0" presId="urn:microsoft.com/office/officeart/2018/2/layout/IconVerticalSolidList"/>
    <dgm:cxn modelId="{9C127CE6-850D-4BBD-8358-0BF1FF06885D}" type="presParOf" srcId="{F5DC59D7-8B12-4CB4-BC1E-5BAA9EFAFC9D}" destId="{C852C307-7D73-4386-980C-C200F6DA458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4E4B5-156B-4614-9636-44DA75B50F4A}">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932CAE-A089-4291-81DF-05CAE81C78D4}">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810C46-E1DF-4960-ABF2-2C2C563E9647}">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Knows the institution</a:t>
          </a:r>
        </a:p>
      </dsp:txBody>
      <dsp:txXfrm>
        <a:off x="1131174" y="4597"/>
        <a:ext cx="5382429" cy="979371"/>
      </dsp:txXfrm>
    </dsp:sp>
    <dsp:sp modelId="{BDB3ABCA-6B21-4F13-9A8A-06309CE30A56}">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2A384C-4172-437A-BF8E-DA8FC4485EB3}">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FE3604-9017-42B9-BB0F-7CBF98F9AE12}">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Knows the consumers of services</a:t>
          </a:r>
        </a:p>
      </dsp:txBody>
      <dsp:txXfrm>
        <a:off x="1131174" y="1228812"/>
        <a:ext cx="5382429" cy="979371"/>
      </dsp:txXfrm>
    </dsp:sp>
    <dsp:sp modelId="{D9F521AF-4827-443E-ABC3-AC1186D8D1F7}">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1C371-5183-4825-B37E-1B67CBBB9CA7}">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55411-879A-490D-96C3-02EEC821F104}">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In tune with the strategic direction of the institution</a:t>
          </a:r>
        </a:p>
      </dsp:txBody>
      <dsp:txXfrm>
        <a:off x="1131174" y="2453027"/>
        <a:ext cx="5382429" cy="979371"/>
      </dsp:txXfrm>
    </dsp:sp>
    <dsp:sp modelId="{19B14B71-0E48-4375-B071-C5303823ECD7}">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EED17-5401-4F40-8D36-94E261CA3E69}">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AAC2C-1FBB-43AC-B98C-6DDDDDCDD6F8}">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Can see across systems and boundaries</a:t>
          </a:r>
        </a:p>
      </dsp:txBody>
      <dsp:txXfrm>
        <a:off x="1131174" y="3677241"/>
        <a:ext cx="5382429" cy="979371"/>
      </dsp:txXfrm>
    </dsp:sp>
    <dsp:sp modelId="{C3F90351-7E20-49E6-A6C7-289296327436}">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A73EC-50FB-447A-9D09-50E87084A8EC}">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52C307-7D73-4386-980C-C200F6DA4582}">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en-US" sz="1900" kern="1200"/>
            <a:t>Designs systems that will determine the path of the institution for years to come</a:t>
          </a:r>
        </a:p>
      </dsp:txBody>
      <dsp:txXfrm>
        <a:off x="1131174" y="4901456"/>
        <a:ext cx="5382429" cy="9793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0E778B-5B7D-6242-B6EF-E5DB20A0AD5E}" type="datetimeFigureOut">
              <a:rPr lang="en-US" smtClean="0"/>
              <a:t>9/30/19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6660A0-2AAC-A24A-89D5-02CCD5FCEC77}" type="slidenum">
              <a:rPr lang="en-US" smtClean="0"/>
              <a:t>‹#›</a:t>
            </a:fld>
            <a:endParaRPr lang="en-US" dirty="0"/>
          </a:p>
        </p:txBody>
      </p:sp>
    </p:spTree>
    <p:extLst>
      <p:ext uri="{BB962C8B-B14F-4D97-AF65-F5344CB8AC3E}">
        <p14:creationId xmlns:p14="http://schemas.microsoft.com/office/powerpoint/2010/main" val="167365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admit it. Some of what we do is. That is NOT to say it’s a bad thing… But it is repeatable and contractible…</a:t>
            </a:r>
          </a:p>
        </p:txBody>
      </p:sp>
      <p:sp>
        <p:nvSpPr>
          <p:cNvPr id="4" name="Slide Number Placeholder 3"/>
          <p:cNvSpPr>
            <a:spLocks noGrp="1"/>
          </p:cNvSpPr>
          <p:nvPr>
            <p:ph type="sldNum" sz="quarter" idx="10"/>
          </p:nvPr>
        </p:nvSpPr>
        <p:spPr/>
        <p:txBody>
          <a:bodyPr/>
          <a:lstStyle/>
          <a:p>
            <a:fld id="{DD6660A0-2AAC-A24A-89D5-02CCD5FCEC77}" type="slidenum">
              <a:rPr lang="en-US" smtClean="0"/>
              <a:t>5</a:t>
            </a:fld>
            <a:endParaRPr lang="en-US" dirty="0"/>
          </a:p>
        </p:txBody>
      </p:sp>
    </p:spTree>
    <p:extLst>
      <p:ext uri="{BB962C8B-B14F-4D97-AF65-F5344CB8AC3E}">
        <p14:creationId xmlns:p14="http://schemas.microsoft.com/office/powerpoint/2010/main" val="419905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way! Plumbing is one of the most important parts of modern society. It’s a skill to do it right and is in high demand. I would dare even say it is harder to get a good plumber than it is to get a good engineer!</a:t>
            </a:r>
          </a:p>
          <a:p>
            <a:r>
              <a:rPr lang="en-US" dirty="0"/>
              <a:t>- Stopping to admire good conduit work – It’s a thing…</a:t>
            </a:r>
          </a:p>
        </p:txBody>
      </p:sp>
      <p:sp>
        <p:nvSpPr>
          <p:cNvPr id="4" name="Slide Number Placeholder 3"/>
          <p:cNvSpPr>
            <a:spLocks noGrp="1"/>
          </p:cNvSpPr>
          <p:nvPr>
            <p:ph type="sldNum" sz="quarter" idx="10"/>
          </p:nvPr>
        </p:nvSpPr>
        <p:spPr/>
        <p:txBody>
          <a:bodyPr/>
          <a:lstStyle/>
          <a:p>
            <a:fld id="{DD6660A0-2AAC-A24A-89D5-02CCD5FCEC77}" type="slidenum">
              <a:rPr lang="en-US" smtClean="0"/>
              <a:t>8</a:t>
            </a:fld>
            <a:endParaRPr lang="en-US" dirty="0"/>
          </a:p>
        </p:txBody>
      </p:sp>
    </p:spTree>
    <p:extLst>
      <p:ext uri="{BB962C8B-B14F-4D97-AF65-F5344CB8AC3E}">
        <p14:creationId xmlns:p14="http://schemas.microsoft.com/office/powerpoint/2010/main" val="3963614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are the easy ones to remember – if you don’t have them often the failure is immediate and makes a splash</a:t>
            </a:r>
          </a:p>
        </p:txBody>
      </p:sp>
      <p:sp>
        <p:nvSpPr>
          <p:cNvPr id="4" name="Slide Number Placeholder 3"/>
          <p:cNvSpPr>
            <a:spLocks noGrp="1"/>
          </p:cNvSpPr>
          <p:nvPr>
            <p:ph type="sldNum" sz="quarter" idx="5"/>
          </p:nvPr>
        </p:nvSpPr>
        <p:spPr/>
        <p:txBody>
          <a:bodyPr/>
          <a:lstStyle/>
          <a:p>
            <a:fld id="{DD6660A0-2AAC-A24A-89D5-02CCD5FCEC77}" type="slidenum">
              <a:rPr lang="en-US" smtClean="0"/>
              <a:t>14</a:t>
            </a:fld>
            <a:endParaRPr lang="en-US" dirty="0"/>
          </a:p>
        </p:txBody>
      </p:sp>
    </p:spTree>
    <p:extLst>
      <p:ext uri="{BB962C8B-B14F-4D97-AF65-F5344CB8AC3E}">
        <p14:creationId xmlns:p14="http://schemas.microsoft.com/office/powerpoint/2010/main" val="230570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AA25A-E62F-954D-B20D-9494CE6E7D8B}" type="slidenum">
              <a:rPr lang="en-US" smtClean="0"/>
              <a:t>32</a:t>
            </a:fld>
            <a:endParaRPr lang="en-US"/>
          </a:p>
        </p:txBody>
      </p:sp>
    </p:spTree>
    <p:extLst>
      <p:ext uri="{BB962C8B-B14F-4D97-AF65-F5344CB8AC3E}">
        <p14:creationId xmlns:p14="http://schemas.microsoft.com/office/powerpoint/2010/main" val="202448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has the same enterprise systems in the end, what are we doing different?</a:t>
            </a:r>
          </a:p>
        </p:txBody>
      </p:sp>
      <p:sp>
        <p:nvSpPr>
          <p:cNvPr id="4" name="Slide Number Placeholder 3"/>
          <p:cNvSpPr>
            <a:spLocks noGrp="1"/>
          </p:cNvSpPr>
          <p:nvPr>
            <p:ph type="sldNum" sz="quarter" idx="5"/>
          </p:nvPr>
        </p:nvSpPr>
        <p:spPr/>
        <p:txBody>
          <a:bodyPr/>
          <a:lstStyle/>
          <a:p>
            <a:fld id="{DD6660A0-2AAC-A24A-89D5-02CCD5FCEC77}" type="slidenum">
              <a:rPr lang="en-US" smtClean="0"/>
              <a:t>39</a:t>
            </a:fld>
            <a:endParaRPr lang="en-US" dirty="0"/>
          </a:p>
        </p:txBody>
      </p:sp>
    </p:spTree>
    <p:extLst>
      <p:ext uri="{BB962C8B-B14F-4D97-AF65-F5344CB8AC3E}">
        <p14:creationId xmlns:p14="http://schemas.microsoft.com/office/powerpoint/2010/main" val="525892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A683-61E3-3249-A5C2-59495AB696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CA8840-FCCF-9948-A778-913AB76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42B68-95E9-5547-BB77-510BD8E278A5}"/>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5" name="Footer Placeholder 4">
            <a:extLst>
              <a:ext uri="{FF2B5EF4-FFF2-40B4-BE49-F238E27FC236}">
                <a16:creationId xmlns:a16="http://schemas.microsoft.com/office/drawing/2014/main" id="{9D1D2330-5D77-C54F-BBA7-A9FFEBE857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065D97-3992-ED4B-85D2-4AE363E9CC8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9554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8869E-B379-9B4B-9EB6-7DD9996637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D5BAF-4118-9C48-AE09-82664E579E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E8002A-B803-AE49-AFC8-3817A669784E}"/>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5" name="Footer Placeholder 4">
            <a:extLst>
              <a:ext uri="{FF2B5EF4-FFF2-40B4-BE49-F238E27FC236}">
                <a16:creationId xmlns:a16="http://schemas.microsoft.com/office/drawing/2014/main" id="{FF1C41A0-B874-F242-A45C-AEA1BC387D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5572B1-7E70-FD40-97DC-1B2594CAD61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21282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9CEA7B-1B21-5A4E-9983-00853681CF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97A7DD-A42D-3D40-9F5D-2475985116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1A0DD-5453-5D43-94C1-3606092DA93A}"/>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5" name="Footer Placeholder 4">
            <a:extLst>
              <a:ext uri="{FF2B5EF4-FFF2-40B4-BE49-F238E27FC236}">
                <a16:creationId xmlns:a16="http://schemas.microsoft.com/office/drawing/2014/main" id="{ABFB82EB-AB4E-E541-8979-EE18067518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05E1CF-77D2-844A-B87A-49ECAF58DB8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67923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03D1-5390-5D42-ACB7-1EDB06F3B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0D6CBF-F296-9D4C-95F8-75D53D7B57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EA0CA2-7AE2-4945-BDDE-54CFBAF731A8}"/>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5" name="Footer Placeholder 4">
            <a:extLst>
              <a:ext uri="{FF2B5EF4-FFF2-40B4-BE49-F238E27FC236}">
                <a16:creationId xmlns:a16="http://schemas.microsoft.com/office/drawing/2014/main" id="{261234C7-26C0-7047-9689-E13F413D40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7046F5-2C26-B540-817B-D45392BAA3B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533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5076-3C4A-EE43-A3A7-F38D9C6A9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CB5129-27B2-FD4B-B7E8-6AD5CAE416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FCE2E2-0F00-8F43-86A2-8413795B53CC}"/>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5" name="Footer Placeholder 4">
            <a:extLst>
              <a:ext uri="{FF2B5EF4-FFF2-40B4-BE49-F238E27FC236}">
                <a16:creationId xmlns:a16="http://schemas.microsoft.com/office/drawing/2014/main" id="{7130A8FC-8585-0B48-AF33-DBCBC530CE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8526C1-91A5-3349-9347-7D060C09311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9666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1E977-7874-E04B-B1C1-92D40B73D9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9F5A7E-8431-664F-80D1-95635CD217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632380-64E1-D948-9861-F1532D61C43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E030C8-727B-FF4A-A9F6-7048143C9A49}"/>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6" name="Footer Placeholder 5">
            <a:extLst>
              <a:ext uri="{FF2B5EF4-FFF2-40B4-BE49-F238E27FC236}">
                <a16:creationId xmlns:a16="http://schemas.microsoft.com/office/drawing/2014/main" id="{8F794B25-771E-ED4A-85D3-F095F615E1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9794BA-38DB-2F4A-BAE3-61187E35DAC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19539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CB9A-C66C-F94E-8C85-45C2647B1C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9B0A82-7796-0F4A-820C-73FD4BDBC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C25D3E-5205-6E41-97E7-79F0B165C0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7F598B-A632-E04A-8C25-4076132CE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040C42-45EA-C74D-9F1F-3E6085126C8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EE697C-CE61-B643-A541-2C9C879A7AAD}"/>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8" name="Footer Placeholder 7">
            <a:extLst>
              <a:ext uri="{FF2B5EF4-FFF2-40B4-BE49-F238E27FC236}">
                <a16:creationId xmlns:a16="http://schemas.microsoft.com/office/drawing/2014/main" id="{2FD2B849-D504-6941-8BAB-F5C4BE0CB4B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40F532F-2A64-FF45-8941-A484D00BF17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7342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88CD-BA5B-3746-AA03-31C280B615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E1ADD7-0E89-6B4F-A43D-2E5B89B4BA2D}"/>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4" name="Footer Placeholder 3">
            <a:extLst>
              <a:ext uri="{FF2B5EF4-FFF2-40B4-BE49-F238E27FC236}">
                <a16:creationId xmlns:a16="http://schemas.microsoft.com/office/drawing/2014/main" id="{39CCE289-0541-0341-BF51-0D43E2F9E9E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F267A0-4FD9-7C4C-8532-090A33CFED7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3987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059389-BDA5-4F4E-83ED-C82F8FE6C74A}"/>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3" name="Footer Placeholder 2">
            <a:extLst>
              <a:ext uri="{FF2B5EF4-FFF2-40B4-BE49-F238E27FC236}">
                <a16:creationId xmlns:a16="http://schemas.microsoft.com/office/drawing/2014/main" id="{2C50F50B-7E3D-4A4F-B35B-2127040FC7A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020ED0F-DD9E-FB43-92C2-390B1F5473E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7076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E568-5649-6E44-A483-193F51540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57BD1E-9338-3942-A469-D15D82C214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D950C8-9A5B-5847-9E38-6AB58DAF88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1A5D72-9B9F-0841-83BA-710CCCBE4A6B}"/>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6" name="Footer Placeholder 5">
            <a:extLst>
              <a:ext uri="{FF2B5EF4-FFF2-40B4-BE49-F238E27FC236}">
                <a16:creationId xmlns:a16="http://schemas.microsoft.com/office/drawing/2014/main" id="{3CA47347-B111-DC4D-9B54-D7A55BA1A5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906384-8608-8A49-9132-C825B3F0269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7431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D1AEB-82DF-AA44-A0D5-CC08A928C4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785AEB-CB99-594B-A4B7-6000FEBE2E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D86527-A1D4-6F46-94A4-7E1AD2521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DBE6B9-C75A-B948-A782-E3952BC0A45D}"/>
              </a:ext>
            </a:extLst>
          </p:cNvPr>
          <p:cNvSpPr>
            <a:spLocks noGrp="1"/>
          </p:cNvSpPr>
          <p:nvPr>
            <p:ph type="dt" sz="half" idx="10"/>
          </p:nvPr>
        </p:nvSpPr>
        <p:spPr/>
        <p:txBody>
          <a:bodyPr/>
          <a:lstStyle/>
          <a:p>
            <a:fld id="{5586B75A-687E-405C-8A0B-8D00578BA2C3}" type="datetimeFigureOut">
              <a:rPr lang="en-US" smtClean="0"/>
              <a:pPr/>
              <a:t>9/30/19</a:t>
            </a:fld>
            <a:endParaRPr lang="en-US" dirty="0"/>
          </a:p>
        </p:txBody>
      </p:sp>
      <p:sp>
        <p:nvSpPr>
          <p:cNvPr id="6" name="Footer Placeholder 5">
            <a:extLst>
              <a:ext uri="{FF2B5EF4-FFF2-40B4-BE49-F238E27FC236}">
                <a16:creationId xmlns:a16="http://schemas.microsoft.com/office/drawing/2014/main" id="{0ABB5416-4F41-9347-924E-6D60EE88F7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8C78EC2-7FE9-5540-964F-CFE74C7A612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8771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080C3-9C70-504F-A3EF-D34A35D03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1A00F-6342-FA42-85DD-E6A03077E5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3A23E-DFE0-C54C-A190-3BE5A0DA5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9/30/19</a:t>
            </a:fld>
            <a:endParaRPr lang="en-US" dirty="0"/>
          </a:p>
        </p:txBody>
      </p:sp>
      <p:sp>
        <p:nvSpPr>
          <p:cNvPr id="5" name="Footer Placeholder 4">
            <a:extLst>
              <a:ext uri="{FF2B5EF4-FFF2-40B4-BE49-F238E27FC236}">
                <a16:creationId xmlns:a16="http://schemas.microsoft.com/office/drawing/2014/main" id="{AF889A40-EE30-C44E-BF09-1BAD4B15C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3BE865B-6B65-8547-876A-55D9EC5B2B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8903181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itnews.com.au/author/juha-saarinen-224495" TargetMode="External"/><Relationship Id="rId2" Type="http://schemas.openxmlformats.org/officeDocument/2006/relationships/hyperlink" Target="https://www.itnews.com.au/news/smoking-radar-facility-ups-halts-nz-flights-53165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d_mccullough?utm_source=unsplash&amp;utm_medium=referral&amp;utm_content=creditCopyText"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unsplash.com/s/photos/architect?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gi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hckmstrrahul?utm_source=unsplash&amp;utm_medium=referral&amp;utm_content=creditCopyText" TargetMode="Externa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hyperlink" Target="https://unsplash.com/search/photos/technology?utm_source=unsplash&amp;utm_medium=referral&amp;utm_content=creditCopyText"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en.wikipedia.org/wiki/Oxygen" TargetMode="External"/><Relationship Id="rId1" Type="http://schemas.openxmlformats.org/officeDocument/2006/relationships/slideLayout" Target="../slideLayouts/slideLayout2.xml"/><Relationship Id="rId5" Type="http://schemas.openxmlformats.org/officeDocument/2006/relationships/hyperlink" Target="https://unsplash.com/search/photos/hot-air-balloon?utm_source=unsplash&amp;utm_medium=referral&amp;utm_content=creditCopyText" TargetMode="External"/><Relationship Id="rId4" Type="http://schemas.openxmlformats.org/officeDocument/2006/relationships/hyperlink" Target="https://unsplash.com/@sadswim?utm_source=unsplash&amp;utm_medium=referral&amp;utm_content=creditCopyTex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ciencenotes.org/colored-periodic-table/" TargetMode="External"/><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Helium" TargetMode="External"/><Relationship Id="rId2" Type="http://schemas.openxmlformats.org/officeDocument/2006/relationships/hyperlink" Target="http://en.wikipedia.org/wiki/Hydrogen" TargetMode="External"/><Relationship Id="rId1" Type="http://schemas.openxmlformats.org/officeDocument/2006/relationships/slideLayout" Target="../slideLayouts/slideLayout2.xml"/><Relationship Id="rId6" Type="http://schemas.openxmlformats.org/officeDocument/2006/relationships/hyperlink" Target="https://unsplash.com/search/photos/astronomy?utm_source=unsplash&amp;utm_medium=referral&amp;utm_content=creditCopyText" TargetMode="External"/><Relationship Id="rId5" Type="http://schemas.openxmlformats.org/officeDocument/2006/relationships/hyperlink" Target="https://unsplash.com/@andyjh07?utm_source=unsplash&amp;utm_medium=referral&amp;utm_content=creditCopyText" TargetMode="Externa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Earth" TargetMode="External"/><Relationship Id="rId2" Type="http://schemas.openxmlformats.org/officeDocument/2006/relationships/hyperlink" Target="http://en.wikipedia.org/wiki/Planets#Mass" TargetMode="Externa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hyperlink" Target="http://www.smithsonianmag.com/smart-news/barns-are-painted-red-because-of-the-physics-of-dying-stars-58185724/?utm_source=keywee-facebook.com&amp;utm_medium=socialmedia&amp;utm_campaign=keywee&amp;kwp_0=283306&amp;kwp_4=1091891&amp;kwp_1=506963"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astronomy.swin.edu.au/cosmos/M/Metals" TargetMode="External"/><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chem.libretexts.org/Courses/College_of_Marin/Marin%3A_CHEM_114_-_Introductory_Chemistry_(Daubenmire)/04%3A_Atoms_and_Elements/4.6%3A_Looking_for_Patterns%3A_The_Periodic_Law_and_the_Periodic_Table" TargetMode="External"/><Relationship Id="rId1" Type="http://schemas.openxmlformats.org/officeDocument/2006/relationships/slideLayout" Target="../slideLayouts/slideLayout2.xml"/><Relationship Id="rId5" Type="http://schemas.openxmlformats.org/officeDocument/2006/relationships/hyperlink" Target="http://astronomy.swin.edu.au/cosmos/M/Metals" TargetMode="External"/><Relationship Id="rId4" Type="http://schemas.openxmlformats.org/officeDocument/2006/relationships/image" Target="../media/image47.tiff"/></Relationships>
</file>

<file path=ppt/slides/_rels/slide29.xml.rels><?xml version="1.0" encoding="UTF-8" standalone="yes"?>
<Relationships xmlns="http://schemas.openxmlformats.org/package/2006/relationships"><Relationship Id="rId3" Type="http://schemas.openxmlformats.org/officeDocument/2006/relationships/hyperlink" Target="https://unsplash.com/@kellysikkema?utm_source=unsplash&amp;utm_medium=referral&amp;utm_content=creditCopyText" TargetMode="Externa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hyperlink" Target="https://unsplash.com/search/photos/gravity?utm_source=unsplash&amp;utm_medium=referral&amp;utm_content=creditCopyTex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hyperlink" Target="https://unsplash.com/search/photos/science?utm_source=unsplash&amp;utm_medium=referral&amp;utm_content=creditCopyText" TargetMode="External"/><Relationship Id="rId4" Type="http://schemas.openxmlformats.org/officeDocument/2006/relationships/hyperlink" Target="https://unsplash.com/@jaronnix?utm_source=unsplash&amp;utm_medium=referral&amp;utm_content=creditCopyTex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59099"/>
            <a:ext cx="12192000" cy="1933301"/>
          </a:xfrm>
        </p:spPr>
        <p:txBody>
          <a:bodyPr>
            <a:normAutofit fontScale="92500" lnSpcReduction="10000"/>
          </a:bodyPr>
          <a:lstStyle/>
          <a:p>
            <a:pPr marL="0" indent="0" algn="ctr">
              <a:buNone/>
            </a:pPr>
            <a:r>
              <a:rPr lang="en-US" sz="4800" dirty="0"/>
              <a:t>Why Do We Exist? </a:t>
            </a:r>
          </a:p>
          <a:p>
            <a:pPr marL="0" indent="0" algn="ctr">
              <a:buNone/>
            </a:pPr>
            <a:r>
              <a:rPr lang="en-US" sz="4800" dirty="0"/>
              <a:t>Campus ICT and the unique value to the organizations it serves</a:t>
            </a:r>
          </a:p>
          <a:p>
            <a:pPr marL="0" indent="0" algn="ctr">
              <a:buNone/>
            </a:pPr>
            <a:endParaRPr lang="en-US" sz="2200" dirty="0"/>
          </a:p>
          <a:p>
            <a:pPr algn="ctr"/>
            <a:endParaRPr lang="en-US" dirty="0"/>
          </a:p>
        </p:txBody>
      </p:sp>
      <p:sp>
        <p:nvSpPr>
          <p:cNvPr id="12" name="Rectangle 11"/>
          <p:cNvSpPr/>
          <p:nvPr/>
        </p:nvSpPr>
        <p:spPr>
          <a:xfrm>
            <a:off x="11328399" y="4922540"/>
            <a:ext cx="812800"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9CDA7ED-3C19-4C46-8A13-D369E5571878}"/>
              </a:ext>
            </a:extLst>
          </p:cNvPr>
          <p:cNvPicPr>
            <a:picLocks noChangeAspect="1"/>
          </p:cNvPicPr>
          <p:nvPr/>
        </p:nvPicPr>
        <p:blipFill>
          <a:blip r:embed="rId2"/>
          <a:stretch>
            <a:fillRect/>
          </a:stretch>
        </p:blipFill>
        <p:spPr>
          <a:xfrm>
            <a:off x="2976080" y="2692400"/>
            <a:ext cx="6350000" cy="4165600"/>
          </a:xfrm>
          <a:prstGeom prst="rect">
            <a:avLst/>
          </a:prstGeom>
        </p:spPr>
      </p:pic>
    </p:spTree>
    <p:extLst>
      <p:ext uri="{BB962C8B-B14F-4D97-AF65-F5344CB8AC3E}">
        <p14:creationId xmlns:p14="http://schemas.microsoft.com/office/powerpoint/2010/main" val="3304879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06E1-65C6-0246-99A2-ED06887434E9}"/>
              </a:ext>
            </a:extLst>
          </p:cNvPr>
          <p:cNvSpPr>
            <a:spLocks noGrp="1"/>
          </p:cNvSpPr>
          <p:nvPr>
            <p:ph type="title"/>
          </p:nvPr>
        </p:nvSpPr>
        <p:spPr/>
        <p:txBody>
          <a:bodyPr/>
          <a:lstStyle/>
          <a:p>
            <a:pPr algn="ctr"/>
            <a:r>
              <a:rPr lang="en-NZ" b="1" dirty="0"/>
              <a:t>“Smoking radar facility UPS halts NZ flights”</a:t>
            </a:r>
            <a:endParaRPr lang="en-US" dirty="0"/>
          </a:p>
        </p:txBody>
      </p:sp>
      <p:sp>
        <p:nvSpPr>
          <p:cNvPr id="6" name="TextBox 5">
            <a:extLst>
              <a:ext uri="{FF2B5EF4-FFF2-40B4-BE49-F238E27FC236}">
                <a16:creationId xmlns:a16="http://schemas.microsoft.com/office/drawing/2014/main" id="{63D1DED5-8A59-4C4F-BE04-46C862DAB07A}"/>
              </a:ext>
            </a:extLst>
          </p:cNvPr>
          <p:cNvSpPr txBox="1"/>
          <p:nvPr/>
        </p:nvSpPr>
        <p:spPr>
          <a:xfrm>
            <a:off x="1249877" y="1768504"/>
            <a:ext cx="9692245" cy="3847207"/>
          </a:xfrm>
          <a:prstGeom prst="rect">
            <a:avLst/>
          </a:prstGeom>
          <a:noFill/>
        </p:spPr>
        <p:txBody>
          <a:bodyPr wrap="square" rtlCol="0">
            <a:spAutoFit/>
          </a:bodyPr>
          <a:lstStyle/>
          <a:p>
            <a:pPr algn="ctr"/>
            <a:r>
              <a:rPr lang="en-NZ" b="1" dirty="0"/>
              <a:t>36 flights delayed, and three made to turn around and land again.</a:t>
            </a:r>
          </a:p>
          <a:p>
            <a:pPr algn="ctr"/>
            <a:endParaRPr lang="en-NZ" b="1" dirty="0"/>
          </a:p>
          <a:p>
            <a:r>
              <a:rPr lang="en-NZ" dirty="0"/>
              <a:t>New Zealand's national air traffic system suffered a serious fault today that led departing flights within the country's airspace being halted.</a:t>
            </a:r>
          </a:p>
          <a:p>
            <a:r>
              <a:rPr lang="en-NZ" dirty="0"/>
              <a:t>State-owned enterprise Airways, which manages New </a:t>
            </a:r>
            <a:r>
              <a:rPr lang="en-NZ" dirty="0" err="1"/>
              <a:t>Zeealand's</a:t>
            </a:r>
            <a:r>
              <a:rPr lang="en-NZ" dirty="0"/>
              <a:t> air traffic systems, said the </a:t>
            </a:r>
            <a:r>
              <a:rPr lang="en-NZ" dirty="0">
                <a:highlight>
                  <a:srgbClr val="FFFF00"/>
                </a:highlight>
              </a:rPr>
              <a:t>fault was caused by a fire alarm being set off by smoke from one of its uninterruptible power supplies that had failed.</a:t>
            </a:r>
          </a:p>
          <a:p>
            <a:r>
              <a:rPr lang="en-NZ" dirty="0"/>
              <a:t>The fault occurred at approximately 1.20 pm New Zealand time at the Airways' Andy Herd Building in Christchurch that houses its main radar facility.</a:t>
            </a:r>
          </a:p>
          <a:p>
            <a:r>
              <a:rPr lang="en-NZ" dirty="0"/>
              <a:t>Airways said the fire alarm led to its radar and communications systems reverting to back-up system mode.</a:t>
            </a:r>
          </a:p>
          <a:p>
            <a:r>
              <a:rPr lang="en-NZ" sz="2800" b="1" dirty="0"/>
              <a:t>Airways chief executive Graeme Sumner apologised</a:t>
            </a:r>
            <a:r>
              <a:rPr lang="en-NZ" dirty="0"/>
              <a:t> for the travel delays caused by the smoke from the UPS.</a:t>
            </a:r>
          </a:p>
        </p:txBody>
      </p:sp>
      <p:sp>
        <p:nvSpPr>
          <p:cNvPr id="7" name="Rectangle 6">
            <a:extLst>
              <a:ext uri="{FF2B5EF4-FFF2-40B4-BE49-F238E27FC236}">
                <a16:creationId xmlns:a16="http://schemas.microsoft.com/office/drawing/2014/main" id="{9C94AB59-0453-784C-BFEF-1135D6EB4FA5}"/>
              </a:ext>
            </a:extLst>
          </p:cNvPr>
          <p:cNvSpPr/>
          <p:nvPr/>
        </p:nvSpPr>
        <p:spPr>
          <a:xfrm>
            <a:off x="4021776" y="6308209"/>
            <a:ext cx="8170224" cy="369332"/>
          </a:xfrm>
          <a:prstGeom prst="rect">
            <a:avLst/>
          </a:prstGeom>
        </p:spPr>
        <p:txBody>
          <a:bodyPr wrap="square">
            <a:spAutoFit/>
          </a:bodyPr>
          <a:lstStyle/>
          <a:p>
            <a:r>
              <a:rPr lang="en-NZ" dirty="0">
                <a:hlinkClick r:id="rId2"/>
              </a:rPr>
              <a:t>https://www.itnews.com.au/news/smoking-radar-facility-ups-halts-nz-flights-531655</a:t>
            </a:r>
            <a:endParaRPr lang="en-US" dirty="0"/>
          </a:p>
        </p:txBody>
      </p:sp>
      <p:sp>
        <p:nvSpPr>
          <p:cNvPr id="8" name="Rectangle 7">
            <a:extLst>
              <a:ext uri="{FF2B5EF4-FFF2-40B4-BE49-F238E27FC236}">
                <a16:creationId xmlns:a16="http://schemas.microsoft.com/office/drawing/2014/main" id="{57B022D7-358D-4C4B-8ED1-64B44DD0DC64}"/>
              </a:ext>
            </a:extLst>
          </p:cNvPr>
          <p:cNvSpPr/>
          <p:nvPr/>
        </p:nvSpPr>
        <p:spPr>
          <a:xfrm>
            <a:off x="91044" y="5846544"/>
            <a:ext cx="6096000" cy="923330"/>
          </a:xfrm>
          <a:prstGeom prst="rect">
            <a:avLst/>
          </a:prstGeom>
        </p:spPr>
        <p:txBody>
          <a:bodyPr>
            <a:spAutoFit/>
          </a:bodyPr>
          <a:lstStyle/>
          <a:p>
            <a:r>
              <a:rPr lang="en-NZ" dirty="0">
                <a:solidFill>
                  <a:srgbClr val="0E2A54"/>
                </a:solidFill>
                <a:latin typeface="Lato"/>
                <a:hlinkClick r:id="rId3"/>
              </a:rPr>
              <a:t>Juha Saarinen</a:t>
            </a:r>
            <a:br>
              <a:rPr lang="en-NZ" dirty="0"/>
            </a:br>
            <a:r>
              <a:rPr lang="en-NZ" dirty="0">
                <a:solidFill>
                  <a:srgbClr val="666666"/>
                </a:solidFill>
                <a:latin typeface="Lato"/>
              </a:rPr>
              <a:t>Sep 30 2019</a:t>
            </a:r>
            <a:br>
              <a:rPr lang="en-NZ" dirty="0">
                <a:solidFill>
                  <a:srgbClr val="666666"/>
                </a:solidFill>
                <a:latin typeface="Lato"/>
              </a:rPr>
            </a:br>
            <a:r>
              <a:rPr lang="en-NZ" dirty="0">
                <a:solidFill>
                  <a:srgbClr val="666666"/>
                </a:solidFill>
                <a:latin typeface="Lato"/>
              </a:rPr>
              <a:t>12:58PM</a:t>
            </a:r>
            <a:endParaRPr lang="en-US" dirty="0"/>
          </a:p>
        </p:txBody>
      </p:sp>
    </p:spTree>
    <p:extLst>
      <p:ext uri="{BB962C8B-B14F-4D97-AF65-F5344CB8AC3E}">
        <p14:creationId xmlns:p14="http://schemas.microsoft.com/office/powerpoint/2010/main" val="358460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2ACC-02B3-8942-B4C3-DD3DAD228229}"/>
              </a:ext>
            </a:extLst>
          </p:cNvPr>
          <p:cNvSpPr>
            <a:spLocks noGrp="1"/>
          </p:cNvSpPr>
          <p:nvPr>
            <p:ph type="title"/>
          </p:nvPr>
        </p:nvSpPr>
        <p:spPr>
          <a:xfrm>
            <a:off x="0" y="1373064"/>
            <a:ext cx="12192000" cy="4491883"/>
          </a:xfrm>
        </p:spPr>
        <p:txBody>
          <a:bodyPr>
            <a:normAutofit/>
          </a:bodyPr>
          <a:lstStyle/>
          <a:p>
            <a:pPr algn="ctr"/>
            <a:r>
              <a:rPr lang="en-US" dirty="0"/>
              <a:t>Ok, so we can’t have the plumbing fail.</a:t>
            </a:r>
            <a:br>
              <a:rPr lang="en-US" dirty="0"/>
            </a:br>
            <a:br>
              <a:rPr lang="en-US" dirty="0"/>
            </a:br>
            <a:r>
              <a:rPr lang="en-US" dirty="0"/>
              <a:t>Plumbing requires skill and talent to do correctly.</a:t>
            </a:r>
            <a:br>
              <a:rPr lang="en-US" dirty="0"/>
            </a:br>
            <a:br>
              <a:rPr lang="en-US" dirty="0"/>
            </a:br>
            <a:r>
              <a:rPr lang="en-US" dirty="0"/>
              <a:t>Is that why we exist? Is that our value?</a:t>
            </a:r>
            <a:br>
              <a:rPr lang="en-US" dirty="0"/>
            </a:br>
            <a:endParaRPr lang="en-US" dirty="0"/>
          </a:p>
        </p:txBody>
      </p:sp>
    </p:spTree>
    <p:extLst>
      <p:ext uri="{BB962C8B-B14F-4D97-AF65-F5344CB8AC3E}">
        <p14:creationId xmlns:p14="http://schemas.microsoft.com/office/powerpoint/2010/main" val="234901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70C82-43BA-5548-8DC3-0C136F0FC3C7}"/>
              </a:ext>
            </a:extLst>
          </p:cNvPr>
          <p:cNvSpPr>
            <a:spLocks noGrp="1"/>
          </p:cNvSpPr>
          <p:nvPr>
            <p:ph type="title"/>
          </p:nvPr>
        </p:nvSpPr>
        <p:spPr/>
        <p:txBody>
          <a:bodyPr/>
          <a:lstStyle/>
          <a:p>
            <a:pPr algn="ctr"/>
            <a:r>
              <a:rPr lang="en-US" dirty="0"/>
              <a:t>Operations can be done by others.</a:t>
            </a:r>
          </a:p>
        </p:txBody>
      </p:sp>
      <p:sp>
        <p:nvSpPr>
          <p:cNvPr id="3" name="Content Placeholder 2">
            <a:extLst>
              <a:ext uri="{FF2B5EF4-FFF2-40B4-BE49-F238E27FC236}">
                <a16:creationId xmlns:a16="http://schemas.microsoft.com/office/drawing/2014/main" id="{29DF4F8C-8E50-3647-91F8-5D5195C19CD7}"/>
              </a:ext>
            </a:extLst>
          </p:cNvPr>
          <p:cNvSpPr>
            <a:spLocks noGrp="1"/>
          </p:cNvSpPr>
          <p:nvPr>
            <p:ph idx="1"/>
          </p:nvPr>
        </p:nvSpPr>
        <p:spPr>
          <a:xfrm>
            <a:off x="541316" y="3013259"/>
            <a:ext cx="5942610" cy="3267508"/>
          </a:xfrm>
        </p:spPr>
        <p:txBody>
          <a:bodyPr/>
          <a:lstStyle/>
          <a:p>
            <a:pPr marL="0" indent="0">
              <a:buNone/>
            </a:pPr>
            <a:r>
              <a:rPr lang="en-US" dirty="0"/>
              <a:t>I would argue that a great measure of operational excellence is the ability to pick it up and have someone else do it.</a:t>
            </a:r>
          </a:p>
        </p:txBody>
      </p:sp>
      <p:pic>
        <p:nvPicPr>
          <p:cNvPr id="4" name="Content Placeholder 4">
            <a:extLst>
              <a:ext uri="{FF2B5EF4-FFF2-40B4-BE49-F238E27FC236}">
                <a16:creationId xmlns:a16="http://schemas.microsoft.com/office/drawing/2014/main" id="{D5F5502D-2483-BE41-AF5F-57327A9CB2D4}"/>
              </a:ext>
            </a:extLst>
          </p:cNvPr>
          <p:cNvPicPr>
            <a:picLocks noChangeAspect="1"/>
          </p:cNvPicPr>
          <p:nvPr/>
        </p:nvPicPr>
        <p:blipFill>
          <a:blip r:embed="rId2"/>
          <a:stretch>
            <a:fillRect/>
          </a:stretch>
        </p:blipFill>
        <p:spPr>
          <a:xfrm>
            <a:off x="6483926" y="1350741"/>
            <a:ext cx="4930026" cy="4930026"/>
          </a:xfrm>
          <a:prstGeom prst="rect">
            <a:avLst/>
          </a:prstGeom>
        </p:spPr>
      </p:pic>
    </p:spTree>
    <p:extLst>
      <p:ext uri="{BB962C8B-B14F-4D97-AF65-F5344CB8AC3E}">
        <p14:creationId xmlns:p14="http://schemas.microsoft.com/office/powerpoint/2010/main" val="12306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E5F19-146A-AE4B-B983-9F3A4DB99CA4}"/>
              </a:ext>
            </a:extLst>
          </p:cNvPr>
          <p:cNvSpPr>
            <a:spLocks noGrp="1"/>
          </p:cNvSpPr>
          <p:nvPr>
            <p:ph type="title"/>
          </p:nvPr>
        </p:nvSpPr>
        <p:spPr>
          <a:xfrm>
            <a:off x="838200" y="2992583"/>
            <a:ext cx="10515600" cy="2616964"/>
          </a:xfrm>
        </p:spPr>
        <p:txBody>
          <a:bodyPr>
            <a:normAutofit fontScale="90000"/>
          </a:bodyPr>
          <a:lstStyle/>
          <a:p>
            <a:pPr algn="ctr"/>
            <a:r>
              <a:rPr lang="en-US" dirty="0"/>
              <a:t>Have someone else do those!</a:t>
            </a:r>
            <a:br>
              <a:rPr lang="en-US" dirty="0"/>
            </a:br>
            <a:br>
              <a:rPr lang="en-US" dirty="0"/>
            </a:br>
            <a:r>
              <a:rPr lang="en-US" dirty="0"/>
              <a:t>Your understanding of the institution is far more valuable than your specific technology skills…</a:t>
            </a:r>
          </a:p>
        </p:txBody>
      </p:sp>
      <p:sp>
        <p:nvSpPr>
          <p:cNvPr id="4" name="Title 1">
            <a:extLst>
              <a:ext uri="{FF2B5EF4-FFF2-40B4-BE49-F238E27FC236}">
                <a16:creationId xmlns:a16="http://schemas.microsoft.com/office/drawing/2014/main" id="{68C05DFC-1A9C-ED40-923B-61B08EA5A7A1}"/>
              </a:ext>
            </a:extLst>
          </p:cNvPr>
          <p:cNvSpPr txBox="1">
            <a:spLocks/>
          </p:cNvSpPr>
          <p:nvPr/>
        </p:nvSpPr>
        <p:spPr>
          <a:xfrm>
            <a:off x="838200" y="9094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What parts of your job are repeatable and standardized? (or should be…)</a:t>
            </a:r>
          </a:p>
        </p:txBody>
      </p:sp>
    </p:spTree>
    <p:extLst>
      <p:ext uri="{BB962C8B-B14F-4D97-AF65-F5344CB8AC3E}">
        <p14:creationId xmlns:p14="http://schemas.microsoft.com/office/powerpoint/2010/main" val="337145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68CCFC-0C80-0A43-AC77-674E54025CBD}"/>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Easier said than done…</a:t>
            </a:r>
          </a:p>
        </p:txBody>
      </p:sp>
      <p:sp>
        <p:nvSpPr>
          <p:cNvPr id="3" name="Content Placeholder 2">
            <a:extLst>
              <a:ext uri="{FF2B5EF4-FFF2-40B4-BE49-F238E27FC236}">
                <a16:creationId xmlns:a16="http://schemas.microsoft.com/office/drawing/2014/main" id="{B0C2565E-D72F-B64A-933B-5A0FE5B1A305}"/>
              </a:ext>
            </a:extLst>
          </p:cNvPr>
          <p:cNvSpPr>
            <a:spLocks noGrp="1"/>
          </p:cNvSpPr>
          <p:nvPr>
            <p:ph idx="1"/>
          </p:nvPr>
        </p:nvSpPr>
        <p:spPr>
          <a:xfrm>
            <a:off x="1179226" y="3092970"/>
            <a:ext cx="9833548" cy="2693976"/>
          </a:xfrm>
        </p:spPr>
        <p:txBody>
          <a:bodyPr>
            <a:normAutofit/>
          </a:bodyPr>
          <a:lstStyle/>
          <a:p>
            <a:pPr marL="0" indent="0" algn="ctr">
              <a:buNone/>
            </a:pPr>
            <a:r>
              <a:rPr lang="en-US" sz="2000" dirty="0">
                <a:solidFill>
                  <a:srgbClr val="000000"/>
                </a:solidFill>
              </a:rPr>
              <a:t>Can sometimes reduce but </a:t>
            </a:r>
            <a:r>
              <a:rPr lang="en-US" sz="2000" i="1" dirty="0">
                <a:solidFill>
                  <a:srgbClr val="000000"/>
                </a:solidFill>
              </a:rPr>
              <a:t>does not eliminate </a:t>
            </a:r>
            <a:r>
              <a:rPr lang="en-US" sz="2000" dirty="0">
                <a:solidFill>
                  <a:srgbClr val="000000"/>
                </a:solidFill>
              </a:rPr>
              <a:t>internal staff</a:t>
            </a:r>
          </a:p>
          <a:p>
            <a:endParaRPr lang="en-US" sz="2000" dirty="0">
              <a:solidFill>
                <a:srgbClr val="000000"/>
              </a:solidFill>
            </a:endParaRPr>
          </a:p>
          <a:p>
            <a:pPr marL="0" indent="0" algn="ctr">
              <a:buNone/>
            </a:pPr>
            <a:r>
              <a:rPr lang="en-US" sz="3600" dirty="0">
                <a:solidFill>
                  <a:srgbClr val="000000"/>
                </a:solidFill>
              </a:rPr>
              <a:t>…and it changes the skills required</a:t>
            </a:r>
          </a:p>
          <a:p>
            <a:pPr marL="0" indent="0">
              <a:buNone/>
            </a:pPr>
            <a:endParaRPr lang="en-US" sz="2000" dirty="0">
              <a:solidFill>
                <a:srgbClr val="000000"/>
              </a:solidFill>
            </a:endParaRPr>
          </a:p>
          <a:p>
            <a:pPr marL="0" indent="0" algn="ctr">
              <a:buNone/>
            </a:pPr>
            <a:r>
              <a:rPr lang="en-US" sz="2000" dirty="0">
                <a:solidFill>
                  <a:srgbClr val="000000"/>
                </a:solidFill>
              </a:rPr>
              <a:t>Soft skills, project management, procurement, contact management, integration, architecture</a:t>
            </a:r>
          </a:p>
        </p:txBody>
      </p:sp>
    </p:spTree>
    <p:extLst>
      <p:ext uri="{BB962C8B-B14F-4D97-AF65-F5344CB8AC3E}">
        <p14:creationId xmlns:p14="http://schemas.microsoft.com/office/powerpoint/2010/main" val="246779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2E0C25-85E8-034B-83D0-87F97B90AC9E}"/>
              </a:ext>
            </a:extLst>
          </p:cNvPr>
          <p:cNvSpPr>
            <a:spLocks noGrp="1"/>
          </p:cNvSpPr>
          <p:nvPr>
            <p:ph type="title"/>
          </p:nvPr>
        </p:nvSpPr>
        <p:spPr>
          <a:xfrm>
            <a:off x="6094105" y="802955"/>
            <a:ext cx="4977976" cy="1454051"/>
          </a:xfrm>
        </p:spPr>
        <p:txBody>
          <a:bodyPr>
            <a:normAutofit/>
          </a:bodyPr>
          <a:lstStyle/>
          <a:p>
            <a:r>
              <a:rPr lang="en-US" sz="3700">
                <a:solidFill>
                  <a:srgbClr val="000000"/>
                </a:solidFill>
              </a:rPr>
              <a:t>Stop spending so much time on solved problems.</a:t>
            </a:r>
          </a:p>
        </p:txBody>
      </p:sp>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27B2DBF-02FA-C441-AFA1-860F3AD19F83}"/>
              </a:ext>
            </a:extLst>
          </p:cNvPr>
          <p:cNvPicPr>
            <a:picLocks noChangeAspect="1"/>
          </p:cNvPicPr>
          <p:nvPr/>
        </p:nvPicPr>
        <p:blipFill>
          <a:blip r:embed="rId3"/>
          <a:stretch>
            <a:fillRect/>
          </a:stretch>
        </p:blipFill>
        <p:spPr>
          <a:xfrm>
            <a:off x="429349" y="2065913"/>
            <a:ext cx="3661831" cy="2746373"/>
          </a:xfrm>
          <a:prstGeom prst="rect">
            <a:avLst/>
          </a:prstGeom>
        </p:spPr>
      </p:pic>
      <p:sp>
        <p:nvSpPr>
          <p:cNvPr id="3" name="Content Placeholder 2">
            <a:extLst>
              <a:ext uri="{FF2B5EF4-FFF2-40B4-BE49-F238E27FC236}">
                <a16:creationId xmlns:a16="http://schemas.microsoft.com/office/drawing/2014/main" id="{37E429E3-9299-2C48-BA7C-F5BAE8ECBCD7}"/>
              </a:ext>
            </a:extLst>
          </p:cNvPr>
          <p:cNvSpPr>
            <a:spLocks noGrp="1"/>
          </p:cNvSpPr>
          <p:nvPr>
            <p:ph idx="1"/>
          </p:nvPr>
        </p:nvSpPr>
        <p:spPr>
          <a:xfrm>
            <a:off x="6090574" y="2421682"/>
            <a:ext cx="5511618" cy="3639289"/>
          </a:xfrm>
        </p:spPr>
        <p:txBody>
          <a:bodyPr anchor="ctr">
            <a:normAutofit/>
          </a:bodyPr>
          <a:lstStyle/>
          <a:p>
            <a:r>
              <a:rPr lang="en-US" sz="2000" dirty="0">
                <a:solidFill>
                  <a:srgbClr val="000000"/>
                </a:solidFill>
              </a:rPr>
              <a:t>We are lucky in that we can be a community</a:t>
            </a:r>
          </a:p>
          <a:p>
            <a:endParaRPr lang="en-US" sz="2000" dirty="0">
              <a:solidFill>
                <a:srgbClr val="000000"/>
              </a:solidFill>
            </a:endParaRPr>
          </a:p>
          <a:p>
            <a:r>
              <a:rPr lang="en-US" sz="2000" dirty="0">
                <a:solidFill>
                  <a:srgbClr val="000000"/>
                </a:solidFill>
              </a:rPr>
              <a:t>But who is getting the benefits of community?</a:t>
            </a:r>
          </a:p>
          <a:p>
            <a:endParaRPr lang="en-US" sz="2000" dirty="0">
              <a:solidFill>
                <a:srgbClr val="000000"/>
              </a:solidFill>
            </a:endParaRPr>
          </a:p>
          <a:p>
            <a:pPr marL="0" indent="0">
              <a:buNone/>
            </a:pPr>
            <a:endParaRPr lang="en-US" sz="2000" dirty="0">
              <a:solidFill>
                <a:srgbClr val="000000"/>
              </a:solidFill>
            </a:endParaRPr>
          </a:p>
        </p:txBody>
      </p:sp>
    </p:spTree>
    <p:extLst>
      <p:ext uri="{BB962C8B-B14F-4D97-AF65-F5344CB8AC3E}">
        <p14:creationId xmlns:p14="http://schemas.microsoft.com/office/powerpoint/2010/main" val="2709956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A0538-7B59-7647-BE09-F46DCE0ED749}"/>
              </a:ext>
            </a:extLst>
          </p:cNvPr>
          <p:cNvSpPr>
            <a:spLocks noGrp="1"/>
          </p:cNvSpPr>
          <p:nvPr>
            <p:ph type="title"/>
          </p:nvPr>
        </p:nvSpPr>
        <p:spPr/>
        <p:txBody>
          <a:bodyPr/>
          <a:lstStyle/>
          <a:p>
            <a:pPr algn="ctr"/>
            <a:r>
              <a:rPr lang="en-US" dirty="0"/>
              <a:t>Architecture</a:t>
            </a:r>
          </a:p>
        </p:txBody>
      </p:sp>
      <p:pic>
        <p:nvPicPr>
          <p:cNvPr id="5" name="Content Placeholder 4" descr="A close up of a wooden table&#10;&#10;Description automatically generated">
            <a:extLst>
              <a:ext uri="{FF2B5EF4-FFF2-40B4-BE49-F238E27FC236}">
                <a16:creationId xmlns:a16="http://schemas.microsoft.com/office/drawing/2014/main" id="{00B54D0F-C7FA-8644-9681-EF8BD0444011}"/>
              </a:ext>
            </a:extLst>
          </p:cNvPr>
          <p:cNvPicPr>
            <a:picLocks noGrp="1" noChangeAspect="1"/>
          </p:cNvPicPr>
          <p:nvPr>
            <p:ph idx="1"/>
          </p:nvPr>
        </p:nvPicPr>
        <p:blipFill>
          <a:blip r:embed="rId2"/>
          <a:stretch>
            <a:fillRect/>
          </a:stretch>
        </p:blipFill>
        <p:spPr>
          <a:xfrm>
            <a:off x="2229290" y="1825625"/>
            <a:ext cx="7733420" cy="4351338"/>
          </a:xfrm>
        </p:spPr>
      </p:pic>
      <p:sp>
        <p:nvSpPr>
          <p:cNvPr id="6" name="Rectangle 5">
            <a:extLst>
              <a:ext uri="{FF2B5EF4-FFF2-40B4-BE49-F238E27FC236}">
                <a16:creationId xmlns:a16="http://schemas.microsoft.com/office/drawing/2014/main" id="{6CE3B168-78F8-5C47-9C85-0CCE45CAF444}"/>
              </a:ext>
            </a:extLst>
          </p:cNvPr>
          <p:cNvSpPr/>
          <p:nvPr/>
        </p:nvSpPr>
        <p:spPr>
          <a:xfrm>
            <a:off x="8056419" y="5961519"/>
            <a:ext cx="1906291" cy="215444"/>
          </a:xfrm>
          <a:prstGeom prst="rect">
            <a:avLst/>
          </a:prstGeom>
        </p:spPr>
        <p:txBody>
          <a:bodyPr wrap="none">
            <a:spAutoFit/>
          </a:bodyPr>
          <a:lstStyle/>
          <a:p>
            <a:r>
              <a:rPr lang="en-NZ" sz="800" dirty="0">
                <a:solidFill>
                  <a:srgbClr val="111111"/>
                </a:solidFill>
                <a:latin typeface="-apple-system"/>
              </a:rPr>
              <a:t>Photo by </a:t>
            </a:r>
            <a:r>
              <a:rPr lang="en-NZ" sz="800" dirty="0">
                <a:solidFill>
                  <a:srgbClr val="767676"/>
                </a:solidFill>
                <a:latin typeface="-apple-system"/>
                <a:hlinkClick r:id="rId3"/>
              </a:rPr>
              <a:t>Daniel McCullough</a:t>
            </a:r>
            <a:r>
              <a:rPr lang="en-NZ" sz="800" dirty="0">
                <a:solidFill>
                  <a:srgbClr val="111111"/>
                </a:solidFill>
                <a:latin typeface="-apple-system"/>
              </a:rPr>
              <a:t> on </a:t>
            </a:r>
            <a:r>
              <a:rPr lang="en-NZ" sz="800" dirty="0">
                <a:solidFill>
                  <a:srgbClr val="767676"/>
                </a:solidFill>
                <a:latin typeface="-apple-system"/>
                <a:hlinkClick r:id="rId4"/>
              </a:rPr>
              <a:t>Unsplash</a:t>
            </a:r>
            <a:endParaRPr lang="en-US" sz="800" dirty="0"/>
          </a:p>
        </p:txBody>
      </p:sp>
    </p:spTree>
    <p:extLst>
      <p:ext uri="{BB962C8B-B14F-4D97-AF65-F5344CB8AC3E}">
        <p14:creationId xmlns:p14="http://schemas.microsoft.com/office/powerpoint/2010/main" val="1656301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EF5DBD-8168-A140-99F1-4914AEF2C81E}"/>
              </a:ext>
            </a:extLst>
          </p:cNvPr>
          <p:cNvSpPr>
            <a:spLocks noGrp="1"/>
          </p:cNvSpPr>
          <p:nvPr>
            <p:ph type="title"/>
          </p:nvPr>
        </p:nvSpPr>
        <p:spPr>
          <a:xfrm>
            <a:off x="863029" y="1012004"/>
            <a:ext cx="3416158" cy="4795408"/>
          </a:xfrm>
        </p:spPr>
        <p:txBody>
          <a:bodyPr>
            <a:normAutofit/>
          </a:bodyPr>
          <a:lstStyle/>
          <a:p>
            <a:r>
              <a:rPr lang="en-US">
                <a:solidFill>
                  <a:srgbClr val="FFFFFF"/>
                </a:solidFill>
              </a:rPr>
              <a:t>The architect </a:t>
            </a:r>
          </a:p>
        </p:txBody>
      </p:sp>
      <p:graphicFrame>
        <p:nvGraphicFramePr>
          <p:cNvPr id="5" name="Content Placeholder 2">
            <a:extLst>
              <a:ext uri="{FF2B5EF4-FFF2-40B4-BE49-F238E27FC236}">
                <a16:creationId xmlns:a16="http://schemas.microsoft.com/office/drawing/2014/main" id="{74B83509-84A7-4A75-83FE-22FF5543DD2F}"/>
              </a:ext>
            </a:extLst>
          </p:cNvPr>
          <p:cNvGraphicFramePr>
            <a:graphicFrameLocks noGrp="1"/>
          </p:cNvGraphicFramePr>
          <p:nvPr>
            <p:ph idx="1"/>
            <p:extLst>
              <p:ext uri="{D42A27DB-BD31-4B8C-83A1-F6EECF244321}">
                <p14:modId xmlns:p14="http://schemas.microsoft.com/office/powerpoint/2010/main" val="347593975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347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omputer sitting on top of a table&#10;&#10;Description automatically generated">
            <a:extLst>
              <a:ext uri="{FF2B5EF4-FFF2-40B4-BE49-F238E27FC236}">
                <a16:creationId xmlns:a16="http://schemas.microsoft.com/office/drawing/2014/main" id="{3B49FD0B-B11F-8B42-B797-03A6FFB13033}"/>
              </a:ext>
            </a:extLst>
          </p:cNvPr>
          <p:cNvPicPr>
            <a:picLocks noGrp="1" noChangeAspect="1"/>
          </p:cNvPicPr>
          <p:nvPr>
            <p:ph idx="1"/>
          </p:nvPr>
        </p:nvPicPr>
        <p:blipFill rotWithShape="1">
          <a:blip r:embed="rId2"/>
          <a:srcRect t="465" b="1526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AEC7B3-E66E-714C-A97E-13C27BABD5B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The IT department as a multidisciplinary team of architects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28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3DE4AB-21EF-304B-AD52-F37248ABB72B}"/>
              </a:ext>
            </a:extLst>
          </p:cNvPr>
          <p:cNvSpPr>
            <a:spLocks noGrp="1"/>
          </p:cNvSpPr>
          <p:nvPr>
            <p:ph type="title"/>
          </p:nvPr>
        </p:nvSpPr>
        <p:spPr>
          <a:xfrm>
            <a:off x="640079" y="2053641"/>
            <a:ext cx="3669161" cy="2760098"/>
          </a:xfrm>
        </p:spPr>
        <p:txBody>
          <a:bodyPr>
            <a:normAutofit/>
          </a:bodyPr>
          <a:lstStyle/>
          <a:p>
            <a:r>
              <a:rPr lang="en-US">
                <a:solidFill>
                  <a:srgbClr val="FFFFFF"/>
                </a:solidFill>
              </a:rPr>
              <a:t>Are you reaching across the whole institution?</a:t>
            </a:r>
          </a:p>
        </p:txBody>
      </p:sp>
      <p:sp>
        <p:nvSpPr>
          <p:cNvPr id="3" name="Content Placeholder 2">
            <a:extLst>
              <a:ext uri="{FF2B5EF4-FFF2-40B4-BE49-F238E27FC236}">
                <a16:creationId xmlns:a16="http://schemas.microsoft.com/office/drawing/2014/main" id="{5C6ADB3C-063C-9E4E-835A-AE903E174469}"/>
              </a:ext>
            </a:extLst>
          </p:cNvPr>
          <p:cNvSpPr>
            <a:spLocks noGrp="1"/>
          </p:cNvSpPr>
          <p:nvPr>
            <p:ph idx="1"/>
          </p:nvPr>
        </p:nvSpPr>
        <p:spPr>
          <a:xfrm>
            <a:off x="6090574" y="801866"/>
            <a:ext cx="5306084" cy="5230634"/>
          </a:xfrm>
        </p:spPr>
        <p:txBody>
          <a:bodyPr anchor="ctr">
            <a:normAutofit/>
          </a:bodyPr>
          <a:lstStyle/>
          <a:p>
            <a:r>
              <a:rPr lang="en-US" sz="2400" dirty="0">
                <a:solidFill>
                  <a:srgbClr val="000000"/>
                </a:solidFill>
              </a:rPr>
              <a:t>Its easy to get stuck in the business systems, there is plenty to do…</a:t>
            </a:r>
          </a:p>
          <a:p>
            <a:r>
              <a:rPr lang="en-US" sz="2400" dirty="0">
                <a:solidFill>
                  <a:srgbClr val="000000"/>
                </a:solidFill>
              </a:rPr>
              <a:t>Business systems tend to be fairly “enterprise” and we can relate to them much easier</a:t>
            </a:r>
          </a:p>
          <a:p>
            <a:r>
              <a:rPr lang="en-US" sz="2400" dirty="0">
                <a:solidFill>
                  <a:srgbClr val="000000"/>
                </a:solidFill>
              </a:rPr>
              <a:t>Business system down = angry people with your boss</a:t>
            </a:r>
          </a:p>
          <a:p>
            <a:r>
              <a:rPr lang="en-US" sz="2400" dirty="0">
                <a:solidFill>
                  <a:srgbClr val="000000"/>
                </a:solidFill>
              </a:rPr>
              <a:t>But they are a given, everyone has them, everyone expects them to just work…</a:t>
            </a:r>
          </a:p>
          <a:p>
            <a:endParaRPr lang="en-US" sz="2400" dirty="0">
              <a:solidFill>
                <a:srgbClr val="000000"/>
              </a:solidFill>
            </a:endParaRPr>
          </a:p>
          <a:p>
            <a:endParaRPr lang="en-US" sz="2400" dirty="0">
              <a:solidFill>
                <a:srgbClr val="000000"/>
              </a:solidFill>
            </a:endParaRPr>
          </a:p>
          <a:p>
            <a:r>
              <a:rPr lang="en-US" sz="2400" dirty="0">
                <a:solidFill>
                  <a:srgbClr val="000000"/>
                </a:solidFill>
              </a:rPr>
              <a:t>Who might you be missing?</a:t>
            </a:r>
          </a:p>
          <a:p>
            <a:endParaRPr lang="en-US" sz="2400" dirty="0">
              <a:solidFill>
                <a:srgbClr val="000000"/>
              </a:solidFill>
            </a:endParaRPr>
          </a:p>
        </p:txBody>
      </p:sp>
    </p:spTree>
    <p:extLst>
      <p:ext uri="{BB962C8B-B14F-4D97-AF65-F5344CB8AC3E}">
        <p14:creationId xmlns:p14="http://schemas.microsoft.com/office/powerpoint/2010/main" val="3013288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7B3C82-5FAA-6748-B3C9-BFF790FF3653}"/>
              </a:ext>
            </a:extLst>
          </p:cNvPr>
          <p:cNvPicPr>
            <a:picLocks noChangeAspect="1"/>
          </p:cNvPicPr>
          <p:nvPr/>
        </p:nvPicPr>
        <p:blipFill>
          <a:blip r:embed="rId2"/>
          <a:stretch>
            <a:fillRect/>
          </a:stretch>
        </p:blipFill>
        <p:spPr>
          <a:xfrm>
            <a:off x="35269" y="5783"/>
            <a:ext cx="4271510" cy="17813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348" y="110754"/>
            <a:ext cx="8027652" cy="5260545"/>
          </a:xfrm>
          <a:prstGeom prst="rect">
            <a:avLst/>
          </a:prstGeom>
        </p:spPr>
      </p:pic>
      <p:sp>
        <p:nvSpPr>
          <p:cNvPr id="3" name="Content Placeholder 2"/>
          <p:cNvSpPr>
            <a:spLocks noGrp="1"/>
          </p:cNvSpPr>
          <p:nvPr>
            <p:ph idx="1"/>
          </p:nvPr>
        </p:nvSpPr>
        <p:spPr>
          <a:xfrm>
            <a:off x="448735" y="1605517"/>
            <a:ext cx="5681133" cy="2814108"/>
          </a:xfrm>
        </p:spPr>
        <p:txBody>
          <a:bodyPr>
            <a:normAutofit/>
          </a:bodyPr>
          <a:lstStyle/>
          <a:p>
            <a:pPr marL="0" indent="0" algn="ctr">
              <a:buNone/>
            </a:pPr>
            <a:r>
              <a:rPr lang="en-US" sz="4800" dirty="0"/>
              <a:t>Wallace A. Chase</a:t>
            </a:r>
          </a:p>
          <a:p>
            <a:pPr marL="0" indent="0" algn="ctr">
              <a:buNone/>
            </a:pPr>
            <a:r>
              <a:rPr lang="en-US" dirty="0"/>
              <a:t>Technical Engagement Manager</a:t>
            </a:r>
          </a:p>
          <a:p>
            <a:pPr marL="0" indent="0" algn="ctr">
              <a:buNone/>
            </a:pPr>
            <a:r>
              <a:rPr lang="en-US" dirty="0" err="1"/>
              <a:t>wallace.chase@reannz.co.nz</a:t>
            </a:r>
            <a:endParaRPr lang="en-US" dirty="0"/>
          </a:p>
          <a:p>
            <a:pPr marL="0" indent="0" algn="ctr">
              <a:buNone/>
            </a:pPr>
            <a:r>
              <a:rPr lang="en-US" dirty="0"/>
              <a:t>@</a:t>
            </a:r>
            <a:r>
              <a:rPr lang="en-US" dirty="0" err="1"/>
              <a:t>bmtfr</a:t>
            </a:r>
            <a:endParaRPr lang="en-US" dirty="0"/>
          </a:p>
          <a:p>
            <a:pPr algn="ct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108" y="5844142"/>
            <a:ext cx="19050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112" y="4581594"/>
            <a:ext cx="2070100" cy="15794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411" y="4898455"/>
            <a:ext cx="1803400" cy="945686"/>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6515" y="4918397"/>
            <a:ext cx="2133600" cy="92574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0546" y="6037808"/>
            <a:ext cx="2700868" cy="41593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0941" y="5292969"/>
            <a:ext cx="1402687" cy="939800"/>
          </a:xfrm>
          <a:prstGeom prst="rect">
            <a:avLst/>
          </a:prstGeom>
        </p:spPr>
      </p:pic>
      <p:sp>
        <p:nvSpPr>
          <p:cNvPr id="12" name="Rectangle 11"/>
          <p:cNvSpPr/>
          <p:nvPr/>
        </p:nvSpPr>
        <p:spPr>
          <a:xfrm>
            <a:off x="11328399" y="4922540"/>
            <a:ext cx="812800"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3796" y="5769274"/>
            <a:ext cx="2223753" cy="783457"/>
          </a:xfrm>
          <a:prstGeom prst="rect">
            <a:avLst/>
          </a:prstGeom>
        </p:spPr>
      </p:pic>
    </p:spTree>
    <p:extLst>
      <p:ext uri="{BB962C8B-B14F-4D97-AF65-F5344CB8AC3E}">
        <p14:creationId xmlns:p14="http://schemas.microsoft.com/office/powerpoint/2010/main" val="15473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electronics, indoor, sky&#10;&#10;Description automatically generated">
            <a:extLst>
              <a:ext uri="{FF2B5EF4-FFF2-40B4-BE49-F238E27FC236}">
                <a16:creationId xmlns:a16="http://schemas.microsoft.com/office/drawing/2014/main" id="{1802FC20-1AF7-6046-B588-A721BD6449C0}"/>
              </a:ext>
            </a:extLst>
          </p:cNvPr>
          <p:cNvPicPr>
            <a:picLocks noChangeAspect="1"/>
          </p:cNvPicPr>
          <p:nvPr/>
        </p:nvPicPr>
        <p:blipFill rotWithShape="1">
          <a:blip r:embed="rId2">
            <a:alphaModFix amt="14000"/>
          </a:blip>
          <a:srcRect t="19716" b="24034"/>
          <a:stretch/>
        </p:blipFill>
        <p:spPr>
          <a:xfrm>
            <a:off x="0" y="10"/>
            <a:ext cx="12192000" cy="6857990"/>
          </a:xfrm>
          <a:prstGeom prst="rect">
            <a:avLst/>
          </a:prstGeom>
        </p:spPr>
      </p:pic>
      <p:sp>
        <p:nvSpPr>
          <p:cNvPr id="2" name="Title 1">
            <a:extLst>
              <a:ext uri="{FF2B5EF4-FFF2-40B4-BE49-F238E27FC236}">
                <a16:creationId xmlns:a16="http://schemas.microsoft.com/office/drawing/2014/main" id="{9FB4AF00-8E64-CE45-A553-12C1398C7057}"/>
              </a:ext>
            </a:extLst>
          </p:cNvPr>
          <p:cNvSpPr>
            <a:spLocks noGrp="1"/>
          </p:cNvSpPr>
          <p:nvPr>
            <p:ph type="title"/>
          </p:nvPr>
        </p:nvSpPr>
        <p:spPr>
          <a:xfrm>
            <a:off x="146030" y="0"/>
            <a:ext cx="4204137" cy="1342754"/>
          </a:xfrm>
        </p:spPr>
        <p:txBody>
          <a:bodyPr>
            <a:normAutofit/>
          </a:bodyPr>
          <a:lstStyle/>
          <a:p>
            <a:pPr algn="ctr"/>
            <a:r>
              <a:rPr lang="en-US" sz="3600" dirty="0"/>
              <a:t>The Mindset Gap</a:t>
            </a:r>
          </a:p>
        </p:txBody>
      </p:sp>
      <p:sp>
        <p:nvSpPr>
          <p:cNvPr id="3" name="Content Placeholder 2">
            <a:extLst>
              <a:ext uri="{FF2B5EF4-FFF2-40B4-BE49-F238E27FC236}">
                <a16:creationId xmlns:a16="http://schemas.microsoft.com/office/drawing/2014/main" id="{4F5C3983-2EF4-2C47-922F-BD1DBD6DA152}"/>
              </a:ext>
            </a:extLst>
          </p:cNvPr>
          <p:cNvSpPr>
            <a:spLocks noGrp="1"/>
          </p:cNvSpPr>
          <p:nvPr>
            <p:ph idx="1"/>
          </p:nvPr>
        </p:nvSpPr>
        <p:spPr>
          <a:xfrm>
            <a:off x="437408" y="1496210"/>
            <a:ext cx="11317184" cy="4519061"/>
          </a:xfrm>
        </p:spPr>
        <p:txBody>
          <a:bodyPr anchor="ctr">
            <a:normAutofit/>
          </a:bodyPr>
          <a:lstStyle/>
          <a:p>
            <a:r>
              <a:rPr lang="en-US" dirty="0"/>
              <a:t>In the olden days – say, 10 years ago – we used to say that our typical new technology user came from a Windows desktop or laptop background.</a:t>
            </a:r>
          </a:p>
          <a:p>
            <a:pPr marL="457200" lvl="1" indent="0" algn="ctr">
              <a:buNone/>
            </a:pPr>
            <a:r>
              <a:rPr lang="en-US" sz="2800" dirty="0"/>
              <a:t>Those days are long gone ….</a:t>
            </a:r>
          </a:p>
          <a:p>
            <a:pPr lvl="1" algn="ctr"/>
            <a:endParaRPr lang="en-US" sz="2800" dirty="0"/>
          </a:p>
          <a:p>
            <a:r>
              <a:rPr lang="en-US" dirty="0"/>
              <a:t>Nowadays, we say that our typical new user comes from an iOS or Android background.</a:t>
            </a:r>
          </a:p>
          <a:p>
            <a:pPr marL="0" indent="0" algn="ctr">
              <a:buNone/>
            </a:pPr>
            <a:r>
              <a:rPr lang="en-US" dirty="0"/>
              <a:t>How has that changed the services we deliver?</a:t>
            </a:r>
          </a:p>
          <a:p>
            <a:endParaRPr lang="en-US" sz="1800" dirty="0"/>
          </a:p>
        </p:txBody>
      </p:sp>
      <p:sp>
        <p:nvSpPr>
          <p:cNvPr id="6" name="Rectangle 5">
            <a:extLst>
              <a:ext uri="{FF2B5EF4-FFF2-40B4-BE49-F238E27FC236}">
                <a16:creationId xmlns:a16="http://schemas.microsoft.com/office/drawing/2014/main" id="{20D12802-B71D-854B-B1D2-B73738FF75B3}"/>
              </a:ext>
            </a:extLst>
          </p:cNvPr>
          <p:cNvSpPr/>
          <p:nvPr/>
        </p:nvSpPr>
        <p:spPr>
          <a:xfrm>
            <a:off x="10356776" y="153466"/>
            <a:ext cx="1893467" cy="215444"/>
          </a:xfrm>
          <a:prstGeom prst="rect">
            <a:avLst/>
          </a:prstGeom>
        </p:spPr>
        <p:txBody>
          <a:bodyPr wrap="none">
            <a:spAutoFit/>
          </a:bodyPr>
          <a:lstStyle/>
          <a:p>
            <a:r>
              <a:rPr lang="en-NZ" sz="800" b="0" i="0" dirty="0">
                <a:solidFill>
                  <a:srgbClr val="111111"/>
                </a:solidFill>
                <a:effectLst/>
                <a:latin typeface="-apple-system"/>
              </a:rPr>
              <a:t>Photo by </a:t>
            </a:r>
            <a:r>
              <a:rPr lang="en-NZ" sz="800" b="0" i="0" dirty="0">
                <a:solidFill>
                  <a:srgbClr val="767676"/>
                </a:solidFill>
                <a:effectLst/>
                <a:latin typeface="-apple-system"/>
                <a:hlinkClick r:id="rId3"/>
              </a:rPr>
              <a:t>Rahul Chakraborty</a:t>
            </a:r>
            <a:r>
              <a:rPr lang="en-NZ" sz="800" b="0" i="0" dirty="0">
                <a:solidFill>
                  <a:srgbClr val="111111"/>
                </a:solidFill>
                <a:effectLst/>
                <a:latin typeface="-apple-system"/>
              </a:rPr>
              <a:t> on </a:t>
            </a:r>
            <a:r>
              <a:rPr lang="en-NZ" sz="800" b="0" i="0" dirty="0">
                <a:solidFill>
                  <a:srgbClr val="767676"/>
                </a:solidFill>
                <a:effectLst/>
                <a:latin typeface="-apple-system"/>
                <a:hlinkClick r:id="rId4"/>
              </a:rPr>
              <a:t>Unsplash</a:t>
            </a:r>
            <a:endParaRPr lang="en-US" sz="800" dirty="0"/>
          </a:p>
        </p:txBody>
      </p:sp>
    </p:spTree>
    <p:extLst>
      <p:ext uri="{BB962C8B-B14F-4D97-AF65-F5344CB8AC3E}">
        <p14:creationId xmlns:p14="http://schemas.microsoft.com/office/powerpoint/2010/main" val="2536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tanding in front of a computer&#10;&#10;Description automatically generated">
            <a:extLst>
              <a:ext uri="{FF2B5EF4-FFF2-40B4-BE49-F238E27FC236}">
                <a16:creationId xmlns:a16="http://schemas.microsoft.com/office/drawing/2014/main" id="{8308C48C-17B8-2044-9D4F-DE1200EE4959}"/>
              </a:ext>
            </a:extLst>
          </p:cNvPr>
          <p:cNvPicPr>
            <a:picLocks noGrp="1" noChangeAspect="1"/>
          </p:cNvPicPr>
          <p:nvPr>
            <p:ph idx="1"/>
          </p:nvPr>
        </p:nvPicPr>
        <p:blipFill rotWithShape="1">
          <a:blip r:embed="rId2"/>
          <a:srcRect t="1283" r="1" b="1"/>
          <a:stretch/>
        </p:blipFill>
        <p:spPr>
          <a:xfrm>
            <a:off x="20" y="10"/>
            <a:ext cx="4637226" cy="6857990"/>
          </a:xfrm>
          <a:prstGeom prst="rect">
            <a:avLst/>
          </a:prstGeom>
        </p:spPr>
      </p:pic>
      <p:sp>
        <p:nvSpPr>
          <p:cNvPr id="10"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5E59DF-E843-5047-A190-22300045914C}"/>
              </a:ext>
            </a:extLst>
          </p:cNvPr>
          <p:cNvSpPr>
            <a:spLocks noGrp="1"/>
          </p:cNvSpPr>
          <p:nvPr>
            <p:ph type="title"/>
          </p:nvPr>
        </p:nvSpPr>
        <p:spPr>
          <a:xfrm>
            <a:off x="5277328" y="640082"/>
            <a:ext cx="6274591" cy="3351602"/>
          </a:xfrm>
        </p:spPr>
        <p:txBody>
          <a:bodyPr vert="horz" lIns="91440" tIns="45720" rIns="91440" bIns="45720" rtlCol="0" anchor="b">
            <a:normAutofit/>
          </a:bodyPr>
          <a:lstStyle/>
          <a:p>
            <a:r>
              <a:rPr lang="en-US" sz="6000">
                <a:solidFill>
                  <a:schemeClr val="bg1"/>
                </a:solidFill>
              </a:rPr>
              <a:t>Translation</a:t>
            </a:r>
          </a:p>
        </p:txBody>
      </p:sp>
    </p:spTree>
    <p:extLst>
      <p:ext uri="{BB962C8B-B14F-4D97-AF65-F5344CB8AC3E}">
        <p14:creationId xmlns:p14="http://schemas.microsoft.com/office/powerpoint/2010/main" val="2304126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1572F2-5F08-A348-8E7B-AD742AE26210}"/>
              </a:ext>
            </a:extLst>
          </p:cNvPr>
          <p:cNvPicPr>
            <a:picLocks noChangeAspect="1"/>
          </p:cNvPicPr>
          <p:nvPr/>
        </p:nvPicPr>
        <p:blipFill rotWithShape="1">
          <a:blip r:embed="rId2">
            <a:alphaModFix/>
          </a:blip>
          <a:srcRect l="5169" r="1595"/>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9FA4A6DA-EF5E-EC45-8267-CCF08D1B4C06}"/>
              </a:ext>
            </a:extLst>
          </p:cNvPr>
          <p:cNvSpPr>
            <a:spLocks noGrp="1"/>
          </p:cNvSpPr>
          <p:nvPr>
            <p:ph type="title"/>
          </p:nvPr>
        </p:nvSpPr>
        <p:spPr>
          <a:xfrm>
            <a:off x="804998" y="798445"/>
            <a:ext cx="4803636" cy="1311664"/>
          </a:xfrm>
        </p:spPr>
        <p:txBody>
          <a:bodyPr>
            <a:normAutofit/>
          </a:bodyPr>
          <a:lstStyle/>
          <a:p>
            <a:r>
              <a:rPr lang="en-US">
                <a:solidFill>
                  <a:srgbClr val="000000"/>
                </a:solidFill>
              </a:rPr>
              <a:t>Is Oxygen a Metal?</a:t>
            </a:r>
          </a:p>
        </p:txBody>
      </p:sp>
      <p:sp>
        <p:nvSpPr>
          <p:cNvPr id="3" name="Content Placeholder 2">
            <a:extLst>
              <a:ext uri="{FF2B5EF4-FFF2-40B4-BE49-F238E27FC236}">
                <a16:creationId xmlns:a16="http://schemas.microsoft.com/office/drawing/2014/main" id="{BA0E4EFA-3F1A-EE44-8444-0E8A0BD0828C}"/>
              </a:ext>
            </a:extLst>
          </p:cNvPr>
          <p:cNvSpPr>
            <a:spLocks noGrp="1"/>
          </p:cNvSpPr>
          <p:nvPr>
            <p:ph idx="1"/>
          </p:nvPr>
        </p:nvSpPr>
        <p:spPr>
          <a:xfrm>
            <a:off x="804997" y="2272143"/>
            <a:ext cx="4706803" cy="3788830"/>
          </a:xfrm>
        </p:spPr>
        <p:txBody>
          <a:bodyPr anchor="ctr">
            <a:normAutofit/>
          </a:bodyPr>
          <a:lstStyle/>
          <a:p>
            <a:pPr marL="0" indent="0">
              <a:buNone/>
            </a:pPr>
            <a:r>
              <a:rPr lang="en-US" sz="2000">
                <a:solidFill>
                  <a:srgbClr val="000000"/>
                </a:solidFill>
              </a:rPr>
              <a:t>How many of you believe that oxygen is a metal?</a:t>
            </a:r>
          </a:p>
          <a:p>
            <a:endParaRPr lang="en-US" sz="2000">
              <a:solidFill>
                <a:srgbClr val="000000"/>
              </a:solidFill>
            </a:endParaRPr>
          </a:p>
        </p:txBody>
      </p:sp>
    </p:spTree>
    <p:extLst>
      <p:ext uri="{BB962C8B-B14F-4D97-AF65-F5344CB8AC3E}">
        <p14:creationId xmlns:p14="http://schemas.microsoft.com/office/powerpoint/2010/main" val="331685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C3B2-4305-E045-8138-016F6934631A}"/>
              </a:ext>
            </a:extLst>
          </p:cNvPr>
          <p:cNvSpPr>
            <a:spLocks noGrp="1"/>
          </p:cNvSpPr>
          <p:nvPr>
            <p:ph type="title"/>
          </p:nvPr>
        </p:nvSpPr>
        <p:spPr>
          <a:xfrm>
            <a:off x="838200" y="365125"/>
            <a:ext cx="5970373" cy="1325563"/>
          </a:xfrm>
        </p:spPr>
        <p:txBody>
          <a:bodyPr/>
          <a:lstStyle/>
          <a:p>
            <a:pPr algn="ctr"/>
            <a:r>
              <a:rPr lang="en-US" dirty="0"/>
              <a:t>In real life…</a:t>
            </a:r>
          </a:p>
        </p:txBody>
      </p:sp>
      <p:sp>
        <p:nvSpPr>
          <p:cNvPr id="3" name="Content Placeholder 2">
            <a:extLst>
              <a:ext uri="{FF2B5EF4-FFF2-40B4-BE49-F238E27FC236}">
                <a16:creationId xmlns:a16="http://schemas.microsoft.com/office/drawing/2014/main" id="{6A4500B8-A376-4249-A11A-224332B6387E}"/>
              </a:ext>
            </a:extLst>
          </p:cNvPr>
          <p:cNvSpPr>
            <a:spLocks noGrp="1"/>
          </p:cNvSpPr>
          <p:nvPr>
            <p:ph idx="1"/>
          </p:nvPr>
        </p:nvSpPr>
        <p:spPr>
          <a:xfrm>
            <a:off x="838200" y="1825624"/>
            <a:ext cx="10515600" cy="4816931"/>
          </a:xfrm>
        </p:spPr>
        <p:txBody>
          <a:bodyPr>
            <a:normAutofit/>
          </a:bodyPr>
          <a:lstStyle/>
          <a:p>
            <a:r>
              <a:rPr lang="en-US" dirty="0"/>
              <a:t>Atomic number 8</a:t>
            </a:r>
          </a:p>
          <a:p>
            <a:r>
              <a:rPr lang="en-US" dirty="0"/>
              <a:t>Chalcogen</a:t>
            </a:r>
          </a:p>
          <a:p>
            <a:r>
              <a:rPr lang="en-US" dirty="0"/>
              <a:t>Key element in life</a:t>
            </a:r>
          </a:p>
          <a:p>
            <a:r>
              <a:rPr lang="en-US" dirty="0"/>
              <a:t>Also fire, rust, water </a:t>
            </a:r>
            <a:r>
              <a:rPr lang="en-US" dirty="0" err="1"/>
              <a:t>etc</a:t>
            </a:r>
            <a:endParaRPr lang="en-US" dirty="0"/>
          </a:p>
          <a:p>
            <a:r>
              <a:rPr lang="en-US" dirty="0"/>
              <a:t>Necessary for our breathing</a:t>
            </a:r>
          </a:p>
          <a:p>
            <a:endParaRPr lang="en-US" dirty="0"/>
          </a:p>
          <a:p>
            <a:endParaRPr lang="en-US" dirty="0"/>
          </a:p>
          <a:p>
            <a:endParaRPr lang="en-US" dirty="0"/>
          </a:p>
          <a:p>
            <a:endParaRPr lang="en-US" dirty="0"/>
          </a:p>
          <a:p>
            <a:pPr marL="0" indent="0">
              <a:buNone/>
            </a:pPr>
            <a:r>
              <a:rPr lang="en-US" sz="800" dirty="0">
                <a:hlinkClick r:id="rId2"/>
              </a:rPr>
              <a:t>http://en.wikipedia.org/wiki/Oxygen</a:t>
            </a:r>
            <a:endParaRPr lang="en-US" sz="800" dirty="0"/>
          </a:p>
          <a:p>
            <a:endParaRPr lang="en-US" dirty="0"/>
          </a:p>
        </p:txBody>
      </p:sp>
      <p:pic>
        <p:nvPicPr>
          <p:cNvPr id="5" name="Picture 4" descr="A large balloon in the sky&#10;&#10;Description automatically generated">
            <a:extLst>
              <a:ext uri="{FF2B5EF4-FFF2-40B4-BE49-F238E27FC236}">
                <a16:creationId xmlns:a16="http://schemas.microsoft.com/office/drawing/2014/main" id="{9781D824-0F74-4D4A-A1B5-F8CA1A6AE733}"/>
              </a:ext>
            </a:extLst>
          </p:cNvPr>
          <p:cNvPicPr>
            <a:picLocks noChangeAspect="1"/>
          </p:cNvPicPr>
          <p:nvPr/>
        </p:nvPicPr>
        <p:blipFill>
          <a:blip r:embed="rId3"/>
          <a:stretch>
            <a:fillRect/>
          </a:stretch>
        </p:blipFill>
        <p:spPr>
          <a:xfrm>
            <a:off x="7685903" y="0"/>
            <a:ext cx="4572000" cy="6858000"/>
          </a:xfrm>
          <a:prstGeom prst="rect">
            <a:avLst/>
          </a:prstGeom>
        </p:spPr>
      </p:pic>
      <p:sp>
        <p:nvSpPr>
          <p:cNvPr id="6" name="Rectangle 5">
            <a:extLst>
              <a:ext uri="{FF2B5EF4-FFF2-40B4-BE49-F238E27FC236}">
                <a16:creationId xmlns:a16="http://schemas.microsoft.com/office/drawing/2014/main" id="{CB47B1BC-A545-2D49-BC70-F73267D12077}"/>
              </a:ext>
            </a:extLst>
          </p:cNvPr>
          <p:cNvSpPr/>
          <p:nvPr/>
        </p:nvSpPr>
        <p:spPr>
          <a:xfrm>
            <a:off x="10704273" y="6642556"/>
            <a:ext cx="1553630" cy="215444"/>
          </a:xfrm>
          <a:prstGeom prst="rect">
            <a:avLst/>
          </a:prstGeom>
        </p:spPr>
        <p:txBody>
          <a:bodyPr wrap="none">
            <a:spAutoFit/>
          </a:bodyPr>
          <a:lstStyle/>
          <a:p>
            <a:r>
              <a:rPr lang="en-NZ" sz="800" b="0" i="0" dirty="0">
                <a:solidFill>
                  <a:srgbClr val="111111"/>
                </a:solidFill>
                <a:effectLst/>
                <a:latin typeface="-apple-system"/>
              </a:rPr>
              <a:t>Photo by </a:t>
            </a:r>
            <a:r>
              <a:rPr lang="en-NZ" sz="800" b="0" i="0" dirty="0">
                <a:solidFill>
                  <a:srgbClr val="767676"/>
                </a:solidFill>
                <a:effectLst/>
                <a:latin typeface="-apple-system"/>
                <a:hlinkClick r:id="rId4"/>
              </a:rPr>
              <a:t>ian dooley</a:t>
            </a:r>
            <a:r>
              <a:rPr lang="en-NZ" sz="800" b="0" i="0" dirty="0">
                <a:solidFill>
                  <a:srgbClr val="111111"/>
                </a:solidFill>
                <a:effectLst/>
                <a:latin typeface="-apple-system"/>
              </a:rPr>
              <a:t> on </a:t>
            </a:r>
            <a:r>
              <a:rPr lang="en-NZ" sz="800" b="0" i="0" dirty="0">
                <a:solidFill>
                  <a:srgbClr val="767676"/>
                </a:solidFill>
                <a:effectLst/>
                <a:latin typeface="-apple-system"/>
                <a:hlinkClick r:id="rId5"/>
              </a:rPr>
              <a:t>Unsplash</a:t>
            </a:r>
            <a:endParaRPr lang="en-US" sz="800" dirty="0"/>
          </a:p>
        </p:txBody>
      </p:sp>
    </p:spTree>
    <p:extLst>
      <p:ext uri="{BB962C8B-B14F-4D97-AF65-F5344CB8AC3E}">
        <p14:creationId xmlns:p14="http://schemas.microsoft.com/office/powerpoint/2010/main" val="625207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6751D-48B4-6F4B-9A36-7BE9056A72A1}"/>
              </a:ext>
            </a:extLst>
          </p:cNvPr>
          <p:cNvPicPr>
            <a:picLocks noChangeAspect="1"/>
          </p:cNvPicPr>
          <p:nvPr/>
        </p:nvPicPr>
        <p:blipFill>
          <a:blip r:embed="rId2"/>
          <a:stretch>
            <a:fillRect/>
          </a:stretch>
        </p:blipFill>
        <p:spPr>
          <a:xfrm>
            <a:off x="1658470" y="0"/>
            <a:ext cx="8875059" cy="6858000"/>
          </a:xfrm>
          <a:prstGeom prst="rect">
            <a:avLst/>
          </a:prstGeom>
        </p:spPr>
      </p:pic>
      <p:sp>
        <p:nvSpPr>
          <p:cNvPr id="6" name="Rectangle 5">
            <a:extLst>
              <a:ext uri="{FF2B5EF4-FFF2-40B4-BE49-F238E27FC236}">
                <a16:creationId xmlns:a16="http://schemas.microsoft.com/office/drawing/2014/main" id="{EFB3CC7B-43BD-5043-A164-651440BEA296}"/>
              </a:ext>
            </a:extLst>
          </p:cNvPr>
          <p:cNvSpPr/>
          <p:nvPr/>
        </p:nvSpPr>
        <p:spPr>
          <a:xfrm>
            <a:off x="9961902" y="6642556"/>
            <a:ext cx="2230098" cy="215444"/>
          </a:xfrm>
          <a:prstGeom prst="rect">
            <a:avLst/>
          </a:prstGeom>
        </p:spPr>
        <p:txBody>
          <a:bodyPr wrap="none">
            <a:spAutoFit/>
          </a:bodyPr>
          <a:lstStyle/>
          <a:p>
            <a:r>
              <a:rPr lang="en-NZ" sz="800" dirty="0">
                <a:hlinkClick r:id="rId3"/>
              </a:rPr>
              <a:t>https://sciencenotes.org/colored-periodic-table/</a:t>
            </a:r>
            <a:endParaRPr lang="en-US" sz="800" dirty="0"/>
          </a:p>
        </p:txBody>
      </p:sp>
    </p:spTree>
    <p:extLst>
      <p:ext uri="{BB962C8B-B14F-4D97-AF65-F5344CB8AC3E}">
        <p14:creationId xmlns:p14="http://schemas.microsoft.com/office/powerpoint/2010/main" val="3489925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4378-E30A-1141-A64A-2DF3591FAA3F}"/>
              </a:ext>
            </a:extLst>
          </p:cNvPr>
          <p:cNvSpPr>
            <a:spLocks noGrp="1"/>
          </p:cNvSpPr>
          <p:nvPr>
            <p:ph type="title"/>
          </p:nvPr>
        </p:nvSpPr>
        <p:spPr>
          <a:xfrm>
            <a:off x="838200" y="365125"/>
            <a:ext cx="5883876" cy="1325563"/>
          </a:xfrm>
        </p:spPr>
        <p:txBody>
          <a:bodyPr/>
          <a:lstStyle/>
          <a:p>
            <a:pPr algn="ctr"/>
            <a:r>
              <a:rPr lang="en-US" dirty="0"/>
              <a:t>Oxygen in Astronomy</a:t>
            </a:r>
          </a:p>
        </p:txBody>
      </p:sp>
      <p:sp>
        <p:nvSpPr>
          <p:cNvPr id="3" name="Content Placeholder 2">
            <a:extLst>
              <a:ext uri="{FF2B5EF4-FFF2-40B4-BE49-F238E27FC236}">
                <a16:creationId xmlns:a16="http://schemas.microsoft.com/office/drawing/2014/main" id="{29CB8182-FBE2-0840-81E2-08BC2683E703}"/>
              </a:ext>
            </a:extLst>
          </p:cNvPr>
          <p:cNvSpPr>
            <a:spLocks noGrp="1"/>
          </p:cNvSpPr>
          <p:nvPr>
            <p:ph idx="1"/>
          </p:nvPr>
        </p:nvSpPr>
        <p:spPr>
          <a:xfrm>
            <a:off x="838200" y="1825625"/>
            <a:ext cx="6291649" cy="4351338"/>
          </a:xfrm>
        </p:spPr>
        <p:txBody>
          <a:bodyPr>
            <a:normAutofit lnSpcReduction="10000"/>
          </a:bodyPr>
          <a:lstStyle/>
          <a:p>
            <a:r>
              <a:rPr lang="en-US" dirty="0"/>
              <a:t>The universe is made of the following:</a:t>
            </a:r>
          </a:p>
          <a:p>
            <a:pPr lvl="1"/>
            <a:r>
              <a:rPr lang="en-US" dirty="0"/>
              <a:t>Hydrogen</a:t>
            </a:r>
          </a:p>
          <a:p>
            <a:pPr lvl="2"/>
            <a:r>
              <a:rPr lang="en-US" dirty="0"/>
              <a:t>Atomic number 1</a:t>
            </a:r>
          </a:p>
          <a:p>
            <a:pPr lvl="2"/>
            <a:r>
              <a:rPr lang="en-US" dirty="0"/>
              <a:t>75% of all baryonic mass</a:t>
            </a:r>
          </a:p>
          <a:p>
            <a:pPr lvl="2"/>
            <a:r>
              <a:rPr lang="en-US" dirty="0"/>
              <a:t>Most stars are made of hydrogen plasma</a:t>
            </a:r>
          </a:p>
          <a:p>
            <a:pPr lvl="1"/>
            <a:r>
              <a:rPr lang="en-US" dirty="0"/>
              <a:t>Helium</a:t>
            </a:r>
          </a:p>
          <a:p>
            <a:pPr lvl="2"/>
            <a:r>
              <a:rPr lang="en-US" dirty="0"/>
              <a:t>Atomic number 2</a:t>
            </a:r>
          </a:p>
          <a:p>
            <a:pPr lvl="2"/>
            <a:r>
              <a:rPr lang="en-US" dirty="0"/>
              <a:t>Noble gas (inert)</a:t>
            </a:r>
          </a:p>
          <a:p>
            <a:pPr lvl="2"/>
            <a:r>
              <a:rPr lang="en-US" dirty="0"/>
              <a:t>24% of total elemental mass</a:t>
            </a:r>
          </a:p>
          <a:p>
            <a:pPr lvl="1"/>
            <a:r>
              <a:rPr lang="en-US" dirty="0"/>
              <a:t>Other: ~1%</a:t>
            </a:r>
          </a:p>
          <a:p>
            <a:pPr marL="457200" lvl="1" indent="0">
              <a:buNone/>
            </a:pPr>
            <a:endParaRPr lang="en-US" dirty="0"/>
          </a:p>
          <a:p>
            <a:pPr marL="0" indent="0">
              <a:spcBef>
                <a:spcPts val="0"/>
              </a:spcBef>
              <a:buNone/>
            </a:pPr>
            <a:r>
              <a:rPr lang="en-US" sz="800" dirty="0">
                <a:hlinkClick r:id="rId2"/>
              </a:rPr>
              <a:t>http://en.wikipedia.org/wiki/Hydrogen</a:t>
            </a:r>
            <a:endParaRPr lang="en-US" sz="800" dirty="0"/>
          </a:p>
          <a:p>
            <a:pPr marL="0" indent="0">
              <a:buNone/>
            </a:pPr>
            <a:r>
              <a:rPr lang="en-US" sz="800" dirty="0">
                <a:hlinkClick r:id="rId3"/>
              </a:rPr>
              <a:t>http://en.wikipedia.org/wiki/Helium</a:t>
            </a:r>
            <a:endParaRPr lang="en-US" sz="800" dirty="0"/>
          </a:p>
          <a:p>
            <a:endParaRPr lang="en-US" dirty="0"/>
          </a:p>
        </p:txBody>
      </p:sp>
      <p:pic>
        <p:nvPicPr>
          <p:cNvPr id="5" name="Picture 4" descr="A blurry image of a night sky&#10;&#10;Description automatically generated">
            <a:extLst>
              <a:ext uri="{FF2B5EF4-FFF2-40B4-BE49-F238E27FC236}">
                <a16:creationId xmlns:a16="http://schemas.microsoft.com/office/drawing/2014/main" id="{5668A546-B2AE-1F47-9BC2-F65C43F8AC82}"/>
              </a:ext>
            </a:extLst>
          </p:cNvPr>
          <p:cNvPicPr>
            <a:picLocks noChangeAspect="1"/>
          </p:cNvPicPr>
          <p:nvPr/>
        </p:nvPicPr>
        <p:blipFill>
          <a:blip r:embed="rId4"/>
          <a:stretch>
            <a:fillRect/>
          </a:stretch>
        </p:blipFill>
        <p:spPr>
          <a:xfrm>
            <a:off x="7619476" y="0"/>
            <a:ext cx="4572524" cy="6858000"/>
          </a:xfrm>
          <a:prstGeom prst="rect">
            <a:avLst/>
          </a:prstGeom>
        </p:spPr>
      </p:pic>
      <p:sp>
        <p:nvSpPr>
          <p:cNvPr id="6" name="Rectangle 5">
            <a:extLst>
              <a:ext uri="{FF2B5EF4-FFF2-40B4-BE49-F238E27FC236}">
                <a16:creationId xmlns:a16="http://schemas.microsoft.com/office/drawing/2014/main" id="{CD3B8F63-4F85-F34B-ADFD-A021760106A9}"/>
              </a:ext>
            </a:extLst>
          </p:cNvPr>
          <p:cNvSpPr/>
          <p:nvPr/>
        </p:nvSpPr>
        <p:spPr>
          <a:xfrm>
            <a:off x="10521350" y="6642556"/>
            <a:ext cx="1670650" cy="215444"/>
          </a:xfrm>
          <a:prstGeom prst="rect">
            <a:avLst/>
          </a:prstGeom>
        </p:spPr>
        <p:txBody>
          <a:bodyPr wrap="none">
            <a:spAutoFit/>
          </a:bodyPr>
          <a:lstStyle/>
          <a:p>
            <a:r>
              <a:rPr lang="en-NZ" sz="800" b="0" i="0" dirty="0">
                <a:solidFill>
                  <a:srgbClr val="111111"/>
                </a:solidFill>
                <a:effectLst/>
                <a:latin typeface="-apple-system"/>
              </a:rPr>
              <a:t>Photo by </a:t>
            </a:r>
            <a:r>
              <a:rPr lang="en-NZ" sz="800" b="0" i="0" dirty="0">
                <a:solidFill>
                  <a:srgbClr val="767676"/>
                </a:solidFill>
                <a:effectLst/>
                <a:latin typeface="-apple-system"/>
                <a:hlinkClick r:id="rId5"/>
              </a:rPr>
              <a:t>Andy Holmes</a:t>
            </a:r>
            <a:r>
              <a:rPr lang="en-NZ" sz="800" b="0" i="0" dirty="0">
                <a:solidFill>
                  <a:srgbClr val="111111"/>
                </a:solidFill>
                <a:effectLst/>
                <a:latin typeface="-apple-system"/>
              </a:rPr>
              <a:t> on </a:t>
            </a:r>
            <a:r>
              <a:rPr lang="en-NZ" sz="800" b="0" i="0" dirty="0">
                <a:solidFill>
                  <a:srgbClr val="767676"/>
                </a:solidFill>
                <a:effectLst/>
                <a:latin typeface="-apple-system"/>
                <a:hlinkClick r:id="rId6"/>
              </a:rPr>
              <a:t>Unsplash</a:t>
            </a:r>
            <a:endParaRPr lang="en-US" sz="800" dirty="0"/>
          </a:p>
        </p:txBody>
      </p:sp>
    </p:spTree>
    <p:extLst>
      <p:ext uri="{BB962C8B-B14F-4D97-AF65-F5344CB8AC3E}">
        <p14:creationId xmlns:p14="http://schemas.microsoft.com/office/powerpoint/2010/main" val="1416030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B182890-B439-1547-8FCA-D2D12A73F8B3}"/>
              </a:ext>
            </a:extLst>
          </p:cNvPr>
          <p:cNvSpPr>
            <a:spLocks noGrp="1"/>
          </p:cNvSpPr>
          <p:nvPr>
            <p:ph idx="1"/>
          </p:nvPr>
        </p:nvSpPr>
        <p:spPr>
          <a:xfrm>
            <a:off x="762000" y="2279018"/>
            <a:ext cx="5314543" cy="3375920"/>
          </a:xfrm>
        </p:spPr>
        <p:txBody>
          <a:bodyPr anchor="t">
            <a:normAutofit/>
          </a:bodyPr>
          <a:lstStyle/>
          <a:p>
            <a:pPr marL="0" indent="0">
              <a:buNone/>
            </a:pPr>
            <a:r>
              <a:rPr lang="en-US" sz="1800" dirty="0"/>
              <a:t>What are planets made of?</a:t>
            </a:r>
          </a:p>
          <a:p>
            <a:r>
              <a:rPr lang="en-US" sz="1800" dirty="0"/>
              <a:t>Cores of iron, nickel </a:t>
            </a:r>
            <a:r>
              <a:rPr lang="en-US" sz="1800" dirty="0" err="1"/>
              <a:t>etc</a:t>
            </a:r>
            <a:endParaRPr lang="en-US" sz="1800" dirty="0"/>
          </a:p>
          <a:p>
            <a:pPr lvl="1"/>
            <a:r>
              <a:rPr lang="en-US" sz="1800" dirty="0"/>
              <a:t>Earth’s core is 89% iron, 6% nickel, 5% other</a:t>
            </a:r>
          </a:p>
          <a:p>
            <a:r>
              <a:rPr lang="en-US" sz="1800" dirty="0"/>
              <a:t>Mantles of silicates</a:t>
            </a:r>
          </a:p>
          <a:p>
            <a:pPr marL="0" indent="0">
              <a:buNone/>
            </a:pPr>
            <a:r>
              <a:rPr lang="en-US" sz="1300" dirty="0">
                <a:hlinkClick r:id="rId2"/>
              </a:rPr>
              <a:t>http://en.wikipedia.org/wiki/Planets#Mass</a:t>
            </a:r>
            <a:endParaRPr lang="en-US" sz="1300" dirty="0"/>
          </a:p>
          <a:p>
            <a:pPr marL="0" indent="0">
              <a:buNone/>
            </a:pPr>
            <a:r>
              <a:rPr lang="en-US" sz="1300" dirty="0">
                <a:hlinkClick r:id="rId3"/>
              </a:rPr>
              <a:t>http://en.wikipedia.org/wiki/Earth</a:t>
            </a:r>
            <a:endParaRPr lang="en-US" sz="1300" dirty="0"/>
          </a:p>
          <a:p>
            <a:pPr marL="0" indent="0">
              <a:buNone/>
            </a:pPr>
            <a:r>
              <a:rPr lang="en-US" sz="1300" dirty="0"/>
              <a:t>Rose Eveleth, “Barns Are Painted Red Because of the Physics of Dying Stars.”</a:t>
            </a:r>
          </a:p>
          <a:p>
            <a:pPr marL="0" indent="0">
              <a:buNone/>
            </a:pPr>
            <a:r>
              <a:rPr lang="en-US" sz="1300" dirty="0">
                <a:hlinkClick r:id="rId4"/>
              </a:rPr>
              <a:t>http://www.smithsonianmag.com/smart-news/barns-are-painted-red-because-of-the-physics-of-dying-stars-58185724/?utm_source=keywee-facebook.com&amp;utm_medium=socialmedia&amp;utm_campaign=keywee&amp;kwp_0=283306&amp;kwp_4=1091891&amp;kwp_1=506963</a:t>
            </a:r>
            <a:r>
              <a:rPr lang="en-US" sz="1300" dirty="0"/>
              <a:t> </a:t>
            </a:r>
          </a:p>
          <a:p>
            <a:endParaRPr lang="en-US" sz="1300" dirty="0"/>
          </a:p>
        </p:txBody>
      </p:sp>
      <p:pic>
        <p:nvPicPr>
          <p:cNvPr id="4" name="Picture 3">
            <a:extLst>
              <a:ext uri="{FF2B5EF4-FFF2-40B4-BE49-F238E27FC236}">
                <a16:creationId xmlns:a16="http://schemas.microsoft.com/office/drawing/2014/main" id="{9FC0F8D5-A79A-D143-8716-1261DCF13647}"/>
              </a:ext>
            </a:extLst>
          </p:cNvPr>
          <p:cNvPicPr>
            <a:picLocks noChangeAspect="1"/>
          </p:cNvPicPr>
          <p:nvPr/>
        </p:nvPicPr>
        <p:blipFill rotWithShape="1">
          <a:blip r:embed="rId5"/>
          <a:srcRect r="3766"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63557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8E3F4E-45C6-034F-B9F5-7AEBBA7FB723}"/>
              </a:ext>
            </a:extLst>
          </p:cNvPr>
          <p:cNvSpPr>
            <a:spLocks noGrp="1"/>
          </p:cNvSpPr>
          <p:nvPr>
            <p:ph idx="1"/>
          </p:nvPr>
        </p:nvSpPr>
        <p:spPr>
          <a:xfrm>
            <a:off x="838199" y="361398"/>
            <a:ext cx="10515600" cy="5262563"/>
          </a:xfrm>
        </p:spPr>
        <p:txBody>
          <a:bodyPr/>
          <a:lstStyle/>
          <a:p>
            <a:pPr marL="0" indent="0">
              <a:buNone/>
            </a:pPr>
            <a:r>
              <a:rPr lang="en-US" dirty="0"/>
              <a:t>Astronomers refer to all the chemical elements heavier than hydrogen and helium as ‘metals’, even though this includes elements such as carbon and oxygen which are not considered metals in the normal sense.</a:t>
            </a:r>
          </a:p>
        </p:txBody>
      </p:sp>
      <p:pic>
        <p:nvPicPr>
          <p:cNvPr id="4" name="Picture 3">
            <a:extLst>
              <a:ext uri="{FF2B5EF4-FFF2-40B4-BE49-F238E27FC236}">
                <a16:creationId xmlns:a16="http://schemas.microsoft.com/office/drawing/2014/main" id="{9783A8BB-2106-C142-BCA1-8AF142154259}"/>
              </a:ext>
            </a:extLst>
          </p:cNvPr>
          <p:cNvPicPr>
            <a:picLocks noChangeAspect="1"/>
          </p:cNvPicPr>
          <p:nvPr/>
        </p:nvPicPr>
        <p:blipFill>
          <a:blip r:embed="rId2"/>
          <a:stretch>
            <a:fillRect/>
          </a:stretch>
        </p:blipFill>
        <p:spPr>
          <a:xfrm>
            <a:off x="2891588" y="1969849"/>
            <a:ext cx="6408821" cy="2918302"/>
          </a:xfrm>
          <a:prstGeom prst="rect">
            <a:avLst/>
          </a:prstGeom>
        </p:spPr>
      </p:pic>
      <p:sp>
        <p:nvSpPr>
          <p:cNvPr id="5" name="Rectangle 4">
            <a:extLst>
              <a:ext uri="{FF2B5EF4-FFF2-40B4-BE49-F238E27FC236}">
                <a16:creationId xmlns:a16="http://schemas.microsoft.com/office/drawing/2014/main" id="{96925709-1A2F-344F-9EFF-332A41717CA7}"/>
              </a:ext>
            </a:extLst>
          </p:cNvPr>
          <p:cNvSpPr/>
          <p:nvPr/>
        </p:nvSpPr>
        <p:spPr>
          <a:xfrm>
            <a:off x="9929842" y="6642556"/>
            <a:ext cx="2262158" cy="215444"/>
          </a:xfrm>
          <a:prstGeom prst="rect">
            <a:avLst/>
          </a:prstGeom>
        </p:spPr>
        <p:txBody>
          <a:bodyPr wrap="none">
            <a:spAutoFit/>
          </a:bodyPr>
          <a:lstStyle/>
          <a:p>
            <a:r>
              <a:rPr lang="en-NZ" sz="800" dirty="0">
                <a:hlinkClick r:id="rId3"/>
              </a:rPr>
              <a:t>http://astronomy.swin.edu.au/cosmos/M/Metals</a:t>
            </a:r>
            <a:endParaRPr lang="en-US" sz="800" dirty="0"/>
          </a:p>
        </p:txBody>
      </p:sp>
      <p:sp>
        <p:nvSpPr>
          <p:cNvPr id="2" name="Rectangle 1">
            <a:extLst>
              <a:ext uri="{FF2B5EF4-FFF2-40B4-BE49-F238E27FC236}">
                <a16:creationId xmlns:a16="http://schemas.microsoft.com/office/drawing/2014/main" id="{654AF6A9-99B9-AC45-91DC-B6C95AFADC04}"/>
              </a:ext>
            </a:extLst>
          </p:cNvPr>
          <p:cNvSpPr/>
          <p:nvPr/>
        </p:nvSpPr>
        <p:spPr>
          <a:xfrm>
            <a:off x="838198" y="5162296"/>
            <a:ext cx="10515599" cy="923330"/>
          </a:xfrm>
          <a:prstGeom prst="rect">
            <a:avLst/>
          </a:prstGeom>
        </p:spPr>
        <p:txBody>
          <a:bodyPr wrap="square">
            <a:spAutoFit/>
          </a:bodyPr>
          <a:lstStyle/>
          <a:p>
            <a:r>
              <a:rPr lang="en-NZ" dirty="0">
                <a:solidFill>
                  <a:srgbClr val="222222"/>
                </a:solidFill>
                <a:latin typeface="Arial" panose="020B0604020202020204" pitchFamily="34" charset="0"/>
              </a:rPr>
              <a:t>For example, stars and nebulae with relatively high abundances of carbon, nitrogen, oxygen, and neon are called "metal-rich" in astrophysical terms, even though those elements are non-metals in chemistry.</a:t>
            </a:r>
            <a:endParaRPr lang="en-US" dirty="0"/>
          </a:p>
        </p:txBody>
      </p:sp>
    </p:spTree>
    <p:extLst>
      <p:ext uri="{BB962C8B-B14F-4D97-AF65-F5344CB8AC3E}">
        <p14:creationId xmlns:p14="http://schemas.microsoft.com/office/powerpoint/2010/main" val="1800374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26D1-397A-574A-BC53-6D57FE603918}"/>
              </a:ext>
            </a:extLst>
          </p:cNvPr>
          <p:cNvSpPr>
            <a:spLocks noGrp="1"/>
          </p:cNvSpPr>
          <p:nvPr>
            <p:ph type="title"/>
          </p:nvPr>
        </p:nvSpPr>
        <p:spPr>
          <a:xfrm>
            <a:off x="1" y="328054"/>
            <a:ext cx="12192000" cy="1325563"/>
          </a:xfrm>
        </p:spPr>
        <p:txBody>
          <a:bodyPr/>
          <a:lstStyle/>
          <a:p>
            <a:pPr algn="ctr"/>
            <a:r>
              <a:rPr lang="en-US" dirty="0"/>
              <a:t>So what IS a metal?!?</a:t>
            </a:r>
          </a:p>
        </p:txBody>
      </p:sp>
      <p:sp>
        <p:nvSpPr>
          <p:cNvPr id="3" name="Content Placeholder 2">
            <a:extLst>
              <a:ext uri="{FF2B5EF4-FFF2-40B4-BE49-F238E27FC236}">
                <a16:creationId xmlns:a16="http://schemas.microsoft.com/office/drawing/2014/main" id="{5051A0CA-5473-4F40-A67B-F1B38A93AC1D}"/>
              </a:ext>
            </a:extLst>
          </p:cNvPr>
          <p:cNvSpPr>
            <a:spLocks noGrp="1"/>
          </p:cNvSpPr>
          <p:nvPr>
            <p:ph idx="1"/>
          </p:nvPr>
        </p:nvSpPr>
        <p:spPr>
          <a:xfrm>
            <a:off x="691978" y="1590844"/>
            <a:ext cx="10958387" cy="4351338"/>
          </a:xfrm>
        </p:spPr>
        <p:txBody>
          <a:bodyPr>
            <a:normAutofit/>
          </a:bodyPr>
          <a:lstStyle/>
          <a:p>
            <a:r>
              <a:rPr lang="en-US" dirty="0"/>
              <a:t>To a chemist, “metals” have a very specific chemical definition.</a:t>
            </a:r>
          </a:p>
          <a:p>
            <a:r>
              <a:rPr lang="en-US" dirty="0"/>
              <a:t>But, to an astronomer (especially a cosmologist), “metals” are anything that isn’t hydrogen or helium.</a:t>
            </a:r>
          </a:p>
          <a:p>
            <a:endParaRPr lang="en-US" dirty="0"/>
          </a:p>
        </p:txBody>
      </p:sp>
      <p:sp>
        <p:nvSpPr>
          <p:cNvPr id="5" name="TextBox 4">
            <a:extLst>
              <a:ext uri="{FF2B5EF4-FFF2-40B4-BE49-F238E27FC236}">
                <a16:creationId xmlns:a16="http://schemas.microsoft.com/office/drawing/2014/main" id="{FF03250E-F287-6A4A-BF4B-FBD3A1E392AC}"/>
              </a:ext>
            </a:extLst>
          </p:cNvPr>
          <p:cNvSpPr txBox="1"/>
          <p:nvPr/>
        </p:nvSpPr>
        <p:spPr>
          <a:xfrm>
            <a:off x="7064068" y="5942182"/>
            <a:ext cx="3556442" cy="461665"/>
          </a:xfrm>
          <a:prstGeom prst="rect">
            <a:avLst/>
          </a:prstGeom>
          <a:noFill/>
        </p:spPr>
        <p:txBody>
          <a:bodyPr wrap="square" rtlCol="0">
            <a:spAutoFit/>
          </a:bodyPr>
          <a:lstStyle/>
          <a:p>
            <a:r>
              <a:rPr lang="en-US" sz="800" dirty="0">
                <a:hlinkClick r:id="rId2"/>
              </a:rPr>
              <a:t>https://chem.libretexts.org/Courses/College_of_Marin/Marin%3A_CHEM_114_-_Introductory_Chemistry_(Daubenmire)/04%3A_Atoms_and_Elements/4.6%3A_Looking_for_Patterns%3A_The_Periodic_Law_and_the_Periodic_Table</a:t>
            </a:r>
            <a:endParaRPr lang="en-US" sz="800" dirty="0"/>
          </a:p>
        </p:txBody>
      </p:sp>
      <p:pic>
        <p:nvPicPr>
          <p:cNvPr id="7" name="Picture 4" descr=" ">
            <a:extLst>
              <a:ext uri="{FF2B5EF4-FFF2-40B4-BE49-F238E27FC236}">
                <a16:creationId xmlns:a16="http://schemas.microsoft.com/office/drawing/2014/main" id="{E2EB5BD3-27A7-FA49-9053-CF4C353F5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889" y="3766513"/>
            <a:ext cx="40268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7C1A478-AB2D-E942-9394-F8C29ED0DADF}"/>
              </a:ext>
            </a:extLst>
          </p:cNvPr>
          <p:cNvPicPr>
            <a:picLocks noChangeAspect="1"/>
          </p:cNvPicPr>
          <p:nvPr/>
        </p:nvPicPr>
        <p:blipFill>
          <a:blip r:embed="rId4"/>
          <a:stretch>
            <a:fillRect/>
          </a:stretch>
        </p:blipFill>
        <p:spPr>
          <a:xfrm>
            <a:off x="1336311" y="3630733"/>
            <a:ext cx="4607219" cy="2097930"/>
          </a:xfrm>
          <a:prstGeom prst="rect">
            <a:avLst/>
          </a:prstGeom>
        </p:spPr>
      </p:pic>
      <p:sp>
        <p:nvSpPr>
          <p:cNvPr id="11" name="Rectangle 10">
            <a:extLst>
              <a:ext uri="{FF2B5EF4-FFF2-40B4-BE49-F238E27FC236}">
                <a16:creationId xmlns:a16="http://schemas.microsoft.com/office/drawing/2014/main" id="{080078AC-94D8-BE45-A058-3BC958FDA1F9}"/>
              </a:ext>
            </a:extLst>
          </p:cNvPr>
          <p:cNvSpPr/>
          <p:nvPr/>
        </p:nvSpPr>
        <p:spPr>
          <a:xfrm>
            <a:off x="2211110" y="5936914"/>
            <a:ext cx="2262158" cy="215444"/>
          </a:xfrm>
          <a:prstGeom prst="rect">
            <a:avLst/>
          </a:prstGeom>
        </p:spPr>
        <p:txBody>
          <a:bodyPr wrap="none">
            <a:spAutoFit/>
          </a:bodyPr>
          <a:lstStyle/>
          <a:p>
            <a:r>
              <a:rPr lang="en-NZ" sz="800" dirty="0">
                <a:hlinkClick r:id="rId5"/>
              </a:rPr>
              <a:t>http://astronomy.swin.edu.au/cosmos/M/Metals</a:t>
            </a:r>
            <a:endParaRPr lang="en-US" sz="800" dirty="0"/>
          </a:p>
        </p:txBody>
      </p:sp>
    </p:spTree>
    <p:extLst>
      <p:ext uri="{BB962C8B-B14F-4D97-AF65-F5344CB8AC3E}">
        <p14:creationId xmlns:p14="http://schemas.microsoft.com/office/powerpoint/2010/main" val="3557270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228F-F6E1-194B-A798-BCFE82622455}"/>
              </a:ext>
            </a:extLst>
          </p:cNvPr>
          <p:cNvSpPr>
            <a:spLocks noGrp="1"/>
          </p:cNvSpPr>
          <p:nvPr>
            <p:ph type="title"/>
          </p:nvPr>
        </p:nvSpPr>
        <p:spPr>
          <a:xfrm>
            <a:off x="655320" y="365125"/>
            <a:ext cx="5120114" cy="1692794"/>
          </a:xfrm>
        </p:spPr>
        <p:txBody>
          <a:bodyPr>
            <a:normAutofit/>
          </a:bodyPr>
          <a:lstStyle/>
          <a:p>
            <a:r>
              <a:rPr lang="en-US" dirty="0"/>
              <a:t>Scale</a:t>
            </a:r>
          </a:p>
        </p:txBody>
      </p:sp>
      <p:sp>
        <p:nvSpPr>
          <p:cNvPr id="3" name="Content Placeholder 2">
            <a:extLst>
              <a:ext uri="{FF2B5EF4-FFF2-40B4-BE49-F238E27FC236}">
                <a16:creationId xmlns:a16="http://schemas.microsoft.com/office/drawing/2014/main" id="{510ABC4D-31A3-DB41-9F42-42B004EE6131}"/>
              </a:ext>
            </a:extLst>
          </p:cNvPr>
          <p:cNvSpPr>
            <a:spLocks noGrp="1"/>
          </p:cNvSpPr>
          <p:nvPr>
            <p:ph idx="1"/>
          </p:nvPr>
        </p:nvSpPr>
        <p:spPr>
          <a:xfrm>
            <a:off x="655321" y="2575034"/>
            <a:ext cx="5120113" cy="3462228"/>
          </a:xfrm>
        </p:spPr>
        <p:txBody>
          <a:bodyPr>
            <a:normAutofit/>
          </a:bodyPr>
          <a:lstStyle/>
          <a:p>
            <a:r>
              <a:rPr lang="en-US" sz="2400" dirty="0"/>
              <a:t>At quantum scale during femtoseconds, how much does gravity matter?</a:t>
            </a:r>
          </a:p>
          <a:p>
            <a:endParaRPr lang="en-US" sz="2400" dirty="0"/>
          </a:p>
          <a:p>
            <a:r>
              <a:rPr lang="en-US" sz="2400" dirty="0"/>
              <a:t>How about at cosmological scale over eons?</a:t>
            </a:r>
          </a:p>
          <a:p>
            <a:endParaRPr lang="en-US" sz="1800" dirty="0"/>
          </a:p>
        </p:txBody>
      </p:sp>
      <p:pic>
        <p:nvPicPr>
          <p:cNvPr id="5" name="Picture 4" descr="A bird standing on a rocky beach&#10;&#10;Description automatically generated">
            <a:extLst>
              <a:ext uri="{FF2B5EF4-FFF2-40B4-BE49-F238E27FC236}">
                <a16:creationId xmlns:a16="http://schemas.microsoft.com/office/drawing/2014/main" id="{CFCD4191-01D1-2E48-B1CA-B2B023E1A225}"/>
              </a:ext>
            </a:extLst>
          </p:cNvPr>
          <p:cNvPicPr>
            <a:picLocks noChangeAspect="1"/>
          </p:cNvPicPr>
          <p:nvPr/>
        </p:nvPicPr>
        <p:blipFill rotWithShape="1">
          <a:blip r:embed="rId2"/>
          <a:srcRect t="28033" r="-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Rectangle 5">
            <a:extLst>
              <a:ext uri="{FF2B5EF4-FFF2-40B4-BE49-F238E27FC236}">
                <a16:creationId xmlns:a16="http://schemas.microsoft.com/office/drawing/2014/main" id="{58F135B4-A1D4-1C47-B41B-8C4C59B25F08}"/>
              </a:ext>
            </a:extLst>
          </p:cNvPr>
          <p:cNvSpPr/>
          <p:nvPr/>
        </p:nvSpPr>
        <p:spPr>
          <a:xfrm>
            <a:off x="10506922" y="6642546"/>
            <a:ext cx="1685077" cy="215444"/>
          </a:xfrm>
          <a:prstGeom prst="rect">
            <a:avLst/>
          </a:prstGeom>
        </p:spPr>
        <p:txBody>
          <a:bodyPr wrap="none">
            <a:spAutoFit/>
          </a:bodyPr>
          <a:lstStyle/>
          <a:p>
            <a:r>
              <a:rPr lang="en-NZ" sz="800" b="0" i="0" dirty="0">
                <a:solidFill>
                  <a:srgbClr val="111111"/>
                </a:solidFill>
                <a:effectLst/>
                <a:latin typeface="-apple-system"/>
              </a:rPr>
              <a:t>Photo by </a:t>
            </a:r>
            <a:r>
              <a:rPr lang="en-NZ" sz="800" b="0" i="0" dirty="0">
                <a:solidFill>
                  <a:srgbClr val="767676"/>
                </a:solidFill>
                <a:effectLst/>
                <a:latin typeface="-apple-system"/>
                <a:hlinkClick r:id="rId3"/>
              </a:rPr>
              <a:t>Kelly Sikkema</a:t>
            </a:r>
            <a:r>
              <a:rPr lang="en-NZ" sz="800" b="0" i="0" dirty="0">
                <a:solidFill>
                  <a:srgbClr val="111111"/>
                </a:solidFill>
                <a:effectLst/>
                <a:latin typeface="-apple-system"/>
              </a:rPr>
              <a:t> on </a:t>
            </a:r>
            <a:r>
              <a:rPr lang="en-NZ" sz="800" b="0" i="0" dirty="0">
                <a:solidFill>
                  <a:srgbClr val="767676"/>
                </a:solidFill>
                <a:effectLst/>
                <a:latin typeface="-apple-system"/>
                <a:hlinkClick r:id="rId4"/>
              </a:rPr>
              <a:t>Unsplash</a:t>
            </a:r>
            <a:endParaRPr lang="en-US" sz="800" dirty="0"/>
          </a:p>
        </p:txBody>
      </p:sp>
    </p:spTree>
    <p:extLst>
      <p:ext uri="{BB962C8B-B14F-4D97-AF65-F5344CB8AC3E}">
        <p14:creationId xmlns:p14="http://schemas.microsoft.com/office/powerpoint/2010/main" val="3874794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giraffe looking at the camera&#10;&#10;Description automatically generated">
            <a:extLst>
              <a:ext uri="{FF2B5EF4-FFF2-40B4-BE49-F238E27FC236}">
                <a16:creationId xmlns:a16="http://schemas.microsoft.com/office/drawing/2014/main" id="{1A3B3026-A119-AB4B-AA91-2704A411E1BD}"/>
              </a:ext>
            </a:extLst>
          </p:cNvPr>
          <p:cNvPicPr>
            <a:picLocks noChangeAspect="1"/>
          </p:cNvPicPr>
          <p:nvPr/>
        </p:nvPicPr>
        <p:blipFill rotWithShape="1">
          <a:blip r:embed="rId2">
            <a:alphaModFix/>
          </a:blip>
          <a:srcRect l="9673" r="4083" b="-1"/>
          <a:stretch/>
        </p:blipFill>
        <p:spPr>
          <a:xfrm>
            <a:off x="5797543" y="10"/>
            <a:ext cx="6394152" cy="6857990"/>
          </a:xfrm>
          <a:prstGeom prst="rect">
            <a:avLst/>
          </a:prstGeom>
        </p:spPr>
      </p:pic>
      <p:pic>
        <p:nvPicPr>
          <p:cNvPr id="17" name="Picture 1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Content Placeholder 2"/>
          <p:cNvSpPr>
            <a:spLocks noGrp="1"/>
          </p:cNvSpPr>
          <p:nvPr>
            <p:ph idx="1"/>
          </p:nvPr>
        </p:nvSpPr>
        <p:spPr>
          <a:xfrm>
            <a:off x="804997" y="2272143"/>
            <a:ext cx="4706803" cy="3788830"/>
          </a:xfrm>
        </p:spPr>
        <p:txBody>
          <a:bodyPr anchor="ctr">
            <a:normAutofit/>
          </a:bodyPr>
          <a:lstStyle/>
          <a:p>
            <a:pPr marL="0" indent="0">
              <a:buNone/>
            </a:pPr>
            <a:r>
              <a:rPr lang="en-US" sz="2400" dirty="0">
                <a:solidFill>
                  <a:srgbClr val="000000"/>
                </a:solidFill>
              </a:rPr>
              <a:t>So… </a:t>
            </a:r>
          </a:p>
          <a:p>
            <a:pPr marL="0" indent="0">
              <a:buNone/>
            </a:pPr>
            <a:r>
              <a:rPr lang="en-US" sz="2400" dirty="0">
                <a:solidFill>
                  <a:srgbClr val="000000"/>
                </a:solidFill>
              </a:rPr>
              <a:t>Why do campus ICT departments exist?</a:t>
            </a:r>
          </a:p>
          <a:p>
            <a:pPr marL="0" indent="0">
              <a:buNone/>
            </a:pPr>
            <a:endParaRPr lang="en-US" sz="2000" dirty="0">
              <a:solidFill>
                <a:srgbClr val="000000"/>
              </a:solidFill>
            </a:endParaRPr>
          </a:p>
          <a:p>
            <a:pPr marL="0" indent="0">
              <a:buNone/>
            </a:pPr>
            <a:endParaRPr lang="en-US" sz="2000" dirty="0">
              <a:solidFill>
                <a:srgbClr val="000000"/>
              </a:solidFill>
            </a:endParaRPr>
          </a:p>
          <a:p>
            <a:endParaRPr lang="en-US" sz="2000" dirty="0">
              <a:solidFill>
                <a:srgbClr val="000000"/>
              </a:solidFill>
            </a:endParaRPr>
          </a:p>
        </p:txBody>
      </p:sp>
    </p:spTree>
    <p:extLst>
      <p:ext uri="{BB962C8B-B14F-4D97-AF65-F5344CB8AC3E}">
        <p14:creationId xmlns:p14="http://schemas.microsoft.com/office/powerpoint/2010/main" val="1743688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8E6205-5962-864E-A742-749447690ADD}"/>
              </a:ext>
            </a:extLst>
          </p:cNvPr>
          <p:cNvPicPr>
            <a:picLocks noChangeAspect="1"/>
          </p:cNvPicPr>
          <p:nvPr/>
        </p:nvPicPr>
        <p:blipFill rotWithShape="1">
          <a:blip r:embed="rId2">
            <a:alphaModFix/>
          </a:blip>
          <a:srcRect l="5169" r="1595"/>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CEEDF24D-5BCE-4C45-B25D-EA9CBD5F1176}"/>
              </a:ext>
            </a:extLst>
          </p:cNvPr>
          <p:cNvSpPr>
            <a:spLocks noGrp="1"/>
          </p:cNvSpPr>
          <p:nvPr>
            <p:ph type="title"/>
          </p:nvPr>
        </p:nvSpPr>
        <p:spPr>
          <a:xfrm>
            <a:off x="804998" y="798445"/>
            <a:ext cx="4803636" cy="1311664"/>
          </a:xfrm>
        </p:spPr>
        <p:txBody>
          <a:bodyPr>
            <a:normAutofit/>
          </a:bodyPr>
          <a:lstStyle/>
          <a:p>
            <a:r>
              <a:rPr lang="en-US">
                <a:solidFill>
                  <a:srgbClr val="000000"/>
                </a:solidFill>
              </a:rPr>
              <a:t>Projection</a:t>
            </a:r>
          </a:p>
        </p:txBody>
      </p:sp>
      <p:sp>
        <p:nvSpPr>
          <p:cNvPr id="3" name="Content Placeholder 2">
            <a:extLst>
              <a:ext uri="{FF2B5EF4-FFF2-40B4-BE49-F238E27FC236}">
                <a16:creationId xmlns:a16="http://schemas.microsoft.com/office/drawing/2014/main" id="{DBC30D80-5218-EC4B-B72B-2B825B3290DC}"/>
              </a:ext>
            </a:extLst>
          </p:cNvPr>
          <p:cNvSpPr>
            <a:spLocks noGrp="1"/>
          </p:cNvSpPr>
          <p:nvPr>
            <p:ph idx="1"/>
          </p:nvPr>
        </p:nvSpPr>
        <p:spPr>
          <a:xfrm>
            <a:off x="804997" y="2272143"/>
            <a:ext cx="4706803" cy="3788830"/>
          </a:xfrm>
        </p:spPr>
        <p:txBody>
          <a:bodyPr anchor="ctr">
            <a:normAutofit/>
          </a:bodyPr>
          <a:lstStyle/>
          <a:p>
            <a:r>
              <a:rPr lang="en-US" sz="2000">
                <a:solidFill>
                  <a:srgbClr val="000000"/>
                </a:solidFill>
              </a:rPr>
              <a:t>What happens if you put a mathematician, a psychologist and a movie producer into a room and ask them to discuss projection?</a:t>
            </a:r>
          </a:p>
          <a:p>
            <a:endParaRPr lang="en-US" sz="2000">
              <a:solidFill>
                <a:srgbClr val="000000"/>
              </a:solidFill>
            </a:endParaRPr>
          </a:p>
        </p:txBody>
      </p:sp>
    </p:spTree>
    <p:extLst>
      <p:ext uri="{BB962C8B-B14F-4D97-AF65-F5344CB8AC3E}">
        <p14:creationId xmlns:p14="http://schemas.microsoft.com/office/powerpoint/2010/main" val="3164577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4165-A35F-0A44-9B2E-411359D5E264}"/>
              </a:ext>
            </a:extLst>
          </p:cNvPr>
          <p:cNvSpPr>
            <a:spLocks noGrp="1"/>
          </p:cNvSpPr>
          <p:nvPr>
            <p:ph type="title"/>
          </p:nvPr>
        </p:nvSpPr>
        <p:spPr>
          <a:xfrm>
            <a:off x="838200" y="365125"/>
            <a:ext cx="10515600" cy="6183457"/>
          </a:xfrm>
        </p:spPr>
        <p:txBody>
          <a:bodyPr>
            <a:normAutofit/>
          </a:bodyPr>
          <a:lstStyle/>
          <a:p>
            <a:pPr algn="ctr"/>
            <a:r>
              <a:rPr lang="en-US" dirty="0"/>
              <a:t>How well do you know your institution?</a:t>
            </a:r>
            <a:br>
              <a:rPr lang="en-US" dirty="0"/>
            </a:br>
            <a:br>
              <a:rPr lang="en-US" dirty="0"/>
            </a:br>
            <a:r>
              <a:rPr lang="en-US" dirty="0"/>
              <a:t>What is the overall unique value?</a:t>
            </a:r>
            <a:br>
              <a:rPr lang="en-US" dirty="0"/>
            </a:br>
            <a:br>
              <a:rPr lang="en-US" dirty="0"/>
            </a:br>
            <a:r>
              <a:rPr lang="en-US" dirty="0"/>
              <a:t>Are you asking the right questions?</a:t>
            </a:r>
            <a:br>
              <a:rPr lang="en-US" dirty="0"/>
            </a:br>
            <a:br>
              <a:rPr lang="en-US" dirty="0"/>
            </a:br>
            <a:r>
              <a:rPr lang="en-US" dirty="0"/>
              <a:t>Are you speaking the same language?</a:t>
            </a:r>
          </a:p>
        </p:txBody>
      </p:sp>
    </p:spTree>
    <p:extLst>
      <p:ext uri="{BB962C8B-B14F-4D97-AF65-F5344CB8AC3E}">
        <p14:creationId xmlns:p14="http://schemas.microsoft.com/office/powerpoint/2010/main" val="3508426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2513CA-762E-234E-BBD8-D9E3AA6BACCC}"/>
              </a:ext>
            </a:extLst>
          </p:cNvPr>
          <p:cNvSpPr>
            <a:spLocks noGrp="1"/>
          </p:cNvSpPr>
          <p:nvPr>
            <p:ph idx="1"/>
          </p:nvPr>
        </p:nvSpPr>
        <p:spPr>
          <a:xfrm>
            <a:off x="513006" y="411891"/>
            <a:ext cx="6586489" cy="3785419"/>
          </a:xfrm>
        </p:spPr>
        <p:txBody>
          <a:bodyPr>
            <a:normAutofit/>
          </a:bodyPr>
          <a:lstStyle/>
          <a:p>
            <a:r>
              <a:rPr lang="en-US" sz="2400" dirty="0"/>
              <a:t>Innovative researchers and educators are often trying to do things </a:t>
            </a:r>
            <a:r>
              <a:rPr lang="en-US" sz="2400" i="1" dirty="0"/>
              <a:t>that have never been done before</a:t>
            </a:r>
            <a:r>
              <a:rPr lang="en-US" sz="2400" dirty="0"/>
              <a:t>.</a:t>
            </a:r>
          </a:p>
          <a:p>
            <a:endParaRPr lang="en-US" sz="2400" dirty="0"/>
          </a:p>
          <a:p>
            <a:r>
              <a:rPr lang="en-US" sz="2400" dirty="0"/>
              <a:t>To expect things they need to always neatly fit into existing services, products and categories will only frustrate everyone…</a:t>
            </a:r>
          </a:p>
        </p:txBody>
      </p:sp>
      <p:pic>
        <p:nvPicPr>
          <p:cNvPr id="5" name="Picture 4" descr="A picture containing indoor, desk, table, sitting&#10;&#10;Description automatically generated">
            <a:extLst>
              <a:ext uri="{FF2B5EF4-FFF2-40B4-BE49-F238E27FC236}">
                <a16:creationId xmlns:a16="http://schemas.microsoft.com/office/drawing/2014/main" id="{7C6672AC-E0FB-A54A-969F-8CDAC4780CA0}"/>
              </a:ext>
            </a:extLst>
          </p:cNvPr>
          <p:cNvPicPr>
            <a:picLocks noChangeAspect="1"/>
          </p:cNvPicPr>
          <p:nvPr/>
        </p:nvPicPr>
        <p:blipFill rotWithShape="1">
          <a:blip r:embed="rId3"/>
          <a:srcRect l="3192" r="2271"/>
          <a:stretch/>
        </p:blipFill>
        <p:spPr>
          <a:xfrm>
            <a:off x="7556408" y="10"/>
            <a:ext cx="4635591" cy="6857990"/>
          </a:xfrm>
          <a:prstGeom prst="rect">
            <a:avLst/>
          </a:prstGeom>
          <a:effectLst/>
        </p:spPr>
      </p:pic>
      <p:sp>
        <p:nvSpPr>
          <p:cNvPr id="6" name="Rectangle 5">
            <a:extLst>
              <a:ext uri="{FF2B5EF4-FFF2-40B4-BE49-F238E27FC236}">
                <a16:creationId xmlns:a16="http://schemas.microsoft.com/office/drawing/2014/main" id="{D4142367-D66D-3C44-AA09-561456CF377B}"/>
              </a:ext>
            </a:extLst>
          </p:cNvPr>
          <p:cNvSpPr/>
          <p:nvPr/>
        </p:nvSpPr>
        <p:spPr>
          <a:xfrm>
            <a:off x="10747718" y="6676286"/>
            <a:ext cx="1500732" cy="215444"/>
          </a:xfrm>
          <a:prstGeom prst="rect">
            <a:avLst/>
          </a:prstGeom>
        </p:spPr>
        <p:txBody>
          <a:bodyPr wrap="none">
            <a:spAutoFit/>
          </a:bodyPr>
          <a:lstStyle/>
          <a:p>
            <a:r>
              <a:rPr lang="en-NZ" sz="800" b="0" i="0" dirty="0">
                <a:solidFill>
                  <a:srgbClr val="111111"/>
                </a:solidFill>
                <a:effectLst/>
                <a:latin typeface="-apple-system"/>
              </a:rPr>
              <a:t>Photo by </a:t>
            </a:r>
            <a:r>
              <a:rPr lang="en-NZ" sz="800" b="0" i="0" dirty="0">
                <a:solidFill>
                  <a:srgbClr val="767676"/>
                </a:solidFill>
                <a:effectLst/>
                <a:latin typeface="-apple-system"/>
                <a:hlinkClick r:id="rId4"/>
              </a:rPr>
              <a:t>Jaron Nix</a:t>
            </a:r>
            <a:r>
              <a:rPr lang="en-NZ" sz="800" b="0" i="0" dirty="0">
                <a:solidFill>
                  <a:srgbClr val="111111"/>
                </a:solidFill>
                <a:effectLst/>
                <a:latin typeface="-apple-system"/>
              </a:rPr>
              <a:t> on </a:t>
            </a:r>
            <a:r>
              <a:rPr lang="en-NZ" sz="800" b="0" i="0" dirty="0">
                <a:solidFill>
                  <a:srgbClr val="767676"/>
                </a:solidFill>
                <a:effectLst/>
                <a:latin typeface="-apple-system"/>
                <a:hlinkClick r:id="rId5"/>
              </a:rPr>
              <a:t>Unsplash</a:t>
            </a:r>
            <a:endParaRPr lang="en-US" sz="800" dirty="0"/>
          </a:p>
        </p:txBody>
      </p:sp>
      <p:pic>
        <p:nvPicPr>
          <p:cNvPr id="7" name="Picture 6">
            <a:extLst>
              <a:ext uri="{FF2B5EF4-FFF2-40B4-BE49-F238E27FC236}">
                <a16:creationId xmlns:a16="http://schemas.microsoft.com/office/drawing/2014/main" id="{6968DF65-9C33-AE49-A086-1291F73AA079}"/>
              </a:ext>
            </a:extLst>
          </p:cNvPr>
          <p:cNvPicPr>
            <a:picLocks noChangeAspect="1"/>
          </p:cNvPicPr>
          <p:nvPr/>
        </p:nvPicPr>
        <p:blipFill>
          <a:blip r:embed="rId6"/>
          <a:stretch>
            <a:fillRect/>
          </a:stretch>
        </p:blipFill>
        <p:spPr>
          <a:xfrm>
            <a:off x="971550" y="3075608"/>
            <a:ext cx="5219700" cy="3708400"/>
          </a:xfrm>
          <a:prstGeom prst="rect">
            <a:avLst/>
          </a:prstGeom>
        </p:spPr>
      </p:pic>
    </p:spTree>
    <p:extLst>
      <p:ext uri="{BB962C8B-B14F-4D97-AF65-F5344CB8AC3E}">
        <p14:creationId xmlns:p14="http://schemas.microsoft.com/office/powerpoint/2010/main" val="2529255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9070-27C2-E843-ABA8-7E95E7DD67EB}"/>
              </a:ext>
            </a:extLst>
          </p:cNvPr>
          <p:cNvSpPr>
            <a:spLocks noGrp="1"/>
          </p:cNvSpPr>
          <p:nvPr>
            <p:ph type="title"/>
          </p:nvPr>
        </p:nvSpPr>
        <p:spPr>
          <a:xfrm>
            <a:off x="838200" y="365125"/>
            <a:ext cx="5572874" cy="4176053"/>
          </a:xfrm>
        </p:spPr>
        <p:txBody>
          <a:bodyPr/>
          <a:lstStyle/>
          <a:p>
            <a:r>
              <a:rPr lang="en-US" dirty="0"/>
              <a:t>Change the way we look at our mission</a:t>
            </a:r>
          </a:p>
        </p:txBody>
      </p:sp>
      <p:pic>
        <p:nvPicPr>
          <p:cNvPr id="4" name="Picture 3">
            <a:extLst>
              <a:ext uri="{FF2B5EF4-FFF2-40B4-BE49-F238E27FC236}">
                <a16:creationId xmlns:a16="http://schemas.microsoft.com/office/drawing/2014/main" id="{151FD04A-5683-0E46-A123-29A25B04C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733" y="508645"/>
            <a:ext cx="3939115" cy="5835725"/>
          </a:xfrm>
          <a:prstGeom prst="rect">
            <a:avLst/>
          </a:prstGeom>
        </p:spPr>
      </p:pic>
    </p:spTree>
    <p:extLst>
      <p:ext uri="{BB962C8B-B14F-4D97-AF65-F5344CB8AC3E}">
        <p14:creationId xmlns:p14="http://schemas.microsoft.com/office/powerpoint/2010/main" val="3298727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39070-27C2-E843-ABA8-7E95E7DD67EB}"/>
              </a:ext>
            </a:extLst>
          </p:cNvPr>
          <p:cNvSpPr>
            <a:spLocks noGrp="1"/>
          </p:cNvSpPr>
          <p:nvPr>
            <p:ph type="title"/>
          </p:nvPr>
        </p:nvSpPr>
        <p:spPr>
          <a:xfrm>
            <a:off x="838200" y="365125"/>
            <a:ext cx="5572874" cy="4176053"/>
          </a:xfrm>
        </p:spPr>
        <p:txBody>
          <a:bodyPr/>
          <a:lstStyle/>
          <a:p>
            <a:r>
              <a:rPr lang="en-US" dirty="0"/>
              <a:t>Change the way we look at our mission</a:t>
            </a:r>
          </a:p>
        </p:txBody>
      </p:sp>
      <p:pic>
        <p:nvPicPr>
          <p:cNvPr id="4" name="Picture 3">
            <a:extLst>
              <a:ext uri="{FF2B5EF4-FFF2-40B4-BE49-F238E27FC236}">
                <a16:creationId xmlns:a16="http://schemas.microsoft.com/office/drawing/2014/main" id="{151FD04A-5683-0E46-A123-29A25B04C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733" y="508645"/>
            <a:ext cx="3939115" cy="5835725"/>
          </a:xfrm>
          <a:prstGeom prst="rect">
            <a:avLst/>
          </a:prstGeom>
        </p:spPr>
      </p:pic>
      <p:sp>
        <p:nvSpPr>
          <p:cNvPr id="3" name="TextBox 2">
            <a:extLst>
              <a:ext uri="{FF2B5EF4-FFF2-40B4-BE49-F238E27FC236}">
                <a16:creationId xmlns:a16="http://schemas.microsoft.com/office/drawing/2014/main" id="{B5841EBC-F34E-4E40-84F1-3402ADAC5DC9}"/>
              </a:ext>
            </a:extLst>
          </p:cNvPr>
          <p:cNvSpPr txBox="1"/>
          <p:nvPr/>
        </p:nvSpPr>
        <p:spPr>
          <a:xfrm>
            <a:off x="719192" y="4022893"/>
            <a:ext cx="6041204" cy="1446550"/>
          </a:xfrm>
          <a:prstGeom prst="rect">
            <a:avLst/>
          </a:prstGeom>
          <a:noFill/>
        </p:spPr>
        <p:txBody>
          <a:bodyPr wrap="square" rtlCol="0">
            <a:spAutoFit/>
          </a:bodyPr>
          <a:lstStyle/>
          <a:p>
            <a:pPr algn="ctr"/>
            <a:r>
              <a:rPr lang="en-US" sz="4400" dirty="0"/>
              <a:t>Change the way </a:t>
            </a:r>
            <a:r>
              <a:rPr lang="en-US" sz="4400" u="sng" dirty="0"/>
              <a:t>you</a:t>
            </a:r>
            <a:r>
              <a:rPr lang="en-US" sz="4400" dirty="0"/>
              <a:t> look at your role</a:t>
            </a:r>
          </a:p>
        </p:txBody>
      </p:sp>
    </p:spTree>
    <p:extLst>
      <p:ext uri="{BB962C8B-B14F-4D97-AF65-F5344CB8AC3E}">
        <p14:creationId xmlns:p14="http://schemas.microsoft.com/office/powerpoint/2010/main" val="1826754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8BE2-EB1B-8C47-8303-AD48E1ED347F}"/>
              </a:ext>
            </a:extLst>
          </p:cNvPr>
          <p:cNvSpPr>
            <a:spLocks noGrp="1"/>
          </p:cNvSpPr>
          <p:nvPr>
            <p:ph type="title"/>
          </p:nvPr>
        </p:nvSpPr>
        <p:spPr/>
        <p:txBody>
          <a:bodyPr/>
          <a:lstStyle/>
          <a:p>
            <a:pPr algn="ctr"/>
            <a:r>
              <a:rPr lang="en-US" dirty="0"/>
              <a:t>We are the experts in our field</a:t>
            </a:r>
          </a:p>
        </p:txBody>
      </p:sp>
      <p:pic>
        <p:nvPicPr>
          <p:cNvPr id="4" name="Picture 3">
            <a:extLst>
              <a:ext uri="{FF2B5EF4-FFF2-40B4-BE49-F238E27FC236}">
                <a16:creationId xmlns:a16="http://schemas.microsoft.com/office/drawing/2014/main" id="{2F2876F3-D2D1-F04C-9994-F222C157B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133" y="1475076"/>
            <a:ext cx="5295837" cy="5295837"/>
          </a:xfrm>
          <a:prstGeom prst="rect">
            <a:avLst/>
          </a:prstGeom>
        </p:spPr>
      </p:pic>
    </p:spTree>
    <p:extLst>
      <p:ext uri="{BB962C8B-B14F-4D97-AF65-F5344CB8AC3E}">
        <p14:creationId xmlns:p14="http://schemas.microsoft.com/office/powerpoint/2010/main" val="13385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9587-805F-E749-8E79-384EBD9A94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C538D3-7121-D644-B684-E52652A7DA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EAD808-38A5-E941-A7C5-3E29583FCF1B}"/>
              </a:ext>
            </a:extLst>
          </p:cNvPr>
          <p:cNvPicPr>
            <a:picLocks noChangeAspect="1"/>
          </p:cNvPicPr>
          <p:nvPr/>
        </p:nvPicPr>
        <p:blipFill rotWithShape="1">
          <a:blip r:embed="rId2">
            <a:extLst>
              <a:ext uri="{28A0092B-C50C-407E-A947-70E740481C1C}">
                <a14:useLocalDpi xmlns:a14="http://schemas.microsoft.com/office/drawing/2010/main" val="0"/>
              </a:ext>
            </a:extLst>
          </a:blip>
          <a:srcRect t="3742" b="15901"/>
          <a:stretch/>
        </p:blipFill>
        <p:spPr>
          <a:xfrm>
            <a:off x="20" y="10"/>
            <a:ext cx="12191980" cy="6857990"/>
          </a:xfrm>
          <a:prstGeom prst="rect">
            <a:avLst/>
          </a:prstGeom>
        </p:spPr>
      </p:pic>
    </p:spTree>
    <p:extLst>
      <p:ext uri="{BB962C8B-B14F-4D97-AF65-F5344CB8AC3E}">
        <p14:creationId xmlns:p14="http://schemas.microsoft.com/office/powerpoint/2010/main" val="4023272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EF71E-9BEE-EC46-A0C0-B3D713267C9D}"/>
              </a:ext>
            </a:extLst>
          </p:cNvPr>
          <p:cNvSpPr>
            <a:spLocks noGrp="1"/>
          </p:cNvSpPr>
          <p:nvPr>
            <p:ph type="title"/>
          </p:nvPr>
        </p:nvSpPr>
        <p:spPr>
          <a:xfrm>
            <a:off x="1120624" y="1122807"/>
            <a:ext cx="9954443" cy="4297680"/>
          </a:xfrm>
          <a:noFill/>
          <a:ln>
            <a:noFill/>
          </a:ln>
        </p:spPr>
        <p:txBody>
          <a:bodyPr vert="horz" lIns="91440" tIns="45720" rIns="91440" bIns="45720" rtlCol="0" anchor="ctr">
            <a:normAutofit/>
          </a:bodyPr>
          <a:lstStyle/>
          <a:p>
            <a:pPr algn="ctr"/>
            <a:r>
              <a:rPr lang="en-US" sz="5100" b="1">
                <a:solidFill>
                  <a:srgbClr val="FFFFFF"/>
                </a:solidFill>
              </a:rPr>
              <a:t>Campus ICT exists to make sense of the complexity, to match the institutional strategy with technology and to ensure the successful deployment of those technology services.</a:t>
            </a:r>
            <a:endParaRPr lang="en-US" sz="5100">
              <a:solidFill>
                <a:srgbClr val="FFFFFF"/>
              </a:solidFill>
            </a:endParaRPr>
          </a:p>
        </p:txBody>
      </p:sp>
    </p:spTree>
    <p:extLst>
      <p:ext uri="{BB962C8B-B14F-4D97-AF65-F5344CB8AC3E}">
        <p14:creationId xmlns:p14="http://schemas.microsoft.com/office/powerpoint/2010/main" val="1365724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5E26C-ED2B-0649-AB33-7C6A3CC074B0}"/>
              </a:ext>
            </a:extLst>
          </p:cNvPr>
          <p:cNvSpPr>
            <a:spLocks noGrp="1"/>
          </p:cNvSpPr>
          <p:nvPr>
            <p:ph type="title"/>
          </p:nvPr>
        </p:nvSpPr>
        <p:spPr>
          <a:xfrm>
            <a:off x="838200" y="365125"/>
            <a:ext cx="10515600" cy="1325563"/>
          </a:xfrm>
        </p:spPr>
        <p:txBody>
          <a:bodyPr/>
          <a:lstStyle/>
          <a:p>
            <a:pPr algn="ctr"/>
            <a:r>
              <a:rPr lang="en-US" dirty="0"/>
              <a:t>We are integrators and we are architects</a:t>
            </a:r>
          </a:p>
        </p:txBody>
      </p:sp>
      <p:pic>
        <p:nvPicPr>
          <p:cNvPr id="5" name="Content Placeholder 4">
            <a:extLst>
              <a:ext uri="{FF2B5EF4-FFF2-40B4-BE49-F238E27FC236}">
                <a16:creationId xmlns:a16="http://schemas.microsoft.com/office/drawing/2014/main" id="{82B3CCB6-1399-8A44-ABD8-3328BEC9D426}"/>
              </a:ext>
            </a:extLst>
          </p:cNvPr>
          <p:cNvPicPr>
            <a:picLocks noGrp="1" noChangeAspect="1"/>
          </p:cNvPicPr>
          <p:nvPr>
            <p:ph idx="1"/>
          </p:nvPr>
        </p:nvPicPr>
        <p:blipFill>
          <a:blip r:embed="rId2"/>
          <a:stretch>
            <a:fillRect/>
          </a:stretch>
        </p:blipFill>
        <p:spPr>
          <a:xfrm>
            <a:off x="3854450" y="2286794"/>
            <a:ext cx="4483100" cy="3429000"/>
          </a:xfrm>
        </p:spPr>
      </p:pic>
    </p:spTree>
    <p:extLst>
      <p:ext uri="{BB962C8B-B14F-4D97-AF65-F5344CB8AC3E}">
        <p14:creationId xmlns:p14="http://schemas.microsoft.com/office/powerpoint/2010/main" val="355968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p:spPr>
        <p:txBody>
          <a:bodyPr>
            <a:normAutofit/>
          </a:bodyPr>
          <a:lstStyle/>
          <a:p>
            <a:pPr algn="ctr"/>
            <a:r>
              <a:rPr lang="en-US" dirty="0"/>
              <a:t>We serve an amazing community of educators, scientists, students and innovators</a:t>
            </a:r>
            <a:br>
              <a:rPr lang="en-US" dirty="0"/>
            </a:br>
            <a:br>
              <a:rPr lang="en-US" dirty="0"/>
            </a:br>
            <a:r>
              <a:rPr lang="en-US" dirty="0"/>
              <a:t>Are we bringing our expertise to the table in support of their goals and ideas?</a:t>
            </a:r>
            <a:br>
              <a:rPr lang="en-US" dirty="0"/>
            </a:br>
            <a:br>
              <a:rPr lang="en-US" dirty="0"/>
            </a:br>
            <a:r>
              <a:rPr lang="en-US" dirty="0"/>
              <a:t>Where are we spending most of our (valuable) time?</a:t>
            </a:r>
          </a:p>
        </p:txBody>
      </p:sp>
    </p:spTree>
    <p:extLst>
      <p:ext uri="{BB962C8B-B14F-4D97-AF65-F5344CB8AC3E}">
        <p14:creationId xmlns:p14="http://schemas.microsoft.com/office/powerpoint/2010/main" val="1282557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4D33C6FE-A1E8-7E43-8400-C6F7D010B032}"/>
              </a:ext>
            </a:extLst>
          </p:cNvPr>
          <p:cNvPicPr>
            <a:picLocks noChangeAspect="1"/>
          </p:cNvPicPr>
          <p:nvPr/>
        </p:nvPicPr>
        <p:blipFill rotWithShape="1">
          <a:blip r:embed="rId2"/>
          <a:srcRect r="2085" b="3"/>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C24B4B12-8E8D-114D-B7D1-7F5676C69562}"/>
              </a:ext>
            </a:extLst>
          </p:cNvPr>
          <p:cNvSpPr>
            <a:spLocks noGrp="1"/>
          </p:cNvSpPr>
          <p:nvPr>
            <p:ph type="title"/>
          </p:nvPr>
        </p:nvSpPr>
        <p:spPr>
          <a:xfrm>
            <a:off x="648929" y="629266"/>
            <a:ext cx="5127031" cy="2679013"/>
          </a:xfrm>
        </p:spPr>
        <p:txBody>
          <a:bodyPr>
            <a:normAutofit/>
          </a:bodyPr>
          <a:lstStyle/>
          <a:p>
            <a:r>
              <a:rPr lang="en-US" dirty="0"/>
              <a:t>Well…</a:t>
            </a:r>
            <a:br>
              <a:rPr lang="en-US" dirty="0"/>
            </a:br>
            <a:br>
              <a:rPr lang="en-US" dirty="0"/>
            </a:br>
            <a:r>
              <a:rPr lang="en-US" dirty="0"/>
              <a:t>As any engineer will tell you…</a:t>
            </a:r>
          </a:p>
        </p:txBody>
      </p:sp>
    </p:spTree>
    <p:extLst>
      <p:ext uri="{BB962C8B-B14F-4D97-AF65-F5344CB8AC3E}">
        <p14:creationId xmlns:p14="http://schemas.microsoft.com/office/powerpoint/2010/main" val="1055818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348" y="110754"/>
            <a:ext cx="8027652" cy="5260545"/>
          </a:xfrm>
          <a:prstGeom prst="rect">
            <a:avLst/>
          </a:prstGeom>
        </p:spPr>
      </p:pic>
      <p:sp>
        <p:nvSpPr>
          <p:cNvPr id="3" name="Content Placeholder 2"/>
          <p:cNvSpPr>
            <a:spLocks noGrp="1"/>
          </p:cNvSpPr>
          <p:nvPr>
            <p:ph idx="1"/>
          </p:nvPr>
        </p:nvSpPr>
        <p:spPr>
          <a:xfrm>
            <a:off x="448735" y="2755075"/>
            <a:ext cx="5681133" cy="1664550"/>
          </a:xfrm>
        </p:spPr>
        <p:txBody>
          <a:bodyPr>
            <a:normAutofit fontScale="92500"/>
          </a:bodyPr>
          <a:lstStyle/>
          <a:p>
            <a:pPr marL="0" indent="0" algn="ctr">
              <a:buNone/>
            </a:pPr>
            <a:r>
              <a:rPr lang="en-US" sz="4800" dirty="0"/>
              <a:t>What are you doing to enable your innovators?</a:t>
            </a:r>
            <a:endParaRPr lang="en-US" sz="2600" dirty="0"/>
          </a:p>
          <a:p>
            <a:pPr algn="ctr"/>
            <a:endParaRPr lang="en-US" dirty="0"/>
          </a:p>
        </p:txBody>
      </p:sp>
      <p:sp>
        <p:nvSpPr>
          <p:cNvPr id="12" name="Rectangle 11"/>
          <p:cNvSpPr/>
          <p:nvPr/>
        </p:nvSpPr>
        <p:spPr>
          <a:xfrm>
            <a:off x="11328399" y="4922540"/>
            <a:ext cx="812800" cy="668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70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574D0-4A76-F34F-8744-5A719F1B1A3D}"/>
              </a:ext>
            </a:extLst>
          </p:cNvPr>
          <p:cNvSpPr>
            <a:spLocks noGrp="1"/>
          </p:cNvSpPr>
          <p:nvPr>
            <p:ph type="title"/>
          </p:nvPr>
        </p:nvSpPr>
        <p:spPr/>
        <p:txBody>
          <a:bodyPr/>
          <a:lstStyle/>
          <a:p>
            <a:pPr algn="ctr"/>
            <a:r>
              <a:rPr lang="en-US" dirty="0"/>
              <a:t>Some of what we do is plumbing</a:t>
            </a:r>
          </a:p>
        </p:txBody>
      </p:sp>
      <p:pic>
        <p:nvPicPr>
          <p:cNvPr id="4" name="Content Placeholder 3">
            <a:extLst>
              <a:ext uri="{FF2B5EF4-FFF2-40B4-BE49-F238E27FC236}">
                <a16:creationId xmlns:a16="http://schemas.microsoft.com/office/drawing/2014/main" id="{7FFE36BB-BDAB-1943-BC68-9B0A2CED7982}"/>
              </a:ext>
            </a:extLst>
          </p:cNvPr>
          <p:cNvPicPr>
            <a:picLocks noGrp="1" noChangeAspect="1"/>
          </p:cNvPicPr>
          <p:nvPr>
            <p:ph idx="1"/>
          </p:nvPr>
        </p:nvPicPr>
        <p:blipFill>
          <a:blip r:embed="rId3"/>
          <a:stretch>
            <a:fillRect/>
          </a:stretch>
        </p:blipFill>
        <p:spPr>
          <a:xfrm>
            <a:off x="3025942" y="2399488"/>
            <a:ext cx="5810049" cy="3253627"/>
          </a:xfrm>
          <a:prstGeom prst="rect">
            <a:avLst/>
          </a:prstGeom>
        </p:spPr>
      </p:pic>
    </p:spTree>
    <p:extLst>
      <p:ext uri="{BB962C8B-B14F-4D97-AF65-F5344CB8AC3E}">
        <p14:creationId xmlns:p14="http://schemas.microsoft.com/office/powerpoint/2010/main" val="940370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C8826-692F-824C-8837-289AD4D2E640}"/>
              </a:ext>
            </a:extLst>
          </p:cNvPr>
          <p:cNvSpPr>
            <a:spLocks noGrp="1"/>
          </p:cNvSpPr>
          <p:nvPr>
            <p:ph type="title"/>
          </p:nvPr>
        </p:nvSpPr>
        <p:spPr>
          <a:xfrm>
            <a:off x="838200" y="365125"/>
            <a:ext cx="10515600" cy="2544330"/>
          </a:xfrm>
        </p:spPr>
        <p:txBody>
          <a:bodyPr>
            <a:normAutofit/>
          </a:bodyPr>
          <a:lstStyle/>
          <a:p>
            <a:pPr algn="ctr"/>
            <a:r>
              <a:rPr lang="en-US" dirty="0"/>
              <a:t>At that point it’s just a simple </a:t>
            </a:r>
            <a:r>
              <a:rPr lang="en-US" dirty="0" err="1"/>
              <a:t>maths</a:t>
            </a:r>
            <a:r>
              <a:rPr lang="en-US" dirty="0"/>
              <a:t> problem</a:t>
            </a:r>
            <a:br>
              <a:rPr lang="en-US" dirty="0"/>
            </a:br>
            <a:br>
              <a:rPr lang="en-US" dirty="0"/>
            </a:br>
            <a:r>
              <a:rPr lang="en-US" dirty="0"/>
              <a:t>- Repeatable with a singular solution</a:t>
            </a:r>
          </a:p>
        </p:txBody>
      </p:sp>
      <p:sp>
        <p:nvSpPr>
          <p:cNvPr id="4" name="TextBox 3">
            <a:extLst>
              <a:ext uri="{FF2B5EF4-FFF2-40B4-BE49-F238E27FC236}">
                <a16:creationId xmlns:a16="http://schemas.microsoft.com/office/drawing/2014/main" id="{E7817740-B929-8347-914F-5E66F7449ABF}"/>
              </a:ext>
            </a:extLst>
          </p:cNvPr>
          <p:cNvSpPr txBox="1"/>
          <p:nvPr/>
        </p:nvSpPr>
        <p:spPr>
          <a:xfrm>
            <a:off x="3747440" y="3957452"/>
            <a:ext cx="4697120" cy="769441"/>
          </a:xfrm>
          <a:prstGeom prst="rect">
            <a:avLst/>
          </a:prstGeom>
          <a:noFill/>
        </p:spPr>
        <p:txBody>
          <a:bodyPr wrap="none" rtlCol="0">
            <a:spAutoFit/>
          </a:bodyPr>
          <a:lstStyle/>
          <a:p>
            <a:r>
              <a:rPr lang="en-US" sz="4400" dirty="0"/>
              <a:t>5+5+5+5+5 = 55555</a:t>
            </a:r>
          </a:p>
        </p:txBody>
      </p:sp>
    </p:spTree>
    <p:extLst>
      <p:ext uri="{BB962C8B-B14F-4D97-AF65-F5344CB8AC3E}">
        <p14:creationId xmlns:p14="http://schemas.microsoft.com/office/powerpoint/2010/main" val="1682483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C162-149C-B948-B2E0-EBA8259172B0}"/>
              </a:ext>
            </a:extLst>
          </p:cNvPr>
          <p:cNvSpPr>
            <a:spLocks noGrp="1"/>
          </p:cNvSpPr>
          <p:nvPr>
            <p:ph type="title"/>
          </p:nvPr>
        </p:nvSpPr>
        <p:spPr/>
        <p:txBody>
          <a:bodyPr/>
          <a:lstStyle/>
          <a:p>
            <a:pPr algn="ctr"/>
            <a:r>
              <a:rPr lang="en-US" dirty="0"/>
              <a:t>The plumbing must work. Always.</a:t>
            </a:r>
          </a:p>
        </p:txBody>
      </p:sp>
      <p:pic>
        <p:nvPicPr>
          <p:cNvPr id="4" name="Content Placeholder 3">
            <a:extLst>
              <a:ext uri="{FF2B5EF4-FFF2-40B4-BE49-F238E27FC236}">
                <a16:creationId xmlns:a16="http://schemas.microsoft.com/office/drawing/2014/main" id="{BC49794B-79AC-2548-B4AD-347CA71ECF2A}"/>
              </a:ext>
            </a:extLst>
          </p:cNvPr>
          <p:cNvPicPr>
            <a:picLocks noGrp="1" noChangeAspect="1"/>
          </p:cNvPicPr>
          <p:nvPr>
            <p:ph idx="1"/>
          </p:nvPr>
        </p:nvPicPr>
        <p:blipFill>
          <a:blip r:embed="rId2"/>
          <a:stretch>
            <a:fillRect/>
          </a:stretch>
        </p:blipFill>
        <p:spPr>
          <a:xfrm>
            <a:off x="3179920" y="1825625"/>
            <a:ext cx="5832159" cy="4351338"/>
          </a:xfrm>
          <a:prstGeom prst="rect">
            <a:avLst/>
          </a:prstGeom>
        </p:spPr>
      </p:pic>
    </p:spTree>
    <p:extLst>
      <p:ext uri="{BB962C8B-B14F-4D97-AF65-F5344CB8AC3E}">
        <p14:creationId xmlns:p14="http://schemas.microsoft.com/office/powerpoint/2010/main" val="3906076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8" name="Content Placeholder 4">
            <a:extLst>
              <a:ext uri="{FF2B5EF4-FFF2-40B4-BE49-F238E27FC236}">
                <a16:creationId xmlns:a16="http://schemas.microsoft.com/office/drawing/2014/main" id="{DE88C8E8-7C47-BF40-92ED-359CD11796F6}"/>
              </a:ext>
            </a:extLst>
          </p:cNvPr>
          <p:cNvPicPr>
            <a:picLocks noChangeAspect="1"/>
          </p:cNvPicPr>
          <p:nvPr/>
        </p:nvPicPr>
        <p:blipFill rotWithShape="1">
          <a:blip r:embed="rId3"/>
          <a:srcRect l="20455" r="1050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B5BC57DD-F1C4-DB44-90C5-1DF8AC483F50}"/>
              </a:ext>
            </a:extLst>
          </p:cNvPr>
          <p:cNvSpPr>
            <a:spLocks noGrp="1"/>
          </p:cNvSpPr>
          <p:nvPr>
            <p:ph type="title"/>
          </p:nvPr>
        </p:nvSpPr>
        <p:spPr>
          <a:xfrm>
            <a:off x="655320" y="365125"/>
            <a:ext cx="5120114" cy="1692794"/>
          </a:xfrm>
        </p:spPr>
        <p:txBody>
          <a:bodyPr>
            <a:normAutofit/>
          </a:bodyPr>
          <a:lstStyle/>
          <a:p>
            <a:r>
              <a:rPr lang="en-US" sz="3600" dirty="0"/>
              <a:t>So is that a bad thing?</a:t>
            </a:r>
          </a:p>
        </p:txBody>
      </p:sp>
    </p:spTree>
    <p:extLst>
      <p:ext uri="{BB962C8B-B14F-4D97-AF65-F5344CB8AC3E}">
        <p14:creationId xmlns:p14="http://schemas.microsoft.com/office/powerpoint/2010/main" val="400027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886C43-5BD2-9947-A637-4627B76E85E4}"/>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295677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1287</Words>
  <Application>Microsoft Macintosh PowerPoint</Application>
  <PresentationFormat>Widescreen</PresentationFormat>
  <Paragraphs>141</Paragraphs>
  <Slides>40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-apple-system</vt:lpstr>
      <vt:lpstr>Arial</vt:lpstr>
      <vt:lpstr>Calibri</vt:lpstr>
      <vt:lpstr>Calibri Light</vt:lpstr>
      <vt:lpstr>Lato</vt:lpstr>
      <vt:lpstr>Office Theme</vt:lpstr>
      <vt:lpstr>PowerPoint Presentation</vt:lpstr>
      <vt:lpstr>PowerPoint Presentation</vt:lpstr>
      <vt:lpstr>PowerPoint Presentation</vt:lpstr>
      <vt:lpstr>Well…  As any engineer will tell you…</vt:lpstr>
      <vt:lpstr>Some of what we do is plumbing</vt:lpstr>
      <vt:lpstr>At that point it’s just a simple maths problem  - Repeatable with a singular solution</vt:lpstr>
      <vt:lpstr>The plumbing must work. Always.</vt:lpstr>
      <vt:lpstr>So is that a bad thing?</vt:lpstr>
      <vt:lpstr>PowerPoint Presentation</vt:lpstr>
      <vt:lpstr>“Smoking radar facility UPS halts NZ flights”</vt:lpstr>
      <vt:lpstr>Ok, so we can’t have the plumbing fail.  Plumbing requires skill and talent to do correctly.  Is that why we exist? Is that our value? </vt:lpstr>
      <vt:lpstr>Operations can be done by others.</vt:lpstr>
      <vt:lpstr>Have someone else do those!  Your understanding of the institution is far more valuable than your specific technology skills…</vt:lpstr>
      <vt:lpstr>Easier said than done…</vt:lpstr>
      <vt:lpstr>Stop spending so much time on solved problems.</vt:lpstr>
      <vt:lpstr>Architecture</vt:lpstr>
      <vt:lpstr>The architect </vt:lpstr>
      <vt:lpstr>The IT department as a multidisciplinary team of architects</vt:lpstr>
      <vt:lpstr>Are you reaching across the whole institution?</vt:lpstr>
      <vt:lpstr>The Mindset Gap</vt:lpstr>
      <vt:lpstr>Translation</vt:lpstr>
      <vt:lpstr>Is Oxygen a Metal?</vt:lpstr>
      <vt:lpstr>In real life…</vt:lpstr>
      <vt:lpstr>PowerPoint Presentation</vt:lpstr>
      <vt:lpstr>Oxygen in Astronomy</vt:lpstr>
      <vt:lpstr>PowerPoint Presentation</vt:lpstr>
      <vt:lpstr>PowerPoint Presentation</vt:lpstr>
      <vt:lpstr>So what IS a metal?!?</vt:lpstr>
      <vt:lpstr>Scale</vt:lpstr>
      <vt:lpstr>Projection</vt:lpstr>
      <vt:lpstr>How well do you know your institution?  What is the overall unique value?  Are you asking the right questions?  Are you speaking the same language?</vt:lpstr>
      <vt:lpstr>PowerPoint Presentation</vt:lpstr>
      <vt:lpstr>Change the way we look at our mission</vt:lpstr>
      <vt:lpstr>Change the way we look at our mission</vt:lpstr>
      <vt:lpstr>We are the experts in our field</vt:lpstr>
      <vt:lpstr>PowerPoint Presentation</vt:lpstr>
      <vt:lpstr>Campus ICT exists to make sense of the complexity, to match the institutional strategy with technology and to ensure the successful deployment of those technology services.</vt:lpstr>
      <vt:lpstr>We are integrators and we are architects</vt:lpstr>
      <vt:lpstr>We serve an amazing community of educators, scientists, students and innovators  Are we bringing our expertise to the table in support of their goals and ideas?  Where are we spending most of our (valuable)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Wallace Chase</dc:creator>
  <cp:lastModifiedBy>Wallace Chase</cp:lastModifiedBy>
  <cp:revision>2</cp:revision>
  <dcterms:created xsi:type="dcterms:W3CDTF">2019-10-01T01:20:39Z</dcterms:created>
  <dcterms:modified xsi:type="dcterms:W3CDTF">2019-10-01T01:48:21Z</dcterms:modified>
</cp:coreProperties>
</file>