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4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405" r:id="rId2"/>
    <p:sldId id="338" r:id="rId3"/>
    <p:sldId id="339" r:id="rId4"/>
    <p:sldId id="290" r:id="rId5"/>
    <p:sldId id="291" r:id="rId6"/>
    <p:sldId id="294" r:id="rId7"/>
    <p:sldId id="295" r:id="rId8"/>
    <p:sldId id="296" r:id="rId9"/>
    <p:sldId id="297" r:id="rId10"/>
    <p:sldId id="298" r:id="rId11"/>
    <p:sldId id="304" r:id="rId12"/>
    <p:sldId id="299" r:id="rId13"/>
    <p:sldId id="300" r:id="rId14"/>
    <p:sldId id="301" r:id="rId15"/>
    <p:sldId id="302" r:id="rId16"/>
    <p:sldId id="303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51" r:id="rId50"/>
    <p:sldId id="337" r:id="rId51"/>
    <p:sldId id="356" r:id="rId52"/>
    <p:sldId id="368" r:id="rId53"/>
    <p:sldId id="367" r:id="rId54"/>
    <p:sldId id="361" r:id="rId55"/>
    <p:sldId id="362" r:id="rId56"/>
    <p:sldId id="363" r:id="rId57"/>
    <p:sldId id="341" r:id="rId58"/>
    <p:sldId id="407" r:id="rId59"/>
    <p:sldId id="358" r:id="rId60"/>
    <p:sldId id="357" r:id="rId61"/>
    <p:sldId id="359" r:id="rId62"/>
    <p:sldId id="369" r:id="rId63"/>
    <p:sldId id="364" r:id="rId64"/>
    <p:sldId id="365" r:id="rId65"/>
    <p:sldId id="366" r:id="rId66"/>
    <p:sldId id="370" r:id="rId67"/>
    <p:sldId id="371" r:id="rId68"/>
    <p:sldId id="372" r:id="rId69"/>
    <p:sldId id="355" r:id="rId70"/>
    <p:sldId id="406" r:id="rId71"/>
    <p:sldId id="354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7B54"/>
    <a:srgbClr val="2E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4"/>
    <p:restoredTop sz="88413"/>
  </p:normalViewPr>
  <p:slideViewPr>
    <p:cSldViewPr snapToGrid="0" snapToObjects="1">
      <p:cViewPr varScale="1">
        <p:scale>
          <a:sx n="109" d="100"/>
          <a:sy n="109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8AE71-B64B-7C4D-83AB-4335918BBFA2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8B693-4373-EC4B-A467-C46C119DD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5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57F5E-B8B3-FC49-A99D-612FDFCB6D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0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Both computational</a:t>
            </a:r>
            <a:r>
              <a:rPr lang="en-US" baseline="0"/>
              <a:t> research and velociraptors are agile.  Each of them need to change their behavior to match environmental constraints.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8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Both tend to move rapidly!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Both work more effectively</a:t>
            </a:r>
            <a:r>
              <a:rPr lang="en-US" baseline="0"/>
              <a:t> as a group.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25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both will consume any (and all) available resources that are presented to them.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18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both are really, really cool!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89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both are really, really cool!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2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our network…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1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requirements of the computational researcher simply</a:t>
            </a:r>
            <a:r>
              <a:rPr lang="en-US" baseline="0"/>
              <a:t> do not align easily with the traditional capabilities of regular networks.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2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54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</a:t>
            </a:r>
            <a:r>
              <a:rPr lang="en-US" baseline="0"/>
              <a:t> of these environments have controls around them. Some more stringent than others such as PCI standards for credit card processing or HIPPA for student records</a:t>
            </a:r>
            <a:r>
              <a:rPr lang="mr-IN" baseline="0"/>
              <a:t>…</a:t>
            </a:r>
            <a:endParaRPr lang="en-US" baseline="0"/>
          </a:p>
          <a:p>
            <a:r>
              <a:rPr lang="en-US" baseline="0"/>
              <a:t>Then there is the student access environment</a:t>
            </a:r>
            <a:r>
              <a:rPr lang="mr-IN" baseline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0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5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Simply put</a:t>
            </a:r>
            <a:r>
              <a:rPr lang="en-US" baseline="0" dirty="0"/>
              <a:t> a DTN is a computer that can move data from disk to network at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79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3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have the “WAN”, basically the external connectivity for the academic network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Well, “approximately”…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7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proof</a:t>
            </a:r>
            <a:r>
              <a:rPr lang="en-US" baseline="0"/>
              <a:t> that this analogy holds true</a:t>
            </a:r>
            <a:r>
              <a:rPr lang="mr-IN" baseline="0"/>
              <a:t>…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use a Venn diagram!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8B693-4373-EC4B-A467-C46C119DD0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2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0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8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0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7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54664-54E0-4B49-94E9-4CC7DEBA8865}" type="datetimeFigureOut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A73-07E5-794C-8007-935659308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hyperlink" Target="mailto:wallace.chase@reannz.co.nz" TargetMode="External"/><Relationship Id="rId10" Type="http://schemas.openxmlformats.org/officeDocument/2006/relationships/image" Target="../media/image7.jpg"/><Relationship Id="rId4" Type="http://schemas.openxmlformats.org/officeDocument/2006/relationships/image" Target="../media/image2.jp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wallace.chase@reannz.co.nz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4F00BF-1092-B444-91E0-C2D6B9EEA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9" y="3599923"/>
            <a:ext cx="4271510" cy="1781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10754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5" y="1605517"/>
            <a:ext cx="5681133" cy="2814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Wallace A. Chase</a:t>
            </a:r>
          </a:p>
          <a:p>
            <a:pPr marL="0" indent="0" algn="ctr">
              <a:buNone/>
            </a:pPr>
            <a:r>
              <a:rPr lang="en-US" dirty="0"/>
              <a:t>Technical Engagement Manager</a:t>
            </a:r>
          </a:p>
          <a:p>
            <a:pPr marL="0" indent="0" algn="ctr">
              <a:buNone/>
            </a:pPr>
            <a:r>
              <a:rPr lang="en-US" sz="2200" dirty="0">
                <a:hlinkClick r:id="rId5"/>
              </a:rPr>
              <a:t>wallace.chase@reannz.co.nz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@</a:t>
            </a:r>
            <a:r>
              <a:rPr lang="en-US" sz="2200" dirty="0" err="1"/>
              <a:t>bmtfr</a:t>
            </a:r>
            <a:endParaRPr lang="en-US" sz="2200" dirty="0"/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08" y="5844142"/>
            <a:ext cx="19050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15" y="4992639"/>
            <a:ext cx="1444189" cy="757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14" y="4918397"/>
            <a:ext cx="2133600" cy="925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46" y="6037808"/>
            <a:ext cx="2700868" cy="415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11" y="5513942"/>
            <a:ext cx="1402687" cy="939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96" y="5769274"/>
            <a:ext cx="2223753" cy="783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46" y="4404046"/>
            <a:ext cx="2535515" cy="193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makes up an academic network?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Student</a:t>
            </a:r>
          </a:p>
          <a:p>
            <a:pPr algn="ctr"/>
            <a:r>
              <a:rPr lang="en-US" b="1">
                <a:latin typeface="+mj-lt"/>
              </a:rPr>
              <a:t>access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Intellectual</a:t>
            </a:r>
          </a:p>
          <a:p>
            <a:pPr algn="ctr"/>
            <a:r>
              <a:rPr lang="en-US" b="1" kern="1200"/>
              <a:t>Property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121" y="2680480"/>
            <a:ext cx="1504550" cy="150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73" y="4101427"/>
            <a:ext cx="138289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Payroll &amp;</a:t>
            </a:r>
          </a:p>
          <a:p>
            <a:pPr algn="ctr"/>
            <a:r>
              <a:rPr lang="en-US" b="1" kern="120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69" y="2395588"/>
            <a:ext cx="2765777" cy="2074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6076" y="4185030"/>
            <a:ext cx="98296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Business</a:t>
            </a:r>
          </a:p>
          <a:p>
            <a:pPr algn="ctr"/>
            <a:r>
              <a:rPr lang="en-US" b="1" kern="1200"/>
              <a:t>systems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479" y="2518050"/>
            <a:ext cx="2313311" cy="2313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986" y="2518050"/>
            <a:ext cx="2313311" cy="2313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493" y="2518050"/>
            <a:ext cx="2313311" cy="231331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122039" y="3593157"/>
            <a:ext cx="242364" cy="1229030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08960" y="3117669"/>
            <a:ext cx="13079" cy="1694202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622657" y="4804132"/>
            <a:ext cx="1767856" cy="0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8949" y="2550978"/>
            <a:ext cx="16038" cy="2280383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07771" y="3117669"/>
            <a:ext cx="198814" cy="1713692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03136" y="3056709"/>
            <a:ext cx="21755" cy="1778541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622673" y="3593157"/>
            <a:ext cx="223544" cy="1238204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987686" y="2550978"/>
            <a:ext cx="1037797" cy="0"/>
          </a:xfrm>
          <a:prstGeom prst="line">
            <a:avLst/>
          </a:prstGeom>
          <a:ln w="539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A9F4BC-3722-9543-BAFD-B0F92CD6B788}"/>
              </a:ext>
            </a:extLst>
          </p:cNvPr>
          <p:cNvSpPr txBox="1"/>
          <p:nvPr/>
        </p:nvSpPr>
        <p:spPr>
          <a:xfrm>
            <a:off x="3652710" y="5544422"/>
            <a:ext cx="4760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Firewall all the things!</a:t>
            </a:r>
          </a:p>
        </p:txBody>
      </p:sp>
    </p:spTree>
    <p:extLst>
      <p:ext uri="{BB962C8B-B14F-4D97-AF65-F5344CB8AC3E}">
        <p14:creationId xmlns:p14="http://schemas.microsoft.com/office/powerpoint/2010/main" val="199352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98" y="828540"/>
            <a:ext cx="7485998" cy="47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academic network</a:t>
            </a:r>
            <a:r>
              <a:rPr lang="mr-IN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academic network</a:t>
            </a:r>
            <a:r>
              <a:rPr lang="mr-IN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79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academic network</a:t>
            </a:r>
            <a:r>
              <a:rPr lang="mr-IN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4732" y="2367031"/>
            <a:ext cx="133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“Firewall”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9750" y="2736363"/>
            <a:ext cx="323039" cy="156567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94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academic network</a:t>
            </a:r>
            <a:r>
              <a:rPr lang="mr-IN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4732" y="2367031"/>
            <a:ext cx="133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“Firewall”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9750" y="2736363"/>
            <a:ext cx="323039" cy="156567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40470" y="1453115"/>
            <a:ext cx="136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 Intrusion</a:t>
            </a:r>
          </a:p>
          <a:p>
            <a:r>
              <a:rPr lang="en-US" b="1">
                <a:solidFill>
                  <a:srgbClr val="800000"/>
                </a:solidFill>
              </a:rPr>
              <a:t>Prevention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8025157" y="2099446"/>
            <a:ext cx="796626" cy="44052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9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academic network</a:t>
            </a:r>
            <a:r>
              <a:rPr lang="mr-IN"/>
              <a:t>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801" y="6005928"/>
            <a:ext cx="9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“WAN”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85509" y="5692091"/>
            <a:ext cx="492400" cy="39221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94732" y="2367031"/>
            <a:ext cx="133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“Firewall”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59750" y="2736363"/>
            <a:ext cx="323039" cy="156567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40470" y="1453115"/>
            <a:ext cx="136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 Intrusion</a:t>
            </a:r>
          </a:p>
          <a:p>
            <a:r>
              <a:rPr lang="en-US" b="1">
                <a:solidFill>
                  <a:srgbClr val="800000"/>
                </a:solidFill>
              </a:rPr>
              <a:t>Prevention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8025157" y="2099446"/>
            <a:ext cx="796626" cy="44052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1315" y="1492304"/>
            <a:ext cx="220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</a:rPr>
              <a:t>Bureaucracy</a:t>
            </a:r>
          </a:p>
          <a:p>
            <a:pPr algn="ctr"/>
            <a:r>
              <a:rPr lang="en-US" b="1">
                <a:solidFill>
                  <a:srgbClr val="800000"/>
                </a:solidFill>
              </a:rPr>
              <a:t>(aka “Paperwork”)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10019" y="2131217"/>
            <a:ext cx="768907" cy="60514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92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268" y="4606834"/>
            <a:ext cx="24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Computational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281644"/>
            <a:ext cx="5762056" cy="225080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9261" y="2745325"/>
            <a:ext cx="72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/>
              <a:t>=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159" y="2281644"/>
            <a:ext cx="3485641" cy="1852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46181" y="4606834"/>
            <a:ext cx="13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Velociraptor</a:t>
            </a:r>
          </a:p>
        </p:txBody>
      </p:sp>
    </p:spTree>
    <p:extLst>
      <p:ext uri="{BB962C8B-B14F-4D97-AF65-F5344CB8AC3E}">
        <p14:creationId xmlns:p14="http://schemas.microsoft.com/office/powerpoint/2010/main" val="52333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268" y="4606834"/>
            <a:ext cx="24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Computational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281644"/>
            <a:ext cx="5762056" cy="225080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9261" y="2745325"/>
            <a:ext cx="72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/>
              <a:t>=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59" y="2281644"/>
            <a:ext cx="3485641" cy="1852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46181" y="4606834"/>
            <a:ext cx="13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Velociraptor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9261" y="2546204"/>
            <a:ext cx="722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39657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3161" y="4040777"/>
            <a:ext cx="379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Irrefutable proof the analogy is valid</a:t>
            </a:r>
            <a:r>
              <a:rPr lang="mr-IN"/>
              <a:t>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5CCF3-3D14-3E4A-A02B-9BFB17A2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93850"/>
            <a:ext cx="7620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86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Agile</a:t>
            </a:r>
          </a:p>
        </p:txBody>
      </p:sp>
    </p:spTree>
    <p:extLst>
      <p:ext uri="{BB962C8B-B14F-4D97-AF65-F5344CB8AC3E}">
        <p14:creationId xmlns:p14="http://schemas.microsoft.com/office/powerpoint/2010/main" val="125784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Moves Rapidly</a:t>
            </a:r>
          </a:p>
        </p:txBody>
      </p:sp>
    </p:spTree>
    <p:extLst>
      <p:ext uri="{BB962C8B-B14F-4D97-AF65-F5344CB8AC3E}">
        <p14:creationId xmlns:p14="http://schemas.microsoft.com/office/powerpoint/2010/main" val="728687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Moves Rapidly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More Effective</a:t>
            </a:r>
          </a:p>
          <a:p>
            <a:r>
              <a:rPr lang="en-US"/>
              <a:t>   In Groups</a:t>
            </a:r>
          </a:p>
        </p:txBody>
      </p:sp>
    </p:spTree>
    <p:extLst>
      <p:ext uri="{BB962C8B-B14F-4D97-AF65-F5344CB8AC3E}">
        <p14:creationId xmlns:p14="http://schemas.microsoft.com/office/powerpoint/2010/main" val="1760141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Moves Rapidly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More Effective</a:t>
            </a:r>
          </a:p>
          <a:p>
            <a:r>
              <a:rPr lang="en-US"/>
              <a:t>   In Groups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280" y="4120259"/>
            <a:ext cx="203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Consumes All</a:t>
            </a:r>
          </a:p>
          <a:p>
            <a:r>
              <a:rPr lang="en-US"/>
              <a:t>Available Resources</a:t>
            </a:r>
          </a:p>
        </p:txBody>
      </p:sp>
    </p:spTree>
    <p:extLst>
      <p:ext uri="{BB962C8B-B14F-4D97-AF65-F5344CB8AC3E}">
        <p14:creationId xmlns:p14="http://schemas.microsoft.com/office/powerpoint/2010/main" val="786433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Moves Rapidly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More Effective</a:t>
            </a:r>
          </a:p>
          <a:p>
            <a:r>
              <a:rPr lang="en-US"/>
              <a:t>   In Groups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280" y="4120259"/>
            <a:ext cx="203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Consumes All</a:t>
            </a:r>
          </a:p>
          <a:p>
            <a:r>
              <a:rPr lang="en-US"/>
              <a:t>Available Resources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5517" y="485123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Cool</a:t>
            </a:r>
            <a:r>
              <a:rPr lang="en-US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53911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Computational Research, an analogy</a:t>
            </a:r>
            <a:r>
              <a:rPr lang="mr-IN"/>
              <a:t>…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74845" y="1537587"/>
            <a:ext cx="5194049" cy="478560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173" y="1537586"/>
            <a:ext cx="5194049" cy="4785607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76" y="2081349"/>
            <a:ext cx="1761221" cy="68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4" y="1933226"/>
            <a:ext cx="1749674" cy="929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3567" y="249381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Agile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1392" y="2947798"/>
            <a:ext cx="155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Moves Rapidly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1392" y="3401779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More Effective</a:t>
            </a:r>
          </a:p>
          <a:p>
            <a:r>
              <a:rPr lang="en-US"/>
              <a:t>   In Groups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280" y="4120259"/>
            <a:ext cx="203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Consumes All</a:t>
            </a:r>
          </a:p>
          <a:p>
            <a:r>
              <a:rPr lang="en-US"/>
              <a:t>Available Resources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5517" y="485123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Cool</a:t>
            </a:r>
            <a:r>
              <a:rPr lang="en-US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121" y="3863444"/>
            <a:ext cx="137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not reptile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86887" y="3863444"/>
            <a:ext cx="99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reptile</a:t>
            </a:r>
          </a:p>
        </p:txBody>
      </p:sp>
    </p:spTree>
    <p:extLst>
      <p:ext uri="{BB962C8B-B14F-4D97-AF65-F5344CB8AC3E}">
        <p14:creationId xmlns:p14="http://schemas.microsoft.com/office/powerpoint/2010/main" val="884346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7250312" y="4108001"/>
            <a:ext cx="2069563" cy="84659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Pardon me good sirs…</a:t>
            </a:r>
          </a:p>
        </p:txBody>
      </p:sp>
    </p:spTree>
    <p:extLst>
      <p:ext uri="{BB962C8B-B14F-4D97-AF65-F5344CB8AC3E}">
        <p14:creationId xmlns:p14="http://schemas.microsoft.com/office/powerpoint/2010/main" val="1945494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340222" y="2287972"/>
            <a:ext cx="1070058" cy="35948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Yes?</a:t>
            </a:r>
          </a:p>
        </p:txBody>
      </p:sp>
    </p:spTree>
    <p:extLst>
      <p:ext uri="{BB962C8B-B14F-4D97-AF65-F5344CB8AC3E}">
        <p14:creationId xmlns:p14="http://schemas.microsoft.com/office/powerpoint/2010/main" val="134863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So what makes this so complex anyway?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6118"/>
            <a:ext cx="10515600" cy="3270351"/>
          </a:xfrm>
        </p:spPr>
      </p:pic>
    </p:spTree>
    <p:extLst>
      <p:ext uri="{BB962C8B-B14F-4D97-AF65-F5344CB8AC3E}">
        <p14:creationId xmlns:p14="http://schemas.microsoft.com/office/powerpoint/2010/main" val="470529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0189" y="4091319"/>
            <a:ext cx="3139621" cy="84659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 have some important research data…</a:t>
            </a:r>
          </a:p>
        </p:txBody>
      </p:sp>
    </p:spTree>
    <p:extLst>
      <p:ext uri="{BB962C8B-B14F-4D97-AF65-F5344CB8AC3E}">
        <p14:creationId xmlns:p14="http://schemas.microsoft.com/office/powerpoint/2010/main" val="799564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22" y="3639738"/>
            <a:ext cx="4494948" cy="292221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368335" y="1426025"/>
            <a:ext cx="7860822" cy="2445717"/>
          </a:xfrm>
          <a:prstGeom prst="wedgeEllipseCallout">
            <a:avLst>
              <a:gd name="adj1" fmla="val 4582"/>
              <a:gd name="adj2" fmla="val 82979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…that is highly important to myself, the educational community, and all of mankind as a whole. It is imperative that this data be </a:t>
            </a:r>
            <a:r>
              <a:rPr lang="en-US" b="1" i="1">
                <a:solidFill>
                  <a:srgbClr val="38ABED"/>
                </a:solidFill>
              </a:rPr>
              <a:t>reasonably secured</a:t>
            </a:r>
            <a:r>
              <a:rPr lang="en-US">
                <a:solidFill>
                  <a:srgbClr val="000000"/>
                </a:solidFill>
              </a:rPr>
              <a:t>; yet, </a:t>
            </a:r>
            <a:r>
              <a:rPr lang="en-US" b="1" i="1">
                <a:solidFill>
                  <a:srgbClr val="38ABED"/>
                </a:solidFill>
              </a:rPr>
              <a:t>available</a:t>
            </a:r>
            <a:r>
              <a:rPr lang="en-US">
                <a:solidFill>
                  <a:srgbClr val="000000"/>
                </a:solidFill>
              </a:rPr>
              <a:t> to my research peers. The </a:t>
            </a:r>
            <a:r>
              <a:rPr lang="en-US" b="1" i="1">
                <a:solidFill>
                  <a:srgbClr val="38ABED"/>
                </a:solidFill>
              </a:rPr>
              <a:t>datasets are rather large</a:t>
            </a:r>
            <a:r>
              <a:rPr lang="en-US">
                <a:solidFill>
                  <a:srgbClr val="000000"/>
                </a:solidFill>
              </a:rPr>
              <a:t>, and they may need to be shared across institutions.</a:t>
            </a:r>
          </a:p>
        </p:txBody>
      </p:sp>
    </p:spTree>
    <p:extLst>
      <p:ext uri="{BB962C8B-B14F-4D97-AF65-F5344CB8AC3E}">
        <p14:creationId xmlns:p14="http://schemas.microsoft.com/office/powerpoint/2010/main" val="1072973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522" y="3639738"/>
            <a:ext cx="4494948" cy="2922216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529024" y="1690688"/>
            <a:ext cx="6195885" cy="1491186"/>
          </a:xfrm>
          <a:prstGeom prst="wedgeEllipseCallout">
            <a:avLst>
              <a:gd name="adj1" fmla="val 6989"/>
              <a:gd name="adj2" fmla="val 14092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Would it be possible to place this in a </a:t>
            </a:r>
            <a:r>
              <a:rPr lang="en-US" b="1" i="1">
                <a:solidFill>
                  <a:srgbClr val="38ABED"/>
                </a:solidFill>
              </a:rPr>
              <a:t>secure, reliable, flexible, accessible</a:t>
            </a:r>
            <a:r>
              <a:rPr lang="en-US">
                <a:solidFill>
                  <a:srgbClr val="000000"/>
                </a:solidFill>
              </a:rPr>
              <a:t>, as well as </a:t>
            </a:r>
            <a:r>
              <a:rPr lang="en-US" b="1" i="1">
                <a:solidFill>
                  <a:schemeClr val="tx1"/>
                </a:solidFill>
              </a:rPr>
              <a:t>high performing</a:t>
            </a:r>
            <a:r>
              <a:rPr lang="en-US" b="1" i="1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infrastructure?</a:t>
            </a:r>
          </a:p>
        </p:txBody>
      </p:sp>
    </p:spTree>
    <p:extLst>
      <p:ext uri="{BB962C8B-B14F-4D97-AF65-F5344CB8AC3E}">
        <p14:creationId xmlns:p14="http://schemas.microsoft.com/office/powerpoint/2010/main" val="1093930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53803" y="2270554"/>
            <a:ext cx="1705038" cy="35948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Ummm</a:t>
            </a:r>
            <a:r>
              <a:rPr lang="en-US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15077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158623" y="1958544"/>
            <a:ext cx="1705038" cy="63666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Lemme</a:t>
            </a:r>
            <a:r>
              <a:rPr lang="en-US">
                <a:solidFill>
                  <a:schemeClr val="tx1"/>
                </a:solidFill>
              </a:rPr>
              <a:t> check…</a:t>
            </a:r>
          </a:p>
        </p:txBody>
      </p:sp>
    </p:spTree>
    <p:extLst>
      <p:ext uri="{BB962C8B-B14F-4D97-AF65-F5344CB8AC3E}">
        <p14:creationId xmlns:p14="http://schemas.microsoft.com/office/powerpoint/2010/main" val="95059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93458" y="1993378"/>
            <a:ext cx="1705038" cy="63666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Hey, Jim!</a:t>
            </a:r>
          </a:p>
        </p:txBody>
      </p:sp>
    </p:spTree>
    <p:extLst>
      <p:ext uri="{BB962C8B-B14F-4D97-AF65-F5344CB8AC3E}">
        <p14:creationId xmlns:p14="http://schemas.microsoft.com/office/powerpoint/2010/main" val="1208438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33658" y="2192177"/>
            <a:ext cx="1705038" cy="636660"/>
          </a:xfrm>
          <a:prstGeom prst="wedgeEllipseCallout">
            <a:avLst>
              <a:gd name="adj1" fmla="val 10033"/>
              <a:gd name="adj2" fmla="val 14337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Yo</a:t>
            </a:r>
            <a:r>
              <a:rPr lang="en-US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7678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41116" y="1670210"/>
            <a:ext cx="2482638" cy="92201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Gotta</a:t>
            </a:r>
            <a:r>
              <a:rPr lang="en-US">
                <a:solidFill>
                  <a:schemeClr val="tx1"/>
                </a:solidFill>
              </a:rPr>
              <a:t> guy here.  Says he needs stuff.</a:t>
            </a:r>
          </a:p>
        </p:txBody>
      </p:sp>
    </p:spTree>
    <p:extLst>
      <p:ext uri="{BB962C8B-B14F-4D97-AF65-F5344CB8AC3E}">
        <p14:creationId xmlns:p14="http://schemas.microsoft.com/office/powerpoint/2010/main" val="817587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92593" y="2069016"/>
            <a:ext cx="2037394" cy="796153"/>
          </a:xfrm>
          <a:prstGeom prst="wedgeEllipseCallout">
            <a:avLst>
              <a:gd name="adj1" fmla="val 15648"/>
              <a:gd name="adj2" fmla="val 1232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What </a:t>
            </a:r>
            <a:r>
              <a:rPr lang="en-US" err="1">
                <a:solidFill>
                  <a:schemeClr val="tx1"/>
                </a:solidFill>
              </a:rPr>
              <a:t>kinda</a:t>
            </a:r>
            <a:r>
              <a:rPr lang="en-US">
                <a:solidFill>
                  <a:schemeClr val="tx1"/>
                </a:solidFill>
              </a:rPr>
              <a:t> stuff?</a:t>
            </a:r>
          </a:p>
        </p:txBody>
      </p:sp>
    </p:spTree>
    <p:extLst>
      <p:ext uri="{BB962C8B-B14F-4D97-AF65-F5344CB8AC3E}">
        <p14:creationId xmlns:p14="http://schemas.microsoft.com/office/powerpoint/2010/main" val="61013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652341" y="1329805"/>
            <a:ext cx="3443658" cy="116229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Something about security and connectivity I think…</a:t>
            </a:r>
          </a:p>
        </p:txBody>
      </p:sp>
    </p:spTree>
    <p:extLst>
      <p:ext uri="{BB962C8B-B14F-4D97-AF65-F5344CB8AC3E}">
        <p14:creationId xmlns:p14="http://schemas.microsoft.com/office/powerpoint/2010/main" val="96150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6" y="24817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Lets use the university campus network as an example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31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41" y="5063823"/>
            <a:ext cx="1450506" cy="7709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857567" y="1805853"/>
            <a:ext cx="2575108" cy="967782"/>
          </a:xfrm>
          <a:prstGeom prst="wedgeEllipseCallout">
            <a:avLst>
              <a:gd name="adj1" fmla="val 15648"/>
              <a:gd name="adj2" fmla="val 1232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We got plenty of that!  Send ‘</a:t>
            </a:r>
            <a:r>
              <a:rPr lang="en-US" err="1">
                <a:solidFill>
                  <a:schemeClr val="tx1"/>
                </a:solidFill>
              </a:rPr>
              <a:t>em</a:t>
            </a:r>
            <a:r>
              <a:rPr lang="en-US">
                <a:solidFill>
                  <a:schemeClr val="tx1"/>
                </a:solidFill>
              </a:rPr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1461214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098" y="5063823"/>
            <a:ext cx="1450506" cy="77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1.04167E-6 2.22222E-6 C 0.00039 -0.00393 0.00065 -0.00787 0.00143 -0.01157 C 0.00169 -0.01296 0.00247 -0.01389 0.00286 -0.01528 C 0.00338 -0.01782 0.0039 -0.02037 0.0043 -0.02291 C 0.00443 -0.02477 0.00469 -0.02639 0.00495 -0.02801 C 0.00495 -0.02801 0.00677 -0.0375 0.00716 -0.03958 L 0.00781 -0.04328 C 0.00807 -0.04444 0.00833 -0.04583 0.00859 -0.04699 C 0.0095 -0.05602 0.00911 -0.05139 0.01002 -0.06111 C 0.01107 -0.09375 0.01146 -0.09953 0.01146 -0.14236 C 0.01146 -0.16481 0.01107 -0.18727 0.01068 -0.20949 C 0.01055 -0.21504 0.01042 -0.2206 0.01002 -0.22616 C 0.00963 -0.23032 0.00924 -0.23472 0.00859 -0.23889 L 0.00638 -0.25023 L 0.00573 -0.25393 C 0.00547 -0.25532 0.00521 -0.25648 0.00495 -0.25787 C 0.00469 -0.25949 0.00364 -0.26852 0.00286 -0.27176 C 0.00234 -0.27361 0.00182 -0.27523 0.00143 -0.27685 C 0.00013 -0.28634 0.00143 -0.27778 -0.00078 -0.28703 C -0.00104 -0.28819 -0.00117 -0.28958 -0.00143 -0.29074 C -0.00326 -0.29861 -0.00222 -0.29328 -0.0043 -0.29977 C -0.00482 -0.30139 -0.00521 -0.30324 -0.00573 -0.30486 C -0.00781 -0.31111 -0.00677 -0.30648 -0.00938 -0.31366 C -0.0099 -0.31528 -0.01029 -0.31713 -0.01081 -0.31875 C -0.0112 -0.32014 -0.01172 -0.32129 -0.01224 -0.32268 C -0.01276 -0.3243 -0.01289 -0.32616 -0.01367 -0.32778 C -0.01419 -0.32893 -0.01511 -0.3294 -0.01576 -0.33009 C -0.01706 -0.33703 -0.01589 -0.33217 -0.01927 -0.34028 C -0.01979 -0.34166 -0.02018 -0.34305 -0.0207 -0.34421 C -0.02123 -0.34514 -0.02175 -0.34583 -0.02214 -0.34676 C -0.02474 -0.35208 -0.0237 -0.35116 -0.02643 -0.35555 C -0.03477 -0.36852 -0.02539 -0.35347 -0.0336 -0.36458 C -0.03438 -0.36551 -0.0349 -0.36736 -0.03581 -0.36828 C -0.03659 -0.36944 -0.03776 -0.36967 -0.03867 -0.37083 C -0.04024 -0.37268 -0.04245 -0.37685 -0.0444 -0.37847 C -0.04505 -0.37893 -0.04583 -0.37916 -0.04649 -0.37963 C -0.04727 -0.38032 -0.04792 -0.38148 -0.04857 -0.38217 C -0.04961 -0.3831 -0.05052 -0.38379 -0.05143 -0.38472 C -0.05222 -0.38565 -0.05287 -0.3868 -0.05365 -0.38727 C -0.05573 -0.38889 -0.05807 -0.38912 -0.06003 -0.3912 C -0.0612 -0.39236 -0.06237 -0.39398 -0.06367 -0.39491 C -0.0655 -0.39629 -0.06758 -0.39583 -0.0694 -0.39745 C -0.07123 -0.39907 -0.07305 -0.40162 -0.07513 -0.40254 L -0.08073 -0.40509 C -0.08177 -0.40555 -0.08268 -0.40578 -0.0836 -0.40648 L -0.08789 -0.40903 C -0.08867 -0.40926 -0.08932 -0.40995 -0.09011 -0.41018 L -0.09362 -0.41134 L -0.11576 -0.41018 C -0.11849 -0.40995 -0.1211 -0.40926 -0.1237 -0.40903 L -0.13294 -0.40764 C -0.13438 -0.40717 -0.13581 -0.40694 -0.13724 -0.40648 C -0.13802 -0.40602 -0.13867 -0.40555 -0.13932 -0.40509 C -0.14037 -0.40463 -0.14128 -0.40416 -0.14219 -0.40393 C -0.14349 -0.40347 -0.14466 -0.40324 -0.14583 -0.40254 C -0.14727 -0.40185 -0.15013 -0.4 -0.15013 -0.4 L -0.15443 -0.39491 C -0.15612 -0.39305 -0.15781 -0.39097 -0.15938 -0.38866 C -0.16016 -0.3875 -0.16068 -0.38588 -0.16159 -0.38472 C -0.16289 -0.38287 -0.16589 -0.37963 -0.16589 -0.37963 C -0.16667 -0.37523 -0.16602 -0.37685 -0.16719 -0.37453 " pathEditMode="relative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201" y="5051125"/>
            <a:ext cx="457975" cy="54957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340132" y="3963187"/>
            <a:ext cx="1396712" cy="647409"/>
          </a:xfrm>
          <a:prstGeom prst="wedgeEllipseCallout">
            <a:avLst>
              <a:gd name="adj1" fmla="val 15648"/>
              <a:gd name="adj2" fmla="val 1232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ROAR!!!</a:t>
            </a:r>
          </a:p>
        </p:txBody>
      </p:sp>
    </p:spTree>
    <p:extLst>
      <p:ext uri="{BB962C8B-B14F-4D97-AF65-F5344CB8AC3E}">
        <p14:creationId xmlns:p14="http://schemas.microsoft.com/office/powerpoint/2010/main" val="1738121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 gads!</a:t>
            </a:r>
          </a:p>
        </p:txBody>
      </p:sp>
    </p:spTree>
    <p:extLst>
      <p:ext uri="{BB962C8B-B14F-4D97-AF65-F5344CB8AC3E}">
        <p14:creationId xmlns:p14="http://schemas.microsoft.com/office/powerpoint/2010/main" val="943232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 gads!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552294" y="1587248"/>
            <a:ext cx="1622402" cy="647409"/>
          </a:xfrm>
          <a:prstGeom prst="wedgeEllipseCallout">
            <a:avLst>
              <a:gd name="adj1" fmla="val 7394"/>
              <a:gd name="adj2" fmla="val 2239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AHHHH!!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85" y="3222616"/>
            <a:ext cx="716303" cy="5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79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 gads!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552294" y="1587248"/>
            <a:ext cx="1622402" cy="647409"/>
          </a:xfrm>
          <a:prstGeom prst="wedgeEllipseCallout">
            <a:avLst>
              <a:gd name="adj1" fmla="val 7394"/>
              <a:gd name="adj2" fmla="val 2239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AHHHH!!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85" y="3222616"/>
            <a:ext cx="716303" cy="55541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949513" y="1647312"/>
            <a:ext cx="2430594" cy="647409"/>
          </a:xfrm>
          <a:prstGeom prst="wedgeEllipseCallout">
            <a:avLst>
              <a:gd name="adj1" fmla="val -65239"/>
              <a:gd name="adj2" fmla="val 2310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THE INHUMANITY!!!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34" y="4047991"/>
            <a:ext cx="988778" cy="46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85718" y="3514974"/>
            <a:ext cx="988778" cy="4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21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2" y="2131217"/>
            <a:ext cx="10148135" cy="370352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29892" y="1807512"/>
            <a:ext cx="1622402" cy="647409"/>
          </a:xfrm>
          <a:prstGeom prst="wedgeEllipseCallout">
            <a:avLst>
              <a:gd name="adj1" fmla="val -25044"/>
              <a:gd name="adj2" fmla="val 1851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Ye gads!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552294" y="1587248"/>
            <a:ext cx="1622402" cy="647409"/>
          </a:xfrm>
          <a:prstGeom prst="wedgeEllipseCallout">
            <a:avLst>
              <a:gd name="adj1" fmla="val 7394"/>
              <a:gd name="adj2" fmla="val 2239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AHHHH!!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85" y="3222616"/>
            <a:ext cx="716303" cy="55541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949513" y="1647312"/>
            <a:ext cx="2430594" cy="647409"/>
          </a:xfrm>
          <a:prstGeom prst="wedgeEllipseCallout">
            <a:avLst>
              <a:gd name="adj1" fmla="val -65239"/>
              <a:gd name="adj2" fmla="val 2310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THE INHUMANITY!!!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34" y="4047991"/>
            <a:ext cx="988778" cy="46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85718" y="3514974"/>
            <a:ext cx="988778" cy="468006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 flipH="1">
            <a:off x="5501943" y="3696469"/>
            <a:ext cx="1188112" cy="1013549"/>
          </a:xfrm>
          <a:prstGeom prst="wedgeEllipseCallout">
            <a:avLst>
              <a:gd name="adj1" fmla="val 46496"/>
              <a:gd name="adj2" fmla="val 701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HOM! NOM! NOM!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32172" y="4930283"/>
            <a:ext cx="457975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79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6846" y="1637664"/>
            <a:ext cx="8238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OBSERVATION:  The </a:t>
            </a:r>
            <a:r>
              <a:rPr lang="en-US" sz="3200">
                <a:solidFill>
                  <a:srgbClr val="FF0000"/>
                </a:solidFill>
              </a:rPr>
              <a:t>requirements</a:t>
            </a:r>
            <a:r>
              <a:rPr lang="en-US" sz="3200"/>
              <a:t> of the computational researcher and the </a:t>
            </a:r>
            <a:r>
              <a:rPr lang="en-US" sz="3200">
                <a:solidFill>
                  <a:srgbClr val="FF0000"/>
                </a:solidFill>
              </a:rPr>
              <a:t>service profile</a:t>
            </a:r>
            <a:r>
              <a:rPr lang="en-US" sz="3200"/>
              <a:t> of the traditional campus computer network (or other ”commodity” networks) do not always align!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36" y="4758317"/>
            <a:ext cx="2897364" cy="153990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6801074" y="3906829"/>
            <a:ext cx="2430594" cy="647409"/>
          </a:xfrm>
          <a:prstGeom prst="wedgeEllipseCallout">
            <a:avLst>
              <a:gd name="adj1" fmla="val 16663"/>
              <a:gd name="adj2" fmla="val 94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Ya</a:t>
            </a:r>
            <a:r>
              <a:rPr lang="en-US">
                <a:solidFill>
                  <a:schemeClr val="tx1"/>
                </a:solidFill>
              </a:rPr>
              <a:t>’ think?!</a:t>
            </a:r>
          </a:p>
        </p:txBody>
      </p:sp>
    </p:spTree>
    <p:extLst>
      <p:ext uri="{BB962C8B-B14F-4D97-AF65-F5344CB8AC3E}">
        <p14:creationId xmlns:p14="http://schemas.microsoft.com/office/powerpoint/2010/main" val="832119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79" y="5020967"/>
            <a:ext cx="2897364" cy="15399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5292" y="1860505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This can result in adverse consequences: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Network performance issues for the researcher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Network performance issues for everyone else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Frustration for the researcher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Frustration for IT staff</a:t>
            </a:r>
          </a:p>
          <a:p>
            <a:pPr lvl="1"/>
            <a:r>
              <a:rPr lang="en-US" dirty="0"/>
              <a:t>General grumbling and complaining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CEE695F-3045-2247-91FD-F20DA8EE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252" y="1879391"/>
            <a:ext cx="5175399" cy="26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5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36" y="4758316"/>
            <a:ext cx="2897364" cy="1539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38" y="2099267"/>
            <a:ext cx="4572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6811959" y="3679371"/>
            <a:ext cx="2430594" cy="874866"/>
          </a:xfrm>
          <a:prstGeom prst="wedgeEllipseCallout">
            <a:avLst>
              <a:gd name="adj1" fmla="val 16663"/>
              <a:gd name="adj2" fmla="val 94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Sigh. I guess cancer cures can wait.</a:t>
            </a:r>
          </a:p>
        </p:txBody>
      </p:sp>
    </p:spTree>
    <p:extLst>
      <p:ext uri="{BB962C8B-B14F-4D97-AF65-F5344CB8AC3E}">
        <p14:creationId xmlns:p14="http://schemas.microsoft.com/office/powerpoint/2010/main" val="111622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academic network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13" y="1825625"/>
            <a:ext cx="6559773" cy="4351338"/>
          </a:xfrm>
        </p:spPr>
      </p:pic>
    </p:spTree>
    <p:extLst>
      <p:ext uri="{BB962C8B-B14F-4D97-AF65-F5344CB8AC3E}">
        <p14:creationId xmlns:p14="http://schemas.microsoft.com/office/powerpoint/2010/main" val="1455330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When Computational Science Meets Traditional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262" y="5129667"/>
            <a:ext cx="2897364" cy="153990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172755" y="2677886"/>
            <a:ext cx="4592893" cy="1817272"/>
          </a:xfrm>
          <a:prstGeom prst="wedgeEllipseCallout">
            <a:avLst>
              <a:gd name="adj1" fmla="val 34995"/>
              <a:gd name="adj2" fmla="val 932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But how do we overcome this?  </a:t>
            </a:r>
            <a:r>
              <a:rPr lang="en-US" b="1" i="1" dirty="0">
                <a:solidFill>
                  <a:srgbClr val="38ABED"/>
                </a:solidFill>
              </a:rPr>
              <a:t>I can’t stop my research </a:t>
            </a:r>
            <a:r>
              <a:rPr lang="en-US" dirty="0">
                <a:solidFill>
                  <a:schemeClr val="tx1"/>
                </a:solidFill>
              </a:rPr>
              <a:t>just because </a:t>
            </a:r>
            <a:r>
              <a:rPr lang="en-US" b="1" dirty="0">
                <a:solidFill>
                  <a:srgbClr val="800000"/>
                </a:solidFill>
              </a:rPr>
              <a:t>the network can’t keep up</a:t>
            </a:r>
            <a:r>
              <a:rPr lang="en-US" dirty="0">
                <a:solidFill>
                  <a:schemeClr val="tx1"/>
                </a:solidFill>
              </a:rPr>
              <a:t>! Being able to collaborate is the future!</a:t>
            </a:r>
          </a:p>
        </p:txBody>
      </p:sp>
    </p:spTree>
    <p:extLst>
      <p:ext uri="{BB962C8B-B14F-4D97-AF65-F5344CB8AC3E}">
        <p14:creationId xmlns:p14="http://schemas.microsoft.com/office/powerpoint/2010/main" val="1050489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DDA50-54F7-4849-B997-EB485FF4E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20" y="1035717"/>
            <a:ext cx="7225005" cy="4786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4BA4FA-999B-164C-A801-229FD39AF775}"/>
              </a:ext>
            </a:extLst>
          </p:cNvPr>
          <p:cNvSpPr txBox="1"/>
          <p:nvPr/>
        </p:nvSpPr>
        <p:spPr>
          <a:xfrm>
            <a:off x="290456" y="274134"/>
            <a:ext cx="1139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SciDMZ</a:t>
            </a:r>
            <a:r>
              <a:rPr lang="en-US" sz="3600" dirty="0"/>
              <a:t> – a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9950E-B386-CC46-8004-B5D9EC4CE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56" y="1121778"/>
            <a:ext cx="3733800" cy="448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0202A-B94D-B147-9D14-D34FB732D4FE}"/>
              </a:ext>
            </a:extLst>
          </p:cNvPr>
          <p:cNvSpPr txBox="1"/>
          <p:nvPr/>
        </p:nvSpPr>
        <p:spPr>
          <a:xfrm>
            <a:off x="7885355" y="61964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103771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B8E4E2-307D-EB4B-8ED6-A1BA06CAF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5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45745-FC56-DB4F-B001-7BF58908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159839"/>
            <a:ext cx="9029700" cy="523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1662D8-090C-2F49-B515-EBD530B48D9A}"/>
              </a:ext>
            </a:extLst>
          </p:cNvPr>
          <p:cNvSpPr/>
          <p:nvPr/>
        </p:nvSpPr>
        <p:spPr>
          <a:xfrm>
            <a:off x="962298" y="5509804"/>
            <a:ext cx="10267404" cy="65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rgbClr val="000000"/>
                </a:solidFill>
                <a:latin typeface="Open Sans"/>
              </a:rPr>
              <a:t>All hosts are connected by a 10G NIC, and no paths were congested. The MTU was set to 9000bytes. </a:t>
            </a:r>
          </a:p>
          <a:p>
            <a:pPr algn="ctr"/>
            <a:r>
              <a:rPr lang="en-NZ" dirty="0">
                <a:solidFill>
                  <a:srgbClr val="000000"/>
                </a:solidFill>
                <a:latin typeface="Open Sans"/>
              </a:rPr>
              <a:t>Note the with default MTUs of 1500, the impact of packet loss is even greater.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C70B8-85D3-7949-889E-9FEED37CBEB6}"/>
              </a:ext>
            </a:extLst>
          </p:cNvPr>
          <p:cNvSpPr/>
          <p:nvPr/>
        </p:nvSpPr>
        <p:spPr>
          <a:xfrm>
            <a:off x="7983156" y="6488668"/>
            <a:ext cx="420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citation.cfm?id</a:t>
            </a:r>
            <a:r>
              <a:rPr lang="en-US" dirty="0"/>
              <a:t>=264023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3B32C-9070-C34D-89F7-B95C4F48E7A3}"/>
              </a:ext>
            </a:extLst>
          </p:cNvPr>
          <p:cNvSpPr/>
          <p:nvPr/>
        </p:nvSpPr>
        <p:spPr>
          <a:xfrm>
            <a:off x="0" y="6453206"/>
            <a:ext cx="7983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fasterdata.es.net</a:t>
            </a:r>
            <a:r>
              <a:rPr lang="en-US" dirty="0"/>
              <a:t>/network-tuning/</a:t>
            </a:r>
            <a:r>
              <a:rPr lang="en-US" dirty="0" err="1"/>
              <a:t>tcp</a:t>
            </a:r>
            <a:r>
              <a:rPr lang="en-US" dirty="0"/>
              <a:t>-issues-explained/packet-loss/</a:t>
            </a:r>
          </a:p>
        </p:txBody>
      </p:sp>
    </p:spTree>
    <p:extLst>
      <p:ext uri="{BB962C8B-B14F-4D97-AF65-F5344CB8AC3E}">
        <p14:creationId xmlns:p14="http://schemas.microsoft.com/office/powerpoint/2010/main" val="3936420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4AC09C-0B9E-4F4A-B211-13DC17953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28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F1D7A1-CC28-4D49-9000-448EB91DF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76" y="241300"/>
            <a:ext cx="7759700" cy="31877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87008F-1220-FC45-A02A-82DB3820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76" y="3556000"/>
            <a:ext cx="7670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49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CB9DAB-2284-3643-ACDD-84FF1F6B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065" y="844463"/>
            <a:ext cx="7772400" cy="4699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2A5ADB2D-DDBE-1544-8345-DFEA6AD560A8}"/>
              </a:ext>
            </a:extLst>
          </p:cNvPr>
          <p:cNvSpPr/>
          <p:nvPr/>
        </p:nvSpPr>
        <p:spPr>
          <a:xfrm>
            <a:off x="543838" y="3620022"/>
            <a:ext cx="1553227" cy="58872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17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98042"/>
            <a:ext cx="10905066" cy="46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6A8F3A-F74C-B84B-8D4A-B9A774FD48CF}"/>
              </a:ext>
            </a:extLst>
          </p:cNvPr>
          <p:cNvSpPr/>
          <p:nvPr/>
        </p:nvSpPr>
        <p:spPr>
          <a:xfrm>
            <a:off x="0" y="4467497"/>
            <a:ext cx="12192000" cy="2390503"/>
          </a:xfrm>
          <a:prstGeom prst="rect">
            <a:avLst/>
          </a:prstGeom>
          <a:solidFill>
            <a:srgbClr val="907B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7AA21-0D20-8040-B699-5A2A8B2A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56" y="292892"/>
            <a:ext cx="8349887" cy="627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0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45ED4-7A07-D24A-9592-CC3967D1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Does everyone need 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E32DF-BB33-DF44-8D0B-6D96CBF2F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14" y="1690688"/>
            <a:ext cx="4720772" cy="472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7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makes up an academic network?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Student</a:t>
            </a:r>
          </a:p>
          <a:p>
            <a:pPr algn="ctr"/>
            <a:r>
              <a:rPr lang="en-US" b="1">
                <a:latin typeface="+mj-lt"/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1110822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F611-92A1-8A46-BFF6-522DD503D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Different </a:t>
            </a:r>
            <a:r>
              <a:rPr lang="en-US" dirty="0" err="1"/>
              <a:t>SciDMZ</a:t>
            </a:r>
            <a:r>
              <a:rPr lang="en-US" dirty="0"/>
              <a:t> architectures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87C88-5F56-5848-954B-112A3EEC9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3954" cy="4351338"/>
          </a:xfrm>
        </p:spPr>
        <p:txBody>
          <a:bodyPr/>
          <a:lstStyle/>
          <a:p>
            <a:r>
              <a:rPr lang="en-US" dirty="0"/>
              <a:t>Brute force method</a:t>
            </a:r>
          </a:p>
          <a:p>
            <a:r>
              <a:rPr lang="en-US" dirty="0"/>
              <a:t>Apply money method</a:t>
            </a:r>
          </a:p>
          <a:p>
            <a:r>
              <a:rPr lang="en-US" dirty="0"/>
              <a:t>Help me help you method</a:t>
            </a:r>
          </a:p>
          <a:p>
            <a:r>
              <a:rPr lang="en-US" dirty="0"/>
              <a:t>Get fancy method</a:t>
            </a:r>
          </a:p>
          <a:p>
            <a:r>
              <a:rPr lang="en-US" dirty="0"/>
              <a:t>Special snowflake method</a:t>
            </a:r>
          </a:p>
          <a:p>
            <a:r>
              <a:rPr lang="en-US" dirty="0"/>
              <a:t>Come to me method</a:t>
            </a:r>
          </a:p>
        </p:txBody>
      </p:sp>
      <p:pic>
        <p:nvPicPr>
          <p:cNvPr id="5" name="Picture 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FD130343-2C39-F54B-A603-FBBAADB9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52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3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0204-F7CD-D949-9FF2-C425917C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Brute force method…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905-F5F8-614A-8EFE-A267379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1800"/>
              <a:t>Fiber to the end user</a:t>
            </a:r>
          </a:p>
          <a:p>
            <a:r>
              <a:rPr lang="en-US" sz="1800"/>
              <a:t>Build to demand</a:t>
            </a:r>
          </a:p>
          <a:p>
            <a:endParaRPr lang="en-US" sz="1800"/>
          </a:p>
          <a:p>
            <a:r>
              <a:rPr lang="en-US" sz="1800"/>
              <a:t>Sustainability issues</a:t>
            </a:r>
          </a:p>
          <a:p>
            <a:r>
              <a:rPr lang="en-US" sz="1800"/>
              <a:t>Bang for buck issues</a:t>
            </a:r>
          </a:p>
          <a:p>
            <a:r>
              <a:rPr lang="en-US" sz="1800"/>
              <a:t>Looong lead time issues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FC553-2AD9-344C-A515-64FB73613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5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C36B7-7D9E-2745-85FE-B60ED668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476" y="3935774"/>
            <a:ext cx="4494948" cy="2922216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E0D6A3A5-FB54-EF4C-99E9-3CB26B1B15BD}"/>
              </a:ext>
            </a:extLst>
          </p:cNvPr>
          <p:cNvSpPr/>
          <p:nvPr/>
        </p:nvSpPr>
        <p:spPr>
          <a:xfrm>
            <a:off x="393939" y="5396882"/>
            <a:ext cx="2963216" cy="1063786"/>
          </a:xfrm>
          <a:prstGeom prst="wedgeEllipseCallout">
            <a:avLst>
              <a:gd name="adj1" fmla="val 95156"/>
              <a:gd name="adj2" fmla="val -2853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You expect me to wait for how long?</a:t>
            </a:r>
          </a:p>
        </p:txBody>
      </p:sp>
    </p:spTree>
    <p:extLst>
      <p:ext uri="{BB962C8B-B14F-4D97-AF65-F5344CB8AC3E}">
        <p14:creationId xmlns:p14="http://schemas.microsoft.com/office/powerpoint/2010/main" val="30187304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0204-F7CD-D949-9FF2-C425917C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/>
              <a:t>Apply money…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905-F5F8-614A-8EFE-A267379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Full hardware designs</a:t>
            </a:r>
          </a:p>
          <a:p>
            <a:r>
              <a:rPr lang="en-US" dirty="0"/>
              <a:t>Sometimes just to the buildings </a:t>
            </a:r>
          </a:p>
          <a:p>
            <a:r>
              <a:rPr lang="en-US" dirty="0"/>
              <a:t>Sometimes all the way to the jacks</a:t>
            </a:r>
          </a:p>
          <a:p>
            <a:endParaRPr lang="en-US" dirty="0"/>
          </a:p>
          <a:p>
            <a:r>
              <a:rPr lang="en-US" dirty="0"/>
              <a:t>Sustainability issues</a:t>
            </a:r>
          </a:p>
          <a:p>
            <a:r>
              <a:rPr lang="en-US" dirty="0"/>
              <a:t>Bang for buck issues</a:t>
            </a:r>
          </a:p>
          <a:p>
            <a:r>
              <a:rPr lang="en-US" dirty="0"/>
              <a:t>Loop anyone?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5548F-F8A1-2246-878E-E9C83FD84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5786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5B9FD-BF68-4F45-94C7-8A5CC90B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052" y="3935784"/>
            <a:ext cx="4494948" cy="2922216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C6D9649-3B82-AD4B-ABC5-D597AFBCEA76}"/>
              </a:ext>
            </a:extLst>
          </p:cNvPr>
          <p:cNvSpPr/>
          <p:nvPr/>
        </p:nvSpPr>
        <p:spPr>
          <a:xfrm>
            <a:off x="3359208" y="5686025"/>
            <a:ext cx="2963216" cy="1063786"/>
          </a:xfrm>
          <a:prstGeom prst="wedgeEllipseCallout">
            <a:avLst>
              <a:gd name="adj1" fmla="val 100887"/>
              <a:gd name="adj2" fmla="val -5432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You expect me to fund what? Some kind of tubes?</a:t>
            </a:r>
          </a:p>
        </p:txBody>
      </p:sp>
    </p:spTree>
    <p:extLst>
      <p:ext uri="{BB962C8B-B14F-4D97-AF65-F5344CB8AC3E}">
        <p14:creationId xmlns:p14="http://schemas.microsoft.com/office/powerpoint/2010/main" val="1129964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B194B3-6F1E-8644-BC5C-5D7AE39B0090}"/>
              </a:ext>
            </a:extLst>
          </p:cNvPr>
          <p:cNvGrpSpPr/>
          <p:nvPr/>
        </p:nvGrpSpPr>
        <p:grpSpPr>
          <a:xfrm>
            <a:off x="4469637" y="374326"/>
            <a:ext cx="11584614" cy="3304138"/>
            <a:chOff x="4339009" y="2677886"/>
            <a:chExt cx="11584614" cy="33041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ABB4A9-DCE3-8F4A-B3D2-7195DFE2F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0684"/>
            <a:stretch/>
          </p:blipFill>
          <p:spPr>
            <a:xfrm>
              <a:off x="4339009" y="2677886"/>
              <a:ext cx="11584614" cy="308207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8EA01-C7A8-DA4A-B6DC-5BD440176D04}"/>
                </a:ext>
              </a:extLst>
            </p:cNvPr>
            <p:cNvSpPr/>
            <p:nvPr/>
          </p:nvSpPr>
          <p:spPr>
            <a:xfrm>
              <a:off x="7053943" y="2899954"/>
              <a:ext cx="4493623" cy="3082070"/>
            </a:xfrm>
            <a:prstGeom prst="rect">
              <a:avLst/>
            </a:prstGeom>
            <a:solidFill>
              <a:schemeClr val="accent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110204-F7CD-D949-9FF2-C425917C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2" y="929712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/>
              <a:t>Help me help you…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905-F5F8-614A-8EFE-A267379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Replacement of border routers with more powerful boxes</a:t>
            </a:r>
          </a:p>
          <a:p>
            <a:r>
              <a:rPr lang="en-US" dirty="0"/>
              <a:t>Often a L2 switch in a central location</a:t>
            </a:r>
          </a:p>
          <a:p>
            <a:r>
              <a:rPr lang="en-US" dirty="0"/>
              <a:t>Good starting point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 the science driver located where the DMZ is?</a:t>
            </a:r>
          </a:p>
          <a:p>
            <a:r>
              <a:rPr lang="en-US" dirty="0"/>
              <a:t>What about the labs?</a:t>
            </a:r>
          </a:p>
          <a:p>
            <a:r>
              <a:rPr lang="en-US" dirty="0"/>
              <a:t>Only a start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492B44-8ADC-6547-828B-3BE1352A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82" y="4174635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91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0204-F7CD-D949-9FF2-C425917C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66471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/>
              <a:t>Get fancy…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905-F5F8-614A-8EFE-A267379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95" y="2043074"/>
            <a:ext cx="5127029" cy="378541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Virtualize all the things</a:t>
            </a:r>
          </a:p>
          <a:p>
            <a:r>
              <a:rPr lang="en-US" dirty="0"/>
              <a:t>VRF or other such segmentation of existing network gear</a:t>
            </a:r>
          </a:p>
          <a:p>
            <a:r>
              <a:rPr lang="en-US" dirty="0"/>
              <a:t>At its most basic – VLANs</a:t>
            </a:r>
          </a:p>
          <a:p>
            <a:r>
              <a:rPr lang="en-US" dirty="0"/>
              <a:t>Low cost – as sustainable as the network 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trike="sngStrike" dirty="0"/>
              <a:t>Can be </a:t>
            </a:r>
            <a:r>
              <a:rPr lang="en-US" dirty="0"/>
              <a:t>is complex</a:t>
            </a:r>
          </a:p>
          <a:p>
            <a:r>
              <a:rPr lang="en-US" dirty="0"/>
              <a:t>Will IT set this up in a reasonable amount of time?</a:t>
            </a:r>
          </a:p>
          <a:p>
            <a:r>
              <a:rPr lang="en-US" dirty="0"/>
              <a:t>Congestion still an issue for large flows</a:t>
            </a:r>
          </a:p>
          <a:p>
            <a:r>
              <a:rPr lang="en-US" dirty="0"/>
              <a:t>More readily sustainable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731F3-4601-1A44-B8BA-49280CAD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94" y="784046"/>
            <a:ext cx="5622976" cy="2644954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6AAAF28-7470-7D4F-9528-082EFA9C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056" y="3614056"/>
            <a:ext cx="3243943" cy="32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86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0204-F7CD-D949-9FF2-C425917C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/>
              <a:t>Special snowflake method…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905-F5F8-614A-8EFE-A267379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Unique design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be overly complex</a:t>
            </a:r>
          </a:p>
          <a:p>
            <a:r>
              <a:rPr lang="en-US" dirty="0"/>
              <a:t>Will IT set this up in a reasonable amount of time?</a:t>
            </a:r>
          </a:p>
          <a:p>
            <a:r>
              <a:rPr lang="en-US" dirty="0"/>
              <a:t>Is it sustainable?</a:t>
            </a:r>
          </a:p>
          <a:p>
            <a:r>
              <a:rPr lang="en-US" dirty="0"/>
              <a:t>Supporting research or doing research?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7566BA2B-2ECE-7942-8CDF-F24763F2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52" y="366347"/>
            <a:ext cx="4850674" cy="3879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39136C-46B5-8D4B-AD72-4213D48F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052" y="3935784"/>
            <a:ext cx="4494948" cy="2922216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35A298CA-A081-6F48-823B-E68448ABC5BE}"/>
              </a:ext>
            </a:extLst>
          </p:cNvPr>
          <p:cNvSpPr/>
          <p:nvPr/>
        </p:nvSpPr>
        <p:spPr>
          <a:xfrm>
            <a:off x="3359208" y="5686025"/>
            <a:ext cx="2963216" cy="1063786"/>
          </a:xfrm>
          <a:prstGeom prst="wedgeEllipseCallout">
            <a:avLst>
              <a:gd name="adj1" fmla="val 100887"/>
              <a:gd name="adj2" fmla="val -5432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Ice ages have not gone well for my kind…</a:t>
            </a:r>
          </a:p>
        </p:txBody>
      </p:sp>
    </p:spTree>
    <p:extLst>
      <p:ext uri="{BB962C8B-B14F-4D97-AF65-F5344CB8AC3E}">
        <p14:creationId xmlns:p14="http://schemas.microsoft.com/office/powerpoint/2010/main" val="2051548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0204-F7CD-D949-9FF2-C425917C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447071" cy="1676603"/>
          </a:xfrm>
        </p:spPr>
        <p:txBody>
          <a:bodyPr>
            <a:normAutofit/>
          </a:bodyPr>
          <a:lstStyle/>
          <a:p>
            <a:r>
              <a:rPr lang="en-US" dirty="0"/>
              <a:t>Come to me method…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905-F5F8-614A-8EFE-A267379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Centralization!</a:t>
            </a:r>
          </a:p>
          <a:p>
            <a:r>
              <a:rPr lang="en-US" dirty="0"/>
              <a:t>Less hardware and complexity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Must have trust</a:t>
            </a:r>
          </a:p>
          <a:p>
            <a:r>
              <a:rPr lang="en-US" dirty="0"/>
              <a:t>Will IT set this up in a reasonable amount of time?</a:t>
            </a:r>
          </a:p>
          <a:p>
            <a:r>
              <a:rPr lang="en-US" dirty="0"/>
              <a:t>Is it sustainable?</a:t>
            </a:r>
          </a:p>
          <a:p>
            <a:r>
              <a:rPr lang="en-US" dirty="0"/>
              <a:t>Start with 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F0C77-9178-B947-AA19-97739AD21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633" y="1079318"/>
            <a:ext cx="5992788" cy="45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471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5D478-B646-9241-961C-9A13BC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74513"/>
            <a:ext cx="10905066" cy="4580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E9AEF-24F3-454E-ADBD-020DD7DA5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41" y="318407"/>
            <a:ext cx="3187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7BFFC1-5B69-FC41-BA7E-32764C578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0" y="69850"/>
            <a:ext cx="8153400" cy="671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4098D3-01FE-4E44-8D9D-3786B1D91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01" y="591276"/>
            <a:ext cx="21463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3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02287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91" y="3187163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Build yourself a picture of the landscape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are your resources? Who are your resources?</a:t>
            </a:r>
          </a:p>
          <a:p>
            <a:pPr lvl="1"/>
            <a:r>
              <a:rPr lang="en-US" dirty="0"/>
              <a:t>How well do you know your business?</a:t>
            </a:r>
          </a:p>
          <a:p>
            <a:pPr lvl="1"/>
            <a:r>
              <a:rPr lang="en-US" dirty="0"/>
              <a:t>Who are your researchers? Where are they? Where is their data?</a:t>
            </a:r>
          </a:p>
          <a:p>
            <a:pPr lvl="1"/>
            <a:r>
              <a:rPr lang="en-US" dirty="0"/>
              <a:t>If you don’t know, how will your researchers know what the possibilities are?</a:t>
            </a:r>
          </a:p>
          <a:p>
            <a:pPr lvl="1"/>
            <a:r>
              <a:rPr lang="en-US" dirty="0"/>
              <a:t>REANNZ has FREE resources to help you!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makes up an academic network?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Student</a:t>
            </a:r>
          </a:p>
          <a:p>
            <a:pPr algn="ctr"/>
            <a:r>
              <a:rPr lang="en-US" b="1">
                <a:latin typeface="+mj-lt"/>
              </a:rPr>
              <a:t>access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Intellectual</a:t>
            </a:r>
          </a:p>
          <a:p>
            <a:pPr algn="ctr"/>
            <a:r>
              <a:rPr lang="en-US" b="1" kern="1200"/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906698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REANNZ supplies the shark, can you get your researchers on board?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71" y="1809401"/>
            <a:ext cx="5642858" cy="4531920"/>
          </a:xfrm>
          <a:prstGeom prst="rect">
            <a:avLst/>
          </a:prstGeom>
          <a:effectLst>
            <a:glow rad="228600">
              <a:srgbClr val="00B9E5">
                <a:alpha val="40000"/>
              </a:srgb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1331B-C0F8-AA4D-9466-4A97AA5D748B}"/>
              </a:ext>
            </a:extLst>
          </p:cNvPr>
          <p:cNvSpPr txBox="1"/>
          <p:nvPr/>
        </p:nvSpPr>
        <p:spPr>
          <a:xfrm>
            <a:off x="2936902" y="6460034"/>
            <a:ext cx="925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RPG sold separately. May not ship to New Zealand, check with your courier company for details </a:t>
            </a:r>
          </a:p>
        </p:txBody>
      </p:sp>
    </p:spTree>
    <p:extLst>
      <p:ext uri="{BB962C8B-B14F-4D97-AF65-F5344CB8AC3E}">
        <p14:creationId xmlns:p14="http://schemas.microsoft.com/office/powerpoint/2010/main" val="2288306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8" y="110754"/>
            <a:ext cx="8027652" cy="52605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7" y="1840648"/>
            <a:ext cx="5681133" cy="281410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7000" dirty="0"/>
              <a:t>Wallace A. Chase</a:t>
            </a:r>
          </a:p>
          <a:p>
            <a:pPr marL="0" indent="0" algn="ctr">
              <a:buNone/>
            </a:pPr>
            <a:r>
              <a:rPr lang="en-US" sz="4200" dirty="0">
                <a:hlinkClick r:id="rId3"/>
              </a:rPr>
              <a:t>wallace.chase@reannz.co.nz</a:t>
            </a:r>
            <a:endParaRPr lang="en-US" sz="4200" dirty="0"/>
          </a:p>
          <a:p>
            <a:pPr marL="0" indent="0" algn="ctr">
              <a:buNone/>
            </a:pPr>
            <a:r>
              <a:rPr lang="en-US" sz="4800" dirty="0"/>
              <a:t>@</a:t>
            </a:r>
            <a:r>
              <a:rPr lang="en-US" sz="4800" dirty="0" err="1"/>
              <a:t>bmtfr</a:t>
            </a:r>
            <a:endParaRPr lang="en-US" sz="4800" dirty="0"/>
          </a:p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328399" y="4922540"/>
            <a:ext cx="812800" cy="668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8A780-9B2B-434D-BA22-C5E76C03D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664" y="4004789"/>
            <a:ext cx="4271510" cy="17813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080" y="5914388"/>
            <a:ext cx="3013575" cy="780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63653" y="5530527"/>
            <a:ext cx="793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 very special thanks to Matt </a:t>
            </a:r>
            <a:r>
              <a:rPr lang="en-US" dirty="0" err="1"/>
              <a:t>Younkins</a:t>
            </a:r>
            <a:r>
              <a:rPr lang="en-US" dirty="0"/>
              <a:t> at OU, as the raptors are on loan from him!</a:t>
            </a:r>
          </a:p>
        </p:txBody>
      </p:sp>
    </p:spTree>
    <p:extLst>
      <p:ext uri="{BB962C8B-B14F-4D97-AF65-F5344CB8AC3E}">
        <p14:creationId xmlns:p14="http://schemas.microsoft.com/office/powerpoint/2010/main" val="940643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makes up an academic network?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Student</a:t>
            </a:r>
          </a:p>
          <a:p>
            <a:pPr algn="ctr"/>
            <a:r>
              <a:rPr lang="en-US" b="1">
                <a:latin typeface="+mj-lt"/>
              </a:rPr>
              <a:t>access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Intellectual</a:t>
            </a:r>
          </a:p>
          <a:p>
            <a:pPr algn="ctr"/>
            <a:r>
              <a:rPr lang="en-US" b="1" kern="1200"/>
              <a:t>Property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21" y="2680480"/>
            <a:ext cx="1504550" cy="150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73" y="4101427"/>
            <a:ext cx="138289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Payroll &amp;</a:t>
            </a:r>
          </a:p>
          <a:p>
            <a:pPr algn="ctr"/>
            <a:r>
              <a:rPr lang="en-US" b="1" kern="1200"/>
              <a:t>Accounting</a:t>
            </a:r>
          </a:p>
        </p:txBody>
      </p:sp>
    </p:spTree>
    <p:extLst>
      <p:ext uri="{BB962C8B-B14F-4D97-AF65-F5344CB8AC3E}">
        <p14:creationId xmlns:p14="http://schemas.microsoft.com/office/powerpoint/2010/main" val="34379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makes up an academic network?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27" y="2723877"/>
            <a:ext cx="1791172" cy="134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999" y="4101427"/>
            <a:ext cx="93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+mj-lt"/>
              </a:rPr>
              <a:t>Student</a:t>
            </a:r>
          </a:p>
          <a:p>
            <a:pPr algn="ctr"/>
            <a:r>
              <a:rPr lang="en-US" b="1">
                <a:latin typeface="+mj-lt"/>
              </a:rPr>
              <a:t>access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60" y="2639139"/>
            <a:ext cx="1448881" cy="1869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4640" y="4067256"/>
            <a:ext cx="1415772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Intellectual</a:t>
            </a:r>
          </a:p>
          <a:p>
            <a:pPr algn="ctr"/>
            <a:r>
              <a:rPr lang="en-US" b="1" kern="1200"/>
              <a:t>Property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21" y="2680480"/>
            <a:ext cx="1504550" cy="150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73" y="4101427"/>
            <a:ext cx="138289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Payroll &amp;</a:t>
            </a:r>
          </a:p>
          <a:p>
            <a:pPr algn="ctr"/>
            <a:r>
              <a:rPr lang="en-US" b="1" kern="1200"/>
              <a:t>Accounting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69" y="2395588"/>
            <a:ext cx="2765777" cy="2074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6076" y="4185030"/>
            <a:ext cx="98296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kern="1200"/>
              <a:t>Business</a:t>
            </a:r>
          </a:p>
          <a:p>
            <a:pPr algn="ctr"/>
            <a:r>
              <a:rPr lang="en-US" b="1" kern="1200"/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47718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1434</Words>
  <Application>Microsoft Macintosh PowerPoint</Application>
  <PresentationFormat>Widescreen</PresentationFormat>
  <Paragraphs>285</Paragraphs>
  <Slides>71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Open Sans</vt:lpstr>
      <vt:lpstr>Wingdings 2</vt:lpstr>
      <vt:lpstr>Office Theme</vt:lpstr>
      <vt:lpstr>PowerPoint Presentation</vt:lpstr>
      <vt:lpstr>PowerPoint Presentation</vt:lpstr>
      <vt:lpstr>So what makes this so complex anyway?</vt:lpstr>
      <vt:lpstr>Lets use the university campus network as an example…</vt:lpstr>
      <vt:lpstr>The academic network</vt:lpstr>
      <vt:lpstr>What makes up an academic network?</vt:lpstr>
      <vt:lpstr>What makes up an academic network?</vt:lpstr>
      <vt:lpstr>What makes up an academic network?</vt:lpstr>
      <vt:lpstr>What makes up an academic network?</vt:lpstr>
      <vt:lpstr>What makes up an academic network?</vt:lpstr>
      <vt:lpstr>PowerPoint Presentation</vt:lpstr>
      <vt:lpstr>The academic network…</vt:lpstr>
      <vt:lpstr>The academic network…</vt:lpstr>
      <vt:lpstr>The academic network…</vt:lpstr>
      <vt:lpstr>The academic network…</vt:lpstr>
      <vt:lpstr>The academic network…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Computational Research, an analogy…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When Computational Science Meets Traditional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everyone need one?</vt:lpstr>
      <vt:lpstr>Different SciDMZ architectures </vt:lpstr>
      <vt:lpstr>Brute force method… </vt:lpstr>
      <vt:lpstr>Apply money… </vt:lpstr>
      <vt:lpstr>Help me help you… </vt:lpstr>
      <vt:lpstr>Get fancy… </vt:lpstr>
      <vt:lpstr>Special snowflake method… </vt:lpstr>
      <vt:lpstr>Come to me method… </vt:lpstr>
      <vt:lpstr>PowerPoint Presentation</vt:lpstr>
      <vt:lpstr>PowerPoint Presentation</vt:lpstr>
      <vt:lpstr>PowerPoint Presentation</vt:lpstr>
      <vt:lpstr>REANNZ supplies the shark, can you get your researchers on board?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Wallace Chase</dc:creator>
  <cp:lastModifiedBy>Wallace Chase</cp:lastModifiedBy>
  <cp:revision>8</cp:revision>
  <dcterms:created xsi:type="dcterms:W3CDTF">2019-02-18T19:10:56Z</dcterms:created>
  <dcterms:modified xsi:type="dcterms:W3CDTF">2019-02-19T00:22:40Z</dcterms:modified>
</cp:coreProperties>
</file>