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74" r:id="rId11"/>
    <p:sldId id="265" r:id="rId12"/>
    <p:sldId id="266" r:id="rId13"/>
    <p:sldId id="276" r:id="rId14"/>
    <p:sldId id="275" r:id="rId15"/>
    <p:sldId id="277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 snapToGrid="0" snapToObjects="1">
      <p:cViewPr varScale="1">
        <p:scale>
          <a:sx n="120" d="100"/>
          <a:sy n="120" d="100"/>
        </p:scale>
        <p:origin x="140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C9D417-992A-2E41-BBF1-333E3CABBB4C}" type="datetimeFigureOut">
              <a:rPr lang="en-US" smtClean="0"/>
              <a:t>3/13/20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A09C57-B8EF-7B48-A8A7-75AE0BE08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06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09C57-B8EF-7B48-A8A7-75AE0BE08B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99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09C57-B8EF-7B48-A8A7-75AE0BE08B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80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09C57-B8EF-7B48-A8A7-75AE0BE08B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60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09C57-B8EF-7B48-A8A7-75AE0BE08B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00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09C57-B8EF-7B48-A8A7-75AE0BE08B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62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09C57-B8EF-7B48-A8A7-75AE0BE08B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86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DECF-87EB-0246-BCC6-CA5A61A13717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0A8A-CA4C-0849-855A-6943409BD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445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DECF-87EB-0246-BCC6-CA5A61A13717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0A8A-CA4C-0849-855A-6943409BD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98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DECF-87EB-0246-BCC6-CA5A61A13717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0A8A-CA4C-0849-855A-6943409BD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64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DECF-87EB-0246-BCC6-CA5A61A13717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0A8A-CA4C-0849-855A-6943409BD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66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DECF-87EB-0246-BCC6-CA5A61A13717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0A8A-CA4C-0849-855A-6943409BD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2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DECF-87EB-0246-BCC6-CA5A61A13717}" type="datetimeFigureOut">
              <a:rPr lang="en-US" smtClean="0"/>
              <a:t>3/13/20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0A8A-CA4C-0849-855A-6943409BD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15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DECF-87EB-0246-BCC6-CA5A61A13717}" type="datetimeFigureOut">
              <a:rPr lang="en-US" smtClean="0"/>
              <a:t>3/13/20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0A8A-CA4C-0849-855A-6943409BD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80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DECF-87EB-0246-BCC6-CA5A61A13717}" type="datetimeFigureOut">
              <a:rPr lang="en-US" smtClean="0"/>
              <a:t>3/13/20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0A8A-CA4C-0849-855A-6943409BD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71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DECF-87EB-0246-BCC6-CA5A61A13717}" type="datetimeFigureOut">
              <a:rPr lang="en-US" smtClean="0"/>
              <a:t>3/13/20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0A8A-CA4C-0849-855A-6943409BD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5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DECF-87EB-0246-BCC6-CA5A61A13717}" type="datetimeFigureOut">
              <a:rPr lang="en-US" smtClean="0"/>
              <a:t>3/13/20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0A8A-CA4C-0849-855A-6943409BD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99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DECF-87EB-0246-BCC6-CA5A61A13717}" type="datetimeFigureOut">
              <a:rPr lang="en-US" smtClean="0"/>
              <a:t>3/13/20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0A8A-CA4C-0849-855A-6943409BD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80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8DECF-87EB-0246-BCC6-CA5A61A13717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90A8A-CA4C-0849-855A-6943409BD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3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732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3999" cy="14700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5387975"/>
            <a:ext cx="9143999" cy="14700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567" y="0"/>
            <a:ext cx="8601889" cy="14700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venir Oblique"/>
                <a:cs typeface="Avenir Oblique"/>
              </a:rPr>
              <a:t>Big blocks and river incision: </a:t>
            </a:r>
            <a:br>
              <a:rPr lang="en-US" b="1" dirty="0">
                <a:latin typeface="Avenir Oblique"/>
                <a:cs typeface="Avenir Oblique"/>
              </a:rPr>
            </a:br>
            <a:r>
              <a:rPr lang="en-US" b="1" dirty="0">
                <a:latin typeface="Avenir Oblique"/>
                <a:cs typeface="Avenir Oblique"/>
              </a:rPr>
              <a:t>A numerical modeling perspective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20332"/>
            <a:ext cx="6400800" cy="172985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  <a:latin typeface="Avenir Book"/>
                <a:cs typeface="Avenir Book"/>
              </a:rPr>
              <a:t>Charlie Shobe</a:t>
            </a:r>
          </a:p>
          <a:p>
            <a:r>
              <a:rPr lang="en-US" dirty="0">
                <a:solidFill>
                  <a:schemeClr val="tx1"/>
                </a:solidFill>
                <a:latin typeface="Avenir Book"/>
                <a:cs typeface="Avenir Book"/>
              </a:rPr>
              <a:t>Greg Tucker</a:t>
            </a:r>
          </a:p>
          <a:p>
            <a:r>
              <a:rPr lang="en-US" dirty="0">
                <a:solidFill>
                  <a:schemeClr val="tx1"/>
                </a:solidFill>
                <a:latin typeface="Avenir Book"/>
                <a:cs typeface="Avenir Book"/>
              </a:rPr>
              <a:t>Bob Anderson</a:t>
            </a:r>
          </a:p>
        </p:txBody>
      </p:sp>
    </p:spTree>
    <p:extLst>
      <p:ext uri="{BB962C8B-B14F-4D97-AF65-F5344CB8AC3E}">
        <p14:creationId xmlns:p14="http://schemas.microsoft.com/office/powerpoint/2010/main" val="806933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1222" y="1166041"/>
            <a:ext cx="3782778" cy="1007518"/>
          </a:xfrm>
        </p:spPr>
        <p:txBody>
          <a:bodyPr>
            <a:normAutofit/>
          </a:bodyPr>
          <a:lstStyle/>
          <a:p>
            <a:r>
              <a:rPr lang="en-US" dirty="0">
                <a:latin typeface="Avenir Book"/>
                <a:cs typeface="Avenir Book"/>
              </a:rPr>
              <a:t>Control case</a:t>
            </a:r>
          </a:p>
        </p:txBody>
      </p:sp>
      <p:pic>
        <p:nvPicPr>
          <p:cNvPr id="4" name="Picture 3" descr="m27s1_norm_profiles_6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07"/>
            <a:ext cx="5486400" cy="3579408"/>
          </a:xfrm>
          <a:prstGeom prst="rect">
            <a:avLst/>
          </a:prstGeom>
        </p:spPr>
      </p:pic>
      <p:pic>
        <p:nvPicPr>
          <p:cNvPr id="5" name="Picture 4" descr="m28s2_norm_profiles_6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8592"/>
            <a:ext cx="5486400" cy="357940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361222" y="4322344"/>
            <a:ext cx="3782778" cy="1746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 Book"/>
                <a:cs typeface="Avenir Book"/>
              </a:rPr>
              <a:t>Responsive </a:t>
            </a:r>
            <a:r>
              <a:rPr lang="en-US" dirty="0" err="1">
                <a:latin typeface="Avenir Book"/>
                <a:cs typeface="Avenir Book"/>
              </a:rPr>
              <a:t>hillslopes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335842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3999" cy="68580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41890"/>
            <a:ext cx="8336501" cy="5140087"/>
          </a:xfrm>
        </p:spPr>
        <p:txBody>
          <a:bodyPr/>
          <a:lstStyle/>
          <a:p>
            <a:r>
              <a:rPr lang="en-US" dirty="0">
                <a:latin typeface="Avenir Book"/>
                <a:cs typeface="Avenir Book"/>
              </a:rPr>
              <a:t>Responsive </a:t>
            </a:r>
            <a:r>
              <a:rPr lang="en-US" dirty="0" err="1">
                <a:latin typeface="Avenir Book"/>
                <a:cs typeface="Avenir Book"/>
              </a:rPr>
              <a:t>hillslopes</a:t>
            </a:r>
            <a:r>
              <a:rPr lang="en-US" dirty="0">
                <a:latin typeface="Avenir Book"/>
                <a:cs typeface="Avenir Book"/>
              </a:rPr>
              <a:t> </a:t>
            </a:r>
            <a:r>
              <a:rPr lang="en-US" b="1" dirty="0">
                <a:solidFill>
                  <a:schemeClr val="tx2"/>
                </a:solidFill>
                <a:latin typeface="Avenir Heavy"/>
                <a:cs typeface="Avenir Heavy"/>
              </a:rPr>
              <a:t>slow channel evolution</a:t>
            </a:r>
          </a:p>
          <a:p>
            <a:endParaRPr lang="en-US" b="1" dirty="0">
              <a:solidFill>
                <a:schemeClr val="tx2"/>
              </a:solidFill>
              <a:latin typeface="Avenir Heavy"/>
              <a:cs typeface="Avenir Heavy"/>
            </a:endParaRPr>
          </a:p>
          <a:p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Block feedbacks </a:t>
            </a:r>
            <a:r>
              <a:rPr lang="en-US" dirty="0" err="1">
                <a:solidFill>
                  <a:srgbClr val="1F497D"/>
                </a:solidFill>
                <a:latin typeface="Avenir Heavy"/>
                <a:cs typeface="Avenir Heavy"/>
              </a:rPr>
              <a:t>autogenically</a:t>
            </a:r>
            <a:r>
              <a:rPr lang="en-US" dirty="0">
                <a:solidFill>
                  <a:schemeClr val="accent1"/>
                </a:solidFill>
                <a:latin typeface="Avenir Book"/>
                <a:cs typeface="Avenir Book"/>
              </a:rPr>
              <a:t> </a:t>
            </a:r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generate </a:t>
            </a:r>
            <a:r>
              <a:rPr lang="en-US" dirty="0" err="1">
                <a:solidFill>
                  <a:srgbClr val="000000"/>
                </a:solidFill>
                <a:latin typeface="Avenir Book"/>
                <a:cs typeface="Avenir Book"/>
              </a:rPr>
              <a:t>knickzones</a:t>
            </a:r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 from constant </a:t>
            </a:r>
            <a:r>
              <a:rPr lang="en-US" dirty="0" err="1">
                <a:solidFill>
                  <a:srgbClr val="000000"/>
                </a:solidFill>
                <a:latin typeface="Avenir Book"/>
                <a:cs typeface="Avenir Book"/>
              </a:rPr>
              <a:t>baselevel</a:t>
            </a:r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 drop</a:t>
            </a:r>
          </a:p>
          <a:p>
            <a:endParaRPr lang="en-US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Results cast doubt on </a:t>
            </a:r>
            <a:r>
              <a:rPr lang="en-US" dirty="0">
                <a:solidFill>
                  <a:srgbClr val="1F497D"/>
                </a:solidFill>
                <a:latin typeface="Avenir Heavy"/>
                <a:cs typeface="Avenir Heavy"/>
              </a:rPr>
              <a:t>stream profile analysis</a:t>
            </a:r>
            <a:r>
              <a:rPr lang="en-US" dirty="0">
                <a:latin typeface="Avenir Book"/>
                <a:cs typeface="Avenir Book"/>
              </a:rPr>
              <a:t> as a tool for extracting landscape </a:t>
            </a:r>
            <a:r>
              <a:rPr lang="en-US" dirty="0" err="1">
                <a:latin typeface="Avenir Book"/>
                <a:cs typeface="Avenir Book"/>
              </a:rPr>
              <a:t>forcings</a:t>
            </a:r>
            <a:endParaRPr lang="en-US" dirty="0">
              <a:solidFill>
                <a:srgbClr val="1F497D"/>
              </a:solidFill>
              <a:latin typeface="Avenir Heavy"/>
              <a:cs typeface="Avenir Heavy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08969"/>
            <a:ext cx="8229600" cy="1143000"/>
          </a:xfrm>
        </p:spPr>
        <p:txBody>
          <a:bodyPr/>
          <a:lstStyle/>
          <a:p>
            <a:r>
              <a:rPr lang="en-US" dirty="0">
                <a:latin typeface="Avenir Oblique"/>
                <a:cs typeface="Avenir Oblique"/>
              </a:rPr>
              <a:t>1-D Model Observations</a:t>
            </a:r>
          </a:p>
        </p:txBody>
      </p:sp>
    </p:spTree>
    <p:extLst>
      <p:ext uri="{BB962C8B-B14F-4D97-AF65-F5344CB8AC3E}">
        <p14:creationId xmlns:p14="http://schemas.microsoft.com/office/powerpoint/2010/main" val="3029241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2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16748"/>
          </a:xfrm>
        </p:spPr>
        <p:txBody>
          <a:bodyPr>
            <a:normAutofit/>
          </a:bodyPr>
          <a:lstStyle/>
          <a:p>
            <a:r>
              <a:rPr lang="en-US" dirty="0">
                <a:latin typeface="Avenir Oblique"/>
                <a:cs typeface="Avenir Oblique"/>
              </a:rPr>
              <a:t>Blocks, Rivers, and </a:t>
            </a:r>
            <a:br>
              <a:rPr lang="en-US" dirty="0">
                <a:latin typeface="Avenir Oblique"/>
                <a:cs typeface="Avenir Oblique"/>
              </a:rPr>
            </a:br>
            <a:r>
              <a:rPr lang="en-US" dirty="0">
                <a:latin typeface="Avenir Oblique"/>
                <a:cs typeface="Avenir Oblique"/>
              </a:rPr>
              <a:t>Landscape Evolution</a:t>
            </a:r>
          </a:p>
        </p:txBody>
      </p:sp>
    </p:spTree>
    <p:extLst>
      <p:ext uri="{BB962C8B-B14F-4D97-AF65-F5344CB8AC3E}">
        <p14:creationId xmlns:p14="http://schemas.microsoft.com/office/powerpoint/2010/main" val="2694820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o_blocks_3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753484"/>
            <a:ext cx="9144000" cy="448786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2329"/>
            <a:ext cx="8229600" cy="1143000"/>
          </a:xfrm>
        </p:spPr>
        <p:txBody>
          <a:bodyPr/>
          <a:lstStyle/>
          <a:p>
            <a:r>
              <a:rPr lang="en-US" dirty="0">
                <a:latin typeface="Avenir Oblique"/>
                <a:cs typeface="Avenir Oblique"/>
              </a:rPr>
              <a:t>Control case: No block delivery</a:t>
            </a:r>
          </a:p>
        </p:txBody>
      </p:sp>
      <p:pic>
        <p:nvPicPr>
          <p:cNvPr id="6" name="Picture 5" descr="landlab-logo-word-colo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52029"/>
            <a:ext cx="1625774" cy="5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9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locks_3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65821"/>
            <a:ext cx="9144000" cy="448786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Avenir Oblique"/>
                <a:cs typeface="Avenir Oblique"/>
              </a:rPr>
              <a:t>Responsive </a:t>
            </a:r>
            <a:r>
              <a:rPr lang="en-US" dirty="0" err="1">
                <a:latin typeface="Avenir Oblique"/>
                <a:cs typeface="Avenir Oblique"/>
              </a:rPr>
              <a:t>hillslopes</a:t>
            </a:r>
            <a:endParaRPr lang="en-US" dirty="0">
              <a:latin typeface="Avenir Oblique"/>
              <a:cs typeface="Avenir Obliqu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30356" y="1640917"/>
            <a:ext cx="2278607" cy="712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andlab-logo-word-colo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52029"/>
            <a:ext cx="1625774" cy="564268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199" y="1068288"/>
            <a:ext cx="8336501" cy="1036119"/>
          </a:xfrm>
        </p:spPr>
        <p:txBody>
          <a:bodyPr/>
          <a:lstStyle/>
          <a:p>
            <a:r>
              <a:rPr lang="en-US" dirty="0">
                <a:latin typeface="Avenir Book"/>
                <a:cs typeface="Avenir Book"/>
              </a:rPr>
              <a:t>Reduced erosion in low-order channels</a:t>
            </a:r>
            <a:endParaRPr lang="en-US" b="1" dirty="0">
              <a:solidFill>
                <a:schemeClr val="tx2"/>
              </a:solidFill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17316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1"/>
            <a:ext cx="8229600" cy="1794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 Oblique"/>
                <a:cs typeface="Avenir Oblique"/>
              </a:rPr>
              <a:t>Block feedbacks preserve high elevation, low relief topography</a:t>
            </a:r>
          </a:p>
        </p:txBody>
      </p:sp>
      <p:pic>
        <p:nvPicPr>
          <p:cNvPr id="5" name="Picture 4" descr="differenc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" r="27560" b="9594"/>
          <a:stretch/>
        </p:blipFill>
        <p:spPr>
          <a:xfrm rot="16200000">
            <a:off x="1543970" y="1774926"/>
            <a:ext cx="4395346" cy="4533955"/>
          </a:xfrm>
          <a:prstGeom prst="rect">
            <a:avLst/>
          </a:prstGeom>
        </p:spPr>
      </p:pic>
      <p:pic>
        <p:nvPicPr>
          <p:cNvPr id="6" name="Picture 5" descr="landlab-logo-word-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52029"/>
            <a:ext cx="1625774" cy="564268"/>
          </a:xfrm>
          <a:prstGeom prst="rect">
            <a:avLst/>
          </a:prstGeom>
        </p:spPr>
      </p:pic>
      <p:pic>
        <p:nvPicPr>
          <p:cNvPr id="9" name="Picture 8" descr="differenc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6"/>
          <a:stretch/>
        </p:blipFill>
        <p:spPr>
          <a:xfrm>
            <a:off x="6008621" y="2030816"/>
            <a:ext cx="1660706" cy="438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86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Oblique"/>
                <a:cs typeface="Avenir Oblique"/>
              </a:rPr>
              <a:t>Conclusions: Rivers can…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F497D"/>
                </a:solidFill>
                <a:latin typeface="Avenir Heavy"/>
                <a:cs typeface="Avenir Heavy"/>
              </a:rPr>
              <a:t>inhibit their own erosion </a:t>
            </a:r>
            <a:r>
              <a:rPr lang="en-US" dirty="0">
                <a:latin typeface="Avenir Book"/>
                <a:cs typeface="Avenir Book"/>
              </a:rPr>
              <a:t>through channel-hillslope sediment size feedbacks</a:t>
            </a:r>
          </a:p>
          <a:p>
            <a:endParaRPr lang="en-US" dirty="0">
              <a:latin typeface="Avenir Book"/>
              <a:cs typeface="Avenir Book"/>
            </a:endParaRPr>
          </a:p>
          <a:p>
            <a:r>
              <a:rPr lang="en-US" dirty="0">
                <a:solidFill>
                  <a:srgbClr val="1F497D"/>
                </a:solidFill>
                <a:latin typeface="Avenir Heavy"/>
                <a:cs typeface="Avenir Heavy"/>
              </a:rPr>
              <a:t>“shred” </a:t>
            </a:r>
            <a:r>
              <a:rPr lang="en-US" dirty="0" err="1">
                <a:solidFill>
                  <a:srgbClr val="1F497D"/>
                </a:solidFill>
                <a:latin typeface="Avenir Heavy"/>
                <a:cs typeface="Avenir Heavy"/>
              </a:rPr>
              <a:t>baselevel</a:t>
            </a:r>
            <a:r>
              <a:rPr lang="en-US" dirty="0">
                <a:solidFill>
                  <a:srgbClr val="1F497D"/>
                </a:solidFill>
                <a:latin typeface="Avenir Heavy"/>
                <a:cs typeface="Avenir Heavy"/>
              </a:rPr>
              <a:t> signals</a:t>
            </a:r>
            <a:r>
              <a:rPr lang="en-US" dirty="0">
                <a:latin typeface="Avenir Book"/>
                <a:cs typeface="Avenir Book"/>
              </a:rPr>
              <a:t>, preventing extraction of climatic and tectonic information from river profiles</a:t>
            </a:r>
          </a:p>
          <a:p>
            <a:endParaRPr lang="en-US" dirty="0">
              <a:latin typeface="Avenir Book"/>
              <a:cs typeface="Avenir Book"/>
            </a:endParaRPr>
          </a:p>
          <a:p>
            <a:r>
              <a:rPr lang="en-US" dirty="0">
                <a:solidFill>
                  <a:srgbClr val="1F497D"/>
                </a:solidFill>
                <a:latin typeface="Avenir Heavy"/>
                <a:cs typeface="Avenir Heavy"/>
              </a:rPr>
              <a:t>stall landscape evolution </a:t>
            </a:r>
            <a:r>
              <a:rPr lang="en-US" dirty="0">
                <a:latin typeface="Avenir Book"/>
                <a:cs typeface="Avenir Book"/>
              </a:rPr>
              <a:t>by preventing upstream propagation of boundary conditions</a:t>
            </a:r>
          </a:p>
          <a:p>
            <a:pPr marL="0" indent="0">
              <a:buNone/>
            </a:pP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626687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20"/>
            <a:ext cx="8229600" cy="1678372"/>
          </a:xfrm>
        </p:spPr>
        <p:txBody>
          <a:bodyPr/>
          <a:lstStyle/>
          <a:p>
            <a:r>
              <a:rPr lang="en-US" b="1" dirty="0">
                <a:latin typeface="Avenir Oblique"/>
                <a:cs typeface="Avenir Oblique"/>
              </a:rPr>
              <a:t>Larger grains are found in higher-slope channel reaches </a:t>
            </a:r>
          </a:p>
        </p:txBody>
      </p:sp>
      <p:pic>
        <p:nvPicPr>
          <p:cNvPr id="4" name="Picture 3" descr="attal_d10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0587"/>
            <a:ext cx="9144000" cy="3512907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825293" y="6326314"/>
            <a:ext cx="3318708" cy="526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latin typeface="Avenir Book"/>
                <a:cs typeface="Avenir Book"/>
              </a:rPr>
              <a:t>Attal</a:t>
            </a:r>
            <a:r>
              <a:rPr lang="en-US" sz="2400" dirty="0">
                <a:latin typeface="Avenir Book"/>
                <a:cs typeface="Avenir Book"/>
              </a:rPr>
              <a:t> et al., 2015, </a:t>
            </a:r>
            <a:r>
              <a:rPr lang="en-US" sz="2400" dirty="0" err="1">
                <a:latin typeface="Avenir Book"/>
                <a:cs typeface="Avenir Book"/>
              </a:rPr>
              <a:t>ESurf</a:t>
            </a:r>
            <a:endParaRPr lang="en-US" sz="2400" dirty="0">
              <a:latin typeface="Avenir Book"/>
              <a:cs typeface="Avenir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8447" y="5753595"/>
            <a:ext cx="2044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Flow Competence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0596" y="5757962"/>
            <a:ext cx="2044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Flow Competence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033467" y="3050769"/>
            <a:ext cx="3212462" cy="560344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474338" y="2664751"/>
            <a:ext cx="3042423" cy="971266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743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obe_etal_fig_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50" y="1347636"/>
            <a:ext cx="8470106" cy="508206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6" y="11034"/>
            <a:ext cx="8229600" cy="1678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venir Oblique"/>
                <a:cs typeface="Avenir Oblique"/>
              </a:rPr>
              <a:t>Larger blocks are found in higher-slope channel reaches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859080" y="6386222"/>
            <a:ext cx="4331776" cy="464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>
                <a:latin typeface="Avenir Book"/>
                <a:cs typeface="Avenir Book"/>
              </a:rPr>
              <a:t>Shobe et al., in revision, GRL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-40845" y="2419201"/>
            <a:ext cx="2032114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Total long axis [m]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5380" y="1713857"/>
            <a:ext cx="414196" cy="206210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Arial"/>
                <a:cs typeface="Arial"/>
              </a:rPr>
              <a:t>70</a:t>
            </a:r>
          </a:p>
          <a:p>
            <a:pPr algn="r"/>
            <a:r>
              <a:rPr lang="en-US" sz="1600" dirty="0">
                <a:latin typeface="Arial"/>
                <a:cs typeface="Arial"/>
              </a:rPr>
              <a:t>60</a:t>
            </a:r>
          </a:p>
          <a:p>
            <a:pPr algn="r"/>
            <a:r>
              <a:rPr lang="en-US" sz="1600" dirty="0">
                <a:latin typeface="Arial"/>
                <a:cs typeface="Arial"/>
              </a:rPr>
              <a:t>50</a:t>
            </a:r>
          </a:p>
          <a:p>
            <a:pPr algn="r"/>
            <a:r>
              <a:rPr lang="en-US" sz="1600" dirty="0">
                <a:latin typeface="Arial"/>
                <a:cs typeface="Arial"/>
              </a:rPr>
              <a:t>40</a:t>
            </a:r>
          </a:p>
          <a:p>
            <a:pPr algn="r"/>
            <a:r>
              <a:rPr lang="en-US" sz="1600" dirty="0">
                <a:latin typeface="Arial"/>
                <a:cs typeface="Arial"/>
              </a:rPr>
              <a:t>30</a:t>
            </a:r>
          </a:p>
          <a:p>
            <a:pPr algn="r"/>
            <a:r>
              <a:rPr lang="en-US" sz="1600" dirty="0">
                <a:latin typeface="Arial"/>
                <a:cs typeface="Arial"/>
              </a:rPr>
              <a:t>20</a:t>
            </a:r>
          </a:p>
          <a:p>
            <a:pPr algn="r"/>
            <a:r>
              <a:rPr lang="en-US" sz="1600" dirty="0">
                <a:latin typeface="Arial"/>
                <a:cs typeface="Arial"/>
              </a:rPr>
              <a:t>10</a:t>
            </a:r>
          </a:p>
          <a:p>
            <a:pPr algn="r"/>
            <a:r>
              <a:rPr lang="en-US" sz="1600" dirty="0">
                <a:latin typeface="Arial"/>
                <a:cs typeface="Arial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93106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3797771" cy="2313399"/>
          </a:xfrm>
        </p:spPr>
        <p:txBody>
          <a:bodyPr>
            <a:normAutofit/>
          </a:bodyPr>
          <a:lstStyle/>
          <a:p>
            <a:r>
              <a:rPr lang="en-US" b="1" dirty="0">
                <a:latin typeface="Avenir Oblique"/>
                <a:cs typeface="Avenir Oblique"/>
              </a:rPr>
              <a:t>Blocks must be hillslope-derived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790" y="3641277"/>
            <a:ext cx="4095332" cy="2864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venir Book"/>
                <a:cs typeface="Avenir Book"/>
              </a:rPr>
              <a:t>Large blocks in steep reaches suggest a </a:t>
            </a:r>
            <a:r>
              <a:rPr lang="en-US" dirty="0">
                <a:solidFill>
                  <a:srgbClr val="1F497D"/>
                </a:solidFill>
                <a:latin typeface="Avenir Heavy"/>
                <a:cs typeface="Avenir Heavy"/>
              </a:rPr>
              <a:t>channel-hillslope feedback </a:t>
            </a:r>
            <a:r>
              <a:rPr lang="en-US" dirty="0">
                <a:latin typeface="Avenir Book"/>
                <a:cs typeface="Avenir Book"/>
              </a:rPr>
              <a:t>that retards river incision</a:t>
            </a:r>
          </a:p>
        </p:txBody>
      </p:sp>
      <p:pic>
        <p:nvPicPr>
          <p:cNvPr id="12" name="Picture 11" descr="IMG_01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965" y="0"/>
            <a:ext cx="4855035" cy="3641276"/>
          </a:xfrm>
          <a:prstGeom prst="rect">
            <a:avLst/>
          </a:prstGeom>
        </p:spPr>
      </p:pic>
      <p:pic>
        <p:nvPicPr>
          <p:cNvPr id="11" name="Picture 10" descr="IMG_09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964" y="3216724"/>
            <a:ext cx="4855036" cy="364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76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28 at 4.31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2328"/>
            <a:ext cx="5380506" cy="1609453"/>
          </a:xfrm>
          <a:prstGeom prst="rect">
            <a:avLst/>
          </a:prstGeom>
        </p:spPr>
      </p:pic>
      <p:pic>
        <p:nvPicPr>
          <p:cNvPr id="6" name="Picture 5" descr="Screen Shot 2015-10-28 at 4.31.2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51"/>
          <a:stretch/>
        </p:blipFill>
        <p:spPr>
          <a:xfrm>
            <a:off x="1419445" y="4135845"/>
            <a:ext cx="2797605" cy="2758101"/>
          </a:xfrm>
          <a:prstGeom prst="rect">
            <a:avLst/>
          </a:prstGeom>
        </p:spPr>
      </p:pic>
      <p:pic>
        <p:nvPicPr>
          <p:cNvPr id="10" name="Picture 9" descr="IMG_017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674" y="0"/>
            <a:ext cx="3706326" cy="2779744"/>
          </a:xfrm>
          <a:prstGeom prst="rect">
            <a:avLst/>
          </a:prstGeom>
        </p:spPr>
      </p:pic>
      <p:pic>
        <p:nvPicPr>
          <p:cNvPr id="11" name="Picture 10" descr="IMG_09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530" y="4099899"/>
            <a:ext cx="3677469" cy="2758102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" y="2659924"/>
            <a:ext cx="9143997" cy="334641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venir Book"/>
                <a:cs typeface="Avenir Book"/>
              </a:rPr>
              <a:t>Rapid river incision steepens adjacent </a:t>
            </a:r>
            <a:r>
              <a:rPr lang="en-US" dirty="0" err="1">
                <a:latin typeface="Avenir Book"/>
                <a:cs typeface="Avenir Book"/>
              </a:rPr>
              <a:t>hillslopes</a:t>
            </a:r>
            <a:r>
              <a:rPr lang="en-US" dirty="0">
                <a:latin typeface="Avenir Book"/>
                <a:cs typeface="Avenir Book"/>
              </a:rPr>
              <a:t>, causing an </a:t>
            </a:r>
            <a:r>
              <a:rPr lang="en-US" dirty="0">
                <a:solidFill>
                  <a:schemeClr val="tx2"/>
                </a:solidFill>
                <a:latin typeface="Avenir Heavy"/>
                <a:cs typeface="Avenir Heavy"/>
              </a:rPr>
              <a:t>influx of large, immobile grains</a:t>
            </a:r>
            <a:r>
              <a:rPr lang="en-US" dirty="0">
                <a:latin typeface="Avenir Heavy"/>
                <a:cs typeface="Avenir Heavy"/>
              </a:rPr>
              <a:t> </a:t>
            </a:r>
            <a:r>
              <a:rPr lang="en-US" dirty="0">
                <a:latin typeface="Avenir Book"/>
                <a:cs typeface="Avenir Book"/>
              </a:rPr>
              <a:t>that in turn inhibit incision</a:t>
            </a:r>
            <a:endParaRPr lang="en-US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1" y="11043"/>
            <a:ext cx="5380507" cy="887591"/>
          </a:xfrm>
        </p:spPr>
        <p:txBody>
          <a:bodyPr>
            <a:normAutofit/>
          </a:bodyPr>
          <a:lstStyle/>
          <a:p>
            <a:r>
              <a:rPr lang="en-US" b="1" dirty="0">
                <a:latin typeface="Avenir Oblique"/>
                <a:cs typeface="Avenir Oblique"/>
              </a:rPr>
              <a:t>Conceptual model</a:t>
            </a:r>
          </a:p>
        </p:txBody>
      </p:sp>
    </p:spTree>
    <p:extLst>
      <p:ext uri="{BB962C8B-B14F-4D97-AF65-F5344CB8AC3E}">
        <p14:creationId xmlns:p14="http://schemas.microsoft.com/office/powerpoint/2010/main" val="3441879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81579"/>
            <a:ext cx="4324905" cy="527642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venir Book"/>
                <a:cs typeface="Avenir Book"/>
              </a:rPr>
              <a:t>1-D channel reach with shear stress bedrock erosion:</a:t>
            </a:r>
          </a:p>
          <a:p>
            <a:pPr marL="0" indent="0">
              <a:buNone/>
            </a:pPr>
            <a:endParaRPr lang="en-US" dirty="0">
              <a:latin typeface="Avenir Book"/>
              <a:cs typeface="Avenir Book"/>
            </a:endParaRPr>
          </a:p>
          <a:p>
            <a:endParaRPr lang="en-US" dirty="0">
              <a:latin typeface="Avenir Book"/>
              <a:cs typeface="Avenir Book"/>
            </a:endParaRPr>
          </a:p>
          <a:p>
            <a:pPr marL="0" indent="0" algn="ctr">
              <a:buNone/>
            </a:pPr>
            <a:endParaRPr lang="en-US" dirty="0">
              <a:latin typeface="Avenir Book"/>
              <a:cs typeface="Avenir Book"/>
            </a:endParaRPr>
          </a:p>
          <a:p>
            <a:pPr marL="0" indent="0">
              <a:buNone/>
            </a:pPr>
            <a:r>
              <a:rPr lang="en-US" dirty="0">
                <a:latin typeface="Avenir Book"/>
                <a:cs typeface="Avenir Book"/>
              </a:rPr>
              <a:t>Blocks </a:t>
            </a:r>
            <a:r>
              <a:rPr lang="en-US" dirty="0">
                <a:solidFill>
                  <a:srgbClr val="1F497D"/>
                </a:solidFill>
                <a:latin typeface="Avenir Heavy"/>
                <a:cs typeface="Avenir Heavy"/>
              </a:rPr>
              <a:t>cover the bed, reduce bed shear stress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4" name="Picture 3" descr="shobe_etal_fig_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299" y="0"/>
            <a:ext cx="5126854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1043"/>
            <a:ext cx="4324905" cy="1354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latin typeface="Avenir Oblique"/>
                <a:cs typeface="Avenir Oblique"/>
              </a:rPr>
              <a:t>Model setup:</a:t>
            </a:r>
          </a:p>
          <a:p>
            <a:pPr algn="l"/>
            <a:r>
              <a:rPr lang="en-US" b="1" dirty="0">
                <a:latin typeface="Avenir Oblique"/>
                <a:cs typeface="Avenir Oblique"/>
              </a:rPr>
              <a:t>Fluvial erosion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943207" y="-1"/>
            <a:ext cx="4325664" cy="5852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>
                <a:solidFill>
                  <a:schemeClr val="bg1"/>
                </a:solidFill>
                <a:latin typeface="Avenir Book"/>
                <a:cs typeface="Avenir Book"/>
              </a:rPr>
              <a:t>Shobe et al., in revision, GRL</a:t>
            </a:r>
          </a:p>
        </p:txBody>
      </p:sp>
      <p:pic>
        <p:nvPicPr>
          <p:cNvPr id="2" name="Picture 1" descr="Screen Shot 2016-03-30 at 3.10.0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6" y="3570629"/>
            <a:ext cx="4085299" cy="78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50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77214"/>
            <a:ext cx="4324905" cy="53807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Avenir Book"/>
                <a:cs typeface="Avenir Book"/>
              </a:rPr>
              <a:t>Treated as a Poisson process </a:t>
            </a:r>
            <a:r>
              <a:rPr lang="en-US" dirty="0">
                <a:solidFill>
                  <a:srgbClr val="1F497D"/>
                </a:solidFill>
                <a:latin typeface="Avenir Heavy"/>
                <a:cs typeface="Avenir Heavy"/>
              </a:rPr>
              <a:t>dependent on channel erosion rate</a:t>
            </a:r>
          </a:p>
          <a:p>
            <a:pPr marL="0" indent="0">
              <a:buNone/>
            </a:pPr>
            <a:endParaRPr lang="en-US" dirty="0">
              <a:latin typeface="Avenir Book"/>
              <a:cs typeface="Avenir Book"/>
            </a:endParaRPr>
          </a:p>
          <a:p>
            <a:pPr marL="0" indent="0">
              <a:buNone/>
            </a:pPr>
            <a:r>
              <a:rPr lang="en-US" dirty="0">
                <a:latin typeface="Avenir Book"/>
                <a:cs typeface="Avenir Book"/>
              </a:rPr>
              <a:t>Faster channel incision results in greater block supply</a:t>
            </a:r>
          </a:p>
          <a:p>
            <a:pPr marL="0" indent="0">
              <a:buNone/>
            </a:pPr>
            <a:endParaRPr lang="en-US" dirty="0">
              <a:latin typeface="Avenir Book"/>
              <a:cs typeface="Avenir Book"/>
            </a:endParaRPr>
          </a:p>
          <a:p>
            <a:pPr marL="0" indent="0">
              <a:buNone/>
            </a:pPr>
            <a:r>
              <a:rPr lang="en-US" dirty="0">
                <a:latin typeface="Avenir Book"/>
                <a:cs typeface="Avenir Book"/>
              </a:rPr>
              <a:t>Blocks are eroded by excess shear stress</a:t>
            </a:r>
          </a:p>
        </p:txBody>
      </p:sp>
      <p:pic>
        <p:nvPicPr>
          <p:cNvPr id="4" name="Picture 3" descr="shobe_etal_fig_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299" y="0"/>
            <a:ext cx="5126854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1043"/>
            <a:ext cx="4324905" cy="1354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latin typeface="Avenir Oblique"/>
                <a:cs typeface="Avenir Oblique"/>
              </a:rPr>
              <a:t>Model setup:</a:t>
            </a:r>
          </a:p>
          <a:p>
            <a:pPr algn="l"/>
            <a:r>
              <a:rPr lang="en-US" b="1" dirty="0">
                <a:latin typeface="Avenir Oblique"/>
                <a:cs typeface="Avenir Oblique"/>
              </a:rPr>
              <a:t>Block dynamics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943207" y="-1"/>
            <a:ext cx="4325664" cy="5852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>
                <a:solidFill>
                  <a:schemeClr val="bg1"/>
                </a:solidFill>
                <a:latin typeface="Avenir Book"/>
                <a:cs typeface="Avenir Book"/>
              </a:rPr>
              <a:t>Shobe et al., in revision, GRL</a:t>
            </a:r>
          </a:p>
        </p:txBody>
      </p:sp>
    </p:spTree>
    <p:extLst>
      <p:ext uri="{BB962C8B-B14F-4D97-AF65-F5344CB8AC3E}">
        <p14:creationId xmlns:p14="http://schemas.microsoft.com/office/powerpoint/2010/main" val="4034307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29" y="24537"/>
            <a:ext cx="8446145" cy="1143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Avenir Oblique"/>
                <a:cs typeface="Avenir Oblique"/>
              </a:rPr>
              <a:t>Control case: No block delivery</a:t>
            </a:r>
          </a:p>
        </p:txBody>
      </p:sp>
      <p:pic>
        <p:nvPicPr>
          <p:cNvPr id="4" name="control_sped_u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194" t="1053" r="6985" b="1"/>
          <a:stretch/>
        </p:blipFill>
        <p:spPr>
          <a:xfrm>
            <a:off x="657412" y="1317094"/>
            <a:ext cx="7859059" cy="5097231"/>
          </a:xfrm>
        </p:spPr>
      </p:pic>
    </p:spTree>
    <p:extLst>
      <p:ext uri="{BB962C8B-B14F-4D97-AF65-F5344CB8AC3E}">
        <p14:creationId xmlns:p14="http://schemas.microsoft.com/office/powerpoint/2010/main" val="416658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99"/>
            <a:ext cx="8229600" cy="1143000"/>
          </a:xfrm>
        </p:spPr>
        <p:txBody>
          <a:bodyPr/>
          <a:lstStyle/>
          <a:p>
            <a:r>
              <a:rPr lang="en-US" b="1" dirty="0">
                <a:latin typeface="Avenir Oblique"/>
                <a:cs typeface="Avenir Oblique"/>
              </a:rPr>
              <a:t>Responsive </a:t>
            </a:r>
            <a:r>
              <a:rPr lang="en-US" b="1" dirty="0" err="1">
                <a:latin typeface="Avenir Oblique"/>
                <a:cs typeface="Avenir Oblique"/>
              </a:rPr>
              <a:t>hillslopes</a:t>
            </a:r>
            <a:endParaRPr lang="en-US" b="1" dirty="0">
              <a:latin typeface="Avenir Oblique"/>
              <a:cs typeface="Avenir Oblique"/>
            </a:endParaRPr>
          </a:p>
        </p:txBody>
      </p:sp>
      <p:pic>
        <p:nvPicPr>
          <p:cNvPr id="4" name="blocks_sped_u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548" t="1027" r="7454"/>
          <a:stretch/>
        </p:blipFill>
        <p:spPr>
          <a:xfrm>
            <a:off x="690242" y="1311702"/>
            <a:ext cx="7772143" cy="509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6606</TotalTime>
  <Words>293</Words>
  <Application>Microsoft Macintosh PowerPoint</Application>
  <PresentationFormat>On-screen Show (4:3)</PresentationFormat>
  <Paragraphs>67</Paragraphs>
  <Slides>16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Avenir Book</vt:lpstr>
      <vt:lpstr>Avenir Heavy</vt:lpstr>
      <vt:lpstr>Avenir Oblique</vt:lpstr>
      <vt:lpstr>Calibri</vt:lpstr>
      <vt:lpstr>Office Theme</vt:lpstr>
      <vt:lpstr>Big blocks and river incision:  A numerical modeling perspective</vt:lpstr>
      <vt:lpstr>Larger grains are found in higher-slope channel reaches </vt:lpstr>
      <vt:lpstr>PowerPoint Presentation</vt:lpstr>
      <vt:lpstr>Blocks must be hillslope-derived</vt:lpstr>
      <vt:lpstr>Conceptual model</vt:lpstr>
      <vt:lpstr>PowerPoint Presentation</vt:lpstr>
      <vt:lpstr>PowerPoint Presentation</vt:lpstr>
      <vt:lpstr>Control case: No block delivery</vt:lpstr>
      <vt:lpstr>Responsive hillslopes</vt:lpstr>
      <vt:lpstr>Control case</vt:lpstr>
      <vt:lpstr>1-D Model Observations</vt:lpstr>
      <vt:lpstr>Blocks, Rivers, and  Landscape Evolution</vt:lpstr>
      <vt:lpstr>Control case: No block delivery</vt:lpstr>
      <vt:lpstr>Responsive hillslopes</vt:lpstr>
      <vt:lpstr>PowerPoint Presentation</vt:lpstr>
      <vt:lpstr>Conclusions: Rivers can…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blocks and river incision:  A numerical modeling perspective</dc:title>
  <dc:creator>Charlie Shobe</dc:creator>
  <cp:lastModifiedBy>Microsoft Office User</cp:lastModifiedBy>
  <cp:revision>99</cp:revision>
  <dcterms:created xsi:type="dcterms:W3CDTF">2016-03-21T02:48:33Z</dcterms:created>
  <dcterms:modified xsi:type="dcterms:W3CDTF">2020-03-13T17:20:13Z</dcterms:modified>
</cp:coreProperties>
</file>