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8" r:id="rId2"/>
    <p:sldId id="333" r:id="rId3"/>
    <p:sldId id="337" r:id="rId4"/>
    <p:sldId id="273" r:id="rId5"/>
    <p:sldId id="260" r:id="rId6"/>
    <p:sldId id="264" r:id="rId7"/>
    <p:sldId id="314" r:id="rId8"/>
    <p:sldId id="267" r:id="rId9"/>
    <p:sldId id="268" r:id="rId10"/>
    <p:sldId id="276" r:id="rId11"/>
    <p:sldId id="277" r:id="rId12"/>
    <p:sldId id="278" r:id="rId13"/>
    <p:sldId id="280" r:id="rId14"/>
    <p:sldId id="322" r:id="rId15"/>
    <p:sldId id="323" r:id="rId16"/>
    <p:sldId id="332" r:id="rId17"/>
    <p:sldId id="334" r:id="rId18"/>
    <p:sldId id="335" r:id="rId19"/>
    <p:sldId id="336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1"/>
    <p:restoredTop sz="78794"/>
  </p:normalViewPr>
  <p:slideViewPr>
    <p:cSldViewPr snapToGrid="0" snapToObjects="1">
      <p:cViewPr varScale="1">
        <p:scale>
          <a:sx n="100" d="100"/>
          <a:sy n="100" d="100"/>
        </p:scale>
        <p:origin x="13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29421-9D24-F64F-B64B-409A5D69E5B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16132-EE56-4243-81D8-402E220FB7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00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possibilities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your</a:t>
            </a:r>
            <a:r>
              <a:rPr lang="nl-NL" dirty="0"/>
              <a:t> research more open are </a:t>
            </a:r>
            <a:r>
              <a:rPr lang="nl-NL" dirty="0" err="1"/>
              <a:t>endless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again</a:t>
            </a:r>
            <a:r>
              <a:rPr lang="nl-NL" dirty="0"/>
              <a:t>, </a:t>
            </a:r>
            <a:r>
              <a:rPr lang="nl-NL" dirty="0" err="1"/>
              <a:t>just</a:t>
            </a:r>
            <a:r>
              <a:rPr lang="nl-NL" dirty="0"/>
              <a:t> take babysteps, </a:t>
            </a:r>
            <a:r>
              <a:rPr lang="nl-NL" dirty="0" err="1"/>
              <a:t>and</a:t>
            </a:r>
            <a:r>
              <a:rPr lang="nl-NL" dirty="0"/>
              <a:t> start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feel best </a:t>
            </a:r>
            <a:r>
              <a:rPr lang="nl-NL" dirty="0" err="1"/>
              <a:t>about</a:t>
            </a:r>
            <a:r>
              <a:rPr lang="nl-NL" dirty="0"/>
              <a:t>. </a:t>
            </a:r>
            <a:r>
              <a:rPr lang="nl-NL" dirty="0" err="1"/>
              <a:t>And</a:t>
            </a:r>
            <a:r>
              <a:rPr lang="nl-NL" dirty="0"/>
              <a:t> even </a:t>
            </a:r>
            <a:r>
              <a:rPr lang="nl-NL" dirty="0" err="1"/>
              <a:t>then</a:t>
            </a:r>
            <a:r>
              <a:rPr lang="nl-NL" dirty="0"/>
              <a:t>, I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assure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, </a:t>
            </a:r>
            <a:r>
              <a:rPr lang="nl-NL" dirty="0" err="1"/>
              <a:t>you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alone</a:t>
            </a:r>
            <a:r>
              <a:rPr lang="nl-NL" dirty="0"/>
              <a:t> in </a:t>
            </a:r>
            <a:r>
              <a:rPr lang="nl-NL" dirty="0" err="1"/>
              <a:t>this</a:t>
            </a:r>
            <a:r>
              <a:rPr lang="nl-NL" dirty="0"/>
              <a:t>. It is </a:t>
            </a:r>
            <a:r>
              <a:rPr lang="nl-NL" dirty="0" err="1"/>
              <a:t>very</a:t>
            </a:r>
            <a:r>
              <a:rPr lang="nl-NL" dirty="0"/>
              <a:t> common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researchers</a:t>
            </a:r>
            <a:r>
              <a:rPr lang="nl-NL" dirty="0"/>
              <a:t> </a:t>
            </a:r>
            <a:r>
              <a:rPr lang="nl-NL" dirty="0" err="1"/>
              <a:t>struggle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keeping</a:t>
            </a:r>
            <a:r>
              <a:rPr lang="nl-NL" dirty="0"/>
              <a:t> up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changes,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fact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now</a:t>
            </a:r>
            <a:r>
              <a:rPr lang="nl-NL" dirty="0"/>
              <a:t> policy makers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expect</a:t>
            </a:r>
            <a:r>
              <a:rPr lang="nl-NL" dirty="0"/>
              <a:t> of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apply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Open </a:t>
            </a:r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practices</a:t>
            </a:r>
            <a:r>
              <a:rPr lang="nl-NL" dirty="0"/>
              <a:t>, </a:t>
            </a:r>
            <a:r>
              <a:rPr lang="nl-NL" dirty="0" err="1"/>
              <a:t>might</a:t>
            </a:r>
            <a:r>
              <a:rPr lang="nl-NL" dirty="0"/>
              <a:t> </a:t>
            </a:r>
            <a:r>
              <a:rPr lang="nl-NL" dirty="0" err="1"/>
              <a:t>further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In </a:t>
            </a:r>
            <a:r>
              <a:rPr lang="nl-NL" dirty="0" err="1"/>
              <a:t>fact</a:t>
            </a:r>
            <a:r>
              <a:rPr lang="nl-NL" dirty="0"/>
              <a:t>, </a:t>
            </a:r>
            <a:r>
              <a:rPr lang="nl-NL" dirty="0" err="1"/>
              <a:t>just</a:t>
            </a:r>
            <a:r>
              <a:rPr lang="nl-NL" dirty="0"/>
              <a:t> policy change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itself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difference</a:t>
            </a:r>
            <a:r>
              <a:rPr lang="nl-NL" dirty="0"/>
              <a:t>. Brian </a:t>
            </a:r>
            <a:r>
              <a:rPr lang="nl-NL" dirty="0" err="1"/>
              <a:t>Nosek</a:t>
            </a:r>
            <a:r>
              <a:rPr lang="nl-NL" dirty="0"/>
              <a:t> </a:t>
            </a:r>
            <a:r>
              <a:rPr lang="nl-NL" dirty="0" err="1"/>
              <a:t>recenlty</a:t>
            </a:r>
            <a:r>
              <a:rPr lang="nl-NL" dirty="0"/>
              <a:t> </a:t>
            </a:r>
            <a:r>
              <a:rPr lang="nl-NL" dirty="0" err="1"/>
              <a:t>wrote</a:t>
            </a:r>
            <a:r>
              <a:rPr lang="nl-NL" dirty="0"/>
              <a:t> a </a:t>
            </a: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blog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systemic</a:t>
            </a:r>
            <a:r>
              <a:rPr lang="nl-NL" dirty="0"/>
              <a:t> changes </a:t>
            </a:r>
            <a:r>
              <a:rPr lang="nl-NL" dirty="0" err="1"/>
              <a:t>such</a:t>
            </a:r>
            <a:r>
              <a:rPr lang="nl-NL" dirty="0"/>
              <a:t> as Open </a:t>
            </a:r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approached</a:t>
            </a:r>
            <a:r>
              <a:rPr lang="nl-NL" dirty="0"/>
              <a:t> </a:t>
            </a:r>
            <a:r>
              <a:rPr lang="nl-NL" dirty="0" err="1"/>
              <a:t>according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cultural</a:t>
            </a:r>
            <a:r>
              <a:rPr lang="nl-NL" dirty="0"/>
              <a:t> change </a:t>
            </a:r>
            <a:r>
              <a:rPr lang="nl-NL" dirty="0" err="1"/>
              <a:t>theories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he </a:t>
            </a:r>
            <a:r>
              <a:rPr lang="nl-NL" dirty="0" err="1"/>
              <a:t>presented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piramid</a:t>
            </a:r>
            <a:r>
              <a:rPr lang="nl-NL" dirty="0"/>
              <a:t> </a:t>
            </a:r>
            <a:r>
              <a:rPr lang="nl-NL" dirty="0" err="1"/>
              <a:t>showing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parties</a:t>
            </a:r>
            <a:r>
              <a:rPr lang="nl-NL" dirty="0"/>
              <a:t> </a:t>
            </a:r>
            <a:r>
              <a:rPr lang="nl-NL" dirty="0" err="1"/>
              <a:t>involved</a:t>
            </a:r>
            <a:r>
              <a:rPr lang="nl-NL" dirty="0"/>
              <a:t> in a systems change,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play</a:t>
            </a:r>
            <a:r>
              <a:rPr lang="nl-NL" dirty="0"/>
              <a:t> in it. </a:t>
            </a:r>
          </a:p>
          <a:p>
            <a:endParaRPr lang="nl-NL" dirty="0"/>
          </a:p>
          <a:p>
            <a:r>
              <a:rPr lang="nl-NL" dirty="0"/>
              <a:t>In order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these changes, we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requirement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is </a:t>
            </a:r>
            <a:r>
              <a:rPr lang="nl-NL" dirty="0" err="1"/>
              <a:t>covered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policy makers.</a:t>
            </a:r>
          </a:p>
          <a:p>
            <a:endParaRPr lang="nl-NL" dirty="0"/>
          </a:p>
          <a:p>
            <a:r>
              <a:rPr lang="nl-NL" dirty="0"/>
              <a:t>It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ofcourse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rewarding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is </a:t>
            </a: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scientists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appreciated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acknowledged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Open </a:t>
            </a:r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practices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universities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PI’s</a:t>
            </a:r>
            <a:r>
              <a:rPr lang="nl-NL" dirty="0"/>
              <a:t>, but </a:t>
            </a:r>
            <a:r>
              <a:rPr lang="nl-NL" dirty="0" err="1"/>
              <a:t>also</a:t>
            </a:r>
            <a:r>
              <a:rPr lang="nl-NL" dirty="0"/>
              <a:t> of </a:t>
            </a:r>
            <a:r>
              <a:rPr lang="nl-NL" dirty="0" err="1"/>
              <a:t>peers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dirty="0" err="1"/>
              <a:t>Ofcourse</a:t>
            </a:r>
            <a:r>
              <a:rPr lang="nl-NL" dirty="0"/>
              <a:t> we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infrastructure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interface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apply</a:t>
            </a:r>
            <a:r>
              <a:rPr lang="nl-NL" dirty="0"/>
              <a:t> these changes in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is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libraries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supporting</a:t>
            </a:r>
            <a:r>
              <a:rPr lang="nl-NL" dirty="0"/>
              <a:t> </a:t>
            </a:r>
            <a:r>
              <a:rPr lang="nl-NL" dirty="0" err="1"/>
              <a:t>departments</a:t>
            </a:r>
            <a:r>
              <a:rPr lang="nl-NL" dirty="0"/>
              <a:t> </a:t>
            </a:r>
            <a:r>
              <a:rPr lang="nl-NL" dirty="0" err="1"/>
              <a:t>come</a:t>
            </a:r>
            <a:r>
              <a:rPr lang="nl-NL" dirty="0"/>
              <a:t> in. </a:t>
            </a:r>
          </a:p>
          <a:p>
            <a:endParaRPr lang="nl-NL" dirty="0"/>
          </a:p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middle</a:t>
            </a:r>
            <a:r>
              <a:rPr lang="nl-NL" dirty="0"/>
              <a:t>,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perty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helps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change </a:t>
            </a:r>
            <a:r>
              <a:rPr lang="nl-NL" dirty="0" err="1"/>
              <a:t>normative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these are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communities</a:t>
            </a:r>
            <a:r>
              <a:rPr lang="nl-NL" dirty="0"/>
              <a:t>. </a:t>
            </a:r>
          </a:p>
          <a:p>
            <a:r>
              <a:rPr lang="nl-NL" dirty="0" err="1"/>
              <a:t>Therefore</a:t>
            </a:r>
            <a:r>
              <a:rPr lang="nl-NL" dirty="0"/>
              <a:t>, </a:t>
            </a:r>
            <a:r>
              <a:rPr lang="nl-NL" dirty="0" err="1"/>
              <a:t>since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summer</a:t>
            </a:r>
            <a:r>
              <a:rPr lang="nl-NL" dirty="0"/>
              <a:t> of last </a:t>
            </a:r>
            <a:r>
              <a:rPr lang="nl-NL" dirty="0" err="1"/>
              <a:t>year</a:t>
            </a:r>
            <a:r>
              <a:rPr lang="nl-NL" dirty="0"/>
              <a:t>, more </a:t>
            </a:r>
            <a:r>
              <a:rPr lang="nl-NL" dirty="0" err="1"/>
              <a:t>and</a:t>
            </a:r>
            <a:r>
              <a:rPr lang="nl-NL" dirty="0"/>
              <a:t> more Open </a:t>
            </a:r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communities</a:t>
            </a:r>
            <a:r>
              <a:rPr lang="nl-NL" dirty="0"/>
              <a:t> have been </a:t>
            </a:r>
            <a:r>
              <a:rPr lang="nl-NL" dirty="0" err="1"/>
              <a:t>popping</a:t>
            </a:r>
            <a:r>
              <a:rPr lang="nl-NL" dirty="0"/>
              <a:t> up in </a:t>
            </a:r>
            <a:r>
              <a:rPr lang="nl-NL" dirty="0" err="1"/>
              <a:t>the</a:t>
            </a:r>
            <a:r>
              <a:rPr lang="nl-NL" dirty="0"/>
              <a:t> Netherlands.</a:t>
            </a:r>
          </a:p>
          <a:p>
            <a:r>
              <a:rPr lang="nl-NL" dirty="0" err="1"/>
              <a:t>Almost</a:t>
            </a:r>
            <a:r>
              <a:rPr lang="nl-NL" dirty="0"/>
              <a:t> </a:t>
            </a:r>
            <a:r>
              <a:rPr lang="nl-NL" dirty="0" err="1"/>
              <a:t>every</a:t>
            </a:r>
            <a:r>
              <a:rPr lang="nl-NL" dirty="0"/>
              <a:t> University in </a:t>
            </a:r>
            <a:r>
              <a:rPr lang="nl-NL" dirty="0" err="1"/>
              <a:t>the</a:t>
            </a:r>
            <a:r>
              <a:rPr lang="nl-NL" dirty="0"/>
              <a:t> Netherlands </a:t>
            </a:r>
            <a:r>
              <a:rPr lang="nl-NL" dirty="0" err="1"/>
              <a:t>now</a:t>
            </a:r>
            <a:r>
              <a:rPr lang="nl-NL" dirty="0"/>
              <a:t> has </a:t>
            </a:r>
            <a:r>
              <a:rPr lang="nl-NL" dirty="0" err="1"/>
              <a:t>an</a:t>
            </a:r>
            <a:r>
              <a:rPr lang="nl-NL" dirty="0"/>
              <a:t> open </a:t>
            </a:r>
            <a:r>
              <a:rPr lang="nl-NL" dirty="0" err="1"/>
              <a:t>science</a:t>
            </a:r>
            <a:r>
              <a:rPr lang="nl-NL" dirty="0"/>
              <a:t> community. Maastricht was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latest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open, in </a:t>
            </a:r>
            <a:r>
              <a:rPr lang="nl-NL" dirty="0" err="1"/>
              <a:t>fact</a:t>
            </a:r>
            <a:r>
              <a:rPr lang="nl-NL" dirty="0"/>
              <a:t>, te Open </a:t>
            </a:r>
            <a:r>
              <a:rPr lang="nl-NL" dirty="0" err="1"/>
              <a:t>Science</a:t>
            </a:r>
            <a:r>
              <a:rPr lang="nl-NL" dirty="0"/>
              <a:t> Community Maastricht </a:t>
            </a:r>
            <a:r>
              <a:rPr lang="nl-NL" dirty="0" err="1"/>
              <a:t>officially</a:t>
            </a:r>
            <a:r>
              <a:rPr lang="nl-NL" dirty="0"/>
              <a:t> </a:t>
            </a:r>
            <a:r>
              <a:rPr lang="nl-NL" dirty="0" err="1"/>
              <a:t>launched</a:t>
            </a:r>
            <a:r>
              <a:rPr lang="nl-NL" dirty="0"/>
              <a:t> last Friday!</a:t>
            </a:r>
            <a:br>
              <a:rPr lang="nl-NL" dirty="0"/>
            </a:br>
            <a:r>
              <a:rPr lang="nl-NL" dirty="0" err="1"/>
              <a:t>Importantly</a:t>
            </a:r>
            <a:r>
              <a:rPr lang="nl-NL" dirty="0"/>
              <a:t>, these </a:t>
            </a:r>
            <a:r>
              <a:rPr lang="nl-NL" dirty="0" err="1"/>
              <a:t>communities</a:t>
            </a:r>
            <a:r>
              <a:rPr lang="nl-NL" dirty="0"/>
              <a:t> are bottom-up </a:t>
            </a:r>
            <a:r>
              <a:rPr lang="nl-NL" dirty="0" err="1"/>
              <a:t>communities</a:t>
            </a:r>
            <a:r>
              <a:rPr lang="nl-NL" dirty="0"/>
              <a:t>,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started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researchers</a:t>
            </a:r>
            <a:r>
              <a:rPr lang="nl-NL" dirty="0"/>
              <a:t> </a:t>
            </a:r>
            <a:r>
              <a:rPr lang="nl-NL" dirty="0" err="1"/>
              <a:t>themselves</a:t>
            </a:r>
            <a:r>
              <a:rPr lang="nl-NL" dirty="0"/>
              <a:t>.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already</a:t>
            </a:r>
            <a:r>
              <a:rPr lang="nl-NL" dirty="0"/>
              <a:t> have </a:t>
            </a:r>
            <a:r>
              <a:rPr lang="nl-NL" dirty="0" err="1"/>
              <a:t>some</a:t>
            </a:r>
            <a:r>
              <a:rPr lang="nl-NL" dirty="0"/>
              <a:t> top-down support, but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fact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initiated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a bottom-up </a:t>
            </a:r>
            <a:r>
              <a:rPr lang="nl-NL" dirty="0" err="1"/>
              <a:t>initiative</a:t>
            </a:r>
            <a:r>
              <a:rPr lang="nl-NL" dirty="0"/>
              <a:t> is important here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last.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15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moet ik nog even naar kijken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05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collaboration with RDM support / library</a:t>
            </a:r>
            <a:endParaRPr lang="en" b="0" dirty="0">
              <a:effectLst/>
            </a:endParaRPr>
          </a:p>
          <a:p>
            <a:r>
              <a:rPr lang="en" dirty="0"/>
              <a:t>most successful: small concrete steps!</a:t>
            </a:r>
            <a:endParaRPr lang="en" b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35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collaboration with RDM support / library</a:t>
            </a:r>
            <a:endParaRPr lang="en" b="0" dirty="0">
              <a:effectLst/>
            </a:endParaRPr>
          </a:p>
          <a:p>
            <a:r>
              <a:rPr lang="en" dirty="0"/>
              <a:t>most successful: small concrete steps!</a:t>
            </a:r>
            <a:endParaRPr lang="en" b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46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collaboration with RDM support / library</a:t>
            </a:r>
            <a:endParaRPr lang="en" b="0" dirty="0">
              <a:effectLst/>
            </a:endParaRPr>
          </a:p>
          <a:p>
            <a:r>
              <a:rPr lang="en" dirty="0"/>
              <a:t>most successful: small concrete steps!</a:t>
            </a:r>
            <a:endParaRPr lang="en" b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163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collaboration with RDM support / library</a:t>
            </a:r>
            <a:endParaRPr lang="en" b="0" dirty="0">
              <a:effectLst/>
            </a:endParaRPr>
          </a:p>
          <a:p>
            <a:r>
              <a:rPr lang="en" dirty="0"/>
              <a:t>most successful: small concrete steps!</a:t>
            </a:r>
            <a:endParaRPr lang="en" b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7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collaboration with RDM support / library</a:t>
            </a:r>
            <a:endParaRPr lang="en" b="0" dirty="0">
              <a:effectLst/>
            </a:endParaRPr>
          </a:p>
          <a:p>
            <a:r>
              <a:rPr lang="en" dirty="0"/>
              <a:t>most successful: small concrete steps!</a:t>
            </a:r>
            <a:endParaRPr lang="en" b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6132-EE56-4243-81D8-402E220FB73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12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657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66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9D5DA-FC79-784A-BFAD-4AC9D188B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45D4A79-6353-E645-B8F7-C9BDE38FC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9608C-9E29-BE40-A45B-FCFF6D6F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577D27-94FD-E544-A01F-5965E14B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F43154-52F1-0242-A3F5-0124CECD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40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B7BB1-8DA7-F146-8613-DCBD6E41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F748B3-3A2C-494D-8719-A44A1EC44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B3A88D-68E4-A545-B9C5-DA5611CE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EE3CB8-6E6D-C341-8121-2FB99F72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116290-9E95-E045-A467-09F9DBFC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39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7270953-240C-D844-A463-BEAD1F067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015130-2A3B-1B4E-9CF8-C3FB21397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06C6C0-0160-6A4A-9D7C-6931808C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23AC0F-7359-0D44-9719-D74B4C91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AF7910-886A-CE4C-AFD4-2CC83F02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402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799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1195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DF4AE-DD70-CF44-BF42-AAA6F2F6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6F6840-B8F2-4A42-A245-FB0F24D19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92EAE0-79F6-C244-A363-D6C69F05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7974E4-B6BB-E041-AE86-68CB54A2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06C8E1-BD2E-8344-A7E6-33C57C49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53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89DBE-36D0-654A-9BA7-F6E88577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4A8741-30C1-4B43-A6E8-0989FA136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1A5F76-D452-944B-B174-4F79A381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EF5220-33F1-EC46-9FF8-DCD3F9D5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7211A3-77BF-E24D-B895-FEA34F7B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74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84D18-F43C-354F-A608-D63B3963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CA8CA8-7286-5240-B4CB-A7A89F16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9989DE-3B30-F24A-93D6-834E5967D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AC2FD8-1F45-D945-9F4E-2C4B9F58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02261B-64B8-524E-A178-B96D113F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00F657-984E-0E46-A913-E4CD0290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56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8985F-AFD6-1F49-9914-CC7FFF50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69BB78-F26F-A24F-B5CD-FF4F5164A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97AD58-95A3-DC4A-810A-E5743BF4C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81F003-3E49-9B45-9DAA-BDE18F24A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65C4E0-D4FF-D549-B77F-A11043C68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57AC0F7-DFDE-744E-9E17-08B86590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90871D8-955F-EB41-B284-F40F44F9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D44E9D-4DE6-1F4B-B150-F1429AE0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21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F43A7-F878-1F44-998F-8429CE4A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E2F384-8D7F-3540-810C-F9DD3D83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557994-6761-FD4B-B438-85518DA7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C91FA7-39A0-F440-84FB-08F8D35F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3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9B6A47-8297-1E45-B86F-3C6B4396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47B659-E9BE-DB4A-9FED-00795111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38C0D5-5BD5-7F4B-A57C-F92C8D77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43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E739B-A210-AA40-BB94-11E9622E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3FBE61-B5C9-524D-85B2-252277FD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D46313-BB68-9049-896E-C1891DE06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FF98B4-A4B7-C44A-A172-960CB6D6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AA68A9-732E-4442-982F-E65512B1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ECEC57-FABA-9C4C-AB45-EC269D93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34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12AB4-6EA4-D64E-9C54-63E49CD2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05C52B7-5217-E64F-A317-ADFBADDB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9BB5AD-F01C-964A-8BF3-0AE066309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915090-90D9-7F4E-992F-AA98417E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A04F89-B943-8843-8BC8-A0830341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C2C332-D9DE-8647-A05E-F5A0B1EF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27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B35ECEA-099D-E84C-B1C8-16BE0DB0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AF3FFE-6290-4A47-9B46-2AA0787DF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1B09BD-FDD8-5641-BD79-E4762C02A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59C7-8227-2046-B316-547174EF0746}" type="datetimeFigureOut">
              <a:rPr lang="nl-NL" smtClean="0"/>
              <a:t>10-03-20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3D6A02-06FC-914B-B041-BCFE60D7B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17FBB9-1F2D-2749-BE77-135A495DC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02E5-19E3-BF48-876A-98B508EA2DD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7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-utrecht.com/project-tag/faculty-of-social-and-behavioural-scienc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-utrecht.com/project-tag/faculty-of-social-and-behavioural-scienc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-utrecht.com/project-tag/faculty-of-social-and-behavioural-scienc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-utrecht.com/project-tag/faculty-of-social-and-behavioural-scienc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epurl.com/gFfJoj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roducibilitea.netlify.com/journal-clubs/#Leid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twitter.com/LeidenTea" TargetMode="External"/><Relationship Id="rId4" Type="http://schemas.openxmlformats.org/officeDocument/2006/relationships/hyperlink" Target="http://eepurl.com/gFfJoj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F265-DB37-844D-9F66-75FDF7DF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9775"/>
          </a:xfrm>
        </p:spPr>
        <p:txBody>
          <a:bodyPr>
            <a:normAutofit/>
          </a:bodyPr>
          <a:lstStyle/>
          <a:p>
            <a:r>
              <a:rPr lang="en-US" dirty="0"/>
              <a:t>Slides for Open Science </a:t>
            </a:r>
            <a:r>
              <a:rPr lang="en-US" dirty="0" err="1"/>
              <a:t>Barcamp</a:t>
            </a:r>
            <a:r>
              <a:rPr lang="en-US" dirty="0"/>
              <a:t> Berlin 2020</a:t>
            </a:r>
            <a:br>
              <a:rPr lang="en-US" dirty="0"/>
            </a:br>
            <a:r>
              <a:rPr lang="en-US" dirty="0"/>
              <a:t>Session: Mentorship and community building for open science communities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6E518-8230-624E-BA71-D23D810AD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124199"/>
            <a:ext cx="10515600" cy="3052763"/>
          </a:xfrm>
        </p:spPr>
        <p:txBody>
          <a:bodyPr/>
          <a:lstStyle/>
          <a:p>
            <a:r>
              <a:rPr lang="en-US" dirty="0"/>
              <a:t>Based on a </a:t>
            </a:r>
            <a:r>
              <a:rPr lang="en-US" dirty="0" err="1"/>
              <a:t>slidedeck</a:t>
            </a:r>
            <a:r>
              <a:rPr lang="en-US" dirty="0"/>
              <a:t> by Anita </a:t>
            </a:r>
            <a:r>
              <a:rPr lang="en-US" dirty="0" err="1"/>
              <a:t>Eerland</a:t>
            </a:r>
            <a:r>
              <a:rPr lang="en-US" dirty="0"/>
              <a:t> and Loek Brinkman</a:t>
            </a:r>
          </a:p>
          <a:p>
            <a:r>
              <a:rPr lang="en-US" dirty="0"/>
              <a:t>Adopted by </a:t>
            </a:r>
            <a:r>
              <a:rPr lang="en-US" dirty="0" err="1"/>
              <a:t>Zsuzsika</a:t>
            </a:r>
            <a:r>
              <a:rPr lang="en-US" dirty="0"/>
              <a:t> </a:t>
            </a:r>
            <a:r>
              <a:rPr lang="en-US" dirty="0" err="1"/>
              <a:t>Sjoerds</a:t>
            </a:r>
            <a:r>
              <a:rPr lang="en-US" dirty="0"/>
              <a:t> and Loek Brinkman</a:t>
            </a:r>
          </a:p>
        </p:txBody>
      </p:sp>
    </p:spTree>
    <p:extLst>
      <p:ext uri="{BB962C8B-B14F-4D97-AF65-F5344CB8AC3E}">
        <p14:creationId xmlns:p14="http://schemas.microsoft.com/office/powerpoint/2010/main" val="394202790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A0DB2-A149-1745-83E6-4991EF84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02060"/>
                </a:solidFill>
              </a:rPr>
              <a:t>Our</a:t>
            </a:r>
            <a:r>
              <a:rPr lang="nl-NL" b="1" dirty="0">
                <a:solidFill>
                  <a:srgbClr val="002060"/>
                </a:solidFill>
              </a:rPr>
              <a:t> formats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5756BA-8117-A944-B3C1-9EF15C88CFB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2856C71-E6BC-554D-A91D-3C384C5F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dirty="0"/>
              <a:t>Website</a:t>
            </a:r>
          </a:p>
          <a:p>
            <a:r>
              <a:rPr lang="en" dirty="0">
                <a:hlinkClick r:id="rId3"/>
              </a:rPr>
              <a:t>Membership</a:t>
            </a:r>
            <a:endParaRPr lang="en" dirty="0"/>
          </a:p>
          <a:p>
            <a:pPr lvl="1"/>
            <a:r>
              <a:rPr lang="en" dirty="0"/>
              <a:t>25</a:t>
            </a:r>
            <a:r>
              <a:rPr lang="en" b="0" dirty="0">
                <a:effectLst/>
              </a:rPr>
              <a:t>0 members from ALL faculties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69712FF-91E1-2141-87B6-796EEA28B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0" y="1825625"/>
            <a:ext cx="3683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6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A0DB2-A149-1745-83E6-4991EF84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02060"/>
                </a:solidFill>
              </a:rPr>
              <a:t>Our</a:t>
            </a:r>
            <a:r>
              <a:rPr lang="nl-NL" b="1" dirty="0">
                <a:solidFill>
                  <a:srgbClr val="002060"/>
                </a:solidFill>
              </a:rPr>
              <a:t> formats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5756BA-8117-A944-B3C1-9EF15C88CFB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2856C71-E6BC-554D-A91D-3C384C5F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dirty="0"/>
              <a:t>Website</a:t>
            </a:r>
          </a:p>
          <a:p>
            <a:r>
              <a:rPr lang="en" dirty="0">
                <a:hlinkClick r:id="rId3"/>
              </a:rPr>
              <a:t>Membership</a:t>
            </a:r>
            <a:endParaRPr lang="en" b="0" dirty="0">
              <a:effectLst/>
            </a:endParaRPr>
          </a:p>
          <a:p>
            <a:r>
              <a:rPr lang="en" dirty="0"/>
              <a:t>Newsletter</a:t>
            </a:r>
            <a:endParaRPr lang="en" b="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9437B-9E6F-0244-8260-5F305D220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246" y="1117435"/>
            <a:ext cx="5457190" cy="386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63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A0DB2-A149-1745-83E6-4991EF84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02060"/>
                </a:solidFill>
              </a:rPr>
              <a:t>Our</a:t>
            </a:r>
            <a:r>
              <a:rPr lang="nl-NL" b="1" dirty="0">
                <a:solidFill>
                  <a:srgbClr val="002060"/>
                </a:solidFill>
              </a:rPr>
              <a:t> formats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5756BA-8117-A944-B3C1-9EF15C88CFB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2856C71-E6BC-554D-A91D-3C384C5F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dirty="0"/>
              <a:t>Website</a:t>
            </a:r>
          </a:p>
          <a:p>
            <a:r>
              <a:rPr lang="en" dirty="0">
                <a:hlinkClick r:id="rId3"/>
              </a:rPr>
              <a:t>Membership</a:t>
            </a:r>
            <a:endParaRPr lang="en" b="0" dirty="0">
              <a:effectLst/>
            </a:endParaRPr>
          </a:p>
          <a:p>
            <a:r>
              <a:rPr lang="en" dirty="0"/>
              <a:t>Newsletter</a:t>
            </a:r>
            <a:endParaRPr lang="en" b="0" dirty="0">
              <a:effectLst/>
            </a:endParaRPr>
          </a:p>
          <a:p>
            <a:r>
              <a:rPr lang="en" dirty="0"/>
              <a:t>Social media</a:t>
            </a:r>
            <a:endParaRPr lang="en" b="0" dirty="0">
              <a:effectLst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ACAB37A-2896-5A45-8312-26D6A9E4B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542"/>
            <a:ext cx="5797871" cy="26668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C03567-6F81-FD46-849F-46671F157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735" y="3793867"/>
            <a:ext cx="2533329" cy="1941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F53958-A01F-2E47-A431-6AE588990E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844" t="13622" r="34375" b="5613"/>
          <a:stretch/>
        </p:blipFill>
        <p:spPr>
          <a:xfrm>
            <a:off x="4357423" y="2394352"/>
            <a:ext cx="3239588" cy="36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A0DB2-A149-1745-83E6-4991EF84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02060"/>
                </a:solidFill>
              </a:rPr>
              <a:t>Our</a:t>
            </a:r>
            <a:r>
              <a:rPr lang="nl-NL" b="1" dirty="0">
                <a:solidFill>
                  <a:srgbClr val="002060"/>
                </a:solidFill>
              </a:rPr>
              <a:t> formats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5756BA-8117-A944-B3C1-9EF15C88CFB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2856C71-E6BC-554D-A91D-3C384C5F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dirty="0"/>
              <a:t>Website</a:t>
            </a:r>
          </a:p>
          <a:p>
            <a:r>
              <a:rPr lang="en" dirty="0">
                <a:hlinkClick r:id="rId3"/>
              </a:rPr>
              <a:t>Membership</a:t>
            </a:r>
            <a:endParaRPr lang="en" b="0" dirty="0">
              <a:effectLst/>
            </a:endParaRPr>
          </a:p>
          <a:p>
            <a:r>
              <a:rPr lang="en" dirty="0"/>
              <a:t>Newsletter</a:t>
            </a:r>
            <a:endParaRPr lang="en" b="0" dirty="0">
              <a:effectLst/>
            </a:endParaRPr>
          </a:p>
          <a:p>
            <a:r>
              <a:rPr lang="en" dirty="0"/>
              <a:t>Social media</a:t>
            </a:r>
            <a:endParaRPr lang="en" b="0" dirty="0">
              <a:effectLst/>
            </a:endParaRPr>
          </a:p>
          <a:p>
            <a:r>
              <a:rPr lang="nl-NL" dirty="0"/>
              <a:t>W</a:t>
            </a:r>
            <a:r>
              <a:rPr lang="en" dirty="0" err="1"/>
              <a:t>orkshops</a:t>
            </a:r>
            <a:endParaRPr lang="en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E4E3F29-2A3E-1D41-862B-B255A3499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51" y="1490663"/>
            <a:ext cx="6737349" cy="45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4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92438-95C4-4083-86D3-0A6AAC484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999" dirty="0"/>
              <a:t>Past: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1999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999" b="1" dirty="0"/>
              <a:t>September 20th</a:t>
            </a:r>
            <a:r>
              <a:rPr lang="nl-NL" sz="1999" dirty="0"/>
              <a:t>: </a:t>
            </a:r>
            <a:r>
              <a:rPr lang="nl-NL" sz="1999" b="1" dirty="0" err="1"/>
              <a:t>OPENing</a:t>
            </a:r>
            <a:r>
              <a:rPr lang="nl-NL" sz="1999" b="1" dirty="0"/>
              <a:t> drinks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1999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99" b="1" dirty="0"/>
              <a:t>October 1st: Open Science lunch. </a:t>
            </a:r>
            <a:r>
              <a:rPr lang="en-US" sz="1999" dirty="0"/>
              <a:t>Every first Tuesday of the month, bring your ideas, questions and lunch.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999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99" b="1" dirty="0"/>
              <a:t>October 1st: Getting started with preregistration. </a:t>
            </a:r>
            <a:r>
              <a:rPr lang="en-US" sz="1999" dirty="0"/>
              <a:t>This workshop intended to give everybody practical advice on where to start when preregistering research.</a:t>
            </a:r>
            <a:r>
              <a:rPr lang="en-US" sz="1999" b="1" dirty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999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99" b="1" dirty="0"/>
              <a:t>October 8th: Sharing and storing MRI data hackathon. </a:t>
            </a:r>
            <a:r>
              <a:rPr lang="en-US" sz="1999" dirty="0"/>
              <a:t>The ins and outs of sharing and storing MRI data at our university were discussed, and we have worked on templates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999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99" b="1" dirty="0"/>
              <a:t>October 17</a:t>
            </a:r>
            <a:r>
              <a:rPr lang="en-US" sz="1999" b="1" baseline="30000" dirty="0"/>
              <a:t>th</a:t>
            </a:r>
            <a:r>
              <a:rPr lang="en-US" sz="1999" b="1" dirty="0"/>
              <a:t>: </a:t>
            </a:r>
            <a:r>
              <a:rPr lang="en-US" sz="1999" b="1" dirty="0" err="1"/>
              <a:t>ReproducibiliTea</a:t>
            </a:r>
            <a:r>
              <a:rPr lang="en-US" sz="1999" b="1" dirty="0"/>
              <a:t> Leiden.</a:t>
            </a:r>
            <a:r>
              <a:rPr lang="en-US" sz="1999" dirty="0"/>
              <a:t> Open Science Journal Club. Join the mailing list: </a:t>
            </a:r>
            <a:r>
              <a:rPr lang="nl-NL" b="1" dirty="0">
                <a:hlinkClick r:id="rId3"/>
              </a:rPr>
              <a:t>http://eepurl.com/gFfJoj</a:t>
            </a:r>
            <a:endParaRPr lang="en-US" sz="1999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199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E4D02-2AC0-410A-B53F-45B06507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6" name="Picture 5" descr="A picture containing person, indoor, man, baseball&#10;&#10;Description automatically generated">
            <a:extLst>
              <a:ext uri="{FF2B5EF4-FFF2-40B4-BE49-F238E27FC236}">
                <a16:creationId xmlns:a16="http://schemas.microsoft.com/office/drawing/2014/main" id="{B2913AE9-814D-455A-8BDA-0298E565B3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98" y="1000010"/>
            <a:ext cx="1625531" cy="1219149"/>
          </a:xfrm>
          <a:prstGeom prst="rect">
            <a:avLst/>
          </a:prstGeom>
        </p:spPr>
      </p:pic>
      <p:pic>
        <p:nvPicPr>
          <p:cNvPr id="8" name="Picture 7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E0F4DCD-5D95-4044-9354-8818337D9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79" y="1365551"/>
            <a:ext cx="1625531" cy="1219149"/>
          </a:xfrm>
          <a:prstGeom prst="rect">
            <a:avLst/>
          </a:prstGeom>
        </p:spPr>
      </p:pic>
      <p:pic>
        <p:nvPicPr>
          <p:cNvPr id="10" name="Picture 9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7F1A9B53-A92D-4A36-8985-4A0DE053EF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86" y="1458360"/>
            <a:ext cx="1625531" cy="12191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DDA9BD-5135-405E-8A74-1E1A6C873AAE}"/>
              </a:ext>
            </a:extLst>
          </p:cNvPr>
          <p:cNvSpPr txBox="1"/>
          <p:nvPr/>
        </p:nvSpPr>
        <p:spPr>
          <a:xfrm>
            <a:off x="9367549" y="1000010"/>
            <a:ext cx="913924" cy="913924"/>
          </a:xfrm>
          <a:prstGeom prst="rect">
            <a:avLst/>
          </a:prstGeom>
          <a:noFill/>
        </p:spPr>
        <p:txBody>
          <a:bodyPr wrap="none" lIns="107944" tIns="107944" rIns="107944" bIns="107944" rtlCol="0">
            <a:noAutofit/>
          </a:bodyPr>
          <a:lstStyle/>
          <a:p>
            <a:pPr algn="l"/>
            <a:r>
              <a:rPr lang="nl-NL" sz="1599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Photo’s</a:t>
            </a:r>
            <a:r>
              <a:rPr lang="nl-NL" sz="1599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Eveline Crone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F9475-B23D-44D6-AB3A-FB1D1A6D52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875" t="23333" r="27500" b="43334"/>
          <a:stretch/>
        </p:blipFill>
        <p:spPr>
          <a:xfrm>
            <a:off x="9527658" y="5300597"/>
            <a:ext cx="2132489" cy="8763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FA2FB6-83EA-4C3D-9300-2F104B04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OSCL workshops &amp; events</a:t>
            </a:r>
          </a:p>
        </p:txBody>
      </p:sp>
    </p:spTree>
    <p:extLst>
      <p:ext uri="{BB962C8B-B14F-4D97-AF65-F5344CB8AC3E}">
        <p14:creationId xmlns:p14="http://schemas.microsoft.com/office/powerpoint/2010/main" val="335038108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1EFF-AADB-49F8-B8BB-E16F0CCE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OSCL events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7097E-4238-4EC3-A7BE-4ECA3E7D6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452" y="915709"/>
            <a:ext cx="11383094" cy="553605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1999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99" b="1" dirty="0"/>
              <a:t>November 5</a:t>
            </a:r>
            <a:r>
              <a:rPr lang="en-US" sz="1999" b="1" baseline="30000" dirty="0"/>
              <a:t>th</a:t>
            </a:r>
            <a:r>
              <a:rPr lang="en-US" sz="1999" b="1" dirty="0"/>
              <a:t>: Open Science lunch (FSW 3rd floor common room, 12-13h)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999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99" b="1" dirty="0"/>
              <a:t>November 30</a:t>
            </a:r>
            <a:r>
              <a:rPr lang="en-US" sz="1999" b="1" baseline="30000" dirty="0"/>
              <a:t>th</a:t>
            </a:r>
            <a:r>
              <a:rPr lang="en-US" sz="1999" b="1" dirty="0"/>
              <a:t>: </a:t>
            </a:r>
            <a:r>
              <a:rPr lang="en-US" sz="1999" b="1" dirty="0" err="1"/>
              <a:t>ReproHack</a:t>
            </a:r>
            <a:r>
              <a:rPr lang="en-US" sz="1999" b="1" dirty="0"/>
              <a:t>: make your code reproducible (an OSCL member initiative supported by </a:t>
            </a:r>
            <a:r>
              <a:rPr lang="en-US" sz="1999" b="1" i="1" dirty="0"/>
              <a:t>LIACS </a:t>
            </a:r>
            <a:r>
              <a:rPr lang="en-US" sz="1999" b="1" dirty="0"/>
              <a:t>and </a:t>
            </a:r>
            <a:r>
              <a:rPr lang="en-US" sz="1999" b="1" i="1" dirty="0"/>
              <a:t>DSRP) </a:t>
            </a:r>
            <a:r>
              <a:rPr lang="en-US" sz="1999" dirty="0">
                <a:sym typeface="Wingdings" panose="05000000000000000000" pitchFamily="2" charset="2"/>
              </a:rPr>
              <a:t> More info for registration on the OSCL website</a:t>
            </a:r>
            <a:endParaRPr lang="en-US" sz="1999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99" dirty="0" err="1"/>
              <a:t>Wanna</a:t>
            </a:r>
            <a:r>
              <a:rPr lang="en-US" sz="1999" dirty="0"/>
              <a:t> fight the reproducibility crisis? Join our </a:t>
            </a:r>
            <a:r>
              <a:rPr lang="en-US" sz="1999" b="1" dirty="0"/>
              <a:t>Repro</a:t>
            </a:r>
            <a:r>
              <a:rPr lang="en-US" sz="1999" dirty="0"/>
              <a:t>ducibility </a:t>
            </a:r>
            <a:r>
              <a:rPr lang="en-US" sz="1999" b="1" dirty="0"/>
              <a:t>Hack</a:t>
            </a:r>
            <a:r>
              <a:rPr lang="en-US" sz="1999" dirty="0"/>
              <a:t>athon on </a:t>
            </a:r>
            <a:r>
              <a:rPr lang="en-US" sz="1999" b="1" dirty="0"/>
              <a:t>November 30th</a:t>
            </a:r>
            <a:r>
              <a:rPr lang="en-US" sz="1999" dirty="0"/>
              <a:t> </a:t>
            </a:r>
            <a:r>
              <a:rPr lang="en-US" sz="1999" b="1" dirty="0"/>
              <a:t>2019</a:t>
            </a:r>
            <a:r>
              <a:rPr lang="en-US" sz="1999" dirty="0"/>
              <a:t> – a hackathon </a:t>
            </a:r>
            <a:r>
              <a:rPr lang="en-US" sz="1999" dirty="0" err="1"/>
              <a:t>organised</a:t>
            </a:r>
            <a:r>
              <a:rPr lang="en-US" sz="1999" dirty="0"/>
              <a:t> for you to: learn about </a:t>
            </a:r>
            <a:r>
              <a:rPr lang="en-US" sz="1999" b="1" dirty="0"/>
              <a:t>tools</a:t>
            </a:r>
            <a:r>
              <a:rPr lang="en-US" sz="1999" dirty="0"/>
              <a:t> to share code, gain </a:t>
            </a:r>
            <a:r>
              <a:rPr lang="en-US" sz="1999" b="1" dirty="0"/>
              <a:t>hands-on experience</a:t>
            </a:r>
            <a:r>
              <a:rPr lang="en-US" sz="1999" dirty="0"/>
              <a:t> by reproducing #</a:t>
            </a:r>
            <a:r>
              <a:rPr lang="en-US" sz="1999" dirty="0" err="1"/>
              <a:t>opendata</a:t>
            </a:r>
            <a:r>
              <a:rPr lang="en-US" sz="1999" dirty="0"/>
              <a:t> #</a:t>
            </a:r>
            <a:r>
              <a:rPr lang="en-US" sz="1999" dirty="0" err="1"/>
              <a:t>opencode</a:t>
            </a:r>
            <a:r>
              <a:rPr lang="en-US" sz="1999" dirty="0"/>
              <a:t> papers, </a:t>
            </a:r>
            <a:r>
              <a:rPr lang="en-US" sz="1999" b="1" dirty="0"/>
              <a:t>meet</a:t>
            </a:r>
            <a:r>
              <a:rPr lang="en-US" sz="1999" dirty="0"/>
              <a:t> other open science fanatics 🤝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999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99" b="1" dirty="0"/>
              <a:t>December 3</a:t>
            </a:r>
            <a:r>
              <a:rPr lang="en-US" sz="1999" b="1" baseline="30000" dirty="0"/>
              <a:t>rd</a:t>
            </a:r>
            <a:r>
              <a:rPr lang="en-US" sz="1999" b="1" dirty="0"/>
              <a:t>: Open Science lunch (FSW 3rd floor common room, 12-13h)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999" b="1" dirty="0"/>
          </a:p>
          <a:p>
            <a:pPr marL="0" indent="0">
              <a:buNone/>
            </a:pPr>
            <a:r>
              <a:rPr lang="en-US" sz="1999" b="1" dirty="0"/>
              <a:t>December 19</a:t>
            </a:r>
            <a:r>
              <a:rPr lang="en-US" sz="1999" b="1" baseline="30000" dirty="0"/>
              <a:t>th</a:t>
            </a:r>
            <a:r>
              <a:rPr lang="en-US" sz="1999" b="1" dirty="0"/>
              <a:t>: </a:t>
            </a:r>
            <a:r>
              <a:rPr lang="en-US" sz="1999" b="1" dirty="0" err="1"/>
              <a:t>ReproducibiliTea</a:t>
            </a:r>
            <a:r>
              <a:rPr lang="en-US" sz="1999" b="1" dirty="0"/>
              <a:t> Leiden (FSW, SA07, 16h~18h) </a:t>
            </a:r>
            <a:r>
              <a:rPr lang="en-US" sz="1999" dirty="0"/>
              <a:t>Interdisciplinary </a:t>
            </a:r>
            <a:r>
              <a:rPr lang="en-US" sz="1999" dirty="0">
                <a:hlinkClick r:id="rId3"/>
              </a:rPr>
              <a:t>journal club meeting</a:t>
            </a:r>
            <a:r>
              <a:rPr lang="en-US" sz="1999" dirty="0"/>
              <a:t>. We read and discuss papers methodology and open science. Get all latest info by signing up to the </a:t>
            </a:r>
            <a:r>
              <a:rPr lang="en-US" sz="1999" dirty="0">
                <a:hlinkClick r:id="rId4"/>
              </a:rPr>
              <a:t>mailing list</a:t>
            </a:r>
            <a:r>
              <a:rPr lang="en-US" sz="1999" dirty="0"/>
              <a:t> or following </a:t>
            </a:r>
            <a:r>
              <a:rPr lang="en-US" sz="1999" dirty="0">
                <a:hlinkClick r:id="rId5"/>
              </a:rPr>
              <a:t>@</a:t>
            </a:r>
            <a:r>
              <a:rPr lang="en-US" sz="1999" dirty="0" err="1">
                <a:hlinkClick r:id="rId5"/>
              </a:rPr>
              <a:t>LeidenTea</a:t>
            </a:r>
            <a:r>
              <a:rPr lang="en-US" sz="1999" dirty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999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99" b="1" dirty="0">
                <a:sym typeface="Wingdings" panose="05000000000000000000" pitchFamily="2" charset="2"/>
              </a:rPr>
              <a:t> </a:t>
            </a:r>
            <a:r>
              <a:rPr lang="en-US" sz="1999" b="1" dirty="0"/>
              <a:t>Your member initiative? </a:t>
            </a:r>
            <a:r>
              <a:rPr lang="nl-NL" sz="1999" dirty="0"/>
              <a:t>Member </a:t>
            </a:r>
            <a:r>
              <a:rPr lang="nl-NL" sz="1999" dirty="0" err="1"/>
              <a:t>initiatives</a:t>
            </a:r>
            <a:r>
              <a:rPr lang="nl-NL" sz="1999" dirty="0"/>
              <a:t> </a:t>
            </a:r>
            <a:r>
              <a:rPr lang="nl-NL" sz="1999" dirty="0" err="1"/>
              <a:t>supported</a:t>
            </a:r>
            <a:r>
              <a:rPr lang="nl-NL" sz="1999" dirty="0"/>
              <a:t> </a:t>
            </a:r>
            <a:r>
              <a:rPr lang="nl-NL" sz="1999" dirty="0" err="1"/>
              <a:t>by</a:t>
            </a:r>
            <a:r>
              <a:rPr lang="nl-NL" sz="1999" dirty="0"/>
              <a:t> OSCL</a:t>
            </a:r>
            <a:endParaRPr lang="en-US" sz="199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196AB-4ED2-481C-875E-8BA6B0EA9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12540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BEF7DA2-BAD6-9940-95E2-CE8A64DBD107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1526AF7-F4C7-554E-965D-053359DD0BB0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7B461CC-B86C-D44E-9BFB-FB3DB722DA4B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FFB92-934F-F54C-971D-8C8A98D6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470264"/>
            <a:ext cx="10270294" cy="57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26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027F-9D10-2749-A24C-BB122AC1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Science Satellites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BD138-359F-BE42-85E2-147927EB0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BEF7DA2-BAD6-9940-95E2-CE8A64DBD107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1526AF7-F4C7-554E-965D-053359DD0BB0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7B461CC-B86C-D44E-9BFB-FB3DB722DA4B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E26B9B-71E8-134E-A91A-F5D069D0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52" y="1565674"/>
            <a:ext cx="8510748" cy="4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0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6C44-98F6-D643-8700-B4A02908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Mentorship program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EE628-F2F9-8D49-B8C9-9479D704D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Cohorts of 5-6 people with a mentor</a:t>
            </a:r>
          </a:p>
          <a:p>
            <a:pPr lvl="1"/>
            <a:r>
              <a:rPr lang="en-US" dirty="0"/>
              <a:t>Your first open dataset</a:t>
            </a:r>
          </a:p>
          <a:p>
            <a:pPr lvl="1"/>
            <a:r>
              <a:rPr lang="en-US" dirty="0"/>
              <a:t>Your first pre-print</a:t>
            </a:r>
          </a:p>
          <a:p>
            <a:pPr lvl="1"/>
            <a:r>
              <a:rPr lang="en-US" dirty="0"/>
              <a:t>Your first Registered Report</a:t>
            </a:r>
          </a:p>
          <a:p>
            <a:pPr lvl="1"/>
            <a:r>
              <a:rPr lang="en-US" dirty="0"/>
              <a:t>Your first pre-registration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Recognition for mentors</a:t>
            </a:r>
          </a:p>
        </p:txBody>
      </p:sp>
    </p:spTree>
    <p:extLst>
      <p:ext uri="{BB962C8B-B14F-4D97-AF65-F5344CB8AC3E}">
        <p14:creationId xmlns:p14="http://schemas.microsoft.com/office/powerpoint/2010/main" val="4294303772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6C44-98F6-D643-8700-B4A02908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MOOC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EE628-F2F9-8D49-B8C9-9479D704D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57453835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AE73C1-6415-3F4E-9D20-AA36C596F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77" y="0"/>
            <a:ext cx="9104812" cy="67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1986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A514-A027-CF43-ACCF-47805DFC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B9F91-A3D7-2D47-BB08-B7F766099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The ‘why, what and how’ of Open Science Communities</a:t>
            </a:r>
          </a:p>
          <a:p>
            <a:endParaRPr lang="en-US" dirty="0"/>
          </a:p>
          <a:p>
            <a:r>
              <a:rPr lang="en-US" dirty="0"/>
              <a:t>What works and what doesn’t</a:t>
            </a:r>
          </a:p>
          <a:p>
            <a:endParaRPr lang="en-US" dirty="0"/>
          </a:p>
          <a:p>
            <a:r>
              <a:rPr lang="en-US" dirty="0"/>
              <a:t>New formats</a:t>
            </a:r>
          </a:p>
          <a:p>
            <a:pPr lvl="1"/>
            <a:r>
              <a:rPr lang="en-US" dirty="0"/>
              <a:t>Mentorship program?</a:t>
            </a:r>
          </a:p>
          <a:p>
            <a:pPr lvl="1"/>
            <a:r>
              <a:rPr lang="en-US" dirty="0"/>
              <a:t>MOOC?</a:t>
            </a:r>
          </a:p>
        </p:txBody>
      </p:sp>
    </p:spTree>
    <p:extLst>
      <p:ext uri="{BB962C8B-B14F-4D97-AF65-F5344CB8AC3E}">
        <p14:creationId xmlns:p14="http://schemas.microsoft.com/office/powerpoint/2010/main" val="158525828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3819D-0658-3641-844E-41C5FB08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853"/>
            <a:ext cx="10323286" cy="1556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b="0" dirty="0">
                <a:solidFill>
                  <a:srgbClr val="002060"/>
                </a:solidFill>
                <a:effectLst/>
              </a:rPr>
              <a:t>How does OS become the norm?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https://lh5.googleusercontent.com/ARrL0Bx-R3Cp1wsUiMxIXZ8UIs7wwILBv9jmW2ooL9MBURo28_KvX95ljYrbJCV9kLL68WksQ-y3q7oXgHyUehpbxtOizVeBk2e6TSUuWJ9u-Gbn-fAcN9GAOWNqv9b0WeuJPSGCWeU">
            <a:extLst>
              <a:ext uri="{FF2B5EF4-FFF2-40B4-BE49-F238E27FC236}">
                <a16:creationId xmlns:a16="http://schemas.microsoft.com/office/drawing/2014/main" id="{B766D226-C1E6-6449-A720-5A4C14F5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92" y="2259965"/>
            <a:ext cx="6077615" cy="37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83CDE96-44B9-DB43-BF6A-7D96007E9F09}"/>
              </a:ext>
            </a:extLst>
          </p:cNvPr>
          <p:cNvSpPr txBox="1">
            <a:spLocks/>
          </p:cNvSpPr>
          <p:nvPr/>
        </p:nvSpPr>
        <p:spPr>
          <a:xfrm>
            <a:off x="838200" y="5321947"/>
            <a:ext cx="10323286" cy="116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8968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jl omlaag 14">
            <a:extLst>
              <a:ext uri="{FF2B5EF4-FFF2-40B4-BE49-F238E27FC236}">
                <a16:creationId xmlns:a16="http://schemas.microsoft.com/office/drawing/2014/main" id="{142107AC-08A3-4A43-99FE-51CF1F89291A}"/>
              </a:ext>
            </a:extLst>
          </p:cNvPr>
          <p:cNvSpPr/>
          <p:nvPr/>
        </p:nvSpPr>
        <p:spPr>
          <a:xfrm rot="10800000">
            <a:off x="5171694" y="2310231"/>
            <a:ext cx="3497429" cy="346891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 omlaag 6">
            <a:extLst>
              <a:ext uri="{FF2B5EF4-FFF2-40B4-BE49-F238E27FC236}">
                <a16:creationId xmlns:a16="http://schemas.microsoft.com/office/drawing/2014/main" id="{2F997B90-2DFD-E34A-86F3-5780052F0791}"/>
              </a:ext>
            </a:extLst>
          </p:cNvPr>
          <p:cNvSpPr/>
          <p:nvPr/>
        </p:nvSpPr>
        <p:spPr>
          <a:xfrm>
            <a:off x="3247101" y="575774"/>
            <a:ext cx="3497429" cy="346891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B7B446-3B4A-D94F-AB96-1D1A732E4807}"/>
              </a:ext>
            </a:extLst>
          </p:cNvPr>
          <p:cNvSpPr txBox="1"/>
          <p:nvPr/>
        </p:nvSpPr>
        <p:spPr>
          <a:xfrm>
            <a:off x="3885126" y="2369128"/>
            <a:ext cx="22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Policy makers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FF9F0E2-AFBC-8D45-8AD9-26AF1699B465}"/>
              </a:ext>
            </a:extLst>
          </p:cNvPr>
          <p:cNvSpPr txBox="1"/>
          <p:nvPr/>
        </p:nvSpPr>
        <p:spPr>
          <a:xfrm>
            <a:off x="5931323" y="3360057"/>
            <a:ext cx="197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 err="1">
                <a:solidFill>
                  <a:schemeClr val="bg1"/>
                </a:solidFill>
              </a:rPr>
              <a:t>Researchers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Ovale toelichting 10">
            <a:extLst>
              <a:ext uri="{FF2B5EF4-FFF2-40B4-BE49-F238E27FC236}">
                <a16:creationId xmlns:a16="http://schemas.microsoft.com/office/drawing/2014/main" id="{7D2BE2DD-D600-0148-A5C2-185ED42112EA}"/>
              </a:ext>
            </a:extLst>
          </p:cNvPr>
          <p:cNvSpPr/>
          <p:nvPr/>
        </p:nvSpPr>
        <p:spPr>
          <a:xfrm>
            <a:off x="647588" y="575774"/>
            <a:ext cx="2442245" cy="1454799"/>
          </a:xfrm>
          <a:prstGeom prst="wedgeEllipseCallout">
            <a:avLst>
              <a:gd name="adj1" fmla="val 61473"/>
              <a:gd name="adj2" fmla="val 5314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“We </a:t>
            </a:r>
            <a:r>
              <a:rPr lang="nl-NL" i="1" dirty="0" err="1">
                <a:solidFill>
                  <a:schemeClr val="bg1"/>
                </a:solidFill>
              </a:rPr>
              <a:t>should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all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adopt</a:t>
            </a:r>
            <a:r>
              <a:rPr lang="nl-NL" i="1" dirty="0">
                <a:solidFill>
                  <a:schemeClr val="bg1"/>
                </a:solidFill>
              </a:rPr>
              <a:t> OS </a:t>
            </a:r>
            <a:r>
              <a:rPr lang="nl-NL" i="1" dirty="0" err="1">
                <a:solidFill>
                  <a:schemeClr val="bg1"/>
                </a:solidFill>
              </a:rPr>
              <a:t>practices</a:t>
            </a:r>
            <a:r>
              <a:rPr lang="nl-NL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2" name="Ovale toelichting 11">
            <a:extLst>
              <a:ext uri="{FF2B5EF4-FFF2-40B4-BE49-F238E27FC236}">
                <a16:creationId xmlns:a16="http://schemas.microsoft.com/office/drawing/2014/main" id="{D497D5E2-4C62-1644-89E8-4C343694BB9A}"/>
              </a:ext>
            </a:extLst>
          </p:cNvPr>
          <p:cNvSpPr/>
          <p:nvPr/>
        </p:nvSpPr>
        <p:spPr>
          <a:xfrm>
            <a:off x="8826391" y="1175939"/>
            <a:ext cx="2442245" cy="1454799"/>
          </a:xfrm>
          <a:prstGeom prst="wedgeEllipseCallout">
            <a:avLst>
              <a:gd name="adj1" fmla="val -49661"/>
              <a:gd name="adj2" fmla="val 5514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“</a:t>
            </a:r>
            <a:r>
              <a:rPr lang="nl-NL" i="1" dirty="0" err="1"/>
              <a:t>I’m</a:t>
            </a:r>
            <a:r>
              <a:rPr lang="nl-NL" i="1" dirty="0"/>
              <a:t> </a:t>
            </a:r>
            <a:r>
              <a:rPr lang="nl-NL" i="1" dirty="0" err="1"/>
              <a:t>already</a:t>
            </a:r>
            <a:r>
              <a:rPr lang="nl-NL" i="1" dirty="0"/>
              <a:t> </a:t>
            </a:r>
            <a:r>
              <a:rPr lang="nl-NL" i="1" dirty="0" err="1"/>
              <a:t>practising</a:t>
            </a:r>
            <a:r>
              <a:rPr lang="nl-NL" i="1" dirty="0"/>
              <a:t> OS”</a:t>
            </a:r>
          </a:p>
        </p:txBody>
      </p:sp>
      <p:sp>
        <p:nvSpPr>
          <p:cNvPr id="13" name="Ovale toelichting 12">
            <a:extLst>
              <a:ext uri="{FF2B5EF4-FFF2-40B4-BE49-F238E27FC236}">
                <a16:creationId xmlns:a16="http://schemas.microsoft.com/office/drawing/2014/main" id="{81DF0F4D-909D-C945-B4C5-92B520611D6D}"/>
              </a:ext>
            </a:extLst>
          </p:cNvPr>
          <p:cNvSpPr/>
          <p:nvPr/>
        </p:nvSpPr>
        <p:spPr>
          <a:xfrm>
            <a:off x="8826391" y="2930522"/>
            <a:ext cx="2442245" cy="1454799"/>
          </a:xfrm>
          <a:prstGeom prst="wedgeEllipseCallout">
            <a:avLst>
              <a:gd name="adj1" fmla="val -63330"/>
              <a:gd name="adj2" fmla="val 27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“Yes, but …” </a:t>
            </a:r>
          </a:p>
        </p:txBody>
      </p:sp>
      <p:sp>
        <p:nvSpPr>
          <p:cNvPr id="14" name="Ovale toelichting 13">
            <a:extLst>
              <a:ext uri="{FF2B5EF4-FFF2-40B4-BE49-F238E27FC236}">
                <a16:creationId xmlns:a16="http://schemas.microsoft.com/office/drawing/2014/main" id="{2DB16E8D-E6A3-3B4D-80BA-87D73BCFD2E7}"/>
              </a:ext>
            </a:extLst>
          </p:cNvPr>
          <p:cNvSpPr/>
          <p:nvPr/>
        </p:nvSpPr>
        <p:spPr>
          <a:xfrm>
            <a:off x="8964277" y="4608916"/>
            <a:ext cx="2442245" cy="1454799"/>
          </a:xfrm>
          <a:prstGeom prst="wedgeEllipseCallout">
            <a:avLst>
              <a:gd name="adj1" fmla="val -56793"/>
              <a:gd name="adj2" fmla="val -476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……..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40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jl omlaag 14">
            <a:extLst>
              <a:ext uri="{FF2B5EF4-FFF2-40B4-BE49-F238E27FC236}">
                <a16:creationId xmlns:a16="http://schemas.microsoft.com/office/drawing/2014/main" id="{142107AC-08A3-4A43-99FE-51CF1F89291A}"/>
              </a:ext>
            </a:extLst>
          </p:cNvPr>
          <p:cNvSpPr/>
          <p:nvPr/>
        </p:nvSpPr>
        <p:spPr>
          <a:xfrm rot="10800000">
            <a:off x="5171694" y="2310231"/>
            <a:ext cx="3497429" cy="346891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 omlaag 6">
            <a:extLst>
              <a:ext uri="{FF2B5EF4-FFF2-40B4-BE49-F238E27FC236}">
                <a16:creationId xmlns:a16="http://schemas.microsoft.com/office/drawing/2014/main" id="{2F997B90-2DFD-E34A-86F3-5780052F0791}"/>
              </a:ext>
            </a:extLst>
          </p:cNvPr>
          <p:cNvSpPr/>
          <p:nvPr/>
        </p:nvSpPr>
        <p:spPr>
          <a:xfrm>
            <a:off x="3247101" y="575774"/>
            <a:ext cx="3497429" cy="346891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B7B446-3B4A-D94F-AB96-1D1A732E4807}"/>
              </a:ext>
            </a:extLst>
          </p:cNvPr>
          <p:cNvSpPr txBox="1"/>
          <p:nvPr/>
        </p:nvSpPr>
        <p:spPr>
          <a:xfrm>
            <a:off x="3885126" y="2369128"/>
            <a:ext cx="22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Policy makers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FF9F0E2-AFBC-8D45-8AD9-26AF1699B465}"/>
              </a:ext>
            </a:extLst>
          </p:cNvPr>
          <p:cNvSpPr txBox="1"/>
          <p:nvPr/>
        </p:nvSpPr>
        <p:spPr>
          <a:xfrm>
            <a:off x="5931323" y="3360057"/>
            <a:ext cx="197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 err="1">
                <a:solidFill>
                  <a:schemeClr val="bg1"/>
                </a:solidFill>
              </a:rPr>
              <a:t>Researchers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Ovale toelichting 10">
            <a:extLst>
              <a:ext uri="{FF2B5EF4-FFF2-40B4-BE49-F238E27FC236}">
                <a16:creationId xmlns:a16="http://schemas.microsoft.com/office/drawing/2014/main" id="{7D2BE2DD-D600-0148-A5C2-185ED42112EA}"/>
              </a:ext>
            </a:extLst>
          </p:cNvPr>
          <p:cNvSpPr/>
          <p:nvPr/>
        </p:nvSpPr>
        <p:spPr>
          <a:xfrm>
            <a:off x="647588" y="575774"/>
            <a:ext cx="2442245" cy="1454799"/>
          </a:xfrm>
          <a:prstGeom prst="wedgeEllipseCallout">
            <a:avLst>
              <a:gd name="adj1" fmla="val 61473"/>
              <a:gd name="adj2" fmla="val 5314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“We </a:t>
            </a:r>
            <a:r>
              <a:rPr lang="nl-NL" i="1" dirty="0" err="1">
                <a:solidFill>
                  <a:schemeClr val="bg1"/>
                </a:solidFill>
              </a:rPr>
              <a:t>should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all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adopt</a:t>
            </a:r>
            <a:r>
              <a:rPr lang="nl-NL" i="1" dirty="0">
                <a:solidFill>
                  <a:schemeClr val="bg1"/>
                </a:solidFill>
              </a:rPr>
              <a:t> OS </a:t>
            </a:r>
            <a:r>
              <a:rPr lang="nl-NL" i="1" dirty="0" err="1">
                <a:solidFill>
                  <a:schemeClr val="bg1"/>
                </a:solidFill>
              </a:rPr>
              <a:t>practices</a:t>
            </a:r>
            <a:r>
              <a:rPr lang="nl-NL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2" name="Ovale toelichting 11">
            <a:extLst>
              <a:ext uri="{FF2B5EF4-FFF2-40B4-BE49-F238E27FC236}">
                <a16:creationId xmlns:a16="http://schemas.microsoft.com/office/drawing/2014/main" id="{D497D5E2-4C62-1644-89E8-4C343694BB9A}"/>
              </a:ext>
            </a:extLst>
          </p:cNvPr>
          <p:cNvSpPr/>
          <p:nvPr/>
        </p:nvSpPr>
        <p:spPr>
          <a:xfrm>
            <a:off x="8826391" y="1175939"/>
            <a:ext cx="2442245" cy="1454799"/>
          </a:xfrm>
          <a:prstGeom prst="wedgeEllipseCallout">
            <a:avLst>
              <a:gd name="adj1" fmla="val -49661"/>
              <a:gd name="adj2" fmla="val 5514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“</a:t>
            </a:r>
            <a:r>
              <a:rPr lang="nl-NL" i="1" dirty="0" err="1"/>
              <a:t>I’m</a:t>
            </a:r>
            <a:r>
              <a:rPr lang="nl-NL" i="1" dirty="0"/>
              <a:t> </a:t>
            </a:r>
            <a:r>
              <a:rPr lang="nl-NL" i="1" dirty="0" err="1"/>
              <a:t>already</a:t>
            </a:r>
            <a:r>
              <a:rPr lang="nl-NL" i="1" dirty="0"/>
              <a:t> </a:t>
            </a:r>
            <a:r>
              <a:rPr lang="nl-NL" i="1" dirty="0" err="1"/>
              <a:t>practising</a:t>
            </a:r>
            <a:r>
              <a:rPr lang="nl-NL" i="1" dirty="0"/>
              <a:t> OS”</a:t>
            </a:r>
          </a:p>
        </p:txBody>
      </p:sp>
      <p:sp>
        <p:nvSpPr>
          <p:cNvPr id="13" name="Ovale toelichting 12">
            <a:extLst>
              <a:ext uri="{FF2B5EF4-FFF2-40B4-BE49-F238E27FC236}">
                <a16:creationId xmlns:a16="http://schemas.microsoft.com/office/drawing/2014/main" id="{81DF0F4D-909D-C945-B4C5-92B520611D6D}"/>
              </a:ext>
            </a:extLst>
          </p:cNvPr>
          <p:cNvSpPr/>
          <p:nvPr/>
        </p:nvSpPr>
        <p:spPr>
          <a:xfrm>
            <a:off x="8826391" y="2930522"/>
            <a:ext cx="2442245" cy="1454799"/>
          </a:xfrm>
          <a:prstGeom prst="wedgeEllipseCallout">
            <a:avLst>
              <a:gd name="adj1" fmla="val -63330"/>
              <a:gd name="adj2" fmla="val 270"/>
            </a:avLst>
          </a:prstGeom>
          <a:solidFill>
            <a:srgbClr val="0070C0"/>
          </a:solidFill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“Yes, but …” </a:t>
            </a:r>
          </a:p>
        </p:txBody>
      </p:sp>
      <p:sp>
        <p:nvSpPr>
          <p:cNvPr id="14" name="Ovale toelichting 13">
            <a:extLst>
              <a:ext uri="{FF2B5EF4-FFF2-40B4-BE49-F238E27FC236}">
                <a16:creationId xmlns:a16="http://schemas.microsoft.com/office/drawing/2014/main" id="{2DB16E8D-E6A3-3B4D-80BA-87D73BCFD2E7}"/>
              </a:ext>
            </a:extLst>
          </p:cNvPr>
          <p:cNvSpPr/>
          <p:nvPr/>
        </p:nvSpPr>
        <p:spPr>
          <a:xfrm>
            <a:off x="8964277" y="4608916"/>
            <a:ext cx="2442245" cy="1454799"/>
          </a:xfrm>
          <a:prstGeom prst="wedgeEllipseCallout">
            <a:avLst>
              <a:gd name="adj1" fmla="val -56793"/>
              <a:gd name="adj2" fmla="val -476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……..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143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0B62D-3D4E-45DF-B11C-CCB4CCEA2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452" y="1253969"/>
            <a:ext cx="11383094" cy="4793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99" dirty="0"/>
              <a:t>One of the major burdens scientists face is keeping up with the evolution in standards and resources.</a:t>
            </a:r>
            <a:endParaRPr lang="nl-NL" sz="2799" dirty="0"/>
          </a:p>
          <a:p>
            <a:pPr marL="0" indent="0" algn="ctr">
              <a:buNone/>
            </a:pPr>
            <a:endParaRPr lang="nl-NL" sz="279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8ABB0-3B80-40C9-BE6A-60B371AC7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83342F-7914-421B-A17B-2E2FE54699E5}"/>
              </a:ext>
            </a:extLst>
          </p:cNvPr>
          <p:cNvSpPr txBox="1">
            <a:spLocks/>
          </p:cNvSpPr>
          <p:nvPr/>
        </p:nvSpPr>
        <p:spPr>
          <a:xfrm>
            <a:off x="9128030" y="6471521"/>
            <a:ext cx="2743358" cy="36493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7099E-8998-4851-915A-4F4831808297}" type="slidenum">
              <a:rPr lang="nl-NL" sz="1199"/>
              <a:pPr/>
              <a:t>7</a:t>
            </a:fld>
            <a:endParaRPr lang="nl-NL" sz="1199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3A2230-C00C-4D27-88C6-FA858949F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4" y="2227689"/>
            <a:ext cx="6397468" cy="329869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1C2263F-CDF2-455D-9A7A-32970CE471A1}"/>
              </a:ext>
            </a:extLst>
          </p:cNvPr>
          <p:cNvSpPr/>
          <p:nvPr/>
        </p:nvSpPr>
        <p:spPr>
          <a:xfrm>
            <a:off x="688617" y="3396885"/>
            <a:ext cx="6778270" cy="1138251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B3A03-5871-43F6-AAD4-0ECD8B9D5011}"/>
              </a:ext>
            </a:extLst>
          </p:cNvPr>
          <p:cNvSpPr txBox="1"/>
          <p:nvPr/>
        </p:nvSpPr>
        <p:spPr>
          <a:xfrm>
            <a:off x="79334" y="5942291"/>
            <a:ext cx="5623067" cy="431823"/>
          </a:xfrm>
          <a:prstGeom prst="rect">
            <a:avLst/>
          </a:prstGeom>
          <a:noFill/>
        </p:spPr>
        <p:txBody>
          <a:bodyPr wrap="none" lIns="107944" tIns="107944" rIns="107944" bIns="107944" rtlCol="0">
            <a:noAutofit/>
          </a:bodyPr>
          <a:lstStyle/>
          <a:p>
            <a:pPr algn="l"/>
            <a:r>
              <a:rPr lang="nl-NL" sz="1399" i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Piramid</a:t>
            </a:r>
            <a:r>
              <a:rPr lang="nl-NL" sz="1399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399" i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nl-NL" sz="1399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Brian </a:t>
            </a:r>
            <a:r>
              <a:rPr lang="nl-NL" sz="1399" i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Nosek’s</a:t>
            </a:r>
            <a:r>
              <a:rPr lang="nl-NL" sz="1399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nl-NL" sz="1399" i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nl-NL" sz="1399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399" i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1399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Culture Change” COS Blog,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52E4E0-62CA-F943-ADD9-421CA8F5C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887" y="2302961"/>
            <a:ext cx="4225703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75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A0DB2-A149-1745-83E6-4991EF84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Goals of </a:t>
            </a:r>
            <a:r>
              <a:rPr lang="nl-NL" b="1" dirty="0" err="1">
                <a:solidFill>
                  <a:srgbClr val="002060"/>
                </a:solidFill>
              </a:rPr>
              <a:t>the</a:t>
            </a:r>
            <a:r>
              <a:rPr lang="nl-NL" b="1" dirty="0">
                <a:solidFill>
                  <a:srgbClr val="002060"/>
                </a:solidFill>
              </a:rPr>
              <a:t> Open </a:t>
            </a:r>
            <a:r>
              <a:rPr lang="nl-NL" b="1" dirty="0" err="1">
                <a:solidFill>
                  <a:srgbClr val="002060"/>
                </a:solidFill>
              </a:rPr>
              <a:t>Science</a:t>
            </a:r>
            <a:r>
              <a:rPr lang="nl-NL" b="1" dirty="0">
                <a:solidFill>
                  <a:srgbClr val="002060"/>
                </a:solidFill>
              </a:rPr>
              <a:t> Community (OSC)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5756BA-8117-A944-B3C1-9EF15C88CFB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2856C71-E6BC-554D-A91D-3C384C5F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dirty="0"/>
              <a:t>What</a:t>
            </a:r>
          </a:p>
          <a:p>
            <a:pPr lvl="1"/>
            <a:r>
              <a:rPr lang="en" dirty="0"/>
              <a:t>Reach beyond the ‘OS bubble’</a:t>
            </a:r>
          </a:p>
          <a:p>
            <a:pPr lvl="1"/>
            <a:r>
              <a:rPr lang="en" dirty="0" err="1"/>
              <a:t>Behavioural</a:t>
            </a:r>
            <a:r>
              <a:rPr lang="en" dirty="0"/>
              <a:t> change (open workflows)</a:t>
            </a:r>
          </a:p>
          <a:p>
            <a:pPr marL="0" indent="0">
              <a:buNone/>
            </a:pPr>
            <a:endParaRPr lang="en" dirty="0"/>
          </a:p>
          <a:p>
            <a:r>
              <a:rPr lang="en" dirty="0"/>
              <a:t>How</a:t>
            </a:r>
          </a:p>
          <a:p>
            <a:pPr lvl="1"/>
            <a:r>
              <a:rPr lang="en" dirty="0"/>
              <a:t>Make Open Science more </a:t>
            </a:r>
            <a:r>
              <a:rPr lang="en" b="1" dirty="0"/>
              <a:t>visible</a:t>
            </a:r>
            <a:endParaRPr lang="en" b="0" dirty="0">
              <a:effectLst/>
            </a:endParaRPr>
          </a:p>
          <a:p>
            <a:pPr lvl="1"/>
            <a:r>
              <a:rPr lang="en" dirty="0"/>
              <a:t>Promote </a:t>
            </a:r>
            <a:r>
              <a:rPr lang="en" b="1" dirty="0"/>
              <a:t>knowledge exchange</a:t>
            </a:r>
            <a:endParaRPr lang="en" b="0" dirty="0">
              <a:effectLst/>
            </a:endParaRPr>
          </a:p>
          <a:p>
            <a:pPr lvl="1"/>
            <a:r>
              <a:rPr lang="en" b="1" dirty="0"/>
              <a:t>Inspire and enable</a:t>
            </a:r>
            <a:r>
              <a:rPr lang="en" dirty="0"/>
              <a:t> researchers to take the next small step</a:t>
            </a:r>
            <a:endParaRPr lang="en" b="0" dirty="0">
              <a:effectLst/>
            </a:endParaRPr>
          </a:p>
          <a:p>
            <a:pPr lvl="1"/>
            <a:r>
              <a:rPr lang="en" dirty="0"/>
              <a:t>identify obstacles and need for support, inform policy makers</a:t>
            </a:r>
            <a:br>
              <a:rPr lang="en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938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A0DB2-A149-1745-83E6-4991EF84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02060"/>
                </a:solidFill>
              </a:rPr>
              <a:t>Our</a:t>
            </a:r>
            <a:r>
              <a:rPr lang="nl-NL" b="1" dirty="0">
                <a:solidFill>
                  <a:srgbClr val="002060"/>
                </a:solidFill>
              </a:rPr>
              <a:t> formats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5AA496E-D1EF-AA4F-B4EC-B6CD2D9A994D}"/>
              </a:ext>
            </a:extLst>
          </p:cNvPr>
          <p:cNvSpPr/>
          <p:nvPr/>
        </p:nvSpPr>
        <p:spPr>
          <a:xfrm rot="5400000">
            <a:off x="1769534" y="4614334"/>
            <a:ext cx="474130" cy="401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177368-D974-7142-A1B6-089B8BF2DC13}"/>
              </a:ext>
            </a:extLst>
          </p:cNvPr>
          <p:cNvSpPr/>
          <p:nvPr/>
        </p:nvSpPr>
        <p:spPr>
          <a:xfrm rot="5400000">
            <a:off x="9948335" y="4619375"/>
            <a:ext cx="474131" cy="401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6112C4-1298-E840-9061-79DA667067B2}"/>
              </a:ext>
            </a:extLst>
          </p:cNvPr>
          <p:cNvSpPr/>
          <p:nvPr/>
        </p:nvSpPr>
        <p:spPr>
          <a:xfrm rot="5400000">
            <a:off x="5858935" y="4610949"/>
            <a:ext cx="474130" cy="401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5756BA-8117-A944-B3C1-9EF15C88CFB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2856C71-E6BC-554D-A91D-3C384C5F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dirty="0"/>
              <a:t>Website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297F190-CD78-E74A-AAC7-D0B61402C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249" y="1027906"/>
            <a:ext cx="7838703" cy="51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971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716</Words>
  <Application>Microsoft Macintosh PowerPoint</Application>
  <PresentationFormat>Widescreen</PresentationFormat>
  <Paragraphs>136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Kantoorthema</vt:lpstr>
      <vt:lpstr>Slides for Open Science Barcamp Berlin 2020 Session: Mentorship and community building for open science communities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Goals of the Open Science Community (OSC)</vt:lpstr>
      <vt:lpstr>Our formats</vt:lpstr>
      <vt:lpstr>Our formats</vt:lpstr>
      <vt:lpstr>Our formats</vt:lpstr>
      <vt:lpstr>Our formats</vt:lpstr>
      <vt:lpstr>Our formats</vt:lpstr>
      <vt:lpstr>OSCL workshops &amp; events</vt:lpstr>
      <vt:lpstr>OSCL events</vt:lpstr>
      <vt:lpstr>PowerPoint Presentation</vt:lpstr>
      <vt:lpstr>Open Science Satellites </vt:lpstr>
      <vt:lpstr>Mentorship program</vt:lpstr>
      <vt:lpstr>MOOC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Open Science Communities</dc:title>
  <dc:creator>Eerland, A. (Anita)</dc:creator>
  <cp:lastModifiedBy>Microsoft Office User</cp:lastModifiedBy>
  <cp:revision>21</cp:revision>
  <dcterms:created xsi:type="dcterms:W3CDTF">2019-06-15T20:06:03Z</dcterms:created>
  <dcterms:modified xsi:type="dcterms:W3CDTF">2020-03-11T08:03:42Z</dcterms:modified>
</cp:coreProperties>
</file>