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binary" PartName="/ppt/metadata"/>
  <Override ContentType="application/vnd.openxmlformats-officedocument.presentationml.notesMaster+xml" PartName="/ppt/notesMasters/notesMaster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package.core-properties+xml" PartName="/docProps/core.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6858000" cy="9144000"/>
  <p:embeddedFontLst>
    <p:embeddedFont>
      <p:font typeface="Arial Narrow"/>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861">
          <p15:clr>
            <a:srgbClr val="A4A3A4"/>
          </p15:clr>
        </p15:guide>
        <p15:guide id="2" pos="7446">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39" roundtripDataSignature="AMtx7mg21gVf5rjnfu4KPuJYzPQKrgHL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861" orient="horz"/>
        <p:guide pos="7446"/>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ArialNarrow-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ArialNarrow-italic.fntdata"/><Relationship Id="rId14" Type="http://schemas.openxmlformats.org/officeDocument/2006/relationships/slide" Target="slides/slide8.xml"/><Relationship Id="rId36" Type="http://schemas.openxmlformats.org/officeDocument/2006/relationships/font" Target="fonts/ArialNarrow-bold.fntdata"/><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font" Target="fonts/ArialNarrow-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500"/>
              <a:buFont typeface="Arial"/>
              <a:buNone/>
            </a:pPr>
            <a:r>
              <a:rPr lang="en-AU"/>
              <a:t>Good morning: thank you for coming</a:t>
            </a:r>
            <a:endParaRPr/>
          </a:p>
          <a:p>
            <a:pPr indent="0" lvl="0" marL="0" rtl="0" algn="l">
              <a:lnSpc>
                <a:spcPct val="90000"/>
              </a:lnSpc>
              <a:spcBef>
                <a:spcPts val="0"/>
              </a:spcBef>
              <a:spcAft>
                <a:spcPts val="0"/>
              </a:spcAft>
              <a:buClr>
                <a:schemeClr val="dk1"/>
              </a:buClr>
              <a:buSzPts val="4500"/>
              <a:buFont typeface="Arial"/>
              <a:buNone/>
            </a:pPr>
            <a:r>
              <a:t/>
            </a:r>
            <a:endParaRPr/>
          </a:p>
          <a:p>
            <a:pPr indent="0" lvl="0" marL="0" rtl="0" algn="l">
              <a:lnSpc>
                <a:spcPct val="90000"/>
              </a:lnSpc>
              <a:spcBef>
                <a:spcPts val="0"/>
              </a:spcBef>
              <a:spcAft>
                <a:spcPts val="0"/>
              </a:spcAft>
              <a:buClr>
                <a:schemeClr val="dk1"/>
              </a:buClr>
              <a:buSzPts val="4500"/>
              <a:buFont typeface="Arial"/>
              <a:buNone/>
            </a:pPr>
            <a:r>
              <a:rPr lang="en-AU"/>
              <a:t>My name is Paula and I will be presenting with my colleague Nasi and we work together at the Peninsula campus of Monash University in the library</a:t>
            </a:r>
            <a:endParaRPr/>
          </a:p>
          <a:p>
            <a:pPr indent="0" lvl="0" marL="0" marR="0" rtl="0" algn="l">
              <a:lnSpc>
                <a:spcPct val="90000"/>
              </a:lnSpc>
              <a:spcBef>
                <a:spcPts val="0"/>
              </a:spcBef>
              <a:spcAft>
                <a:spcPts val="0"/>
              </a:spcAft>
              <a:buClr>
                <a:schemeClr val="dk1"/>
              </a:buClr>
              <a:buSzPts val="4500"/>
              <a:buFont typeface="Arial"/>
              <a:buNone/>
            </a:pPr>
            <a:r>
              <a:rPr lang="en-AU"/>
              <a:t>Subject Librarians and LSAs work together in the library to develop a response to the work skills curriculum (the 3 of us work together. co-teaching, co-designing etc.)</a:t>
            </a:r>
            <a:endParaRPr/>
          </a:p>
          <a:p>
            <a:pPr indent="0" lvl="0" marL="0" rtl="0" algn="l">
              <a:lnSpc>
                <a:spcPct val="90000"/>
              </a:lnSpc>
              <a:spcBef>
                <a:spcPts val="0"/>
              </a:spcBef>
              <a:spcAft>
                <a:spcPts val="0"/>
              </a:spcAft>
              <a:buClr>
                <a:schemeClr val="dk1"/>
              </a:buClr>
              <a:buSzPts val="4500"/>
              <a:buFont typeface="Arial"/>
              <a:buNone/>
            </a:pPr>
            <a:r>
              <a:t/>
            </a:r>
            <a:endParaRPr/>
          </a:p>
          <a:p>
            <a:pPr indent="0" lvl="0" marL="0" rtl="0" algn="l">
              <a:lnSpc>
                <a:spcPct val="90000"/>
              </a:lnSpc>
              <a:spcBef>
                <a:spcPts val="0"/>
              </a:spcBef>
              <a:spcAft>
                <a:spcPts val="0"/>
              </a:spcAft>
              <a:buClr>
                <a:schemeClr val="dk1"/>
              </a:buClr>
              <a:buSzPts val="4500"/>
              <a:buFont typeface="Arial"/>
              <a:buNone/>
            </a:pPr>
            <a:r>
              <a:rPr lang="en-AU"/>
              <a:t>- unfortunately Annette the academic, couldn’t attend but we will explain how the three of us worked together to use a framework called the Work Skills Development framework</a:t>
            </a:r>
            <a:endParaRPr/>
          </a:p>
          <a:p>
            <a:pPr indent="0" lvl="0" marL="0" rtl="0" algn="l">
              <a:lnSpc>
                <a:spcPct val="90000"/>
              </a:lnSpc>
              <a:spcBef>
                <a:spcPts val="0"/>
              </a:spcBef>
              <a:spcAft>
                <a:spcPts val="0"/>
              </a:spcAft>
              <a:buClr>
                <a:schemeClr val="dk1"/>
              </a:buClr>
              <a:buSzPts val="4500"/>
              <a:buFont typeface="Arial"/>
              <a:buNone/>
            </a:pPr>
            <a:r>
              <a:rPr lang="en-AU"/>
              <a:t>to prepare students for clinical placement</a:t>
            </a:r>
            <a:endParaRPr/>
          </a:p>
          <a:p>
            <a:pPr indent="0" lvl="0" marL="0" rtl="0" algn="l">
              <a:lnSpc>
                <a:spcPct val="90000"/>
              </a:lnSpc>
              <a:spcBef>
                <a:spcPts val="0"/>
              </a:spcBef>
              <a:spcAft>
                <a:spcPts val="0"/>
              </a:spcAft>
              <a:buClr>
                <a:schemeClr val="dk1"/>
              </a:buClr>
              <a:buSzPts val="4500"/>
              <a:buFont typeface="Arial"/>
              <a:buNone/>
            </a:pPr>
            <a:r>
              <a:t/>
            </a:r>
            <a:endParaRPr/>
          </a:p>
        </p:txBody>
      </p:sp>
      <p:sp>
        <p:nvSpPr>
          <p:cNvPr id="242" name="Google Shape;24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On the next three slides we will show you the competency standards’ examples selected by Annette that show how we mapped them to the work skills facets.</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We have highlighted some of the examples with the little stars to talk about.</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 the WSD facets on the left are explicitly mapped to the OT competency and practice behaviour on the right.</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Annette, the lecturer, selected OT standards and practice behaviour examples that she thought specifically related to the work skill facets.</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09" name="Google Shape;3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inter-professional element to health practice requires the ongoing negotiation, communication and teamwork to effectively work with other clinicians</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24" name="Google Shape;324;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latin typeface="Arial"/>
                <a:ea typeface="Arial"/>
                <a:cs typeface="Arial"/>
                <a:sym typeface="Arial"/>
              </a:rPr>
              <a:t>Nasi from here:</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The workshop involved a series of activities, each activity was designed </a:t>
            </a:r>
            <a:r>
              <a:rPr lang="en-AU" u="sng">
                <a:latin typeface="Arial"/>
                <a:ea typeface="Arial"/>
                <a:cs typeface="Arial"/>
                <a:sym typeface="Arial"/>
              </a:rPr>
              <a:t>to build on the previous (a </a:t>
            </a:r>
            <a:r>
              <a:rPr lang="en-AU" sz="1200">
                <a:latin typeface="Arial"/>
                <a:ea typeface="Arial"/>
                <a:cs typeface="Arial"/>
                <a:sym typeface="Arial"/>
              </a:rPr>
              <a:t>learning continuum</a:t>
            </a:r>
            <a:r>
              <a:rPr lang="en-AU">
                <a:latin typeface="Arial"/>
                <a:ea typeface="Arial"/>
                <a:cs typeface="Arial"/>
                <a:sym typeface="Arial"/>
              </a:rPr>
              <a:t>) in order to raise the students’ awareness of their </a:t>
            </a:r>
            <a:r>
              <a:rPr b="1" lang="en-AU">
                <a:latin typeface="Arial"/>
                <a:ea typeface="Arial"/>
                <a:cs typeface="Arial"/>
                <a:sym typeface="Arial"/>
              </a:rPr>
              <a:t>skills </a:t>
            </a:r>
            <a:r>
              <a:rPr lang="en-AU">
                <a:latin typeface="Arial"/>
                <a:ea typeface="Arial"/>
                <a:cs typeface="Arial"/>
                <a:sym typeface="Arial"/>
              </a:rPr>
              <a:t>and the </a:t>
            </a:r>
            <a:r>
              <a:rPr b="1" lang="en-AU">
                <a:latin typeface="Arial"/>
                <a:ea typeface="Arial"/>
                <a:cs typeface="Arial"/>
                <a:sym typeface="Arial"/>
              </a:rPr>
              <a:t>levels of autonomy</a:t>
            </a:r>
            <a:r>
              <a:rPr lang="en-AU">
                <a:latin typeface="Arial"/>
                <a:ea typeface="Arial"/>
                <a:cs typeface="Arial"/>
                <a:sym typeface="Arial"/>
              </a:rPr>
              <a:t>.</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We implemented the </a:t>
            </a:r>
            <a:r>
              <a:rPr b="1" lang="en-AU">
                <a:latin typeface="Arial"/>
                <a:ea typeface="Arial"/>
                <a:cs typeface="Arial"/>
                <a:sym typeface="Arial"/>
              </a:rPr>
              <a:t>discovery learning </a:t>
            </a:r>
            <a:r>
              <a:rPr lang="en-AU">
                <a:latin typeface="Arial"/>
                <a:ea typeface="Arial"/>
                <a:cs typeface="Arial"/>
                <a:sym typeface="Arial"/>
              </a:rPr>
              <a:t>approach to get the students to </a:t>
            </a:r>
            <a:r>
              <a:rPr lang="en-AU" u="sng">
                <a:latin typeface="Arial"/>
                <a:ea typeface="Arial"/>
                <a:cs typeface="Arial"/>
                <a:sym typeface="Arial"/>
              </a:rPr>
              <a:t>explore</a:t>
            </a:r>
            <a:r>
              <a:rPr lang="en-AU">
                <a:latin typeface="Arial"/>
                <a:ea typeface="Arial"/>
                <a:cs typeface="Arial"/>
                <a:sym typeface="Arial"/>
              </a:rPr>
              <a:t> and become </a:t>
            </a:r>
            <a:r>
              <a:rPr lang="en-AU" u="sng">
                <a:latin typeface="Arial"/>
                <a:ea typeface="Arial"/>
                <a:cs typeface="Arial"/>
                <a:sym typeface="Arial"/>
              </a:rPr>
              <a:t>engaged</a:t>
            </a:r>
            <a:endParaRPr u="sng">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b="1" lang="en-AU">
                <a:solidFill>
                  <a:srgbClr val="222222"/>
                </a:solidFill>
                <a:highlight>
                  <a:srgbClr val="FFFFFF"/>
                </a:highlight>
                <a:latin typeface="Arial"/>
                <a:ea typeface="Arial"/>
                <a:cs typeface="Arial"/>
                <a:sym typeface="Arial"/>
              </a:rPr>
              <a:t>(Discovery learning</a:t>
            </a:r>
            <a:r>
              <a:rPr lang="en-AU">
                <a:solidFill>
                  <a:srgbClr val="222222"/>
                </a:solidFill>
                <a:highlight>
                  <a:srgbClr val="FFFFFF"/>
                </a:highlight>
                <a:latin typeface="Arial"/>
                <a:ea typeface="Arial"/>
                <a:cs typeface="Arial"/>
                <a:sym typeface="Arial"/>
              </a:rPr>
              <a:t> is an inquiry-based, constructivist </a:t>
            </a:r>
            <a:r>
              <a:rPr b="1" lang="en-AU">
                <a:solidFill>
                  <a:srgbClr val="222222"/>
                </a:solidFill>
                <a:highlight>
                  <a:srgbClr val="FFFFFF"/>
                </a:highlight>
                <a:latin typeface="Arial"/>
                <a:ea typeface="Arial"/>
                <a:cs typeface="Arial"/>
                <a:sym typeface="Arial"/>
              </a:rPr>
              <a:t>learning theory</a:t>
            </a:r>
            <a:r>
              <a:rPr lang="en-AU">
                <a:solidFill>
                  <a:srgbClr val="222222"/>
                </a:solidFill>
                <a:highlight>
                  <a:srgbClr val="FFFFFF"/>
                </a:highlight>
                <a:latin typeface="Arial"/>
                <a:ea typeface="Arial"/>
                <a:cs typeface="Arial"/>
                <a:sym typeface="Arial"/>
              </a:rPr>
              <a:t> that takes place in problem solving situations </a:t>
            </a:r>
            <a:r>
              <a:rPr lang="en-AU" u="sng">
                <a:solidFill>
                  <a:srgbClr val="222222"/>
                </a:solidFill>
                <a:highlight>
                  <a:srgbClr val="FFFFFF"/>
                </a:highlight>
                <a:latin typeface="Arial"/>
                <a:ea typeface="Arial"/>
                <a:cs typeface="Arial"/>
                <a:sym typeface="Arial"/>
              </a:rPr>
              <a:t>where the learner draws on their own past experience and existing knowledge to discover facts and relationships and new truths to be learned</a:t>
            </a:r>
            <a:r>
              <a:rPr lang="en-AU">
                <a:solidFill>
                  <a:srgbClr val="222222"/>
                </a:solidFill>
                <a:highlight>
                  <a:srgbClr val="FFFFFF"/>
                </a:highlight>
                <a:latin typeface="Arial"/>
                <a:ea typeface="Arial"/>
                <a:cs typeface="Arial"/>
                <a:sym typeface="Arial"/>
              </a:rPr>
              <a:t>.)</a:t>
            </a:r>
            <a:endParaRPr>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We will show some examples of our activities</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solidFill>
                <a:srgbClr val="222222"/>
              </a:solidFill>
              <a:highlight>
                <a:srgbClr val="FFFFFF"/>
              </a:highlight>
              <a:latin typeface="Arial"/>
              <a:ea typeface="Arial"/>
              <a:cs typeface="Arial"/>
              <a:sym typeface="Arial"/>
            </a:endParaRPr>
          </a:p>
        </p:txBody>
      </p:sp>
      <p:sp>
        <p:nvSpPr>
          <p:cNvPr id="332" name="Google Shape;3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There were a variety of activities: drawing, groupwork, card matching, watching some videos, discussions</a:t>
            </a:r>
            <a:endParaRPr/>
          </a:p>
          <a:p>
            <a:pPr indent="0" lvl="0" marL="0" rtl="0" algn="l">
              <a:lnSpc>
                <a:spcPct val="100000"/>
              </a:lnSpc>
              <a:spcBef>
                <a:spcPts val="0"/>
              </a:spcBef>
              <a:spcAft>
                <a:spcPts val="0"/>
              </a:spcAft>
              <a:buSzPts val="1400"/>
              <a:buNone/>
            </a:pPr>
            <a:r>
              <a:rPr lang="en-AU"/>
              <a:t> </a:t>
            </a:r>
            <a:endParaRPr/>
          </a:p>
          <a:p>
            <a:pPr indent="0" lvl="0" marL="0" rtl="0" algn="l">
              <a:lnSpc>
                <a:spcPct val="100000"/>
              </a:lnSpc>
              <a:spcBef>
                <a:spcPts val="0"/>
              </a:spcBef>
              <a:spcAft>
                <a:spcPts val="0"/>
              </a:spcAft>
              <a:buSzPts val="1400"/>
              <a:buNone/>
            </a:pPr>
            <a:r>
              <a:rPr lang="en-AU"/>
              <a:t>An actual pic – start to scope 4</a:t>
            </a:r>
            <a:r>
              <a:rPr baseline="30000" lang="en-AU"/>
              <a:t>th</a:t>
            </a:r>
            <a:r>
              <a:rPr lang="en-AU"/>
              <a:t> year students – to visualize it as a group activity -  Icebreaker as well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AU"/>
              <a:t>Picture - what they know and why?</a:t>
            </a:r>
            <a:endParaRPr/>
          </a:p>
          <a:p>
            <a:pPr indent="0" lvl="0" marL="0" rtl="0" algn="l">
              <a:lnSpc>
                <a:spcPct val="100000"/>
              </a:lnSpc>
              <a:spcBef>
                <a:spcPts val="0"/>
              </a:spcBef>
              <a:spcAft>
                <a:spcPts val="0"/>
              </a:spcAft>
              <a:buSzPts val="1400"/>
              <a:buNone/>
            </a:pPr>
            <a:r>
              <a:rPr lang="en-AU"/>
              <a:t>was a powerful starting to explore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AU"/>
              <a:t>we returned to this activity at the end of the workshop to see if there is any </a:t>
            </a:r>
            <a:r>
              <a:rPr lang="en-AU" u="sng"/>
              <a:t>additions </a:t>
            </a:r>
            <a:r>
              <a:rPr lang="en-AU"/>
              <a:t>or </a:t>
            </a:r>
            <a:r>
              <a:rPr lang="en-AU" u="sng"/>
              <a:t>changes</a:t>
            </a:r>
            <a:endParaRPr u="sng"/>
          </a:p>
        </p:txBody>
      </p:sp>
      <p:sp>
        <p:nvSpPr>
          <p:cNvPr id="340" name="Google Shape;34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78fc11f82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78fc11f82b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We gave them a piece of paper to fold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AU"/>
              <a:t>Limited instructions; not allowed to talk; some copied each other (rightly or not); was difficult to stop them when the time was up</a:t>
            </a:r>
            <a:endParaRPr/>
          </a:p>
        </p:txBody>
      </p:sp>
      <p:sp>
        <p:nvSpPr>
          <p:cNvPr id="348" name="Google Shape;348;g78fc11f82b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Card matching </a:t>
            </a:r>
            <a:r>
              <a:rPr lang="en-AU" u="sng">
                <a:latin typeface="Arial"/>
                <a:ea typeface="Arial"/>
                <a:cs typeface="Arial"/>
                <a:sym typeface="Arial"/>
              </a:rPr>
              <a:t>group activity </a:t>
            </a:r>
            <a:r>
              <a:rPr lang="en-AU">
                <a:latin typeface="Arial"/>
                <a:ea typeface="Arial"/>
                <a:cs typeface="Arial"/>
                <a:sym typeface="Arial"/>
              </a:rPr>
              <a:t>showing the WSD</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the mapping allowed us to create flash cards (statements and questions) and to create connections between the work skills and facets - a </a:t>
            </a:r>
            <a:r>
              <a:rPr b="1" lang="en-AU">
                <a:latin typeface="Arial"/>
                <a:ea typeface="Arial"/>
                <a:cs typeface="Arial"/>
                <a:sym typeface="Arial"/>
              </a:rPr>
              <a:t>stimulus activity</a:t>
            </a:r>
            <a:r>
              <a:rPr lang="en-AU">
                <a:latin typeface="Arial"/>
                <a:ea typeface="Arial"/>
                <a:cs typeface="Arial"/>
                <a:sym typeface="Arial"/>
              </a:rPr>
              <a:t> of a workplace situation - students watched the video and wrote the skills and then mapped them to the competency standards</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Card matching activity initiated a lot of discussions about the work skills</a:t>
            </a:r>
            <a:endParaRPr/>
          </a:p>
          <a:p>
            <a:pPr indent="-228600" lvl="0" marL="457200" rtl="0" algn="l">
              <a:lnSpc>
                <a:spcPct val="90000"/>
              </a:lnSpc>
              <a:spcBef>
                <a:spcPts val="1000"/>
              </a:spcBef>
              <a:spcAft>
                <a:spcPts val="0"/>
              </a:spcAft>
              <a:buClr>
                <a:schemeClr val="dk1"/>
              </a:buClr>
              <a:buSzPts val="20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the purple: affective domain</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58" name="Google Shape;35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AU" sz="1100">
                <a:latin typeface="Arial"/>
                <a:ea typeface="Arial"/>
                <a:cs typeface="Arial"/>
                <a:sym typeface="Arial"/>
              </a:rPr>
              <a:t>the WSD provides you with a learning continuum </a:t>
            </a:r>
            <a:endParaRPr/>
          </a:p>
          <a:p>
            <a:pPr indent="-228600" lvl="0" marL="457200" marR="0" rtl="0" algn="l">
              <a:lnSpc>
                <a:spcPct val="100000"/>
              </a:lnSpc>
              <a:spcBef>
                <a:spcPts val="0"/>
              </a:spcBef>
              <a:spcAft>
                <a:spcPts val="0"/>
              </a:spcAft>
              <a:buClr>
                <a:srgbClr val="000000"/>
              </a:buClr>
              <a:buSzPts val="1400"/>
              <a:buFont typeface="Arial"/>
              <a:buNone/>
            </a:pPr>
            <a:r>
              <a:t/>
            </a:r>
            <a:endParaRPr sz="1100"/>
          </a:p>
          <a:p>
            <a:pPr indent="-228600" lvl="0" marL="457200" marR="0" rtl="0" algn="l">
              <a:lnSpc>
                <a:spcPct val="100000"/>
              </a:lnSpc>
              <a:spcBef>
                <a:spcPts val="0"/>
              </a:spcBef>
              <a:spcAft>
                <a:spcPts val="0"/>
              </a:spcAft>
              <a:buClr>
                <a:srgbClr val="000000"/>
              </a:buClr>
              <a:buSzPts val="1400"/>
              <a:buFont typeface="Arial"/>
              <a:buNone/>
            </a:pPr>
            <a:r>
              <a:t/>
            </a:r>
            <a:endParaRPr sz="1100"/>
          </a:p>
          <a:p>
            <a:pPr indent="-228600" lvl="0" marL="457200" marR="0" rtl="0" algn="l">
              <a:lnSpc>
                <a:spcPct val="100000"/>
              </a:lnSpc>
              <a:spcBef>
                <a:spcPts val="0"/>
              </a:spcBef>
              <a:spcAft>
                <a:spcPts val="0"/>
              </a:spcAft>
              <a:buClr>
                <a:srgbClr val="000000"/>
              </a:buClr>
              <a:buSzPts val="1400"/>
              <a:buFont typeface="Arial"/>
              <a:buNone/>
            </a:pPr>
            <a:r>
              <a:rPr lang="en-AU" sz="1100"/>
              <a:t>The same way like the WSD (prescribed direction to unbounded)</a:t>
            </a:r>
            <a:endParaRPr sz="1100"/>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Benefit of using WSD – students are able to reflect on their </a:t>
            </a:r>
            <a:r>
              <a:rPr lang="en-AU" u="sng">
                <a:latin typeface="Arial"/>
                <a:ea typeface="Arial"/>
                <a:cs typeface="Arial"/>
                <a:sym typeface="Arial"/>
              </a:rPr>
              <a:t>skill development </a:t>
            </a:r>
            <a:r>
              <a:rPr lang="en-AU">
                <a:latin typeface="Arial"/>
                <a:ea typeface="Arial"/>
                <a:cs typeface="Arial"/>
                <a:sym typeface="Arial"/>
              </a:rPr>
              <a:t>through the </a:t>
            </a:r>
            <a:r>
              <a:rPr lang="en-AU" u="sng">
                <a:latin typeface="Arial"/>
                <a:ea typeface="Arial"/>
                <a:cs typeface="Arial"/>
                <a:sym typeface="Arial"/>
              </a:rPr>
              <a:t>lens of learner autonomy</a:t>
            </a:r>
            <a:r>
              <a:rPr lang="en-AU">
                <a:latin typeface="Arial"/>
                <a:ea typeface="Arial"/>
                <a:cs typeface="Arial"/>
                <a:sym typeface="Arial"/>
              </a:rPr>
              <a:t>.  Learner autonomy takes a developmental view of learning, it is not a </a:t>
            </a:r>
            <a:r>
              <a:rPr lang="en-AU" u="sng">
                <a:latin typeface="Arial"/>
                <a:ea typeface="Arial"/>
                <a:cs typeface="Arial"/>
                <a:sym typeface="Arial"/>
              </a:rPr>
              <a:t>competency framework</a:t>
            </a:r>
            <a:r>
              <a:rPr lang="en-AU">
                <a:latin typeface="Arial"/>
                <a:ea typeface="Arial"/>
                <a:cs typeface="Arial"/>
                <a:sym typeface="Arial"/>
              </a:rPr>
              <a:t>, it is a </a:t>
            </a:r>
            <a:r>
              <a:rPr b="1" lang="en-AU">
                <a:latin typeface="Arial"/>
                <a:ea typeface="Arial"/>
                <a:cs typeface="Arial"/>
                <a:sym typeface="Arial"/>
              </a:rPr>
              <a:t>pedagogical tool</a:t>
            </a:r>
            <a:r>
              <a:rPr lang="en-AU">
                <a:latin typeface="Arial"/>
                <a:ea typeface="Arial"/>
                <a:cs typeface="Arial"/>
                <a:sym typeface="Arial"/>
              </a:rPr>
              <a:t>.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students looked at aspects of the framework throughout the course and </a:t>
            </a:r>
            <a:r>
              <a:rPr b="1" lang="en-AU">
                <a:latin typeface="Arial"/>
                <a:ea typeface="Arial"/>
                <a:cs typeface="Arial"/>
                <a:sym typeface="Arial"/>
              </a:rPr>
              <a:t>autonomy </a:t>
            </a:r>
            <a:r>
              <a:rPr lang="en-AU">
                <a:latin typeface="Arial"/>
                <a:ea typeface="Arial"/>
                <a:cs typeface="Arial"/>
                <a:sym typeface="Arial"/>
              </a:rPr>
              <a:t>was the new concept</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lang="en-AU">
                <a:latin typeface="Arial"/>
                <a:ea typeface="Arial"/>
                <a:cs typeface="Arial"/>
                <a:sym typeface="Arial"/>
              </a:rPr>
              <a:t>competency </a:t>
            </a:r>
            <a:r>
              <a:rPr lang="en-AU">
                <a:latin typeface="Arial"/>
                <a:ea typeface="Arial"/>
                <a:cs typeface="Arial"/>
                <a:sym typeface="Arial"/>
              </a:rPr>
              <a:t>(what is in their course) - I have reached this level and can move to the next to build the skills over time</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lang="en-AU">
                <a:latin typeface="Arial"/>
                <a:ea typeface="Arial"/>
                <a:cs typeface="Arial"/>
                <a:sym typeface="Arial"/>
              </a:rPr>
              <a:t>learner autonomy</a:t>
            </a:r>
            <a:r>
              <a:rPr lang="en-AU">
                <a:latin typeface="Arial"/>
                <a:ea typeface="Arial"/>
                <a:cs typeface="Arial"/>
                <a:sym typeface="Arial"/>
              </a:rPr>
              <a:t> - a developmental view of learning</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lang="en-AU">
                <a:latin typeface="Arial"/>
                <a:ea typeface="Arial"/>
                <a:cs typeface="Arial"/>
                <a:sym typeface="Arial"/>
              </a:rPr>
              <a:t>WSD </a:t>
            </a:r>
            <a:r>
              <a:rPr lang="en-AU">
                <a:latin typeface="Arial"/>
                <a:ea typeface="Arial"/>
                <a:cs typeface="Arial"/>
                <a:sym typeface="Arial"/>
              </a:rPr>
              <a:t>is a </a:t>
            </a:r>
            <a:r>
              <a:rPr b="1" lang="en-AU">
                <a:latin typeface="Arial"/>
                <a:ea typeface="Arial"/>
                <a:cs typeface="Arial"/>
                <a:sym typeface="Arial"/>
              </a:rPr>
              <a:t>tool </a:t>
            </a:r>
            <a:r>
              <a:rPr lang="en-AU">
                <a:latin typeface="Arial"/>
                <a:ea typeface="Arial"/>
                <a:cs typeface="Arial"/>
                <a:sym typeface="Arial"/>
              </a:rPr>
              <a:t>to activate the </a:t>
            </a:r>
            <a:r>
              <a:rPr lang="en-AU" u="sng">
                <a:latin typeface="Arial"/>
                <a:ea typeface="Arial"/>
                <a:cs typeface="Arial"/>
                <a:sym typeface="Arial"/>
              </a:rPr>
              <a:t>competency standard </a:t>
            </a:r>
            <a:r>
              <a:rPr lang="en-AU">
                <a:latin typeface="Arial"/>
                <a:ea typeface="Arial"/>
                <a:cs typeface="Arial"/>
                <a:sym typeface="Arial"/>
              </a:rPr>
              <a:t>or to take a developmental approach - to activate the competency standard in the curriculum so educators can design the curriculum</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66" name="Google Shape;366;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chemeClr val="dk1"/>
              </a:buClr>
              <a:buSzPts val="1100"/>
              <a:buFont typeface="Arial"/>
              <a:buNone/>
            </a:pPr>
            <a:r>
              <a:rPr lang="en-AU">
                <a:latin typeface="Arial"/>
                <a:ea typeface="Arial"/>
                <a:cs typeface="Arial"/>
                <a:sym typeface="Arial"/>
              </a:rPr>
              <a:t>each activity was aligned to different facets and levels of autonomy in the WSD</a:t>
            </a:r>
            <a:endParaRPr/>
          </a:p>
          <a:p>
            <a:pPr indent="-228600" lvl="0" marL="4572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rPr lang="en-AU">
                <a:latin typeface="Arial"/>
                <a:ea typeface="Arial"/>
                <a:cs typeface="Arial"/>
                <a:sym typeface="Arial"/>
              </a:rPr>
              <a:t>As we were designing the workshop we looked at the facets – each activity is referring to one or more facets of the framework and it is not in a linear format</a:t>
            </a:r>
            <a:endParaRPr/>
          </a:p>
          <a:p>
            <a:pPr indent="-228600" lvl="0" marL="4572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rPr lang="en-AU">
                <a:latin typeface="Arial"/>
                <a:ea typeface="Arial"/>
                <a:cs typeface="Arial"/>
                <a:sym typeface="Arial"/>
              </a:rPr>
              <a:t>Where the drawing activity and paper folding sit in the WSD f?</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rPr lang="en-AU">
                <a:latin typeface="Arial"/>
                <a:ea typeface="Arial"/>
                <a:cs typeface="Arial"/>
                <a:sym typeface="Arial"/>
              </a:rPr>
              <a:t>designing a workshop that moves from the general to the specific – moving between the levels of autonomy through different activities – to make them aware of the levels of autonomy based on the work situation</a:t>
            </a:r>
            <a:endParaRPr/>
          </a:p>
          <a:p>
            <a:pPr indent="-228600" lvl="0" marL="457200" rtl="0" algn="l">
              <a:lnSpc>
                <a:spcPct val="90000"/>
              </a:lnSpc>
              <a:spcBef>
                <a:spcPts val="1000"/>
              </a:spcBef>
              <a:spcAft>
                <a:spcPts val="0"/>
              </a:spcAft>
              <a:buClr>
                <a:schemeClr val="dk1"/>
              </a:buClr>
              <a:buSzPts val="1100"/>
              <a:buFont typeface="Arial"/>
              <a:buChar char="-"/>
            </a:pPr>
            <a:r>
              <a:rPr lang="en-AU">
                <a:latin typeface="Arial"/>
                <a:ea typeface="Arial"/>
                <a:cs typeface="Arial"/>
                <a:sym typeface="Arial"/>
              </a:rPr>
              <a:t>Becoming more specific</a:t>
            </a:r>
            <a:endParaRPr/>
          </a:p>
          <a:p>
            <a:pPr indent="-228600" lvl="0" marL="457200" rtl="0" algn="l">
              <a:lnSpc>
                <a:spcPct val="90000"/>
              </a:lnSpc>
              <a:spcBef>
                <a:spcPts val="1000"/>
              </a:spcBef>
              <a:spcAft>
                <a:spcPts val="0"/>
              </a:spcAft>
              <a:buClr>
                <a:schemeClr val="dk1"/>
              </a:buClr>
              <a:buSzPts val="1100"/>
              <a:buFont typeface="Arial"/>
              <a:buChar char="-"/>
            </a:pPr>
            <a:r>
              <a:rPr lang="en-AU">
                <a:latin typeface="Arial"/>
                <a:ea typeface="Arial"/>
                <a:cs typeface="Arial"/>
                <a:sym typeface="Arial"/>
              </a:rPr>
              <a:t>Awareness of the levels of autonomy</a:t>
            </a:r>
            <a:endParaRPr/>
          </a:p>
          <a:p>
            <a:pPr indent="-158750" lvl="0" marL="457200" rtl="0" algn="l">
              <a:lnSpc>
                <a:spcPct val="90000"/>
              </a:lnSpc>
              <a:spcBef>
                <a:spcPts val="1000"/>
              </a:spcBef>
              <a:spcAft>
                <a:spcPts val="0"/>
              </a:spcAft>
              <a:buClr>
                <a:schemeClr val="dk1"/>
              </a:buClr>
              <a:buSzPts val="1100"/>
              <a:buFont typeface="Calibri"/>
              <a:buNone/>
            </a:pPr>
            <a:r>
              <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Char char="-"/>
            </a:pPr>
            <a:r>
              <a:rPr lang="en-AU">
                <a:latin typeface="Arial"/>
                <a:ea typeface="Arial"/>
                <a:cs typeface="Arial"/>
                <a:sym typeface="Arial"/>
              </a:rPr>
              <a:t>OT specific workplace scenarios and they had to say what they would do if they need to handle the same problem in work situation (about professionalism</a:t>
            </a:r>
            <a:endParaRPr/>
          </a:p>
          <a:p>
            <a:pPr indent="-228600" lvl="0" marL="4572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rPr lang="en-AU">
                <a:latin typeface="Arial"/>
                <a:ea typeface="Arial"/>
                <a:cs typeface="Arial"/>
                <a:sym typeface="Arial"/>
              </a:rPr>
              <a:t>how the WSD was applied to the workshop</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rPr lang="en-AU">
                <a:latin typeface="Arial"/>
                <a:ea typeface="Arial"/>
                <a:cs typeface="Arial"/>
                <a:sym typeface="Arial"/>
              </a:rPr>
              <a:t>what happened to the students</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rPr lang="en-AU">
                <a:latin typeface="Arial"/>
                <a:ea typeface="Arial"/>
                <a:cs typeface="Arial"/>
                <a:sym typeface="Arial"/>
              </a:rPr>
              <a:t>The triangle of the WSD - Showing the levels of autonomy: </a:t>
            </a:r>
            <a:r>
              <a:rPr lang="en-AU" u="sng">
                <a:latin typeface="Arial"/>
                <a:ea typeface="Arial"/>
                <a:cs typeface="Arial"/>
                <a:sym typeface="Arial"/>
              </a:rPr>
              <a:t>limited </a:t>
            </a:r>
            <a:r>
              <a:rPr lang="en-AU">
                <a:latin typeface="Arial"/>
                <a:ea typeface="Arial"/>
                <a:cs typeface="Arial"/>
                <a:sym typeface="Arial"/>
              </a:rPr>
              <a:t>autonomy to </a:t>
            </a:r>
            <a:r>
              <a:rPr lang="en-AU" u="sng">
                <a:latin typeface="Arial"/>
                <a:ea typeface="Arial"/>
                <a:cs typeface="Arial"/>
                <a:sym typeface="Arial"/>
              </a:rPr>
              <a:t>more </a:t>
            </a:r>
            <a:r>
              <a:rPr lang="en-AU">
                <a:latin typeface="Arial"/>
                <a:ea typeface="Arial"/>
                <a:cs typeface="Arial"/>
                <a:sym typeface="Arial"/>
              </a:rPr>
              <a:t>autonomy - inverted V </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rPr lang="en-AU">
                <a:latin typeface="Arial"/>
                <a:ea typeface="Arial"/>
                <a:cs typeface="Arial"/>
                <a:sym typeface="Arial"/>
              </a:rPr>
              <a:t>The inverted triangle of Workshop Learning Activities (different phases): more guidance to less –  (the funnel - </a:t>
            </a:r>
            <a:r>
              <a:rPr lang="en-AU" u="sng">
                <a:latin typeface="Arial"/>
                <a:ea typeface="Arial"/>
                <a:cs typeface="Arial"/>
                <a:sym typeface="Arial"/>
              </a:rPr>
              <a:t>general</a:t>
            </a:r>
            <a:r>
              <a:rPr lang="en-AU">
                <a:latin typeface="Arial"/>
                <a:ea typeface="Arial"/>
                <a:cs typeface="Arial"/>
                <a:sym typeface="Arial"/>
              </a:rPr>
              <a:t> to </a:t>
            </a:r>
            <a:r>
              <a:rPr lang="en-AU" u="sng">
                <a:latin typeface="Arial"/>
                <a:ea typeface="Arial"/>
                <a:cs typeface="Arial"/>
                <a:sym typeface="Arial"/>
              </a:rPr>
              <a:t>specific </a:t>
            </a:r>
            <a:r>
              <a:rPr lang="en-AU">
                <a:latin typeface="Arial"/>
                <a:ea typeface="Arial"/>
                <a:cs typeface="Arial"/>
                <a:sym typeface="Arial"/>
              </a:rPr>
              <a:t>– autonomy) - V shape </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11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Apollo 13: teamwork and levels of autonomy</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case studies: to put themselves in the situation of a person and what they would do</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u="sng">
                <a:latin typeface="Arial"/>
                <a:ea typeface="Arial"/>
                <a:cs typeface="Arial"/>
                <a:sym typeface="Arial"/>
              </a:rPr>
              <a:t>Skills development</a:t>
            </a:r>
            <a:r>
              <a:rPr lang="en-AU">
                <a:latin typeface="Arial"/>
                <a:ea typeface="Arial"/>
                <a:cs typeface="Arial"/>
                <a:sym typeface="Arial"/>
              </a:rPr>
              <a:t> through the </a:t>
            </a:r>
            <a:r>
              <a:rPr b="1" lang="en-AU">
                <a:latin typeface="Arial"/>
                <a:ea typeface="Arial"/>
                <a:cs typeface="Arial"/>
                <a:sym typeface="Arial"/>
              </a:rPr>
              <a:t>lens </a:t>
            </a:r>
            <a:r>
              <a:rPr lang="en-AU">
                <a:latin typeface="Arial"/>
                <a:ea typeface="Arial"/>
                <a:cs typeface="Arial"/>
                <a:sym typeface="Arial"/>
              </a:rPr>
              <a:t>of </a:t>
            </a:r>
            <a:r>
              <a:rPr lang="en-AU" u="sng">
                <a:latin typeface="Arial"/>
                <a:ea typeface="Arial"/>
                <a:cs typeface="Arial"/>
                <a:sym typeface="Arial"/>
              </a:rPr>
              <a:t>learner autonomy </a:t>
            </a:r>
            <a:endParaRPr u="sng">
              <a:latin typeface="Arial"/>
              <a:ea typeface="Arial"/>
              <a:cs typeface="Arial"/>
              <a:sym typeface="Arial"/>
            </a:endParaRPr>
          </a:p>
        </p:txBody>
      </p:sp>
      <p:sp>
        <p:nvSpPr>
          <p:cNvPr id="373" name="Google Shape;37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AU">
                <a:latin typeface="Arial"/>
                <a:ea typeface="Arial"/>
                <a:cs typeface="Arial"/>
                <a:sym typeface="Arial"/>
              </a:rPr>
              <a:t>The yellow: the drawing activity – the red: paper folding activity</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The activities moved around the levels of autonomy </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the tool and how to apply it</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p:txBody>
      </p:sp>
      <p:sp>
        <p:nvSpPr>
          <p:cNvPr id="394" name="Google Shape;39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This presentation will describe the collaboration between the Library and the Department of OT at Monash University using the work skill development framework (the WSD)</a:t>
            </a:r>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 to prepare the students for their final clinical placement and future professional work.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We will show how we linked the framework to the profession’s competency standards and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We will also show how we used a series of activities within a workshop and tested the students self evaluation of work readiness using a pre and post survey</a:t>
            </a:r>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Bonus – book chapter about the experience is being written</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51" name="Google Shape;25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6f8e81c9fd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6f8e81c9fd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chemeClr val="dk1"/>
              </a:buClr>
              <a:buSzPts val="2000"/>
              <a:buFont typeface="Arial"/>
              <a:buNone/>
            </a:pPr>
            <a:r>
              <a:rPr b="1" lang="en-AU">
                <a:latin typeface="Arial"/>
                <a:ea typeface="Arial"/>
                <a:cs typeface="Arial"/>
                <a:sym typeface="Arial"/>
              </a:rPr>
              <a:t>shows a developmental view </a:t>
            </a:r>
            <a:endParaRPr b="1">
              <a:latin typeface="Arial"/>
              <a:ea typeface="Arial"/>
              <a:cs typeface="Arial"/>
              <a:sym typeface="Arial"/>
            </a:endParaRPr>
          </a:p>
          <a:p>
            <a:pPr indent="-228600" lvl="0" marL="457200" rtl="0" algn="l">
              <a:lnSpc>
                <a:spcPct val="90000"/>
              </a:lnSpc>
              <a:spcBef>
                <a:spcPts val="1000"/>
              </a:spcBef>
              <a:spcAft>
                <a:spcPts val="0"/>
              </a:spcAft>
              <a:buClr>
                <a:schemeClr val="dk1"/>
              </a:buClr>
              <a:buSzPts val="2000"/>
              <a:buFont typeface="Arial"/>
              <a:buNone/>
            </a:pPr>
            <a:r>
              <a:rPr b="1" lang="en-AU">
                <a:latin typeface="Arial"/>
                <a:ea typeface="Arial"/>
                <a:cs typeface="Arial"/>
                <a:sym typeface="Arial"/>
              </a:rPr>
              <a:t>(screen shot of the first q) </a:t>
            </a:r>
            <a:r>
              <a:rPr lang="en-AU">
                <a:latin typeface="Arial"/>
                <a:ea typeface="Arial"/>
                <a:cs typeface="Arial"/>
                <a:sym typeface="Arial"/>
              </a:rPr>
              <a:t>– showing the drop down options</a:t>
            </a:r>
            <a:endParaRPr/>
          </a:p>
          <a:p>
            <a:pPr indent="-228600" lvl="0" marL="457200" rtl="0" algn="l">
              <a:lnSpc>
                <a:spcPct val="90000"/>
              </a:lnSpc>
              <a:spcBef>
                <a:spcPts val="1000"/>
              </a:spcBef>
              <a:spcAft>
                <a:spcPts val="0"/>
              </a:spcAft>
              <a:buClr>
                <a:schemeClr val="dk1"/>
              </a:buClr>
              <a:buSzPts val="2000"/>
              <a:buFont typeface="Arial"/>
              <a:buNone/>
            </a:pPr>
            <a:r>
              <a:t/>
            </a:r>
            <a:endParaRPr>
              <a:latin typeface="Arial"/>
              <a:ea typeface="Arial"/>
              <a:cs typeface="Arial"/>
              <a:sym typeface="Arial"/>
            </a:endParaRPr>
          </a:p>
          <a:p>
            <a:pPr indent="-228600" lvl="0" marL="457200" rtl="0" algn="l">
              <a:lnSpc>
                <a:spcPct val="90000"/>
              </a:lnSpc>
              <a:spcBef>
                <a:spcPts val="1000"/>
              </a:spcBef>
              <a:spcAft>
                <a:spcPts val="0"/>
              </a:spcAft>
              <a:buClr>
                <a:schemeClr val="dk1"/>
              </a:buClr>
              <a:buSzPts val="2000"/>
              <a:buFont typeface="Arial"/>
              <a:buNone/>
            </a:pPr>
            <a:r>
              <a:rPr lang="en-AU">
                <a:latin typeface="Arial"/>
                <a:ea typeface="Arial"/>
                <a:cs typeface="Arial"/>
                <a:sym typeface="Arial"/>
              </a:rPr>
              <a:t>27 questions – about 4 questions for each facet</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0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SzPts val="1400"/>
              <a:buNone/>
            </a:pPr>
            <a:r>
              <a:rPr lang="en-AU">
                <a:latin typeface="Arial"/>
                <a:ea typeface="Arial"/>
                <a:cs typeface="Arial"/>
                <a:sym typeface="Arial"/>
              </a:rPr>
              <a:t>WSD was useful for designing a survey that incorporated learner autonomy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SzPts val="1400"/>
              <a:buNone/>
            </a:pPr>
            <a:r>
              <a:rPr lang="en-AU">
                <a:latin typeface="Arial"/>
                <a:ea typeface="Arial"/>
                <a:cs typeface="Arial"/>
                <a:sym typeface="Arial"/>
              </a:rPr>
              <a:t>Students can reflect on the </a:t>
            </a:r>
            <a:r>
              <a:rPr b="1" lang="en-AU">
                <a:latin typeface="Arial"/>
                <a:ea typeface="Arial"/>
                <a:cs typeface="Arial"/>
                <a:sym typeface="Arial"/>
              </a:rPr>
              <a:t>skill </a:t>
            </a:r>
            <a:r>
              <a:rPr lang="en-AU">
                <a:latin typeface="Arial"/>
                <a:ea typeface="Arial"/>
                <a:cs typeface="Arial"/>
                <a:sym typeface="Arial"/>
              </a:rPr>
              <a:t>&amp; </a:t>
            </a:r>
            <a:r>
              <a:rPr b="1" lang="en-AU">
                <a:latin typeface="Arial"/>
                <a:ea typeface="Arial"/>
                <a:cs typeface="Arial"/>
                <a:sym typeface="Arial"/>
              </a:rPr>
              <a:t>level of autonomy (the scale of the instrument)</a:t>
            </a:r>
            <a:r>
              <a:rPr lang="en-AU">
                <a:latin typeface="Arial"/>
                <a:ea typeface="Arial"/>
                <a:cs typeface="Arial"/>
                <a:sym typeface="Arial"/>
              </a:rPr>
              <a:t>, rather than whether they </a:t>
            </a:r>
            <a:r>
              <a:rPr i="1" lang="en-AU">
                <a:latin typeface="Arial"/>
                <a:ea typeface="Arial"/>
                <a:cs typeface="Arial"/>
                <a:sym typeface="Arial"/>
              </a:rPr>
              <a:t>do have / not have</a:t>
            </a:r>
            <a:r>
              <a:rPr lang="en-AU">
                <a:latin typeface="Arial"/>
                <a:ea typeface="Arial"/>
                <a:cs typeface="Arial"/>
                <a:sym typeface="Arial"/>
              </a:rPr>
              <a:t> the skill</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How much guidance do I need.</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06" name="Google Shape;406;g6f8e81c9fd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just">
              <a:lnSpc>
                <a:spcPct val="150000"/>
              </a:lnSpc>
              <a:spcBef>
                <a:spcPts val="200"/>
              </a:spcBef>
              <a:spcAft>
                <a:spcPts val="0"/>
              </a:spcAft>
              <a:buSzPts val="1400"/>
              <a:buNone/>
            </a:pPr>
            <a:r>
              <a:rPr b="1" lang="en-AU">
                <a:solidFill>
                  <a:srgbClr val="1F3763"/>
                </a:solidFill>
                <a:latin typeface="Arial"/>
                <a:ea typeface="Arial"/>
                <a:cs typeface="Arial"/>
                <a:sym typeface="Arial"/>
              </a:rPr>
              <a:t>Outcome</a:t>
            </a:r>
            <a:endParaRPr>
              <a:latin typeface="Arial"/>
              <a:ea typeface="Arial"/>
              <a:cs typeface="Arial"/>
              <a:sym typeface="Arial"/>
            </a:endParaRPr>
          </a:p>
          <a:p>
            <a:pPr indent="0" lvl="0" marL="228600" rtl="0" algn="just">
              <a:lnSpc>
                <a:spcPct val="150000"/>
              </a:lnSpc>
              <a:spcBef>
                <a:spcPts val="0"/>
              </a:spcBef>
              <a:spcAft>
                <a:spcPts val="0"/>
              </a:spcAft>
              <a:buSzPts val="1400"/>
              <a:buNone/>
            </a:pPr>
            <a:r>
              <a:rPr lang="en-AU">
                <a:latin typeface="Arial"/>
                <a:ea typeface="Arial"/>
                <a:cs typeface="Arial"/>
                <a:sym typeface="Arial"/>
              </a:rPr>
              <a:t>analysing the pre/post survey showed</a:t>
            </a:r>
            <a:endParaRPr>
              <a:latin typeface="Arial"/>
              <a:ea typeface="Arial"/>
              <a:cs typeface="Arial"/>
              <a:sym typeface="Arial"/>
            </a:endParaRPr>
          </a:p>
          <a:p>
            <a:pPr indent="0" lvl="0" marL="228600" rtl="0" algn="just">
              <a:lnSpc>
                <a:spcPct val="150000"/>
              </a:lnSpc>
              <a:spcBef>
                <a:spcPts val="0"/>
              </a:spcBef>
              <a:spcAft>
                <a:spcPts val="0"/>
              </a:spcAft>
              <a:buSzPts val="1400"/>
              <a:buNone/>
            </a:pPr>
            <a:r>
              <a:rPr lang="en-AU">
                <a:latin typeface="Arial"/>
                <a:ea typeface="Arial"/>
                <a:cs typeface="Arial"/>
                <a:sym typeface="Arial"/>
              </a:rPr>
              <a:t>Students had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b="1" lang="en-AU">
                <a:latin typeface="Arial"/>
                <a:ea typeface="Arial"/>
                <a:cs typeface="Arial"/>
                <a:sym typeface="Arial"/>
              </a:rPr>
              <a:t>Awareness </a:t>
            </a:r>
            <a:r>
              <a:rPr lang="en-AU">
                <a:latin typeface="Arial"/>
                <a:ea typeface="Arial"/>
                <a:cs typeface="Arial"/>
                <a:sym typeface="Arial"/>
              </a:rPr>
              <a:t>of the skills they </a:t>
            </a:r>
            <a:r>
              <a:rPr lang="en-AU" u="sng">
                <a:latin typeface="Arial"/>
                <a:ea typeface="Arial"/>
                <a:cs typeface="Arial"/>
                <a:sym typeface="Arial"/>
              </a:rPr>
              <a:t>have </a:t>
            </a:r>
            <a:r>
              <a:rPr lang="en-AU">
                <a:latin typeface="Arial"/>
                <a:ea typeface="Arial"/>
                <a:cs typeface="Arial"/>
                <a:sym typeface="Arial"/>
              </a:rPr>
              <a:t>for placement</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Skills they </a:t>
            </a:r>
            <a:r>
              <a:rPr lang="en-AU" u="sng">
                <a:latin typeface="Arial"/>
                <a:ea typeface="Arial"/>
                <a:cs typeface="Arial"/>
                <a:sym typeface="Arial"/>
              </a:rPr>
              <a:t>will develop</a:t>
            </a:r>
            <a:r>
              <a:rPr lang="en-AU">
                <a:latin typeface="Arial"/>
                <a:ea typeface="Arial"/>
                <a:cs typeface="Arial"/>
                <a:sym typeface="Arial"/>
              </a:rPr>
              <a:t> in placement</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Skills they</a:t>
            </a:r>
            <a:r>
              <a:rPr lang="en-AU" u="sng">
                <a:latin typeface="Arial"/>
                <a:ea typeface="Arial"/>
                <a:cs typeface="Arial"/>
                <a:sym typeface="Arial"/>
              </a:rPr>
              <a:t> need to develop</a:t>
            </a:r>
            <a:r>
              <a:rPr lang="en-AU">
                <a:latin typeface="Arial"/>
                <a:ea typeface="Arial"/>
                <a:cs typeface="Arial"/>
                <a:sym typeface="Arial"/>
              </a:rPr>
              <a:t> for placement (</a:t>
            </a:r>
            <a:r>
              <a:rPr b="1" lang="en-AU">
                <a:latin typeface="Arial"/>
                <a:ea typeface="Arial"/>
                <a:cs typeface="Arial"/>
                <a:sym typeface="Arial"/>
              </a:rPr>
              <a:t>skill gaps identified</a:t>
            </a:r>
            <a:r>
              <a:rPr lang="en-AU">
                <a:latin typeface="Arial"/>
                <a:ea typeface="Arial"/>
                <a:cs typeface="Arial"/>
                <a:sym typeface="Arial"/>
              </a:rPr>
              <a:t>)</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the curriculum cover the others not enough chance for the first two - it’s conent heavy and not much about the employability</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What this pre and post self evaluation has shown us is that the students are already developing work skills within the curriculum. So by using the WSD we were able to demonstrate that the </a:t>
            </a:r>
            <a:r>
              <a:rPr b="1" lang="en-AU">
                <a:latin typeface="Arial"/>
                <a:ea typeface="Arial"/>
                <a:cs typeface="Arial"/>
                <a:sym typeface="Arial"/>
              </a:rPr>
              <a:t>OT curriculum </a:t>
            </a:r>
            <a:r>
              <a:rPr lang="en-AU">
                <a:latin typeface="Arial"/>
                <a:ea typeface="Arial"/>
                <a:cs typeface="Arial"/>
                <a:sym typeface="Arial"/>
              </a:rPr>
              <a:t>was meeting the </a:t>
            </a:r>
            <a:r>
              <a:rPr b="1" lang="en-AU">
                <a:latin typeface="Arial"/>
                <a:ea typeface="Arial"/>
                <a:cs typeface="Arial"/>
                <a:sym typeface="Arial"/>
              </a:rPr>
              <a:t>learning outcomes</a:t>
            </a:r>
            <a:r>
              <a:rPr lang="en-AU">
                <a:latin typeface="Arial"/>
                <a:ea typeface="Arial"/>
                <a:cs typeface="Arial"/>
                <a:sym typeface="Arial"/>
              </a:rPr>
              <a:t> of the course and preparing students for placement. However the workshop was able to give the students an improvement in the first 2 – </a:t>
            </a:r>
            <a:r>
              <a:rPr lang="en-AU" u="sng">
                <a:latin typeface="Arial"/>
                <a:ea typeface="Arial"/>
                <a:cs typeface="Arial"/>
                <a:sym typeface="Arial"/>
              </a:rPr>
              <a:t>initiative and goal oriented</a:t>
            </a:r>
            <a:r>
              <a:rPr lang="en-AU">
                <a:latin typeface="Arial"/>
                <a:ea typeface="Arial"/>
                <a:cs typeface="Arial"/>
                <a:sym typeface="Arial"/>
              </a:rPr>
              <a:t> &amp; </a:t>
            </a:r>
            <a:r>
              <a:rPr lang="en-AU" u="sng">
                <a:latin typeface="Arial"/>
                <a:ea typeface="Arial"/>
                <a:cs typeface="Arial"/>
                <a:sym typeface="Arial"/>
              </a:rPr>
              <a:t>resourceful and informed</a:t>
            </a:r>
            <a:r>
              <a:rPr lang="en-AU">
                <a:latin typeface="Arial"/>
                <a:ea typeface="Arial"/>
                <a:cs typeface="Arial"/>
                <a:sym typeface="Arial"/>
              </a:rPr>
              <a:t>.</a:t>
            </a:r>
            <a:endParaRPr>
              <a:latin typeface="Arial"/>
              <a:ea typeface="Arial"/>
              <a:cs typeface="Arial"/>
              <a:sym typeface="Arial"/>
            </a:endParaRPr>
          </a:p>
        </p:txBody>
      </p:sp>
      <p:sp>
        <p:nvSpPr>
          <p:cNvPr id="413" name="Google Shape;41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latin typeface="Arial"/>
                <a:ea typeface="Arial"/>
                <a:cs typeface="Arial"/>
                <a:sym typeface="Arial"/>
              </a:rPr>
              <a:t>skills that are usually invisible and the worksop made them visible</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it’s very important that it made it visible for students</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21" name="Google Shape;42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the benefits of using this was that connection between the curriculum and placement </a:t>
            </a:r>
            <a:endParaRPr>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Connecting the skills that the library is already teaching, making the connection with employability skills.</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Cultural sensitivity, interpersonal skills (affective domain), technical / digital skills – resonate for current skill agendas.</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2019 version of WSD – Monash was responsible for developing.</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rPr lang="en-AU">
                <a:latin typeface="Arial"/>
                <a:ea typeface="Arial"/>
                <a:cs typeface="Arial"/>
                <a:sym typeface="Arial"/>
              </a:rPr>
              <a:t>Reflecting on my experience with the other faculties</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AU"/>
              <a:t>RSD – DSF have been used for a number of years</a:t>
            </a:r>
            <a:endParaRPr/>
          </a:p>
        </p:txBody>
      </p:sp>
      <p:sp>
        <p:nvSpPr>
          <p:cNvPr id="429" name="Google Shape;429;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Arial"/>
              <a:buNone/>
            </a:pPr>
            <a:r>
              <a:rPr lang="en-AU"/>
              <a:t>They are not intended to be… An assessment rubric </a:t>
            </a:r>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Part of the MELT (models of engaged learning and teaching) (RSD, Digital skills and WSD) – link in references to the other models – uses the same </a:t>
            </a:r>
            <a:r>
              <a:rPr b="1" lang="en-AU">
                <a:latin typeface="Arial"/>
                <a:ea typeface="Arial"/>
                <a:cs typeface="Arial"/>
                <a:sym typeface="Arial"/>
              </a:rPr>
              <a:t>guiding parameters</a:t>
            </a:r>
            <a:r>
              <a:rPr lang="en-AU">
                <a:latin typeface="Arial"/>
                <a:ea typeface="Arial"/>
                <a:cs typeface="Arial"/>
                <a:sym typeface="Arial"/>
              </a:rPr>
              <a:t> and </a:t>
            </a:r>
            <a:r>
              <a:rPr b="1" lang="en-AU">
                <a:latin typeface="Arial"/>
                <a:ea typeface="Arial"/>
                <a:cs typeface="Arial"/>
                <a:sym typeface="Arial"/>
              </a:rPr>
              <a:t>pedagogical underpinnings</a:t>
            </a:r>
            <a:r>
              <a:rPr lang="en-AU">
                <a:latin typeface="Arial"/>
                <a:ea typeface="Arial"/>
                <a:cs typeface="Arial"/>
                <a:sym typeface="Arial"/>
              </a:rPr>
              <a:t>.</a:t>
            </a:r>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All available in the link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1000"/>
              </a:spcBef>
              <a:spcAft>
                <a:spcPts val="0"/>
              </a:spcAft>
              <a:buSzPts val="1400"/>
              <a:buNone/>
            </a:pPr>
            <a:r>
              <a:rPr lang="en-AU"/>
              <a:t>Summary:</a:t>
            </a:r>
            <a:endParaRPr/>
          </a:p>
          <a:p>
            <a:pPr indent="0" lvl="0" marL="0" rtl="0" algn="l">
              <a:lnSpc>
                <a:spcPct val="100000"/>
              </a:lnSpc>
              <a:spcBef>
                <a:spcPts val="1000"/>
              </a:spcBef>
              <a:spcAft>
                <a:spcPts val="0"/>
              </a:spcAft>
              <a:buSzPts val="1400"/>
              <a:buNone/>
            </a:pPr>
            <a:r>
              <a:rPr lang="en-AU"/>
              <a:t>Conceptual models </a:t>
            </a:r>
            <a:endParaRPr/>
          </a:p>
          <a:p>
            <a:pPr indent="0" lvl="0" marL="0" rtl="0" algn="l">
              <a:lnSpc>
                <a:spcPct val="100000"/>
              </a:lnSpc>
              <a:spcBef>
                <a:spcPts val="1000"/>
              </a:spcBef>
              <a:spcAft>
                <a:spcPts val="0"/>
              </a:spcAft>
              <a:buSzPts val="1400"/>
              <a:buNone/>
            </a:pPr>
            <a:r>
              <a:rPr lang="en-AU"/>
              <a:t>Pedagogical tools </a:t>
            </a:r>
            <a:endParaRPr/>
          </a:p>
          <a:p>
            <a:pPr indent="0" lvl="0" marL="0" rtl="0" algn="l">
              <a:lnSpc>
                <a:spcPct val="100000"/>
              </a:lnSpc>
              <a:spcBef>
                <a:spcPts val="1000"/>
              </a:spcBef>
              <a:spcAft>
                <a:spcPts val="0"/>
              </a:spcAft>
              <a:buSzPts val="1400"/>
              <a:buNone/>
            </a:pPr>
            <a:r>
              <a:rPr lang="en-AU"/>
              <a:t>	A tool to inform assessment and curriculum design </a:t>
            </a:r>
            <a:endParaRPr/>
          </a:p>
          <a:p>
            <a:pPr indent="0" lvl="0" marL="0" rtl="0" algn="l">
              <a:lnSpc>
                <a:spcPct val="100000"/>
              </a:lnSpc>
              <a:spcBef>
                <a:spcPts val="1000"/>
              </a:spcBef>
              <a:spcAft>
                <a:spcPts val="0"/>
              </a:spcAft>
              <a:buSzPts val="1400"/>
              <a:buNone/>
            </a:pPr>
            <a:r>
              <a:rPr lang="en-AU"/>
              <a:t>Flexible, adaptable, dependent on context </a:t>
            </a:r>
            <a:endParaRPr/>
          </a:p>
          <a:p>
            <a:pPr indent="0" lvl="0" marL="0" rtl="0" algn="l">
              <a:lnSpc>
                <a:spcPct val="100000"/>
              </a:lnSpc>
              <a:spcBef>
                <a:spcPts val="0"/>
              </a:spcBef>
              <a:spcAft>
                <a:spcPts val="0"/>
              </a:spcAft>
              <a:buSzPts val="1400"/>
              <a:buNone/>
            </a:pPr>
            <a:r>
              <a:rPr lang="en-AU"/>
              <a:t>	A learning continuum </a:t>
            </a:r>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Ref:</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Vygotsky</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Bloom’s taxonomy </a:t>
            </a:r>
            <a:endParaRPr>
              <a:latin typeface="Arial"/>
              <a:ea typeface="Arial"/>
              <a:cs typeface="Arial"/>
              <a:sym typeface="Arial"/>
            </a:endParaRPr>
          </a:p>
        </p:txBody>
      </p:sp>
      <p:sp>
        <p:nvSpPr>
          <p:cNvPr id="437" name="Google Shape;43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Part of the MELT (models of engaged learning and teaching) (RSD, Digital skills and WSD) – link in references to the other models – uses the same </a:t>
            </a:r>
            <a:r>
              <a:rPr b="1" lang="en-AU">
                <a:latin typeface="Arial"/>
                <a:ea typeface="Arial"/>
                <a:cs typeface="Arial"/>
                <a:sym typeface="Arial"/>
              </a:rPr>
              <a:t>guiding parameters</a:t>
            </a:r>
            <a:r>
              <a:rPr lang="en-AU">
                <a:latin typeface="Arial"/>
                <a:ea typeface="Arial"/>
                <a:cs typeface="Arial"/>
                <a:sym typeface="Arial"/>
              </a:rPr>
              <a:t> and </a:t>
            </a:r>
            <a:r>
              <a:rPr b="1" lang="en-AU">
                <a:latin typeface="Arial"/>
                <a:ea typeface="Arial"/>
                <a:cs typeface="Arial"/>
                <a:sym typeface="Arial"/>
              </a:rPr>
              <a:t>pedagogical underpinnings</a:t>
            </a:r>
            <a:r>
              <a:rPr lang="en-AU">
                <a:latin typeface="Arial"/>
                <a:ea typeface="Arial"/>
                <a:cs typeface="Arial"/>
                <a:sym typeface="Arial"/>
              </a:rPr>
              <a:t>.</a:t>
            </a:r>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All available in the link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Ref:</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Vygotsky</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228600" lvl="0" marL="45720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Bloom’s taxonomy </a:t>
            </a:r>
            <a:endParaRPr>
              <a:latin typeface="Arial"/>
              <a:ea typeface="Arial"/>
              <a:cs typeface="Arial"/>
              <a:sym typeface="Arial"/>
            </a:endParaRPr>
          </a:p>
        </p:txBody>
      </p:sp>
      <p:sp>
        <p:nvSpPr>
          <p:cNvPr id="446" name="Google Shape;44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Introduction to the book – collection of chapters discussing the use of different frameworks including RSD, DSF, WSD and others</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Our chapter is the use of the WSD by looking at the project and data from different perspectives and lenses: subject librarian / learning skills adviser (previous MNHS and current BusEco / Edu LSA) / the OT academic/ unit coordinator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3 voices from the library and faculty with different expertise but aiming to give a holistic view</a:t>
            </a:r>
            <a:endParaRPr>
              <a:latin typeface="Arial"/>
              <a:ea typeface="Arial"/>
              <a:cs typeface="Arial"/>
              <a:sym typeface="Arial"/>
            </a:endParaRPr>
          </a:p>
        </p:txBody>
      </p:sp>
      <p:sp>
        <p:nvSpPr>
          <p:cNvPr id="453" name="Google Shape;45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AU"/>
              <a:t>Questions and comments?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marR="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It was not used as an assessment tool but makes the skills explicit to the students and the relevant level of autonomy required for specific tasks dependent on the role performed or activity undertaken. </a:t>
            </a:r>
            <a:endParaRPr/>
          </a:p>
          <a:p>
            <a:pPr indent="0" lvl="0" marL="0" marR="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lang="en-AU">
                <a:latin typeface="Arial"/>
                <a:ea typeface="Arial"/>
                <a:cs typeface="Arial"/>
                <a:sym typeface="Arial"/>
              </a:rPr>
              <a:t>we wanted to make explicit direct links between the WSD and the OT competency standards to emphasise the work skill element of practice to the students,</a:t>
            </a:r>
            <a:endParaRPr/>
          </a:p>
          <a:p>
            <a:pPr indent="0" lvl="0" marL="0" marR="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460" name="Google Shape;46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78fc11f82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78fc11f82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AU"/>
              <a:t>Librarians and learning skills advisers work together to develop these skills in collaboration with the faculty</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400"/>
              <a:buFont typeface="Arial"/>
              <a:buNone/>
            </a:pPr>
            <a:r>
              <a:rPr lang="en-AU"/>
              <a:t>Research skills are different from employability skills so we introduced a framework to address the importance of WIL</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AU"/>
              <a:t>Monash is also using a research skills framework and a digital skills framework but they all use the same type of recognizable format and have been developed using educational theory principles</a:t>
            </a:r>
            <a:endParaRPr/>
          </a:p>
          <a:p>
            <a:pPr indent="0" lvl="0" marL="0" rtl="0" algn="l">
              <a:lnSpc>
                <a:spcPct val="100000"/>
              </a:lnSpc>
              <a:spcBef>
                <a:spcPts val="0"/>
              </a:spcBef>
              <a:spcAft>
                <a:spcPts val="0"/>
              </a:spcAft>
              <a:buSzPts val="1400"/>
              <a:buNone/>
            </a:pPr>
            <a:r>
              <a:t/>
            </a:r>
            <a:endParaRPr/>
          </a:p>
        </p:txBody>
      </p:sp>
      <p:sp>
        <p:nvSpPr>
          <p:cNvPr id="257" name="Google Shape;257;g78fc11f82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AU">
                <a:latin typeface="Arial"/>
                <a:ea typeface="Arial"/>
                <a:cs typeface="Arial"/>
                <a:sym typeface="Arial"/>
              </a:rPr>
              <a:t>Background to WSD – Developed by James Cook University and University of Adelaide</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WHAT = a Conceptual model for work skills and has been adopted and revised by Monash University in 2019</a:t>
            </a:r>
            <a:endParaRPr>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WHY = Work skills are those core skills that students have or need to develop in order to operate effectively and efficiently in the workplace and the framework is used to conceptualise those skills in the curriculum.</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HOW = The WSD is presented by the library  at Monash  in key units at relevant points in the curriculum that highlight the purpose of developing and nurturing these skills; usually before placements or other Work integrated learning activities. </a:t>
            </a:r>
            <a:endParaRPr>
              <a:latin typeface="Arial"/>
              <a:ea typeface="Arial"/>
              <a:cs typeface="Arial"/>
              <a:sym typeface="Arial"/>
            </a:endParaRPr>
          </a:p>
          <a:p>
            <a:pPr indent="0" lvl="0" marL="228600" marR="0" rtl="0" algn="l">
              <a:lnSpc>
                <a:spcPct val="100000"/>
              </a:lnSpc>
              <a:spcBef>
                <a:spcPts val="0"/>
              </a:spcBef>
              <a:spcAft>
                <a:spcPts val="0"/>
              </a:spcAft>
              <a:buSzPts val="1400"/>
              <a:buNone/>
            </a:pPr>
            <a:r>
              <a:t/>
            </a:r>
            <a:endParaRPr>
              <a:latin typeface="Arial"/>
              <a:ea typeface="Arial"/>
              <a:cs typeface="Arial"/>
              <a:sym typeface="Arial"/>
            </a:endParaRPr>
          </a:p>
        </p:txBody>
      </p:sp>
      <p:sp>
        <p:nvSpPr>
          <p:cNvPr id="263" name="Google Shape;26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en-AU">
                <a:latin typeface="Arial"/>
                <a:ea typeface="Arial"/>
                <a:cs typeface="Arial"/>
                <a:sym typeface="Arial"/>
              </a:rPr>
              <a:t>Print in framework to hand in to the audience before we start</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the tool and how to apply it</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AU">
                <a:latin typeface="Arial"/>
                <a:ea typeface="Arial"/>
                <a:cs typeface="Arial"/>
                <a:sym typeface="Arial"/>
              </a:rPr>
              <a:t>The WSD is a conceptual model to make work skills explicit that can be adapted to different contexts.</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The WSD is made up of 2 guiding parameters – work skill ‘FACETS’ capturing employability skills (informed by Patrick’s national WIL learning report published in 2008). </a:t>
            </a:r>
            <a:endParaRPr/>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Each Work Skill Facet is also represented with a guiding question from the students’ perspective. For example: INITIATIVE and GOAL ORIENTED, the first Work Skill Facet, has the guiding question: </a:t>
            </a:r>
            <a:r>
              <a:rPr b="0" i="1" lang="en-AU" sz="1200" u="none" cap="none" strike="noStrike">
                <a:solidFill>
                  <a:schemeClr val="dk1"/>
                </a:solidFill>
                <a:latin typeface="Calibri"/>
                <a:ea typeface="Calibri"/>
                <a:cs typeface="Calibri"/>
                <a:sym typeface="Calibri"/>
              </a:rPr>
              <a:t>“What is my role”. </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A corresponding </a:t>
            </a:r>
            <a:r>
              <a:rPr b="1" i="0" lang="en-AU" sz="1200" u="none" cap="none" strike="noStrike">
                <a:solidFill>
                  <a:schemeClr val="dk1"/>
                </a:solidFill>
                <a:latin typeface="Calibri"/>
                <a:ea typeface="Calibri"/>
                <a:cs typeface="Calibri"/>
                <a:sym typeface="Calibri"/>
              </a:rPr>
              <a:t>verb</a:t>
            </a:r>
            <a:r>
              <a:rPr b="0" i="0" lang="en-AU" sz="1200" u="none" cap="none" strike="noStrike">
                <a:solidFill>
                  <a:schemeClr val="dk1"/>
                </a:solidFill>
                <a:latin typeface="Calibri"/>
                <a:ea typeface="Calibri"/>
                <a:cs typeface="Calibri"/>
                <a:sym typeface="Calibri"/>
              </a:rPr>
              <a:t> capturing the Affective Domain (from Bloom’s Taxonomy of Learning) captures a corresponding work skill disposition. For example MOTIVATED.</a:t>
            </a:r>
            <a:br>
              <a:rPr b="0" i="0" lang="en-AU" sz="1200" u="none" cap="none" strike="noStrike">
                <a:solidFill>
                  <a:schemeClr val="dk1"/>
                </a:solidFill>
                <a:latin typeface="Calibri"/>
                <a:ea typeface="Calibri"/>
                <a:cs typeface="Calibri"/>
                <a:sym typeface="Calibri"/>
              </a:rPr>
            </a:b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0" i="1" lang="en-AU" sz="1200" u="none" cap="none" strike="noStrike">
                <a:solidFill>
                  <a:schemeClr val="dk1"/>
                </a:solidFill>
                <a:latin typeface="Calibri"/>
                <a:ea typeface="Calibri"/>
                <a:cs typeface="Calibri"/>
                <a:sym typeface="Calibri"/>
              </a:rPr>
              <a:t>Each s</a:t>
            </a:r>
            <a:r>
              <a:rPr b="0" i="0" lang="en-AU" sz="1200" u="none" cap="none" strike="noStrike">
                <a:solidFill>
                  <a:schemeClr val="dk1"/>
                </a:solidFill>
                <a:latin typeface="Calibri"/>
                <a:ea typeface="Calibri"/>
                <a:cs typeface="Calibri"/>
                <a:sym typeface="Calibri"/>
              </a:rPr>
              <a:t>kill facet is described across the WSD's learning continuum called - The Scope for Learner Autonomy. </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This learning continuum is informed by </a:t>
            </a:r>
            <a:r>
              <a:rPr b="1" i="0" lang="en-AU" sz="1200" u="none" cap="none" strike="noStrike">
                <a:solidFill>
                  <a:schemeClr val="dk1"/>
                </a:solidFill>
                <a:latin typeface="Calibri"/>
                <a:ea typeface="Calibri"/>
                <a:cs typeface="Calibri"/>
                <a:sym typeface="Calibri"/>
              </a:rPr>
              <a:t>Bloom's Taxonomy </a:t>
            </a:r>
            <a:r>
              <a:rPr b="0" i="0" lang="en-AU" sz="1200" u="none" cap="none" strike="noStrike">
                <a:solidFill>
                  <a:schemeClr val="dk1"/>
                </a:solidFill>
                <a:latin typeface="Calibri"/>
                <a:ea typeface="Calibri"/>
                <a:cs typeface="Calibri"/>
                <a:sym typeface="Calibri"/>
              </a:rPr>
              <a:t>of Learning and </a:t>
            </a:r>
            <a:r>
              <a:rPr b="1" i="0" lang="en-AU" sz="1200" u="none" cap="none" strike="noStrike">
                <a:solidFill>
                  <a:schemeClr val="dk1"/>
                </a:solidFill>
                <a:latin typeface="Calibri"/>
                <a:ea typeface="Calibri"/>
                <a:cs typeface="Calibri"/>
                <a:sym typeface="Calibri"/>
              </a:rPr>
              <a:t>Vygotsy's</a:t>
            </a:r>
            <a:r>
              <a:rPr b="0" i="0" lang="en-AU" sz="1200" u="none" cap="none" strike="noStrike">
                <a:solidFill>
                  <a:schemeClr val="dk1"/>
                </a:solidFill>
                <a:latin typeface="Calibri"/>
                <a:ea typeface="Calibri"/>
                <a:cs typeface="Calibri"/>
                <a:sym typeface="Calibri"/>
              </a:rPr>
              <a:t> Zone of Proximal Development (which is about </a:t>
            </a:r>
            <a:r>
              <a:rPr b="1" i="0" lang="en-AU" sz="1200" u="none" cap="none" strike="noStrike">
                <a:solidFill>
                  <a:schemeClr val="dk1"/>
                </a:solidFill>
                <a:latin typeface="Calibri"/>
                <a:ea typeface="Calibri"/>
                <a:cs typeface="Calibri"/>
                <a:sym typeface="Calibri"/>
              </a:rPr>
              <a:t>scaffolding learning </a:t>
            </a:r>
            <a:r>
              <a:rPr b="0" i="0" lang="en-AU" sz="1200" u="none" cap="none" strike="noStrike">
                <a:solidFill>
                  <a:schemeClr val="dk1"/>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 what a learner can with guidance, to what a learner can do without guidance</a:t>
            </a:r>
            <a:endParaRPr/>
          </a:p>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Therefore, the WSD is a sophisticated pedagogical tool. It guides educators in making works skills explicit and visible in the curriculum.</a:t>
            </a:r>
            <a:endParaRPr/>
          </a:p>
          <a:p>
            <a:pPr indent="-228600" lvl="0" marL="45720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0" i="0" lang="en-AU" sz="1200" u="none" cap="none" strike="noStrike">
                <a:solidFill>
                  <a:schemeClr val="dk1"/>
                </a:solidFill>
                <a:latin typeface="Calibri"/>
                <a:ea typeface="Calibri"/>
                <a:cs typeface="Calibri"/>
                <a:sym typeface="Calibri"/>
              </a:rPr>
              <a:t> It also guides educators in how to develop these skills incrementally and is especially useful as a reflective tool for preparing students for WIL contexts.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p:txBody>
      </p:sp>
      <p:sp>
        <p:nvSpPr>
          <p:cNvPr id="271" name="Google Shape;27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Occupational Therapy course is at Peninsula campus of Monash University during which they undertake 3 placements of increasing length to prepare them for practice.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After talking to Annette the lecturer around student readiness for clinical placements and feedback from clinical placement supervisors, we discussed trialling the framework with 4</a:t>
            </a:r>
            <a:r>
              <a:rPr baseline="30000" lang="en-AU">
                <a:latin typeface="Arial"/>
                <a:ea typeface="Arial"/>
                <a:cs typeface="Arial"/>
                <a:sym typeface="Arial"/>
              </a:rPr>
              <a:t>th</a:t>
            </a:r>
            <a:r>
              <a:rPr lang="en-AU">
                <a:latin typeface="Arial"/>
                <a:ea typeface="Arial"/>
                <a:cs typeface="Arial"/>
                <a:sym typeface="Arial"/>
              </a:rPr>
              <a:t>  year undergraduate Occupational Therapy students. Typically around 130+ students - third of cohort is international students (mainly from Hong Kong).</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This was the first time the WSD has been used in a workshop to prepare students for placement at Monash.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277" name="Google Shape;27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latin typeface="Arial"/>
                <a:ea typeface="Arial"/>
                <a:cs typeface="Arial"/>
                <a:sym typeface="Arial"/>
              </a:rPr>
              <a:t>Unit outcomes included students ability to analyse and reflect on their own level of placement and work readiness and</a:t>
            </a:r>
            <a:endParaRPr/>
          </a:p>
          <a:p>
            <a:pPr indent="0" lvl="0" marL="0" rtl="0" algn="l">
              <a:lnSpc>
                <a:spcPct val="100000"/>
              </a:lnSpc>
              <a:spcBef>
                <a:spcPts val="0"/>
              </a:spcBef>
              <a:spcAft>
                <a:spcPts val="0"/>
              </a:spcAft>
              <a:buSzPts val="1400"/>
              <a:buNone/>
            </a:pPr>
            <a:r>
              <a:rPr lang="en-AU">
                <a:latin typeface="Arial"/>
                <a:ea typeface="Arial"/>
                <a:cs typeface="Arial"/>
                <a:sym typeface="Arial"/>
              </a:rPr>
              <a:t> highlights the OT profession’s commitment to lifelong learning.</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Using the WSD meant that students also were exposed to the idea that autonomy needs to be relevant to the situation presented.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It is not the case that while on placement they necessarily work within prescribed or bounded direction or once they graduate into clinical practice it is necessarily unbounded,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is very situation based.</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AU">
                <a:latin typeface="Arial"/>
                <a:ea typeface="Arial"/>
                <a:cs typeface="Arial"/>
                <a:sym typeface="Arial"/>
              </a:rPr>
              <a:t>We applied and received ethics approval from Monash to conduct a pre and post student self evaluation.</a:t>
            </a:r>
            <a:endParaRPr>
              <a:latin typeface="Arial"/>
              <a:ea typeface="Arial"/>
              <a:cs typeface="Arial"/>
              <a:sym typeface="Arial"/>
            </a:endParaRPr>
          </a:p>
        </p:txBody>
      </p:sp>
      <p:sp>
        <p:nvSpPr>
          <p:cNvPr id="287" name="Google Shape;28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latin typeface="Arial"/>
                <a:ea typeface="Arial"/>
                <a:cs typeface="Arial"/>
                <a:sym typeface="Arial"/>
              </a:rPr>
              <a:t>OT competency standards were central to the </a:t>
            </a:r>
            <a:r>
              <a:rPr lang="en-AU" u="sng">
                <a:latin typeface="Arial"/>
                <a:ea typeface="Arial"/>
                <a:cs typeface="Arial"/>
                <a:sym typeface="Arial"/>
              </a:rPr>
              <a:t>teaching practice in this unit </a:t>
            </a:r>
            <a:r>
              <a:rPr lang="en-AU">
                <a:latin typeface="Arial"/>
                <a:ea typeface="Arial"/>
                <a:cs typeface="Arial"/>
                <a:sym typeface="Arial"/>
              </a:rPr>
              <a:t>and have been recently updated in January 2019.  4 overarching competency standards</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AU">
                <a:latin typeface="Arial"/>
                <a:ea typeface="Arial"/>
                <a:cs typeface="Arial"/>
                <a:sym typeface="Arial"/>
              </a:rPr>
              <a:t>Professionalism </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AU">
                <a:latin typeface="Arial"/>
                <a:ea typeface="Arial"/>
                <a:cs typeface="Arial"/>
                <a:sym typeface="Arial"/>
              </a:rPr>
              <a:t>Knowledge and learning </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AU">
                <a:latin typeface="Arial"/>
                <a:ea typeface="Arial"/>
                <a:cs typeface="Arial"/>
                <a:sym typeface="Arial"/>
              </a:rPr>
              <a:t>OT process and practice </a:t>
            </a:r>
            <a:endParaRPr>
              <a:latin typeface="Arial"/>
              <a:ea typeface="Arial"/>
              <a:cs typeface="Arial"/>
              <a:sym typeface="Arial"/>
            </a:endParaRPr>
          </a:p>
          <a:p>
            <a:pPr indent="-317500" lvl="0" marL="457200" rtl="0" algn="l">
              <a:lnSpc>
                <a:spcPct val="100000"/>
              </a:lnSpc>
              <a:spcBef>
                <a:spcPts val="0"/>
              </a:spcBef>
              <a:spcAft>
                <a:spcPts val="0"/>
              </a:spcAft>
              <a:buSzPts val="1400"/>
              <a:buFont typeface="Arial"/>
              <a:buAutoNum type="arabicPeriod"/>
            </a:pPr>
            <a:r>
              <a:rPr lang="en-AU">
                <a:latin typeface="Arial"/>
                <a:ea typeface="Arial"/>
                <a:cs typeface="Arial"/>
                <a:sym typeface="Arial"/>
              </a:rPr>
              <a:t>Communication </a:t>
            </a:r>
            <a:endParaRPr>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AU">
                <a:latin typeface="Arial"/>
                <a:ea typeface="Arial"/>
                <a:cs typeface="Arial"/>
                <a:sym typeface="Arial"/>
              </a:rPr>
              <a:t>encompassing 52 examples of practice behaviour:</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295" name="Google Shape;29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78fc11f82b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78fc11f82b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AU"/>
              <a:t>By mapping the OT competency standards to the WSD facets, this helped inform both the student self evaluation and the workshop design.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AU"/>
              <a:t>We were able to see which competency standards we could apply to the facets to make the skills explicit and relevant to the students</a:t>
            </a:r>
            <a:endParaRPr/>
          </a:p>
        </p:txBody>
      </p:sp>
      <p:sp>
        <p:nvSpPr>
          <p:cNvPr id="302" name="Google Shape;302;g78fc11f82b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A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1.jp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7.jpg"/><Relationship Id="rId5"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5.jp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image option 1">
  <p:cSld name="Title slide_image option 1">
    <p:spTree>
      <p:nvGrpSpPr>
        <p:cNvPr id="10" name="Shape 10"/>
        <p:cNvGrpSpPr/>
        <p:nvPr/>
      </p:nvGrpSpPr>
      <p:grpSpPr>
        <a:xfrm>
          <a:off x="0" y="0"/>
          <a:ext cx="0" cy="0"/>
          <a:chOff x="0" y="0"/>
          <a:chExt cx="0" cy="0"/>
        </a:xfrm>
      </p:grpSpPr>
      <p:sp>
        <p:nvSpPr>
          <p:cNvPr id="11" name="Google Shape;11;p12"/>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2"/>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5" name="Google Shape;15;p12"/>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sp>
        <p:nvSpPr>
          <p:cNvPr id="16" name="Google Shape;16;p12"/>
          <p:cNvSpPr/>
          <p:nvPr/>
        </p:nvSpPr>
        <p:spPr>
          <a:xfrm>
            <a:off x="5876925" y="-19050"/>
            <a:ext cx="6315075" cy="6886575"/>
          </a:xfrm>
          <a:custGeom>
            <a:rect b="b" l="l" r="r" t="t"/>
            <a:pathLst>
              <a:path extrusionOk="0" h="6886575" w="6315075">
                <a:moveTo>
                  <a:pt x="6305550" y="0"/>
                </a:moveTo>
                <a:lnTo>
                  <a:pt x="5067300" y="0"/>
                </a:lnTo>
                <a:lnTo>
                  <a:pt x="4857750" y="2286000"/>
                </a:lnTo>
                <a:lnTo>
                  <a:pt x="4648200" y="19050"/>
                </a:lnTo>
                <a:lnTo>
                  <a:pt x="1609725" y="9525"/>
                </a:lnTo>
                <a:lnTo>
                  <a:pt x="0" y="6877050"/>
                </a:lnTo>
                <a:lnTo>
                  <a:pt x="4181475" y="6880225"/>
                </a:lnTo>
                <a:lnTo>
                  <a:pt x="4191000" y="4048125"/>
                </a:lnTo>
                <a:lnTo>
                  <a:pt x="4400550" y="6877050"/>
                </a:lnTo>
                <a:lnTo>
                  <a:pt x="5305425" y="6877050"/>
                </a:lnTo>
                <a:lnTo>
                  <a:pt x="5524500" y="4057650"/>
                </a:lnTo>
                <a:lnTo>
                  <a:pt x="5534025" y="6881812"/>
                </a:lnTo>
                <a:lnTo>
                  <a:pt x="6315075" y="6886575"/>
                </a:lnTo>
                <a:lnTo>
                  <a:pt x="6305550" y="0"/>
                </a:lnTo>
                <a:close/>
              </a:path>
            </a:pathLst>
          </a:custGeom>
          <a:blipFill rotWithShape="1">
            <a:blip r:embed="rId3">
              <a:alphaModFix/>
            </a:blip>
            <a:stretch>
              <a:fillRect b="0" l="-26950" r="-61924"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 name="Google Shape;17;p12"/>
          <p:cNvSpPr/>
          <p:nvPr/>
        </p:nvSpPr>
        <p:spPr>
          <a:xfrm>
            <a:off x="7491412" y="-28574"/>
            <a:ext cx="1563687" cy="6897688"/>
          </a:xfrm>
          <a:custGeom>
            <a:rect b="b" l="l" r="r" t="t"/>
            <a:pathLst>
              <a:path extrusionOk="0" h="6897688" w="1563687">
                <a:moveTo>
                  <a:pt x="0" y="0"/>
                </a:moveTo>
                <a:lnTo>
                  <a:pt x="1452562" y="6897688"/>
                </a:lnTo>
                <a:lnTo>
                  <a:pt x="1563687" y="689292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 name="Google Shape;18;p12"/>
          <p:cNvSpPr/>
          <p:nvPr/>
        </p:nvSpPr>
        <p:spPr>
          <a:xfrm>
            <a:off x="9091612" y="-19050"/>
            <a:ext cx="123825" cy="68865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12"/>
          <p:cNvSpPr/>
          <p:nvPr/>
        </p:nvSpPr>
        <p:spPr>
          <a:xfrm>
            <a:off x="7600950" y="-9524"/>
            <a:ext cx="1490663" cy="6897688"/>
          </a:xfrm>
          <a:custGeom>
            <a:rect b="b" l="l" r="r" t="t"/>
            <a:pathLst>
              <a:path extrusionOk="0" h="6926429" w="1490663">
                <a:moveTo>
                  <a:pt x="0" y="0"/>
                </a:moveTo>
                <a:lnTo>
                  <a:pt x="1485900" y="19050"/>
                </a:lnTo>
                <a:cubicBezTo>
                  <a:pt x="1487488" y="2318334"/>
                  <a:pt x="1489075" y="4617619"/>
                  <a:pt x="1490663" y="6916903"/>
                </a:cubicBezTo>
                <a:lnTo>
                  <a:pt x="1462087" y="6926429"/>
                </a:lnTo>
                <a:lnTo>
                  <a:pt x="0" y="0"/>
                </a:lnTo>
                <a:close/>
              </a:path>
            </a:pathLst>
          </a:custGeom>
          <a:solidFill>
            <a:srgbClr val="006CA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image option 4">
  <p:cSld name="Title slide_image option 4">
    <p:spTree>
      <p:nvGrpSpPr>
        <p:cNvPr id="117" name="Shape 117"/>
        <p:cNvGrpSpPr/>
        <p:nvPr/>
      </p:nvGrpSpPr>
      <p:grpSpPr>
        <a:xfrm>
          <a:off x="0" y="0"/>
          <a:ext cx="0" cy="0"/>
          <a:chOff x="0" y="0"/>
          <a:chExt cx="0" cy="0"/>
        </a:xfrm>
      </p:grpSpPr>
      <p:sp>
        <p:nvSpPr>
          <p:cNvPr id="118" name="Google Shape;118;p28"/>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9" name="Google Shape;119;p28"/>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 name="Google Shape;120;p28"/>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28"/>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2" name="Google Shape;122;p28"/>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sp>
        <p:nvSpPr>
          <p:cNvPr id="123" name="Google Shape;123;p28"/>
          <p:cNvSpPr/>
          <p:nvPr/>
        </p:nvSpPr>
        <p:spPr>
          <a:xfrm>
            <a:off x="8652398" y="2502"/>
            <a:ext cx="2926807" cy="6882646"/>
          </a:xfrm>
          <a:custGeom>
            <a:rect b="b" l="l" r="r" t="t"/>
            <a:pathLst>
              <a:path extrusionOk="0" h="7007189" w="297976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rotWithShape="1">
            <a:blip r:embed="rId3">
              <a:alphaModFix/>
            </a:blip>
            <a:stretch>
              <a:fillRect b="-550" l="-2454" r="-31866" t="171"/>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slide image with caption">
  <p:cSld name="Full slide image with caption">
    <p:spTree>
      <p:nvGrpSpPr>
        <p:cNvPr id="124" name="Shape 124"/>
        <p:cNvGrpSpPr/>
        <p:nvPr/>
      </p:nvGrpSpPr>
      <p:grpSpPr>
        <a:xfrm>
          <a:off x="0" y="0"/>
          <a:ext cx="0" cy="0"/>
          <a:chOff x="0" y="0"/>
          <a:chExt cx="0" cy="0"/>
        </a:xfrm>
      </p:grpSpPr>
      <p:sp>
        <p:nvSpPr>
          <p:cNvPr id="125" name="Google Shape;125;p31"/>
          <p:cNvSpPr/>
          <p:nvPr>
            <p:ph idx="2" type="pic"/>
          </p:nvPr>
        </p:nvSpPr>
        <p:spPr>
          <a:xfrm>
            <a:off x="0" y="-8466"/>
            <a:ext cx="10371666" cy="6866466"/>
          </a:xfrm>
          <a:prstGeom prst="rect">
            <a:avLst/>
          </a:prstGeom>
          <a:blipFill rotWithShape="1">
            <a:blip r:embed="rId2">
              <a:alphaModFix/>
            </a:blip>
            <a:tile algn="b" flip="none" tx="0" sx="100000" ty="0" sy="100000"/>
          </a:blip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200"/>
              <a:buFont typeface="Arial"/>
              <a:buNone/>
              <a:defRPr b="0" i="0" sz="2200" u="none" cap="none" strike="noStrike">
                <a:solidFill>
                  <a:schemeClr val="lt1"/>
                </a:solidFill>
                <a:latin typeface="Arial Narrow"/>
                <a:ea typeface="Arial Narrow"/>
                <a:cs typeface="Arial Narrow"/>
                <a:sym typeface="Arial Narrow"/>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6" name="Google Shape;126;p31"/>
          <p:cNvPicPr preferRelativeResize="0"/>
          <p:nvPr/>
        </p:nvPicPr>
        <p:blipFill rotWithShape="1">
          <a:blip r:embed="rId3">
            <a:alphaModFix/>
          </a:blip>
          <a:srcRect b="0" l="0" r="0" t="0"/>
          <a:stretch/>
        </p:blipFill>
        <p:spPr>
          <a:xfrm>
            <a:off x="10552867" y="6397304"/>
            <a:ext cx="1267288" cy="368735"/>
          </a:xfrm>
          <a:prstGeom prst="rect">
            <a:avLst/>
          </a:prstGeom>
          <a:noFill/>
          <a:ln>
            <a:noFill/>
          </a:ln>
        </p:spPr>
      </p:pic>
      <p:sp>
        <p:nvSpPr>
          <p:cNvPr id="127" name="Google Shape;127;p31"/>
          <p:cNvSpPr txBox="1"/>
          <p:nvPr>
            <p:ph idx="1" type="body"/>
          </p:nvPr>
        </p:nvSpPr>
        <p:spPr>
          <a:xfrm>
            <a:off x="9689170" y="332573"/>
            <a:ext cx="2309631" cy="130284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8" name="Google Shape;128;p31"/>
          <p:cNvPicPr preferRelativeResize="0"/>
          <p:nvPr/>
        </p:nvPicPr>
        <p:blipFill rotWithShape="1">
          <a:blip r:embed="rId4">
            <a:alphaModFix/>
          </a:blip>
          <a:srcRect b="0" l="0" r="0" t="0"/>
          <a:stretch/>
        </p:blipFill>
        <p:spPr>
          <a:xfrm>
            <a:off x="10630328" y="6329169"/>
            <a:ext cx="1262009" cy="367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p:cSld name="Section divider">
    <p:spTree>
      <p:nvGrpSpPr>
        <p:cNvPr id="129" name="Shape 129"/>
        <p:cNvGrpSpPr/>
        <p:nvPr/>
      </p:nvGrpSpPr>
      <p:grpSpPr>
        <a:xfrm>
          <a:off x="0" y="0"/>
          <a:ext cx="0" cy="0"/>
          <a:chOff x="0" y="0"/>
          <a:chExt cx="0" cy="0"/>
        </a:xfrm>
      </p:grpSpPr>
      <p:sp>
        <p:nvSpPr>
          <p:cNvPr id="130" name="Google Shape;130;p14"/>
          <p:cNvSpPr/>
          <p:nvPr/>
        </p:nvSpPr>
        <p:spPr>
          <a:xfrm>
            <a:off x="-19050" y="-9525"/>
            <a:ext cx="9420225" cy="6867525"/>
          </a:xfrm>
          <a:custGeom>
            <a:rect b="b" l="l" r="r" t="t"/>
            <a:pathLst>
              <a:path extrusionOk="0" h="6896100" w="8905875">
                <a:moveTo>
                  <a:pt x="9525" y="0"/>
                </a:moveTo>
                <a:lnTo>
                  <a:pt x="4724400" y="0"/>
                </a:lnTo>
                <a:lnTo>
                  <a:pt x="8905875" y="6896100"/>
                </a:lnTo>
                <a:lnTo>
                  <a:pt x="0" y="6896100"/>
                </a:lnTo>
                <a:lnTo>
                  <a:pt x="9525" y="0"/>
                </a:lnTo>
                <a:close/>
              </a:path>
            </a:pathLst>
          </a:custGeom>
          <a:solidFill>
            <a:srgbClr val="006DAE"/>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1" name="Google Shape;131;p14"/>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32" name="Google Shape;132;p14"/>
          <p:cNvSpPr txBox="1"/>
          <p:nvPr>
            <p:ph idx="1" type="body"/>
          </p:nvPr>
        </p:nvSpPr>
        <p:spPr>
          <a:xfrm>
            <a:off x="138368" y="1741593"/>
            <a:ext cx="5757606" cy="3435594"/>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1000"/>
              </a:spcBef>
              <a:spcAft>
                <a:spcPts val="0"/>
              </a:spcAft>
              <a:buClr>
                <a:schemeClr val="lt1"/>
              </a:buClr>
              <a:buSzPts val="4400"/>
              <a:buFont typeface="Arial"/>
              <a:buNone/>
              <a:defRPr b="1" i="0" sz="4400" u="none" cap="none" strike="noStrike">
                <a:solidFill>
                  <a:schemeClr val="lt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14"/>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pic>
        <p:nvPicPr>
          <p:cNvPr id="134" name="Google Shape;134;p14"/>
          <p:cNvPicPr preferRelativeResize="0"/>
          <p:nvPr/>
        </p:nvPicPr>
        <p:blipFill rotWithShape="1">
          <a:blip r:embed="rId3">
            <a:alphaModFix/>
          </a:blip>
          <a:srcRect b="0" l="0" r="0" t="0"/>
          <a:stretch/>
        </p:blipFill>
        <p:spPr>
          <a:xfrm>
            <a:off x="10662921" y="6319350"/>
            <a:ext cx="1262009" cy="367200"/>
          </a:xfrm>
          <a:prstGeom prst="rect">
            <a:avLst/>
          </a:prstGeom>
          <a:noFill/>
          <a:ln>
            <a:noFill/>
          </a:ln>
        </p:spPr>
      </p:pic>
      <p:sp>
        <p:nvSpPr>
          <p:cNvPr id="135" name="Google Shape;135;p14"/>
          <p:cNvSpPr/>
          <p:nvPr>
            <p:ph idx="2" type="pic"/>
          </p:nvPr>
        </p:nvSpPr>
        <p:spPr>
          <a:xfrm>
            <a:off x="6105780" y="1731430"/>
            <a:ext cx="5424487" cy="3436938"/>
          </a:xfrm>
          <a:prstGeom prst="rect">
            <a:avLst/>
          </a:prstGeom>
          <a:blipFill rotWithShape="1">
            <a:blip r:embed="rId4">
              <a:alphaModFix/>
            </a:blip>
            <a:tile algn="l" flip="none" tx="0" sx="100000" ty="0" sy="100000"/>
          </a:blip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200"/>
              <a:buFont typeface="Arial"/>
              <a:buNone/>
              <a:defRPr b="0" i="0" sz="2200" u="none" cap="none" strike="noStrike">
                <a:solidFill>
                  <a:schemeClr val="lt1"/>
                </a:solidFill>
                <a:latin typeface="Arial Narrow"/>
                <a:ea typeface="Arial Narrow"/>
                <a:cs typeface="Arial Narrow"/>
                <a:sym typeface="Arial Narrow"/>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ed list with texture">
  <p:cSld name="Bulleted list with texture">
    <p:spTree>
      <p:nvGrpSpPr>
        <p:cNvPr id="136"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38" name="Google Shape;138;p15"/>
          <p:cNvSpPr/>
          <p:nvPr/>
        </p:nvSpPr>
        <p:spPr>
          <a:xfrm>
            <a:off x="219075" y="85725"/>
            <a:ext cx="3330317"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15"/>
          <p:cNvSpPr txBox="1"/>
          <p:nvPr>
            <p:ph idx="1" type="body"/>
          </p:nvPr>
        </p:nvSpPr>
        <p:spPr>
          <a:xfrm>
            <a:off x="306060" y="978761"/>
            <a:ext cx="8953326"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Google Shape;140;p15"/>
          <p:cNvSpPr txBox="1"/>
          <p:nvPr>
            <p:ph idx="2" type="body"/>
          </p:nvPr>
        </p:nvSpPr>
        <p:spPr>
          <a:xfrm>
            <a:off x="306060" y="326309"/>
            <a:ext cx="8953688"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 name="Google Shape;141;p15"/>
          <p:cNvSpPr txBox="1"/>
          <p:nvPr>
            <p:ph idx="3" type="body"/>
          </p:nvPr>
        </p:nvSpPr>
        <p:spPr>
          <a:xfrm>
            <a:off x="306060" y="1729723"/>
            <a:ext cx="8953326"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2" name="Google Shape;142;p15"/>
          <p:cNvSpPr txBox="1"/>
          <p:nvPr>
            <p:ph idx="4" type="body"/>
          </p:nvPr>
        </p:nvSpPr>
        <p:spPr>
          <a:xfrm>
            <a:off x="300211" y="2131371"/>
            <a:ext cx="8953326" cy="172943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 name="Google Shape;143;p15"/>
          <p:cNvSpPr txBox="1"/>
          <p:nvPr>
            <p:ph idx="5" type="body"/>
          </p:nvPr>
        </p:nvSpPr>
        <p:spPr>
          <a:xfrm>
            <a:off x="300211" y="4111606"/>
            <a:ext cx="8953326"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15"/>
          <p:cNvSpPr txBox="1"/>
          <p:nvPr>
            <p:ph idx="6" type="body"/>
          </p:nvPr>
        </p:nvSpPr>
        <p:spPr>
          <a:xfrm>
            <a:off x="294362" y="4513254"/>
            <a:ext cx="8953326" cy="172943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15"/>
          <p:cNvSpPr/>
          <p:nvPr/>
        </p:nvSpPr>
        <p:spPr>
          <a:xfrm>
            <a:off x="9253537" y="0"/>
            <a:ext cx="2947172" cy="6876000"/>
          </a:xfrm>
          <a:custGeom>
            <a:rect b="b" l="l" r="r" t="t"/>
            <a:pathLst>
              <a:path extrusionOk="0" h="6853646" w="3772445">
                <a:moveTo>
                  <a:pt x="0" y="0"/>
                </a:moveTo>
                <a:lnTo>
                  <a:pt x="19050" y="69669"/>
                </a:lnTo>
                <a:lnTo>
                  <a:pt x="1482090" y="6853646"/>
                </a:lnTo>
                <a:lnTo>
                  <a:pt x="3763736" y="6844937"/>
                </a:lnTo>
                <a:lnTo>
                  <a:pt x="3772445" y="0"/>
                </a:lnTo>
                <a:lnTo>
                  <a:pt x="0" y="0"/>
                </a:lnTo>
                <a:close/>
              </a:path>
            </a:pathLst>
          </a:custGeom>
          <a:blipFill rotWithShape="1">
            <a:blip r:embed="rId3">
              <a:alphaModFix/>
            </a:blip>
            <a:tile algn="ctr" flip="none" tx="1270000" sx="80000" ty="0" sy="8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6" name="Google Shape;146;p15"/>
          <p:cNvPicPr preferRelativeResize="0"/>
          <p:nvPr/>
        </p:nvPicPr>
        <p:blipFill rotWithShape="1">
          <a:blip r:embed="rId2">
            <a:alphaModFix/>
          </a:blip>
          <a:srcRect b="0" l="0" r="0" t="0"/>
          <a:stretch/>
        </p:blipFill>
        <p:spPr>
          <a:xfrm>
            <a:off x="10590967" y="6298367"/>
            <a:ext cx="1267288" cy="36873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py with subheadings_grey">
  <p:cSld name="Copy with subheadings_grey">
    <p:spTree>
      <p:nvGrpSpPr>
        <p:cNvPr id="147" name="Shape 147"/>
        <p:cNvGrpSpPr/>
        <p:nvPr/>
      </p:nvGrpSpPr>
      <p:grpSpPr>
        <a:xfrm>
          <a:off x="0" y="0"/>
          <a:ext cx="0" cy="0"/>
          <a:chOff x="0" y="0"/>
          <a:chExt cx="0" cy="0"/>
        </a:xfrm>
      </p:grpSpPr>
      <p:sp>
        <p:nvSpPr>
          <p:cNvPr id="148" name="Google Shape;148;p16"/>
          <p:cNvSpPr/>
          <p:nvPr/>
        </p:nvSpPr>
        <p:spPr>
          <a:xfrm>
            <a:off x="9253537" y="0"/>
            <a:ext cx="2947172" cy="6876000"/>
          </a:xfrm>
          <a:custGeom>
            <a:rect b="b" l="l" r="r" t="t"/>
            <a:pathLst>
              <a:path extrusionOk="0" h="6853646" w="3772445">
                <a:moveTo>
                  <a:pt x="0" y="0"/>
                </a:moveTo>
                <a:lnTo>
                  <a:pt x="19050" y="69669"/>
                </a:lnTo>
                <a:lnTo>
                  <a:pt x="1482090" y="6853646"/>
                </a:lnTo>
                <a:lnTo>
                  <a:pt x="3763736" y="6844937"/>
                </a:lnTo>
                <a:lnTo>
                  <a:pt x="3772445" y="0"/>
                </a:lnTo>
                <a:lnTo>
                  <a:pt x="0" y="0"/>
                </a:lnTo>
                <a:close/>
              </a:path>
            </a:pathLst>
          </a:custGeom>
          <a:solidFill>
            <a:srgbClr val="D2D2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16"/>
          <p:cNvSpPr txBox="1"/>
          <p:nvPr>
            <p:ph idx="1" type="body"/>
          </p:nvPr>
        </p:nvSpPr>
        <p:spPr>
          <a:xfrm>
            <a:off x="306060" y="978761"/>
            <a:ext cx="8953326"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 name="Google Shape;150;p16"/>
          <p:cNvSpPr txBox="1"/>
          <p:nvPr>
            <p:ph idx="2" type="body"/>
          </p:nvPr>
        </p:nvSpPr>
        <p:spPr>
          <a:xfrm>
            <a:off x="306060" y="326309"/>
            <a:ext cx="8953688"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 name="Google Shape;151;p16"/>
          <p:cNvSpPr txBox="1"/>
          <p:nvPr>
            <p:ph idx="3" type="body"/>
          </p:nvPr>
        </p:nvSpPr>
        <p:spPr>
          <a:xfrm>
            <a:off x="306060" y="1729723"/>
            <a:ext cx="8953326"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 name="Google Shape;152;p16"/>
          <p:cNvSpPr txBox="1"/>
          <p:nvPr>
            <p:ph idx="4" type="body"/>
          </p:nvPr>
        </p:nvSpPr>
        <p:spPr>
          <a:xfrm>
            <a:off x="300211" y="2097682"/>
            <a:ext cx="8953326" cy="1729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 name="Google Shape;153;p16"/>
          <p:cNvSpPr txBox="1"/>
          <p:nvPr>
            <p:ph idx="5" type="body"/>
          </p:nvPr>
        </p:nvSpPr>
        <p:spPr>
          <a:xfrm>
            <a:off x="300211" y="4111606"/>
            <a:ext cx="8953326"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6"/>
          <p:cNvSpPr txBox="1"/>
          <p:nvPr>
            <p:ph idx="6" type="body"/>
          </p:nvPr>
        </p:nvSpPr>
        <p:spPr>
          <a:xfrm>
            <a:off x="294362" y="4513254"/>
            <a:ext cx="8953326" cy="1729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55" name="Google Shape;155;p16"/>
          <p:cNvPicPr preferRelativeResize="0"/>
          <p:nvPr/>
        </p:nvPicPr>
        <p:blipFill rotWithShape="1">
          <a:blip r:embed="rId2">
            <a:alphaModFix/>
          </a:blip>
          <a:srcRect b="0" l="0" r="0" t="0"/>
          <a:stretch/>
        </p:blipFill>
        <p:spPr>
          <a:xfrm>
            <a:off x="10596246" y="6319350"/>
            <a:ext cx="1262009" cy="367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slide copy_texture option 2">
  <p:cSld name="Full slide copy_texture option 2">
    <p:spTree>
      <p:nvGrpSpPr>
        <p:cNvPr id="156" name="Shape 156"/>
        <p:cNvGrpSpPr/>
        <p:nvPr/>
      </p:nvGrpSpPr>
      <p:grpSpPr>
        <a:xfrm>
          <a:off x="0" y="0"/>
          <a:ext cx="0" cy="0"/>
          <a:chOff x="0" y="0"/>
          <a:chExt cx="0" cy="0"/>
        </a:xfrm>
      </p:grpSpPr>
      <p:pic>
        <p:nvPicPr>
          <p:cNvPr id="157" name="Google Shape;157;p33"/>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58" name="Google Shape;158;p33"/>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9" name="Google Shape;159;p33"/>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33"/>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p33"/>
          <p:cNvSpPr txBox="1"/>
          <p:nvPr>
            <p:ph idx="3" type="body"/>
          </p:nvPr>
        </p:nvSpPr>
        <p:spPr>
          <a:xfrm>
            <a:off x="306060" y="1729723"/>
            <a:ext cx="1080961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33"/>
          <p:cNvSpPr txBox="1"/>
          <p:nvPr>
            <p:ph idx="4" type="body"/>
          </p:nvPr>
        </p:nvSpPr>
        <p:spPr>
          <a:xfrm>
            <a:off x="300211" y="2097681"/>
            <a:ext cx="10815464" cy="385358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33"/>
          <p:cNvSpPr/>
          <p:nvPr/>
        </p:nvSpPr>
        <p:spPr>
          <a:xfrm>
            <a:off x="9993085" y="-19049"/>
            <a:ext cx="123825" cy="11909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4" name="Google Shape;164;p33"/>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pic>
        <p:nvPicPr>
          <p:cNvPr id="165" name="Google Shape;165;p33"/>
          <p:cNvPicPr preferRelativeResize="0"/>
          <p:nvPr/>
        </p:nvPicPr>
        <p:blipFill rotWithShape="1">
          <a:blip r:embed="rId2">
            <a:alphaModFix/>
          </a:blip>
          <a:srcRect b="0" l="0" r="0" t="0"/>
          <a:stretch/>
        </p:blipFill>
        <p:spPr>
          <a:xfrm>
            <a:off x="10260914" y="6404379"/>
            <a:ext cx="1267288" cy="368735"/>
          </a:xfrm>
          <a:prstGeom prst="rect">
            <a:avLst/>
          </a:prstGeom>
          <a:noFill/>
          <a:ln>
            <a:noFill/>
          </a:ln>
        </p:spPr>
      </p:pic>
      <p:sp>
        <p:nvSpPr>
          <p:cNvPr id="166" name="Google Shape;166;p33"/>
          <p:cNvSpPr/>
          <p:nvPr/>
        </p:nvSpPr>
        <p:spPr>
          <a:xfrm flipH="1" rot="-5400000">
            <a:off x="8976637" y="-680357"/>
            <a:ext cx="2562223" cy="3884848"/>
          </a:xfrm>
          <a:prstGeom prst="triangle">
            <a:avLst>
              <a:gd fmla="val 0" name="adj"/>
            </a:avLst>
          </a:prstGeom>
          <a:blipFill rotWithShape="0">
            <a:blip r:embed="rId3">
              <a:alphaModFix/>
            </a:blip>
            <a:tile algn="ctr" flip="none" tx="76200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7" name="Google Shape;167;p33"/>
          <p:cNvPicPr preferRelativeResize="0"/>
          <p:nvPr/>
        </p:nvPicPr>
        <p:blipFill rotWithShape="1">
          <a:blip r:embed="rId4">
            <a:alphaModFix/>
          </a:blip>
          <a:srcRect b="0" l="0" r="0" t="0"/>
          <a:stretch/>
        </p:blipFill>
        <p:spPr>
          <a:xfrm>
            <a:off x="10342459" y="6329169"/>
            <a:ext cx="1262009" cy="3672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slide copy_grey">
  <p:cSld name="Full slide copy_grey">
    <p:spTree>
      <p:nvGrpSpPr>
        <p:cNvPr id="168" name="Shape 168"/>
        <p:cNvGrpSpPr/>
        <p:nvPr/>
      </p:nvGrpSpPr>
      <p:grpSpPr>
        <a:xfrm>
          <a:off x="0" y="0"/>
          <a:ext cx="0" cy="0"/>
          <a:chOff x="0" y="0"/>
          <a:chExt cx="0" cy="0"/>
        </a:xfrm>
      </p:grpSpPr>
      <p:pic>
        <p:nvPicPr>
          <p:cNvPr id="169" name="Google Shape;169;p17"/>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70" name="Google Shape;170;p17"/>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17"/>
          <p:cNvSpPr txBox="1"/>
          <p:nvPr>
            <p:ph idx="1" type="body"/>
          </p:nvPr>
        </p:nvSpPr>
        <p:spPr>
          <a:xfrm>
            <a:off x="306060" y="978761"/>
            <a:ext cx="11585261"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2" name="Google Shape;172;p17"/>
          <p:cNvSpPr txBox="1"/>
          <p:nvPr>
            <p:ph idx="2" type="body"/>
          </p:nvPr>
        </p:nvSpPr>
        <p:spPr>
          <a:xfrm>
            <a:off x="306059" y="326309"/>
            <a:ext cx="11585729"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3" name="Google Shape;173;p17"/>
          <p:cNvSpPr txBox="1"/>
          <p:nvPr>
            <p:ph idx="3" type="body"/>
          </p:nvPr>
        </p:nvSpPr>
        <p:spPr>
          <a:xfrm>
            <a:off x="306060" y="1729723"/>
            <a:ext cx="11585309"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4" name="Google Shape;174;p17"/>
          <p:cNvSpPr txBox="1"/>
          <p:nvPr>
            <p:ph idx="4" type="body"/>
          </p:nvPr>
        </p:nvSpPr>
        <p:spPr>
          <a:xfrm>
            <a:off x="300211" y="2097681"/>
            <a:ext cx="11591578" cy="329916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75" name="Google Shape;175;p17"/>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sp>
        <p:nvSpPr>
          <p:cNvPr id="176" name="Google Shape;176;p17"/>
          <p:cNvSpPr/>
          <p:nvPr/>
        </p:nvSpPr>
        <p:spPr>
          <a:xfrm>
            <a:off x="0" y="6006108"/>
            <a:ext cx="12192000" cy="870942"/>
          </a:xfrm>
          <a:prstGeom prst="rect">
            <a:avLst/>
          </a:prstGeom>
          <a:solidFill>
            <a:srgbClr val="D2D2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77" name="Google Shape;177;p17"/>
          <p:cNvPicPr preferRelativeResize="0"/>
          <p:nvPr/>
        </p:nvPicPr>
        <p:blipFill rotWithShape="1">
          <a:blip r:embed="rId3">
            <a:alphaModFix/>
          </a:blip>
          <a:srcRect b="0" l="0" r="0" t="0"/>
          <a:stretch/>
        </p:blipFill>
        <p:spPr>
          <a:xfrm>
            <a:off x="10342459" y="6329169"/>
            <a:ext cx="1262009" cy="367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image option 1">
  <p:cSld name="Title slide_image option 1">
    <p:spTree>
      <p:nvGrpSpPr>
        <p:cNvPr id="178" name="Shape 178"/>
        <p:cNvGrpSpPr/>
        <p:nvPr/>
      </p:nvGrpSpPr>
      <p:grpSpPr>
        <a:xfrm>
          <a:off x="0" y="0"/>
          <a:ext cx="0" cy="0"/>
          <a:chOff x="0" y="0"/>
          <a:chExt cx="0" cy="0"/>
        </a:xfrm>
      </p:grpSpPr>
      <p:sp>
        <p:nvSpPr>
          <p:cNvPr id="179" name="Google Shape;179;p25"/>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25"/>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25"/>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p25"/>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83" name="Google Shape;183;p25"/>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pic>
        <p:nvPicPr>
          <p:cNvPr descr="PPT templates-1-standard-FINAL.jpg" id="184" name="Google Shape;184;p25"/>
          <p:cNvPicPr preferRelativeResize="0"/>
          <p:nvPr/>
        </p:nvPicPr>
        <p:blipFill rotWithShape="1">
          <a:blip r:embed="rId3">
            <a:alphaModFix/>
          </a:blip>
          <a:srcRect b="0" l="63055" r="3241" t="0"/>
          <a:stretch/>
        </p:blipFill>
        <p:spPr>
          <a:xfrm>
            <a:off x="8542871" y="0"/>
            <a:ext cx="3081867"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image option 2">
  <p:cSld name="Title slide_image option 2">
    <p:spTree>
      <p:nvGrpSpPr>
        <p:cNvPr id="185" name="Shape 185"/>
        <p:cNvGrpSpPr/>
        <p:nvPr/>
      </p:nvGrpSpPr>
      <p:grpSpPr>
        <a:xfrm>
          <a:off x="0" y="0"/>
          <a:ext cx="0" cy="0"/>
          <a:chOff x="0" y="0"/>
          <a:chExt cx="0" cy="0"/>
        </a:xfrm>
      </p:grpSpPr>
      <p:sp>
        <p:nvSpPr>
          <p:cNvPr id="186" name="Google Shape;186;p26"/>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7" name="Google Shape;187;p26"/>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8" name="Google Shape;188;p26"/>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9" name="Google Shape;189;p26"/>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90" name="Google Shape;190;p26"/>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pic>
        <p:nvPicPr>
          <p:cNvPr id="191" name="Google Shape;191;p26"/>
          <p:cNvPicPr preferRelativeResize="0"/>
          <p:nvPr/>
        </p:nvPicPr>
        <p:blipFill rotWithShape="1">
          <a:blip r:embed="rId3">
            <a:alphaModFix/>
          </a:blip>
          <a:srcRect b="6369" l="0" r="64120" t="0"/>
          <a:stretch/>
        </p:blipFill>
        <p:spPr>
          <a:xfrm>
            <a:off x="8610064" y="0"/>
            <a:ext cx="3014138" cy="686646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image option 3">
  <p:cSld name="Title slide_image option 3">
    <p:spTree>
      <p:nvGrpSpPr>
        <p:cNvPr id="192" name="Shape 192"/>
        <p:cNvGrpSpPr/>
        <p:nvPr/>
      </p:nvGrpSpPr>
      <p:grpSpPr>
        <a:xfrm>
          <a:off x="0" y="0"/>
          <a:ext cx="0" cy="0"/>
          <a:chOff x="0" y="0"/>
          <a:chExt cx="0" cy="0"/>
        </a:xfrm>
      </p:grpSpPr>
      <p:sp>
        <p:nvSpPr>
          <p:cNvPr id="193" name="Google Shape;193;p27"/>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4" name="Google Shape;194;p27"/>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Google Shape;195;p27"/>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6" name="Google Shape;196;p27"/>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97" name="Google Shape;197;p27"/>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pic>
        <p:nvPicPr>
          <p:cNvPr id="198" name="Google Shape;198;p27"/>
          <p:cNvPicPr preferRelativeResize="0"/>
          <p:nvPr/>
        </p:nvPicPr>
        <p:blipFill rotWithShape="1">
          <a:blip r:embed="rId3">
            <a:alphaModFix/>
          </a:blip>
          <a:srcRect b="6466" l="0" r="64112" t="0"/>
          <a:stretch/>
        </p:blipFill>
        <p:spPr>
          <a:xfrm>
            <a:off x="8618530" y="0"/>
            <a:ext cx="3014139"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py with two images">
  <p:cSld name="Copy with two images">
    <p:spTree>
      <p:nvGrpSpPr>
        <p:cNvPr id="20" name="Shape 20"/>
        <p:cNvGrpSpPr/>
        <p:nvPr/>
      </p:nvGrpSpPr>
      <p:grpSpPr>
        <a:xfrm>
          <a:off x="0" y="0"/>
          <a:ext cx="0" cy="0"/>
          <a:chOff x="0" y="0"/>
          <a:chExt cx="0" cy="0"/>
        </a:xfrm>
      </p:grpSpPr>
      <p:sp>
        <p:nvSpPr>
          <p:cNvPr id="21" name="Google Shape;21;p23"/>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23"/>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23"/>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 name="Google Shape;24;p23"/>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 name="Google Shape;25;p23"/>
          <p:cNvSpPr/>
          <p:nvPr/>
        </p:nvSpPr>
        <p:spPr>
          <a:xfrm>
            <a:off x="7404235" y="2614613"/>
            <a:ext cx="4787765" cy="2828925"/>
          </a:xfrm>
          <a:custGeom>
            <a:rect b="b" l="l" r="r" t="t"/>
            <a:pathLst>
              <a:path extrusionOk="0" h="6853646" w="3772445">
                <a:moveTo>
                  <a:pt x="0" y="0"/>
                </a:moveTo>
                <a:lnTo>
                  <a:pt x="19050" y="69669"/>
                </a:lnTo>
                <a:lnTo>
                  <a:pt x="1482090" y="6853646"/>
                </a:lnTo>
                <a:lnTo>
                  <a:pt x="3763736" y="6844937"/>
                </a:lnTo>
                <a:lnTo>
                  <a:pt x="3772445" y="0"/>
                </a:lnTo>
                <a:lnTo>
                  <a:pt x="0" y="0"/>
                </a:lnTo>
                <a:close/>
              </a:path>
            </a:pathLst>
          </a:cu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23"/>
          <p:cNvSpPr/>
          <p:nvPr/>
        </p:nvSpPr>
        <p:spPr>
          <a:xfrm>
            <a:off x="9381263" y="120368"/>
            <a:ext cx="123825" cy="535174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 name="Google Shape;27;p23"/>
          <p:cNvPicPr preferRelativeResize="0"/>
          <p:nvPr/>
        </p:nvPicPr>
        <p:blipFill rotWithShape="1">
          <a:blip r:embed="rId3">
            <a:alphaModFix/>
          </a:blip>
          <a:srcRect b="0" l="0" r="0" t="0"/>
          <a:stretch/>
        </p:blipFill>
        <p:spPr>
          <a:xfrm>
            <a:off x="10552867" y="6397304"/>
            <a:ext cx="1267288" cy="368735"/>
          </a:xfrm>
          <a:prstGeom prst="rect">
            <a:avLst/>
          </a:prstGeom>
          <a:noFill/>
          <a:ln>
            <a:noFill/>
          </a:ln>
        </p:spPr>
      </p:pic>
      <p:sp>
        <p:nvSpPr>
          <p:cNvPr id="28" name="Google Shape;28;p23"/>
          <p:cNvSpPr txBox="1"/>
          <p:nvPr>
            <p:ph idx="1" type="body"/>
          </p:nvPr>
        </p:nvSpPr>
        <p:spPr>
          <a:xfrm>
            <a:off x="306060" y="1046138"/>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23"/>
          <p:cNvSpPr txBox="1"/>
          <p:nvPr>
            <p:ph idx="2" type="body"/>
          </p:nvPr>
        </p:nvSpPr>
        <p:spPr>
          <a:xfrm>
            <a:off x="306060" y="359998"/>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p23"/>
          <p:cNvSpPr txBox="1"/>
          <p:nvPr>
            <p:ph idx="3" type="body"/>
          </p:nvPr>
        </p:nvSpPr>
        <p:spPr>
          <a:xfrm>
            <a:off x="306060" y="1763411"/>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23"/>
          <p:cNvSpPr txBox="1"/>
          <p:nvPr>
            <p:ph idx="4" type="body"/>
          </p:nvPr>
        </p:nvSpPr>
        <p:spPr>
          <a:xfrm>
            <a:off x="300212" y="2131371"/>
            <a:ext cx="4352700" cy="397613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23"/>
          <p:cNvSpPr/>
          <p:nvPr/>
        </p:nvSpPr>
        <p:spPr>
          <a:xfrm>
            <a:off x="7412713" y="2624137"/>
            <a:ext cx="1968365" cy="2828926"/>
          </a:xfrm>
          <a:custGeom>
            <a:rect b="b" l="l" r="r" t="t"/>
            <a:pathLst>
              <a:path extrusionOk="0" h="6877050" w="1571625">
                <a:moveTo>
                  <a:pt x="0" y="0"/>
                </a:moveTo>
                <a:lnTo>
                  <a:pt x="1571625" y="19050"/>
                </a:lnTo>
                <a:lnTo>
                  <a:pt x="1571625" y="6877050"/>
                </a:lnTo>
                <a:lnTo>
                  <a:pt x="1495425" y="6877050"/>
                </a:lnTo>
                <a:lnTo>
                  <a:pt x="0" y="0"/>
                </a:lnTo>
                <a:close/>
              </a:path>
            </a:pathLst>
          </a:custGeom>
          <a:solidFill>
            <a:srgbClr val="006CA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23"/>
          <p:cNvSpPr/>
          <p:nvPr/>
        </p:nvSpPr>
        <p:spPr>
          <a:xfrm flipH="1">
            <a:off x="4818737" y="2614613"/>
            <a:ext cx="4451976" cy="2857500"/>
          </a:xfrm>
          <a:custGeom>
            <a:rect b="b" l="l" r="r" t="t"/>
            <a:pathLst>
              <a:path extrusionOk="0" h="6922875" w="6275154">
                <a:moveTo>
                  <a:pt x="2516135" y="0"/>
                </a:moveTo>
                <a:lnTo>
                  <a:pt x="2521759" y="69669"/>
                </a:lnTo>
                <a:lnTo>
                  <a:pt x="0" y="6922875"/>
                </a:lnTo>
                <a:lnTo>
                  <a:pt x="6266445" y="6844937"/>
                </a:lnTo>
                <a:lnTo>
                  <a:pt x="6275154" y="0"/>
                </a:lnTo>
                <a:lnTo>
                  <a:pt x="2516135" y="0"/>
                </a:lnTo>
                <a:close/>
              </a:path>
            </a:pathLst>
          </a:custGeom>
          <a:blipFill rotWithShape="1">
            <a:blip r:embed="rId4">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23"/>
          <p:cNvSpPr/>
          <p:nvPr/>
        </p:nvSpPr>
        <p:spPr>
          <a:xfrm rot="-431813">
            <a:off x="7576063" y="2501520"/>
            <a:ext cx="1562100" cy="3095272"/>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 name="Google Shape;35;p23"/>
          <p:cNvPicPr preferRelativeResize="0"/>
          <p:nvPr/>
        </p:nvPicPr>
        <p:blipFill rotWithShape="1">
          <a:blip r:embed="rId5">
            <a:alphaModFix/>
          </a:blip>
          <a:srcRect b="0" l="0" r="0" t="0"/>
          <a:stretch/>
        </p:blipFill>
        <p:spPr>
          <a:xfrm>
            <a:off x="10342459" y="6329169"/>
            <a:ext cx="1262009" cy="3672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py with subheadings_blue">
  <p:cSld name="Copy with subheadings_blue">
    <p:spTree>
      <p:nvGrpSpPr>
        <p:cNvPr id="199" name="Shape 199"/>
        <p:cNvGrpSpPr/>
        <p:nvPr/>
      </p:nvGrpSpPr>
      <p:grpSpPr>
        <a:xfrm>
          <a:off x="0" y="0"/>
          <a:ext cx="0" cy="0"/>
          <a:chOff x="0" y="0"/>
          <a:chExt cx="0" cy="0"/>
        </a:xfrm>
      </p:grpSpPr>
      <p:sp>
        <p:nvSpPr>
          <p:cNvPr id="200" name="Google Shape;200;p29"/>
          <p:cNvSpPr/>
          <p:nvPr/>
        </p:nvSpPr>
        <p:spPr>
          <a:xfrm>
            <a:off x="9253537" y="0"/>
            <a:ext cx="2947172" cy="6876000"/>
          </a:xfrm>
          <a:custGeom>
            <a:rect b="b" l="l" r="r" t="t"/>
            <a:pathLst>
              <a:path extrusionOk="0" h="6853646" w="3772445">
                <a:moveTo>
                  <a:pt x="0" y="0"/>
                </a:moveTo>
                <a:lnTo>
                  <a:pt x="19050" y="69669"/>
                </a:lnTo>
                <a:lnTo>
                  <a:pt x="1482090" y="6853646"/>
                </a:lnTo>
                <a:lnTo>
                  <a:pt x="3763736" y="6844937"/>
                </a:lnTo>
                <a:lnTo>
                  <a:pt x="3772445" y="0"/>
                </a:lnTo>
                <a:lnTo>
                  <a:pt x="0" y="0"/>
                </a:lnTo>
                <a:close/>
              </a:path>
            </a:pathLst>
          </a:custGeom>
          <a:solidFill>
            <a:srgbClr val="006DA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p29"/>
          <p:cNvSpPr txBox="1"/>
          <p:nvPr>
            <p:ph idx="1" type="body"/>
          </p:nvPr>
        </p:nvSpPr>
        <p:spPr>
          <a:xfrm>
            <a:off x="306060" y="978761"/>
            <a:ext cx="8953326"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2" name="Google Shape;202;p29"/>
          <p:cNvSpPr txBox="1"/>
          <p:nvPr>
            <p:ph idx="2" type="body"/>
          </p:nvPr>
        </p:nvSpPr>
        <p:spPr>
          <a:xfrm>
            <a:off x="306060" y="326309"/>
            <a:ext cx="8953688"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3" name="Google Shape;203;p29"/>
          <p:cNvSpPr txBox="1"/>
          <p:nvPr>
            <p:ph idx="3" type="body"/>
          </p:nvPr>
        </p:nvSpPr>
        <p:spPr>
          <a:xfrm>
            <a:off x="306060" y="1729723"/>
            <a:ext cx="8953326"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4" name="Google Shape;204;p29"/>
          <p:cNvSpPr txBox="1"/>
          <p:nvPr>
            <p:ph idx="4" type="body"/>
          </p:nvPr>
        </p:nvSpPr>
        <p:spPr>
          <a:xfrm>
            <a:off x="300211" y="2097682"/>
            <a:ext cx="8953326" cy="1729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5" name="Google Shape;205;p29"/>
          <p:cNvSpPr txBox="1"/>
          <p:nvPr>
            <p:ph idx="5" type="body"/>
          </p:nvPr>
        </p:nvSpPr>
        <p:spPr>
          <a:xfrm>
            <a:off x="300211" y="4111606"/>
            <a:ext cx="8953326"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p29"/>
          <p:cNvSpPr txBox="1"/>
          <p:nvPr>
            <p:ph idx="6" type="body"/>
          </p:nvPr>
        </p:nvSpPr>
        <p:spPr>
          <a:xfrm>
            <a:off x="294362" y="4513254"/>
            <a:ext cx="8953326" cy="1729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7" name="Google Shape;207;p29"/>
          <p:cNvPicPr preferRelativeResize="0"/>
          <p:nvPr/>
        </p:nvPicPr>
        <p:blipFill rotWithShape="1">
          <a:blip r:embed="rId2">
            <a:alphaModFix/>
          </a:blip>
          <a:srcRect b="0" l="0" r="0" t="0"/>
          <a:stretch/>
        </p:blipFill>
        <p:spPr>
          <a:xfrm>
            <a:off x="10590967" y="6298367"/>
            <a:ext cx="1267288" cy="36873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py with two images">
  <p:cSld name="Copy with two images">
    <p:spTree>
      <p:nvGrpSpPr>
        <p:cNvPr id="208" name="Shape 208"/>
        <p:cNvGrpSpPr/>
        <p:nvPr/>
      </p:nvGrpSpPr>
      <p:grpSpPr>
        <a:xfrm>
          <a:off x="0" y="0"/>
          <a:ext cx="0" cy="0"/>
          <a:chOff x="0" y="0"/>
          <a:chExt cx="0" cy="0"/>
        </a:xfrm>
      </p:grpSpPr>
      <p:pic>
        <p:nvPicPr>
          <p:cNvPr id="209" name="Google Shape;209;p30"/>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210" name="Google Shape;210;p30"/>
          <p:cNvSpPr txBox="1"/>
          <p:nvPr>
            <p:ph idx="1" type="body"/>
          </p:nvPr>
        </p:nvSpPr>
        <p:spPr>
          <a:xfrm>
            <a:off x="306060" y="1046138"/>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1" name="Google Shape;211;p30"/>
          <p:cNvSpPr txBox="1"/>
          <p:nvPr>
            <p:ph idx="2" type="body"/>
          </p:nvPr>
        </p:nvSpPr>
        <p:spPr>
          <a:xfrm>
            <a:off x="306060" y="359998"/>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2" name="Google Shape;212;p30"/>
          <p:cNvSpPr txBox="1"/>
          <p:nvPr>
            <p:ph idx="3" type="body"/>
          </p:nvPr>
        </p:nvSpPr>
        <p:spPr>
          <a:xfrm>
            <a:off x="306060" y="1763411"/>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Google Shape;213;p30"/>
          <p:cNvSpPr txBox="1"/>
          <p:nvPr>
            <p:ph idx="4" type="body"/>
          </p:nvPr>
        </p:nvSpPr>
        <p:spPr>
          <a:xfrm>
            <a:off x="300212" y="2131371"/>
            <a:ext cx="4352700" cy="397613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14" name="Google Shape;214;p30"/>
          <p:cNvPicPr preferRelativeResize="0"/>
          <p:nvPr/>
        </p:nvPicPr>
        <p:blipFill rotWithShape="1">
          <a:blip r:embed="rId3">
            <a:alphaModFix/>
          </a:blip>
          <a:srcRect b="0" l="0" r="0" t="0"/>
          <a:stretch/>
        </p:blipFill>
        <p:spPr>
          <a:xfrm>
            <a:off x="10342459" y="6329169"/>
            <a:ext cx="1262009" cy="367200"/>
          </a:xfrm>
          <a:prstGeom prst="rect">
            <a:avLst/>
          </a:prstGeom>
          <a:noFill/>
          <a:ln>
            <a:noFill/>
          </a:ln>
        </p:spPr>
      </p:pic>
      <p:sp>
        <p:nvSpPr>
          <p:cNvPr id="215" name="Google Shape;215;p30"/>
          <p:cNvSpPr/>
          <p:nvPr>
            <p:ph idx="5" type="pic"/>
          </p:nvPr>
        </p:nvSpPr>
        <p:spPr>
          <a:xfrm>
            <a:off x="7380288" y="2520000"/>
            <a:ext cx="4027879" cy="2267900"/>
          </a:xfrm>
          <a:prstGeom prst="rect">
            <a:avLst/>
          </a:prstGeom>
          <a:blipFill rotWithShape="1">
            <a:blip r:embed="rId4">
              <a:alphaModFix/>
            </a:blip>
            <a:tile algn="ctr" flip="none" tx="0" sx="40000" ty="0" sy="40000"/>
          </a:blip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200"/>
              <a:buFont typeface="Arial"/>
              <a:buNone/>
              <a:defRPr b="0" i="0" sz="2200" u="none" cap="none" strike="noStrike">
                <a:solidFill>
                  <a:schemeClr val="lt1"/>
                </a:solidFill>
                <a:latin typeface="Arial Narrow"/>
                <a:ea typeface="Arial Narrow"/>
                <a:cs typeface="Arial Narrow"/>
                <a:sym typeface="Arial Narrow"/>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6" name="Google Shape;216;p30"/>
          <p:cNvSpPr/>
          <p:nvPr>
            <p:ph idx="6" type="pic"/>
          </p:nvPr>
        </p:nvSpPr>
        <p:spPr>
          <a:xfrm>
            <a:off x="4960507" y="2519363"/>
            <a:ext cx="2281237" cy="2268537"/>
          </a:xfrm>
          <a:prstGeom prst="rect">
            <a:avLst/>
          </a:prstGeom>
          <a:blipFill rotWithShape="1">
            <a:blip r:embed="rId5">
              <a:alphaModFix/>
            </a:blip>
            <a:tile algn="b" flip="none" tx="0" sx="40000" ty="0" sy="40000"/>
          </a:blip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lt1"/>
              </a:buClr>
              <a:buSzPts val="2200"/>
              <a:buFont typeface="Arial"/>
              <a:buNone/>
              <a:defRPr b="0" i="0" sz="2200" u="none" cap="none" strike="noStrike">
                <a:solidFill>
                  <a:schemeClr val="lt1"/>
                </a:solidFill>
                <a:latin typeface="Arial Narrow"/>
                <a:ea typeface="Arial Narrow"/>
                <a:cs typeface="Arial Narrow"/>
                <a:sym typeface="Arial Narrow"/>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slide copy_texture">
  <p:cSld name="Full slide copy_texture">
    <p:spTree>
      <p:nvGrpSpPr>
        <p:cNvPr id="217" name="Shape 217"/>
        <p:cNvGrpSpPr/>
        <p:nvPr/>
      </p:nvGrpSpPr>
      <p:grpSpPr>
        <a:xfrm>
          <a:off x="0" y="0"/>
          <a:ext cx="0" cy="0"/>
          <a:chOff x="0" y="0"/>
          <a:chExt cx="0" cy="0"/>
        </a:xfrm>
      </p:grpSpPr>
      <p:pic>
        <p:nvPicPr>
          <p:cNvPr id="218" name="Google Shape;218;p32"/>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219" name="Google Shape;219;p32"/>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0" name="Google Shape;220;p32"/>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1" name="Google Shape;221;p32"/>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2" name="Google Shape;222;p32"/>
          <p:cNvSpPr txBox="1"/>
          <p:nvPr>
            <p:ph idx="3" type="body"/>
          </p:nvPr>
        </p:nvSpPr>
        <p:spPr>
          <a:xfrm>
            <a:off x="306060" y="1729723"/>
            <a:ext cx="1080961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3" name="Google Shape;223;p32"/>
          <p:cNvSpPr txBox="1"/>
          <p:nvPr>
            <p:ph idx="4" type="body"/>
          </p:nvPr>
        </p:nvSpPr>
        <p:spPr>
          <a:xfrm>
            <a:off x="300211" y="2097681"/>
            <a:ext cx="10815464" cy="329916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4" name="Google Shape;224;p32"/>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sp>
        <p:nvSpPr>
          <p:cNvPr id="225" name="Google Shape;225;p32"/>
          <p:cNvSpPr/>
          <p:nvPr/>
        </p:nvSpPr>
        <p:spPr>
          <a:xfrm>
            <a:off x="0" y="6006108"/>
            <a:ext cx="12192000" cy="870942"/>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6" name="Google Shape;226;p32"/>
          <p:cNvPicPr preferRelativeResize="0"/>
          <p:nvPr/>
        </p:nvPicPr>
        <p:blipFill rotWithShape="1">
          <a:blip r:embed="rId2">
            <a:alphaModFix/>
          </a:blip>
          <a:srcRect b="0" l="0" r="0" t="0"/>
          <a:stretch/>
        </p:blipFill>
        <p:spPr>
          <a:xfrm>
            <a:off x="10590967" y="6298367"/>
            <a:ext cx="1267288" cy="36873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slide copy_texture option 3">
  <p:cSld name="Full slide copy_texture option 3">
    <p:spTree>
      <p:nvGrpSpPr>
        <p:cNvPr id="227" name="Shape 227"/>
        <p:cNvGrpSpPr/>
        <p:nvPr/>
      </p:nvGrpSpPr>
      <p:grpSpPr>
        <a:xfrm>
          <a:off x="0" y="0"/>
          <a:ext cx="0" cy="0"/>
          <a:chOff x="0" y="0"/>
          <a:chExt cx="0" cy="0"/>
        </a:xfrm>
      </p:grpSpPr>
      <p:pic>
        <p:nvPicPr>
          <p:cNvPr id="228" name="Google Shape;228;p34"/>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229" name="Google Shape;229;p34"/>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0" name="Google Shape;230;p34"/>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1" name="Google Shape;231;p34"/>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2" name="Google Shape;232;p34"/>
          <p:cNvSpPr txBox="1"/>
          <p:nvPr>
            <p:ph idx="3" type="body"/>
          </p:nvPr>
        </p:nvSpPr>
        <p:spPr>
          <a:xfrm>
            <a:off x="306060" y="1729723"/>
            <a:ext cx="1080961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p34"/>
          <p:cNvSpPr txBox="1"/>
          <p:nvPr>
            <p:ph idx="4" type="body"/>
          </p:nvPr>
        </p:nvSpPr>
        <p:spPr>
          <a:xfrm>
            <a:off x="300211" y="2097681"/>
            <a:ext cx="10815464" cy="385358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34" name="Google Shape;234;p34"/>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pic>
        <p:nvPicPr>
          <p:cNvPr id="235" name="Google Shape;235;p34"/>
          <p:cNvPicPr preferRelativeResize="0"/>
          <p:nvPr/>
        </p:nvPicPr>
        <p:blipFill rotWithShape="1">
          <a:blip r:embed="rId2">
            <a:alphaModFix/>
          </a:blip>
          <a:srcRect b="0" l="0" r="0" t="0"/>
          <a:stretch/>
        </p:blipFill>
        <p:spPr>
          <a:xfrm>
            <a:off x="10260914" y="6404379"/>
            <a:ext cx="1267288" cy="368735"/>
          </a:xfrm>
          <a:prstGeom prst="rect">
            <a:avLst/>
          </a:prstGeom>
          <a:noFill/>
          <a:ln>
            <a:noFill/>
          </a:ln>
        </p:spPr>
      </p:pic>
      <p:sp>
        <p:nvSpPr>
          <p:cNvPr id="236" name="Google Shape;236;p34"/>
          <p:cNvSpPr/>
          <p:nvPr/>
        </p:nvSpPr>
        <p:spPr>
          <a:xfrm flipH="1" rot="5400000">
            <a:off x="558815" y="4317983"/>
            <a:ext cx="2000250" cy="3117884"/>
          </a:xfrm>
          <a:prstGeom prst="triangle">
            <a:avLst>
              <a:gd fmla="val 0" name="adj"/>
            </a:avLst>
          </a:prstGeom>
          <a:blipFill rotWithShape="0">
            <a:blip r:embed="rId3">
              <a:alphaModFix/>
            </a:blip>
            <a:tile algn="r" flip="none" tx="762008" sx="50000" ty="0" sy="5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34"/>
          <p:cNvSpPr/>
          <p:nvPr/>
        </p:nvSpPr>
        <p:spPr>
          <a:xfrm flipH="1">
            <a:off x="-1" y="4876800"/>
            <a:ext cx="1176335" cy="1962472"/>
          </a:xfrm>
          <a:custGeom>
            <a:rect b="b" l="l" r="r" t="t"/>
            <a:pathLst>
              <a:path extrusionOk="0" h="9592694" w="1711036">
                <a:moveTo>
                  <a:pt x="0" y="3742485"/>
                </a:moveTo>
                <a:lnTo>
                  <a:pt x="1691986" y="0"/>
                </a:lnTo>
                <a:lnTo>
                  <a:pt x="1711036" y="9509516"/>
                </a:lnTo>
                <a:lnTo>
                  <a:pt x="1701511" y="9592694"/>
                </a:lnTo>
                <a:lnTo>
                  <a:pt x="0" y="3742485"/>
                </a:lnTo>
                <a:close/>
              </a:path>
            </a:pathLst>
          </a:custGeom>
          <a:solidFill>
            <a:srgbClr val="006CA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38" name="Google Shape;238;p34"/>
          <p:cNvPicPr preferRelativeResize="0"/>
          <p:nvPr/>
        </p:nvPicPr>
        <p:blipFill rotWithShape="1">
          <a:blip r:embed="rId4">
            <a:alphaModFix/>
          </a:blip>
          <a:srcRect b="0" l="0" r="0" t="0"/>
          <a:stretch/>
        </p:blipFill>
        <p:spPr>
          <a:xfrm>
            <a:off x="10342459" y="6329169"/>
            <a:ext cx="1262009" cy="367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py with image">
  <p:cSld name="Copy with image">
    <p:spTree>
      <p:nvGrpSpPr>
        <p:cNvPr id="36" name="Shape 36"/>
        <p:cNvGrpSpPr/>
        <p:nvPr/>
      </p:nvGrpSpPr>
      <p:grpSpPr>
        <a:xfrm>
          <a:off x="0" y="0"/>
          <a:ext cx="0" cy="0"/>
          <a:chOff x="0" y="0"/>
          <a:chExt cx="0" cy="0"/>
        </a:xfrm>
      </p:grpSpPr>
      <p:sp>
        <p:nvSpPr>
          <p:cNvPr id="37" name="Google Shape;37;p22"/>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p22"/>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22"/>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22"/>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22"/>
          <p:cNvSpPr/>
          <p:nvPr/>
        </p:nvSpPr>
        <p:spPr>
          <a:xfrm>
            <a:off x="8428264" y="0"/>
            <a:ext cx="3772445" cy="6853646"/>
          </a:xfrm>
          <a:custGeom>
            <a:rect b="b" l="l" r="r" t="t"/>
            <a:pathLst>
              <a:path extrusionOk="0" h="6853646" w="3772445">
                <a:moveTo>
                  <a:pt x="0" y="0"/>
                </a:moveTo>
                <a:lnTo>
                  <a:pt x="19050" y="69669"/>
                </a:lnTo>
                <a:lnTo>
                  <a:pt x="1482090" y="6853646"/>
                </a:lnTo>
                <a:lnTo>
                  <a:pt x="3763736" y="6844937"/>
                </a:lnTo>
                <a:lnTo>
                  <a:pt x="3772445" y="0"/>
                </a:lnTo>
                <a:lnTo>
                  <a:pt x="0" y="0"/>
                </a:lnTo>
                <a:close/>
              </a:path>
            </a:pathLst>
          </a:custGeom>
          <a:blipFill rotWithShape="1">
            <a:blip r:embed="rId2">
              <a:alphaModFix/>
            </a:blip>
            <a:tile algn="r" flip="none" tx="762000" sx="80000" ty="0" sy="8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22"/>
          <p:cNvSpPr/>
          <p:nvPr/>
        </p:nvSpPr>
        <p:spPr>
          <a:xfrm>
            <a:off x="9993085" y="9525"/>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22"/>
          <p:cNvSpPr/>
          <p:nvPr/>
        </p:nvSpPr>
        <p:spPr>
          <a:xfrm>
            <a:off x="8420099" y="1"/>
            <a:ext cx="1571625" cy="6877050"/>
          </a:xfrm>
          <a:custGeom>
            <a:rect b="b" l="l" r="r" t="t"/>
            <a:pathLst>
              <a:path extrusionOk="0" h="6877050" w="1571625">
                <a:moveTo>
                  <a:pt x="0" y="0"/>
                </a:moveTo>
                <a:lnTo>
                  <a:pt x="1571625" y="19050"/>
                </a:lnTo>
                <a:lnTo>
                  <a:pt x="1571625" y="6877050"/>
                </a:lnTo>
                <a:lnTo>
                  <a:pt x="1495425" y="6877050"/>
                </a:lnTo>
                <a:lnTo>
                  <a:pt x="0" y="0"/>
                </a:lnTo>
                <a:close/>
              </a:path>
            </a:pathLst>
          </a:custGeom>
          <a:solidFill>
            <a:srgbClr val="006CA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4" name="Google Shape;44;p22"/>
          <p:cNvPicPr preferRelativeResize="0"/>
          <p:nvPr/>
        </p:nvPicPr>
        <p:blipFill rotWithShape="1">
          <a:blip r:embed="rId3">
            <a:alphaModFix/>
          </a:blip>
          <a:srcRect b="0" l="0" r="0" t="0"/>
          <a:stretch/>
        </p:blipFill>
        <p:spPr>
          <a:xfrm>
            <a:off x="10552867" y="6397304"/>
            <a:ext cx="1267288" cy="368735"/>
          </a:xfrm>
          <a:prstGeom prst="rect">
            <a:avLst/>
          </a:prstGeom>
          <a:noFill/>
          <a:ln>
            <a:noFill/>
          </a:ln>
        </p:spPr>
      </p:pic>
      <p:sp>
        <p:nvSpPr>
          <p:cNvPr id="45" name="Google Shape;45;p22"/>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22"/>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7" name="Google Shape;47;p22"/>
          <p:cNvSpPr txBox="1"/>
          <p:nvPr>
            <p:ph idx="3" type="body"/>
          </p:nvPr>
        </p:nvSpPr>
        <p:spPr>
          <a:xfrm>
            <a:off x="306060" y="1729723"/>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 name="Google Shape;48;p22"/>
          <p:cNvSpPr txBox="1"/>
          <p:nvPr>
            <p:ph idx="4" type="body"/>
          </p:nvPr>
        </p:nvSpPr>
        <p:spPr>
          <a:xfrm>
            <a:off x="300211" y="2097682"/>
            <a:ext cx="7451725" cy="1729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22"/>
          <p:cNvSpPr txBox="1"/>
          <p:nvPr>
            <p:ph idx="5" type="body"/>
          </p:nvPr>
        </p:nvSpPr>
        <p:spPr>
          <a:xfrm>
            <a:off x="300211" y="4111606"/>
            <a:ext cx="7451725"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22"/>
          <p:cNvSpPr txBox="1"/>
          <p:nvPr>
            <p:ph idx="6" type="body"/>
          </p:nvPr>
        </p:nvSpPr>
        <p:spPr>
          <a:xfrm>
            <a:off x="294362" y="4513254"/>
            <a:ext cx="7451725" cy="1729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slide copy_grey">
  <p:cSld name="Full slide copy_grey">
    <p:spTree>
      <p:nvGrpSpPr>
        <p:cNvPr id="51" name="Shape 51"/>
        <p:cNvGrpSpPr/>
        <p:nvPr/>
      </p:nvGrpSpPr>
      <p:grpSpPr>
        <a:xfrm>
          <a:off x="0" y="0"/>
          <a:ext cx="0" cy="0"/>
          <a:chOff x="0" y="0"/>
          <a:chExt cx="0" cy="0"/>
        </a:xfrm>
      </p:grpSpPr>
      <p:pic>
        <p:nvPicPr>
          <p:cNvPr id="52" name="Google Shape;52;p43"/>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53" name="Google Shape;53;p43"/>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43"/>
          <p:cNvSpPr txBox="1"/>
          <p:nvPr>
            <p:ph idx="1" type="body"/>
          </p:nvPr>
        </p:nvSpPr>
        <p:spPr>
          <a:xfrm>
            <a:off x="306060" y="978761"/>
            <a:ext cx="11585261" cy="46646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 name="Google Shape;55;p43"/>
          <p:cNvSpPr txBox="1"/>
          <p:nvPr>
            <p:ph idx="2" type="body"/>
          </p:nvPr>
        </p:nvSpPr>
        <p:spPr>
          <a:xfrm>
            <a:off x="306059" y="326309"/>
            <a:ext cx="11585729" cy="73695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4200"/>
              <a:buFont typeface="Arial"/>
              <a:buNone/>
              <a:defRPr b="1" i="0" sz="42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 name="Google Shape;56;p43"/>
          <p:cNvSpPr txBox="1"/>
          <p:nvPr>
            <p:ph idx="3" type="body"/>
          </p:nvPr>
        </p:nvSpPr>
        <p:spPr>
          <a:xfrm>
            <a:off x="306060" y="1729723"/>
            <a:ext cx="11585309" cy="40164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43"/>
          <p:cNvSpPr txBox="1"/>
          <p:nvPr>
            <p:ph idx="4" type="body"/>
          </p:nvPr>
        </p:nvSpPr>
        <p:spPr>
          <a:xfrm>
            <a:off x="300211" y="2097681"/>
            <a:ext cx="11591578" cy="329916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58" name="Google Shape;58;p43"/>
          <p:cNvPicPr preferRelativeResize="0"/>
          <p:nvPr/>
        </p:nvPicPr>
        <p:blipFill rotWithShape="1">
          <a:blip r:embed="rId2">
            <a:alphaModFix/>
          </a:blip>
          <a:srcRect b="0" l="0" r="0" t="0"/>
          <a:stretch/>
        </p:blipFill>
        <p:spPr>
          <a:xfrm>
            <a:off x="10705267" y="6373900"/>
            <a:ext cx="1267288" cy="368735"/>
          </a:xfrm>
          <a:prstGeom prst="rect">
            <a:avLst/>
          </a:prstGeom>
          <a:noFill/>
          <a:ln>
            <a:noFill/>
          </a:ln>
        </p:spPr>
      </p:pic>
      <p:sp>
        <p:nvSpPr>
          <p:cNvPr id="59" name="Google Shape;59;p43"/>
          <p:cNvSpPr/>
          <p:nvPr/>
        </p:nvSpPr>
        <p:spPr>
          <a:xfrm>
            <a:off x="0" y="6006108"/>
            <a:ext cx="12192000" cy="870942"/>
          </a:xfrm>
          <a:prstGeom prst="rect">
            <a:avLst/>
          </a:prstGeom>
          <a:solidFill>
            <a:srgbClr val="D2D2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0" name="Google Shape;60;p43"/>
          <p:cNvPicPr preferRelativeResize="0"/>
          <p:nvPr/>
        </p:nvPicPr>
        <p:blipFill rotWithShape="1">
          <a:blip r:embed="rId3">
            <a:alphaModFix/>
          </a:blip>
          <a:srcRect b="0" l="0" r="0" t="0"/>
          <a:stretch/>
        </p:blipFill>
        <p:spPr>
          <a:xfrm>
            <a:off x="10342459" y="6329169"/>
            <a:ext cx="1262009" cy="367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slide image">
  <p:cSld name="Full slide image">
    <p:spTree>
      <p:nvGrpSpPr>
        <p:cNvPr id="61" name="Shape 61"/>
        <p:cNvGrpSpPr/>
        <p:nvPr/>
      </p:nvGrpSpPr>
      <p:grpSpPr>
        <a:xfrm>
          <a:off x="0" y="0"/>
          <a:ext cx="0" cy="0"/>
          <a:chOff x="0" y="0"/>
          <a:chExt cx="0" cy="0"/>
        </a:xfrm>
      </p:grpSpPr>
      <p:sp>
        <p:nvSpPr>
          <p:cNvPr id="62" name="Google Shape;62;p18"/>
          <p:cNvSpPr/>
          <p:nvPr/>
        </p:nvSpPr>
        <p:spPr>
          <a:xfrm>
            <a:off x="5876925" y="-19050"/>
            <a:ext cx="6315075" cy="6896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18"/>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 name="Google Shape;64;p18"/>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p18"/>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18"/>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7" name="Google Shape;67;p18"/>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68" name="Google Shape;68;p18"/>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18"/>
          <p:cNvSpPr/>
          <p:nvPr/>
        </p:nvSpPr>
        <p:spPr>
          <a:xfrm flipH="1">
            <a:off x="-24304" y="-7280"/>
            <a:ext cx="12216304" cy="6865280"/>
          </a:xfrm>
          <a:custGeom>
            <a:rect b="b" l="l" r="r" t="t"/>
            <a:pathLst>
              <a:path extrusionOk="0" h="6939863" w="8043932">
                <a:moveTo>
                  <a:pt x="4284913" y="7359"/>
                </a:moveTo>
                <a:lnTo>
                  <a:pt x="6795" y="0"/>
                </a:lnTo>
                <a:lnTo>
                  <a:pt x="0" y="6939863"/>
                </a:lnTo>
                <a:lnTo>
                  <a:pt x="8035223" y="6938953"/>
                </a:lnTo>
                <a:lnTo>
                  <a:pt x="8043932" y="7359"/>
                </a:lnTo>
                <a:lnTo>
                  <a:pt x="4284913" y="7359"/>
                </a:lnTo>
                <a:close/>
              </a:path>
            </a:pathLst>
          </a:custGeom>
          <a:blipFill rotWithShape="0">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 name="Google Shape;70;p18"/>
          <p:cNvSpPr/>
          <p:nvPr/>
        </p:nvSpPr>
        <p:spPr>
          <a:xfrm rot="-1152057">
            <a:off x="9301439" y="-744350"/>
            <a:ext cx="1562100" cy="8115342"/>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p18"/>
          <p:cNvSpPr/>
          <p:nvPr/>
        </p:nvSpPr>
        <p:spPr>
          <a:xfrm>
            <a:off x="8277224" y="-9525"/>
            <a:ext cx="3914775" cy="6877050"/>
          </a:xfrm>
          <a:custGeom>
            <a:rect b="b" l="l" r="r" t="t"/>
            <a:pathLst>
              <a:path extrusionOk="0" h="6858000" w="3914775">
                <a:moveTo>
                  <a:pt x="0" y="9525"/>
                </a:moveTo>
                <a:lnTo>
                  <a:pt x="3914775" y="0"/>
                </a:lnTo>
                <a:lnTo>
                  <a:pt x="3914775" y="6858000"/>
                </a:lnTo>
                <a:lnTo>
                  <a:pt x="3867150" y="6858000"/>
                </a:lnTo>
                <a:lnTo>
                  <a:pt x="0" y="9525"/>
                </a:lnTo>
                <a:close/>
              </a:path>
            </a:pathLst>
          </a:custGeom>
          <a:solidFill>
            <a:srgbClr val="006CAB">
              <a:alpha val="6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2" name="Google Shape;72;p18"/>
          <p:cNvPicPr preferRelativeResize="0"/>
          <p:nvPr/>
        </p:nvPicPr>
        <p:blipFill rotWithShape="1">
          <a:blip r:embed="rId2">
            <a:alphaModFix/>
          </a:blip>
          <a:srcRect b="0" l="0" r="0" t="0"/>
          <a:stretch/>
        </p:blipFill>
        <p:spPr>
          <a:xfrm>
            <a:off x="10218435" y="6300135"/>
            <a:ext cx="1267288" cy="3687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_image option 1">
  <p:cSld name="1_Title slide_image option 1">
    <p:spTree>
      <p:nvGrpSpPr>
        <p:cNvPr id="73" name="Shape 73"/>
        <p:cNvGrpSpPr/>
        <p:nvPr/>
      </p:nvGrpSpPr>
      <p:grpSpPr>
        <a:xfrm>
          <a:off x="0" y="0"/>
          <a:ext cx="0" cy="0"/>
          <a:chOff x="0" y="0"/>
          <a:chExt cx="0" cy="0"/>
        </a:xfrm>
      </p:grpSpPr>
      <p:sp>
        <p:nvSpPr>
          <p:cNvPr id="74" name="Google Shape;74;p19"/>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9"/>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19"/>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9"/>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8" name="Google Shape;78;p19"/>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sp>
        <p:nvSpPr>
          <p:cNvPr id="79" name="Google Shape;79;p19"/>
          <p:cNvSpPr/>
          <p:nvPr/>
        </p:nvSpPr>
        <p:spPr>
          <a:xfrm>
            <a:off x="5876925" y="-19050"/>
            <a:ext cx="6315075" cy="6886575"/>
          </a:xfrm>
          <a:custGeom>
            <a:rect b="b" l="l" r="r" t="t"/>
            <a:pathLst>
              <a:path extrusionOk="0" h="6886575" w="63150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 name="Google Shape;80;p19"/>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19"/>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19"/>
          <p:cNvSpPr/>
          <p:nvPr/>
        </p:nvSpPr>
        <p:spPr>
          <a:xfrm>
            <a:off x="7600950" y="-9524"/>
            <a:ext cx="1485900" cy="6858000"/>
          </a:xfrm>
          <a:custGeom>
            <a:rect b="b" l="l" r="r" t="t"/>
            <a:pathLst>
              <a:path extrusionOk="0" h="6886575" w="1485900">
                <a:moveTo>
                  <a:pt x="0" y="0"/>
                </a:moveTo>
                <a:lnTo>
                  <a:pt x="1485900" y="19050"/>
                </a:lnTo>
                <a:lnTo>
                  <a:pt x="1485900" y="6877050"/>
                </a:lnTo>
                <a:lnTo>
                  <a:pt x="1438275" y="6886575"/>
                </a:lnTo>
                <a:lnTo>
                  <a:pt x="0" y="0"/>
                </a:lnTo>
                <a:close/>
              </a:path>
            </a:pathLst>
          </a:custGeom>
          <a:solidFill>
            <a:srgbClr val="006CA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image option 2">
  <p:cSld name="Title slide_image option 2">
    <p:spTree>
      <p:nvGrpSpPr>
        <p:cNvPr id="83" name="Shape 83"/>
        <p:cNvGrpSpPr/>
        <p:nvPr/>
      </p:nvGrpSpPr>
      <p:grpSpPr>
        <a:xfrm>
          <a:off x="0" y="0"/>
          <a:ext cx="0" cy="0"/>
          <a:chOff x="0" y="0"/>
          <a:chExt cx="0" cy="0"/>
        </a:xfrm>
      </p:grpSpPr>
      <p:sp>
        <p:nvSpPr>
          <p:cNvPr id="84" name="Google Shape;84;p20"/>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20"/>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20"/>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20"/>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88" name="Google Shape;88;p20"/>
          <p:cNvPicPr preferRelativeResize="0"/>
          <p:nvPr/>
        </p:nvPicPr>
        <p:blipFill rotWithShape="1">
          <a:blip r:embed="rId2">
            <a:alphaModFix/>
          </a:blip>
          <a:srcRect b="0" l="0" r="0" t="0"/>
          <a:stretch/>
        </p:blipFill>
        <p:spPr>
          <a:xfrm>
            <a:off x="501668" y="440724"/>
            <a:ext cx="2270107" cy="660521"/>
          </a:xfrm>
          <a:prstGeom prst="rect">
            <a:avLst/>
          </a:prstGeom>
          <a:noFill/>
          <a:ln>
            <a:noFill/>
          </a:ln>
        </p:spPr>
      </p:pic>
      <p:sp>
        <p:nvSpPr>
          <p:cNvPr id="89" name="Google Shape;89;p20"/>
          <p:cNvSpPr/>
          <p:nvPr/>
        </p:nvSpPr>
        <p:spPr>
          <a:xfrm>
            <a:off x="5876925" y="-19050"/>
            <a:ext cx="6315075" cy="6886575"/>
          </a:xfrm>
          <a:custGeom>
            <a:rect b="b" l="l" r="r" t="t"/>
            <a:pathLst>
              <a:path extrusionOk="0" h="6886575" w="63150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20"/>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 name="Google Shape;91;p20"/>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 name="Google Shape;92;p20"/>
          <p:cNvSpPr/>
          <p:nvPr/>
        </p:nvSpPr>
        <p:spPr>
          <a:xfrm>
            <a:off x="7605712" y="-19050"/>
            <a:ext cx="1485900" cy="6886575"/>
          </a:xfrm>
          <a:custGeom>
            <a:rect b="b" l="l" r="r" t="t"/>
            <a:pathLst>
              <a:path extrusionOk="0" h="6886575" w="1485900">
                <a:moveTo>
                  <a:pt x="0" y="0"/>
                </a:moveTo>
                <a:lnTo>
                  <a:pt x="1485900" y="19050"/>
                </a:lnTo>
                <a:lnTo>
                  <a:pt x="1485900" y="6877050"/>
                </a:lnTo>
                <a:lnTo>
                  <a:pt x="1438275" y="6886575"/>
                </a:lnTo>
                <a:lnTo>
                  <a:pt x="0" y="0"/>
                </a:lnTo>
                <a:close/>
              </a:path>
            </a:pathLst>
          </a:custGeom>
          <a:solidFill>
            <a:srgbClr val="006CA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image option 3">
  <p:cSld name="Title slide_image option 3">
    <p:spTree>
      <p:nvGrpSpPr>
        <p:cNvPr id="93" name="Shape 93"/>
        <p:cNvGrpSpPr/>
        <p:nvPr/>
      </p:nvGrpSpPr>
      <p:grpSpPr>
        <a:xfrm>
          <a:off x="0" y="0"/>
          <a:ext cx="0" cy="0"/>
          <a:chOff x="0" y="0"/>
          <a:chExt cx="0" cy="0"/>
        </a:xfrm>
      </p:grpSpPr>
      <p:sp>
        <p:nvSpPr>
          <p:cNvPr id="94" name="Google Shape;94;p21"/>
          <p:cNvSpPr txBox="1"/>
          <p:nvPr>
            <p:ph idx="1" type="body"/>
          </p:nvPr>
        </p:nvSpPr>
        <p:spPr>
          <a:xfrm>
            <a:off x="379112" y="2765699"/>
            <a:ext cx="6012163" cy="6781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 name="Google Shape;95;p21"/>
          <p:cNvSpPr txBox="1"/>
          <p:nvPr>
            <p:ph idx="2" type="body"/>
          </p:nvPr>
        </p:nvSpPr>
        <p:spPr>
          <a:xfrm>
            <a:off x="370485" y="4463086"/>
            <a:ext cx="5649316"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p21"/>
          <p:cNvSpPr txBox="1"/>
          <p:nvPr>
            <p:ph idx="3" type="body"/>
          </p:nvPr>
        </p:nvSpPr>
        <p:spPr>
          <a:xfrm>
            <a:off x="378808" y="1959605"/>
            <a:ext cx="6012467" cy="11802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CAB"/>
              </a:buClr>
              <a:buSzPts val="4500"/>
              <a:buFont typeface="Arial"/>
              <a:buNone/>
              <a:defRPr b="1" i="0" sz="4500" u="none" cap="none" strike="noStrike">
                <a:solidFill>
                  <a:srgbClr val="006CAB"/>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21"/>
          <p:cNvSpPr txBox="1"/>
          <p:nvPr>
            <p:ph idx="4" type="body"/>
          </p:nvPr>
        </p:nvSpPr>
        <p:spPr>
          <a:xfrm>
            <a:off x="370183" y="4872811"/>
            <a:ext cx="5649617" cy="4097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21"/>
          <p:cNvSpPr/>
          <p:nvPr/>
        </p:nvSpPr>
        <p:spPr>
          <a:xfrm>
            <a:off x="5876925" y="-19050"/>
            <a:ext cx="6315075" cy="6886575"/>
          </a:xfrm>
          <a:custGeom>
            <a:rect b="b" l="l" r="r" t="t"/>
            <a:pathLst>
              <a:path extrusionOk="0" h="6886575" w="6315075">
                <a:moveTo>
                  <a:pt x="6305550" y="0"/>
                </a:moveTo>
                <a:lnTo>
                  <a:pt x="5067300" y="0"/>
                </a:lnTo>
                <a:lnTo>
                  <a:pt x="4857750" y="2286000"/>
                </a:lnTo>
                <a:lnTo>
                  <a:pt x="4648200" y="19050"/>
                </a:lnTo>
                <a:lnTo>
                  <a:pt x="1609725" y="9525"/>
                </a:lnTo>
                <a:lnTo>
                  <a:pt x="0" y="6877050"/>
                </a:lnTo>
                <a:lnTo>
                  <a:pt x="4181475" y="6867525"/>
                </a:lnTo>
                <a:lnTo>
                  <a:pt x="4191000" y="4048125"/>
                </a:lnTo>
                <a:lnTo>
                  <a:pt x="4400550" y="6877050"/>
                </a:lnTo>
                <a:lnTo>
                  <a:pt x="5305425" y="6877050"/>
                </a:lnTo>
                <a:lnTo>
                  <a:pt x="5524500" y="4057650"/>
                </a:lnTo>
                <a:lnTo>
                  <a:pt x="5534025" y="6867525"/>
                </a:lnTo>
                <a:lnTo>
                  <a:pt x="6315075" y="6886575"/>
                </a:lnTo>
                <a:lnTo>
                  <a:pt x="6305550" y="0"/>
                </a:lnTo>
                <a:close/>
              </a:path>
            </a:pathLst>
          </a:cu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21"/>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21"/>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21"/>
          <p:cNvSpPr/>
          <p:nvPr/>
        </p:nvSpPr>
        <p:spPr>
          <a:xfrm>
            <a:off x="7605712" y="-19050"/>
            <a:ext cx="1485900" cy="6886575"/>
          </a:xfrm>
          <a:custGeom>
            <a:rect b="b" l="l" r="r" t="t"/>
            <a:pathLst>
              <a:path extrusionOk="0" h="6886575" w="1485900">
                <a:moveTo>
                  <a:pt x="0" y="0"/>
                </a:moveTo>
                <a:lnTo>
                  <a:pt x="1485900" y="19050"/>
                </a:lnTo>
                <a:lnTo>
                  <a:pt x="1485900" y="6877050"/>
                </a:lnTo>
                <a:lnTo>
                  <a:pt x="1438275" y="6886575"/>
                </a:lnTo>
                <a:lnTo>
                  <a:pt x="0" y="0"/>
                </a:lnTo>
                <a:close/>
              </a:path>
            </a:pathLst>
          </a:custGeom>
          <a:solidFill>
            <a:srgbClr val="006CA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 name="Google Shape;102;p21"/>
          <p:cNvPicPr preferRelativeResize="0"/>
          <p:nvPr/>
        </p:nvPicPr>
        <p:blipFill rotWithShape="1">
          <a:blip r:embed="rId3">
            <a:alphaModFix/>
          </a:blip>
          <a:srcRect b="0" l="0" r="0" t="0"/>
          <a:stretch/>
        </p:blipFill>
        <p:spPr>
          <a:xfrm>
            <a:off x="501668" y="440724"/>
            <a:ext cx="2270107" cy="66052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slide image with caption">
  <p:cSld name="Full slide image with caption">
    <p:spTree>
      <p:nvGrpSpPr>
        <p:cNvPr id="103" name="Shape 103"/>
        <p:cNvGrpSpPr/>
        <p:nvPr/>
      </p:nvGrpSpPr>
      <p:grpSpPr>
        <a:xfrm>
          <a:off x="0" y="0"/>
          <a:ext cx="0" cy="0"/>
          <a:chOff x="0" y="0"/>
          <a:chExt cx="0" cy="0"/>
        </a:xfrm>
      </p:grpSpPr>
      <p:sp>
        <p:nvSpPr>
          <p:cNvPr id="104" name="Google Shape;104;p24"/>
          <p:cNvSpPr/>
          <p:nvPr/>
        </p:nvSpPr>
        <p:spPr>
          <a:xfrm>
            <a:off x="5876925" y="-19050"/>
            <a:ext cx="6315075" cy="6896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p24"/>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p24"/>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24"/>
          <p:cNvSpPr/>
          <p:nvPr/>
        </p:nvSpPr>
        <p:spPr>
          <a:xfrm>
            <a:off x="7491412" y="-28575"/>
            <a:ext cx="1562100" cy="6886575"/>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p24"/>
          <p:cNvSpPr/>
          <p:nvPr/>
        </p:nvSpPr>
        <p:spPr>
          <a:xfrm>
            <a:off x="9091612" y="-19050"/>
            <a:ext cx="123825" cy="68675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9" name="Google Shape;109;p24"/>
          <p:cNvPicPr preferRelativeResize="0"/>
          <p:nvPr/>
        </p:nvPicPr>
        <p:blipFill rotWithShape="1">
          <a:blip r:embed="rId2">
            <a:alphaModFix/>
          </a:blip>
          <a:srcRect b="0" l="0" r="0" t="0"/>
          <a:stretch/>
        </p:blipFill>
        <p:spPr>
          <a:xfrm>
            <a:off x="10552867" y="6397304"/>
            <a:ext cx="1267288" cy="368735"/>
          </a:xfrm>
          <a:prstGeom prst="rect">
            <a:avLst/>
          </a:prstGeom>
          <a:noFill/>
          <a:ln>
            <a:noFill/>
          </a:ln>
        </p:spPr>
      </p:pic>
      <p:sp>
        <p:nvSpPr>
          <p:cNvPr id="110" name="Google Shape;110;p24"/>
          <p:cNvSpPr/>
          <p:nvPr/>
        </p:nvSpPr>
        <p:spPr>
          <a:xfrm>
            <a:off x="219075" y="85725"/>
            <a:ext cx="2771775" cy="1162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1" name="Google Shape;111;p24"/>
          <p:cNvSpPr/>
          <p:nvPr/>
        </p:nvSpPr>
        <p:spPr>
          <a:xfrm flipH="1">
            <a:off x="-24304" y="-7280"/>
            <a:ext cx="12216304" cy="6865280"/>
          </a:xfrm>
          <a:custGeom>
            <a:rect b="b" l="l" r="r" t="t"/>
            <a:pathLst>
              <a:path extrusionOk="0" h="6939863" w="8043932">
                <a:moveTo>
                  <a:pt x="4284913" y="7359"/>
                </a:moveTo>
                <a:lnTo>
                  <a:pt x="6795" y="0"/>
                </a:lnTo>
                <a:lnTo>
                  <a:pt x="0" y="6939863"/>
                </a:lnTo>
                <a:lnTo>
                  <a:pt x="8035223" y="6938953"/>
                </a:lnTo>
                <a:lnTo>
                  <a:pt x="8043932" y="7359"/>
                </a:lnTo>
                <a:lnTo>
                  <a:pt x="4284913" y="7359"/>
                </a:lnTo>
                <a:close/>
              </a:path>
            </a:pathLst>
          </a:custGeom>
          <a:blipFill rotWithShape="0">
            <a:blip r:embed="rId3">
              <a:alphaModFix/>
            </a:blip>
            <a:tile algn="ctr" flip="none" tx="0" sx="25000" ty="0" sy="25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24"/>
          <p:cNvSpPr/>
          <p:nvPr/>
        </p:nvSpPr>
        <p:spPr>
          <a:xfrm flipH="1" rot="10800000">
            <a:off x="7529168" y="3164378"/>
            <a:ext cx="4681882" cy="3657597"/>
          </a:xfrm>
          <a:custGeom>
            <a:rect b="b" l="l" r="r" t="t"/>
            <a:pathLst>
              <a:path extrusionOk="0" h="6930190" w="3914775">
                <a:moveTo>
                  <a:pt x="0" y="9525"/>
                </a:moveTo>
                <a:lnTo>
                  <a:pt x="3914775" y="0"/>
                </a:lnTo>
                <a:lnTo>
                  <a:pt x="3914775" y="6858000"/>
                </a:lnTo>
                <a:lnTo>
                  <a:pt x="3906972" y="6930190"/>
                </a:lnTo>
                <a:lnTo>
                  <a:pt x="0" y="9525"/>
                </a:lnTo>
                <a:close/>
              </a:path>
            </a:pathLst>
          </a:custGeom>
          <a:solidFill>
            <a:srgbClr val="006CAB">
              <a:alpha val="4823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24"/>
          <p:cNvSpPr/>
          <p:nvPr/>
        </p:nvSpPr>
        <p:spPr>
          <a:xfrm rot="3962384">
            <a:off x="9070353" y="2092690"/>
            <a:ext cx="1562100" cy="5853962"/>
          </a:xfrm>
          <a:custGeom>
            <a:rect b="b" l="l" r="r" t="t"/>
            <a:pathLst>
              <a:path extrusionOk="0" h="6886575" w="1562100">
                <a:moveTo>
                  <a:pt x="0" y="0"/>
                </a:moveTo>
                <a:lnTo>
                  <a:pt x="1447800" y="6886575"/>
                </a:lnTo>
                <a:lnTo>
                  <a:pt x="1562100" y="6886575"/>
                </a:lnTo>
                <a:lnTo>
                  <a:pt x="104775" y="9525"/>
                </a:lnTo>
                <a:lnTo>
                  <a:pt x="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24"/>
          <p:cNvSpPr txBox="1"/>
          <p:nvPr>
            <p:ph idx="1" type="body"/>
          </p:nvPr>
        </p:nvSpPr>
        <p:spPr>
          <a:xfrm>
            <a:off x="9629956" y="5278826"/>
            <a:ext cx="2309631" cy="130284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1" i="0" sz="2000" u="none" cap="none" strike="noStrike">
                <a:solidFill>
                  <a:schemeClr val="dk1"/>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5" name="Google Shape;115;p24"/>
          <p:cNvPicPr preferRelativeResize="0"/>
          <p:nvPr/>
        </p:nvPicPr>
        <p:blipFill rotWithShape="1">
          <a:blip r:embed="rId2">
            <a:alphaModFix/>
          </a:blip>
          <a:srcRect b="0" l="0" r="0" t="0"/>
          <a:stretch/>
        </p:blipFill>
        <p:spPr>
          <a:xfrm>
            <a:off x="219075" y="6314423"/>
            <a:ext cx="1267288" cy="3687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5" Type="http://schemas.openxmlformats.org/officeDocument/2006/relationships/theme" Target="../theme/theme3.xml"/><Relationship Id="rId14" Type="http://schemas.openxmlformats.org/officeDocument/2006/relationships/slideLayout" Target="../slideLayouts/slideLayout2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5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6" name="Shape 11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8.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hyperlink" Target="https://www.flickr.com/photos/omegatron/438272146/in/photostream/" TargetMode="Externa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www.monash.edu/library/skills/rsd" TargetMode="External"/><Relationship Id="rId4" Type="http://schemas.openxmlformats.org/officeDocument/2006/relationships/image" Target="../media/image33.png"/><Relationship Id="rId5" Type="http://schemas.openxmlformats.org/officeDocument/2006/relationships/image" Target="../media/image36.png"/><Relationship Id="rId6"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ro.uow.edu.au/jutlp/vol15/iss4/7" TargetMode="External"/><Relationship Id="rId4" Type="http://schemas.openxmlformats.org/officeDocument/2006/relationships/hyperlink" Target="https://www.occupationaltherapyboard.gov.au/Codes-Guidelines/Competencies.aspx." TargetMode="External"/><Relationship Id="rId5" Type="http://schemas.openxmlformats.org/officeDocument/2006/relationships/hyperlink" Target="https://www.occupationaltherapyboard.gov.au" TargetMode="External"/><Relationship Id="rId6" Type="http://schemas.openxmlformats.org/officeDocument/2006/relationships/hyperlink" Target="http://eprints.qut.edu.au/44065/http:/www.uws.edu.au/community/in_the_community/oue" TargetMode="External"/><Relationship Id="rId7" Type="http://schemas.openxmlformats.org/officeDocument/2006/relationships/hyperlink" Target="http://nul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9.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1"/>
          <p:cNvSpPr txBox="1"/>
          <p:nvPr>
            <p:ph idx="2" type="body"/>
          </p:nvPr>
        </p:nvSpPr>
        <p:spPr>
          <a:xfrm>
            <a:off x="370484" y="3967638"/>
            <a:ext cx="5649316" cy="11802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sz="2400"/>
              <a:t>Paula Todd - Subject Librarian</a:t>
            </a:r>
            <a:endParaRPr sz="2400"/>
          </a:p>
          <a:p>
            <a:pPr indent="0" lvl="0" marL="0" rtl="0" algn="l">
              <a:lnSpc>
                <a:spcPct val="90000"/>
              </a:lnSpc>
              <a:spcBef>
                <a:spcPts val="1000"/>
              </a:spcBef>
              <a:spcAft>
                <a:spcPts val="0"/>
              </a:spcAft>
              <a:buClr>
                <a:schemeClr val="dk1"/>
              </a:buClr>
              <a:buSzPts val="2000"/>
              <a:buNone/>
            </a:pPr>
            <a:r>
              <a:rPr lang="en-AU" sz="2400"/>
              <a:t>Nastaran Khoshsabk – Learning Skills Adviser</a:t>
            </a:r>
            <a:endParaRPr sz="2400"/>
          </a:p>
          <a:p>
            <a:pPr indent="0" lvl="0" marL="0" rtl="0" algn="l">
              <a:lnSpc>
                <a:spcPct val="90000"/>
              </a:lnSpc>
              <a:spcBef>
                <a:spcPts val="1000"/>
              </a:spcBef>
              <a:spcAft>
                <a:spcPts val="0"/>
              </a:spcAft>
              <a:buClr>
                <a:schemeClr val="dk1"/>
              </a:buClr>
              <a:buSzPts val="2000"/>
              <a:buNone/>
            </a:pPr>
            <a:r>
              <a:rPr lang="en-AU" sz="2400"/>
              <a:t>Annette Peart – Lecturer</a:t>
            </a:r>
            <a:endParaRPr sz="2400"/>
          </a:p>
        </p:txBody>
      </p:sp>
      <p:sp>
        <p:nvSpPr>
          <p:cNvPr id="245" name="Google Shape;245;p1"/>
          <p:cNvSpPr txBox="1"/>
          <p:nvPr>
            <p:ph idx="3" type="body"/>
          </p:nvPr>
        </p:nvSpPr>
        <p:spPr>
          <a:xfrm>
            <a:off x="370174" y="1568050"/>
            <a:ext cx="6797400" cy="1746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500"/>
              <a:buNone/>
            </a:pPr>
            <a:r>
              <a:rPr lang="en-AU" sz="3600"/>
              <a:t>Use of the Work Skill Development (WSD) framework with fourth year Occupational Therapy students</a:t>
            </a:r>
            <a:endParaRPr/>
          </a:p>
          <a:p>
            <a:pPr indent="0" lvl="0" marL="0" rtl="0" algn="l">
              <a:lnSpc>
                <a:spcPct val="90000"/>
              </a:lnSpc>
              <a:spcBef>
                <a:spcPts val="0"/>
              </a:spcBef>
              <a:spcAft>
                <a:spcPts val="0"/>
              </a:spcAft>
              <a:buSzPts val="4500"/>
              <a:buNone/>
            </a:pPr>
            <a:r>
              <a:t/>
            </a:r>
            <a:endParaRPr sz="3600"/>
          </a:p>
        </p:txBody>
      </p:sp>
      <p:sp>
        <p:nvSpPr>
          <p:cNvPr id="246" name="Google Shape;246;p1"/>
          <p:cNvSpPr txBox="1"/>
          <p:nvPr>
            <p:ph idx="4" type="body"/>
          </p:nvPr>
        </p:nvSpPr>
        <p:spPr>
          <a:xfrm>
            <a:off x="370333" y="5727361"/>
            <a:ext cx="5649600" cy="80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AU" sz="2400"/>
              <a:t>Peninsula Campus</a:t>
            </a:r>
            <a:endParaRPr sz="2400"/>
          </a:p>
          <a:p>
            <a:pPr indent="0" lvl="0" marL="0" rtl="0" algn="l">
              <a:lnSpc>
                <a:spcPct val="90000"/>
              </a:lnSpc>
              <a:spcBef>
                <a:spcPts val="1000"/>
              </a:spcBef>
              <a:spcAft>
                <a:spcPts val="0"/>
              </a:spcAft>
              <a:buClr>
                <a:schemeClr val="dk1"/>
              </a:buClr>
              <a:buSzPts val="2000"/>
              <a:buNone/>
            </a:pPr>
            <a:r>
              <a:rPr lang="en-AU" sz="2400"/>
              <a:t>Monash University</a:t>
            </a:r>
            <a:endParaRPr sz="2400"/>
          </a:p>
        </p:txBody>
      </p:sp>
      <p:sp>
        <p:nvSpPr>
          <p:cNvPr id="247" name="Google Shape;247;p1"/>
          <p:cNvSpPr/>
          <p:nvPr/>
        </p:nvSpPr>
        <p:spPr>
          <a:xfrm>
            <a:off x="370183" y="3284929"/>
            <a:ext cx="340509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AU" sz="2800" u="none" cap="none" strike="noStrike">
                <a:solidFill>
                  <a:srgbClr val="006CAB"/>
                </a:solidFill>
                <a:latin typeface="Arial Narrow"/>
                <a:ea typeface="Arial Narrow"/>
                <a:cs typeface="Arial Narrow"/>
                <a:sym typeface="Arial Narrow"/>
              </a:rPr>
              <a:t>2019 AALL Conference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5"/>
          <p:cNvSpPr txBox="1"/>
          <p:nvPr>
            <p:ph idx="2" type="body"/>
          </p:nvPr>
        </p:nvSpPr>
        <p:spPr>
          <a:xfrm>
            <a:off x="303150" y="326304"/>
            <a:ext cx="11585700" cy="661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200"/>
              <a:buNone/>
            </a:pPr>
            <a:r>
              <a:rPr lang="en-AU"/>
              <a:t>Mapping OT standards with WSD skill facets</a:t>
            </a:r>
            <a:endParaRPr/>
          </a:p>
        </p:txBody>
      </p:sp>
      <p:pic>
        <p:nvPicPr>
          <p:cNvPr id="312" name="Google Shape;312;p5"/>
          <p:cNvPicPr preferRelativeResize="0"/>
          <p:nvPr/>
        </p:nvPicPr>
        <p:blipFill rotWithShape="1">
          <a:blip r:embed="rId3">
            <a:alphaModFix/>
          </a:blip>
          <a:srcRect b="0" l="0" r="0" t="0"/>
          <a:stretch/>
        </p:blipFill>
        <p:spPr>
          <a:xfrm>
            <a:off x="428750" y="1104050"/>
            <a:ext cx="11334499" cy="5025300"/>
          </a:xfrm>
          <a:prstGeom prst="rect">
            <a:avLst/>
          </a:prstGeom>
          <a:noFill/>
          <a:ln>
            <a:noFill/>
          </a:ln>
        </p:spPr>
      </p:pic>
      <p:sp>
        <p:nvSpPr>
          <p:cNvPr id="313" name="Google Shape;313;p5"/>
          <p:cNvSpPr/>
          <p:nvPr/>
        </p:nvSpPr>
        <p:spPr>
          <a:xfrm>
            <a:off x="3072983" y="4062334"/>
            <a:ext cx="314794" cy="314794"/>
          </a:xfrm>
          <a:prstGeom prst="star5">
            <a:avLst>
              <a:gd fmla="val 19098" name="adj"/>
              <a:gd fmla="val 105146" name="hf"/>
              <a:gd fmla="val 110557" name="vf"/>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4" name="Google Shape;314;p5"/>
          <p:cNvSpPr/>
          <p:nvPr/>
        </p:nvSpPr>
        <p:spPr>
          <a:xfrm>
            <a:off x="3072983" y="4938445"/>
            <a:ext cx="314794" cy="314794"/>
          </a:xfrm>
          <a:prstGeom prst="star5">
            <a:avLst>
              <a:gd fmla="val 19098" name="adj"/>
              <a:gd fmla="val 105146" name="hf"/>
              <a:gd fmla="val 110557" name="vf"/>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44"/>
          <p:cNvPicPr preferRelativeResize="0"/>
          <p:nvPr/>
        </p:nvPicPr>
        <p:blipFill rotWithShape="1">
          <a:blip r:embed="rId3">
            <a:alphaModFix/>
          </a:blip>
          <a:srcRect b="0" l="0" r="0" t="0"/>
          <a:stretch/>
        </p:blipFill>
        <p:spPr>
          <a:xfrm>
            <a:off x="562938" y="378287"/>
            <a:ext cx="11066124" cy="5514775"/>
          </a:xfrm>
          <a:prstGeom prst="rect">
            <a:avLst/>
          </a:prstGeom>
          <a:noFill/>
          <a:ln>
            <a:noFill/>
          </a:ln>
        </p:spPr>
      </p:pic>
      <p:sp>
        <p:nvSpPr>
          <p:cNvPr id="320" name="Google Shape;320;p44"/>
          <p:cNvSpPr/>
          <p:nvPr/>
        </p:nvSpPr>
        <p:spPr>
          <a:xfrm>
            <a:off x="3177155" y="1203387"/>
            <a:ext cx="314794" cy="314794"/>
          </a:xfrm>
          <a:prstGeom prst="star5">
            <a:avLst>
              <a:gd fmla="val 19098" name="adj"/>
              <a:gd fmla="val 105146" name="hf"/>
              <a:gd fmla="val 110557" name="vf"/>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pic>
        <p:nvPicPr>
          <p:cNvPr id="326" name="Google Shape;326;p45"/>
          <p:cNvPicPr preferRelativeResize="0"/>
          <p:nvPr/>
        </p:nvPicPr>
        <p:blipFill rotWithShape="1">
          <a:blip r:embed="rId3">
            <a:alphaModFix/>
          </a:blip>
          <a:srcRect b="0" l="0" r="0" t="0"/>
          <a:stretch/>
        </p:blipFill>
        <p:spPr>
          <a:xfrm>
            <a:off x="400212" y="630600"/>
            <a:ext cx="11397025" cy="5056775"/>
          </a:xfrm>
          <a:prstGeom prst="rect">
            <a:avLst/>
          </a:prstGeom>
          <a:noFill/>
          <a:ln>
            <a:noFill/>
          </a:ln>
        </p:spPr>
      </p:pic>
      <p:sp>
        <p:nvSpPr>
          <p:cNvPr id="327" name="Google Shape;327;p45"/>
          <p:cNvSpPr/>
          <p:nvPr/>
        </p:nvSpPr>
        <p:spPr>
          <a:xfrm>
            <a:off x="3072983" y="1504328"/>
            <a:ext cx="314794" cy="314794"/>
          </a:xfrm>
          <a:prstGeom prst="star5">
            <a:avLst>
              <a:gd fmla="val 19098" name="adj"/>
              <a:gd fmla="val 105146" name="hf"/>
              <a:gd fmla="val 110557" name="vf"/>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 name="Google Shape;328;p45"/>
          <p:cNvSpPr/>
          <p:nvPr/>
        </p:nvSpPr>
        <p:spPr>
          <a:xfrm>
            <a:off x="3072983" y="4062334"/>
            <a:ext cx="314794" cy="314794"/>
          </a:xfrm>
          <a:prstGeom prst="star5">
            <a:avLst>
              <a:gd fmla="val 19098" name="adj"/>
              <a:gd fmla="val 105146" name="hf"/>
              <a:gd fmla="val 110557" name="vf"/>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6"/>
          <p:cNvSpPr txBox="1"/>
          <p:nvPr>
            <p:ph idx="4" type="body"/>
          </p:nvPr>
        </p:nvSpPr>
        <p:spPr>
          <a:xfrm>
            <a:off x="300211" y="1411541"/>
            <a:ext cx="8953326" cy="4831143"/>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0"/>
              </a:spcBef>
              <a:spcAft>
                <a:spcPts val="0"/>
              </a:spcAft>
              <a:buSzPts val="2400"/>
              <a:buFont typeface="Arial"/>
              <a:buChar char="●"/>
            </a:pPr>
            <a:r>
              <a:rPr lang="en-AU" sz="2400">
                <a:latin typeface="Arial"/>
                <a:ea typeface="Arial"/>
                <a:cs typeface="Arial"/>
                <a:sym typeface="Arial"/>
              </a:rPr>
              <a:t>Students exposed to a variety of activities that unpacked the work skills and levels of autonomy using the WSD</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en-AU" sz="2400">
                <a:latin typeface="Arial"/>
                <a:ea typeface="Arial"/>
                <a:cs typeface="Arial"/>
                <a:sym typeface="Arial"/>
              </a:rPr>
              <a:t>Each activity building on previous throughout the workshop</a:t>
            </a:r>
            <a:endParaRPr sz="2400">
              <a:latin typeface="Arial"/>
              <a:ea typeface="Arial"/>
              <a:cs typeface="Arial"/>
              <a:sym typeface="Arial"/>
            </a:endParaRPr>
          </a:p>
          <a:p>
            <a:pPr indent="-381000" lvl="0" marL="457200" rtl="0" algn="l">
              <a:lnSpc>
                <a:spcPct val="150000"/>
              </a:lnSpc>
              <a:spcBef>
                <a:spcPts val="0"/>
              </a:spcBef>
              <a:spcAft>
                <a:spcPts val="0"/>
              </a:spcAft>
              <a:buSzPts val="2400"/>
              <a:buFont typeface="Arial"/>
              <a:buChar char="●"/>
            </a:pPr>
            <a:r>
              <a:rPr lang="en-AU" sz="2400">
                <a:latin typeface="Arial"/>
                <a:ea typeface="Arial"/>
                <a:cs typeface="Arial"/>
                <a:sym typeface="Arial"/>
              </a:rPr>
              <a:t>Facilitators included library staff and academic</a:t>
            </a:r>
            <a:endParaRPr sz="2400"/>
          </a:p>
          <a:p>
            <a:pPr indent="0" lvl="0" marL="0" rtl="0" algn="l">
              <a:lnSpc>
                <a:spcPct val="150000"/>
              </a:lnSpc>
              <a:spcBef>
                <a:spcPts val="600"/>
              </a:spcBef>
              <a:spcAft>
                <a:spcPts val="0"/>
              </a:spcAft>
              <a:buSzPts val="2000"/>
              <a:buNone/>
            </a:pPr>
            <a:r>
              <a:t/>
            </a:r>
            <a:endParaRPr sz="700"/>
          </a:p>
          <a:p>
            <a:pPr indent="457200" lvl="1" marL="0" rtl="0" algn="l">
              <a:lnSpc>
                <a:spcPct val="150000"/>
              </a:lnSpc>
              <a:spcBef>
                <a:spcPts val="600"/>
              </a:spcBef>
              <a:spcAft>
                <a:spcPts val="0"/>
              </a:spcAft>
              <a:buClr>
                <a:schemeClr val="dk1"/>
              </a:buClr>
              <a:buSzPts val="2400"/>
              <a:buFont typeface="Noto Sans Symbols"/>
              <a:buNone/>
            </a:pPr>
            <a:r>
              <a:rPr b="1" lang="en-AU" sz="3000">
                <a:solidFill>
                  <a:srgbClr val="31538F"/>
                </a:solidFill>
                <a:latin typeface="Arial"/>
                <a:ea typeface="Arial"/>
                <a:cs typeface="Arial"/>
                <a:sym typeface="Arial"/>
              </a:rPr>
              <a:t>Types of activities:</a:t>
            </a:r>
            <a:endParaRPr b="1" sz="3000">
              <a:solidFill>
                <a:srgbClr val="31538F"/>
              </a:solidFill>
              <a:latin typeface="Arial"/>
              <a:ea typeface="Arial"/>
              <a:cs typeface="Arial"/>
              <a:sym typeface="Arial"/>
            </a:endParaRPr>
          </a:p>
          <a:p>
            <a:pPr indent="-381000" lvl="0" marL="457200" rtl="0" algn="l">
              <a:lnSpc>
                <a:spcPct val="150000"/>
              </a:lnSpc>
              <a:spcBef>
                <a:spcPts val="600"/>
              </a:spcBef>
              <a:spcAft>
                <a:spcPts val="0"/>
              </a:spcAft>
              <a:buClr>
                <a:srgbClr val="31538F"/>
              </a:buClr>
              <a:buSzPts val="2400"/>
              <a:buChar char="❖"/>
            </a:pPr>
            <a:r>
              <a:rPr b="1" lang="en-AU" sz="2400">
                <a:solidFill>
                  <a:srgbClr val="31538F"/>
                </a:solidFill>
              </a:rPr>
              <a:t>Activities to unpack skills</a:t>
            </a:r>
            <a:endParaRPr b="1" sz="2400">
              <a:solidFill>
                <a:srgbClr val="31538F"/>
              </a:solidFill>
            </a:endParaRPr>
          </a:p>
          <a:p>
            <a:pPr indent="0" lvl="0" marL="457200" rtl="0" algn="l">
              <a:lnSpc>
                <a:spcPct val="150000"/>
              </a:lnSpc>
              <a:spcBef>
                <a:spcPts val="600"/>
              </a:spcBef>
              <a:spcAft>
                <a:spcPts val="0"/>
              </a:spcAft>
              <a:buSzPts val="2000"/>
              <a:buNone/>
            </a:pPr>
            <a:r>
              <a:t/>
            </a:r>
            <a:endParaRPr b="1" sz="300">
              <a:solidFill>
                <a:srgbClr val="31538F"/>
              </a:solidFill>
            </a:endParaRPr>
          </a:p>
          <a:p>
            <a:pPr indent="-381000" lvl="0" marL="457200" rtl="0" algn="l">
              <a:lnSpc>
                <a:spcPct val="150000"/>
              </a:lnSpc>
              <a:spcBef>
                <a:spcPts val="600"/>
              </a:spcBef>
              <a:spcAft>
                <a:spcPts val="0"/>
              </a:spcAft>
              <a:buClr>
                <a:srgbClr val="31538F"/>
              </a:buClr>
              <a:buSzPts val="2400"/>
              <a:buChar char="❖"/>
            </a:pPr>
            <a:r>
              <a:rPr b="1" lang="en-AU" sz="2400">
                <a:solidFill>
                  <a:srgbClr val="31538F"/>
                </a:solidFill>
              </a:rPr>
              <a:t>Activities to develop awareness of levels of autonomy</a:t>
            </a:r>
            <a:endParaRPr sz="2400">
              <a:solidFill>
                <a:srgbClr val="31538F"/>
              </a:solidFill>
            </a:endParaRPr>
          </a:p>
          <a:p>
            <a:pPr indent="-138113" lvl="0" marL="265113" rtl="0" algn="l">
              <a:lnSpc>
                <a:spcPct val="150000"/>
              </a:lnSpc>
              <a:spcBef>
                <a:spcPts val="600"/>
              </a:spcBef>
              <a:spcAft>
                <a:spcPts val="0"/>
              </a:spcAft>
              <a:buClr>
                <a:schemeClr val="dk1"/>
              </a:buClr>
              <a:buSzPts val="2000"/>
              <a:buFont typeface="Noto Sans Symbols"/>
              <a:buNone/>
            </a:pPr>
            <a:r>
              <a:t/>
            </a:r>
            <a:endParaRPr>
              <a:solidFill>
                <a:srgbClr val="0070C0"/>
              </a:solidFill>
            </a:endParaRPr>
          </a:p>
        </p:txBody>
      </p:sp>
      <p:sp>
        <p:nvSpPr>
          <p:cNvPr id="335" name="Google Shape;335;p6"/>
          <p:cNvSpPr txBox="1"/>
          <p:nvPr>
            <p:ph idx="2" type="body"/>
          </p:nvPr>
        </p:nvSpPr>
        <p:spPr>
          <a:xfrm>
            <a:off x="299960" y="340259"/>
            <a:ext cx="8953800" cy="737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200"/>
              <a:buNone/>
            </a:pPr>
            <a:r>
              <a:rPr lang="en-AU"/>
              <a:t>Workshop overview - activities</a:t>
            </a:r>
            <a:endParaRPr/>
          </a:p>
        </p:txBody>
      </p:sp>
      <p:pic>
        <p:nvPicPr>
          <p:cNvPr id="336" name="Google Shape;336;p6"/>
          <p:cNvPicPr preferRelativeResize="0"/>
          <p:nvPr/>
        </p:nvPicPr>
        <p:blipFill rotWithShape="1">
          <a:blip r:embed="rId3">
            <a:alphaModFix/>
          </a:blip>
          <a:srcRect b="0" l="0" r="0" t="0"/>
          <a:stretch/>
        </p:blipFill>
        <p:spPr>
          <a:xfrm>
            <a:off x="9186862" y="1411540"/>
            <a:ext cx="2633664" cy="27410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7"/>
          <p:cNvSpPr txBox="1"/>
          <p:nvPr>
            <p:ph idx="2" type="body"/>
          </p:nvPr>
        </p:nvSpPr>
        <p:spPr>
          <a:xfrm>
            <a:off x="7129375" y="670775"/>
            <a:ext cx="4910225" cy="2239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4200"/>
              <a:buNone/>
            </a:pPr>
            <a:r>
              <a:rPr lang="en-AU">
                <a:latin typeface="Arial"/>
                <a:ea typeface="Arial"/>
                <a:cs typeface="Arial"/>
                <a:sym typeface="Arial"/>
              </a:rPr>
              <a:t>Picture this: What does a work ready student look like?</a:t>
            </a:r>
            <a:endParaRPr>
              <a:latin typeface="Arial"/>
              <a:ea typeface="Arial"/>
              <a:cs typeface="Arial"/>
              <a:sym typeface="Arial"/>
            </a:endParaRPr>
          </a:p>
        </p:txBody>
      </p:sp>
      <p:pic>
        <p:nvPicPr>
          <p:cNvPr id="343" name="Google Shape;343;p7"/>
          <p:cNvPicPr preferRelativeResize="0"/>
          <p:nvPr/>
        </p:nvPicPr>
        <p:blipFill rotWithShape="1">
          <a:blip r:embed="rId3">
            <a:alphaModFix/>
          </a:blip>
          <a:srcRect b="0" l="0" r="0" t="0"/>
          <a:stretch/>
        </p:blipFill>
        <p:spPr>
          <a:xfrm>
            <a:off x="252725" y="291675"/>
            <a:ext cx="6720425" cy="5380999"/>
          </a:xfrm>
          <a:prstGeom prst="rect">
            <a:avLst/>
          </a:prstGeom>
          <a:noFill/>
          <a:ln>
            <a:noFill/>
          </a:ln>
        </p:spPr>
      </p:pic>
      <p:pic>
        <p:nvPicPr>
          <p:cNvPr id="344" name="Google Shape;344;p7"/>
          <p:cNvPicPr preferRelativeResize="0"/>
          <p:nvPr/>
        </p:nvPicPr>
        <p:blipFill rotWithShape="1">
          <a:blip r:embed="rId4">
            <a:alphaModFix/>
          </a:blip>
          <a:srcRect b="0" l="0" r="0" t="0"/>
          <a:stretch/>
        </p:blipFill>
        <p:spPr>
          <a:xfrm>
            <a:off x="8555750" y="3604225"/>
            <a:ext cx="2068450" cy="2068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g78fc11f82b_0_30"/>
          <p:cNvSpPr txBox="1"/>
          <p:nvPr>
            <p:ph idx="2" type="body"/>
          </p:nvPr>
        </p:nvSpPr>
        <p:spPr>
          <a:xfrm>
            <a:off x="711736" y="335914"/>
            <a:ext cx="7446814" cy="737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4200"/>
              <a:buNone/>
            </a:pPr>
            <a:r>
              <a:rPr lang="en-AU">
                <a:latin typeface="Arial"/>
                <a:ea typeface="Arial"/>
                <a:cs typeface="Arial"/>
                <a:sym typeface="Arial"/>
              </a:rPr>
              <a:t>Paper folding activity</a:t>
            </a:r>
            <a:endParaRPr>
              <a:latin typeface="Arial"/>
              <a:ea typeface="Arial"/>
              <a:cs typeface="Arial"/>
              <a:sym typeface="Arial"/>
            </a:endParaRPr>
          </a:p>
        </p:txBody>
      </p:sp>
      <p:sp>
        <p:nvSpPr>
          <p:cNvPr id="351" name="Google Shape;351;g78fc11f82b_0_30"/>
          <p:cNvSpPr txBox="1"/>
          <p:nvPr>
            <p:ph idx="4" type="body"/>
          </p:nvPr>
        </p:nvSpPr>
        <p:spPr>
          <a:xfrm>
            <a:off x="478126" y="1691812"/>
            <a:ext cx="7914034" cy="2147476"/>
          </a:xfrm>
          <a:prstGeom prst="rect">
            <a:avLst/>
          </a:prstGeom>
          <a:noFill/>
          <a:ln>
            <a:noFill/>
          </a:ln>
        </p:spPr>
        <p:txBody>
          <a:bodyPr anchorCtr="0" anchor="t" bIns="45700" lIns="91425" spcFirstLastPara="1" rIns="91425" wrap="square" tIns="45700">
            <a:noAutofit/>
          </a:bodyPr>
          <a:lstStyle/>
          <a:p>
            <a:pPr indent="-228600" lvl="0" marL="457200" rtl="0" algn="ctr">
              <a:lnSpc>
                <a:spcPct val="150000"/>
              </a:lnSpc>
              <a:spcBef>
                <a:spcPts val="1000"/>
              </a:spcBef>
              <a:spcAft>
                <a:spcPts val="0"/>
              </a:spcAft>
              <a:buSzPts val="2000"/>
              <a:buNone/>
            </a:pPr>
            <a:r>
              <a:rPr b="1" lang="en-AU" sz="2400">
                <a:solidFill>
                  <a:srgbClr val="1F3864"/>
                </a:solidFill>
              </a:rPr>
              <a:t>Instructions: </a:t>
            </a:r>
            <a:r>
              <a:rPr lang="en-AU" sz="2400">
                <a:solidFill>
                  <a:srgbClr val="1F3864"/>
                </a:solidFill>
              </a:rPr>
              <a:t>Working individually, construct a pyramid by folding the paper on the lines. Fold the paper in </a:t>
            </a:r>
            <a:r>
              <a:rPr b="1" lang="en-AU" sz="2400" u="sng">
                <a:solidFill>
                  <a:srgbClr val="1F3864"/>
                </a:solidFill>
              </a:rPr>
              <a:t>one</a:t>
            </a:r>
            <a:r>
              <a:rPr lang="en-AU" sz="2400">
                <a:solidFill>
                  <a:srgbClr val="1F3864"/>
                </a:solidFill>
              </a:rPr>
              <a:t> direction only.</a:t>
            </a:r>
            <a:endParaRPr/>
          </a:p>
          <a:p>
            <a:pPr indent="-342900" lvl="0" marL="571500" rtl="0" algn="ctr">
              <a:lnSpc>
                <a:spcPct val="150000"/>
              </a:lnSpc>
              <a:spcBef>
                <a:spcPts val="1000"/>
              </a:spcBef>
              <a:spcAft>
                <a:spcPts val="0"/>
              </a:spcAft>
              <a:buSzPts val="2000"/>
              <a:buFont typeface="Arial"/>
              <a:buChar char="-"/>
            </a:pPr>
            <a:r>
              <a:rPr b="1" lang="en-AU" sz="2400">
                <a:solidFill>
                  <a:srgbClr val="1F3864"/>
                </a:solidFill>
              </a:rPr>
              <a:t>Put your hand up when you finish.</a:t>
            </a:r>
            <a:endParaRPr sz="2400"/>
          </a:p>
          <a:p>
            <a:pPr indent="0" lvl="0" marL="0" rtl="0" algn="l">
              <a:lnSpc>
                <a:spcPct val="150000"/>
              </a:lnSpc>
              <a:spcBef>
                <a:spcPts val="1000"/>
              </a:spcBef>
              <a:spcAft>
                <a:spcPts val="0"/>
              </a:spcAft>
              <a:buSzPts val="2000"/>
              <a:buNone/>
            </a:pPr>
            <a:r>
              <a:t/>
            </a:r>
            <a:endParaRPr/>
          </a:p>
        </p:txBody>
      </p:sp>
      <p:sp>
        <p:nvSpPr>
          <p:cNvPr id="352" name="Google Shape;352;g78fc11f82b_0_30"/>
          <p:cNvSpPr/>
          <p:nvPr/>
        </p:nvSpPr>
        <p:spPr>
          <a:xfrm flipH="1">
            <a:off x="8853919" y="3675013"/>
            <a:ext cx="303784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AU" sz="1400" u="sng" cap="none" strike="noStrike">
                <a:solidFill>
                  <a:srgbClr val="000000"/>
                </a:solidFill>
                <a:latin typeface="Arial"/>
                <a:ea typeface="Arial"/>
                <a:cs typeface="Arial"/>
                <a:sym typeface="Arial"/>
                <a:hlinkClick r:id="rId3"/>
              </a:rPr>
              <a:t>https://www.flickr.com/photos/omegatron/438272146/in/photostream/</a:t>
            </a:r>
            <a:endParaRPr b="0" i="0" sz="1400" u="none" cap="none" strike="noStrike">
              <a:solidFill>
                <a:srgbClr val="000000"/>
              </a:solidFill>
              <a:latin typeface="Arial"/>
              <a:ea typeface="Arial"/>
              <a:cs typeface="Arial"/>
              <a:sym typeface="Arial"/>
            </a:endParaRPr>
          </a:p>
        </p:txBody>
      </p:sp>
      <p:pic>
        <p:nvPicPr>
          <p:cNvPr id="353" name="Google Shape;353;g78fc11f82b_0_30"/>
          <p:cNvPicPr preferRelativeResize="0"/>
          <p:nvPr/>
        </p:nvPicPr>
        <p:blipFill rotWithShape="1">
          <a:blip r:embed="rId4">
            <a:alphaModFix/>
          </a:blip>
          <a:srcRect b="0" l="0" r="0" t="0"/>
          <a:stretch/>
        </p:blipFill>
        <p:spPr>
          <a:xfrm>
            <a:off x="8853919" y="591666"/>
            <a:ext cx="2965134" cy="3083346"/>
          </a:xfrm>
          <a:prstGeom prst="rect">
            <a:avLst/>
          </a:prstGeom>
          <a:noFill/>
          <a:ln>
            <a:noFill/>
          </a:ln>
        </p:spPr>
      </p:pic>
      <p:sp>
        <p:nvSpPr>
          <p:cNvPr id="354" name="Google Shape;354;g78fc11f82b_0_30"/>
          <p:cNvSpPr/>
          <p:nvPr/>
        </p:nvSpPr>
        <p:spPr>
          <a:xfrm>
            <a:off x="407006" y="4714876"/>
            <a:ext cx="1178499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AU" sz="2400" u="none" cap="none" strike="noStrike">
                <a:solidFill>
                  <a:schemeClr val="dk1"/>
                </a:solidFill>
                <a:latin typeface="Arial"/>
                <a:ea typeface="Arial"/>
                <a:cs typeface="Arial"/>
                <a:sym typeface="Arial"/>
              </a:rPr>
              <a:t>Activating the students’ affective domain (emotional response to learning) </a:t>
            </a:r>
            <a:endParaRPr/>
          </a:p>
          <a:p>
            <a:pPr indent="-342900" lvl="0" marL="342900" marR="0" rtl="0" algn="l">
              <a:lnSpc>
                <a:spcPct val="150000"/>
              </a:lnSpc>
              <a:spcBef>
                <a:spcPts val="0"/>
              </a:spcBef>
              <a:spcAft>
                <a:spcPts val="0"/>
              </a:spcAft>
              <a:buClr>
                <a:srgbClr val="000000"/>
              </a:buClr>
              <a:buSzPts val="2400"/>
              <a:buFont typeface="Arial"/>
              <a:buChar char="•"/>
            </a:pPr>
            <a:r>
              <a:rPr b="0" i="0" lang="en-AU" sz="2400" u="none" cap="none" strike="noStrike">
                <a:solidFill>
                  <a:schemeClr val="dk1"/>
                </a:solidFill>
                <a:latin typeface="Arial"/>
                <a:ea typeface="Arial"/>
                <a:cs typeface="Arial"/>
                <a:sym typeface="Arial"/>
              </a:rPr>
              <a:t>An opportunity to reflect when they do something at the workplace for the first time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6"/>
          <p:cNvSpPr txBox="1"/>
          <p:nvPr>
            <p:ph idx="2" type="body"/>
          </p:nvPr>
        </p:nvSpPr>
        <p:spPr>
          <a:xfrm>
            <a:off x="9" y="83109"/>
            <a:ext cx="11585700" cy="7371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chemeClr val="dk1"/>
              </a:buClr>
              <a:buSzPts val="4200"/>
              <a:buFont typeface="Arial"/>
              <a:buNone/>
            </a:pPr>
            <a:r>
              <a:rPr lang="en-AU"/>
              <a:t>WSD card matching activity</a:t>
            </a:r>
            <a:endParaRPr/>
          </a:p>
        </p:txBody>
      </p:sp>
      <p:sp>
        <p:nvSpPr>
          <p:cNvPr id="361" name="Google Shape;361;p46"/>
          <p:cNvSpPr txBox="1"/>
          <p:nvPr>
            <p:ph idx="4" type="body"/>
          </p:nvPr>
        </p:nvSpPr>
        <p:spPr>
          <a:xfrm>
            <a:off x="300211" y="1063265"/>
            <a:ext cx="11591578" cy="4333583"/>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000"/>
              <a:buFont typeface="Arial"/>
              <a:buNone/>
            </a:pPr>
            <a:r>
              <a:t/>
            </a:r>
            <a:endParaRPr/>
          </a:p>
          <a:p>
            <a:pPr indent="-228600" lvl="0" marL="457200" marR="0" rtl="0" algn="l">
              <a:lnSpc>
                <a:spcPct val="90000"/>
              </a:lnSpc>
              <a:spcBef>
                <a:spcPts val="1000"/>
              </a:spcBef>
              <a:spcAft>
                <a:spcPts val="0"/>
              </a:spcAft>
              <a:buClr>
                <a:schemeClr val="dk1"/>
              </a:buClr>
              <a:buSzPts val="2000"/>
              <a:buFont typeface="Arial"/>
              <a:buNone/>
            </a:pPr>
            <a:r>
              <a:t/>
            </a:r>
            <a:endParaRPr sz="2400"/>
          </a:p>
        </p:txBody>
      </p:sp>
      <p:pic>
        <p:nvPicPr>
          <p:cNvPr id="362" name="Google Shape;362;p46"/>
          <p:cNvPicPr preferRelativeResize="0"/>
          <p:nvPr/>
        </p:nvPicPr>
        <p:blipFill rotWithShape="1">
          <a:blip r:embed="rId3">
            <a:alphaModFix/>
          </a:blip>
          <a:srcRect b="0" l="0" r="0" t="0"/>
          <a:stretch/>
        </p:blipFill>
        <p:spPr>
          <a:xfrm rot="5400000">
            <a:off x="3347787" y="33013"/>
            <a:ext cx="5695075" cy="7593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67" name="Shape 367"/>
        <p:cNvGrpSpPr/>
        <p:nvPr/>
      </p:nvGrpSpPr>
      <p:grpSpPr>
        <a:xfrm>
          <a:off x="0" y="0"/>
          <a:ext cx="0" cy="0"/>
          <a:chOff x="0" y="0"/>
          <a:chExt cx="0" cy="0"/>
        </a:xfrm>
      </p:grpSpPr>
      <p:sp>
        <p:nvSpPr>
          <p:cNvPr id="368" name="Google Shape;368;p48"/>
          <p:cNvSpPr txBox="1"/>
          <p:nvPr>
            <p:ph idx="2" type="body"/>
          </p:nvPr>
        </p:nvSpPr>
        <p:spPr>
          <a:xfrm>
            <a:off x="306059" y="326309"/>
            <a:ext cx="11585729" cy="736956"/>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chemeClr val="dk1"/>
              </a:buClr>
              <a:buSzPts val="4200"/>
              <a:buFont typeface="Arial"/>
              <a:buNone/>
            </a:pPr>
            <a:r>
              <a:rPr lang="en-AU"/>
              <a:t>The guidance level - based on the WSD</a:t>
            </a:r>
            <a:endParaRPr/>
          </a:p>
        </p:txBody>
      </p:sp>
      <p:pic>
        <p:nvPicPr>
          <p:cNvPr id="369" name="Google Shape;369;p48"/>
          <p:cNvPicPr preferRelativeResize="0"/>
          <p:nvPr/>
        </p:nvPicPr>
        <p:blipFill rotWithShape="1">
          <a:blip r:embed="rId3">
            <a:alphaModFix/>
          </a:blip>
          <a:srcRect b="0" l="0" r="0" t="0"/>
          <a:stretch/>
        </p:blipFill>
        <p:spPr>
          <a:xfrm>
            <a:off x="2160588" y="1498125"/>
            <a:ext cx="7876675" cy="4240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47"/>
          <p:cNvSpPr/>
          <p:nvPr/>
        </p:nvSpPr>
        <p:spPr>
          <a:xfrm>
            <a:off x="11354543" y="1496711"/>
            <a:ext cx="554878" cy="4437188"/>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47"/>
          <p:cNvSpPr/>
          <p:nvPr/>
        </p:nvSpPr>
        <p:spPr>
          <a:xfrm>
            <a:off x="10091056" y="5528034"/>
            <a:ext cx="126348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AU" sz="2400" u="none" cap="none" strike="noStrike">
                <a:solidFill>
                  <a:srgbClr val="000000"/>
                </a:solidFill>
                <a:latin typeface="Arial"/>
                <a:ea typeface="Arial"/>
                <a:cs typeface="Arial"/>
                <a:sym typeface="Arial"/>
              </a:rPr>
              <a:t>Specific</a:t>
            </a:r>
            <a:endParaRPr b="0" i="0" sz="1400" u="none" cap="none" strike="noStrike">
              <a:solidFill>
                <a:srgbClr val="000000"/>
              </a:solidFill>
              <a:latin typeface="Arial"/>
              <a:ea typeface="Arial"/>
              <a:cs typeface="Arial"/>
              <a:sym typeface="Arial"/>
            </a:endParaRPr>
          </a:p>
        </p:txBody>
      </p:sp>
      <p:pic>
        <p:nvPicPr>
          <p:cNvPr id="377" name="Google Shape;377;p47"/>
          <p:cNvPicPr preferRelativeResize="0"/>
          <p:nvPr/>
        </p:nvPicPr>
        <p:blipFill rotWithShape="1">
          <a:blip r:embed="rId3">
            <a:alphaModFix/>
          </a:blip>
          <a:srcRect b="0" l="0" r="0" t="0"/>
          <a:stretch/>
        </p:blipFill>
        <p:spPr>
          <a:xfrm>
            <a:off x="139221" y="731"/>
            <a:ext cx="3093506" cy="6893897"/>
          </a:xfrm>
          <a:prstGeom prst="rect">
            <a:avLst/>
          </a:prstGeom>
          <a:noFill/>
          <a:ln>
            <a:noFill/>
          </a:ln>
        </p:spPr>
      </p:pic>
      <p:sp>
        <p:nvSpPr>
          <p:cNvPr id="378" name="Google Shape;378;p47"/>
          <p:cNvSpPr txBox="1"/>
          <p:nvPr>
            <p:ph idx="2" type="body"/>
          </p:nvPr>
        </p:nvSpPr>
        <p:spPr>
          <a:xfrm>
            <a:off x="3332480" y="326309"/>
            <a:ext cx="8559308" cy="740892"/>
          </a:xfrm>
          <a:prstGeom prst="rect">
            <a:avLst/>
          </a:prstGeom>
          <a:noFill/>
          <a:ln>
            <a:noFill/>
          </a:ln>
        </p:spPr>
        <p:txBody>
          <a:bodyPr anchorCtr="0" anchor="t" bIns="45700" lIns="91425" spcFirstLastPara="1" rIns="91425" wrap="square" tIns="45700">
            <a:noAutofit/>
          </a:bodyPr>
          <a:lstStyle/>
          <a:p>
            <a:pPr indent="-228600" lvl="0" marL="457200" rtl="0" algn="ctr">
              <a:lnSpc>
                <a:spcPct val="90000"/>
              </a:lnSpc>
              <a:spcBef>
                <a:spcPts val="1000"/>
              </a:spcBef>
              <a:spcAft>
                <a:spcPts val="0"/>
              </a:spcAft>
              <a:buSzPts val="4200"/>
              <a:buNone/>
            </a:pPr>
            <a:r>
              <a:rPr lang="en-AU" sz="3600"/>
              <a:t>Workshop design based on learner autonomy</a:t>
            </a:r>
            <a:r>
              <a:rPr lang="en-AU"/>
              <a:t>	</a:t>
            </a:r>
            <a:endParaRPr i="1"/>
          </a:p>
          <a:p>
            <a:pPr indent="-228600" lvl="0" marL="457200" marR="0" rtl="0" algn="l">
              <a:lnSpc>
                <a:spcPct val="90000"/>
              </a:lnSpc>
              <a:spcBef>
                <a:spcPts val="1000"/>
              </a:spcBef>
              <a:spcAft>
                <a:spcPts val="0"/>
              </a:spcAft>
              <a:buClr>
                <a:schemeClr val="dk1"/>
              </a:buClr>
              <a:buSzPts val="4200"/>
              <a:buFont typeface="Arial"/>
              <a:buNone/>
            </a:pPr>
            <a:r>
              <a:t/>
            </a:r>
            <a:endParaRPr sz="2400">
              <a:solidFill>
                <a:schemeClr val="dk1"/>
              </a:solidFill>
            </a:endParaRPr>
          </a:p>
        </p:txBody>
      </p:sp>
      <p:sp>
        <p:nvSpPr>
          <p:cNvPr id="379" name="Google Shape;379;p47"/>
          <p:cNvSpPr/>
          <p:nvPr/>
        </p:nvSpPr>
        <p:spPr>
          <a:xfrm>
            <a:off x="10082240" y="1496711"/>
            <a:ext cx="12811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AU" sz="2400" u="none" cap="none" strike="noStrike">
                <a:solidFill>
                  <a:srgbClr val="000000"/>
                </a:solidFill>
                <a:latin typeface="Arial"/>
                <a:ea typeface="Arial"/>
                <a:cs typeface="Arial"/>
                <a:sym typeface="Arial"/>
              </a:rPr>
              <a:t>General</a:t>
            </a:r>
            <a:endParaRPr b="0" i="0" sz="1400" u="none" cap="none" strike="noStrike">
              <a:solidFill>
                <a:srgbClr val="000000"/>
              </a:solidFill>
              <a:latin typeface="Arial"/>
              <a:ea typeface="Arial"/>
              <a:cs typeface="Arial"/>
              <a:sym typeface="Arial"/>
            </a:endParaRPr>
          </a:p>
        </p:txBody>
      </p:sp>
      <p:grpSp>
        <p:nvGrpSpPr>
          <p:cNvPr id="380" name="Google Shape;380;p47"/>
          <p:cNvGrpSpPr/>
          <p:nvPr/>
        </p:nvGrpSpPr>
        <p:grpSpPr>
          <a:xfrm>
            <a:off x="4079521" y="1496711"/>
            <a:ext cx="5608200" cy="4437187"/>
            <a:chOff x="-99" y="0"/>
            <a:chExt cx="5608200" cy="4437187"/>
          </a:xfrm>
        </p:grpSpPr>
        <p:sp>
          <p:nvSpPr>
            <p:cNvPr id="381" name="Google Shape;381;p47"/>
            <p:cNvSpPr/>
            <p:nvPr/>
          </p:nvSpPr>
          <p:spPr>
            <a:xfrm rot="10800000">
              <a:off x="-99" y="37"/>
              <a:ext cx="5608200" cy="887400"/>
            </a:xfrm>
            <a:prstGeom prst="trapezoid">
              <a:avLst>
                <a:gd fmla="val 63194" name="adj"/>
              </a:avLst>
            </a:prstGeom>
            <a:solidFill>
              <a:srgbClr val="CCCCCC"/>
            </a:solid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7"/>
            <p:cNvSpPr txBox="1"/>
            <p:nvPr/>
          </p:nvSpPr>
          <p:spPr>
            <a:xfrm>
              <a:off x="981417" y="0"/>
              <a:ext cx="3645300" cy="887400"/>
            </a:xfrm>
            <a:prstGeom prst="rect">
              <a:avLst/>
            </a:prstGeom>
            <a:solidFill>
              <a:srgbClr val="CCCCCC"/>
            </a:solid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b="0" i="0" lang="en-AU" sz="2400" u="none" cap="none" strike="noStrike">
                  <a:solidFill>
                    <a:schemeClr val="dk1"/>
                  </a:solidFill>
                  <a:latin typeface="Arial"/>
                  <a:ea typeface="Arial"/>
                  <a:cs typeface="Arial"/>
                  <a:sym typeface="Arial"/>
                </a:rPr>
                <a:t>Drawing</a:t>
              </a:r>
              <a:endParaRPr b="0" i="0" sz="2400" u="none" cap="none" strike="noStrike">
                <a:solidFill>
                  <a:schemeClr val="dk1"/>
                </a:solidFill>
                <a:latin typeface="Arial"/>
                <a:ea typeface="Arial"/>
                <a:cs typeface="Arial"/>
                <a:sym typeface="Arial"/>
              </a:endParaRPr>
            </a:p>
          </p:txBody>
        </p:sp>
        <p:sp>
          <p:nvSpPr>
            <p:cNvPr id="383" name="Google Shape;383;p47"/>
            <p:cNvSpPr/>
            <p:nvPr/>
          </p:nvSpPr>
          <p:spPr>
            <a:xfrm rot="10800000">
              <a:off x="560790" y="887474"/>
              <a:ext cx="4486500" cy="887400"/>
            </a:xfrm>
            <a:prstGeom prst="trapezoid">
              <a:avLst>
                <a:gd fmla="val 63194" name="adj"/>
              </a:avLst>
            </a:prstGeom>
            <a:solidFill>
              <a:srgbClr val="99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7"/>
            <p:cNvSpPr txBox="1"/>
            <p:nvPr/>
          </p:nvSpPr>
          <p:spPr>
            <a:xfrm>
              <a:off x="1345944" y="887437"/>
              <a:ext cx="2916300" cy="887400"/>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b="0" i="0" lang="en-AU" sz="2400" u="none" cap="none" strike="noStrike">
                  <a:solidFill>
                    <a:schemeClr val="dk1"/>
                  </a:solidFill>
                  <a:latin typeface="Arial"/>
                  <a:ea typeface="Arial"/>
                  <a:cs typeface="Arial"/>
                  <a:sym typeface="Arial"/>
                </a:rPr>
                <a:t>WSD cards</a:t>
              </a:r>
              <a:endParaRPr b="0" i="0" sz="2400" u="none" cap="none" strike="noStrike">
                <a:solidFill>
                  <a:schemeClr val="dk1"/>
                </a:solidFill>
                <a:latin typeface="Arial"/>
                <a:ea typeface="Arial"/>
                <a:cs typeface="Arial"/>
                <a:sym typeface="Arial"/>
              </a:endParaRPr>
            </a:p>
          </p:txBody>
        </p:sp>
        <p:sp>
          <p:nvSpPr>
            <p:cNvPr id="385" name="Google Shape;385;p47"/>
            <p:cNvSpPr/>
            <p:nvPr/>
          </p:nvSpPr>
          <p:spPr>
            <a:xfrm rot="10800000">
              <a:off x="1121680" y="1774912"/>
              <a:ext cx="3364800" cy="887400"/>
            </a:xfrm>
            <a:prstGeom prst="trapezoid">
              <a:avLst>
                <a:gd fmla="val 63194" name="adj"/>
              </a:avLst>
            </a:prstGeom>
            <a:solidFill>
              <a:srgbClr val="CC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7"/>
            <p:cNvSpPr txBox="1"/>
            <p:nvPr/>
          </p:nvSpPr>
          <p:spPr>
            <a:xfrm>
              <a:off x="1710470" y="1774875"/>
              <a:ext cx="2187300" cy="887400"/>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b="0" i="0" lang="en-AU" sz="2400" u="none" cap="none" strike="noStrike">
                  <a:latin typeface="Arial"/>
                  <a:ea typeface="Arial"/>
                  <a:cs typeface="Arial"/>
                  <a:sym typeface="Arial"/>
                </a:rPr>
                <a:t>Paper folding</a:t>
              </a:r>
              <a:endParaRPr b="0" i="0" sz="2400" u="none" cap="none" strike="noStrike">
                <a:latin typeface="Arial"/>
                <a:ea typeface="Arial"/>
                <a:cs typeface="Arial"/>
                <a:sym typeface="Arial"/>
              </a:endParaRPr>
            </a:p>
          </p:txBody>
        </p:sp>
        <p:sp>
          <p:nvSpPr>
            <p:cNvPr id="387" name="Google Shape;387;p47"/>
            <p:cNvSpPr/>
            <p:nvPr/>
          </p:nvSpPr>
          <p:spPr>
            <a:xfrm rot="10800000">
              <a:off x="1682570" y="2662349"/>
              <a:ext cx="2243100" cy="887400"/>
            </a:xfrm>
            <a:prstGeom prst="trapezoid">
              <a:avLst>
                <a:gd fmla="val 63194" name="adj"/>
              </a:avLst>
            </a:prstGeom>
            <a:solidFill>
              <a:srgbClr val="99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7"/>
            <p:cNvSpPr txBox="1"/>
            <p:nvPr/>
          </p:nvSpPr>
          <p:spPr>
            <a:xfrm>
              <a:off x="2074997" y="2662312"/>
              <a:ext cx="1458000" cy="887400"/>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b="0" i="0" lang="en-AU" sz="2400" u="none" cap="none" strike="noStrike">
                  <a:solidFill>
                    <a:schemeClr val="dk1"/>
                  </a:solidFill>
                  <a:latin typeface="Arial"/>
                  <a:ea typeface="Arial"/>
                  <a:cs typeface="Arial"/>
                  <a:sym typeface="Arial"/>
                </a:rPr>
                <a:t>Video</a:t>
              </a:r>
              <a:endParaRPr b="0" i="0" sz="2400" u="none" cap="none" strike="noStrike">
                <a:solidFill>
                  <a:schemeClr val="dk1"/>
                </a:solidFill>
                <a:latin typeface="Arial"/>
                <a:ea typeface="Arial"/>
                <a:cs typeface="Arial"/>
                <a:sym typeface="Arial"/>
              </a:endParaRPr>
            </a:p>
          </p:txBody>
        </p:sp>
        <p:sp>
          <p:nvSpPr>
            <p:cNvPr id="389" name="Google Shape;389;p47"/>
            <p:cNvSpPr/>
            <p:nvPr/>
          </p:nvSpPr>
          <p:spPr>
            <a:xfrm rot="10800000">
              <a:off x="2243160" y="3549787"/>
              <a:ext cx="1121700" cy="887400"/>
            </a:xfrm>
            <a:prstGeom prst="trapezoid">
              <a:avLst>
                <a:gd fmla="val 63194" name="adj"/>
              </a:avLst>
            </a:prstGeom>
            <a:solidFill>
              <a:srgbClr val="D0CEC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7"/>
            <p:cNvSpPr txBox="1"/>
            <p:nvPr/>
          </p:nvSpPr>
          <p:spPr>
            <a:xfrm>
              <a:off x="1601705" y="3549739"/>
              <a:ext cx="2578500" cy="887400"/>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lang="en-AU" sz="2400">
                  <a:solidFill>
                    <a:schemeClr val="dk1"/>
                  </a:solidFill>
                </a:rPr>
                <a:t>Workplace scenarios</a:t>
              </a:r>
              <a:endParaRPr b="0" i="0" sz="2400" u="none" cap="none" strike="noStrike">
                <a:solidFill>
                  <a:schemeClr val="dk1"/>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pic>
        <p:nvPicPr>
          <p:cNvPr id="396" name="Google Shape;396;p35"/>
          <p:cNvPicPr preferRelativeResize="0"/>
          <p:nvPr/>
        </p:nvPicPr>
        <p:blipFill rotWithShape="1">
          <a:blip r:embed="rId3">
            <a:alphaModFix/>
          </a:blip>
          <a:srcRect b="0" l="0" r="0" t="0"/>
          <a:stretch/>
        </p:blipFill>
        <p:spPr>
          <a:xfrm>
            <a:off x="808880" y="0"/>
            <a:ext cx="9697269" cy="6858001"/>
          </a:xfrm>
          <a:prstGeom prst="rect">
            <a:avLst/>
          </a:prstGeom>
          <a:noFill/>
          <a:ln>
            <a:noFill/>
          </a:ln>
        </p:spPr>
      </p:pic>
      <p:sp>
        <p:nvSpPr>
          <p:cNvPr id="397" name="Google Shape;397;p35"/>
          <p:cNvSpPr/>
          <p:nvPr/>
        </p:nvSpPr>
        <p:spPr>
          <a:xfrm>
            <a:off x="5655643" y="4083429"/>
            <a:ext cx="279132" cy="259882"/>
          </a:xfrm>
          <a:prstGeom prst="star5">
            <a:avLst>
              <a:gd fmla="val 19098" name="adj"/>
              <a:gd fmla="val 105146" name="hf"/>
              <a:gd fmla="val 110557" name="vf"/>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8" name="Google Shape;398;p35"/>
          <p:cNvSpPr/>
          <p:nvPr/>
        </p:nvSpPr>
        <p:spPr>
          <a:xfrm>
            <a:off x="5657514" y="5739153"/>
            <a:ext cx="279132" cy="259882"/>
          </a:xfrm>
          <a:prstGeom prst="star5">
            <a:avLst>
              <a:gd fmla="val 19098" name="adj"/>
              <a:gd fmla="val 105146" name="hf"/>
              <a:gd fmla="val 110557" name="vf"/>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9" name="Google Shape;399;p35"/>
          <p:cNvSpPr/>
          <p:nvPr/>
        </p:nvSpPr>
        <p:spPr>
          <a:xfrm>
            <a:off x="8792679" y="3295649"/>
            <a:ext cx="279132" cy="259882"/>
          </a:xfrm>
          <a:prstGeom prst="star5">
            <a:avLst>
              <a:gd fmla="val 19098" name="adj"/>
              <a:gd fmla="val 105146" name="hf"/>
              <a:gd fmla="val 110557" name="vf"/>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0" name="Google Shape;400;p35"/>
          <p:cNvSpPr/>
          <p:nvPr/>
        </p:nvSpPr>
        <p:spPr>
          <a:xfrm>
            <a:off x="8792679" y="4920515"/>
            <a:ext cx="279132" cy="259882"/>
          </a:xfrm>
          <a:prstGeom prst="star5">
            <a:avLst>
              <a:gd fmla="val 19098" name="adj"/>
              <a:gd fmla="val 105146" name="hf"/>
              <a:gd fmla="val 110557" name="vf"/>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1" name="Google Shape;401;p35"/>
          <p:cNvSpPr/>
          <p:nvPr/>
        </p:nvSpPr>
        <p:spPr>
          <a:xfrm>
            <a:off x="8792679" y="2550694"/>
            <a:ext cx="279132" cy="259882"/>
          </a:xfrm>
          <a:prstGeom prst="star5">
            <a:avLst>
              <a:gd fmla="val 19098" name="adj"/>
              <a:gd fmla="val 105146" name="hf"/>
              <a:gd fmla="val 110557" name="vf"/>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2" name="Google Shape;402;p35"/>
          <p:cNvSpPr/>
          <p:nvPr/>
        </p:nvSpPr>
        <p:spPr>
          <a:xfrm>
            <a:off x="5655285" y="3295649"/>
            <a:ext cx="279132" cy="259882"/>
          </a:xfrm>
          <a:prstGeom prst="star5">
            <a:avLst>
              <a:gd fmla="val 19098" name="adj"/>
              <a:gd fmla="val 105146" name="hf"/>
              <a:gd fmla="val 110557" name="vf"/>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9"/>
          <p:cNvSpPr txBox="1"/>
          <p:nvPr>
            <p:ph idx="3" type="body"/>
          </p:nvPr>
        </p:nvSpPr>
        <p:spPr>
          <a:xfrm>
            <a:off x="378808" y="1396897"/>
            <a:ext cx="8239412" cy="521491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500"/>
              <a:buNone/>
            </a:pPr>
            <a:r>
              <a:rPr lang="en-AU" sz="3000">
                <a:solidFill>
                  <a:srgbClr val="000000"/>
                </a:solidFill>
                <a:latin typeface="Arial"/>
                <a:ea typeface="Arial"/>
                <a:cs typeface="Arial"/>
                <a:sym typeface="Arial"/>
              </a:rPr>
              <a:t>Aim:</a:t>
            </a:r>
            <a:r>
              <a:rPr lang="en-AU" sz="3000">
                <a:latin typeface="Arial"/>
                <a:ea typeface="Arial"/>
                <a:cs typeface="Arial"/>
                <a:sym typeface="Arial"/>
              </a:rPr>
              <a:t> </a:t>
            </a:r>
            <a:r>
              <a:rPr lang="en-AU" sz="3000">
                <a:solidFill>
                  <a:srgbClr val="1C4587"/>
                </a:solidFill>
                <a:latin typeface="Arial"/>
                <a:ea typeface="Arial"/>
                <a:cs typeface="Arial"/>
                <a:sym typeface="Arial"/>
              </a:rPr>
              <a:t>Developing work-ready students: Linking the library to the curriculum</a:t>
            </a:r>
            <a:endParaRPr sz="3000">
              <a:solidFill>
                <a:srgbClr val="1C4587"/>
              </a:solidFill>
              <a:latin typeface="Arial"/>
              <a:ea typeface="Arial"/>
              <a:cs typeface="Arial"/>
              <a:sym typeface="Arial"/>
            </a:endParaRPr>
          </a:p>
          <a:p>
            <a:pPr indent="0" lvl="0" marL="0" rtl="0" algn="l">
              <a:lnSpc>
                <a:spcPct val="90000"/>
              </a:lnSpc>
              <a:spcBef>
                <a:spcPts val="0"/>
              </a:spcBef>
              <a:spcAft>
                <a:spcPts val="0"/>
              </a:spcAft>
              <a:buSzPts val="4500"/>
              <a:buNone/>
            </a:pPr>
            <a:r>
              <a:t/>
            </a:r>
            <a:endParaRPr sz="700">
              <a:latin typeface="Arial"/>
              <a:ea typeface="Arial"/>
              <a:cs typeface="Arial"/>
              <a:sym typeface="Arial"/>
            </a:endParaRPr>
          </a:p>
          <a:p>
            <a:pPr indent="-228600" lvl="0" marL="457200" rtl="0" algn="ctr">
              <a:lnSpc>
                <a:spcPct val="90000"/>
              </a:lnSpc>
              <a:spcBef>
                <a:spcPts val="1000"/>
              </a:spcBef>
              <a:spcAft>
                <a:spcPts val="0"/>
              </a:spcAft>
              <a:buSzPts val="4500"/>
              <a:buNone/>
            </a:pPr>
            <a:r>
              <a:rPr lang="en-AU" sz="3000">
                <a:solidFill>
                  <a:schemeClr val="dk1"/>
                </a:solidFill>
                <a:latin typeface="Arial"/>
                <a:ea typeface="Arial"/>
                <a:cs typeface="Arial"/>
                <a:sym typeface="Arial"/>
              </a:rPr>
              <a:t>Outline</a:t>
            </a:r>
            <a:endParaRPr sz="3000">
              <a:latin typeface="Arial"/>
              <a:ea typeface="Arial"/>
              <a:cs typeface="Arial"/>
              <a:sym typeface="Arial"/>
            </a:endParaRPr>
          </a:p>
          <a:p>
            <a:pPr indent="-342900" lvl="0" marL="571500" rtl="0" algn="l">
              <a:lnSpc>
                <a:spcPct val="90000"/>
              </a:lnSpc>
              <a:spcBef>
                <a:spcPts val="1000"/>
              </a:spcBef>
              <a:spcAft>
                <a:spcPts val="0"/>
              </a:spcAft>
              <a:buClr>
                <a:srgbClr val="1C4587"/>
              </a:buClr>
              <a:buSzPts val="2000"/>
              <a:buChar char="⮚"/>
            </a:pPr>
            <a:r>
              <a:rPr b="0" lang="en-AU" sz="2800">
                <a:solidFill>
                  <a:srgbClr val="1C4587"/>
                </a:solidFill>
                <a:latin typeface="Arial"/>
                <a:ea typeface="Arial"/>
                <a:cs typeface="Arial"/>
                <a:sym typeface="Arial"/>
              </a:rPr>
              <a:t>Work Skill Development framework</a:t>
            </a:r>
            <a:endParaRPr b="0">
              <a:solidFill>
                <a:srgbClr val="1C4587"/>
              </a:solidFill>
              <a:latin typeface="Arial"/>
              <a:ea typeface="Arial"/>
              <a:cs typeface="Arial"/>
              <a:sym typeface="Arial"/>
            </a:endParaRPr>
          </a:p>
          <a:p>
            <a:pPr indent="-342900" lvl="0" marL="571500" rtl="0" algn="l">
              <a:lnSpc>
                <a:spcPct val="90000"/>
              </a:lnSpc>
              <a:spcBef>
                <a:spcPts val="1000"/>
              </a:spcBef>
              <a:spcAft>
                <a:spcPts val="0"/>
              </a:spcAft>
              <a:buClr>
                <a:srgbClr val="1C4587"/>
              </a:buClr>
              <a:buSzPts val="2000"/>
              <a:buChar char="⮚"/>
            </a:pPr>
            <a:r>
              <a:rPr b="0" lang="en-AU" sz="2800">
                <a:solidFill>
                  <a:srgbClr val="1C4587"/>
                </a:solidFill>
                <a:latin typeface="Arial"/>
                <a:ea typeface="Arial"/>
                <a:cs typeface="Arial"/>
                <a:sym typeface="Arial"/>
              </a:rPr>
              <a:t>Occupational Therapy Competency Standards</a:t>
            </a:r>
            <a:endParaRPr b="0">
              <a:solidFill>
                <a:srgbClr val="1C4587"/>
              </a:solidFill>
              <a:latin typeface="Arial"/>
              <a:ea typeface="Arial"/>
              <a:cs typeface="Arial"/>
              <a:sym typeface="Arial"/>
            </a:endParaRPr>
          </a:p>
          <a:p>
            <a:pPr indent="-342900" lvl="0" marL="571500" rtl="0" algn="l">
              <a:lnSpc>
                <a:spcPct val="90000"/>
              </a:lnSpc>
              <a:spcBef>
                <a:spcPts val="1000"/>
              </a:spcBef>
              <a:spcAft>
                <a:spcPts val="0"/>
              </a:spcAft>
              <a:buClr>
                <a:srgbClr val="1C4587"/>
              </a:buClr>
              <a:buSzPts val="2000"/>
              <a:buChar char="⮚"/>
            </a:pPr>
            <a:r>
              <a:rPr b="0" lang="en-AU" sz="2800">
                <a:solidFill>
                  <a:srgbClr val="1C4587"/>
                </a:solidFill>
                <a:latin typeface="Arial"/>
                <a:ea typeface="Arial"/>
                <a:cs typeface="Arial"/>
                <a:sym typeface="Arial"/>
              </a:rPr>
              <a:t>Making work skills explicit to develop Occupational Therapy students’ awareness of autonomy</a:t>
            </a:r>
            <a:endParaRPr b="0" sz="2800">
              <a:solidFill>
                <a:srgbClr val="1C4587"/>
              </a:solidFill>
              <a:latin typeface="Arial"/>
              <a:ea typeface="Arial"/>
              <a:cs typeface="Arial"/>
              <a:sym typeface="Arial"/>
            </a:endParaRPr>
          </a:p>
          <a:p>
            <a:pPr indent="-342900" lvl="0" marL="571500" rtl="0" algn="l">
              <a:lnSpc>
                <a:spcPct val="90000"/>
              </a:lnSpc>
              <a:spcBef>
                <a:spcPts val="1000"/>
              </a:spcBef>
              <a:spcAft>
                <a:spcPts val="0"/>
              </a:spcAft>
              <a:buClr>
                <a:srgbClr val="1C4587"/>
              </a:buClr>
              <a:buSzPts val="2000"/>
              <a:buChar char="⮚"/>
            </a:pPr>
            <a:r>
              <a:rPr b="0" lang="en-AU" sz="2800">
                <a:solidFill>
                  <a:srgbClr val="1C4587"/>
                </a:solidFill>
                <a:latin typeface="Arial"/>
                <a:ea typeface="Arial"/>
                <a:cs typeface="Arial"/>
                <a:sym typeface="Arial"/>
              </a:rPr>
              <a:t>Data collection (survey and feedback form)</a:t>
            </a:r>
            <a:endParaRPr b="0" sz="2800">
              <a:solidFill>
                <a:srgbClr val="1C4587"/>
              </a:solidFill>
              <a:latin typeface="Arial"/>
              <a:ea typeface="Arial"/>
              <a:cs typeface="Arial"/>
              <a:sym typeface="Arial"/>
            </a:endParaRPr>
          </a:p>
          <a:p>
            <a:pPr indent="-342900" lvl="0" marL="571500" rtl="0" algn="l">
              <a:lnSpc>
                <a:spcPct val="90000"/>
              </a:lnSpc>
              <a:spcBef>
                <a:spcPts val="1000"/>
              </a:spcBef>
              <a:spcAft>
                <a:spcPts val="0"/>
              </a:spcAft>
              <a:buClr>
                <a:srgbClr val="1C4587"/>
              </a:buClr>
              <a:buSzPts val="2000"/>
              <a:buChar char="⮚"/>
            </a:pPr>
            <a:r>
              <a:rPr b="0" lang="en-AU" sz="2800">
                <a:solidFill>
                  <a:srgbClr val="1C4587"/>
                </a:solidFill>
                <a:latin typeface="Arial"/>
                <a:ea typeface="Arial"/>
                <a:cs typeface="Arial"/>
                <a:sym typeface="Arial"/>
              </a:rPr>
              <a:t>Forthcoming book chapter</a:t>
            </a:r>
            <a:endParaRPr b="0">
              <a:solidFill>
                <a:srgbClr val="1C4587"/>
              </a:solidFill>
              <a:latin typeface="Arial"/>
              <a:ea typeface="Arial"/>
              <a:cs typeface="Arial"/>
              <a:sym typeface="Arial"/>
            </a:endParaRPr>
          </a:p>
          <a:p>
            <a:pPr indent="-228600" lvl="0" marL="457200" marR="0" rtl="0" algn="l">
              <a:lnSpc>
                <a:spcPct val="90000"/>
              </a:lnSpc>
              <a:spcBef>
                <a:spcPts val="1000"/>
              </a:spcBef>
              <a:spcAft>
                <a:spcPts val="0"/>
              </a:spcAft>
              <a:buClr>
                <a:srgbClr val="006CAB"/>
              </a:buClr>
              <a:buSzPts val="4500"/>
              <a:buFont typeface="Arial"/>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g6f8e81c9fd_0_3"/>
          <p:cNvSpPr txBox="1"/>
          <p:nvPr>
            <p:ph idx="2" type="body"/>
          </p:nvPr>
        </p:nvSpPr>
        <p:spPr>
          <a:xfrm>
            <a:off x="0" y="326300"/>
            <a:ext cx="12192000" cy="3193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4200"/>
              <a:buNone/>
            </a:pPr>
            <a:r>
              <a:rPr lang="en-AU"/>
              <a:t>Pre/post students’ self-evaluation</a:t>
            </a:r>
            <a:endParaRPr/>
          </a:p>
        </p:txBody>
      </p:sp>
      <p:pic>
        <p:nvPicPr>
          <p:cNvPr id="409" name="Google Shape;409;g6f8e81c9fd_0_3"/>
          <p:cNvPicPr preferRelativeResize="0"/>
          <p:nvPr/>
        </p:nvPicPr>
        <p:blipFill rotWithShape="1">
          <a:blip r:embed="rId3">
            <a:alphaModFix/>
          </a:blip>
          <a:srcRect b="72047" l="0" r="1216" t="0"/>
          <a:stretch/>
        </p:blipFill>
        <p:spPr>
          <a:xfrm>
            <a:off x="1009649" y="1800462"/>
            <a:ext cx="10172701" cy="300013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38"/>
          <p:cNvSpPr/>
          <p:nvPr/>
        </p:nvSpPr>
        <p:spPr>
          <a:xfrm>
            <a:off x="206950" y="391750"/>
            <a:ext cx="4728000" cy="47367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4200"/>
              <a:buFont typeface="Arial"/>
              <a:buNone/>
            </a:pPr>
            <a:r>
              <a:rPr b="1" i="0" lang="en-AU" sz="4200" u="none" cap="none" strike="noStrike">
                <a:solidFill>
                  <a:schemeClr val="dk1"/>
                </a:solidFill>
                <a:latin typeface="Arial Narrow"/>
                <a:ea typeface="Arial Narrow"/>
                <a:cs typeface="Arial Narrow"/>
                <a:sym typeface="Arial Narrow"/>
              </a:rPr>
              <a:t>Outcome</a:t>
            </a:r>
            <a:endParaRPr b="1" i="0" sz="4200" u="none" cap="none" strike="noStrike">
              <a:solidFill>
                <a:schemeClr val="dk1"/>
              </a:solidFill>
              <a:latin typeface="Arial Narrow"/>
              <a:ea typeface="Arial Narrow"/>
              <a:cs typeface="Arial Narrow"/>
              <a:sym typeface="Arial Narrow"/>
            </a:endParaRPr>
          </a:p>
          <a:p>
            <a:pPr indent="457200" lvl="0" marL="457200" marR="0" rtl="0" algn="ctr">
              <a:lnSpc>
                <a:spcPct val="90000"/>
              </a:lnSpc>
              <a:spcBef>
                <a:spcPts val="0"/>
              </a:spcBef>
              <a:spcAft>
                <a:spcPts val="0"/>
              </a:spcAft>
              <a:buClr>
                <a:srgbClr val="000000"/>
              </a:buClr>
              <a:buSzPts val="4200"/>
              <a:buFont typeface="Arial"/>
              <a:buNone/>
            </a:pPr>
            <a:r>
              <a:t/>
            </a:r>
            <a:endParaRPr b="1" i="0" sz="700" u="none" cap="none" strike="noStrike">
              <a:solidFill>
                <a:schemeClr val="dk1"/>
              </a:solidFill>
              <a:latin typeface="Arial Narrow"/>
              <a:ea typeface="Arial Narrow"/>
              <a:cs typeface="Arial Narrow"/>
              <a:sym typeface="Arial Narrow"/>
            </a:endParaRPr>
          </a:p>
          <a:p>
            <a:pPr indent="0" lvl="0" marL="0" marR="0" rtl="0" algn="ctr">
              <a:lnSpc>
                <a:spcPct val="150000"/>
              </a:lnSpc>
              <a:spcBef>
                <a:spcPts val="0"/>
              </a:spcBef>
              <a:spcAft>
                <a:spcPts val="0"/>
              </a:spcAft>
              <a:buClr>
                <a:srgbClr val="000000"/>
              </a:buClr>
              <a:buSzPts val="3200"/>
              <a:buFont typeface="Arial"/>
              <a:buNone/>
            </a:pPr>
            <a:r>
              <a:rPr b="0" i="0" lang="en-AU" sz="3200" u="none" cap="none" strike="noStrike">
                <a:solidFill>
                  <a:schemeClr val="dk1"/>
                </a:solidFill>
                <a:latin typeface="Arial"/>
                <a:ea typeface="Arial"/>
                <a:cs typeface="Arial"/>
                <a:sym typeface="Arial"/>
              </a:rPr>
              <a:t>Pre/post students’ </a:t>
            </a:r>
            <a:endParaRPr b="0" i="0" sz="32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AU" sz="3200" u="none" cap="none" strike="noStrike">
                <a:solidFill>
                  <a:schemeClr val="dk1"/>
                </a:solidFill>
                <a:latin typeface="Arial"/>
                <a:ea typeface="Arial"/>
                <a:cs typeface="Arial"/>
                <a:sym typeface="Arial"/>
              </a:rPr>
              <a:t>self-evaluation analysis </a:t>
            </a:r>
            <a:endParaRPr b="0" i="0" sz="32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2400"/>
              <a:buFont typeface="Arial"/>
              <a:buNone/>
            </a:pPr>
            <a:r>
              <a:rPr b="0" i="0" lang="en-AU" sz="2400" u="none" cap="none" strike="noStrike">
                <a:solidFill>
                  <a:schemeClr val="dk1"/>
                </a:solidFill>
                <a:latin typeface="Arial"/>
                <a:ea typeface="Arial"/>
                <a:cs typeface="Arial"/>
                <a:sym typeface="Arial"/>
              </a:rPr>
              <a:t>initiative and goal oriented (0.25)</a:t>
            </a:r>
            <a:endParaRPr b="0" i="0" sz="2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2400"/>
              <a:buFont typeface="Arial"/>
              <a:buNone/>
            </a:pPr>
            <a:r>
              <a:rPr b="0" i="0" lang="en-AU" sz="2400" u="none" cap="none" strike="noStrike">
                <a:solidFill>
                  <a:schemeClr val="dk1"/>
                </a:solidFill>
                <a:latin typeface="Arial"/>
                <a:ea typeface="Arial"/>
                <a:cs typeface="Arial"/>
                <a:sym typeface="Arial"/>
              </a:rPr>
              <a:t>resourceful and informed (0.22)</a:t>
            </a:r>
            <a:endParaRPr b="0" i="0" sz="2400" u="none" cap="none" strike="noStrike">
              <a:solidFill>
                <a:srgbClr val="000000"/>
              </a:solidFill>
              <a:latin typeface="Arial"/>
              <a:ea typeface="Arial"/>
              <a:cs typeface="Arial"/>
              <a:sym typeface="Arial"/>
            </a:endParaRPr>
          </a:p>
        </p:txBody>
      </p:sp>
      <p:pic>
        <p:nvPicPr>
          <p:cNvPr descr="https://lh5.googleusercontent.com/y5hBYC_mOKI34m2mVQeFCWHw7Mw_zV7TUOKt05gcIGkVUatjdHLImagRS-JjcNF7XCW5mb4Sv0XZzwAZENJD5TvtTmP_l2LHXDRayFvJtWMWgRaKHg8ZpRZ5mxVCmF2KuFSXRPdn" id="416" name="Google Shape;416;p38"/>
          <p:cNvPicPr preferRelativeResize="0"/>
          <p:nvPr/>
        </p:nvPicPr>
        <p:blipFill rotWithShape="1">
          <a:blip r:embed="rId3">
            <a:alphaModFix/>
          </a:blip>
          <a:srcRect b="0" l="0" r="0" t="0"/>
          <a:stretch/>
        </p:blipFill>
        <p:spPr>
          <a:xfrm>
            <a:off x="4826000" y="113725"/>
            <a:ext cx="7251392" cy="5292676"/>
          </a:xfrm>
          <a:prstGeom prst="rect">
            <a:avLst/>
          </a:prstGeom>
          <a:noFill/>
          <a:ln>
            <a:noFill/>
          </a:ln>
        </p:spPr>
      </p:pic>
      <p:sp>
        <p:nvSpPr>
          <p:cNvPr id="417" name="Google Shape;417;p38"/>
          <p:cNvSpPr/>
          <p:nvPr/>
        </p:nvSpPr>
        <p:spPr>
          <a:xfrm>
            <a:off x="5058700" y="5364575"/>
            <a:ext cx="6900600" cy="9753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1800"/>
              <a:buFont typeface="Arial"/>
              <a:buNone/>
            </a:pPr>
            <a:r>
              <a:rPr b="0" i="0" lang="en-AU" sz="1800" u="none" cap="none" strike="noStrike">
                <a:solidFill>
                  <a:srgbClr val="000000"/>
                </a:solidFill>
                <a:latin typeface="Arial"/>
                <a:ea typeface="Arial"/>
                <a:cs typeface="Arial"/>
                <a:sym typeface="Arial"/>
              </a:rPr>
              <a:t>Mean results of each of the WSD Framework facets</a:t>
            </a:r>
            <a:endParaRPr b="0" i="0" sz="18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1800"/>
              <a:buFont typeface="Arial"/>
              <a:buNone/>
            </a:pPr>
            <a:r>
              <a:rPr b="0" i="0" lang="en-AU" sz="1800" u="none" cap="none" strike="noStrike">
                <a:solidFill>
                  <a:srgbClr val="000000"/>
                </a:solidFill>
                <a:latin typeface="Arial"/>
                <a:ea typeface="Arial"/>
                <a:cs typeface="Arial"/>
                <a:sym typeface="Arial"/>
              </a:rPr>
              <a:t> (</a:t>
            </a:r>
            <a:r>
              <a:rPr b="0" i="0" lang="en-AU" sz="1800" u="none" cap="none" strike="noStrike">
                <a:solidFill>
                  <a:schemeClr val="dk1"/>
                </a:solidFill>
                <a:latin typeface="Arial"/>
                <a:ea typeface="Arial"/>
                <a:cs typeface="Arial"/>
                <a:sym typeface="Arial"/>
              </a:rPr>
              <a:t>Pre/post students’ self-evaluation)</a:t>
            </a:r>
            <a:endParaRPr b="0" i="0" sz="18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400"/>
              <a:buFont typeface="Arial"/>
              <a:buNone/>
            </a:pPr>
            <a:r>
              <a:rPr b="0" i="0" lang="en-AU" sz="14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8"/>
          <p:cNvSpPr txBox="1"/>
          <p:nvPr>
            <p:ph idx="2" type="body"/>
          </p:nvPr>
        </p:nvSpPr>
        <p:spPr>
          <a:xfrm>
            <a:off x="306059" y="326309"/>
            <a:ext cx="11585700" cy="737100"/>
          </a:xfrm>
          <a:prstGeom prst="rect">
            <a:avLst/>
          </a:prstGeom>
          <a:noFill/>
          <a:ln>
            <a:noFill/>
          </a:ln>
        </p:spPr>
        <p:txBody>
          <a:bodyPr anchorCtr="0" anchor="t" bIns="45700" lIns="91425" spcFirstLastPara="1" rIns="91425" wrap="square" tIns="45700">
            <a:noAutofit/>
          </a:bodyPr>
          <a:lstStyle/>
          <a:p>
            <a:pPr indent="457200" lvl="0" marL="0" rtl="0" algn="ctr">
              <a:lnSpc>
                <a:spcPct val="90000"/>
              </a:lnSpc>
              <a:spcBef>
                <a:spcPts val="0"/>
              </a:spcBef>
              <a:spcAft>
                <a:spcPts val="0"/>
              </a:spcAft>
              <a:buClr>
                <a:schemeClr val="dk1"/>
              </a:buClr>
              <a:buSzPts val="4200"/>
              <a:buNone/>
            </a:pPr>
            <a:r>
              <a:rPr lang="en-AU"/>
              <a:t>Workshop evaluation</a:t>
            </a:r>
            <a:endParaRPr/>
          </a:p>
        </p:txBody>
      </p:sp>
      <p:sp>
        <p:nvSpPr>
          <p:cNvPr id="424" name="Google Shape;424;p8"/>
          <p:cNvSpPr txBox="1"/>
          <p:nvPr>
            <p:ph idx="4" type="body"/>
          </p:nvPr>
        </p:nvSpPr>
        <p:spPr>
          <a:xfrm>
            <a:off x="141500" y="1156350"/>
            <a:ext cx="11750100" cy="4718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AU" sz="2400"/>
              <a:t>How the students articulated their experience:</a:t>
            </a:r>
            <a:endParaRPr sz="2400"/>
          </a:p>
          <a:p>
            <a:pPr indent="0" lvl="0" marL="0" rtl="0" algn="l">
              <a:lnSpc>
                <a:spcPct val="90000"/>
              </a:lnSpc>
              <a:spcBef>
                <a:spcPts val="1000"/>
              </a:spcBef>
              <a:spcAft>
                <a:spcPts val="0"/>
              </a:spcAft>
              <a:buClr>
                <a:schemeClr val="dk1"/>
              </a:buClr>
              <a:buSzPts val="2400"/>
              <a:buNone/>
            </a:pPr>
            <a:r>
              <a:t/>
            </a:r>
            <a:endParaRPr sz="4800"/>
          </a:p>
          <a:p>
            <a:pPr indent="0" lvl="0" marL="0" rtl="0" algn="ctr">
              <a:lnSpc>
                <a:spcPct val="90000"/>
              </a:lnSpc>
              <a:spcBef>
                <a:spcPts val="1000"/>
              </a:spcBef>
              <a:spcAft>
                <a:spcPts val="0"/>
              </a:spcAft>
              <a:buClr>
                <a:schemeClr val="dk1"/>
              </a:buClr>
              <a:buSzPts val="2400"/>
              <a:buNone/>
            </a:pPr>
            <a:r>
              <a:t/>
            </a:r>
            <a:endParaRPr b="1" sz="2400"/>
          </a:p>
          <a:p>
            <a:pPr indent="0" lvl="0" marL="0" rtl="0" algn="ctr">
              <a:lnSpc>
                <a:spcPct val="90000"/>
              </a:lnSpc>
              <a:spcBef>
                <a:spcPts val="1000"/>
              </a:spcBef>
              <a:spcAft>
                <a:spcPts val="0"/>
              </a:spcAft>
              <a:buClr>
                <a:schemeClr val="dk1"/>
              </a:buClr>
              <a:buSzPts val="2400"/>
              <a:buNone/>
            </a:pPr>
            <a:r>
              <a:t/>
            </a:r>
            <a:endParaRPr b="1" sz="2400"/>
          </a:p>
          <a:p>
            <a:pPr indent="0" lvl="0" marL="0" rtl="0" algn="ctr">
              <a:lnSpc>
                <a:spcPct val="90000"/>
              </a:lnSpc>
              <a:spcBef>
                <a:spcPts val="1000"/>
              </a:spcBef>
              <a:spcAft>
                <a:spcPts val="0"/>
              </a:spcAft>
              <a:buClr>
                <a:schemeClr val="dk1"/>
              </a:buClr>
              <a:buSzPts val="2400"/>
              <a:buNone/>
            </a:pPr>
            <a:r>
              <a:t/>
            </a:r>
            <a:endParaRPr b="1" sz="2400"/>
          </a:p>
          <a:p>
            <a:pPr indent="0" lvl="0" marL="0" rtl="0" algn="ctr">
              <a:lnSpc>
                <a:spcPct val="90000"/>
              </a:lnSpc>
              <a:spcBef>
                <a:spcPts val="1000"/>
              </a:spcBef>
              <a:spcAft>
                <a:spcPts val="0"/>
              </a:spcAft>
              <a:buClr>
                <a:schemeClr val="dk1"/>
              </a:buClr>
              <a:buSzPts val="2400"/>
              <a:buNone/>
            </a:pPr>
            <a:r>
              <a:rPr b="1" lang="en-AU" sz="2400"/>
              <a:t>“there are definitely skills that are crucial to placements that </a:t>
            </a:r>
            <a:r>
              <a:rPr b="1" lang="en-AU" sz="2400" u="sng"/>
              <a:t>we take for granted</a:t>
            </a:r>
            <a:r>
              <a:rPr b="1" lang="en-AU" sz="2400"/>
              <a:t>"</a:t>
            </a:r>
            <a:endParaRPr/>
          </a:p>
          <a:p>
            <a:pPr indent="0" lvl="0" marL="0" rtl="0" algn="ctr">
              <a:lnSpc>
                <a:spcPct val="90000"/>
              </a:lnSpc>
              <a:spcBef>
                <a:spcPts val="1000"/>
              </a:spcBef>
              <a:spcAft>
                <a:spcPts val="0"/>
              </a:spcAft>
              <a:buClr>
                <a:schemeClr val="dk1"/>
              </a:buClr>
              <a:buSzPts val="2400"/>
              <a:buNone/>
            </a:pPr>
            <a:r>
              <a:t/>
            </a:r>
            <a:endParaRPr b="1" sz="2400"/>
          </a:p>
          <a:p>
            <a:pPr indent="0" lvl="0" marL="0" rtl="0" algn="ctr">
              <a:lnSpc>
                <a:spcPct val="90000"/>
              </a:lnSpc>
              <a:spcBef>
                <a:spcPts val="1000"/>
              </a:spcBef>
              <a:spcAft>
                <a:spcPts val="0"/>
              </a:spcAft>
              <a:buClr>
                <a:schemeClr val="dk1"/>
              </a:buClr>
              <a:buSzPts val="2400"/>
              <a:buNone/>
            </a:pPr>
            <a:r>
              <a:rPr b="1" lang="en-AU" sz="2400"/>
              <a:t>”the workshop helped to identify attributes which I possibly </a:t>
            </a:r>
            <a:r>
              <a:rPr b="1" lang="en-AU" sz="2400" u="sng"/>
              <a:t>wouldn’t have thought about myself</a:t>
            </a:r>
            <a:r>
              <a:rPr b="1" lang="en-AU" sz="2400"/>
              <a:t> before placement”</a:t>
            </a:r>
            <a:endParaRPr b="1" sz="2400"/>
          </a:p>
        </p:txBody>
      </p:sp>
      <p:pic>
        <p:nvPicPr>
          <p:cNvPr id="425" name="Google Shape;425;p8"/>
          <p:cNvPicPr preferRelativeResize="0"/>
          <p:nvPr/>
        </p:nvPicPr>
        <p:blipFill rotWithShape="1">
          <a:blip r:embed="rId3">
            <a:alphaModFix/>
          </a:blip>
          <a:srcRect b="0" l="0" r="0" t="0"/>
          <a:stretch/>
        </p:blipFill>
        <p:spPr>
          <a:xfrm>
            <a:off x="3981300" y="1713550"/>
            <a:ext cx="4235201" cy="1973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50"/>
          <p:cNvSpPr txBox="1"/>
          <p:nvPr>
            <p:ph idx="1" type="body"/>
          </p:nvPr>
        </p:nvSpPr>
        <p:spPr>
          <a:xfrm>
            <a:off x="306060" y="978761"/>
            <a:ext cx="7451725" cy="466468"/>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chemeClr val="dk1"/>
              </a:buClr>
              <a:buSzPts val="2400"/>
              <a:buFont typeface="Arial"/>
              <a:buNone/>
            </a:pPr>
            <a:r>
              <a:rPr lang="en-AU" sz="3000"/>
              <a:t>Benefits of using the WSD</a:t>
            </a:r>
            <a:endParaRPr sz="3000"/>
          </a:p>
        </p:txBody>
      </p:sp>
      <p:sp>
        <p:nvSpPr>
          <p:cNvPr id="432" name="Google Shape;432;p50"/>
          <p:cNvSpPr txBox="1"/>
          <p:nvPr>
            <p:ph idx="2" type="body"/>
          </p:nvPr>
        </p:nvSpPr>
        <p:spPr>
          <a:xfrm>
            <a:off x="306060" y="326309"/>
            <a:ext cx="7452026" cy="736956"/>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chemeClr val="dk1"/>
              </a:buClr>
              <a:buSzPts val="4200"/>
              <a:buFont typeface="Arial"/>
              <a:buNone/>
            </a:pPr>
            <a:r>
              <a:rPr lang="en-AU"/>
              <a:t>Reflections</a:t>
            </a:r>
            <a:endParaRPr/>
          </a:p>
        </p:txBody>
      </p:sp>
      <p:sp>
        <p:nvSpPr>
          <p:cNvPr id="433" name="Google Shape;433;p50"/>
          <p:cNvSpPr txBox="1"/>
          <p:nvPr>
            <p:ph idx="4" type="body"/>
          </p:nvPr>
        </p:nvSpPr>
        <p:spPr>
          <a:xfrm>
            <a:off x="300200" y="1705600"/>
            <a:ext cx="8614200" cy="48543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000"/>
              <a:buFont typeface="Arial"/>
              <a:buNone/>
            </a:pPr>
            <a:r>
              <a:rPr lang="en-AU" sz="2400"/>
              <a:t>A </a:t>
            </a:r>
            <a:r>
              <a:rPr b="1" lang="en-AU" sz="2400"/>
              <a:t>pedagogical tool </a:t>
            </a:r>
            <a:r>
              <a:rPr lang="en-AU" sz="2400"/>
              <a:t>to inform the design of the workshop and make the connection between curriculum and work placement</a:t>
            </a:r>
            <a:endParaRPr sz="2400"/>
          </a:p>
          <a:p>
            <a:pPr indent="-228600" lvl="0" marL="457200" marR="0" rtl="0" algn="l">
              <a:lnSpc>
                <a:spcPct val="90000"/>
              </a:lnSpc>
              <a:spcBef>
                <a:spcPts val="1000"/>
              </a:spcBef>
              <a:spcAft>
                <a:spcPts val="0"/>
              </a:spcAft>
              <a:buClr>
                <a:schemeClr val="dk1"/>
              </a:buClr>
              <a:buSzPts val="2000"/>
              <a:buFont typeface="Arial"/>
              <a:buNone/>
            </a:pPr>
            <a:r>
              <a:t/>
            </a:r>
            <a:endParaRPr sz="2400"/>
          </a:p>
          <a:p>
            <a:pPr indent="-228600" lvl="0" marL="457200" marR="0" rtl="0" algn="l">
              <a:lnSpc>
                <a:spcPct val="90000"/>
              </a:lnSpc>
              <a:spcBef>
                <a:spcPts val="1000"/>
              </a:spcBef>
              <a:spcAft>
                <a:spcPts val="0"/>
              </a:spcAft>
              <a:buClr>
                <a:schemeClr val="dk1"/>
              </a:buClr>
              <a:buSzPts val="2000"/>
              <a:buFont typeface="Arial"/>
              <a:buNone/>
            </a:pPr>
            <a:r>
              <a:rPr lang="en-AU" sz="2400"/>
              <a:t>Pre-post student self-evaluation identified </a:t>
            </a:r>
            <a:r>
              <a:rPr b="1" lang="en-AU" sz="2400"/>
              <a:t>students’ self awareness of work skills </a:t>
            </a:r>
            <a:r>
              <a:rPr lang="en-AU" sz="2400"/>
              <a:t>developed through curriculum and previous placements</a:t>
            </a:r>
            <a:endParaRPr sz="2400"/>
          </a:p>
        </p:txBody>
      </p:sp>
      <p:sp>
        <p:nvSpPr>
          <p:cNvPr id="434" name="Google Shape;434;p50"/>
          <p:cNvSpPr txBox="1"/>
          <p:nvPr>
            <p:ph idx="6" type="body"/>
          </p:nvPr>
        </p:nvSpPr>
        <p:spPr>
          <a:xfrm>
            <a:off x="300200" y="4735000"/>
            <a:ext cx="8454000" cy="21231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000"/>
              <a:buFont typeface="Arial"/>
              <a:buNone/>
            </a:pPr>
            <a:r>
              <a:rPr lang="en-AU" sz="2400"/>
              <a:t>Strengthening </a:t>
            </a:r>
            <a:r>
              <a:rPr b="1" lang="en-AU" sz="2400"/>
              <a:t>library collaboration with faculty </a:t>
            </a:r>
            <a:r>
              <a:rPr lang="en-AU" sz="2400"/>
              <a:t>by connecting skills that the library is already teaching using the other frameworks and making links with employability skills</a:t>
            </a:r>
            <a:endParaRPr sz="2400"/>
          </a:p>
          <a:p>
            <a:pPr indent="-228600" lvl="0" marL="457200" marR="0" rtl="0" algn="l">
              <a:lnSpc>
                <a:spcPct val="90000"/>
              </a:lnSpc>
              <a:spcBef>
                <a:spcPts val="1000"/>
              </a:spcBef>
              <a:spcAft>
                <a:spcPts val="0"/>
              </a:spcAft>
              <a:buClr>
                <a:schemeClr val="dk1"/>
              </a:buClr>
              <a:buSzPts val="2000"/>
              <a:buFont typeface="Arial"/>
              <a:buNone/>
            </a:pPr>
            <a:r>
              <a:t/>
            </a:r>
            <a:endParaRPr sz="2400"/>
          </a:p>
          <a:p>
            <a:pPr indent="-228600" lvl="0" marL="457200" marR="0" rtl="0" algn="l">
              <a:lnSpc>
                <a:spcPct val="90000"/>
              </a:lnSpc>
              <a:spcBef>
                <a:spcPts val="1000"/>
              </a:spcBef>
              <a:spcAft>
                <a:spcPts val="0"/>
              </a:spcAft>
              <a:buClr>
                <a:schemeClr val="dk1"/>
              </a:buClr>
              <a:buSzPts val="2000"/>
              <a:buFont typeface="Arial"/>
              <a:buNone/>
            </a:pPr>
            <a:r>
              <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p39"/>
          <p:cNvSpPr txBox="1"/>
          <p:nvPr>
            <p:ph idx="4" type="body"/>
          </p:nvPr>
        </p:nvSpPr>
        <p:spPr>
          <a:xfrm>
            <a:off x="300211" y="2885090"/>
            <a:ext cx="11591700" cy="748862"/>
          </a:xfrm>
          <a:prstGeom prst="rect">
            <a:avLst/>
          </a:prstGeom>
          <a:noFill/>
          <a:ln>
            <a:noFill/>
          </a:ln>
        </p:spPr>
        <p:txBody>
          <a:bodyPr anchorCtr="0" anchor="t" bIns="45700" lIns="91425" spcFirstLastPara="1" rIns="91425" wrap="square" tIns="45700">
            <a:noAutofit/>
          </a:bodyPr>
          <a:lstStyle/>
          <a:p>
            <a:pPr indent="0" lvl="0" marL="228600" marR="0" rtl="0" algn="ctr">
              <a:lnSpc>
                <a:spcPct val="90000"/>
              </a:lnSpc>
              <a:spcBef>
                <a:spcPts val="1000"/>
              </a:spcBef>
              <a:spcAft>
                <a:spcPts val="0"/>
              </a:spcAft>
              <a:buClr>
                <a:schemeClr val="dk1"/>
              </a:buClr>
              <a:buSzPts val="2000"/>
              <a:buFont typeface="Arial"/>
              <a:buNone/>
            </a:pPr>
            <a:r>
              <a:rPr lang="en-AU" sz="2800" u="sng">
                <a:solidFill>
                  <a:schemeClr val="hlink"/>
                </a:solidFill>
                <a:hlinkClick r:id="rId3"/>
              </a:rPr>
              <a:t>https://www.monash.edu/library/skills/rsd</a:t>
            </a:r>
            <a:r>
              <a:rPr lang="en-AU" sz="2800"/>
              <a:t> </a:t>
            </a:r>
            <a:endParaRPr sz="2800"/>
          </a:p>
          <a:p>
            <a:pPr indent="0" lvl="0" marL="228600" marR="0" rtl="0" algn="ctr">
              <a:lnSpc>
                <a:spcPct val="90000"/>
              </a:lnSpc>
              <a:spcBef>
                <a:spcPts val="1000"/>
              </a:spcBef>
              <a:spcAft>
                <a:spcPts val="0"/>
              </a:spcAft>
              <a:buClr>
                <a:schemeClr val="dk1"/>
              </a:buClr>
              <a:buSzPts val="2000"/>
              <a:buFont typeface="Arial"/>
              <a:buNone/>
            </a:pPr>
            <a:r>
              <a:t/>
            </a:r>
            <a:endParaRPr sz="400"/>
          </a:p>
          <a:p>
            <a:pPr indent="0" lvl="0" marL="342900" rtl="0" algn="l">
              <a:lnSpc>
                <a:spcPct val="115000"/>
              </a:lnSpc>
              <a:spcBef>
                <a:spcPts val="0"/>
              </a:spcBef>
              <a:spcAft>
                <a:spcPts val="0"/>
              </a:spcAft>
              <a:buClr>
                <a:schemeClr val="dk1"/>
              </a:buClr>
              <a:buSzPts val="1100"/>
              <a:buFont typeface="Arial"/>
              <a:buNone/>
            </a:pPr>
            <a:r>
              <a:t/>
            </a:r>
            <a:endParaRPr sz="1900"/>
          </a:p>
        </p:txBody>
      </p:sp>
      <p:pic>
        <p:nvPicPr>
          <p:cNvPr id="440" name="Google Shape;440;p39"/>
          <p:cNvPicPr preferRelativeResize="0"/>
          <p:nvPr/>
        </p:nvPicPr>
        <p:blipFill rotWithShape="1">
          <a:blip r:embed="rId4">
            <a:alphaModFix/>
          </a:blip>
          <a:srcRect b="0" l="0" r="0" t="0"/>
          <a:stretch/>
        </p:blipFill>
        <p:spPr>
          <a:xfrm>
            <a:off x="3284358" y="1036112"/>
            <a:ext cx="1973461" cy="1606203"/>
          </a:xfrm>
          <a:prstGeom prst="rect">
            <a:avLst/>
          </a:prstGeom>
          <a:noFill/>
          <a:ln>
            <a:noFill/>
          </a:ln>
        </p:spPr>
      </p:pic>
      <p:pic>
        <p:nvPicPr>
          <p:cNvPr id="441" name="Google Shape;441;p39"/>
          <p:cNvPicPr preferRelativeResize="0"/>
          <p:nvPr/>
        </p:nvPicPr>
        <p:blipFill rotWithShape="1">
          <a:blip r:embed="rId5">
            <a:alphaModFix/>
          </a:blip>
          <a:srcRect b="0" l="0" r="0" t="0"/>
          <a:stretch/>
        </p:blipFill>
        <p:spPr>
          <a:xfrm>
            <a:off x="7042076" y="1063265"/>
            <a:ext cx="1571000" cy="1633349"/>
          </a:xfrm>
          <a:prstGeom prst="rect">
            <a:avLst/>
          </a:prstGeom>
          <a:noFill/>
          <a:ln>
            <a:noFill/>
          </a:ln>
        </p:spPr>
      </p:pic>
      <p:pic>
        <p:nvPicPr>
          <p:cNvPr id="442" name="Google Shape;442;p39"/>
          <p:cNvPicPr preferRelativeResize="0"/>
          <p:nvPr/>
        </p:nvPicPr>
        <p:blipFill rotWithShape="1">
          <a:blip r:embed="rId6">
            <a:alphaModFix/>
          </a:blip>
          <a:srcRect b="0" l="0" r="0" t="0"/>
          <a:stretch/>
        </p:blipFill>
        <p:spPr>
          <a:xfrm>
            <a:off x="5203932" y="1036112"/>
            <a:ext cx="1784257" cy="1606210"/>
          </a:xfrm>
          <a:prstGeom prst="rect">
            <a:avLst/>
          </a:prstGeom>
          <a:noFill/>
          <a:ln>
            <a:noFill/>
          </a:ln>
        </p:spPr>
      </p:pic>
      <p:sp>
        <p:nvSpPr>
          <p:cNvPr id="443" name="Google Shape;443;p39"/>
          <p:cNvSpPr txBox="1"/>
          <p:nvPr>
            <p:ph idx="4" type="body"/>
          </p:nvPr>
        </p:nvSpPr>
        <p:spPr>
          <a:xfrm>
            <a:off x="300211" y="1063265"/>
            <a:ext cx="11591700" cy="1633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000"/>
              <a:buNone/>
            </a:pPr>
            <a:r>
              <a:t/>
            </a:r>
            <a:endParaRPr/>
          </a:p>
          <a:p>
            <a:pPr indent="0" lvl="0" marL="0" rtl="0" algn="l">
              <a:lnSpc>
                <a:spcPct val="90000"/>
              </a:lnSpc>
              <a:spcBef>
                <a:spcPts val="1000"/>
              </a:spcBef>
              <a:spcAft>
                <a:spcPts val="0"/>
              </a:spcAft>
              <a:buSzPts val="2000"/>
              <a:buNone/>
            </a:pPr>
            <a:r>
              <a:t/>
            </a:r>
            <a:endParaRPr/>
          </a:p>
          <a:p>
            <a:pPr indent="0" lvl="0" marL="0" rtl="0" algn="l">
              <a:lnSpc>
                <a:spcPct val="90000"/>
              </a:lnSpc>
              <a:spcBef>
                <a:spcPts val="1000"/>
              </a:spcBef>
              <a:spcAft>
                <a:spcPts val="0"/>
              </a:spcAft>
              <a:buSzPts val="2000"/>
              <a:buNone/>
            </a:pPr>
            <a:r>
              <a:t/>
            </a:r>
            <a:endParaRPr/>
          </a:p>
          <a:p>
            <a:pPr indent="0" lvl="0" marL="0" rtl="0" algn="l">
              <a:lnSpc>
                <a:spcPct val="90000"/>
              </a:lnSpc>
              <a:spcBef>
                <a:spcPts val="1000"/>
              </a:spcBef>
              <a:spcAft>
                <a:spcPts val="0"/>
              </a:spcAft>
              <a:buSzPts val="2000"/>
              <a:buNone/>
            </a:pPr>
            <a:r>
              <a:t/>
            </a:r>
            <a:endParaRPr/>
          </a:p>
          <a:p>
            <a:pPr indent="0" lvl="0" marL="0" rtl="0" algn="l">
              <a:lnSpc>
                <a:spcPct val="90000"/>
              </a:lnSpc>
              <a:spcBef>
                <a:spcPts val="1000"/>
              </a:spcBef>
              <a:spcAft>
                <a:spcPts val="0"/>
              </a:spcAft>
              <a:buSzPts val="2000"/>
              <a:buNone/>
            </a:pPr>
            <a:r>
              <a:t/>
            </a:r>
            <a:endParaRPr/>
          </a:p>
          <a:p>
            <a:pPr indent="0" lvl="0" marL="0" rtl="0" algn="l">
              <a:lnSpc>
                <a:spcPct val="90000"/>
              </a:lnSpc>
              <a:spcBef>
                <a:spcPts val="1000"/>
              </a:spcBef>
              <a:spcAft>
                <a:spcPts val="0"/>
              </a:spcAft>
              <a:buSzPts val="20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51"/>
          <p:cNvSpPr txBox="1"/>
          <p:nvPr>
            <p:ph idx="2" type="body"/>
          </p:nvPr>
        </p:nvSpPr>
        <p:spPr>
          <a:xfrm>
            <a:off x="306059" y="66178"/>
            <a:ext cx="11585729" cy="736956"/>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chemeClr val="dk1"/>
              </a:buClr>
              <a:buSzPts val="4200"/>
              <a:buFont typeface="Arial"/>
              <a:buNone/>
            </a:pPr>
            <a:r>
              <a:rPr lang="en-AU"/>
              <a:t>References and further information</a:t>
            </a:r>
            <a:endParaRPr/>
          </a:p>
        </p:txBody>
      </p:sp>
      <p:sp>
        <p:nvSpPr>
          <p:cNvPr id="449" name="Google Shape;449;p51"/>
          <p:cNvSpPr txBox="1"/>
          <p:nvPr>
            <p:ph idx="4" type="body"/>
          </p:nvPr>
        </p:nvSpPr>
        <p:spPr>
          <a:xfrm>
            <a:off x="306059" y="803134"/>
            <a:ext cx="11591700" cy="7538108"/>
          </a:xfrm>
          <a:prstGeom prst="rect">
            <a:avLst/>
          </a:prstGeom>
          <a:noFill/>
          <a:ln>
            <a:noFill/>
          </a:ln>
        </p:spPr>
        <p:txBody>
          <a:bodyPr anchorCtr="0" anchor="t" bIns="45700" lIns="91425" spcFirstLastPara="1" rIns="91425" wrap="square" tIns="45700">
            <a:noAutofit/>
          </a:bodyPr>
          <a:lstStyle/>
          <a:p>
            <a:pPr indent="457200" lvl="0" marL="0" rtl="0" algn="l">
              <a:lnSpc>
                <a:spcPct val="115000"/>
              </a:lnSpc>
              <a:spcBef>
                <a:spcPts val="1200"/>
              </a:spcBef>
              <a:spcAft>
                <a:spcPts val="0"/>
              </a:spcAft>
              <a:buClr>
                <a:schemeClr val="dk1"/>
              </a:buClr>
              <a:buSzPts val="1100"/>
              <a:buFont typeface="Arial"/>
              <a:buNone/>
            </a:pPr>
            <a:r>
              <a:rPr lang="en-AU" sz="1800">
                <a:latin typeface="Arial"/>
                <a:ea typeface="Arial"/>
                <a:cs typeface="Arial"/>
                <a:sym typeface="Arial"/>
              </a:rPr>
              <a:t>Bandaranaike, Suniti, From Research Skill Development to Work Skill Development, Journal of University Teaching &amp; Learning Practice, 15(4), 2018. Available at:</a:t>
            </a:r>
            <a:r>
              <a:rPr lang="en-AU" sz="1800" u="sng">
                <a:solidFill>
                  <a:schemeClr val="hlink"/>
                </a:solidFill>
                <a:latin typeface="Arial"/>
                <a:ea typeface="Arial"/>
                <a:cs typeface="Arial"/>
                <a:sym typeface="Arial"/>
                <a:hlinkClick r:id="rId3"/>
              </a:rPr>
              <a:t>https://ro.uow.edu.au/jutlp/vol15/iss4/7</a:t>
            </a:r>
            <a:endParaRPr sz="1800">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lang="en-AU" sz="1800">
                <a:solidFill>
                  <a:srgbClr val="222222"/>
                </a:solidFill>
                <a:latin typeface="Arial"/>
                <a:ea typeface="Arial"/>
                <a:cs typeface="Arial"/>
                <a:sym typeface="Arial"/>
              </a:rPr>
              <a:t>Bandaranaike, S., &amp; Willison, J. (2010). Work Skill Development Framework: An innovative assessment for Work Integrated Learning. Paper presented at the 2010 ACEN National Conference, (pp. 1-18), Perth, September 29-October 1, 2010.</a:t>
            </a:r>
            <a:endParaRPr sz="1800">
              <a:solidFill>
                <a:schemeClr val="dk1"/>
              </a:solidFill>
              <a:latin typeface="Arial"/>
              <a:ea typeface="Arial"/>
              <a:cs typeface="Arial"/>
              <a:sym typeface="Arial"/>
            </a:endParaRPr>
          </a:p>
          <a:p>
            <a:pPr indent="457200" lvl="0" marL="0" rtl="0" algn="l">
              <a:lnSpc>
                <a:spcPct val="115000"/>
              </a:lnSpc>
              <a:spcBef>
                <a:spcPts val="0"/>
              </a:spcBef>
              <a:spcAft>
                <a:spcPts val="0"/>
              </a:spcAft>
              <a:buSzPts val="1100"/>
              <a:buNone/>
            </a:pPr>
            <a:r>
              <a:rPr lang="en-AU" sz="1800"/>
              <a:t>Occupational Therapy Board of Australia (2019). "Australian occupational therapy competency standards." Retrieved from</a:t>
            </a:r>
            <a:r>
              <a:rPr lang="en-AU" sz="1800">
                <a:solidFill>
                  <a:schemeClr val="hlink"/>
                </a:solidFill>
                <a:uFill>
                  <a:noFill/>
                </a:uFill>
                <a:hlinkClick r:id="rId4"/>
              </a:rPr>
              <a:t> </a:t>
            </a:r>
            <a:r>
              <a:rPr lang="en-AU" sz="1800" u="sng">
                <a:solidFill>
                  <a:schemeClr val="hlink"/>
                </a:solidFill>
                <a:hlinkClick r:id="rId5"/>
              </a:rPr>
              <a:t>https://www.occupationaltherapyboard.gov.au</a:t>
            </a:r>
            <a:endParaRPr sz="1800">
              <a:solidFill>
                <a:schemeClr val="dk1"/>
              </a:solidFill>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lang="en-AU" sz="1800">
                <a:solidFill>
                  <a:srgbClr val="222222"/>
                </a:solidFill>
                <a:latin typeface="Arial"/>
                <a:ea typeface="Arial"/>
                <a:cs typeface="Arial"/>
                <a:sym typeface="Arial"/>
              </a:rPr>
              <a:t>Patrick, C., Peach, D., Pocknee, C., Webb, F., Fletcher, M., &amp; Pretto, G. (2008, December). The WIL [Work Integrated Learning] report: A national scoping study [Australian Learning and Teaching Council (ALTC) Final report]. Brisbane: Queensland University of Technology. Retrieved from </a:t>
            </a:r>
            <a:r>
              <a:rPr lang="en-AU" sz="1800" u="sng">
                <a:solidFill>
                  <a:srgbClr val="1155CC"/>
                </a:solidFill>
                <a:latin typeface="Arial"/>
                <a:ea typeface="Arial"/>
                <a:cs typeface="Arial"/>
                <a:sym typeface="Arial"/>
                <a:hlinkClick r:id="rId6"/>
              </a:rPr>
              <a:t>http://eprints.qut.edu.au/44065/http://www.uws.edu.au/community/in_the_community/oue</a:t>
            </a:r>
            <a:r>
              <a:rPr lang="en-AU" sz="1800">
                <a:solidFill>
                  <a:srgbClr val="222222"/>
                </a:solidFill>
                <a:latin typeface="Arial"/>
                <a:ea typeface="Arial"/>
                <a:cs typeface="Arial"/>
                <a:sym typeface="Arial"/>
              </a:rPr>
              <a:t> </a:t>
            </a:r>
            <a:endParaRPr sz="1800">
              <a:solidFill>
                <a:srgbClr val="222222"/>
              </a:solidFill>
              <a:latin typeface="Arial"/>
              <a:ea typeface="Arial"/>
              <a:cs typeface="Arial"/>
              <a:sym typeface="Arial"/>
            </a:endParaRPr>
          </a:p>
          <a:p>
            <a:pPr indent="457200" lvl="0" marL="0" rtl="0" algn="l">
              <a:lnSpc>
                <a:spcPct val="115000"/>
              </a:lnSpc>
              <a:spcBef>
                <a:spcPts val="0"/>
              </a:spcBef>
              <a:spcAft>
                <a:spcPts val="0"/>
              </a:spcAft>
              <a:buSzPts val="1100"/>
              <a:buNone/>
            </a:pPr>
            <a:r>
              <a:rPr lang="en-AU" sz="1800">
                <a:solidFill>
                  <a:srgbClr val="222222"/>
                </a:solidFill>
                <a:latin typeface="Arial"/>
                <a:ea typeface="Arial"/>
                <a:cs typeface="Arial"/>
                <a:sym typeface="Arial"/>
              </a:rPr>
              <a:t> </a:t>
            </a:r>
            <a:r>
              <a:rPr lang="en-AU" sz="1800">
                <a:solidFill>
                  <a:srgbClr val="222222"/>
                </a:solidFill>
              </a:rPr>
              <a:t>Torres, L., Bandaranaike, S., &amp; Yates, S. (2014). What Skills Do I Have? What Skills Will I Need? - Building an Employability Skills Profile through an online Reflective and Learning Program, in Symposium Proceedings of WACE 10th International Symposium on Cooperative &amp; Work Integrated Education, University West, Trollhattan, Sweden, 2-4 June, viewed 23 July 2018. Available at: </a:t>
            </a:r>
            <a:r>
              <a:rPr lang="en-AU" sz="1800" u="sng">
                <a:solidFill>
                  <a:srgbClr val="0000FF"/>
                </a:solidFill>
                <a:hlinkClick r:id="rId7"/>
              </a:rPr>
              <a:t>https://www.waceinc.org/uwest2014/proceedings/Australia/Lyn%20Torres%20-%20Australia.pdf</a:t>
            </a:r>
            <a:endParaRPr sz="1800">
              <a:solidFill>
                <a:schemeClr val="dk1"/>
              </a:solidFill>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lang="en-AU" sz="1800">
                <a:solidFill>
                  <a:srgbClr val="222222"/>
                </a:solidFill>
                <a:latin typeface="Arial"/>
                <a:ea typeface="Arial"/>
                <a:cs typeface="Arial"/>
                <a:sym typeface="Arial"/>
              </a:rPr>
              <a:t>Vygotsky, L.S. (1978). Mind in society. Cambridge, MA: Harvard University Press.</a:t>
            </a:r>
            <a:endParaRPr sz="18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40"/>
          <p:cNvSpPr txBox="1"/>
          <p:nvPr>
            <p:ph idx="2" type="body"/>
          </p:nvPr>
        </p:nvSpPr>
        <p:spPr>
          <a:xfrm>
            <a:off x="306059" y="326309"/>
            <a:ext cx="11585729" cy="73695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200"/>
              <a:buNone/>
            </a:pPr>
            <a:r>
              <a:rPr lang="en-AU"/>
              <a:t>Writing a book chapter on the experience</a:t>
            </a:r>
            <a:endParaRPr/>
          </a:p>
        </p:txBody>
      </p:sp>
      <p:sp>
        <p:nvSpPr>
          <p:cNvPr id="456" name="Google Shape;456;p40"/>
          <p:cNvSpPr txBox="1"/>
          <p:nvPr>
            <p:ph idx="4" type="body"/>
          </p:nvPr>
        </p:nvSpPr>
        <p:spPr>
          <a:xfrm>
            <a:off x="306050" y="1289075"/>
            <a:ext cx="6781500" cy="4509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t/>
            </a:r>
            <a:endParaRPr b="1" sz="600">
              <a:latin typeface="Calibri"/>
              <a:ea typeface="Calibri"/>
              <a:cs typeface="Calibri"/>
              <a:sym typeface="Calibri"/>
            </a:endParaRPr>
          </a:p>
          <a:p>
            <a:pPr indent="-285750" lvl="0" marL="285750" rtl="0" algn="l">
              <a:lnSpc>
                <a:spcPct val="90000"/>
              </a:lnSpc>
              <a:spcBef>
                <a:spcPts val="1000"/>
              </a:spcBef>
              <a:spcAft>
                <a:spcPts val="0"/>
              </a:spcAft>
              <a:buClr>
                <a:schemeClr val="dk1"/>
              </a:buClr>
              <a:buSzPts val="2400"/>
              <a:buFont typeface="Arial"/>
              <a:buChar char="•"/>
            </a:pPr>
            <a:r>
              <a:rPr lang="en-AU" sz="2400">
                <a:latin typeface="Arial"/>
                <a:ea typeface="Arial"/>
                <a:cs typeface="Arial"/>
                <a:sym typeface="Arial"/>
              </a:rPr>
              <a:t>Book – </a:t>
            </a:r>
            <a:r>
              <a:rPr lang="en-AU" sz="2400"/>
              <a:t>I</a:t>
            </a:r>
            <a:r>
              <a:rPr lang="en-AU" sz="2400">
                <a:latin typeface="Arial"/>
                <a:ea typeface="Arial"/>
                <a:cs typeface="Arial"/>
                <a:sym typeface="Arial"/>
              </a:rPr>
              <a:t>ntroduces the different frameworks</a:t>
            </a:r>
            <a:endParaRPr sz="2400"/>
          </a:p>
          <a:p>
            <a:pPr indent="0" lvl="0" marL="457200" rtl="0" algn="l">
              <a:lnSpc>
                <a:spcPct val="90000"/>
              </a:lnSpc>
              <a:spcBef>
                <a:spcPts val="1000"/>
              </a:spcBef>
              <a:spcAft>
                <a:spcPts val="0"/>
              </a:spcAft>
              <a:buSzPts val="2000"/>
              <a:buNone/>
            </a:pPr>
            <a:r>
              <a:rPr lang="en-AU" sz="2400">
                <a:latin typeface="Arial"/>
                <a:ea typeface="Arial"/>
                <a:cs typeface="Arial"/>
                <a:sym typeface="Arial"/>
              </a:rPr>
              <a:t>Title: </a:t>
            </a:r>
            <a:r>
              <a:rPr b="1" lang="en-AU" sz="2400">
                <a:latin typeface="Arial"/>
                <a:ea typeface="Arial"/>
                <a:cs typeface="Arial"/>
                <a:sym typeface="Arial"/>
              </a:rPr>
              <a:t>Connecting the library to the Curriculum: transformative approaches that enhance skills for learning</a:t>
            </a:r>
            <a:endParaRPr sz="2400"/>
          </a:p>
          <a:p>
            <a:pPr indent="457200" lvl="0" marL="0" rtl="0" algn="l">
              <a:lnSpc>
                <a:spcPct val="90000"/>
              </a:lnSpc>
              <a:spcBef>
                <a:spcPts val="1000"/>
              </a:spcBef>
              <a:spcAft>
                <a:spcPts val="0"/>
              </a:spcAft>
              <a:buSzPts val="2000"/>
              <a:buNone/>
            </a:pPr>
            <a:r>
              <a:rPr lang="en-AU" sz="2400">
                <a:latin typeface="Arial"/>
                <a:ea typeface="Arial"/>
                <a:cs typeface="Arial"/>
                <a:sym typeface="Arial"/>
              </a:rPr>
              <a:t>Publisher: </a:t>
            </a:r>
            <a:r>
              <a:rPr b="1" lang="en-AU" sz="2400"/>
              <a:t>Springer</a:t>
            </a:r>
            <a:endParaRPr b="1" sz="2400"/>
          </a:p>
          <a:p>
            <a:pPr indent="-133350" lvl="0" marL="285750" rtl="0" algn="l">
              <a:lnSpc>
                <a:spcPct val="90000"/>
              </a:lnSpc>
              <a:spcBef>
                <a:spcPts val="1000"/>
              </a:spcBef>
              <a:spcAft>
                <a:spcPts val="0"/>
              </a:spcAft>
              <a:buClr>
                <a:schemeClr val="dk1"/>
              </a:buClr>
              <a:buSzPts val="2400"/>
              <a:buFont typeface="Arial"/>
              <a:buNone/>
            </a:pPr>
            <a:r>
              <a:t/>
            </a:r>
            <a:endParaRPr sz="2400">
              <a:latin typeface="Arial"/>
              <a:ea typeface="Arial"/>
              <a:cs typeface="Arial"/>
              <a:sym typeface="Arial"/>
            </a:endParaRPr>
          </a:p>
          <a:p>
            <a:pPr indent="-285750" lvl="0" marL="285750" rtl="0" algn="l">
              <a:lnSpc>
                <a:spcPct val="90000"/>
              </a:lnSpc>
              <a:spcBef>
                <a:spcPts val="1000"/>
              </a:spcBef>
              <a:spcAft>
                <a:spcPts val="0"/>
              </a:spcAft>
              <a:buSzPts val="2400"/>
              <a:buFont typeface="Arial"/>
              <a:buChar char="•"/>
            </a:pPr>
            <a:r>
              <a:rPr lang="en-AU" sz="2400">
                <a:latin typeface="Arial"/>
                <a:ea typeface="Arial"/>
                <a:cs typeface="Arial"/>
                <a:sym typeface="Arial"/>
              </a:rPr>
              <a:t>Book chapter title: </a:t>
            </a:r>
            <a:r>
              <a:rPr b="1" lang="en-AU" sz="2400">
                <a:latin typeface="Arial"/>
                <a:ea typeface="Arial"/>
                <a:cs typeface="Arial"/>
                <a:sym typeface="Arial"/>
              </a:rPr>
              <a:t>Developing work-ready students with the WSD</a:t>
            </a:r>
            <a:endParaRPr b="1" sz="2400">
              <a:latin typeface="Arial"/>
              <a:ea typeface="Arial"/>
              <a:cs typeface="Arial"/>
              <a:sym typeface="Arial"/>
            </a:endParaRPr>
          </a:p>
          <a:p>
            <a:pPr indent="-133350" lvl="0" marL="285750" rtl="0" algn="l">
              <a:lnSpc>
                <a:spcPct val="90000"/>
              </a:lnSpc>
              <a:spcBef>
                <a:spcPts val="1000"/>
              </a:spcBef>
              <a:spcAft>
                <a:spcPts val="0"/>
              </a:spcAft>
              <a:buSzPts val="2400"/>
              <a:buFont typeface="Arial"/>
              <a:buNone/>
            </a:pPr>
            <a:r>
              <a:t/>
            </a:r>
            <a:endParaRPr sz="2400">
              <a:latin typeface="Arial"/>
              <a:ea typeface="Arial"/>
              <a:cs typeface="Arial"/>
              <a:sym typeface="Arial"/>
            </a:endParaRPr>
          </a:p>
          <a:p>
            <a:pPr indent="-285750" lvl="0" marL="285750" rtl="0" algn="l">
              <a:lnSpc>
                <a:spcPct val="90000"/>
              </a:lnSpc>
              <a:spcBef>
                <a:spcPts val="1000"/>
              </a:spcBef>
              <a:spcAft>
                <a:spcPts val="0"/>
              </a:spcAft>
              <a:buSzPts val="2400"/>
              <a:buFont typeface="Arial"/>
              <a:buChar char="•"/>
            </a:pPr>
            <a:r>
              <a:rPr lang="en-AU" sz="2400"/>
              <a:t>Publication due</a:t>
            </a:r>
            <a:r>
              <a:rPr lang="en-AU" sz="2400">
                <a:latin typeface="Arial"/>
                <a:ea typeface="Arial"/>
                <a:cs typeface="Arial"/>
                <a:sym typeface="Arial"/>
              </a:rPr>
              <a:t>: </a:t>
            </a:r>
            <a:r>
              <a:rPr b="1" lang="en-AU" sz="2400"/>
              <a:t>Mid </a:t>
            </a:r>
            <a:r>
              <a:rPr b="1" lang="en-AU" sz="2400">
                <a:latin typeface="Arial"/>
                <a:ea typeface="Arial"/>
                <a:cs typeface="Arial"/>
                <a:sym typeface="Arial"/>
              </a:rPr>
              <a:t>2020</a:t>
            </a:r>
            <a:endParaRPr sz="2400">
              <a:latin typeface="Arial"/>
              <a:ea typeface="Arial"/>
              <a:cs typeface="Arial"/>
              <a:sym typeface="Arial"/>
            </a:endParaRPr>
          </a:p>
          <a:p>
            <a:pPr indent="0" lvl="0" marL="0" rtl="0" algn="l">
              <a:lnSpc>
                <a:spcPct val="90000"/>
              </a:lnSpc>
              <a:spcBef>
                <a:spcPts val="1000"/>
              </a:spcBef>
              <a:spcAft>
                <a:spcPts val="0"/>
              </a:spcAft>
              <a:buClr>
                <a:schemeClr val="dk1"/>
              </a:buClr>
              <a:buSzPts val="1800"/>
              <a:buNone/>
            </a:pPr>
            <a:r>
              <a:t/>
            </a:r>
            <a:endParaRPr b="1" i="1" sz="1800"/>
          </a:p>
          <a:p>
            <a:pPr indent="0" lvl="0" marL="0" rtl="0" algn="l">
              <a:lnSpc>
                <a:spcPct val="90000"/>
              </a:lnSpc>
              <a:spcBef>
                <a:spcPts val="1000"/>
              </a:spcBef>
              <a:spcAft>
                <a:spcPts val="0"/>
              </a:spcAft>
              <a:buClr>
                <a:schemeClr val="dk1"/>
              </a:buClr>
              <a:buSzPts val="1800"/>
              <a:buNone/>
            </a:pPr>
            <a:r>
              <a:t/>
            </a:r>
            <a:endParaRPr b="1" i="1" sz="1800"/>
          </a:p>
          <a:p>
            <a:pPr indent="0" lvl="0" marL="0" rtl="0" algn="l">
              <a:lnSpc>
                <a:spcPct val="90000"/>
              </a:lnSpc>
              <a:spcBef>
                <a:spcPts val="1000"/>
              </a:spcBef>
              <a:spcAft>
                <a:spcPts val="0"/>
              </a:spcAft>
              <a:buClr>
                <a:schemeClr val="dk1"/>
              </a:buClr>
              <a:buSzPts val="1800"/>
              <a:buNone/>
            </a:pPr>
            <a:r>
              <a:t/>
            </a:r>
            <a:endParaRPr b="1" i="1" sz="1800"/>
          </a:p>
        </p:txBody>
      </p:sp>
      <p:pic>
        <p:nvPicPr>
          <p:cNvPr id="457" name="Google Shape;457;p40"/>
          <p:cNvPicPr preferRelativeResize="0"/>
          <p:nvPr/>
        </p:nvPicPr>
        <p:blipFill rotWithShape="1">
          <a:blip r:embed="rId3">
            <a:alphaModFix/>
          </a:blip>
          <a:srcRect b="0" l="0" r="0" t="0"/>
          <a:stretch/>
        </p:blipFill>
        <p:spPr>
          <a:xfrm>
            <a:off x="7087555" y="1431584"/>
            <a:ext cx="4726020" cy="31260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41"/>
          <p:cNvSpPr txBox="1"/>
          <p:nvPr>
            <p:ph idx="2" type="body"/>
          </p:nvPr>
        </p:nvSpPr>
        <p:spPr>
          <a:xfrm>
            <a:off x="306059" y="326309"/>
            <a:ext cx="11585729" cy="736956"/>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chemeClr val="dk1"/>
              </a:buClr>
              <a:buSzPts val="4200"/>
              <a:buFont typeface="Arial"/>
              <a:buNone/>
            </a:pPr>
            <a:r>
              <a:rPr lang="en-AU"/>
              <a:t>Any questions? </a:t>
            </a:r>
            <a:endParaRPr/>
          </a:p>
        </p:txBody>
      </p:sp>
      <p:sp>
        <p:nvSpPr>
          <p:cNvPr id="463" name="Google Shape;463;p41"/>
          <p:cNvSpPr txBox="1"/>
          <p:nvPr>
            <p:ph idx="3" type="body"/>
          </p:nvPr>
        </p:nvSpPr>
        <p:spPr>
          <a:xfrm>
            <a:off x="306060" y="1729723"/>
            <a:ext cx="11585309" cy="40164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000"/>
              <a:buFont typeface="Arial"/>
              <a:buNone/>
            </a:pPr>
            <a:r>
              <a:t/>
            </a:r>
            <a:endParaRPr/>
          </a:p>
        </p:txBody>
      </p:sp>
      <p:pic>
        <p:nvPicPr>
          <p:cNvPr id="464" name="Google Shape;464;p41"/>
          <p:cNvPicPr preferRelativeResize="0"/>
          <p:nvPr/>
        </p:nvPicPr>
        <p:blipFill rotWithShape="1">
          <a:blip r:embed="rId3">
            <a:alphaModFix/>
          </a:blip>
          <a:srcRect b="0" l="0" r="0" t="0"/>
          <a:stretch/>
        </p:blipFill>
        <p:spPr>
          <a:xfrm>
            <a:off x="0" y="1517650"/>
            <a:ext cx="12171748" cy="3816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p10"/>
          <p:cNvSpPr txBox="1"/>
          <p:nvPr/>
        </p:nvSpPr>
        <p:spPr>
          <a:xfrm>
            <a:off x="9022080" y="138853"/>
            <a:ext cx="3322321" cy="173185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600"/>
              <a:buFont typeface="Arial"/>
              <a:buNone/>
            </a:pPr>
            <a:r>
              <a:rPr b="1" i="0" lang="en-AU" sz="3600" u="none" cap="none" strike="noStrike">
                <a:solidFill>
                  <a:schemeClr val="lt1"/>
                </a:solidFill>
                <a:latin typeface="Arial"/>
                <a:ea typeface="Arial"/>
                <a:cs typeface="Arial"/>
                <a:sym typeface="Arial"/>
              </a:rPr>
              <a:t>THANK YOU!</a:t>
            </a:r>
            <a:endParaRPr b="0" i="0" sz="36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lt1"/>
              </a:buClr>
              <a:buSzPts val="16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1600"/>
              <a:buFont typeface="Arial"/>
              <a:buNone/>
            </a:pPr>
            <a:r>
              <a:rPr b="1" i="0" lang="en-AU" sz="1600" u="none" cap="none" strike="noStrike">
                <a:solidFill>
                  <a:schemeClr val="lt1"/>
                </a:solidFill>
                <a:latin typeface="Arial"/>
                <a:ea typeface="Arial"/>
                <a:cs typeface="Arial"/>
                <a:sym typeface="Arial"/>
              </a:rPr>
              <a:t>Nasi.khoshsabk@monash.edu</a:t>
            </a:r>
            <a:endParaRPr b="1" i="0" sz="1600" u="none" cap="none" strike="noStrike">
              <a:solidFill>
                <a:schemeClr val="lt1"/>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1600"/>
              <a:buFont typeface="Arial"/>
              <a:buNone/>
            </a:pPr>
            <a:r>
              <a:rPr b="1" i="0" lang="en-AU" sz="1600" u="none" cap="none" strike="noStrike">
                <a:solidFill>
                  <a:schemeClr val="lt1"/>
                </a:solidFill>
                <a:latin typeface="Arial"/>
                <a:ea typeface="Arial"/>
                <a:cs typeface="Arial"/>
                <a:sym typeface="Arial"/>
              </a:rPr>
              <a:t>Paula.todd@monash.edu</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g78fc11f82b_0_0"/>
          <p:cNvSpPr txBox="1"/>
          <p:nvPr>
            <p:ph idx="1" type="body"/>
          </p:nvPr>
        </p:nvSpPr>
        <p:spPr>
          <a:xfrm>
            <a:off x="408000" y="1184475"/>
            <a:ext cx="8167200" cy="554509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b="1" lang="en-AU" sz="3000">
                <a:latin typeface="Arial"/>
                <a:ea typeface="Arial"/>
                <a:cs typeface="Arial"/>
                <a:sym typeface="Arial"/>
              </a:rPr>
              <a:t>What we do in the library:</a:t>
            </a:r>
            <a:endParaRPr/>
          </a:p>
          <a:p>
            <a:pPr indent="0" lvl="0" marL="0" rtl="0" algn="l">
              <a:lnSpc>
                <a:spcPct val="90000"/>
              </a:lnSpc>
              <a:spcBef>
                <a:spcPts val="1000"/>
              </a:spcBef>
              <a:spcAft>
                <a:spcPts val="0"/>
              </a:spcAft>
              <a:buSzPts val="2800"/>
              <a:buNone/>
            </a:pPr>
            <a:r>
              <a:t/>
            </a:r>
            <a:endParaRPr b="1"/>
          </a:p>
          <a:p>
            <a:pPr indent="0" lvl="0" marL="0" rtl="0" algn="l">
              <a:lnSpc>
                <a:spcPct val="90000"/>
              </a:lnSpc>
              <a:spcBef>
                <a:spcPts val="1000"/>
              </a:spcBef>
              <a:spcAft>
                <a:spcPts val="0"/>
              </a:spcAft>
              <a:buSzPts val="2800"/>
              <a:buNone/>
            </a:pPr>
            <a:r>
              <a:rPr lang="en-AU">
                <a:latin typeface="Arial"/>
                <a:ea typeface="Arial"/>
                <a:cs typeface="Arial"/>
                <a:sym typeface="Arial"/>
              </a:rPr>
              <a:t>At Monash library we contribute to developing the skills that students need for learning by </a:t>
            </a:r>
            <a:r>
              <a:rPr lang="en-AU" u="sng">
                <a:latin typeface="Arial"/>
                <a:ea typeface="Arial"/>
                <a:cs typeface="Arial"/>
                <a:sym typeface="Arial"/>
              </a:rPr>
              <a:t>working with the academics </a:t>
            </a:r>
            <a:r>
              <a:rPr lang="en-AU">
                <a:latin typeface="Arial"/>
                <a:ea typeface="Arial"/>
                <a:cs typeface="Arial"/>
                <a:sym typeface="Arial"/>
              </a:rPr>
              <a:t>to embed skills into the curriculum; this includes: </a:t>
            </a:r>
            <a:endParaRPr>
              <a:latin typeface="Arial"/>
              <a:ea typeface="Arial"/>
              <a:cs typeface="Arial"/>
              <a:sym typeface="Arial"/>
            </a:endParaRPr>
          </a:p>
          <a:p>
            <a:pPr indent="-406400" lvl="0" marL="457200" rtl="0" algn="l">
              <a:lnSpc>
                <a:spcPct val="90000"/>
              </a:lnSpc>
              <a:spcBef>
                <a:spcPts val="1000"/>
              </a:spcBef>
              <a:spcAft>
                <a:spcPts val="0"/>
              </a:spcAft>
              <a:buSzPts val="2800"/>
              <a:buChar char="●"/>
            </a:pPr>
            <a:r>
              <a:rPr lang="en-AU">
                <a:latin typeface="Arial"/>
                <a:ea typeface="Arial"/>
                <a:cs typeface="Arial"/>
                <a:sym typeface="Arial"/>
              </a:rPr>
              <a:t>Research skills </a:t>
            </a:r>
            <a:endParaRPr>
              <a:latin typeface="Arial"/>
              <a:ea typeface="Arial"/>
              <a:cs typeface="Arial"/>
              <a:sym typeface="Arial"/>
            </a:endParaRPr>
          </a:p>
          <a:p>
            <a:pPr indent="-406400" lvl="0" marL="457200" rtl="0" algn="l">
              <a:lnSpc>
                <a:spcPct val="90000"/>
              </a:lnSpc>
              <a:spcBef>
                <a:spcPts val="0"/>
              </a:spcBef>
              <a:spcAft>
                <a:spcPts val="0"/>
              </a:spcAft>
              <a:buSzPts val="2800"/>
              <a:buChar char="●"/>
            </a:pPr>
            <a:r>
              <a:rPr lang="en-AU">
                <a:latin typeface="Arial"/>
                <a:ea typeface="Arial"/>
                <a:cs typeface="Arial"/>
                <a:sym typeface="Arial"/>
              </a:rPr>
              <a:t>Digital skills</a:t>
            </a:r>
            <a:endParaRPr>
              <a:latin typeface="Arial"/>
              <a:ea typeface="Arial"/>
              <a:cs typeface="Arial"/>
              <a:sym typeface="Arial"/>
            </a:endParaRPr>
          </a:p>
          <a:p>
            <a:pPr indent="-406400" lvl="0" marL="457200" rtl="0" algn="l">
              <a:lnSpc>
                <a:spcPct val="90000"/>
              </a:lnSpc>
              <a:spcBef>
                <a:spcPts val="0"/>
              </a:spcBef>
              <a:spcAft>
                <a:spcPts val="0"/>
              </a:spcAft>
              <a:buSzPts val="2800"/>
              <a:buChar char="●"/>
            </a:pPr>
            <a:r>
              <a:rPr lang="en-AU">
                <a:latin typeface="Arial"/>
                <a:ea typeface="Arial"/>
                <a:cs typeface="Arial"/>
                <a:sym typeface="Arial"/>
              </a:rPr>
              <a:t>Work skills</a:t>
            </a:r>
            <a:endParaRPr>
              <a:latin typeface="Arial"/>
              <a:ea typeface="Arial"/>
              <a:cs typeface="Arial"/>
              <a:sym typeface="Arial"/>
            </a:endParaRPr>
          </a:p>
          <a:p>
            <a:pPr indent="0" lvl="0" marL="0" rtl="0" algn="l">
              <a:lnSpc>
                <a:spcPct val="90000"/>
              </a:lnSpc>
              <a:spcBef>
                <a:spcPts val="1000"/>
              </a:spcBef>
              <a:spcAft>
                <a:spcPts val="0"/>
              </a:spcAft>
              <a:buSzPts val="2800"/>
              <a:buNone/>
            </a:pPr>
            <a:r>
              <a:t/>
            </a:r>
            <a:endParaRPr>
              <a:latin typeface="Arial"/>
              <a:ea typeface="Arial"/>
              <a:cs typeface="Arial"/>
              <a:sym typeface="Arial"/>
            </a:endParaRPr>
          </a:p>
          <a:p>
            <a:pPr indent="0" lvl="0" marL="0" rtl="0" algn="l">
              <a:lnSpc>
                <a:spcPct val="90000"/>
              </a:lnSpc>
              <a:spcBef>
                <a:spcPts val="1000"/>
              </a:spcBef>
              <a:spcAft>
                <a:spcPts val="0"/>
              </a:spcAft>
              <a:buSzPts val="2800"/>
              <a:buNone/>
            </a:pPr>
            <a:r>
              <a:rPr lang="en-AU">
                <a:latin typeface="Arial"/>
                <a:ea typeface="Arial"/>
                <a:cs typeface="Arial"/>
                <a:sym typeface="Arial"/>
              </a:rPr>
              <a:t>Three frameworks sharing the same parameters and are underpinned by educational theory</a:t>
            </a:r>
            <a:endParaRPr>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6"/>
          <p:cNvSpPr txBox="1"/>
          <p:nvPr>
            <p:ph idx="1" type="body"/>
          </p:nvPr>
        </p:nvSpPr>
        <p:spPr>
          <a:xfrm>
            <a:off x="306060" y="1046137"/>
            <a:ext cx="11352540" cy="1085233"/>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400"/>
              <a:buFont typeface="Arial"/>
              <a:buNone/>
            </a:pPr>
            <a:r>
              <a:rPr lang="en-AU"/>
              <a:t>Monash Library introduced the WSD and is currently working at engaging academic staff with the framework</a:t>
            </a:r>
            <a:endParaRPr/>
          </a:p>
          <a:p>
            <a:pPr indent="-228600" lvl="0" marL="457200" marR="0" rtl="0" algn="l">
              <a:lnSpc>
                <a:spcPct val="90000"/>
              </a:lnSpc>
              <a:spcBef>
                <a:spcPts val="1000"/>
              </a:spcBef>
              <a:spcAft>
                <a:spcPts val="0"/>
              </a:spcAft>
              <a:buClr>
                <a:schemeClr val="dk1"/>
              </a:buClr>
              <a:buSzPts val="2400"/>
              <a:buFont typeface="Arial"/>
              <a:buNone/>
            </a:pPr>
            <a:r>
              <a:rPr b="1" lang="en-AU"/>
              <a:t>Goal: </a:t>
            </a:r>
            <a:r>
              <a:rPr lang="en-AU"/>
              <a:t>Integrate key employability skills into work integrated learning</a:t>
            </a:r>
            <a:endParaRPr/>
          </a:p>
          <a:p>
            <a:pPr indent="-228600" lvl="0" marL="457200" marR="0" rtl="0" algn="l">
              <a:lnSpc>
                <a:spcPct val="90000"/>
              </a:lnSpc>
              <a:spcBef>
                <a:spcPts val="1000"/>
              </a:spcBef>
              <a:spcAft>
                <a:spcPts val="0"/>
              </a:spcAft>
              <a:buClr>
                <a:schemeClr val="dk1"/>
              </a:buClr>
              <a:buSzPts val="2400"/>
              <a:buFont typeface="Arial"/>
              <a:buNone/>
            </a:pPr>
            <a:r>
              <a:t/>
            </a:r>
            <a:endParaRPr/>
          </a:p>
        </p:txBody>
      </p:sp>
      <p:sp>
        <p:nvSpPr>
          <p:cNvPr id="266" name="Google Shape;266;p36"/>
          <p:cNvSpPr txBox="1"/>
          <p:nvPr>
            <p:ph idx="2" type="body"/>
          </p:nvPr>
        </p:nvSpPr>
        <p:spPr>
          <a:xfrm>
            <a:off x="950735" y="309023"/>
            <a:ext cx="10063200" cy="737100"/>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90000"/>
              </a:lnSpc>
              <a:spcBef>
                <a:spcPts val="1000"/>
              </a:spcBef>
              <a:spcAft>
                <a:spcPts val="0"/>
              </a:spcAft>
              <a:buClr>
                <a:schemeClr val="dk1"/>
              </a:buClr>
              <a:buSzPts val="4200"/>
              <a:buFont typeface="Arial"/>
              <a:buNone/>
            </a:pPr>
            <a:r>
              <a:rPr lang="en-AU"/>
              <a:t>Work Skill Development (WSD) framework</a:t>
            </a:r>
            <a:endParaRPr/>
          </a:p>
        </p:txBody>
      </p:sp>
      <p:sp>
        <p:nvSpPr>
          <p:cNvPr id="267" name="Google Shape;267;p36"/>
          <p:cNvSpPr txBox="1"/>
          <p:nvPr>
            <p:ph idx="4" type="body"/>
          </p:nvPr>
        </p:nvSpPr>
        <p:spPr>
          <a:xfrm>
            <a:off x="306060" y="2817509"/>
            <a:ext cx="4352700" cy="397613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000"/>
              <a:buFont typeface="Arial"/>
              <a:buNone/>
            </a:pPr>
            <a:r>
              <a:rPr lang="en-AU" sz="2400" u="sng"/>
              <a:t>What</a:t>
            </a:r>
            <a:r>
              <a:rPr lang="en-AU" sz="2400"/>
              <a:t> is the WSD – framework?</a:t>
            </a:r>
            <a:endParaRPr sz="2400"/>
          </a:p>
          <a:p>
            <a:pPr indent="-228600" lvl="0" marL="457200" marR="0" rtl="0" algn="l">
              <a:lnSpc>
                <a:spcPct val="90000"/>
              </a:lnSpc>
              <a:spcBef>
                <a:spcPts val="1000"/>
              </a:spcBef>
              <a:spcAft>
                <a:spcPts val="0"/>
              </a:spcAft>
              <a:buClr>
                <a:schemeClr val="dk1"/>
              </a:buClr>
              <a:buSzPts val="2000"/>
              <a:buFont typeface="Arial"/>
              <a:buNone/>
            </a:pPr>
            <a:r>
              <a:t/>
            </a:r>
            <a:endParaRPr sz="2400"/>
          </a:p>
          <a:p>
            <a:pPr indent="-228600" lvl="0" marL="457200" marR="0" rtl="0" algn="l">
              <a:lnSpc>
                <a:spcPct val="90000"/>
              </a:lnSpc>
              <a:spcBef>
                <a:spcPts val="1000"/>
              </a:spcBef>
              <a:spcAft>
                <a:spcPts val="0"/>
              </a:spcAft>
              <a:buClr>
                <a:schemeClr val="dk1"/>
              </a:buClr>
              <a:buSzPts val="2000"/>
              <a:buFont typeface="Arial"/>
              <a:buNone/>
            </a:pPr>
            <a:r>
              <a:rPr lang="en-AU" sz="2400" u="sng"/>
              <a:t>Why</a:t>
            </a:r>
            <a:r>
              <a:rPr lang="en-AU" sz="2400"/>
              <a:t> is the WSD framework used?</a:t>
            </a:r>
            <a:endParaRPr sz="2400"/>
          </a:p>
          <a:p>
            <a:pPr indent="-228600" lvl="0" marL="457200" marR="0" rtl="0" algn="l">
              <a:lnSpc>
                <a:spcPct val="90000"/>
              </a:lnSpc>
              <a:spcBef>
                <a:spcPts val="1000"/>
              </a:spcBef>
              <a:spcAft>
                <a:spcPts val="0"/>
              </a:spcAft>
              <a:buClr>
                <a:schemeClr val="dk1"/>
              </a:buClr>
              <a:buSzPts val="2000"/>
              <a:buFont typeface="Arial"/>
              <a:buNone/>
            </a:pPr>
            <a:r>
              <a:t/>
            </a:r>
            <a:endParaRPr sz="2400"/>
          </a:p>
          <a:p>
            <a:pPr indent="-228600" lvl="0" marL="457200" marR="0" rtl="0" algn="l">
              <a:lnSpc>
                <a:spcPct val="90000"/>
              </a:lnSpc>
              <a:spcBef>
                <a:spcPts val="1000"/>
              </a:spcBef>
              <a:spcAft>
                <a:spcPts val="0"/>
              </a:spcAft>
              <a:buClr>
                <a:schemeClr val="dk1"/>
              </a:buClr>
              <a:buSzPts val="2000"/>
              <a:buFont typeface="Arial"/>
              <a:buNone/>
            </a:pPr>
            <a:r>
              <a:rPr lang="en-AU" sz="2400" u="sng"/>
              <a:t>How</a:t>
            </a:r>
            <a:r>
              <a:rPr lang="en-AU" sz="2400"/>
              <a:t> is it used at Monash University?</a:t>
            </a:r>
            <a:endParaRPr sz="2400"/>
          </a:p>
          <a:p>
            <a:pPr indent="-228600" lvl="0" marL="457200" marR="0" rtl="0" algn="l">
              <a:lnSpc>
                <a:spcPct val="90000"/>
              </a:lnSpc>
              <a:spcBef>
                <a:spcPts val="1000"/>
              </a:spcBef>
              <a:spcAft>
                <a:spcPts val="0"/>
              </a:spcAft>
              <a:buClr>
                <a:schemeClr val="dk1"/>
              </a:buClr>
              <a:buSzPts val="2000"/>
              <a:buFont typeface="Arial"/>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p37"/>
          <p:cNvPicPr preferRelativeResize="0"/>
          <p:nvPr/>
        </p:nvPicPr>
        <p:blipFill rotWithShape="1">
          <a:blip r:embed="rId3">
            <a:alphaModFix/>
          </a:blip>
          <a:srcRect b="0" l="0" r="0" t="0"/>
          <a:stretch/>
        </p:blipFill>
        <p:spPr>
          <a:xfrm>
            <a:off x="808880" y="0"/>
            <a:ext cx="9697269" cy="6858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2"/>
          <p:cNvSpPr txBox="1"/>
          <p:nvPr>
            <p:ph idx="1" type="body"/>
          </p:nvPr>
        </p:nvSpPr>
        <p:spPr>
          <a:xfrm>
            <a:off x="663119" y="667589"/>
            <a:ext cx="4944000" cy="176277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200"/>
              <a:buNone/>
            </a:pPr>
            <a:r>
              <a:rPr lang="en-AU" sz="3200"/>
              <a:t>Emerging skills agenda</a:t>
            </a:r>
            <a:endParaRPr/>
          </a:p>
          <a:p>
            <a:pPr indent="0" lvl="0" marL="0" rtl="0" algn="l">
              <a:lnSpc>
                <a:spcPct val="90000"/>
              </a:lnSpc>
              <a:spcBef>
                <a:spcPts val="0"/>
              </a:spcBef>
              <a:spcAft>
                <a:spcPts val="0"/>
              </a:spcAft>
              <a:buClr>
                <a:schemeClr val="lt1"/>
              </a:buClr>
              <a:buSzPts val="4200"/>
              <a:buNone/>
            </a:pPr>
            <a:r>
              <a:t/>
            </a:r>
            <a:endParaRPr sz="1400"/>
          </a:p>
          <a:p>
            <a:pPr indent="0" lvl="0" marL="0" rtl="0" algn="l">
              <a:lnSpc>
                <a:spcPct val="90000"/>
              </a:lnSpc>
              <a:spcBef>
                <a:spcPts val="0"/>
              </a:spcBef>
              <a:spcAft>
                <a:spcPts val="0"/>
              </a:spcAft>
              <a:buClr>
                <a:schemeClr val="lt1"/>
              </a:buClr>
              <a:buSzPts val="4200"/>
              <a:buNone/>
            </a:pPr>
            <a:r>
              <a:rPr b="0" lang="en-AU" sz="2400">
                <a:latin typeface="Arial"/>
                <a:ea typeface="Arial"/>
                <a:cs typeface="Arial"/>
                <a:sym typeface="Arial"/>
              </a:rPr>
              <a:t>Monash is promoting the integration of academic learning with workplace experience.</a:t>
            </a:r>
            <a:endParaRPr b="0" sz="2400">
              <a:latin typeface="Arial"/>
              <a:ea typeface="Arial"/>
              <a:cs typeface="Arial"/>
              <a:sym typeface="Arial"/>
            </a:endParaRPr>
          </a:p>
          <a:p>
            <a:pPr indent="0" lvl="0" marL="0" rtl="0" algn="l">
              <a:lnSpc>
                <a:spcPct val="90000"/>
              </a:lnSpc>
              <a:spcBef>
                <a:spcPts val="0"/>
              </a:spcBef>
              <a:spcAft>
                <a:spcPts val="0"/>
              </a:spcAft>
              <a:buClr>
                <a:schemeClr val="lt1"/>
              </a:buClr>
              <a:buSzPts val="4200"/>
              <a:buNone/>
            </a:pPr>
            <a:r>
              <a:t/>
            </a:r>
            <a:endParaRPr b="0" sz="2200">
              <a:latin typeface="Arial"/>
              <a:ea typeface="Arial"/>
              <a:cs typeface="Arial"/>
              <a:sym typeface="Arial"/>
            </a:endParaRPr>
          </a:p>
        </p:txBody>
      </p:sp>
      <p:pic>
        <p:nvPicPr>
          <p:cNvPr id="280" name="Google Shape;280;p2"/>
          <p:cNvPicPr preferRelativeResize="0"/>
          <p:nvPr>
            <p:ph idx="2" type="pic"/>
          </p:nvPr>
        </p:nvPicPr>
        <p:blipFill rotWithShape="1">
          <a:blip r:embed="rId3">
            <a:alphaModFix/>
          </a:blip>
          <a:srcRect b="0" l="2837" r="20441" t="0"/>
          <a:stretch/>
        </p:blipFill>
        <p:spPr>
          <a:xfrm>
            <a:off x="6105780" y="1731430"/>
            <a:ext cx="5424487" cy="3436938"/>
          </a:xfrm>
          <a:prstGeom prst="rect">
            <a:avLst/>
          </a:prstGeom>
          <a:blipFill rotWithShape="1">
            <a:blip r:embed="rId4">
              <a:alphaModFix/>
            </a:blip>
            <a:tile algn="l" flip="none" tx="0" sx="100000" ty="0" sy="100000"/>
          </a:blipFill>
          <a:ln>
            <a:noFill/>
          </a:ln>
        </p:spPr>
      </p:pic>
      <p:sp>
        <p:nvSpPr>
          <p:cNvPr id="281" name="Google Shape;281;p2"/>
          <p:cNvSpPr/>
          <p:nvPr/>
        </p:nvSpPr>
        <p:spPr>
          <a:xfrm>
            <a:off x="657450" y="3710097"/>
            <a:ext cx="5718600" cy="126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AU" sz="2400" u="none" cap="none" strike="noStrike">
                <a:solidFill>
                  <a:schemeClr val="lt1"/>
                </a:solidFill>
                <a:latin typeface="Arial"/>
                <a:ea typeface="Arial"/>
                <a:cs typeface="Arial"/>
                <a:sym typeface="Arial"/>
              </a:rPr>
              <a:t>Fieldwork education within a</a:t>
            </a:r>
            <a:endParaRPr b="0" i="0" sz="2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AU" sz="2400" u="none" cap="none" strike="noStrike">
                <a:solidFill>
                  <a:schemeClr val="lt1"/>
                </a:solidFill>
                <a:latin typeface="Arial"/>
                <a:ea typeface="Arial"/>
                <a:cs typeface="Arial"/>
                <a:sym typeface="Arial"/>
              </a:rPr>
              <a:t>4 year UG (honours) course</a:t>
            </a:r>
            <a:endParaRPr b="0" i="0" sz="2400" u="none" cap="none" strike="noStrike">
              <a:solidFill>
                <a:schemeClr val="lt1"/>
              </a:solidFill>
              <a:latin typeface="Arial"/>
              <a:ea typeface="Arial"/>
              <a:cs typeface="Arial"/>
              <a:sym typeface="Arial"/>
            </a:endParaRPr>
          </a:p>
        </p:txBody>
      </p:sp>
      <p:sp>
        <p:nvSpPr>
          <p:cNvPr id="282" name="Google Shape;282;p2"/>
          <p:cNvSpPr/>
          <p:nvPr/>
        </p:nvSpPr>
        <p:spPr>
          <a:xfrm>
            <a:off x="663144" y="5168364"/>
            <a:ext cx="5707200" cy="11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AU" sz="2400" u="none" cap="none" strike="noStrike">
                <a:solidFill>
                  <a:schemeClr val="lt1"/>
                </a:solidFill>
                <a:latin typeface="Arial"/>
                <a:ea typeface="Arial"/>
                <a:cs typeface="Arial"/>
                <a:sym typeface="Arial"/>
              </a:rPr>
              <a:t>2</a:t>
            </a:r>
            <a:r>
              <a:rPr b="0" baseline="30000" i="0" lang="en-AU" sz="2400" u="none" cap="none" strike="noStrike">
                <a:solidFill>
                  <a:schemeClr val="lt1"/>
                </a:solidFill>
                <a:latin typeface="Arial"/>
                <a:ea typeface="Arial"/>
                <a:cs typeface="Arial"/>
                <a:sym typeface="Arial"/>
              </a:rPr>
              <a:t>nd</a:t>
            </a:r>
            <a:r>
              <a:rPr b="0" i="0" lang="en-AU" sz="2400" u="none" cap="none" strike="noStrike">
                <a:solidFill>
                  <a:schemeClr val="lt1"/>
                </a:solidFill>
                <a:latin typeface="Arial"/>
                <a:ea typeface="Arial"/>
                <a:cs typeface="Arial"/>
                <a:sym typeface="Arial"/>
              </a:rPr>
              <a:t> year – 3 weeks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AU" sz="2400" u="none" cap="none" strike="noStrike">
                <a:solidFill>
                  <a:schemeClr val="lt1"/>
                </a:solidFill>
                <a:latin typeface="Arial"/>
                <a:ea typeface="Arial"/>
                <a:cs typeface="Arial"/>
                <a:sym typeface="Arial"/>
              </a:rPr>
              <a:t>3</a:t>
            </a:r>
            <a:r>
              <a:rPr b="0" baseline="30000" i="0" lang="en-AU" sz="2400" u="none" cap="none" strike="noStrike">
                <a:solidFill>
                  <a:schemeClr val="lt1"/>
                </a:solidFill>
                <a:latin typeface="Arial"/>
                <a:ea typeface="Arial"/>
                <a:cs typeface="Arial"/>
                <a:sym typeface="Arial"/>
              </a:rPr>
              <a:t>rd</a:t>
            </a:r>
            <a:r>
              <a:rPr b="0" i="0" lang="en-AU" sz="2400" u="none" cap="none" strike="noStrike">
                <a:solidFill>
                  <a:schemeClr val="lt1"/>
                </a:solidFill>
                <a:latin typeface="Arial"/>
                <a:ea typeface="Arial"/>
                <a:cs typeface="Arial"/>
                <a:sym typeface="Arial"/>
              </a:rPr>
              <a:t> year – 6 weeks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n-AU" sz="2400" u="none" cap="none" strike="noStrike">
                <a:solidFill>
                  <a:schemeClr val="lt1"/>
                </a:solidFill>
                <a:latin typeface="Arial"/>
                <a:ea typeface="Arial"/>
                <a:cs typeface="Arial"/>
                <a:sym typeface="Arial"/>
              </a:rPr>
              <a:t>4</a:t>
            </a:r>
            <a:r>
              <a:rPr b="0" baseline="30000" i="0" lang="en-AU" sz="2400" u="none" cap="none" strike="noStrike">
                <a:solidFill>
                  <a:schemeClr val="lt1"/>
                </a:solidFill>
                <a:latin typeface="Arial"/>
                <a:ea typeface="Arial"/>
                <a:cs typeface="Arial"/>
                <a:sym typeface="Arial"/>
              </a:rPr>
              <a:t>th</a:t>
            </a:r>
            <a:r>
              <a:rPr b="0" i="0" lang="en-AU" sz="2400" u="none" cap="none" strike="noStrike">
                <a:solidFill>
                  <a:schemeClr val="lt1"/>
                </a:solidFill>
                <a:latin typeface="Arial"/>
                <a:ea typeface="Arial"/>
                <a:cs typeface="Arial"/>
                <a:sym typeface="Arial"/>
              </a:rPr>
              <a:t> year – 9 weeks (WSD workshop pilot)</a:t>
            </a:r>
            <a:endParaRPr b="0" i="0" sz="2400" u="none" cap="none" strike="noStrike">
              <a:solidFill>
                <a:schemeClr val="lt1"/>
              </a:solidFill>
              <a:latin typeface="Arial"/>
              <a:ea typeface="Arial"/>
              <a:cs typeface="Arial"/>
              <a:sym typeface="Arial"/>
            </a:endParaRPr>
          </a:p>
        </p:txBody>
      </p:sp>
      <p:sp>
        <p:nvSpPr>
          <p:cNvPr id="283" name="Google Shape;283;p2"/>
          <p:cNvSpPr/>
          <p:nvPr/>
        </p:nvSpPr>
        <p:spPr>
          <a:xfrm>
            <a:off x="663119" y="3093946"/>
            <a:ext cx="3717600" cy="5355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3200"/>
              <a:buFont typeface="Arial"/>
              <a:buNone/>
            </a:pPr>
            <a:r>
              <a:rPr b="1" i="0" lang="en-AU" sz="3200" u="none" cap="none" strike="noStrike">
                <a:solidFill>
                  <a:schemeClr val="lt1"/>
                </a:solidFill>
                <a:latin typeface="Arial Narrow"/>
                <a:ea typeface="Arial Narrow"/>
                <a:cs typeface="Arial Narrow"/>
                <a:sym typeface="Arial Narrow"/>
              </a:rPr>
              <a:t>Occupational Therapy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
          <p:cNvSpPr txBox="1"/>
          <p:nvPr>
            <p:ph idx="2" type="body"/>
          </p:nvPr>
        </p:nvSpPr>
        <p:spPr>
          <a:xfrm>
            <a:off x="306060" y="326309"/>
            <a:ext cx="8953688" cy="7369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200"/>
              <a:buNone/>
            </a:pPr>
            <a:r>
              <a:rPr lang="en-AU"/>
              <a:t>OCC4081 – Preparation for Practice</a:t>
            </a:r>
            <a:endParaRPr/>
          </a:p>
        </p:txBody>
      </p:sp>
      <p:sp>
        <p:nvSpPr>
          <p:cNvPr id="290" name="Google Shape;290;p3"/>
          <p:cNvSpPr txBox="1"/>
          <p:nvPr>
            <p:ph idx="4" type="body"/>
          </p:nvPr>
        </p:nvSpPr>
        <p:spPr>
          <a:xfrm>
            <a:off x="306425" y="932225"/>
            <a:ext cx="9637800" cy="57429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000"/>
              </a:spcBef>
              <a:spcAft>
                <a:spcPts val="0"/>
              </a:spcAft>
              <a:buSzPts val="2000"/>
              <a:buNone/>
            </a:pPr>
            <a:r>
              <a:rPr b="1" lang="en-AU" sz="2400"/>
              <a:t>Connecting unit learning outcomes to the WSD:</a:t>
            </a:r>
            <a:endParaRPr b="1" sz="2400"/>
          </a:p>
          <a:p>
            <a:pPr indent="-215900" lvl="1" marL="685800" rtl="0" algn="l">
              <a:lnSpc>
                <a:spcPct val="150000"/>
              </a:lnSpc>
              <a:spcBef>
                <a:spcPts val="500"/>
              </a:spcBef>
              <a:spcAft>
                <a:spcPts val="0"/>
              </a:spcAft>
              <a:buClr>
                <a:schemeClr val="dk1"/>
              </a:buClr>
              <a:buSzPts val="2200"/>
              <a:buChar char="•"/>
            </a:pPr>
            <a:r>
              <a:rPr lang="en-AU" sz="2200">
                <a:latin typeface="Arial"/>
                <a:ea typeface="Arial"/>
                <a:cs typeface="Arial"/>
                <a:sym typeface="Arial"/>
              </a:rPr>
              <a:t>Analyse and reflect upon students’ capacity to practice</a:t>
            </a:r>
            <a:endParaRPr sz="2200">
              <a:latin typeface="Arial"/>
              <a:ea typeface="Arial"/>
              <a:cs typeface="Arial"/>
              <a:sym typeface="Arial"/>
            </a:endParaRPr>
          </a:p>
          <a:p>
            <a:pPr indent="-215900" lvl="1" marL="685800" rtl="0" algn="l">
              <a:lnSpc>
                <a:spcPct val="150000"/>
              </a:lnSpc>
              <a:spcBef>
                <a:spcPts val="500"/>
              </a:spcBef>
              <a:spcAft>
                <a:spcPts val="0"/>
              </a:spcAft>
              <a:buClr>
                <a:schemeClr val="dk1"/>
              </a:buClr>
              <a:buSzPts val="2200"/>
              <a:buChar char="•"/>
            </a:pPr>
            <a:r>
              <a:rPr lang="en-AU" sz="2200">
                <a:latin typeface="Arial"/>
                <a:ea typeface="Arial"/>
                <a:cs typeface="Arial"/>
                <a:sym typeface="Arial"/>
              </a:rPr>
              <a:t>Professionalism; ongoing professional development and learning</a:t>
            </a:r>
            <a:endParaRPr sz="2200">
              <a:latin typeface="Arial"/>
              <a:ea typeface="Arial"/>
              <a:cs typeface="Arial"/>
              <a:sym typeface="Arial"/>
            </a:endParaRPr>
          </a:p>
          <a:p>
            <a:pPr indent="0" lvl="0" marL="0" rtl="0" algn="l">
              <a:lnSpc>
                <a:spcPct val="150000"/>
              </a:lnSpc>
              <a:spcBef>
                <a:spcPts val="1000"/>
              </a:spcBef>
              <a:spcAft>
                <a:spcPts val="0"/>
              </a:spcAft>
              <a:buClr>
                <a:schemeClr val="dk1"/>
              </a:buClr>
              <a:buSzPts val="2000"/>
              <a:buNone/>
            </a:pPr>
            <a:r>
              <a:rPr b="1" lang="en-AU" sz="2400"/>
              <a:t>Learning outcomes of the WSD workshop:</a:t>
            </a:r>
            <a:endParaRPr b="1" sz="2400"/>
          </a:p>
          <a:p>
            <a:pPr indent="-215900" lvl="1" marL="685800" rtl="0" algn="l">
              <a:lnSpc>
                <a:spcPct val="150000"/>
              </a:lnSpc>
              <a:spcBef>
                <a:spcPts val="500"/>
              </a:spcBef>
              <a:spcAft>
                <a:spcPts val="0"/>
              </a:spcAft>
              <a:buClr>
                <a:schemeClr val="dk1"/>
              </a:buClr>
              <a:buSzPts val="2200"/>
              <a:buChar char="•"/>
            </a:pPr>
            <a:r>
              <a:rPr lang="en-AU" sz="2200">
                <a:latin typeface="Arial"/>
                <a:ea typeface="Arial"/>
                <a:cs typeface="Arial"/>
                <a:sym typeface="Arial"/>
              </a:rPr>
              <a:t>D</a:t>
            </a:r>
            <a:r>
              <a:rPr lang="en-AU" sz="2200">
                <a:solidFill>
                  <a:schemeClr val="dk1"/>
                </a:solidFill>
                <a:latin typeface="Arial"/>
                <a:ea typeface="Arial"/>
                <a:cs typeface="Arial"/>
                <a:sym typeface="Arial"/>
              </a:rPr>
              <a:t>evelop an awareness of work skills required for placement and working life beyond university. </a:t>
            </a:r>
            <a:endParaRPr sz="2200">
              <a:solidFill>
                <a:schemeClr val="dk1"/>
              </a:solidFill>
              <a:latin typeface="Arial"/>
              <a:ea typeface="Arial"/>
              <a:cs typeface="Arial"/>
              <a:sym typeface="Arial"/>
            </a:endParaRPr>
          </a:p>
          <a:p>
            <a:pPr indent="-215900" lvl="1" marL="685800" rtl="0" algn="l">
              <a:lnSpc>
                <a:spcPct val="150000"/>
              </a:lnSpc>
              <a:spcBef>
                <a:spcPts val="500"/>
              </a:spcBef>
              <a:spcAft>
                <a:spcPts val="0"/>
              </a:spcAft>
              <a:buClr>
                <a:schemeClr val="dk1"/>
              </a:buClr>
              <a:buSzPts val="2200"/>
              <a:buChar char="•"/>
            </a:pPr>
            <a:r>
              <a:rPr lang="en-AU" sz="2200">
                <a:latin typeface="Arial"/>
                <a:ea typeface="Arial"/>
                <a:cs typeface="Arial"/>
                <a:sym typeface="Arial"/>
              </a:rPr>
              <a:t>A</a:t>
            </a:r>
            <a:r>
              <a:rPr lang="en-AU" sz="2200">
                <a:solidFill>
                  <a:schemeClr val="dk1"/>
                </a:solidFill>
                <a:latin typeface="Arial"/>
                <a:ea typeface="Arial"/>
                <a:cs typeface="Arial"/>
                <a:sym typeface="Arial"/>
              </a:rPr>
              <a:t>wareness of different levels of autonomy </a:t>
            </a:r>
            <a:endParaRPr sz="2200">
              <a:solidFill>
                <a:schemeClr val="dk1"/>
              </a:solidFill>
              <a:latin typeface="Arial"/>
              <a:ea typeface="Arial"/>
              <a:cs typeface="Arial"/>
              <a:sym typeface="Arial"/>
            </a:endParaRPr>
          </a:p>
          <a:p>
            <a:pPr indent="0" lvl="1" marL="46038" rtl="0" algn="l">
              <a:lnSpc>
                <a:spcPct val="150000"/>
              </a:lnSpc>
              <a:spcBef>
                <a:spcPts val="500"/>
              </a:spcBef>
              <a:spcAft>
                <a:spcPts val="0"/>
              </a:spcAft>
              <a:buClr>
                <a:schemeClr val="dk1"/>
              </a:buClr>
              <a:buSzPts val="2400"/>
              <a:buNone/>
            </a:pPr>
            <a:r>
              <a:rPr b="1" lang="en-AU">
                <a:solidFill>
                  <a:schemeClr val="dk1"/>
                </a:solidFill>
                <a:latin typeface="Arial"/>
                <a:ea typeface="Arial"/>
                <a:cs typeface="Arial"/>
                <a:sym typeface="Arial"/>
              </a:rPr>
              <a:t>Pre and post </a:t>
            </a:r>
            <a:r>
              <a:rPr b="1" lang="en-AU">
                <a:latin typeface="Arial"/>
                <a:ea typeface="Arial"/>
                <a:cs typeface="Arial"/>
                <a:sym typeface="Arial"/>
              </a:rPr>
              <a:t>evaluation </a:t>
            </a:r>
            <a:r>
              <a:rPr b="1" lang="en-AU">
                <a:solidFill>
                  <a:schemeClr val="dk1"/>
                </a:solidFill>
                <a:latin typeface="Arial"/>
                <a:ea typeface="Arial"/>
                <a:cs typeface="Arial"/>
                <a:sym typeface="Arial"/>
              </a:rPr>
              <a:t>of student’s self awareness of their work skills development and level of autonomy</a:t>
            </a:r>
            <a:endParaRPr b="1">
              <a:solidFill>
                <a:schemeClr val="dk1"/>
              </a:solidFill>
              <a:latin typeface="Arial"/>
              <a:ea typeface="Arial"/>
              <a:cs typeface="Arial"/>
              <a:sym typeface="Arial"/>
            </a:endParaRPr>
          </a:p>
        </p:txBody>
      </p:sp>
      <p:pic>
        <p:nvPicPr>
          <p:cNvPr id="291" name="Google Shape;291;p3"/>
          <p:cNvPicPr preferRelativeResize="0"/>
          <p:nvPr/>
        </p:nvPicPr>
        <p:blipFill rotWithShape="1">
          <a:blip r:embed="rId3">
            <a:alphaModFix/>
          </a:blip>
          <a:srcRect b="0" l="0" r="0" t="0"/>
          <a:stretch/>
        </p:blipFill>
        <p:spPr>
          <a:xfrm>
            <a:off x="9353675" y="513200"/>
            <a:ext cx="2682024" cy="2915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6" name="Shape 296"/>
        <p:cNvGrpSpPr/>
        <p:nvPr/>
      </p:nvGrpSpPr>
      <p:grpSpPr>
        <a:xfrm>
          <a:off x="0" y="0"/>
          <a:ext cx="0" cy="0"/>
          <a:chOff x="0" y="0"/>
          <a:chExt cx="0" cy="0"/>
        </a:xfrm>
      </p:grpSpPr>
      <p:pic>
        <p:nvPicPr>
          <p:cNvPr id="297" name="Google Shape;297;p4"/>
          <p:cNvPicPr preferRelativeResize="0"/>
          <p:nvPr/>
        </p:nvPicPr>
        <p:blipFill rotWithShape="1">
          <a:blip r:embed="rId3">
            <a:alphaModFix/>
          </a:blip>
          <a:srcRect b="0" l="0" r="0" t="0"/>
          <a:stretch/>
        </p:blipFill>
        <p:spPr>
          <a:xfrm>
            <a:off x="4319546" y="0"/>
            <a:ext cx="5021036" cy="6858000"/>
          </a:xfrm>
          <a:prstGeom prst="rect">
            <a:avLst/>
          </a:prstGeom>
          <a:noFill/>
          <a:ln>
            <a:noFill/>
          </a:ln>
        </p:spPr>
      </p:pic>
      <p:sp>
        <p:nvSpPr>
          <p:cNvPr id="298" name="Google Shape;298;p4"/>
          <p:cNvSpPr txBox="1"/>
          <p:nvPr/>
        </p:nvSpPr>
        <p:spPr>
          <a:xfrm>
            <a:off x="640075" y="899147"/>
            <a:ext cx="3291900" cy="482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Arial"/>
                <a:ea typeface="Arial"/>
                <a:cs typeface="Arial"/>
                <a:sym typeface="Arial"/>
              </a:rPr>
              <a:t>Analyse and reflect upon their capacity to practice with regard to the Australian Occupational Therapy Competency Standards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dk1"/>
                </a:solidFill>
                <a:latin typeface="Arial"/>
                <a:ea typeface="Arial"/>
                <a:cs typeface="Arial"/>
                <a:sym typeface="Arial"/>
              </a:rPr>
              <a:t>4 Competency Standards with 52 examples of practice behaviour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g78fc11f82b_0_8"/>
          <p:cNvSpPr txBox="1"/>
          <p:nvPr>
            <p:ph idx="2" type="body"/>
          </p:nvPr>
        </p:nvSpPr>
        <p:spPr>
          <a:xfrm>
            <a:off x="306060" y="326309"/>
            <a:ext cx="9050376" cy="73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4200"/>
              <a:buNone/>
            </a:pPr>
            <a:r>
              <a:rPr lang="en-AU"/>
              <a:t>How we applied the elements of the WSD</a:t>
            </a:r>
            <a:endParaRPr/>
          </a:p>
        </p:txBody>
      </p:sp>
      <p:sp>
        <p:nvSpPr>
          <p:cNvPr id="305" name="Google Shape;305;g78fc11f82b_0_8"/>
          <p:cNvSpPr txBox="1"/>
          <p:nvPr>
            <p:ph idx="4" type="body"/>
          </p:nvPr>
        </p:nvSpPr>
        <p:spPr>
          <a:xfrm>
            <a:off x="300211" y="1607127"/>
            <a:ext cx="10815600" cy="4344054"/>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1000"/>
              </a:spcBef>
              <a:spcAft>
                <a:spcPts val="0"/>
              </a:spcAft>
              <a:buSzPts val="2000"/>
              <a:buFont typeface="Arial"/>
              <a:buChar char="•"/>
            </a:pPr>
            <a:r>
              <a:rPr lang="en-AU" sz="2400">
                <a:latin typeface="Arial"/>
                <a:ea typeface="Arial"/>
                <a:cs typeface="Arial"/>
                <a:sym typeface="Arial"/>
              </a:rPr>
              <a:t>The pedagogy underpinning the workshop design and activities</a:t>
            </a:r>
            <a:endParaRPr/>
          </a:p>
          <a:p>
            <a:pPr indent="-342900" lvl="1" marL="800100" rtl="0" algn="l">
              <a:lnSpc>
                <a:spcPct val="90000"/>
              </a:lnSpc>
              <a:spcBef>
                <a:spcPts val="500"/>
              </a:spcBef>
              <a:spcAft>
                <a:spcPts val="0"/>
              </a:spcAft>
              <a:buSzPts val="2400"/>
              <a:buFont typeface="Courier New"/>
              <a:buChar char="o"/>
            </a:pPr>
            <a:r>
              <a:rPr lang="en-AU">
                <a:latin typeface="Arial"/>
                <a:ea typeface="Arial"/>
                <a:cs typeface="Arial"/>
                <a:sym typeface="Arial"/>
              </a:rPr>
              <a:t>Work skills and learner autonomy</a:t>
            </a:r>
            <a:endParaRPr>
              <a:latin typeface="Arial"/>
              <a:ea typeface="Arial"/>
              <a:cs typeface="Arial"/>
              <a:sym typeface="Arial"/>
            </a:endParaRPr>
          </a:p>
          <a:p>
            <a:pPr indent="0" lvl="0" marL="0" rtl="0" algn="l">
              <a:lnSpc>
                <a:spcPct val="90000"/>
              </a:lnSpc>
              <a:spcBef>
                <a:spcPts val="1000"/>
              </a:spcBef>
              <a:spcAft>
                <a:spcPts val="0"/>
              </a:spcAft>
              <a:buSzPts val="2000"/>
              <a:buNone/>
            </a:pPr>
            <a:r>
              <a:t/>
            </a:r>
            <a:endParaRPr sz="2400">
              <a:latin typeface="Arial"/>
              <a:ea typeface="Arial"/>
              <a:cs typeface="Arial"/>
              <a:sym typeface="Arial"/>
            </a:endParaRPr>
          </a:p>
          <a:p>
            <a:pPr indent="-342900" lvl="0" marL="342900" rtl="0" algn="l">
              <a:lnSpc>
                <a:spcPct val="90000"/>
              </a:lnSpc>
              <a:spcBef>
                <a:spcPts val="1000"/>
              </a:spcBef>
              <a:spcAft>
                <a:spcPts val="0"/>
              </a:spcAft>
              <a:buSzPts val="2000"/>
              <a:buFont typeface="Arial"/>
              <a:buChar char="•"/>
            </a:pPr>
            <a:r>
              <a:rPr lang="en-AU" sz="2400">
                <a:latin typeface="Arial"/>
                <a:ea typeface="Arial"/>
                <a:cs typeface="Arial"/>
                <a:sym typeface="Arial"/>
              </a:rPr>
              <a:t>Informing the pre / post student self-evaluation survey</a:t>
            </a:r>
            <a:endParaRPr/>
          </a:p>
          <a:p>
            <a:pPr indent="0" lvl="0" marL="0" rtl="0" algn="l">
              <a:lnSpc>
                <a:spcPct val="90000"/>
              </a:lnSpc>
              <a:spcBef>
                <a:spcPts val="1000"/>
              </a:spcBef>
              <a:spcAft>
                <a:spcPts val="0"/>
              </a:spcAft>
              <a:buSzPts val="2000"/>
              <a:buNone/>
            </a:pPr>
            <a:r>
              <a:t/>
            </a:r>
            <a:endParaRPr sz="2400">
              <a:latin typeface="Arial"/>
              <a:ea typeface="Arial"/>
              <a:cs typeface="Arial"/>
              <a:sym typeface="Arial"/>
            </a:endParaRPr>
          </a:p>
          <a:p>
            <a:pPr indent="-342900" lvl="0" marL="342900" rtl="0" algn="l">
              <a:lnSpc>
                <a:spcPct val="90000"/>
              </a:lnSpc>
              <a:spcBef>
                <a:spcPts val="1000"/>
              </a:spcBef>
              <a:spcAft>
                <a:spcPts val="0"/>
              </a:spcAft>
              <a:buSzPts val="2000"/>
              <a:buFont typeface="Arial"/>
              <a:buChar char="•"/>
            </a:pPr>
            <a:r>
              <a:rPr lang="en-AU" sz="2400">
                <a:latin typeface="Arial"/>
                <a:ea typeface="Arial"/>
                <a:cs typeface="Arial"/>
                <a:sym typeface="Arial"/>
              </a:rPr>
              <a:t>Mapping the OT competency standards to the WSD skills facets</a:t>
            </a:r>
            <a:endParaRPr/>
          </a:p>
          <a:p>
            <a:pPr indent="-342900" lvl="1" marL="800100" rtl="0" algn="l">
              <a:lnSpc>
                <a:spcPct val="90000"/>
              </a:lnSpc>
              <a:spcBef>
                <a:spcPts val="1000"/>
              </a:spcBef>
              <a:spcAft>
                <a:spcPts val="0"/>
              </a:spcAft>
              <a:buSzPts val="2400"/>
              <a:buFont typeface="Courier New"/>
              <a:buChar char="o"/>
            </a:pPr>
            <a:r>
              <a:rPr lang="en-AU">
                <a:latin typeface="Arial"/>
                <a:ea typeface="Arial"/>
                <a:cs typeface="Arial"/>
                <a:sym typeface="Arial"/>
              </a:rPr>
              <a:t>Contextualising the OT to the facets</a:t>
            </a:r>
            <a:endParaRPr>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Colour deck">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Image Deck">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2017-05-31T01:24:04Z</dcterms:created>
  <dc:creator>Timothy Burnett</dc:creator>
</cp:coreProperties>
</file>