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702" r:id="rId3"/>
    <p:sldId id="703" r:id="rId4"/>
    <p:sldId id="704" r:id="rId5"/>
    <p:sldId id="705" r:id="rId6"/>
    <p:sldId id="706" r:id="rId7"/>
    <p:sldId id="707" r:id="rId8"/>
    <p:sldId id="708" r:id="rId9"/>
    <p:sldId id="709" r:id="rId10"/>
    <p:sldId id="717" r:id="rId11"/>
    <p:sldId id="722" r:id="rId12"/>
    <p:sldId id="719" r:id="rId13"/>
    <p:sldId id="334" r:id="rId14"/>
    <p:sldId id="331" r:id="rId15"/>
    <p:sldId id="335" r:id="rId16"/>
    <p:sldId id="337" r:id="rId17"/>
    <p:sldId id="338" r:id="rId18"/>
    <p:sldId id="339" r:id="rId19"/>
    <p:sldId id="720" r:id="rId20"/>
    <p:sldId id="317" r:id="rId21"/>
    <p:sldId id="328" r:id="rId22"/>
    <p:sldId id="342" r:id="rId23"/>
    <p:sldId id="730" r:id="rId24"/>
    <p:sldId id="319" r:id="rId25"/>
    <p:sldId id="327" r:id="rId26"/>
    <p:sldId id="729" r:id="rId27"/>
    <p:sldId id="385" r:id="rId28"/>
    <p:sldId id="407" r:id="rId29"/>
    <p:sldId id="324" r:id="rId30"/>
    <p:sldId id="325" r:id="rId31"/>
    <p:sldId id="724" r:id="rId32"/>
    <p:sldId id="379" r:id="rId33"/>
    <p:sldId id="723" r:id="rId34"/>
    <p:sldId id="727" r:id="rId35"/>
    <p:sldId id="725" r:id="rId36"/>
    <p:sldId id="728" r:id="rId37"/>
    <p:sldId id="701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416930-46C0-814F-9180-9E204857C521}">
          <p14:sldIdLst>
            <p14:sldId id="256"/>
          </p14:sldIdLst>
        </p14:section>
        <p14:section name="Where do crimes happen?" id="{3613CDB6-3D7D-5040-9DC2-3B06842BC507}">
          <p14:sldIdLst>
            <p14:sldId id="702"/>
            <p14:sldId id="703"/>
            <p14:sldId id="704"/>
            <p14:sldId id="705"/>
            <p14:sldId id="706"/>
            <p14:sldId id="707"/>
            <p14:sldId id="708"/>
            <p14:sldId id="709"/>
            <p14:sldId id="717"/>
            <p14:sldId id="722"/>
          </p14:sldIdLst>
        </p14:section>
        <p14:section name="Does patrolling reduce crime?" id="{5AD605C9-8E85-1F44-8BF6-7C7B974B5C7A}">
          <p14:sldIdLst>
            <p14:sldId id="719"/>
            <p14:sldId id="334"/>
            <p14:sldId id="331"/>
            <p14:sldId id="335"/>
            <p14:sldId id="337"/>
            <p14:sldId id="338"/>
            <p14:sldId id="339"/>
          </p14:sldIdLst>
        </p14:section>
        <p14:section name="Does patrolling in hotspots reduce crime?" id="{64A60B9C-BF5C-0442-BECA-B91D283F4097}">
          <p14:sldIdLst>
            <p14:sldId id="720"/>
            <p14:sldId id="317"/>
            <p14:sldId id="328"/>
            <p14:sldId id="342"/>
            <p14:sldId id="730"/>
            <p14:sldId id="319"/>
            <p14:sldId id="327"/>
          </p14:sldIdLst>
        </p14:section>
        <p14:section name="What other effects do hotspot patrols have" id="{89CFA067-C218-584C-9F15-C2CBC2EF6DA7}">
          <p14:sldIdLst>
            <p14:sldId id="729"/>
            <p14:sldId id="385"/>
            <p14:sldId id="407"/>
            <p14:sldId id="324"/>
            <p14:sldId id="325"/>
          </p14:sldIdLst>
        </p14:section>
        <p14:section name="Using hotspot policing to help solve problems" id="{D7533EE0-6117-114D-879D-92C05DFC5CC4}">
          <p14:sldIdLst>
            <p14:sldId id="724"/>
            <p14:sldId id="379"/>
            <p14:sldId id="723"/>
            <p14:sldId id="727"/>
            <p14:sldId id="725"/>
            <p14:sldId id="728"/>
            <p14:sldId id="7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A7600"/>
    <a:srgbClr val="8C8279"/>
    <a:srgbClr val="B2B3B2"/>
    <a:srgbClr val="EBEBEB"/>
    <a:srgbClr val="FDF3E8"/>
    <a:srgbClr val="E1E1E1"/>
    <a:srgbClr val="00FFFF"/>
    <a:srgbClr val="EFA720"/>
    <a:srgbClr val="361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85642-FD6A-C248-88D7-B805598FF5F8}" v="12" dt="2020-03-09T23:28:20.9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/>
    <p:restoredTop sz="96135"/>
  </p:normalViewPr>
  <p:slideViewPr>
    <p:cSldViewPr snapToGrid="0" snapToObjects="1">
      <p:cViewPr varScale="1">
        <p:scale>
          <a:sx n="159" d="100"/>
          <a:sy n="159" d="100"/>
        </p:scale>
        <p:origin x="184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by, Matthew" userId="990afa0d-653b-4623-9f4b-3d8934fbbcc0" providerId="ADAL" clId="{23D85642-FD6A-C248-88D7-B805598FF5F8}"/>
    <pc:docChg chg="undo redo custSel modSld">
      <pc:chgData name="Ashby, Matthew" userId="990afa0d-653b-4623-9f4b-3d8934fbbcc0" providerId="ADAL" clId="{23D85642-FD6A-C248-88D7-B805598FF5F8}" dt="2020-03-09T23:32:11.683" v="130" actId="255"/>
      <pc:docMkLst>
        <pc:docMk/>
      </pc:docMkLst>
      <pc:sldChg chg="modSp">
        <pc:chgData name="Ashby, Matthew" userId="990afa0d-653b-4623-9f4b-3d8934fbbcc0" providerId="ADAL" clId="{23D85642-FD6A-C248-88D7-B805598FF5F8}" dt="2020-03-09T23:28:20.916" v="102" actId="207"/>
        <pc:sldMkLst>
          <pc:docMk/>
          <pc:sldMk cId="3903566310" sldId="256"/>
        </pc:sldMkLst>
        <pc:spChg chg="mod">
          <ac:chgData name="Ashby, Matthew" userId="990afa0d-653b-4623-9f4b-3d8934fbbcc0" providerId="ADAL" clId="{23D85642-FD6A-C248-88D7-B805598FF5F8}" dt="2020-03-09T23:28:20.916" v="102" actId="207"/>
          <ac:spMkLst>
            <pc:docMk/>
            <pc:sldMk cId="3903566310" sldId="256"/>
            <ac:spMk id="2" creationId="{01BF0A0E-5BD1-AF40-A8E5-479588D92C8D}"/>
          </ac:spMkLst>
        </pc:spChg>
      </pc:sldChg>
      <pc:sldChg chg="modSp">
        <pc:chgData name="Ashby, Matthew" userId="990afa0d-653b-4623-9f4b-3d8934fbbcc0" providerId="ADAL" clId="{23D85642-FD6A-C248-88D7-B805598FF5F8}" dt="2020-03-09T23:32:11.683" v="130" actId="255"/>
        <pc:sldMkLst>
          <pc:docMk/>
          <pc:sldMk cId="3483476034" sldId="701"/>
        </pc:sldMkLst>
        <pc:spChg chg="mod">
          <ac:chgData name="Ashby, Matthew" userId="990afa0d-653b-4623-9f4b-3d8934fbbcc0" providerId="ADAL" clId="{23D85642-FD6A-C248-88D7-B805598FF5F8}" dt="2020-03-09T23:32:11.683" v="130" actId="255"/>
          <ac:spMkLst>
            <pc:docMk/>
            <pc:sldMk cId="3483476034" sldId="701"/>
            <ac:spMk id="2" creationId="{01BF0A0E-5BD1-AF40-A8E5-479588D92C8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312E54-BF84-FD48-A589-4469457B678C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071199-3A3F-C14F-B8F3-FC5FEE8A295C}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2400" b="1" dirty="0"/>
            <a:t>“proactive”</a:t>
          </a:r>
        </a:p>
        <a:p>
          <a:r>
            <a:rPr lang="en-GB" sz="2400" dirty="0"/>
            <a:t>2–3 times normal level of patrol</a:t>
          </a:r>
          <a:endParaRPr lang="en-US" sz="2400" dirty="0"/>
        </a:p>
      </dgm:t>
    </dgm:pt>
    <dgm:pt modelId="{8F11B953-72F9-1A49-81BC-1B509891C45B}" type="parTrans" cxnId="{3505A922-1DCE-6F40-AEB3-DD2C99185F63}">
      <dgm:prSet/>
      <dgm:spPr/>
      <dgm:t>
        <a:bodyPr/>
        <a:lstStyle/>
        <a:p>
          <a:endParaRPr lang="en-US"/>
        </a:p>
      </dgm:t>
    </dgm:pt>
    <dgm:pt modelId="{5E224373-86EB-2040-B7D9-758BF0B84D8E}" type="sibTrans" cxnId="{3505A922-1DCE-6F40-AEB3-DD2C99185F63}">
      <dgm:prSet/>
      <dgm:spPr/>
      <dgm:t>
        <a:bodyPr/>
        <a:lstStyle/>
        <a:p>
          <a:endParaRPr lang="en-US"/>
        </a:p>
      </dgm:t>
    </dgm:pt>
    <dgm:pt modelId="{3A877FBB-25B3-BD45-B3C4-1AFFE1E24689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400" b="1" dirty="0"/>
            <a:t>“reactive”</a:t>
          </a:r>
        </a:p>
        <a:p>
          <a:r>
            <a:rPr lang="en-US" sz="2400" dirty="0"/>
            <a:t>emergency response only</a:t>
          </a:r>
        </a:p>
      </dgm:t>
    </dgm:pt>
    <dgm:pt modelId="{11D9257E-B1F0-F448-B000-059D131F0083}" type="parTrans" cxnId="{D160A21E-9D0F-B749-9837-CCCB4217C56C}">
      <dgm:prSet/>
      <dgm:spPr/>
      <dgm:t>
        <a:bodyPr/>
        <a:lstStyle/>
        <a:p>
          <a:endParaRPr lang="en-US"/>
        </a:p>
      </dgm:t>
    </dgm:pt>
    <dgm:pt modelId="{044A8816-05A0-3C4B-B1F1-0C0A93364549}" type="sibTrans" cxnId="{D160A21E-9D0F-B749-9837-CCCB4217C56C}">
      <dgm:prSet/>
      <dgm:spPr/>
      <dgm:t>
        <a:bodyPr/>
        <a:lstStyle/>
        <a:p>
          <a:endParaRPr lang="en-US"/>
        </a:p>
      </dgm:t>
    </dgm:pt>
    <dgm:pt modelId="{8785E70A-D79C-E84D-B4F6-CC2D933B5B8F}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2400" b="1" dirty="0"/>
            <a:t>“control”</a:t>
          </a:r>
        </a:p>
        <a:p>
          <a:r>
            <a:rPr lang="en-GB" sz="2400" dirty="0"/>
            <a:t>normal level </a:t>
          </a:r>
          <a:br>
            <a:rPr lang="en-GB" sz="2400" dirty="0"/>
          </a:br>
          <a:r>
            <a:rPr lang="en-GB" sz="2400" dirty="0"/>
            <a:t>of patrol</a:t>
          </a:r>
          <a:endParaRPr lang="en-US" sz="2400" dirty="0"/>
        </a:p>
      </dgm:t>
    </dgm:pt>
    <dgm:pt modelId="{AA801100-A8A9-5842-9748-2821693B663F}" type="parTrans" cxnId="{139EA7E1-4AB2-B941-8445-0F5D253C1148}">
      <dgm:prSet/>
      <dgm:spPr/>
      <dgm:t>
        <a:bodyPr/>
        <a:lstStyle/>
        <a:p>
          <a:endParaRPr lang="en-US"/>
        </a:p>
      </dgm:t>
    </dgm:pt>
    <dgm:pt modelId="{8E04B056-986E-AE44-A9B2-10732DD5AE8C}" type="sibTrans" cxnId="{139EA7E1-4AB2-B941-8445-0F5D253C1148}">
      <dgm:prSet/>
      <dgm:spPr/>
      <dgm:t>
        <a:bodyPr/>
        <a:lstStyle/>
        <a:p>
          <a:endParaRPr lang="en-US"/>
        </a:p>
      </dgm:t>
    </dgm:pt>
    <dgm:pt modelId="{292A41F7-E824-3E48-89BA-F99CBFFC79C9}" type="pres">
      <dgm:prSet presAssocID="{35312E54-BF84-FD48-A589-4469457B678C}" presName="diagram" presStyleCnt="0">
        <dgm:presLayoutVars>
          <dgm:dir/>
          <dgm:resizeHandles val="exact"/>
        </dgm:presLayoutVars>
      </dgm:prSet>
      <dgm:spPr/>
    </dgm:pt>
    <dgm:pt modelId="{43998C3B-7145-744F-9947-5CB935386EA8}" type="pres">
      <dgm:prSet presAssocID="{8E071199-3A3F-C14F-B8F3-FC5FEE8A295C}" presName="node" presStyleLbl="node1" presStyleIdx="0" presStyleCnt="3" custScaleY="153089">
        <dgm:presLayoutVars>
          <dgm:bulletEnabled val="1"/>
        </dgm:presLayoutVars>
      </dgm:prSet>
      <dgm:spPr/>
    </dgm:pt>
    <dgm:pt modelId="{050C6F1F-D9CF-E54E-8B0E-C131703D0E17}" type="pres">
      <dgm:prSet presAssocID="{5E224373-86EB-2040-B7D9-758BF0B84D8E}" presName="sibTrans" presStyleCnt="0"/>
      <dgm:spPr/>
    </dgm:pt>
    <dgm:pt modelId="{39189114-11B8-7A4B-99E4-9181D05601D8}" type="pres">
      <dgm:prSet presAssocID="{8785E70A-D79C-E84D-B4F6-CC2D933B5B8F}" presName="node" presStyleLbl="node1" presStyleIdx="1" presStyleCnt="3" custScaleY="153089">
        <dgm:presLayoutVars>
          <dgm:bulletEnabled val="1"/>
        </dgm:presLayoutVars>
      </dgm:prSet>
      <dgm:spPr/>
    </dgm:pt>
    <dgm:pt modelId="{872A1F3E-7A2F-5941-B2E9-AD8BCA541B0E}" type="pres">
      <dgm:prSet presAssocID="{8E04B056-986E-AE44-A9B2-10732DD5AE8C}" presName="sibTrans" presStyleCnt="0"/>
      <dgm:spPr/>
    </dgm:pt>
    <dgm:pt modelId="{9ABF4C9E-4F59-8A4C-A8D2-655AE5D3DFE1}" type="pres">
      <dgm:prSet presAssocID="{3A877FBB-25B3-BD45-B3C4-1AFFE1E24689}" presName="node" presStyleLbl="node1" presStyleIdx="2" presStyleCnt="3" custScaleY="153089">
        <dgm:presLayoutVars>
          <dgm:bulletEnabled val="1"/>
        </dgm:presLayoutVars>
      </dgm:prSet>
      <dgm:spPr/>
    </dgm:pt>
  </dgm:ptLst>
  <dgm:cxnLst>
    <dgm:cxn modelId="{D160A21E-9D0F-B749-9837-CCCB4217C56C}" srcId="{35312E54-BF84-FD48-A589-4469457B678C}" destId="{3A877FBB-25B3-BD45-B3C4-1AFFE1E24689}" srcOrd="2" destOrd="0" parTransId="{11D9257E-B1F0-F448-B000-059D131F0083}" sibTransId="{044A8816-05A0-3C4B-B1F1-0C0A93364549}"/>
    <dgm:cxn modelId="{3505A922-1DCE-6F40-AEB3-DD2C99185F63}" srcId="{35312E54-BF84-FD48-A589-4469457B678C}" destId="{8E071199-3A3F-C14F-B8F3-FC5FEE8A295C}" srcOrd="0" destOrd="0" parTransId="{8F11B953-72F9-1A49-81BC-1B509891C45B}" sibTransId="{5E224373-86EB-2040-B7D9-758BF0B84D8E}"/>
    <dgm:cxn modelId="{5751E445-8BC2-1542-8AA4-7D4D75EA79C4}" type="presOf" srcId="{8785E70A-D79C-E84D-B4F6-CC2D933B5B8F}" destId="{39189114-11B8-7A4B-99E4-9181D05601D8}" srcOrd="0" destOrd="0" presId="urn:microsoft.com/office/officeart/2005/8/layout/default"/>
    <dgm:cxn modelId="{3F694D8E-6395-184F-A69C-84C07B1DC602}" type="presOf" srcId="{35312E54-BF84-FD48-A589-4469457B678C}" destId="{292A41F7-E824-3E48-89BA-F99CBFFC79C9}" srcOrd="0" destOrd="0" presId="urn:microsoft.com/office/officeart/2005/8/layout/default"/>
    <dgm:cxn modelId="{9FA25496-9DD0-8049-8223-3D534882A05B}" type="presOf" srcId="{8E071199-3A3F-C14F-B8F3-FC5FEE8A295C}" destId="{43998C3B-7145-744F-9947-5CB935386EA8}" srcOrd="0" destOrd="0" presId="urn:microsoft.com/office/officeart/2005/8/layout/default"/>
    <dgm:cxn modelId="{69D1DECF-0579-814A-AB9C-453E818ADC8F}" type="presOf" srcId="{3A877FBB-25B3-BD45-B3C4-1AFFE1E24689}" destId="{9ABF4C9E-4F59-8A4C-A8D2-655AE5D3DFE1}" srcOrd="0" destOrd="0" presId="urn:microsoft.com/office/officeart/2005/8/layout/default"/>
    <dgm:cxn modelId="{139EA7E1-4AB2-B941-8445-0F5D253C1148}" srcId="{35312E54-BF84-FD48-A589-4469457B678C}" destId="{8785E70A-D79C-E84D-B4F6-CC2D933B5B8F}" srcOrd="1" destOrd="0" parTransId="{AA801100-A8A9-5842-9748-2821693B663F}" sibTransId="{8E04B056-986E-AE44-A9B2-10732DD5AE8C}"/>
    <dgm:cxn modelId="{285BE257-D46A-D24C-9D33-228C57C5FBF7}" type="presParOf" srcId="{292A41F7-E824-3E48-89BA-F99CBFFC79C9}" destId="{43998C3B-7145-744F-9947-5CB935386EA8}" srcOrd="0" destOrd="0" presId="urn:microsoft.com/office/officeart/2005/8/layout/default"/>
    <dgm:cxn modelId="{963136F5-67A8-A64B-B4CD-2CB1B52B8C90}" type="presParOf" srcId="{292A41F7-E824-3E48-89BA-F99CBFFC79C9}" destId="{050C6F1F-D9CF-E54E-8B0E-C131703D0E17}" srcOrd="1" destOrd="0" presId="urn:microsoft.com/office/officeart/2005/8/layout/default"/>
    <dgm:cxn modelId="{CCF6898E-098F-7F4F-880A-36F08FD72E3B}" type="presParOf" srcId="{292A41F7-E824-3E48-89BA-F99CBFFC79C9}" destId="{39189114-11B8-7A4B-99E4-9181D05601D8}" srcOrd="2" destOrd="0" presId="urn:microsoft.com/office/officeart/2005/8/layout/default"/>
    <dgm:cxn modelId="{1488FFB1-2575-F644-B4EB-77E754C3A184}" type="presParOf" srcId="{292A41F7-E824-3E48-89BA-F99CBFFC79C9}" destId="{872A1F3E-7A2F-5941-B2E9-AD8BCA541B0E}" srcOrd="3" destOrd="0" presId="urn:microsoft.com/office/officeart/2005/8/layout/default"/>
    <dgm:cxn modelId="{20E38B5C-ED31-F34C-B4B3-77BF8AD5B659}" type="presParOf" srcId="{292A41F7-E824-3E48-89BA-F99CBFFC79C9}" destId="{9ABF4C9E-4F59-8A4C-A8D2-655AE5D3DFE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02B4EB-FCE1-D249-8001-704E107D3818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F91AE6-0679-3C41-B685-3936EDB50809}">
      <dgm:prSet phldrT="[Text]" custT="1"/>
      <dgm:spPr>
        <a:solidFill>
          <a:schemeClr val="bg1"/>
        </a:solidFill>
        <a:ln w="38100">
          <a:solidFill>
            <a:schemeClr val="tx2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no change in recorded crime</a:t>
          </a:r>
        </a:p>
      </dgm:t>
    </dgm:pt>
    <dgm:pt modelId="{17EDAF35-E6C1-0C4B-A936-FAC5A832ED8B}" type="parTrans" cxnId="{4925308E-131F-C341-8354-11912C08284F}">
      <dgm:prSet/>
      <dgm:spPr/>
      <dgm:t>
        <a:bodyPr/>
        <a:lstStyle/>
        <a:p>
          <a:endParaRPr lang="en-US"/>
        </a:p>
      </dgm:t>
    </dgm:pt>
    <dgm:pt modelId="{291AD606-73B0-0742-ACA2-CACDA2E44C38}" type="sibTrans" cxnId="{4925308E-131F-C341-8354-11912C08284F}">
      <dgm:prSet/>
      <dgm:spPr/>
      <dgm:t>
        <a:bodyPr/>
        <a:lstStyle/>
        <a:p>
          <a:endParaRPr lang="en-US"/>
        </a:p>
      </dgm:t>
    </dgm:pt>
    <dgm:pt modelId="{9C9B8268-C890-1F4F-B786-D80AEDD5BDF1}">
      <dgm:prSet phldrT="[Text]" custT="1"/>
      <dgm:spPr>
        <a:solidFill>
          <a:schemeClr val="bg1"/>
        </a:solidFill>
        <a:ln w="38100">
          <a:solidFill>
            <a:schemeClr val="tx2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no change in </a:t>
          </a:r>
          <a:br>
            <a:rPr lang="en-US" sz="2400" dirty="0">
              <a:solidFill>
                <a:schemeClr val="tx1"/>
              </a:solidFill>
            </a:rPr>
          </a:br>
          <a:r>
            <a:rPr lang="en-US" sz="2400" dirty="0">
              <a:solidFill>
                <a:schemeClr val="tx1"/>
              </a:solidFill>
            </a:rPr>
            <a:t>fear of crime</a:t>
          </a:r>
        </a:p>
      </dgm:t>
    </dgm:pt>
    <dgm:pt modelId="{458A2404-6C75-A946-9426-AED439410579}" type="parTrans" cxnId="{AE2557DC-B56E-3849-833F-19D4FC62AB4D}">
      <dgm:prSet/>
      <dgm:spPr/>
      <dgm:t>
        <a:bodyPr/>
        <a:lstStyle/>
        <a:p>
          <a:endParaRPr lang="en-US"/>
        </a:p>
      </dgm:t>
    </dgm:pt>
    <dgm:pt modelId="{DA0F1D07-A92F-A545-9872-D5CC7261AD41}" type="sibTrans" cxnId="{AE2557DC-B56E-3849-833F-19D4FC62AB4D}">
      <dgm:prSet/>
      <dgm:spPr/>
      <dgm:t>
        <a:bodyPr/>
        <a:lstStyle/>
        <a:p>
          <a:endParaRPr lang="en-US"/>
        </a:p>
      </dgm:t>
    </dgm:pt>
    <dgm:pt modelId="{0596C957-3CCE-EA42-A81E-456E7CF66298}">
      <dgm:prSet phldrT="[Text]" custT="1"/>
      <dgm:spPr>
        <a:solidFill>
          <a:schemeClr val="bg1"/>
        </a:solidFill>
        <a:ln w="38100">
          <a:solidFill>
            <a:schemeClr val="tx2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no change in perceptions </a:t>
          </a:r>
          <a:br>
            <a:rPr lang="en-US" sz="2400" dirty="0">
              <a:solidFill>
                <a:schemeClr val="tx1"/>
              </a:solidFill>
            </a:rPr>
          </a:br>
          <a:r>
            <a:rPr lang="en-US" sz="2400" dirty="0">
              <a:solidFill>
                <a:schemeClr val="tx1"/>
              </a:solidFill>
            </a:rPr>
            <a:t>of police</a:t>
          </a:r>
        </a:p>
      </dgm:t>
    </dgm:pt>
    <dgm:pt modelId="{514DD239-C0E9-2F4A-99C3-F861CB684941}" type="parTrans" cxnId="{94F52818-D865-464C-9DC6-44355460EFB3}">
      <dgm:prSet/>
      <dgm:spPr/>
      <dgm:t>
        <a:bodyPr/>
        <a:lstStyle/>
        <a:p>
          <a:endParaRPr lang="en-US"/>
        </a:p>
      </dgm:t>
    </dgm:pt>
    <dgm:pt modelId="{601E49B5-923A-DD41-B7B8-21D3FD4765DB}" type="sibTrans" cxnId="{94F52818-D865-464C-9DC6-44355460EFB3}">
      <dgm:prSet/>
      <dgm:spPr/>
      <dgm:t>
        <a:bodyPr/>
        <a:lstStyle/>
        <a:p>
          <a:endParaRPr lang="en-US"/>
        </a:p>
      </dgm:t>
    </dgm:pt>
    <dgm:pt modelId="{D1923472-CF22-E147-90F2-E1322188BC0E}" type="pres">
      <dgm:prSet presAssocID="{7602B4EB-FCE1-D249-8001-704E107D3818}" presName="diagram" presStyleCnt="0">
        <dgm:presLayoutVars>
          <dgm:dir/>
          <dgm:resizeHandles val="exact"/>
        </dgm:presLayoutVars>
      </dgm:prSet>
      <dgm:spPr/>
    </dgm:pt>
    <dgm:pt modelId="{D6F62F79-DEF9-DE4C-B1B9-4F59C43A1C11}" type="pres">
      <dgm:prSet presAssocID="{BBF91AE6-0679-3C41-B685-3936EDB50809}" presName="node" presStyleLbl="node1" presStyleIdx="0" presStyleCnt="3">
        <dgm:presLayoutVars>
          <dgm:bulletEnabled val="1"/>
        </dgm:presLayoutVars>
      </dgm:prSet>
      <dgm:spPr/>
    </dgm:pt>
    <dgm:pt modelId="{9B306A50-E7BC-934F-AF2C-DF010A1B6681}" type="pres">
      <dgm:prSet presAssocID="{291AD606-73B0-0742-ACA2-CACDA2E44C38}" presName="sibTrans" presStyleCnt="0"/>
      <dgm:spPr/>
    </dgm:pt>
    <dgm:pt modelId="{9DED03AD-4CB9-7444-9A8C-87A976E6AB47}" type="pres">
      <dgm:prSet presAssocID="{9C9B8268-C890-1F4F-B786-D80AEDD5BDF1}" presName="node" presStyleLbl="node1" presStyleIdx="1" presStyleCnt="3">
        <dgm:presLayoutVars>
          <dgm:bulletEnabled val="1"/>
        </dgm:presLayoutVars>
      </dgm:prSet>
      <dgm:spPr/>
    </dgm:pt>
    <dgm:pt modelId="{3795A299-2AD5-D148-BD23-7B1AE3300265}" type="pres">
      <dgm:prSet presAssocID="{DA0F1D07-A92F-A545-9872-D5CC7261AD41}" presName="sibTrans" presStyleCnt="0"/>
      <dgm:spPr/>
    </dgm:pt>
    <dgm:pt modelId="{F75F75C8-B40F-3C4B-88ED-C52D26DDE1B4}" type="pres">
      <dgm:prSet presAssocID="{0596C957-3CCE-EA42-A81E-456E7CF66298}" presName="node" presStyleLbl="node1" presStyleIdx="2" presStyleCnt="3">
        <dgm:presLayoutVars>
          <dgm:bulletEnabled val="1"/>
        </dgm:presLayoutVars>
      </dgm:prSet>
      <dgm:spPr/>
    </dgm:pt>
  </dgm:ptLst>
  <dgm:cxnLst>
    <dgm:cxn modelId="{94F52818-D865-464C-9DC6-44355460EFB3}" srcId="{7602B4EB-FCE1-D249-8001-704E107D3818}" destId="{0596C957-3CCE-EA42-A81E-456E7CF66298}" srcOrd="2" destOrd="0" parTransId="{514DD239-C0E9-2F4A-99C3-F861CB684941}" sibTransId="{601E49B5-923A-DD41-B7B8-21D3FD4765DB}"/>
    <dgm:cxn modelId="{A06F0027-85D7-434F-808F-4B0D20B54CB9}" type="presOf" srcId="{0596C957-3CCE-EA42-A81E-456E7CF66298}" destId="{F75F75C8-B40F-3C4B-88ED-C52D26DDE1B4}" srcOrd="0" destOrd="0" presId="urn:microsoft.com/office/officeart/2005/8/layout/default"/>
    <dgm:cxn modelId="{EFCCD83B-964C-F042-A9B0-0C58E5F13EEF}" type="presOf" srcId="{9C9B8268-C890-1F4F-B786-D80AEDD5BDF1}" destId="{9DED03AD-4CB9-7444-9A8C-87A976E6AB47}" srcOrd="0" destOrd="0" presId="urn:microsoft.com/office/officeart/2005/8/layout/default"/>
    <dgm:cxn modelId="{E1EC4C57-099C-7443-8DFF-89CF84E4F4C6}" type="presOf" srcId="{7602B4EB-FCE1-D249-8001-704E107D3818}" destId="{D1923472-CF22-E147-90F2-E1322188BC0E}" srcOrd="0" destOrd="0" presId="urn:microsoft.com/office/officeart/2005/8/layout/default"/>
    <dgm:cxn modelId="{4925308E-131F-C341-8354-11912C08284F}" srcId="{7602B4EB-FCE1-D249-8001-704E107D3818}" destId="{BBF91AE6-0679-3C41-B685-3936EDB50809}" srcOrd="0" destOrd="0" parTransId="{17EDAF35-E6C1-0C4B-A936-FAC5A832ED8B}" sibTransId="{291AD606-73B0-0742-ACA2-CACDA2E44C38}"/>
    <dgm:cxn modelId="{D1B98C9C-8C16-B746-BED4-684F652A9491}" type="presOf" srcId="{BBF91AE6-0679-3C41-B685-3936EDB50809}" destId="{D6F62F79-DEF9-DE4C-B1B9-4F59C43A1C11}" srcOrd="0" destOrd="0" presId="urn:microsoft.com/office/officeart/2005/8/layout/default"/>
    <dgm:cxn modelId="{AE2557DC-B56E-3849-833F-19D4FC62AB4D}" srcId="{7602B4EB-FCE1-D249-8001-704E107D3818}" destId="{9C9B8268-C890-1F4F-B786-D80AEDD5BDF1}" srcOrd="1" destOrd="0" parTransId="{458A2404-6C75-A946-9426-AED439410579}" sibTransId="{DA0F1D07-A92F-A545-9872-D5CC7261AD41}"/>
    <dgm:cxn modelId="{FAA45A48-7DE1-2F41-85B6-7EFF98F53979}" type="presParOf" srcId="{D1923472-CF22-E147-90F2-E1322188BC0E}" destId="{D6F62F79-DEF9-DE4C-B1B9-4F59C43A1C11}" srcOrd="0" destOrd="0" presId="urn:microsoft.com/office/officeart/2005/8/layout/default"/>
    <dgm:cxn modelId="{452E3F0A-60B0-6147-8025-BF9E1C5F257E}" type="presParOf" srcId="{D1923472-CF22-E147-90F2-E1322188BC0E}" destId="{9B306A50-E7BC-934F-AF2C-DF010A1B6681}" srcOrd="1" destOrd="0" presId="urn:microsoft.com/office/officeart/2005/8/layout/default"/>
    <dgm:cxn modelId="{DC12A228-2E73-1C48-B8FE-0200347AA9CB}" type="presParOf" srcId="{D1923472-CF22-E147-90F2-E1322188BC0E}" destId="{9DED03AD-4CB9-7444-9A8C-87A976E6AB47}" srcOrd="2" destOrd="0" presId="urn:microsoft.com/office/officeart/2005/8/layout/default"/>
    <dgm:cxn modelId="{F8449A7D-57BA-9A49-8E53-6805C22B279E}" type="presParOf" srcId="{D1923472-CF22-E147-90F2-E1322188BC0E}" destId="{3795A299-2AD5-D148-BD23-7B1AE3300265}" srcOrd="3" destOrd="0" presId="urn:microsoft.com/office/officeart/2005/8/layout/default"/>
    <dgm:cxn modelId="{BFDC0A0E-8027-7848-9845-10C9C09E0AB0}" type="presParOf" srcId="{D1923472-CF22-E147-90F2-E1322188BC0E}" destId="{F75F75C8-B40F-3C4B-88ED-C52D26DDE1B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85D0CF-B9EC-F649-8461-D4E914A9BCC1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E4E86E-2C7D-574B-8E60-1160C66A9384}">
      <dgm:prSet phldrT="[Text]" custT="1"/>
      <dgm:spPr>
        <a:noFill/>
        <a:ln w="38100">
          <a:solidFill>
            <a:srgbClr val="EA7600"/>
          </a:solidFill>
        </a:ln>
      </dgm:spPr>
      <dgm:t>
        <a:bodyPr/>
        <a:lstStyle/>
        <a:p>
          <a:r>
            <a:rPr lang="en-GB" sz="2400" dirty="0">
              <a:solidFill>
                <a:schemeClr val="tx1"/>
              </a:solidFill>
            </a:rPr>
            <a:t>Patrols outside hotspots won’t reduce crime</a:t>
          </a:r>
        </a:p>
      </dgm:t>
    </dgm:pt>
    <dgm:pt modelId="{5402F846-4B18-4246-8ADB-C2ECAD358AD9}" type="parTrans" cxnId="{63D3C9C5-FB5F-4249-8732-66A5A03F149A}">
      <dgm:prSet/>
      <dgm:spPr/>
      <dgm:t>
        <a:bodyPr/>
        <a:lstStyle/>
        <a:p>
          <a:endParaRPr lang="en-GB"/>
        </a:p>
      </dgm:t>
    </dgm:pt>
    <dgm:pt modelId="{7F009D66-3F1F-2242-87F6-1C5D19706DB0}" type="sibTrans" cxnId="{63D3C9C5-FB5F-4249-8732-66A5A03F149A}">
      <dgm:prSet/>
      <dgm:spPr/>
      <dgm:t>
        <a:bodyPr/>
        <a:lstStyle/>
        <a:p>
          <a:endParaRPr lang="en-GB"/>
        </a:p>
      </dgm:t>
    </dgm:pt>
    <dgm:pt modelId="{BF902846-A0B5-A34A-9995-F97BA93DAE68}">
      <dgm:prSet phldrT="[Text]" custT="1"/>
      <dgm:spPr>
        <a:noFill/>
        <a:ln w="38100">
          <a:solidFill>
            <a:srgbClr val="EA7600"/>
          </a:solidFill>
        </a:ln>
      </dgm:spPr>
      <dgm:t>
        <a:bodyPr/>
        <a:lstStyle/>
        <a:p>
          <a:r>
            <a:rPr lang="en-GB" sz="2400" dirty="0">
              <a:solidFill>
                <a:schemeClr val="tx1"/>
              </a:solidFill>
            </a:rPr>
            <a:t>Patrols in hotspots can suppress crime</a:t>
          </a:r>
        </a:p>
      </dgm:t>
    </dgm:pt>
    <dgm:pt modelId="{98A6F412-432D-624E-AE0D-5BB6A6D34573}" type="parTrans" cxnId="{658426C2-3AC1-824E-8A33-F1A5CA849984}">
      <dgm:prSet/>
      <dgm:spPr/>
      <dgm:t>
        <a:bodyPr/>
        <a:lstStyle/>
        <a:p>
          <a:endParaRPr lang="en-GB"/>
        </a:p>
      </dgm:t>
    </dgm:pt>
    <dgm:pt modelId="{F92F9844-462A-DA44-A0D8-321D63CA3141}" type="sibTrans" cxnId="{658426C2-3AC1-824E-8A33-F1A5CA849984}">
      <dgm:prSet/>
      <dgm:spPr/>
      <dgm:t>
        <a:bodyPr/>
        <a:lstStyle/>
        <a:p>
          <a:endParaRPr lang="en-GB"/>
        </a:p>
      </dgm:t>
    </dgm:pt>
    <dgm:pt modelId="{8F366019-1D01-DD4C-95F2-67975554D997}">
      <dgm:prSet phldrT="[Text]" custT="1"/>
      <dgm:spPr>
        <a:noFill/>
        <a:ln w="38100">
          <a:solidFill>
            <a:srgbClr val="EA7600"/>
          </a:solidFill>
        </a:ln>
      </dgm:spPr>
      <dgm:t>
        <a:bodyPr/>
        <a:lstStyle/>
        <a:p>
          <a:r>
            <a:rPr lang="en-GB" sz="2400" dirty="0">
              <a:solidFill>
                <a:schemeClr val="tx1"/>
              </a:solidFill>
            </a:rPr>
            <a:t>When the patrols stop, crime will return</a:t>
          </a:r>
        </a:p>
      </dgm:t>
    </dgm:pt>
    <dgm:pt modelId="{224CC8CB-76BD-9E49-BAFB-267F61B2BB2B}" type="parTrans" cxnId="{57D0BCDC-5736-F24B-A366-C85DB7C54967}">
      <dgm:prSet/>
      <dgm:spPr/>
      <dgm:t>
        <a:bodyPr/>
        <a:lstStyle/>
        <a:p>
          <a:endParaRPr lang="en-GB"/>
        </a:p>
      </dgm:t>
    </dgm:pt>
    <dgm:pt modelId="{8D273E5D-0D57-4A42-8E90-6C79CD404847}" type="sibTrans" cxnId="{57D0BCDC-5736-F24B-A366-C85DB7C54967}">
      <dgm:prSet/>
      <dgm:spPr/>
      <dgm:t>
        <a:bodyPr/>
        <a:lstStyle/>
        <a:p>
          <a:endParaRPr lang="en-GB"/>
        </a:p>
      </dgm:t>
    </dgm:pt>
    <dgm:pt modelId="{AE8283C2-F9B4-C94B-88CB-8142ED575990}" type="pres">
      <dgm:prSet presAssocID="{2885D0CF-B9EC-F649-8461-D4E914A9BCC1}" presName="diagram" presStyleCnt="0">
        <dgm:presLayoutVars>
          <dgm:dir/>
          <dgm:resizeHandles val="exact"/>
        </dgm:presLayoutVars>
      </dgm:prSet>
      <dgm:spPr/>
    </dgm:pt>
    <dgm:pt modelId="{49E4DC20-16DC-7E40-BF14-D098B7F62888}" type="pres">
      <dgm:prSet presAssocID="{7EE4E86E-2C7D-574B-8E60-1160C66A9384}" presName="node" presStyleLbl="node1" presStyleIdx="0" presStyleCnt="3">
        <dgm:presLayoutVars>
          <dgm:bulletEnabled val="1"/>
        </dgm:presLayoutVars>
      </dgm:prSet>
      <dgm:spPr/>
    </dgm:pt>
    <dgm:pt modelId="{5EC13E6D-0E45-0647-897D-033E8E943410}" type="pres">
      <dgm:prSet presAssocID="{7F009D66-3F1F-2242-87F6-1C5D19706DB0}" presName="sibTrans" presStyleCnt="0"/>
      <dgm:spPr/>
    </dgm:pt>
    <dgm:pt modelId="{3CCB77DF-6922-4E4C-A663-D6B57116E593}" type="pres">
      <dgm:prSet presAssocID="{BF902846-A0B5-A34A-9995-F97BA93DAE68}" presName="node" presStyleLbl="node1" presStyleIdx="1" presStyleCnt="3">
        <dgm:presLayoutVars>
          <dgm:bulletEnabled val="1"/>
        </dgm:presLayoutVars>
      </dgm:prSet>
      <dgm:spPr/>
    </dgm:pt>
    <dgm:pt modelId="{9B9B02CC-1460-B94C-A74C-9AEE37233A8F}" type="pres">
      <dgm:prSet presAssocID="{F92F9844-462A-DA44-A0D8-321D63CA3141}" presName="sibTrans" presStyleCnt="0"/>
      <dgm:spPr/>
    </dgm:pt>
    <dgm:pt modelId="{2E3AECC6-CAB6-0B40-B765-0A26ECAB39CF}" type="pres">
      <dgm:prSet presAssocID="{8F366019-1D01-DD4C-95F2-67975554D997}" presName="node" presStyleLbl="node1" presStyleIdx="2" presStyleCnt="3">
        <dgm:presLayoutVars>
          <dgm:bulletEnabled val="1"/>
        </dgm:presLayoutVars>
      </dgm:prSet>
      <dgm:spPr/>
    </dgm:pt>
  </dgm:ptLst>
  <dgm:cxnLst>
    <dgm:cxn modelId="{BF10C126-C8AA-6844-8060-EACABB585B69}" type="presOf" srcId="{7EE4E86E-2C7D-574B-8E60-1160C66A9384}" destId="{49E4DC20-16DC-7E40-BF14-D098B7F62888}" srcOrd="0" destOrd="0" presId="urn:microsoft.com/office/officeart/2005/8/layout/default"/>
    <dgm:cxn modelId="{9B2AE051-DB69-BB41-87A1-E66088331D72}" type="presOf" srcId="{2885D0CF-B9EC-F649-8461-D4E914A9BCC1}" destId="{AE8283C2-F9B4-C94B-88CB-8142ED575990}" srcOrd="0" destOrd="0" presId="urn:microsoft.com/office/officeart/2005/8/layout/default"/>
    <dgm:cxn modelId="{3BAC3199-2A36-D440-BEA7-CEBF084EADE4}" type="presOf" srcId="{BF902846-A0B5-A34A-9995-F97BA93DAE68}" destId="{3CCB77DF-6922-4E4C-A663-D6B57116E593}" srcOrd="0" destOrd="0" presId="urn:microsoft.com/office/officeart/2005/8/layout/default"/>
    <dgm:cxn modelId="{658426C2-3AC1-824E-8A33-F1A5CA849984}" srcId="{2885D0CF-B9EC-F649-8461-D4E914A9BCC1}" destId="{BF902846-A0B5-A34A-9995-F97BA93DAE68}" srcOrd="1" destOrd="0" parTransId="{98A6F412-432D-624E-AE0D-5BB6A6D34573}" sibTransId="{F92F9844-462A-DA44-A0D8-321D63CA3141}"/>
    <dgm:cxn modelId="{63D3C9C5-FB5F-4249-8732-66A5A03F149A}" srcId="{2885D0CF-B9EC-F649-8461-D4E914A9BCC1}" destId="{7EE4E86E-2C7D-574B-8E60-1160C66A9384}" srcOrd="0" destOrd="0" parTransId="{5402F846-4B18-4246-8ADB-C2ECAD358AD9}" sibTransId="{7F009D66-3F1F-2242-87F6-1C5D19706DB0}"/>
    <dgm:cxn modelId="{5E408DCD-81BA-AA4F-B938-12FC435C7485}" type="presOf" srcId="{8F366019-1D01-DD4C-95F2-67975554D997}" destId="{2E3AECC6-CAB6-0B40-B765-0A26ECAB39CF}" srcOrd="0" destOrd="0" presId="urn:microsoft.com/office/officeart/2005/8/layout/default"/>
    <dgm:cxn modelId="{57D0BCDC-5736-F24B-A366-C85DB7C54967}" srcId="{2885D0CF-B9EC-F649-8461-D4E914A9BCC1}" destId="{8F366019-1D01-DD4C-95F2-67975554D997}" srcOrd="2" destOrd="0" parTransId="{224CC8CB-76BD-9E49-BAFB-267F61B2BB2B}" sibTransId="{8D273E5D-0D57-4A42-8E90-6C79CD404847}"/>
    <dgm:cxn modelId="{79808E63-3B5E-C84E-B647-32C9FF6E149C}" type="presParOf" srcId="{AE8283C2-F9B4-C94B-88CB-8142ED575990}" destId="{49E4DC20-16DC-7E40-BF14-D098B7F62888}" srcOrd="0" destOrd="0" presId="urn:microsoft.com/office/officeart/2005/8/layout/default"/>
    <dgm:cxn modelId="{9958054C-44E3-D64D-A759-F855EF820D5B}" type="presParOf" srcId="{AE8283C2-F9B4-C94B-88CB-8142ED575990}" destId="{5EC13E6D-0E45-0647-897D-033E8E943410}" srcOrd="1" destOrd="0" presId="urn:microsoft.com/office/officeart/2005/8/layout/default"/>
    <dgm:cxn modelId="{1144F9AE-0C19-D54D-8FC9-27E0C4F38E87}" type="presParOf" srcId="{AE8283C2-F9B4-C94B-88CB-8142ED575990}" destId="{3CCB77DF-6922-4E4C-A663-D6B57116E593}" srcOrd="2" destOrd="0" presId="urn:microsoft.com/office/officeart/2005/8/layout/default"/>
    <dgm:cxn modelId="{BED0AC83-079D-CE4F-AA16-1BFB9675E043}" type="presParOf" srcId="{AE8283C2-F9B4-C94B-88CB-8142ED575990}" destId="{9B9B02CC-1460-B94C-A74C-9AEE37233A8F}" srcOrd="3" destOrd="0" presId="urn:microsoft.com/office/officeart/2005/8/layout/default"/>
    <dgm:cxn modelId="{36C414AA-DF68-8E43-B661-4BABDEEF594B}" type="presParOf" srcId="{AE8283C2-F9B4-C94B-88CB-8142ED575990}" destId="{2E3AECC6-CAB6-0B40-B765-0A26ECAB39C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4ACDA1-8EE9-DF49-90BC-E397F23A7251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A8435446-76EE-6941-821E-A993015D8492}">
      <dgm:prSet phldrT="[Text]" custT="1"/>
      <dgm:spPr>
        <a:solidFill>
          <a:srgbClr val="EA7600"/>
        </a:solidFill>
      </dgm:spPr>
      <dgm:t>
        <a:bodyPr/>
        <a:lstStyle/>
        <a:p>
          <a:r>
            <a:rPr lang="en-GB" sz="2000" dirty="0"/>
            <a:t>Hotspot-based problem identified: public/partners/chiefs want action now</a:t>
          </a:r>
        </a:p>
      </dgm:t>
    </dgm:pt>
    <dgm:pt modelId="{5E5BF8E0-B3A1-8D42-8B27-A5FB64F72776}" type="parTrans" cxnId="{E5EB8592-180A-FD48-93A0-575E733CF9CB}">
      <dgm:prSet/>
      <dgm:spPr/>
      <dgm:t>
        <a:bodyPr/>
        <a:lstStyle/>
        <a:p>
          <a:endParaRPr lang="en-GB" sz="2000"/>
        </a:p>
      </dgm:t>
    </dgm:pt>
    <dgm:pt modelId="{BE381F51-6031-784F-A559-06EA5E0669E6}" type="sibTrans" cxnId="{E5EB8592-180A-FD48-93A0-575E733CF9CB}">
      <dgm:prSet custT="1"/>
      <dgm:spPr/>
      <dgm:t>
        <a:bodyPr/>
        <a:lstStyle/>
        <a:p>
          <a:endParaRPr lang="en-GB" sz="1400"/>
        </a:p>
      </dgm:t>
    </dgm:pt>
    <dgm:pt modelId="{F39011A1-D0FC-7144-8286-1E6413487881}">
      <dgm:prSet phldrT="[Text]" custT="1"/>
      <dgm:spPr>
        <a:solidFill>
          <a:srgbClr val="EA7600"/>
        </a:solidFill>
      </dgm:spPr>
      <dgm:t>
        <a:bodyPr/>
        <a:lstStyle/>
        <a:p>
          <a:r>
            <a:rPr lang="en-GB" sz="2000" dirty="0"/>
            <a:t>Patrols in hotspot to suppress problem</a:t>
          </a:r>
        </a:p>
      </dgm:t>
    </dgm:pt>
    <dgm:pt modelId="{B6BD8CAD-F2B9-3441-9332-D9F41F508709}" type="parTrans" cxnId="{DB5D4FE8-CE18-E049-9C5A-39B4D32D5DCF}">
      <dgm:prSet/>
      <dgm:spPr/>
      <dgm:t>
        <a:bodyPr/>
        <a:lstStyle/>
        <a:p>
          <a:endParaRPr lang="en-GB" sz="2000"/>
        </a:p>
      </dgm:t>
    </dgm:pt>
    <dgm:pt modelId="{E3B7046F-B727-C746-BDCF-BFB344CB6E4D}" type="sibTrans" cxnId="{DB5D4FE8-CE18-E049-9C5A-39B4D32D5DCF}">
      <dgm:prSet custT="1"/>
      <dgm:spPr/>
      <dgm:t>
        <a:bodyPr/>
        <a:lstStyle/>
        <a:p>
          <a:endParaRPr lang="en-GB" sz="1400"/>
        </a:p>
      </dgm:t>
    </dgm:pt>
    <dgm:pt modelId="{857015A3-9DCF-3D43-9F44-FF6058A0807F}">
      <dgm:prSet phldrT="[Text]" custT="1"/>
      <dgm:spPr>
        <a:solidFill>
          <a:srgbClr val="EA7600"/>
        </a:solidFill>
      </dgm:spPr>
      <dgm:t>
        <a:bodyPr/>
        <a:lstStyle/>
        <a:p>
          <a:r>
            <a:rPr lang="en-GB" sz="2000" dirty="0"/>
            <a:t>Analysis to understand problem in detail</a:t>
          </a:r>
        </a:p>
      </dgm:t>
    </dgm:pt>
    <dgm:pt modelId="{7F1E7C92-6EB3-8845-9636-86618E36BED1}" type="parTrans" cxnId="{EB33022A-F0F7-B341-97D9-F839E49867E2}">
      <dgm:prSet/>
      <dgm:spPr/>
      <dgm:t>
        <a:bodyPr/>
        <a:lstStyle/>
        <a:p>
          <a:endParaRPr lang="en-GB" sz="2000"/>
        </a:p>
      </dgm:t>
    </dgm:pt>
    <dgm:pt modelId="{1BFD3960-9AB0-A44C-9BD3-645BA650121C}" type="sibTrans" cxnId="{EB33022A-F0F7-B341-97D9-F839E49867E2}">
      <dgm:prSet custT="1"/>
      <dgm:spPr/>
      <dgm:t>
        <a:bodyPr/>
        <a:lstStyle/>
        <a:p>
          <a:endParaRPr lang="en-GB" sz="1400"/>
        </a:p>
      </dgm:t>
    </dgm:pt>
    <dgm:pt modelId="{67341A1E-380F-F740-AE69-6A7C258EBD44}">
      <dgm:prSet phldrT="[Text]" custT="1"/>
      <dgm:spPr>
        <a:solidFill>
          <a:srgbClr val="EA7600"/>
        </a:solidFill>
      </dgm:spPr>
      <dgm:t>
        <a:bodyPr/>
        <a:lstStyle/>
        <a:p>
          <a:r>
            <a:rPr lang="en-GB" sz="2000" dirty="0"/>
            <a:t>Sustainable, analysis-based action to solve problem</a:t>
          </a:r>
        </a:p>
      </dgm:t>
    </dgm:pt>
    <dgm:pt modelId="{E2E637ED-2A03-1649-84C4-3B0657321E8D}" type="parTrans" cxnId="{8A23C176-8A62-A348-BBFA-5AD43BC6FBFD}">
      <dgm:prSet/>
      <dgm:spPr/>
      <dgm:t>
        <a:bodyPr/>
        <a:lstStyle/>
        <a:p>
          <a:endParaRPr lang="en-GB" sz="2000"/>
        </a:p>
      </dgm:t>
    </dgm:pt>
    <dgm:pt modelId="{EB4E1710-628D-4342-9C2D-422FD600F621}" type="sibTrans" cxnId="{8A23C176-8A62-A348-BBFA-5AD43BC6FBFD}">
      <dgm:prSet custT="1"/>
      <dgm:spPr/>
      <dgm:t>
        <a:bodyPr/>
        <a:lstStyle/>
        <a:p>
          <a:endParaRPr lang="en-GB" sz="1400"/>
        </a:p>
      </dgm:t>
    </dgm:pt>
    <dgm:pt modelId="{100CAEC0-949D-CD45-B3D6-DD07FF42991E}">
      <dgm:prSet phldrT="[Text]" custT="1"/>
      <dgm:spPr>
        <a:solidFill>
          <a:srgbClr val="EA7600"/>
        </a:solidFill>
      </dgm:spPr>
      <dgm:t>
        <a:bodyPr/>
        <a:lstStyle/>
        <a:p>
          <a:r>
            <a:rPr lang="en-GB" sz="2000" dirty="0"/>
            <a:t>Patrols no longer required</a:t>
          </a:r>
        </a:p>
      </dgm:t>
    </dgm:pt>
    <dgm:pt modelId="{8B0A8166-1A13-3F4D-A08E-CE6E7E968A0A}" type="parTrans" cxnId="{0CA1D0D7-4F03-1B48-90B5-74A9E2A4DE18}">
      <dgm:prSet/>
      <dgm:spPr/>
      <dgm:t>
        <a:bodyPr/>
        <a:lstStyle/>
        <a:p>
          <a:endParaRPr lang="en-GB" sz="2000"/>
        </a:p>
      </dgm:t>
    </dgm:pt>
    <dgm:pt modelId="{718C0610-69E7-D54D-863F-D760A27B1462}" type="sibTrans" cxnId="{0CA1D0D7-4F03-1B48-90B5-74A9E2A4DE18}">
      <dgm:prSet/>
      <dgm:spPr/>
      <dgm:t>
        <a:bodyPr/>
        <a:lstStyle/>
        <a:p>
          <a:endParaRPr lang="en-GB" sz="2000"/>
        </a:p>
      </dgm:t>
    </dgm:pt>
    <dgm:pt modelId="{DF807EB8-7D3C-0C45-9118-FCF23DED7C6F}" type="pres">
      <dgm:prSet presAssocID="{5B4ACDA1-8EE9-DF49-90BC-E397F23A7251}" presName="linearFlow" presStyleCnt="0">
        <dgm:presLayoutVars>
          <dgm:resizeHandles val="exact"/>
        </dgm:presLayoutVars>
      </dgm:prSet>
      <dgm:spPr/>
    </dgm:pt>
    <dgm:pt modelId="{0B1EA76D-82D8-DA48-AEF2-B964AA0D1DFF}" type="pres">
      <dgm:prSet presAssocID="{A8435446-76EE-6941-821E-A993015D8492}" presName="node" presStyleLbl="node1" presStyleIdx="0" presStyleCnt="5" custScaleX="371572">
        <dgm:presLayoutVars>
          <dgm:bulletEnabled val="1"/>
        </dgm:presLayoutVars>
      </dgm:prSet>
      <dgm:spPr/>
    </dgm:pt>
    <dgm:pt modelId="{4A034207-F1BC-2A4B-A028-667A1D3F1D98}" type="pres">
      <dgm:prSet presAssocID="{BE381F51-6031-784F-A559-06EA5E0669E6}" presName="sibTrans" presStyleLbl="sibTrans2D1" presStyleIdx="0" presStyleCnt="4"/>
      <dgm:spPr/>
    </dgm:pt>
    <dgm:pt modelId="{7650EAD6-F92D-8A4F-B55A-A253F366C7F2}" type="pres">
      <dgm:prSet presAssocID="{BE381F51-6031-784F-A559-06EA5E0669E6}" presName="connectorText" presStyleLbl="sibTrans2D1" presStyleIdx="0" presStyleCnt="4"/>
      <dgm:spPr/>
    </dgm:pt>
    <dgm:pt modelId="{75937CB3-AB98-554F-938D-82BAD9C781B3}" type="pres">
      <dgm:prSet presAssocID="{F39011A1-D0FC-7144-8286-1E6413487881}" presName="node" presStyleLbl="node1" presStyleIdx="1" presStyleCnt="5" custScaleX="371572">
        <dgm:presLayoutVars>
          <dgm:bulletEnabled val="1"/>
        </dgm:presLayoutVars>
      </dgm:prSet>
      <dgm:spPr/>
    </dgm:pt>
    <dgm:pt modelId="{C74F249F-D965-234B-86DA-E9C7C131C34D}" type="pres">
      <dgm:prSet presAssocID="{E3B7046F-B727-C746-BDCF-BFB344CB6E4D}" presName="sibTrans" presStyleLbl="sibTrans2D1" presStyleIdx="1" presStyleCnt="4"/>
      <dgm:spPr/>
    </dgm:pt>
    <dgm:pt modelId="{5E1F9291-1F25-BC4B-8F6E-1C79BDA78159}" type="pres">
      <dgm:prSet presAssocID="{E3B7046F-B727-C746-BDCF-BFB344CB6E4D}" presName="connectorText" presStyleLbl="sibTrans2D1" presStyleIdx="1" presStyleCnt="4"/>
      <dgm:spPr/>
    </dgm:pt>
    <dgm:pt modelId="{CCA95C9A-50DD-1641-864F-B43D9EC24D7D}" type="pres">
      <dgm:prSet presAssocID="{857015A3-9DCF-3D43-9F44-FF6058A0807F}" presName="node" presStyleLbl="node1" presStyleIdx="2" presStyleCnt="5" custScaleX="371572">
        <dgm:presLayoutVars>
          <dgm:bulletEnabled val="1"/>
        </dgm:presLayoutVars>
      </dgm:prSet>
      <dgm:spPr/>
    </dgm:pt>
    <dgm:pt modelId="{ABA82FF6-3010-BC47-BB25-E1D3F0D0AD3E}" type="pres">
      <dgm:prSet presAssocID="{1BFD3960-9AB0-A44C-9BD3-645BA650121C}" presName="sibTrans" presStyleLbl="sibTrans2D1" presStyleIdx="2" presStyleCnt="4"/>
      <dgm:spPr/>
    </dgm:pt>
    <dgm:pt modelId="{1BB4D3B2-312A-584A-9D01-2D65AF12B2E9}" type="pres">
      <dgm:prSet presAssocID="{1BFD3960-9AB0-A44C-9BD3-645BA650121C}" presName="connectorText" presStyleLbl="sibTrans2D1" presStyleIdx="2" presStyleCnt="4"/>
      <dgm:spPr/>
    </dgm:pt>
    <dgm:pt modelId="{E8BD65AC-3AB0-E243-A4A7-D1B286C538D3}" type="pres">
      <dgm:prSet presAssocID="{67341A1E-380F-F740-AE69-6A7C258EBD44}" presName="node" presStyleLbl="node1" presStyleIdx="3" presStyleCnt="5" custScaleX="371572">
        <dgm:presLayoutVars>
          <dgm:bulletEnabled val="1"/>
        </dgm:presLayoutVars>
      </dgm:prSet>
      <dgm:spPr/>
    </dgm:pt>
    <dgm:pt modelId="{DCAC2332-B477-5A42-A451-E575DA81D54C}" type="pres">
      <dgm:prSet presAssocID="{EB4E1710-628D-4342-9C2D-422FD600F621}" presName="sibTrans" presStyleLbl="sibTrans2D1" presStyleIdx="3" presStyleCnt="4"/>
      <dgm:spPr/>
    </dgm:pt>
    <dgm:pt modelId="{D40E52B6-F62D-4148-824D-9564F838CA8E}" type="pres">
      <dgm:prSet presAssocID="{EB4E1710-628D-4342-9C2D-422FD600F621}" presName="connectorText" presStyleLbl="sibTrans2D1" presStyleIdx="3" presStyleCnt="4"/>
      <dgm:spPr/>
    </dgm:pt>
    <dgm:pt modelId="{CA87E5F0-A543-334B-B174-FB2E11A65F08}" type="pres">
      <dgm:prSet presAssocID="{100CAEC0-949D-CD45-B3D6-DD07FF42991E}" presName="node" presStyleLbl="node1" presStyleIdx="4" presStyleCnt="5" custScaleX="371572">
        <dgm:presLayoutVars>
          <dgm:bulletEnabled val="1"/>
        </dgm:presLayoutVars>
      </dgm:prSet>
      <dgm:spPr/>
    </dgm:pt>
  </dgm:ptLst>
  <dgm:cxnLst>
    <dgm:cxn modelId="{6536D714-0714-FD4C-A661-BDD33E306D28}" type="presOf" srcId="{EB4E1710-628D-4342-9C2D-422FD600F621}" destId="{DCAC2332-B477-5A42-A451-E575DA81D54C}" srcOrd="0" destOrd="0" presId="urn:microsoft.com/office/officeart/2005/8/layout/process2"/>
    <dgm:cxn modelId="{EB33022A-F0F7-B341-97D9-F839E49867E2}" srcId="{5B4ACDA1-8EE9-DF49-90BC-E397F23A7251}" destId="{857015A3-9DCF-3D43-9F44-FF6058A0807F}" srcOrd="2" destOrd="0" parTransId="{7F1E7C92-6EB3-8845-9636-86618E36BED1}" sibTransId="{1BFD3960-9AB0-A44C-9BD3-645BA650121C}"/>
    <dgm:cxn modelId="{05AEC62F-4D3C-8E45-9789-F54D20BE7338}" type="presOf" srcId="{1BFD3960-9AB0-A44C-9BD3-645BA650121C}" destId="{ABA82FF6-3010-BC47-BB25-E1D3F0D0AD3E}" srcOrd="0" destOrd="0" presId="urn:microsoft.com/office/officeart/2005/8/layout/process2"/>
    <dgm:cxn modelId="{66ED814E-E43E-9644-B3C4-B4B8EB3B8688}" type="presOf" srcId="{1BFD3960-9AB0-A44C-9BD3-645BA650121C}" destId="{1BB4D3B2-312A-584A-9D01-2D65AF12B2E9}" srcOrd="1" destOrd="0" presId="urn:microsoft.com/office/officeart/2005/8/layout/process2"/>
    <dgm:cxn modelId="{2E91744F-EBAC-1740-B836-A96B77CC4BC8}" type="presOf" srcId="{100CAEC0-949D-CD45-B3D6-DD07FF42991E}" destId="{CA87E5F0-A543-334B-B174-FB2E11A65F08}" srcOrd="0" destOrd="0" presId="urn:microsoft.com/office/officeart/2005/8/layout/process2"/>
    <dgm:cxn modelId="{3AEFBE52-83FD-7141-B6EF-63F7A4FF14B3}" type="presOf" srcId="{E3B7046F-B727-C746-BDCF-BFB344CB6E4D}" destId="{5E1F9291-1F25-BC4B-8F6E-1C79BDA78159}" srcOrd="1" destOrd="0" presId="urn:microsoft.com/office/officeart/2005/8/layout/process2"/>
    <dgm:cxn modelId="{396E0558-EFF3-8249-A6CE-385F06C60177}" type="presOf" srcId="{857015A3-9DCF-3D43-9F44-FF6058A0807F}" destId="{CCA95C9A-50DD-1641-864F-B43D9EC24D7D}" srcOrd="0" destOrd="0" presId="urn:microsoft.com/office/officeart/2005/8/layout/process2"/>
    <dgm:cxn modelId="{8A23C176-8A62-A348-BBFA-5AD43BC6FBFD}" srcId="{5B4ACDA1-8EE9-DF49-90BC-E397F23A7251}" destId="{67341A1E-380F-F740-AE69-6A7C258EBD44}" srcOrd="3" destOrd="0" parTransId="{E2E637ED-2A03-1649-84C4-3B0657321E8D}" sibTransId="{EB4E1710-628D-4342-9C2D-422FD600F621}"/>
    <dgm:cxn modelId="{FC9C3787-0392-4D49-B823-C31C3A6CDC16}" type="presOf" srcId="{E3B7046F-B727-C746-BDCF-BFB344CB6E4D}" destId="{C74F249F-D965-234B-86DA-E9C7C131C34D}" srcOrd="0" destOrd="0" presId="urn:microsoft.com/office/officeart/2005/8/layout/process2"/>
    <dgm:cxn modelId="{E5EB8592-180A-FD48-93A0-575E733CF9CB}" srcId="{5B4ACDA1-8EE9-DF49-90BC-E397F23A7251}" destId="{A8435446-76EE-6941-821E-A993015D8492}" srcOrd="0" destOrd="0" parTransId="{5E5BF8E0-B3A1-8D42-8B27-A5FB64F72776}" sibTransId="{BE381F51-6031-784F-A559-06EA5E0669E6}"/>
    <dgm:cxn modelId="{074839A2-9C5D-6248-9A48-60B3307AF409}" type="presOf" srcId="{BE381F51-6031-784F-A559-06EA5E0669E6}" destId="{4A034207-F1BC-2A4B-A028-667A1D3F1D98}" srcOrd="0" destOrd="0" presId="urn:microsoft.com/office/officeart/2005/8/layout/process2"/>
    <dgm:cxn modelId="{4D741AB6-64B6-7A44-AE83-4F33EC45B286}" type="presOf" srcId="{BE381F51-6031-784F-A559-06EA5E0669E6}" destId="{7650EAD6-F92D-8A4F-B55A-A253F366C7F2}" srcOrd="1" destOrd="0" presId="urn:microsoft.com/office/officeart/2005/8/layout/process2"/>
    <dgm:cxn modelId="{A0086BB6-8784-8A48-BC6F-44122BD3FFCA}" type="presOf" srcId="{F39011A1-D0FC-7144-8286-1E6413487881}" destId="{75937CB3-AB98-554F-938D-82BAD9C781B3}" srcOrd="0" destOrd="0" presId="urn:microsoft.com/office/officeart/2005/8/layout/process2"/>
    <dgm:cxn modelId="{0CA1D0D7-4F03-1B48-90B5-74A9E2A4DE18}" srcId="{5B4ACDA1-8EE9-DF49-90BC-E397F23A7251}" destId="{100CAEC0-949D-CD45-B3D6-DD07FF42991E}" srcOrd="4" destOrd="0" parTransId="{8B0A8166-1A13-3F4D-A08E-CE6E7E968A0A}" sibTransId="{718C0610-69E7-D54D-863F-D760A27B1462}"/>
    <dgm:cxn modelId="{DB5D4FE8-CE18-E049-9C5A-39B4D32D5DCF}" srcId="{5B4ACDA1-8EE9-DF49-90BC-E397F23A7251}" destId="{F39011A1-D0FC-7144-8286-1E6413487881}" srcOrd="1" destOrd="0" parTransId="{B6BD8CAD-F2B9-3441-9332-D9F41F508709}" sibTransId="{E3B7046F-B727-C746-BDCF-BFB344CB6E4D}"/>
    <dgm:cxn modelId="{738552E9-E4F9-9744-A660-C346990BC4B4}" type="presOf" srcId="{EB4E1710-628D-4342-9C2D-422FD600F621}" destId="{D40E52B6-F62D-4148-824D-9564F838CA8E}" srcOrd="1" destOrd="0" presId="urn:microsoft.com/office/officeart/2005/8/layout/process2"/>
    <dgm:cxn modelId="{D77116EF-EC44-3344-98E0-3B03C53ADF42}" type="presOf" srcId="{5B4ACDA1-8EE9-DF49-90BC-E397F23A7251}" destId="{DF807EB8-7D3C-0C45-9118-FCF23DED7C6F}" srcOrd="0" destOrd="0" presId="urn:microsoft.com/office/officeart/2005/8/layout/process2"/>
    <dgm:cxn modelId="{19899AF2-31AB-E04E-AF1B-52E6CC284655}" type="presOf" srcId="{67341A1E-380F-F740-AE69-6A7C258EBD44}" destId="{E8BD65AC-3AB0-E243-A4A7-D1B286C538D3}" srcOrd="0" destOrd="0" presId="urn:microsoft.com/office/officeart/2005/8/layout/process2"/>
    <dgm:cxn modelId="{ED5F56F6-D4F8-F746-895D-3BFBB715A78C}" type="presOf" srcId="{A8435446-76EE-6941-821E-A993015D8492}" destId="{0B1EA76D-82D8-DA48-AEF2-B964AA0D1DFF}" srcOrd="0" destOrd="0" presId="urn:microsoft.com/office/officeart/2005/8/layout/process2"/>
    <dgm:cxn modelId="{A02A0F79-3CF1-1D40-B0A9-C3CB2099BC96}" type="presParOf" srcId="{DF807EB8-7D3C-0C45-9118-FCF23DED7C6F}" destId="{0B1EA76D-82D8-DA48-AEF2-B964AA0D1DFF}" srcOrd="0" destOrd="0" presId="urn:microsoft.com/office/officeart/2005/8/layout/process2"/>
    <dgm:cxn modelId="{5A835DE3-B16F-9845-9318-ECB0EE002790}" type="presParOf" srcId="{DF807EB8-7D3C-0C45-9118-FCF23DED7C6F}" destId="{4A034207-F1BC-2A4B-A028-667A1D3F1D98}" srcOrd="1" destOrd="0" presId="urn:microsoft.com/office/officeart/2005/8/layout/process2"/>
    <dgm:cxn modelId="{2A67E24C-4231-3C45-960A-87F1B7FA70FA}" type="presParOf" srcId="{4A034207-F1BC-2A4B-A028-667A1D3F1D98}" destId="{7650EAD6-F92D-8A4F-B55A-A253F366C7F2}" srcOrd="0" destOrd="0" presId="urn:microsoft.com/office/officeart/2005/8/layout/process2"/>
    <dgm:cxn modelId="{E4EB9D25-0A33-0842-9FA2-00BBD3D2CF53}" type="presParOf" srcId="{DF807EB8-7D3C-0C45-9118-FCF23DED7C6F}" destId="{75937CB3-AB98-554F-938D-82BAD9C781B3}" srcOrd="2" destOrd="0" presId="urn:microsoft.com/office/officeart/2005/8/layout/process2"/>
    <dgm:cxn modelId="{8E2C01C9-D6F8-7243-8E6B-50D4583E3218}" type="presParOf" srcId="{DF807EB8-7D3C-0C45-9118-FCF23DED7C6F}" destId="{C74F249F-D965-234B-86DA-E9C7C131C34D}" srcOrd="3" destOrd="0" presId="urn:microsoft.com/office/officeart/2005/8/layout/process2"/>
    <dgm:cxn modelId="{4C84393D-5A1A-FD40-A58B-A8B45DC13620}" type="presParOf" srcId="{C74F249F-D965-234B-86DA-E9C7C131C34D}" destId="{5E1F9291-1F25-BC4B-8F6E-1C79BDA78159}" srcOrd="0" destOrd="0" presId="urn:microsoft.com/office/officeart/2005/8/layout/process2"/>
    <dgm:cxn modelId="{FEAB6E8E-233B-8247-BD5F-C56670DFDD02}" type="presParOf" srcId="{DF807EB8-7D3C-0C45-9118-FCF23DED7C6F}" destId="{CCA95C9A-50DD-1641-864F-B43D9EC24D7D}" srcOrd="4" destOrd="0" presId="urn:microsoft.com/office/officeart/2005/8/layout/process2"/>
    <dgm:cxn modelId="{B9E9AE59-DF5E-9E40-830E-1462F868273C}" type="presParOf" srcId="{DF807EB8-7D3C-0C45-9118-FCF23DED7C6F}" destId="{ABA82FF6-3010-BC47-BB25-E1D3F0D0AD3E}" srcOrd="5" destOrd="0" presId="urn:microsoft.com/office/officeart/2005/8/layout/process2"/>
    <dgm:cxn modelId="{CF39F5D6-2A27-6146-BD67-BEC1585DEDBC}" type="presParOf" srcId="{ABA82FF6-3010-BC47-BB25-E1D3F0D0AD3E}" destId="{1BB4D3B2-312A-584A-9D01-2D65AF12B2E9}" srcOrd="0" destOrd="0" presId="urn:microsoft.com/office/officeart/2005/8/layout/process2"/>
    <dgm:cxn modelId="{B68C22CC-F636-834F-8AD3-1313F794FC55}" type="presParOf" srcId="{DF807EB8-7D3C-0C45-9118-FCF23DED7C6F}" destId="{E8BD65AC-3AB0-E243-A4A7-D1B286C538D3}" srcOrd="6" destOrd="0" presId="urn:microsoft.com/office/officeart/2005/8/layout/process2"/>
    <dgm:cxn modelId="{F7C6715E-F062-4F44-8E10-4D6906C49794}" type="presParOf" srcId="{DF807EB8-7D3C-0C45-9118-FCF23DED7C6F}" destId="{DCAC2332-B477-5A42-A451-E575DA81D54C}" srcOrd="7" destOrd="0" presId="urn:microsoft.com/office/officeart/2005/8/layout/process2"/>
    <dgm:cxn modelId="{25C11EA0-78FF-C245-8A8B-96496959B0C7}" type="presParOf" srcId="{DCAC2332-B477-5A42-A451-E575DA81D54C}" destId="{D40E52B6-F62D-4148-824D-9564F838CA8E}" srcOrd="0" destOrd="0" presId="urn:microsoft.com/office/officeart/2005/8/layout/process2"/>
    <dgm:cxn modelId="{D9791AD7-A8EB-D644-8447-9B13F60B5310}" type="presParOf" srcId="{DF807EB8-7D3C-0C45-9118-FCF23DED7C6F}" destId="{CA87E5F0-A543-334B-B174-FB2E11A65F08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98C3B-7145-744F-9947-5CB935386EA8}">
      <dsp:nvSpPr>
        <dsp:cNvPr id="0" name=""/>
        <dsp:cNvSpPr/>
      </dsp:nvSpPr>
      <dsp:spPr>
        <a:xfrm>
          <a:off x="0" y="132743"/>
          <a:ext cx="2632273" cy="2417832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“proactive”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2–3 times normal level of patrol</a:t>
          </a:r>
          <a:endParaRPr lang="en-US" sz="2400" kern="1200" dirty="0"/>
        </a:p>
      </dsp:txBody>
      <dsp:txXfrm>
        <a:off x="0" y="132743"/>
        <a:ext cx="2632273" cy="2417832"/>
      </dsp:txXfrm>
    </dsp:sp>
    <dsp:sp modelId="{39189114-11B8-7A4B-99E4-9181D05601D8}">
      <dsp:nvSpPr>
        <dsp:cNvPr id="0" name=""/>
        <dsp:cNvSpPr/>
      </dsp:nvSpPr>
      <dsp:spPr>
        <a:xfrm>
          <a:off x="2895500" y="132743"/>
          <a:ext cx="2632273" cy="2417832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“control”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normal level </a:t>
          </a:r>
          <a:br>
            <a:rPr lang="en-GB" sz="2400" kern="1200" dirty="0"/>
          </a:br>
          <a:r>
            <a:rPr lang="en-GB" sz="2400" kern="1200" dirty="0"/>
            <a:t>of patrol</a:t>
          </a:r>
          <a:endParaRPr lang="en-US" sz="2400" kern="1200" dirty="0"/>
        </a:p>
      </dsp:txBody>
      <dsp:txXfrm>
        <a:off x="2895500" y="132743"/>
        <a:ext cx="2632273" cy="2417832"/>
      </dsp:txXfrm>
    </dsp:sp>
    <dsp:sp modelId="{9ABF4C9E-4F59-8A4C-A8D2-655AE5D3DFE1}">
      <dsp:nvSpPr>
        <dsp:cNvPr id="0" name=""/>
        <dsp:cNvSpPr/>
      </dsp:nvSpPr>
      <dsp:spPr>
        <a:xfrm>
          <a:off x="5791001" y="132743"/>
          <a:ext cx="2632273" cy="2417832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“reactive”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emergency response only</a:t>
          </a:r>
        </a:p>
      </dsp:txBody>
      <dsp:txXfrm>
        <a:off x="5791001" y="132743"/>
        <a:ext cx="2632273" cy="2417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62F79-DEF9-DE4C-B1B9-4F59C43A1C11}">
      <dsp:nvSpPr>
        <dsp:cNvPr id="0" name=""/>
        <dsp:cNvSpPr/>
      </dsp:nvSpPr>
      <dsp:spPr>
        <a:xfrm>
          <a:off x="0" y="371002"/>
          <a:ext cx="2632273" cy="1579364"/>
        </a:xfrm>
        <a:prstGeom prst="rect">
          <a:avLst/>
        </a:prstGeom>
        <a:solidFill>
          <a:schemeClr val="bg1"/>
        </a:solidFill>
        <a:ln w="381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no change in recorded crime</a:t>
          </a:r>
        </a:p>
      </dsp:txBody>
      <dsp:txXfrm>
        <a:off x="0" y="371002"/>
        <a:ext cx="2632273" cy="1579364"/>
      </dsp:txXfrm>
    </dsp:sp>
    <dsp:sp modelId="{9DED03AD-4CB9-7444-9A8C-87A976E6AB47}">
      <dsp:nvSpPr>
        <dsp:cNvPr id="0" name=""/>
        <dsp:cNvSpPr/>
      </dsp:nvSpPr>
      <dsp:spPr>
        <a:xfrm>
          <a:off x="2895500" y="371002"/>
          <a:ext cx="2632273" cy="1579364"/>
        </a:xfrm>
        <a:prstGeom prst="rect">
          <a:avLst/>
        </a:prstGeom>
        <a:solidFill>
          <a:schemeClr val="bg1"/>
        </a:solidFill>
        <a:ln w="381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no change in </a:t>
          </a:r>
          <a:br>
            <a:rPr lang="en-US" sz="2400" kern="1200" dirty="0">
              <a:solidFill>
                <a:schemeClr val="tx1"/>
              </a:solidFill>
            </a:rPr>
          </a:br>
          <a:r>
            <a:rPr lang="en-US" sz="2400" kern="1200" dirty="0">
              <a:solidFill>
                <a:schemeClr val="tx1"/>
              </a:solidFill>
            </a:rPr>
            <a:t>fear of crime</a:t>
          </a:r>
        </a:p>
      </dsp:txBody>
      <dsp:txXfrm>
        <a:off x="2895500" y="371002"/>
        <a:ext cx="2632273" cy="1579364"/>
      </dsp:txXfrm>
    </dsp:sp>
    <dsp:sp modelId="{F75F75C8-B40F-3C4B-88ED-C52D26DDE1B4}">
      <dsp:nvSpPr>
        <dsp:cNvPr id="0" name=""/>
        <dsp:cNvSpPr/>
      </dsp:nvSpPr>
      <dsp:spPr>
        <a:xfrm>
          <a:off x="5791001" y="371002"/>
          <a:ext cx="2632273" cy="1579364"/>
        </a:xfrm>
        <a:prstGeom prst="rect">
          <a:avLst/>
        </a:prstGeom>
        <a:solidFill>
          <a:schemeClr val="bg1"/>
        </a:solidFill>
        <a:ln w="381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no change in perceptions </a:t>
          </a:r>
          <a:br>
            <a:rPr lang="en-US" sz="2400" kern="1200" dirty="0">
              <a:solidFill>
                <a:schemeClr val="tx1"/>
              </a:solidFill>
            </a:rPr>
          </a:br>
          <a:r>
            <a:rPr lang="en-US" sz="2400" kern="1200" dirty="0">
              <a:solidFill>
                <a:schemeClr val="tx1"/>
              </a:solidFill>
            </a:rPr>
            <a:t>of police</a:t>
          </a:r>
        </a:p>
      </dsp:txBody>
      <dsp:txXfrm>
        <a:off x="5791001" y="371002"/>
        <a:ext cx="2632273" cy="15793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4DC20-16DC-7E40-BF14-D098B7F62888}">
      <dsp:nvSpPr>
        <dsp:cNvPr id="0" name=""/>
        <dsp:cNvSpPr/>
      </dsp:nvSpPr>
      <dsp:spPr>
        <a:xfrm>
          <a:off x="0" y="847030"/>
          <a:ext cx="2632273" cy="1579364"/>
        </a:xfrm>
        <a:prstGeom prst="rect">
          <a:avLst/>
        </a:prstGeom>
        <a:noFill/>
        <a:ln w="38100" cap="flat" cmpd="sng" algn="ctr">
          <a:solidFill>
            <a:srgbClr val="EA7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Patrols outside hotspots won’t reduce crime</a:t>
          </a:r>
        </a:p>
      </dsp:txBody>
      <dsp:txXfrm>
        <a:off x="0" y="847030"/>
        <a:ext cx="2632273" cy="1579364"/>
      </dsp:txXfrm>
    </dsp:sp>
    <dsp:sp modelId="{3CCB77DF-6922-4E4C-A663-D6B57116E593}">
      <dsp:nvSpPr>
        <dsp:cNvPr id="0" name=""/>
        <dsp:cNvSpPr/>
      </dsp:nvSpPr>
      <dsp:spPr>
        <a:xfrm>
          <a:off x="2895500" y="847030"/>
          <a:ext cx="2632273" cy="1579364"/>
        </a:xfrm>
        <a:prstGeom prst="rect">
          <a:avLst/>
        </a:prstGeom>
        <a:noFill/>
        <a:ln w="38100" cap="flat" cmpd="sng" algn="ctr">
          <a:solidFill>
            <a:srgbClr val="EA7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Patrols in hotspots can suppress crime</a:t>
          </a:r>
        </a:p>
      </dsp:txBody>
      <dsp:txXfrm>
        <a:off x="2895500" y="847030"/>
        <a:ext cx="2632273" cy="1579364"/>
      </dsp:txXfrm>
    </dsp:sp>
    <dsp:sp modelId="{2E3AECC6-CAB6-0B40-B765-0A26ECAB39CF}">
      <dsp:nvSpPr>
        <dsp:cNvPr id="0" name=""/>
        <dsp:cNvSpPr/>
      </dsp:nvSpPr>
      <dsp:spPr>
        <a:xfrm>
          <a:off x="5791001" y="847030"/>
          <a:ext cx="2632273" cy="1579364"/>
        </a:xfrm>
        <a:prstGeom prst="rect">
          <a:avLst/>
        </a:prstGeom>
        <a:noFill/>
        <a:ln w="38100" cap="flat" cmpd="sng" algn="ctr">
          <a:solidFill>
            <a:srgbClr val="EA7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When the patrols stop, crime will return</a:t>
          </a:r>
        </a:p>
      </dsp:txBody>
      <dsp:txXfrm>
        <a:off x="5791001" y="847030"/>
        <a:ext cx="2632273" cy="15793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EA76D-82D8-DA48-AEF2-B964AA0D1DFF}">
      <dsp:nvSpPr>
        <dsp:cNvPr id="0" name=""/>
        <dsp:cNvSpPr/>
      </dsp:nvSpPr>
      <dsp:spPr>
        <a:xfrm>
          <a:off x="0" y="2549"/>
          <a:ext cx="8423275" cy="596171"/>
        </a:xfrm>
        <a:prstGeom prst="roundRect">
          <a:avLst>
            <a:gd name="adj" fmla="val 10000"/>
          </a:avLst>
        </a:prstGeom>
        <a:solidFill>
          <a:srgbClr val="EA7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Hotspot-based problem identified: public/partners/chiefs want action now</a:t>
          </a:r>
        </a:p>
      </dsp:txBody>
      <dsp:txXfrm>
        <a:off x="17461" y="20010"/>
        <a:ext cx="8388353" cy="561249"/>
      </dsp:txXfrm>
    </dsp:sp>
    <dsp:sp modelId="{4A034207-F1BC-2A4B-A028-667A1D3F1D98}">
      <dsp:nvSpPr>
        <dsp:cNvPr id="0" name=""/>
        <dsp:cNvSpPr/>
      </dsp:nvSpPr>
      <dsp:spPr>
        <a:xfrm rot="5400000">
          <a:off x="4099855" y="613625"/>
          <a:ext cx="223564" cy="2682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4131154" y="635982"/>
        <a:ext cx="160967" cy="156495"/>
      </dsp:txXfrm>
    </dsp:sp>
    <dsp:sp modelId="{75937CB3-AB98-554F-938D-82BAD9C781B3}">
      <dsp:nvSpPr>
        <dsp:cNvPr id="0" name=""/>
        <dsp:cNvSpPr/>
      </dsp:nvSpPr>
      <dsp:spPr>
        <a:xfrm>
          <a:off x="0" y="896807"/>
          <a:ext cx="8423275" cy="596171"/>
        </a:xfrm>
        <a:prstGeom prst="roundRect">
          <a:avLst>
            <a:gd name="adj" fmla="val 10000"/>
          </a:avLst>
        </a:prstGeom>
        <a:solidFill>
          <a:srgbClr val="EA7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Patrols in hotspot to suppress problem</a:t>
          </a:r>
        </a:p>
      </dsp:txBody>
      <dsp:txXfrm>
        <a:off x="17461" y="914268"/>
        <a:ext cx="8388353" cy="561249"/>
      </dsp:txXfrm>
    </dsp:sp>
    <dsp:sp modelId="{C74F249F-D965-234B-86DA-E9C7C131C34D}">
      <dsp:nvSpPr>
        <dsp:cNvPr id="0" name=""/>
        <dsp:cNvSpPr/>
      </dsp:nvSpPr>
      <dsp:spPr>
        <a:xfrm rot="5400000">
          <a:off x="4099855" y="1507883"/>
          <a:ext cx="223564" cy="2682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4131154" y="1530240"/>
        <a:ext cx="160967" cy="156495"/>
      </dsp:txXfrm>
    </dsp:sp>
    <dsp:sp modelId="{CCA95C9A-50DD-1641-864F-B43D9EC24D7D}">
      <dsp:nvSpPr>
        <dsp:cNvPr id="0" name=""/>
        <dsp:cNvSpPr/>
      </dsp:nvSpPr>
      <dsp:spPr>
        <a:xfrm>
          <a:off x="0" y="1791064"/>
          <a:ext cx="8423275" cy="596171"/>
        </a:xfrm>
        <a:prstGeom prst="roundRect">
          <a:avLst>
            <a:gd name="adj" fmla="val 10000"/>
          </a:avLst>
        </a:prstGeom>
        <a:solidFill>
          <a:srgbClr val="EA7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Analysis to understand problem in detail</a:t>
          </a:r>
        </a:p>
      </dsp:txBody>
      <dsp:txXfrm>
        <a:off x="17461" y="1808525"/>
        <a:ext cx="8388353" cy="561249"/>
      </dsp:txXfrm>
    </dsp:sp>
    <dsp:sp modelId="{ABA82FF6-3010-BC47-BB25-E1D3F0D0AD3E}">
      <dsp:nvSpPr>
        <dsp:cNvPr id="0" name=""/>
        <dsp:cNvSpPr/>
      </dsp:nvSpPr>
      <dsp:spPr>
        <a:xfrm rot="5400000">
          <a:off x="4099855" y="2402140"/>
          <a:ext cx="223564" cy="2682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4131154" y="2424497"/>
        <a:ext cx="160967" cy="156495"/>
      </dsp:txXfrm>
    </dsp:sp>
    <dsp:sp modelId="{E8BD65AC-3AB0-E243-A4A7-D1B286C538D3}">
      <dsp:nvSpPr>
        <dsp:cNvPr id="0" name=""/>
        <dsp:cNvSpPr/>
      </dsp:nvSpPr>
      <dsp:spPr>
        <a:xfrm>
          <a:off x="0" y="2685322"/>
          <a:ext cx="8423275" cy="596171"/>
        </a:xfrm>
        <a:prstGeom prst="roundRect">
          <a:avLst>
            <a:gd name="adj" fmla="val 10000"/>
          </a:avLst>
        </a:prstGeom>
        <a:solidFill>
          <a:srgbClr val="EA7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Sustainable, analysis-based action to solve problem</a:t>
          </a:r>
        </a:p>
      </dsp:txBody>
      <dsp:txXfrm>
        <a:off x="17461" y="2702783"/>
        <a:ext cx="8388353" cy="561249"/>
      </dsp:txXfrm>
    </dsp:sp>
    <dsp:sp modelId="{DCAC2332-B477-5A42-A451-E575DA81D54C}">
      <dsp:nvSpPr>
        <dsp:cNvPr id="0" name=""/>
        <dsp:cNvSpPr/>
      </dsp:nvSpPr>
      <dsp:spPr>
        <a:xfrm rot="5400000">
          <a:off x="4099855" y="3296398"/>
          <a:ext cx="223564" cy="2682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4131154" y="3318755"/>
        <a:ext cx="160967" cy="156495"/>
      </dsp:txXfrm>
    </dsp:sp>
    <dsp:sp modelId="{CA87E5F0-A543-334B-B174-FB2E11A65F08}">
      <dsp:nvSpPr>
        <dsp:cNvPr id="0" name=""/>
        <dsp:cNvSpPr/>
      </dsp:nvSpPr>
      <dsp:spPr>
        <a:xfrm>
          <a:off x="0" y="3579579"/>
          <a:ext cx="8423275" cy="596171"/>
        </a:xfrm>
        <a:prstGeom prst="roundRect">
          <a:avLst>
            <a:gd name="adj" fmla="val 10000"/>
          </a:avLst>
        </a:prstGeom>
        <a:solidFill>
          <a:srgbClr val="EA7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Patrols no longer required</a:t>
          </a:r>
        </a:p>
      </dsp:txBody>
      <dsp:txXfrm>
        <a:off x="17461" y="3597040"/>
        <a:ext cx="8388353" cy="561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7A848-CEE9-2E4C-88D4-3A15E34C9D1F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2AD9B-210B-A545-8A1E-463FED092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5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24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assumes no calls are being answered, prisoners handled etc.</a:t>
            </a:r>
          </a:p>
          <a:p>
            <a:r>
              <a:rPr lang="en-US" dirty="0"/>
              <a:t>MPS responds to about 1,200 immediate-grade calls per day</a:t>
            </a:r>
          </a:p>
          <a:p>
            <a:endParaRPr lang="en-US" dirty="0"/>
          </a:p>
          <a:p>
            <a:r>
              <a:rPr lang="en-US" dirty="0"/>
              <a:t>Source for calls data: https://</a:t>
            </a:r>
            <a:r>
              <a:rPr lang="en-US" dirty="0" err="1"/>
              <a:t>www.met.police.uk</a:t>
            </a:r>
            <a:r>
              <a:rPr lang="en-US" dirty="0"/>
              <a:t>/</a:t>
            </a:r>
            <a:r>
              <a:rPr lang="en-US" dirty="0" err="1"/>
              <a:t>SysSiteAssets</a:t>
            </a:r>
            <a:r>
              <a:rPr lang="en-US" dirty="0"/>
              <a:t>/</a:t>
            </a:r>
            <a:r>
              <a:rPr lang="en-US" dirty="0" err="1"/>
              <a:t>foi</a:t>
            </a:r>
            <a:r>
              <a:rPr lang="en-US" dirty="0"/>
              <a:t>-media/metropolitan-police/disclosure_2017/august_2017/information-rights-unit---volume-of-999-calls-in-london-boroughs-on-any-given-day-in-the-first-six-months-of-2017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20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forest plot</a:t>
            </a:r>
          </a:p>
          <a:p>
            <a:r>
              <a:rPr lang="en-US" dirty="0"/>
              <a:t>Overall, significant decrease in crime</a:t>
            </a:r>
          </a:p>
          <a:p>
            <a:r>
              <a:rPr lang="en-US" dirty="0"/>
              <a:t>13 studies found significant decrease in crime</a:t>
            </a:r>
          </a:p>
          <a:p>
            <a:r>
              <a:rPr lang="en-US" dirty="0"/>
              <a:t>No studies found significant increase in crime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82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Overall, significant diffusion of benefits</a:t>
            </a:r>
          </a:p>
          <a:p>
            <a:r>
              <a:rPr lang="en-US" dirty="0"/>
              <a:t>One study found significant displacement</a:t>
            </a:r>
          </a:p>
          <a:p>
            <a:r>
              <a:rPr lang="en-US" dirty="0"/>
              <a:t>Seven studies found significant diffusion of benefits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49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in St Louis, MO</a:t>
            </a:r>
          </a:p>
          <a:p>
            <a:r>
              <a:rPr lang="en-US" dirty="0"/>
              <a:t>Hotspots randomly allocated to additional patrol or not</a:t>
            </a:r>
          </a:p>
          <a:p>
            <a:r>
              <a:rPr lang="en-US" dirty="0"/>
              <a:t>Survey of residents before, during and six-months after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3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in Queensland</a:t>
            </a:r>
          </a:p>
          <a:p>
            <a:r>
              <a:rPr lang="en-US" dirty="0"/>
              <a:t>Hotspots randomly allocated to get a mobile police station visit or not</a:t>
            </a:r>
          </a:p>
          <a:p>
            <a:r>
              <a:rPr lang="en-US" dirty="0"/>
              <a:t>No difference in survey results between groups, but no change in crime either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50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A7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1" y="1235076"/>
            <a:ext cx="3491999" cy="2338304"/>
          </a:xfrm>
        </p:spPr>
        <p:txBody>
          <a:bodyPr lIns="0" tIns="0" rIns="0" bIns="0" anchor="b"/>
          <a:lstStyle>
            <a:lvl1pPr>
              <a:defRPr>
                <a:solidFill>
                  <a:srgbClr val="EA76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3623504"/>
            <a:ext cx="3491999" cy="1314450"/>
          </a:xfr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DA4E62-BA19-D347-A260-892A475328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336" y="464820"/>
            <a:ext cx="4931664" cy="46786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628BF15-CD8E-6B44-A939-7591AAC5DD5F}"/>
              </a:ext>
            </a:extLst>
          </p:cNvPr>
          <p:cNvGrpSpPr/>
          <p:nvPr userDrawn="1"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9" name="Freeform 24">
              <a:extLst>
                <a:ext uri="{FF2B5EF4-FFF2-40B4-BE49-F238E27FC236}">
                  <a16:creationId xmlns:a16="http://schemas.microsoft.com/office/drawing/2014/main" id="{613002D6-2AF3-CC4B-B0ED-A37A224C0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42D3B0-629D-8243-8BE9-640E05E43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815D382-BB18-CA40-AFDA-B529DA65A756}"/>
              </a:ext>
            </a:extLst>
          </p:cNvPr>
          <p:cNvSpPr txBox="1"/>
          <p:nvPr userDrawn="1"/>
        </p:nvSpPr>
        <p:spPr>
          <a:xfrm>
            <a:off x="294124" y="253355"/>
            <a:ext cx="2019784" cy="1692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/>
                <a:cs typeface="Arial"/>
              </a:rPr>
              <a:t>SECURITY &amp; CRIME SCIENCE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5750"/>
            <a:ext cx="8305800" cy="3960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0C1F18-7600-4F0B-911D-FD3614860A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37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 –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8" y="360000"/>
            <a:ext cx="8424000" cy="4201601"/>
          </a:xfrm>
        </p:spPr>
        <p:txBody>
          <a:bodyPr/>
          <a:lstStyle>
            <a:lvl1pPr>
              <a:lnSpc>
                <a:spcPct val="14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52E7-632E-6341-94EF-3C1378089E62}"/>
              </a:ext>
            </a:extLst>
          </p:cNvPr>
          <p:cNvSpPr txBox="1"/>
          <p:nvPr userDrawn="1"/>
        </p:nvSpPr>
        <p:spPr>
          <a:xfrm>
            <a:off x="360001" y="4562111"/>
            <a:ext cx="7703999" cy="40011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>
              <a:tabLst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32AC4-B196-CE47-B225-8B8D45E0B678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82B087-7017-954B-B3EF-7E5751552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7703999" cy="399601"/>
          </a:xfrm>
          <a:solidFill>
            <a:schemeClr val="bg1">
              <a:alpha val="85000"/>
            </a:schemeClr>
          </a:solidFill>
        </p:spPr>
        <p:txBody>
          <a:bodyPr lIns="36000" tIns="36000" rIns="36000" bIns="36000">
            <a:normAutofit/>
          </a:bodyPr>
          <a:lstStyle>
            <a:lvl1pPr marL="538163" indent="-538163">
              <a:tabLst/>
              <a:defRPr sz="1000">
                <a:solidFill>
                  <a:srgbClr val="8C8279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51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–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8" y="1286847"/>
            <a:ext cx="8424000" cy="3274754"/>
          </a:xfrm>
        </p:spPr>
        <p:txBody>
          <a:bodyPr/>
          <a:lstStyle>
            <a:lvl1pPr>
              <a:lnSpc>
                <a:spcPct val="14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52E7-632E-6341-94EF-3C1378089E62}"/>
              </a:ext>
            </a:extLst>
          </p:cNvPr>
          <p:cNvSpPr txBox="1"/>
          <p:nvPr userDrawn="1"/>
        </p:nvSpPr>
        <p:spPr>
          <a:xfrm>
            <a:off x="360001" y="4562111"/>
            <a:ext cx="7703999" cy="40011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>
              <a:tabLst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32AC4-B196-CE47-B225-8B8D45E0B678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82B087-7017-954B-B3EF-7E5751552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7703999" cy="399601"/>
          </a:xfrm>
          <a:solidFill>
            <a:schemeClr val="bg1">
              <a:alpha val="85000"/>
            </a:schemeClr>
          </a:solidFill>
        </p:spPr>
        <p:txBody>
          <a:bodyPr lIns="36000" tIns="36000" rIns="36000" bIns="36000">
            <a:normAutofit/>
          </a:bodyPr>
          <a:lstStyle>
            <a:lvl1pPr marL="538163" indent="-538163">
              <a:tabLst/>
              <a:defRPr sz="1000">
                <a:solidFill>
                  <a:srgbClr val="8C8279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1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932D5-8EDC-6641-9DA8-212A8466D4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836"/>
            <a:ext cx="9144000" cy="4931664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1CFBA91A-C40A-3149-9181-3103019447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03158" y="739774"/>
            <a:ext cx="4605866" cy="3286687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180000" tIns="180000" rIns="180000" bIns="360000" numCol="1" spcCol="7200000" anchor="b">
            <a:noAutofit/>
          </a:bodyPr>
          <a:lstStyle/>
          <a:p>
            <a:pPr>
              <a:lnSpc>
                <a:spcPts val="2700"/>
              </a:lnSpc>
            </a:pPr>
            <a:endParaRPr lang="en-GB" sz="2800" baseline="30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158" y="730825"/>
            <a:ext cx="4605866" cy="3286688"/>
          </a:xfrm>
          <a:solidFill>
            <a:srgbClr val="EA7600">
              <a:alpha val="10000"/>
            </a:srgbClr>
          </a:solidFill>
        </p:spPr>
        <p:txBody>
          <a:bodyPr lIns="180000" tIns="180000" rIns="180000" bIns="360000" anchor="b"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01EB8A-5AB4-8E43-B952-CCD7D0B6DE47}"/>
              </a:ext>
            </a:extLst>
          </p:cNvPr>
          <p:cNvGrpSpPr/>
          <p:nvPr userDrawn="1"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63B503A-002F-1B47-8F3F-6FC064382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FDB2BF-3607-D74D-A0E3-E346B1D2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77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8" y="1286847"/>
            <a:ext cx="8424000" cy="3274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52E7-632E-6341-94EF-3C1378089E62}"/>
              </a:ext>
            </a:extLst>
          </p:cNvPr>
          <p:cNvSpPr txBox="1"/>
          <p:nvPr userDrawn="1"/>
        </p:nvSpPr>
        <p:spPr>
          <a:xfrm>
            <a:off x="360001" y="4562111"/>
            <a:ext cx="7703999" cy="40011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>
              <a:tabLst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32AC4-B196-CE47-B225-8B8D45E0B678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82B087-7017-954B-B3EF-7E5751552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7703999" cy="399601"/>
          </a:xfrm>
          <a:solidFill>
            <a:schemeClr val="bg1">
              <a:alpha val="85000"/>
            </a:schemeClr>
          </a:solidFill>
        </p:spPr>
        <p:txBody>
          <a:bodyPr lIns="36000" tIns="36000" rIns="36000" bIns="36000">
            <a:normAutofit/>
          </a:bodyPr>
          <a:lstStyle>
            <a:lvl1pPr marL="538163" indent="-538163">
              <a:tabLst/>
              <a:defRPr sz="1000">
                <a:solidFill>
                  <a:srgbClr val="8C8279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9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E147E9-071D-5C47-8258-1E5F2FEDE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286847"/>
            <a:ext cx="4031999" cy="3274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8947A6C-8D61-274A-AD13-FD02D61C7E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7703999" cy="399601"/>
          </a:xfrm>
        </p:spPr>
        <p:txBody>
          <a:bodyPr>
            <a:normAutofit/>
          </a:bodyPr>
          <a:lstStyle>
            <a:lvl1pPr marL="538163" indent="-538163">
              <a:tabLst/>
              <a:defRPr sz="1000">
                <a:solidFill>
                  <a:srgbClr val="8C8279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719A2F-8356-F848-85F9-757DA0B426C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52004" y="1286847"/>
            <a:ext cx="4031999" cy="3274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505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15C32EB-C96B-DB47-A509-D12093B71B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7703999" cy="399601"/>
          </a:xfrm>
          <a:solidFill>
            <a:schemeClr val="bg1"/>
          </a:solidFill>
        </p:spPr>
        <p:txBody>
          <a:bodyPr>
            <a:normAutofit/>
          </a:bodyPr>
          <a:lstStyle>
            <a:lvl1pPr marL="538163" indent="-538163">
              <a:tabLst/>
              <a:defRPr sz="1000">
                <a:solidFill>
                  <a:srgbClr val="8C8279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3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8" y="360000"/>
            <a:ext cx="8424000" cy="4201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52E7-632E-6341-94EF-3C1378089E62}"/>
              </a:ext>
            </a:extLst>
          </p:cNvPr>
          <p:cNvSpPr txBox="1"/>
          <p:nvPr userDrawn="1"/>
        </p:nvSpPr>
        <p:spPr>
          <a:xfrm>
            <a:off x="360001" y="4562111"/>
            <a:ext cx="7703999" cy="40011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>
              <a:tabLst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32AC4-B196-CE47-B225-8B8D45E0B678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82B087-7017-954B-B3EF-7E5751552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7703999" cy="399601"/>
          </a:xfrm>
          <a:solidFill>
            <a:schemeClr val="bg1">
              <a:alpha val="85000"/>
            </a:schemeClr>
          </a:solidFill>
        </p:spPr>
        <p:txBody>
          <a:bodyPr lIns="36000" tIns="36000" rIns="36000" bIns="36000">
            <a:normAutofit/>
          </a:bodyPr>
          <a:lstStyle>
            <a:lvl1pPr marL="538163" indent="-538163">
              <a:tabLst/>
              <a:defRPr sz="1000">
                <a:solidFill>
                  <a:srgbClr val="8C8279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3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8" y="360000"/>
            <a:ext cx="8424000" cy="4424400"/>
          </a:xfrm>
        </p:spPr>
        <p:txBody>
          <a:bodyPr>
            <a:normAutofit/>
          </a:bodyPr>
          <a:lstStyle>
            <a:lvl1pPr>
              <a:lnSpc>
                <a:spcPts val="3500"/>
              </a:lnSpc>
              <a:spcBef>
                <a:spcPts val="900"/>
              </a:spcBef>
              <a:spcAft>
                <a:spcPts val="900"/>
              </a:spcAft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52E7-632E-6341-94EF-3C1378089E62}"/>
              </a:ext>
            </a:extLst>
          </p:cNvPr>
          <p:cNvSpPr txBox="1"/>
          <p:nvPr userDrawn="1"/>
        </p:nvSpPr>
        <p:spPr>
          <a:xfrm>
            <a:off x="360001" y="4562111"/>
            <a:ext cx="7703999" cy="40011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>
              <a:tabLst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32AC4-B196-CE47-B225-8B8D45E0B678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B4EA9D-6CA4-E245-AA4D-566D9E334F56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000" y="360000"/>
            <a:ext cx="6983999" cy="4424400"/>
          </a:xfrm>
        </p:spPr>
        <p:txBody>
          <a:bodyPr>
            <a:normAutofit/>
          </a:bodyPr>
          <a:lstStyle>
            <a:lvl1pPr algn="ctr">
              <a:lnSpc>
                <a:spcPts val="43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52E7-632E-6341-94EF-3C1378089E62}"/>
              </a:ext>
            </a:extLst>
          </p:cNvPr>
          <p:cNvSpPr txBox="1"/>
          <p:nvPr userDrawn="1"/>
        </p:nvSpPr>
        <p:spPr>
          <a:xfrm>
            <a:off x="360001" y="4562111"/>
            <a:ext cx="7703999" cy="40011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>
              <a:tabLst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32AC4-B196-CE47-B225-8B8D45E0B678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E1E1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rgbClr val="E1E1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7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91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42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8" y="1286847"/>
            <a:ext cx="8424000" cy="327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01D2AD-96A4-9540-8E00-BD6E2BFD834B}"/>
              </a:ext>
            </a:extLst>
          </p:cNvPr>
          <p:cNvSpPr/>
          <p:nvPr userDrawn="1"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25C1D-584E-9C45-A800-12BC8EDB4E00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55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2" r:id="rId4"/>
    <p:sldLayoutId id="2147483654" r:id="rId5"/>
    <p:sldLayoutId id="2147483661" r:id="rId6"/>
    <p:sldLayoutId id="2147483663" r:id="rId7"/>
    <p:sldLayoutId id="2147483662" r:id="rId8"/>
    <p:sldLayoutId id="2147483655" r:id="rId9"/>
    <p:sldLayoutId id="2147483664" r:id="rId10"/>
    <p:sldLayoutId id="2147483665" r:id="rId11"/>
    <p:sldLayoutId id="2147483666" r:id="rId12"/>
  </p:sldLayoutIdLst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4572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4025" indent="-274638" algn="l" defTabSz="4572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766763" indent="-228600" algn="l" defTabSz="4572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/>
        <a:buChar char="•"/>
        <a:tabLst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lic.kr/p/bCtytc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licefoundation.org/projects/the-kansas-city-preventive-patrol-experiment/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policefoundation.org/projects/the-kansas-city-preventive-patrol-experiment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licefoundation.org/projects/the-kansas-city-preventive-patrol-experiment/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statistics/police-workforce-england-and-wales-31-march-201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1080/07418825.2012.673632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11/j.1745-9125.2009.00177.x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11/j.1745-9125.2009.00177.x" TargetMode="Externa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7418825.2012.67363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doi.org/10.1111/j.1745-9125.2012.00290.x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0/15614263.2016.1277146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0/07418829500096221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292-017-9283-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mirror.co.uk/news/uk-news/breaking-hale-barnes-stabbing-boy-14080273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292-017-9302-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0/07418825.2012.673632" TargetMode="Externa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7418825.2012.673632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lic.kr/p/bCtytc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ce.uk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ce.uk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ce.uk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ce.uk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93/oxfordhb/9780190279707.013.13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road, building, man&#10;&#10;Description automatically generated">
            <a:extLst>
              <a:ext uri="{FF2B5EF4-FFF2-40B4-BE49-F238E27FC236}">
                <a16:creationId xmlns:a16="http://schemas.microsoft.com/office/drawing/2014/main" id="{2CD97FE1-10C1-944E-8EBB-A097CE8E4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94124" y="253355"/>
            <a:ext cx="3909725" cy="1692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JILL DANDO INSTITUTE OF SECURITY &amp; CRIME SCIENCE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F0A0E-5BD1-AF40-A8E5-479588D92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47381"/>
            <a:ext cx="3851999" cy="2083813"/>
          </a:xfrm>
          <a:solidFill>
            <a:srgbClr val="FFFFFF">
              <a:alpha val="89804"/>
            </a:srgbClr>
          </a:solidFill>
        </p:spPr>
        <p:txBody>
          <a:bodyPr lIns="360000" tIns="360000" rIns="180000" bIns="360000" anchor="ctr">
            <a:spAutoFit/>
          </a:bodyPr>
          <a:lstStyle/>
          <a:p>
            <a:r>
              <a:rPr lang="en-US" b="1" dirty="0"/>
              <a:t>Problem solving</a:t>
            </a:r>
            <a:br>
              <a:rPr lang="en-US" b="1" dirty="0"/>
            </a:br>
            <a:r>
              <a:rPr lang="en-US" b="1" dirty="0"/>
              <a:t>at hotspots</a:t>
            </a:r>
            <a:br>
              <a:rPr lang="en-US" b="1" dirty="0"/>
            </a:br>
            <a:br>
              <a:rPr lang="en-US" dirty="0"/>
            </a:br>
            <a:r>
              <a:rPr lang="en-US" sz="2000" dirty="0">
                <a:solidFill>
                  <a:schemeClr val="tx1"/>
                </a:solidFill>
              </a:rPr>
              <a:t>Dr Matt Ashby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0BF2CE6-9D02-2A40-BE05-52F3B6366EFA}"/>
              </a:ext>
            </a:extLst>
          </p:cNvPr>
          <p:cNvSpPr txBox="1">
            <a:spLocks/>
          </p:cNvSpPr>
          <p:nvPr/>
        </p:nvSpPr>
        <p:spPr>
          <a:xfrm>
            <a:off x="359999" y="4588448"/>
            <a:ext cx="7703999" cy="39960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4025" indent="-274638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6763" indent="-22860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EBEBEB"/>
                </a:solidFill>
              </a:rPr>
              <a:t>Image:	</a:t>
            </a:r>
            <a:r>
              <a:rPr lang="en-US" sz="1000" dirty="0">
                <a:solidFill>
                  <a:srgbClr val="EBEBE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 Midlands Police</a:t>
            </a:r>
            <a:endParaRPr lang="en-US" sz="10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6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7306EA-F1C6-5949-9632-90BE8279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“Hotspot” = “place”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79E84-CA1A-054F-8ABA-13B2E43D6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286847"/>
            <a:ext cx="6233307" cy="3274754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dirty="0"/>
              <a:t>“Places … can be as small as the area immediately next to an automatic teller machine or as large as a block face, a strip shopping center, or an apartment building.”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FFCBB-BDF1-2540-A567-7847B957E2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4588448"/>
            <a:ext cx="5302864" cy="399601"/>
          </a:xfrm>
        </p:spPr>
        <p:txBody>
          <a:bodyPr>
            <a:normAutofit/>
          </a:bodyPr>
          <a:lstStyle/>
          <a:p>
            <a:r>
              <a:rPr lang="en-US" dirty="0"/>
              <a:t>Source:	J Eck and D. Weisburd. 1995. Crime places in crime theory. In </a:t>
            </a:r>
            <a:r>
              <a:rPr lang="en-US" i="1" dirty="0"/>
              <a:t>Crime and Place</a:t>
            </a:r>
            <a:r>
              <a:rPr lang="en-US" dirty="0"/>
              <a:t>, edited by J Eck and D Weisburd. Monsey, NY: Criminal Justice Press. p 3.</a:t>
            </a:r>
          </a:p>
        </p:txBody>
      </p:sp>
    </p:spTree>
    <p:extLst>
      <p:ext uri="{BB962C8B-B14F-4D97-AF65-F5344CB8AC3E}">
        <p14:creationId xmlns:p14="http://schemas.microsoft.com/office/powerpoint/2010/main" val="354490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arden&#10;&#10;Description automatically generated">
            <a:extLst>
              <a:ext uri="{FF2B5EF4-FFF2-40B4-BE49-F238E27FC236}">
                <a16:creationId xmlns:a16="http://schemas.microsoft.com/office/drawing/2014/main" id="{A642D4D0-2C8A-9742-B0FD-E0B5AD3E2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113CF8C7-3C83-0B41-BB93-D689E27511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An aerial view of a city&#10;&#10;Description automatically generated">
            <a:extLst>
              <a:ext uri="{FF2B5EF4-FFF2-40B4-BE49-F238E27FC236}">
                <a16:creationId xmlns:a16="http://schemas.microsoft.com/office/drawing/2014/main" id="{9EE32604-2987-F347-A14C-A6E23629DE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415B0F-F520-8244-99DC-10C0CFBF4017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5C1BA1-9E77-7149-8D5F-A6C53A0D198F}"/>
              </a:ext>
            </a:extLst>
          </p:cNvPr>
          <p:cNvSpPr txBox="1">
            <a:spLocks/>
          </p:cNvSpPr>
          <p:nvPr/>
        </p:nvSpPr>
        <p:spPr>
          <a:xfrm>
            <a:off x="359999" y="4588448"/>
            <a:ext cx="7703999" cy="39960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4025" indent="-274638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6763" indent="-22860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EBEBEB"/>
                </a:solidFill>
              </a:rPr>
              <a:t>Map data: Google</a:t>
            </a:r>
          </a:p>
        </p:txBody>
      </p:sp>
    </p:spTree>
    <p:extLst>
      <p:ext uri="{BB962C8B-B14F-4D97-AF65-F5344CB8AC3E}">
        <p14:creationId xmlns:p14="http://schemas.microsoft.com/office/powerpoint/2010/main" val="19407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road, building, man&#10;&#10;Description automatically generated">
            <a:extLst>
              <a:ext uri="{FF2B5EF4-FFF2-40B4-BE49-F238E27FC236}">
                <a16:creationId xmlns:a16="http://schemas.microsoft.com/office/drawing/2014/main" id="{F59D0D3A-ADAC-2D4B-B6B6-7574C919B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B976DC-827C-7D48-9EA0-7CE62F0E6998}"/>
              </a:ext>
            </a:extLst>
          </p:cNvPr>
          <p:cNvSpPr txBox="1">
            <a:spLocks/>
          </p:cNvSpPr>
          <p:nvPr/>
        </p:nvSpPr>
        <p:spPr>
          <a:xfrm>
            <a:off x="1303158" y="730825"/>
            <a:ext cx="4605866" cy="3286688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360000" rtlCol="0" anchor="b">
            <a:normAutofit/>
          </a:bodyPr>
          <a:lstStyle>
            <a:lvl1pPr algn="l" defTabSz="4572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14718-020F-8E4C-9A4B-0A7181B56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Does patrolling </a:t>
            </a:r>
            <a:br>
              <a:rPr lang="en-US" dirty="0"/>
            </a:br>
            <a:r>
              <a:rPr lang="en-US" dirty="0"/>
              <a:t>reduce crime?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23B3F4-8645-3047-ACC2-46D652DC394D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2AF5C5-83A7-994C-8038-C1433C078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6F49A4-D0F2-6840-ACED-B7ED9D52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F50E2D-B972-4843-B16C-6027BC7B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GB" dirty="0"/>
              <a:t>Patrol is considered the backbone of police work</a:t>
            </a:r>
            <a:r>
              <a:rPr lang="en-US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BCC9-91B1-534C-B11F-EFF27F31C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“The assumption underlying such deployment has been that the presence or potential presence of officers patrolling the streets in marked police cars deters people from committing crime.”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7F863-8649-6144-815D-96EE23232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National Police Foundation. n.d. </a:t>
            </a:r>
            <a:r>
              <a:rPr lang="en-GB" i="1" dirty="0">
                <a:hlinkClick r:id="rId2"/>
              </a:rPr>
              <a:t>The Kansas City Preventive Patrol Experiment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CCFAC-0CBC-DC42-BBAD-0FAB5ACCD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effective do you think general police patrol is at reducing crime?</a:t>
            </a:r>
          </a:p>
        </p:txBody>
      </p:sp>
    </p:spTree>
    <p:extLst>
      <p:ext uri="{BB962C8B-B14F-4D97-AF65-F5344CB8AC3E}">
        <p14:creationId xmlns:p14="http://schemas.microsoft.com/office/powerpoint/2010/main" val="302991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9422EE-405F-2A49-88D0-29983FC72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Kansas City Preventative Patrol Experiment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5ED4907-69E2-1C4D-8B5A-59EC11D6FB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0363" y="1877568"/>
          <a:ext cx="8423275" cy="268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41B81-8EAE-0645-BC0D-7B8FEE056D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National Police Foundation. n.d. </a:t>
            </a:r>
            <a:r>
              <a:rPr lang="en-GB" i="1" dirty="0">
                <a:hlinkClick r:id="rId7"/>
              </a:rPr>
              <a:t>The Kansas City Preventive Patrol Experiment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56001B0-54B3-CC44-88DF-00B6B9C07502}"/>
              </a:ext>
            </a:extLst>
          </p:cNvPr>
          <p:cNvSpPr txBox="1">
            <a:spLocks/>
          </p:cNvSpPr>
          <p:nvPr/>
        </p:nvSpPr>
        <p:spPr>
          <a:xfrm>
            <a:off x="359998" y="1286847"/>
            <a:ext cx="8424000" cy="32747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4025" indent="-274638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6763" indent="-22860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Patrol beats divided into three groups for one year</a:t>
            </a:r>
          </a:p>
        </p:txBody>
      </p:sp>
    </p:spTree>
    <p:extLst>
      <p:ext uri="{BB962C8B-B14F-4D97-AF65-F5344CB8AC3E}">
        <p14:creationId xmlns:p14="http://schemas.microsoft.com/office/powerpoint/2010/main" val="24810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98C3B-7145-744F-9947-5CB935386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43998C3B-7145-744F-9947-5CB935386E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189114-11B8-7A4B-99E4-9181D0560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39189114-11B8-7A4B-99E4-9181D05601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BF4C9E-4F59-8A4C-A8D2-655AE5D3DF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9ABF4C9E-4F59-8A4C-A8D2-655AE5D3DF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8C894-1F8E-EC48-A07F-EEE4E384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Kansas City Preventative Patrol Experiment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B6652BF-788E-E34A-8FA0-C2B977EAC7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0363" y="1287463"/>
          <a:ext cx="8423275" cy="2321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465EC-451A-FF40-84D7-7DB27BEE8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National Police Foundation. n.d. </a:t>
            </a:r>
            <a:r>
              <a:rPr lang="en-GB" i="1" dirty="0">
                <a:hlinkClick r:id="rId8"/>
              </a:rPr>
              <a:t>The Kansas City Preventive Patrol Experiment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413CEEC-6CFC-214F-8437-4E9220ECCE9C}"/>
              </a:ext>
            </a:extLst>
          </p:cNvPr>
          <p:cNvSpPr txBox="1">
            <a:spLocks/>
          </p:cNvSpPr>
          <p:nvPr/>
        </p:nvSpPr>
        <p:spPr>
          <a:xfrm>
            <a:off x="359998" y="3269919"/>
            <a:ext cx="4212002" cy="131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4025" indent="-274638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6763" indent="-22860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offenders didn’t </a:t>
            </a:r>
            <a:br>
              <a:rPr lang="en-US" dirty="0"/>
            </a:br>
            <a:r>
              <a:rPr lang="en-US" dirty="0"/>
              <a:t>notice the change …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60A882B-71C6-7749-9E29-866BE9683504}"/>
              </a:ext>
            </a:extLst>
          </p:cNvPr>
          <p:cNvSpPr txBox="1">
            <a:spLocks/>
          </p:cNvSpPr>
          <p:nvPr/>
        </p:nvSpPr>
        <p:spPr>
          <a:xfrm>
            <a:off x="4571818" y="3269919"/>
            <a:ext cx="4212002" cy="131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4025" indent="-274638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6763" indent="-22860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dirty="0"/>
              <a:t>… and neither </a:t>
            </a:r>
            <a:br>
              <a:rPr lang="en-US" dirty="0"/>
            </a:br>
            <a:r>
              <a:rPr lang="en-US" dirty="0"/>
              <a:t>did anyone else</a:t>
            </a:r>
          </a:p>
        </p:txBody>
      </p:sp>
    </p:spTree>
    <p:extLst>
      <p:ext uri="{BB962C8B-B14F-4D97-AF65-F5344CB8AC3E}">
        <p14:creationId xmlns:p14="http://schemas.microsoft.com/office/powerpoint/2010/main" val="20249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F62F79-DEF9-DE4C-B1B9-4F59C43A1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D6F62F79-DEF9-DE4C-B1B9-4F59C43A1C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ED03AD-4CB9-7444-9A8C-87A976E6A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9DED03AD-4CB9-7444-9A8C-87A976E6A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5F75C8-B40F-3C4B-88ED-C52D26DDE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F75F75C8-B40F-3C4B-88ED-C52D26DDE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7C913C-876F-FF4F-92F3-DF272142B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360000"/>
            <a:ext cx="5718629" cy="4201601"/>
          </a:xfrm>
        </p:spPr>
        <p:txBody>
          <a:bodyPr/>
          <a:lstStyle/>
          <a:p>
            <a:r>
              <a:rPr lang="en-US" dirty="0"/>
              <a:t>“It is not surprising that less than 1% of offenses end with the offender caught in the act by police on patrol.</a:t>
            </a:r>
          </a:p>
          <a:p>
            <a:r>
              <a:rPr lang="en-US" dirty="0"/>
              <a:t>“Doubling the number of police in a US metropolis is like doubling a drop in the bucket.”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816771-D98D-DA4F-BC19-A54E31B6B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M Felson. </a:t>
            </a:r>
            <a:r>
              <a:rPr lang="en-US" i="1" dirty="0"/>
              <a:t>Crime and Everyday Life</a:t>
            </a:r>
            <a:r>
              <a:rPr lang="en-US" dirty="0"/>
              <a:t>. 3</a:t>
            </a:r>
            <a:r>
              <a:rPr lang="en-US" baseline="30000" dirty="0"/>
              <a:t>rd</a:t>
            </a:r>
            <a:r>
              <a:rPr lang="en-US" dirty="0"/>
              <a:t> Ed. Thousand Oaks: Sage. p. 5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B13F1AC-B68E-8342-93A4-80B91E8B3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627" y="2125076"/>
            <a:ext cx="2705371" cy="24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3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7A878A-00A6-AE48-B263-3E37FDDA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can never be enough </a:t>
            </a:r>
            <a:br>
              <a:rPr lang="en-US" dirty="0"/>
            </a:br>
            <a:r>
              <a:rPr lang="en-US" dirty="0"/>
              <a:t>police to patrol everywhere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53D46D-40BC-8545-BB17-CD35A792F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289300" algn="r"/>
                <a:tab pos="3505200" algn="l"/>
              </a:tabLst>
            </a:pPr>
            <a:r>
              <a:rPr lang="en-US" dirty="0"/>
              <a:t>	7,200	Met Police patrol officers</a:t>
            </a:r>
          </a:p>
          <a:p>
            <a:pPr>
              <a:tabLst>
                <a:tab pos="3289300" algn="r"/>
                <a:tab pos="3505200" algn="l"/>
              </a:tabLst>
            </a:pPr>
            <a:r>
              <a:rPr lang="en-US" dirty="0"/>
              <a:t>	7,200 ÷ 5ish ≈ 1,400	patrol officers on duty now</a:t>
            </a:r>
          </a:p>
          <a:p>
            <a:pPr>
              <a:tabLst>
                <a:tab pos="3289300" algn="r"/>
                <a:tab pos="3505200" algn="l"/>
              </a:tabLst>
            </a:pPr>
            <a:r>
              <a:rPr lang="en-US" dirty="0"/>
              <a:t>	205,400 ÷ 1,400 ≈ 140	street segments per patrol officer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C15221-57F3-6E41-8D3E-C7835F19A2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Home Office. 2018. </a:t>
            </a:r>
            <a:r>
              <a:rPr lang="en-GB" i="1" dirty="0">
                <a:hlinkClick r:id="rId3"/>
              </a:rPr>
              <a:t>Police workforce, England and Wales: 31 March 2018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2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road, building, man&#10;&#10;Description automatically generated">
            <a:extLst>
              <a:ext uri="{FF2B5EF4-FFF2-40B4-BE49-F238E27FC236}">
                <a16:creationId xmlns:a16="http://schemas.microsoft.com/office/drawing/2014/main" id="{F59D0D3A-ADAC-2D4B-B6B6-7574C919B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B976DC-827C-7D48-9EA0-7CE62F0E6998}"/>
              </a:ext>
            </a:extLst>
          </p:cNvPr>
          <p:cNvSpPr txBox="1">
            <a:spLocks/>
          </p:cNvSpPr>
          <p:nvPr/>
        </p:nvSpPr>
        <p:spPr>
          <a:xfrm>
            <a:off x="1303158" y="730825"/>
            <a:ext cx="4605866" cy="3286688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360000" rtlCol="0" anchor="b">
            <a:normAutofit/>
          </a:bodyPr>
          <a:lstStyle>
            <a:lvl1pPr algn="l" defTabSz="4572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14718-020F-8E4C-9A4B-0A7181B56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Does patrolling in </a:t>
            </a:r>
            <a:br>
              <a:rPr lang="en-US" dirty="0"/>
            </a:br>
            <a:r>
              <a:rPr lang="en-US" dirty="0"/>
              <a:t>hotspots reduce crime?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23B3F4-8645-3047-ACC2-46D652DC394D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2AF5C5-83A7-994C-8038-C1433C078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6F49A4-D0F2-6840-ACED-B7ED9D52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9F6E1-F8B0-2742-B4AF-391736046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Where do </a:t>
            </a:r>
            <a:br>
              <a:rPr lang="en-US"/>
            </a:br>
            <a:r>
              <a:rPr lang="en-US"/>
              <a:t>crimes happen?</a:t>
            </a:r>
          </a:p>
        </p:txBody>
      </p:sp>
    </p:spTree>
    <p:extLst>
      <p:ext uri="{BB962C8B-B14F-4D97-AF65-F5344CB8AC3E}">
        <p14:creationId xmlns:p14="http://schemas.microsoft.com/office/powerpoint/2010/main" val="1494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441E80-EDB9-4A49-B1A4-299A18EDF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639" r="-13639"/>
          <a:stretch/>
        </p:blipFill>
        <p:spPr>
          <a:xfrm>
            <a:off x="180650" y="287868"/>
            <a:ext cx="8782698" cy="437938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EBD059-8745-7F4D-AB5F-BDBB5E4B07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5594487" cy="399601"/>
          </a:xfrm>
        </p:spPr>
        <p:txBody>
          <a:bodyPr>
            <a:normAutofit/>
          </a:bodyPr>
          <a:lstStyle/>
          <a:p>
            <a:r>
              <a:rPr lang="en-US" dirty="0"/>
              <a:t>Source:	A Braga, A </a:t>
            </a:r>
            <a:r>
              <a:rPr lang="en-US" dirty="0" err="1"/>
              <a:t>Papachristos</a:t>
            </a:r>
            <a:r>
              <a:rPr lang="en-US" dirty="0"/>
              <a:t> &amp; D </a:t>
            </a:r>
            <a:r>
              <a:rPr lang="en-US" dirty="0" err="1"/>
              <a:t>Hureau</a:t>
            </a:r>
            <a:r>
              <a:rPr lang="en-US" dirty="0"/>
              <a:t>. 2014. </a:t>
            </a:r>
            <a:r>
              <a:rPr lang="en-GB" dirty="0">
                <a:hlinkClick r:id="rId4"/>
              </a:rPr>
              <a:t>The Effects of Hot Spots Policing on Crime: An Updated Systematic Review and Meta-Analysis</a:t>
            </a:r>
            <a:r>
              <a:rPr lang="en-GB" dirty="0"/>
              <a:t>. </a:t>
            </a:r>
            <a:r>
              <a:rPr lang="en-GB" i="1" dirty="0"/>
              <a:t>Justice Quarterly </a:t>
            </a:r>
            <a:r>
              <a:rPr lang="en-GB" dirty="0"/>
              <a:t>31(4):633–663.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F54F6A-FF2B-7E4E-9B24-CB6B1A7BA929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4F5785-0DB5-F440-BA2A-55CC5B02A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Displacement: won’t the crime just move?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7B3397-824D-424D-9295-62DD638E6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286847"/>
            <a:ext cx="4916336" cy="3274754"/>
          </a:xfrm>
        </p:spPr>
        <p:txBody>
          <a:bodyPr/>
          <a:lstStyle/>
          <a:p>
            <a:r>
              <a:rPr lang="en-GB" dirty="0"/>
              <a:t>“Displacement is the relocation of a crime from one place, time, target, offense, tactic, or offender to another as a result of some crime-prevention initiative.”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2E3079-AA52-8440-BE41-D1CE130F6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5904877" cy="399601"/>
          </a:xfrm>
        </p:spPr>
        <p:txBody>
          <a:bodyPr/>
          <a:lstStyle/>
          <a:p>
            <a:r>
              <a:rPr lang="en-US" dirty="0"/>
              <a:t>Source:	R </a:t>
            </a:r>
            <a:r>
              <a:rPr lang="en-US" dirty="0" err="1"/>
              <a:t>Guerette</a:t>
            </a:r>
            <a:r>
              <a:rPr lang="en-US" dirty="0"/>
              <a:t> &amp; K Bowers. 2009. </a:t>
            </a:r>
            <a:r>
              <a:rPr lang="en-GB" dirty="0">
                <a:hlinkClick r:id="rId2"/>
              </a:rPr>
              <a:t>Assessing the extend of crime displacement and diffusion of benefits: a review of situational crime prevention evaluations</a:t>
            </a:r>
            <a:r>
              <a:rPr lang="en-GB" dirty="0"/>
              <a:t>. </a:t>
            </a:r>
            <a:r>
              <a:rPr lang="en-GB" i="1" dirty="0"/>
              <a:t>Criminology </a:t>
            </a:r>
            <a:r>
              <a:rPr lang="en-GB" dirty="0"/>
              <a:t>47(4):1331–1368.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451BD5-AD6D-4042-8A80-2AD9A5130DD9}"/>
              </a:ext>
            </a:extLst>
          </p:cNvPr>
          <p:cNvGrpSpPr/>
          <p:nvPr/>
        </p:nvGrpSpPr>
        <p:grpSpPr>
          <a:xfrm>
            <a:off x="5455552" y="1260000"/>
            <a:ext cx="3328448" cy="3328448"/>
            <a:chOff x="5455552" y="1260000"/>
            <a:chExt cx="3328448" cy="332844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5881E7A-E942-4644-A724-6722CBF32887}"/>
                </a:ext>
              </a:extLst>
            </p:cNvPr>
            <p:cNvSpPr/>
            <p:nvPr/>
          </p:nvSpPr>
          <p:spPr>
            <a:xfrm>
              <a:off x="5455552" y="1260000"/>
              <a:ext cx="3328448" cy="332844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7BBE62-5971-E643-A03B-9CF680A05DA3}"/>
                </a:ext>
              </a:extLst>
            </p:cNvPr>
            <p:cNvSpPr/>
            <p:nvPr/>
          </p:nvSpPr>
          <p:spPr>
            <a:xfrm>
              <a:off x="6107055" y="1911503"/>
              <a:ext cx="2025442" cy="2025442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intervention area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AA4A7E6-ECFA-F746-B70B-2E72CD9FC20C}"/>
                </a:ext>
              </a:extLst>
            </p:cNvPr>
            <p:cNvSpPr/>
            <p:nvPr/>
          </p:nvSpPr>
          <p:spPr>
            <a:xfrm>
              <a:off x="5832985" y="1641471"/>
              <a:ext cx="2569022" cy="2565506"/>
            </a:xfrm>
            <a:prstGeom prst="rect">
              <a:avLst/>
            </a:prstGeom>
            <a:noFill/>
          </p:spPr>
          <p:txBody>
            <a:bodyPr wrap="none" lIns="91440" tIns="45720" rIns="91440" bIns="45720" anchor="ctr" anchorCtr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tx1"/>
                  </a:solidFill>
                </a:rPr>
                <a:t>surrounding area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86F37E-C2F0-2543-BF84-EF08B24B7873}"/>
                </a:ext>
              </a:extLst>
            </p:cNvPr>
            <p:cNvSpPr/>
            <p:nvPr/>
          </p:nvSpPr>
          <p:spPr>
            <a:xfrm>
              <a:off x="5832985" y="1743071"/>
              <a:ext cx="2569022" cy="2565506"/>
            </a:xfrm>
            <a:prstGeom prst="rect">
              <a:avLst/>
            </a:prstGeom>
            <a:noFill/>
          </p:spPr>
          <p:txBody>
            <a:bodyPr wrap="none" lIns="91440" tIns="45720" rIns="91440" bIns="45720" anchor="ctr" anchorCtr="0">
              <a:prstTxWarp prst="textArchDown">
                <a:avLst>
                  <a:gd name="adj" fmla="val 21525394"/>
                </a:avLst>
              </a:prstTxWarp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tx1"/>
                  </a:solidFill>
                </a:rPr>
                <a:t>(no intervention)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41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4F5785-0DB5-F440-BA2A-55CC5B02A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of benefit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7B3397-824D-424D-9295-62DD638E6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286847"/>
            <a:ext cx="5090994" cy="3274754"/>
          </a:xfrm>
        </p:spPr>
        <p:txBody>
          <a:bodyPr/>
          <a:lstStyle/>
          <a:p>
            <a:r>
              <a:rPr lang="en-GB" dirty="0"/>
              <a:t>“Diffusion occurs when reductions of crime … are achieved in areas that are close to crime-prevention interventions, even though those areas were not actually targeted by the intervention itself”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2E3079-AA52-8440-BE41-D1CE130F6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5781309" cy="399601"/>
          </a:xfrm>
        </p:spPr>
        <p:txBody>
          <a:bodyPr/>
          <a:lstStyle/>
          <a:p>
            <a:r>
              <a:rPr lang="en-US" dirty="0"/>
              <a:t>Source:	R </a:t>
            </a:r>
            <a:r>
              <a:rPr lang="en-US" dirty="0" err="1"/>
              <a:t>Guerette</a:t>
            </a:r>
            <a:r>
              <a:rPr lang="en-US" dirty="0"/>
              <a:t> &amp; K Bowers. 2009. </a:t>
            </a:r>
            <a:r>
              <a:rPr lang="en-GB" dirty="0">
                <a:hlinkClick r:id="rId2"/>
              </a:rPr>
              <a:t>Assessing the extend of crime displacement and diffusion of benefits: a review of situational crime prevention evaluations</a:t>
            </a:r>
            <a:r>
              <a:rPr lang="en-GB" dirty="0"/>
              <a:t>. </a:t>
            </a:r>
            <a:r>
              <a:rPr lang="en-GB" i="1" dirty="0"/>
              <a:t>Criminology </a:t>
            </a:r>
            <a:r>
              <a:rPr lang="en-GB" dirty="0"/>
              <a:t>47(4):1331–1368.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464393-3298-EB49-9180-82A0BE6F22FD}"/>
              </a:ext>
            </a:extLst>
          </p:cNvPr>
          <p:cNvGrpSpPr/>
          <p:nvPr/>
        </p:nvGrpSpPr>
        <p:grpSpPr>
          <a:xfrm>
            <a:off x="5455552" y="1260000"/>
            <a:ext cx="3328448" cy="3328448"/>
            <a:chOff x="5455552" y="1260000"/>
            <a:chExt cx="3328448" cy="332844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7038F36-1D21-E747-8628-445845EE4AA9}"/>
                </a:ext>
              </a:extLst>
            </p:cNvPr>
            <p:cNvSpPr/>
            <p:nvPr/>
          </p:nvSpPr>
          <p:spPr>
            <a:xfrm>
              <a:off x="5455552" y="1260000"/>
              <a:ext cx="3328448" cy="332844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781999A-AB4E-4B4C-8B09-B2044FA4539E}"/>
                </a:ext>
              </a:extLst>
            </p:cNvPr>
            <p:cNvSpPr/>
            <p:nvPr/>
          </p:nvSpPr>
          <p:spPr>
            <a:xfrm>
              <a:off x="6107055" y="1911503"/>
              <a:ext cx="2025442" cy="2025442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intervention area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44E51B-689F-2149-B65C-BD417D4B15C6}"/>
                </a:ext>
              </a:extLst>
            </p:cNvPr>
            <p:cNvSpPr/>
            <p:nvPr/>
          </p:nvSpPr>
          <p:spPr>
            <a:xfrm>
              <a:off x="5832985" y="1641471"/>
              <a:ext cx="2569022" cy="2565506"/>
            </a:xfrm>
            <a:prstGeom prst="rect">
              <a:avLst/>
            </a:prstGeom>
            <a:noFill/>
          </p:spPr>
          <p:txBody>
            <a:bodyPr wrap="none" lIns="91440" tIns="45720" rIns="91440" bIns="45720" anchor="ctr" anchorCtr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tx1"/>
                  </a:solidFill>
                </a:rPr>
                <a:t>surrounding area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921392-5B7B-E94F-BCD5-7609FAD13E7B}"/>
                </a:ext>
              </a:extLst>
            </p:cNvPr>
            <p:cNvSpPr/>
            <p:nvPr/>
          </p:nvSpPr>
          <p:spPr>
            <a:xfrm>
              <a:off x="5832985" y="1743071"/>
              <a:ext cx="2569022" cy="2565506"/>
            </a:xfrm>
            <a:prstGeom prst="rect">
              <a:avLst/>
            </a:prstGeom>
            <a:noFill/>
          </p:spPr>
          <p:txBody>
            <a:bodyPr wrap="none" lIns="91440" tIns="45720" rIns="91440" bIns="45720" anchor="ctr" anchorCtr="0">
              <a:prstTxWarp prst="textArchDown">
                <a:avLst>
                  <a:gd name="adj" fmla="val 21525394"/>
                </a:avLst>
              </a:prstTxWarp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tx1"/>
                  </a:solidFill>
                </a:rPr>
                <a:t>(no intervention)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1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CCFAC-0CBC-DC42-BBAD-0FAB5ACCD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do you think is </a:t>
            </a:r>
            <a:br>
              <a:rPr lang="en-US" dirty="0"/>
            </a:br>
            <a:r>
              <a:rPr lang="en-US" dirty="0"/>
              <a:t>more likely: displacement or diffusion of benefit?</a:t>
            </a:r>
          </a:p>
        </p:txBody>
      </p:sp>
    </p:spTree>
    <p:extLst>
      <p:ext uri="{BB962C8B-B14F-4D97-AF65-F5344CB8AC3E}">
        <p14:creationId xmlns:p14="http://schemas.microsoft.com/office/powerpoint/2010/main" val="227014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EBD059-8745-7F4D-AB5F-BDBB5E4B07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5594487" cy="399601"/>
          </a:xfrm>
        </p:spPr>
        <p:txBody>
          <a:bodyPr>
            <a:normAutofit/>
          </a:bodyPr>
          <a:lstStyle/>
          <a:p>
            <a:r>
              <a:rPr lang="en-US" dirty="0"/>
              <a:t>Source:	A Braga, A </a:t>
            </a:r>
            <a:r>
              <a:rPr lang="en-US" dirty="0" err="1"/>
              <a:t>Papachristos</a:t>
            </a:r>
            <a:r>
              <a:rPr lang="en-US" dirty="0"/>
              <a:t> &amp; D </a:t>
            </a:r>
            <a:r>
              <a:rPr lang="en-US" dirty="0" err="1"/>
              <a:t>Hureau</a:t>
            </a:r>
            <a:r>
              <a:rPr lang="en-US" dirty="0"/>
              <a:t>. 2014. </a:t>
            </a:r>
            <a:r>
              <a:rPr lang="en-GB" dirty="0">
                <a:hlinkClick r:id="rId3"/>
              </a:rPr>
              <a:t>The Effects of Hot Spots Policing on Crime: An Updated Systematic Review and Meta-Analysis</a:t>
            </a:r>
            <a:r>
              <a:rPr lang="en-GB" dirty="0"/>
              <a:t>. </a:t>
            </a:r>
            <a:r>
              <a:rPr lang="en-GB" i="1" dirty="0"/>
              <a:t>Justice Quarterly </a:t>
            </a:r>
            <a:r>
              <a:rPr lang="en-GB" dirty="0"/>
              <a:t>31(4):633–663.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9373E4B-7AC6-E14E-B535-52151E9AE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19" r="-2119"/>
          <a:stretch/>
        </p:blipFill>
        <p:spPr>
          <a:xfrm>
            <a:off x="360000" y="360363"/>
            <a:ext cx="84240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0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4799D7-AFC7-0745-A977-B11D20B5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…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445D5E-72AC-1741-A715-CCE4AEDED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“Three months after the experiment, the statistically significant differences in violent crime between the experimental and control areas could no longer be detected.”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DC940E-EF27-984C-95F7-8F64A3C81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E </a:t>
            </a:r>
            <a:r>
              <a:rPr lang="en-US" dirty="0" err="1"/>
              <a:t>Sorg</a:t>
            </a:r>
            <a:r>
              <a:rPr lang="en-US" dirty="0"/>
              <a:t>, C Haberman, J Ratcliffe &amp; E Groff. 2013. </a:t>
            </a:r>
            <a:r>
              <a:rPr lang="en-US" dirty="0">
                <a:hlinkClick r:id="rId2"/>
              </a:rPr>
              <a:t>Foot patrol in violent crime hot spots: the longitudinal impact of deterrence and posttreatment effects of displacement</a:t>
            </a:r>
            <a:r>
              <a:rPr lang="en-US" dirty="0"/>
              <a:t>. </a:t>
            </a:r>
            <a:r>
              <a:rPr lang="en-US" i="1" dirty="0"/>
              <a:t>Criminology</a:t>
            </a:r>
            <a:r>
              <a:rPr lang="en-US" dirty="0"/>
              <a:t> 51(1):65–101.</a:t>
            </a:r>
          </a:p>
        </p:txBody>
      </p:sp>
    </p:spTree>
    <p:extLst>
      <p:ext uri="{BB962C8B-B14F-4D97-AF65-F5344CB8AC3E}">
        <p14:creationId xmlns:p14="http://schemas.microsoft.com/office/powerpoint/2010/main" val="42023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road, building, man&#10;&#10;Description automatically generated">
            <a:extLst>
              <a:ext uri="{FF2B5EF4-FFF2-40B4-BE49-F238E27FC236}">
                <a16:creationId xmlns:a16="http://schemas.microsoft.com/office/drawing/2014/main" id="{F59D0D3A-ADAC-2D4B-B6B6-7574C919B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B976DC-827C-7D48-9EA0-7CE62F0E6998}"/>
              </a:ext>
            </a:extLst>
          </p:cNvPr>
          <p:cNvSpPr txBox="1">
            <a:spLocks/>
          </p:cNvSpPr>
          <p:nvPr/>
        </p:nvSpPr>
        <p:spPr>
          <a:xfrm>
            <a:off x="1303158" y="730825"/>
            <a:ext cx="4605866" cy="3286688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360000" rtlCol="0" anchor="b">
            <a:normAutofit/>
          </a:bodyPr>
          <a:lstStyle>
            <a:lvl1pPr algn="l" defTabSz="4572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14718-020F-8E4C-9A4B-0A7181B56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other effects do hotspot patrols have?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23B3F4-8645-3047-ACC2-46D652DC394D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2AF5C5-83A7-994C-8038-C1433C078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6F49A4-D0F2-6840-ACED-B7ED9D52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1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BBD0FD-B4BB-344D-8A79-05CF895E1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Police officers may not like rigid hotspot patrols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A920C-D204-484A-9EE9-AB133818C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Officers assigned to hotspots were …</a:t>
            </a:r>
          </a:p>
          <a:p>
            <a:r>
              <a:rPr lang="en-US" dirty="0"/>
              <a:t>… less likely to say hotspot patrols are useful</a:t>
            </a:r>
          </a:p>
          <a:p>
            <a:r>
              <a:rPr lang="en-US" dirty="0"/>
              <a:t>… less likely to believe hotspot policing effective</a:t>
            </a:r>
          </a:p>
          <a:p>
            <a:r>
              <a:rPr lang="en-US" dirty="0"/>
              <a:t>… more likely to say hotspot patrols restrict discretion</a:t>
            </a:r>
          </a:p>
          <a:p>
            <a:r>
              <a:rPr lang="en-US" dirty="0"/>
              <a:t>… </a:t>
            </a:r>
            <a:r>
              <a:rPr lang="en-US" b="1" dirty="0"/>
              <a:t>even though the hotspot patrols reduced crime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95540-B76E-6E4D-9566-4642682608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6688501" cy="399601"/>
          </a:xfrm>
        </p:spPr>
        <p:txBody>
          <a:bodyPr/>
          <a:lstStyle/>
          <a:p>
            <a:r>
              <a:rPr lang="en-US" dirty="0"/>
              <a:t>Source:	N Wain, B Ariel &amp; J </a:t>
            </a:r>
            <a:r>
              <a:rPr lang="en-US" dirty="0" err="1"/>
              <a:t>Tankebe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The collateral consequences of GPS-LED supervision in hot spots policing</a:t>
            </a:r>
            <a:r>
              <a:rPr lang="en-US" dirty="0"/>
              <a:t>. </a:t>
            </a:r>
            <a:r>
              <a:rPr lang="en-US" i="1" dirty="0"/>
              <a:t>Police Practice and Research</a:t>
            </a:r>
            <a:r>
              <a:rPr lang="en-US" dirty="0"/>
              <a:t> 18(4):376–390.</a:t>
            </a:r>
          </a:p>
        </p:txBody>
      </p:sp>
    </p:spTree>
    <p:extLst>
      <p:ext uri="{BB962C8B-B14F-4D97-AF65-F5344CB8AC3E}">
        <p14:creationId xmlns:p14="http://schemas.microsoft.com/office/powerpoint/2010/main" val="33661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C221-4FAF-D844-AA1F-9410089C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Officers and communities </a:t>
            </a:r>
            <a:br>
              <a:rPr lang="en-US" dirty="0"/>
            </a:br>
            <a:r>
              <a:rPr lang="en-US" dirty="0"/>
              <a:t>may want different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8D1C5-3D96-9A4D-A650-42824E5ED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286847"/>
            <a:ext cx="7703999" cy="3274754"/>
          </a:xfrm>
        </p:spPr>
        <p:txBody>
          <a:bodyPr/>
          <a:lstStyle/>
          <a:p>
            <a:r>
              <a:rPr lang="en-US" dirty="0"/>
              <a:t>“[hotspots patrols are] good for the community but can be boring for the police. Rather than preventing crime by keeping hot spots cool, most police would prefer to catch criminals … Prevention lacks glamour”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D2591-5F4D-1B40-8004-160CCFABB4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L Sherman &amp; D Weisburd. 1995. </a:t>
            </a:r>
            <a:r>
              <a:rPr lang="en-US" dirty="0">
                <a:hlinkClick r:id="rId2"/>
              </a:rPr>
              <a:t>General deterrent effects of police patrol in crime “hot spots”: A randomized, controlled trial</a:t>
            </a:r>
            <a:r>
              <a:rPr lang="en-US" dirty="0"/>
              <a:t>. </a:t>
            </a:r>
            <a:r>
              <a:rPr lang="en-US" i="1" dirty="0"/>
              <a:t>Justice Quarterly</a:t>
            </a:r>
            <a:r>
              <a:rPr lang="en-US" dirty="0"/>
              <a:t> 12(4):625–648.</a:t>
            </a:r>
          </a:p>
        </p:txBody>
      </p:sp>
    </p:spTree>
    <p:extLst>
      <p:ext uri="{BB962C8B-B14F-4D97-AF65-F5344CB8AC3E}">
        <p14:creationId xmlns:p14="http://schemas.microsoft.com/office/powerpoint/2010/main" val="23571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78AA8-6125-9D4D-AC14-A769F0C9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590789"/>
            <a:ext cx="8424000" cy="900000"/>
          </a:xfrm>
        </p:spPr>
        <p:txBody>
          <a:bodyPr anchor="t"/>
          <a:lstStyle/>
          <a:p>
            <a:r>
              <a:rPr lang="en-US" dirty="0"/>
              <a:t>But does hotspot policing damage legitimacy?</a:t>
            </a:r>
            <a:br>
              <a:rPr lang="en-US" dirty="0"/>
            </a:br>
            <a:r>
              <a:rPr lang="en-US" b="1" dirty="0">
                <a:solidFill>
                  <a:schemeClr val="tx2"/>
                </a:solidFill>
              </a:rPr>
              <a:t>Possibly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B0B4C-CD5F-504F-8455-35210EDBA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286847"/>
            <a:ext cx="8424000" cy="3274754"/>
          </a:xfrm>
        </p:spPr>
        <p:txBody>
          <a:bodyPr>
            <a:normAutofit/>
          </a:bodyPr>
          <a:lstStyle/>
          <a:p>
            <a:r>
              <a:rPr lang="en-GB" dirty="0"/>
              <a:t>“short-term negative effects on procedural justice and potentially on police legitimacy among hot spot residents …</a:t>
            </a:r>
          </a:p>
          <a:p>
            <a:r>
              <a:rPr lang="en-GB" dirty="0"/>
              <a:t>“[but] the effects are small, and … they are not sustained … once treatment concludes.</a:t>
            </a:r>
            <a:r>
              <a:rPr lang="en-US" dirty="0"/>
              <a:t>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A1A19-9281-E649-8798-DA3D511F09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T </a:t>
            </a:r>
            <a:r>
              <a:rPr lang="en-US" dirty="0" err="1"/>
              <a:t>Kochel</a:t>
            </a:r>
            <a:r>
              <a:rPr lang="en-US" dirty="0"/>
              <a:t> &amp; D </a:t>
            </a:r>
            <a:r>
              <a:rPr lang="en-US" dirty="0" err="1"/>
              <a:t>Weisburd</a:t>
            </a:r>
            <a:r>
              <a:rPr lang="en-US" dirty="0"/>
              <a:t>. 2017. </a:t>
            </a:r>
            <a:r>
              <a:rPr lang="en-GB" dirty="0">
                <a:hlinkClick r:id="rId3"/>
              </a:rPr>
              <a:t>Assessing community consequences of implementing hot spots policing in residential areas: findings from a randomized field trial</a:t>
            </a:r>
            <a:r>
              <a:rPr lang="en-GB" dirty="0"/>
              <a:t>. </a:t>
            </a:r>
            <a:r>
              <a:rPr lang="en-GB" i="1" dirty="0"/>
              <a:t>Journal of Experimental Criminology</a:t>
            </a:r>
            <a:r>
              <a:rPr lang="en-GB" dirty="0"/>
              <a:t> 13(2):143–170.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DABC5FE-F576-7148-AE2D-95C334386A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8742" y="0"/>
            <a:ext cx="4862287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B5449E-15AB-9C4E-AF7D-95F5C06D1803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AB36-A472-CE42-A835-86E2056AF577}"/>
              </a:ext>
            </a:extLst>
          </p:cNvPr>
          <p:cNvSpPr txBox="1"/>
          <p:nvPr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sz="100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9F0D9C-5619-CF40-9569-F5CB7DA3F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Crimes </a:t>
            </a:r>
            <a:r>
              <a:rPr lang="en-US" sz="3600" i="1"/>
              <a:t>can</a:t>
            </a:r>
            <a:br>
              <a:rPr lang="en-US" sz="3600"/>
            </a:br>
            <a:r>
              <a:rPr lang="en-US" sz="3600"/>
              <a:t>happen </a:t>
            </a:r>
            <a:br>
              <a:rPr lang="en-US" sz="3600"/>
            </a:br>
            <a:r>
              <a:rPr lang="en-US" sz="3600"/>
              <a:t>anywhere …</a:t>
            </a:r>
          </a:p>
        </p:txBody>
      </p:sp>
    </p:spTree>
    <p:extLst>
      <p:ext uri="{BB962C8B-B14F-4D97-AF65-F5344CB8AC3E}">
        <p14:creationId xmlns:p14="http://schemas.microsoft.com/office/powerpoint/2010/main" val="36074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78AA8-6125-9D4D-AC14-A769F0C9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590789"/>
            <a:ext cx="8424000" cy="900000"/>
          </a:xfrm>
        </p:spPr>
        <p:txBody>
          <a:bodyPr anchor="t"/>
          <a:lstStyle/>
          <a:p>
            <a:r>
              <a:rPr lang="en-US" dirty="0"/>
              <a:t>But does hotspot policing damage legitimacy?</a:t>
            </a:r>
            <a:br>
              <a:rPr lang="en-US" dirty="0"/>
            </a:br>
            <a:r>
              <a:rPr lang="en-US" b="1" dirty="0">
                <a:solidFill>
                  <a:schemeClr val="tx2"/>
                </a:solidFill>
              </a:rPr>
              <a:t>Possibly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B0B4C-CD5F-504F-8455-35210EDBA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286847"/>
            <a:ext cx="8424000" cy="3274754"/>
          </a:xfrm>
        </p:spPr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GB" dirty="0"/>
              <a:t>we compared residents’ perceptions of procedural justice and police effectiveness as well as their trust in the police and fear of crime … we found no statistically significant difference between … the control [and] experimental [areas]</a:t>
            </a:r>
            <a:r>
              <a:rPr lang="en-US" dirty="0"/>
              <a:t>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A1A19-9281-E649-8798-DA3D511F09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S Bennett, M Newman &amp; M </a:t>
            </a:r>
            <a:r>
              <a:rPr lang="en-US" dirty="0" err="1"/>
              <a:t>Sydes</a:t>
            </a:r>
            <a:r>
              <a:rPr lang="en-US" dirty="0"/>
              <a:t>. 2017. </a:t>
            </a:r>
            <a:r>
              <a:rPr lang="en-GB" dirty="0">
                <a:hlinkClick r:id="rId3"/>
              </a:rPr>
              <a:t>Mobile police community office: a vehicle for reducing crime, crime harm and enhancing police legitimacy?</a:t>
            </a:r>
            <a:r>
              <a:rPr lang="en-GB" dirty="0"/>
              <a:t> </a:t>
            </a:r>
            <a:r>
              <a:rPr lang="en-GB" i="1" dirty="0"/>
              <a:t>Journal of Experimental Criminology</a:t>
            </a:r>
            <a:r>
              <a:rPr lang="en-GB" dirty="0"/>
              <a:t> 13(3):417–428.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road, building, man&#10;&#10;Description automatically generated">
            <a:extLst>
              <a:ext uri="{FF2B5EF4-FFF2-40B4-BE49-F238E27FC236}">
                <a16:creationId xmlns:a16="http://schemas.microsoft.com/office/drawing/2014/main" id="{F59D0D3A-ADAC-2D4B-B6B6-7574C919B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B976DC-827C-7D48-9EA0-7CE62F0E6998}"/>
              </a:ext>
            </a:extLst>
          </p:cNvPr>
          <p:cNvSpPr txBox="1">
            <a:spLocks/>
          </p:cNvSpPr>
          <p:nvPr/>
        </p:nvSpPr>
        <p:spPr>
          <a:xfrm>
            <a:off x="1303158" y="730825"/>
            <a:ext cx="4605866" cy="3286688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360000" rtlCol="0" anchor="b">
            <a:normAutofit/>
          </a:bodyPr>
          <a:lstStyle>
            <a:lvl1pPr algn="l" defTabSz="4572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14718-020F-8E4C-9A4B-0A7181B56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hotspot policing </a:t>
            </a:r>
            <a:br>
              <a:rPr lang="en-US" dirty="0"/>
            </a:br>
            <a:r>
              <a:rPr lang="en-US" dirty="0"/>
              <a:t>to help solve problems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23B3F4-8645-3047-ACC2-46D652DC394D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2AF5C5-83A7-994C-8038-C1433C078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6F49A4-D0F2-6840-ACED-B7ED9D52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92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D71968-7348-DD4B-ABE2-993C4E572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00" y="360000"/>
            <a:ext cx="7442200" cy="4424400"/>
          </a:xfrm>
        </p:spPr>
        <p:txBody>
          <a:bodyPr/>
          <a:lstStyle/>
          <a:p>
            <a:r>
              <a:rPr lang="en-US" dirty="0"/>
              <a:t>“problem-oriented policing programs produced a larger overall mean effect size … twice the size of the increased traditional policing”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95AF34D-DFA6-7A44-A6D6-8099784DF2B9}"/>
              </a:ext>
            </a:extLst>
          </p:cNvPr>
          <p:cNvSpPr txBox="1">
            <a:spLocks/>
          </p:cNvSpPr>
          <p:nvPr/>
        </p:nvSpPr>
        <p:spPr>
          <a:xfrm>
            <a:off x="359999" y="4588448"/>
            <a:ext cx="7994292" cy="399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4025" indent="-274638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6763" indent="-22860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Source:	A Braga, A </a:t>
            </a:r>
            <a:r>
              <a:rPr lang="en-US" sz="1000" dirty="0" err="1">
                <a:solidFill>
                  <a:schemeClr val="bg1"/>
                </a:solidFill>
              </a:rPr>
              <a:t>Papachristos</a:t>
            </a:r>
            <a:r>
              <a:rPr lang="en-US" sz="1000" dirty="0">
                <a:solidFill>
                  <a:schemeClr val="bg1"/>
                </a:solidFill>
              </a:rPr>
              <a:t> &amp; D </a:t>
            </a:r>
            <a:r>
              <a:rPr lang="en-US" sz="1000" dirty="0" err="1">
                <a:solidFill>
                  <a:schemeClr val="bg1"/>
                </a:solidFill>
              </a:rPr>
              <a:t>Hureau</a:t>
            </a:r>
            <a:r>
              <a:rPr lang="en-US" sz="1000" dirty="0">
                <a:solidFill>
                  <a:schemeClr val="bg1"/>
                </a:solidFill>
              </a:rPr>
              <a:t>. 2014. </a:t>
            </a:r>
            <a:r>
              <a:rPr lang="en-GB" sz="1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Effects of Hot Spots Policing on Crime</a:t>
            </a:r>
            <a:r>
              <a:rPr lang="en-GB" sz="1000" dirty="0">
                <a:solidFill>
                  <a:schemeClr val="bg1"/>
                </a:solidFill>
              </a:rPr>
              <a:t>. Justice Quarterly 31(4):633–663.</a:t>
            </a:r>
          </a:p>
        </p:txBody>
      </p:sp>
    </p:spTree>
    <p:extLst>
      <p:ext uri="{BB962C8B-B14F-4D97-AF65-F5344CB8AC3E}">
        <p14:creationId xmlns:p14="http://schemas.microsoft.com/office/powerpoint/2010/main" val="3676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CEE19B8E-6EB1-3342-8C7E-3491110CC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2530" y="431800"/>
            <a:ext cx="9058940" cy="405765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DD1E04-22A4-B74D-BBF8-B14878ED91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Source:	A Braga, A </a:t>
            </a:r>
            <a:r>
              <a:rPr lang="en-US" dirty="0" err="1"/>
              <a:t>Papachristos</a:t>
            </a:r>
            <a:r>
              <a:rPr lang="en-US" dirty="0"/>
              <a:t> &amp; D </a:t>
            </a:r>
            <a:r>
              <a:rPr lang="en-US" dirty="0" err="1"/>
              <a:t>Hureau</a:t>
            </a:r>
            <a:r>
              <a:rPr lang="en-US" dirty="0"/>
              <a:t>. 2014. 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Effects of Hot Spots Policing on Crime</a:t>
            </a:r>
            <a:r>
              <a:rPr lang="en-GB" dirty="0"/>
              <a:t>. Justice Quarterly 31(4):633–663.</a:t>
            </a:r>
          </a:p>
        </p:txBody>
      </p:sp>
    </p:spTree>
    <p:extLst>
      <p:ext uri="{BB962C8B-B14F-4D97-AF65-F5344CB8AC3E}">
        <p14:creationId xmlns:p14="http://schemas.microsoft.com/office/powerpoint/2010/main" val="31835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F4B2-787F-4940-8C46-C1F50BD58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know?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54D968B-A387-6B4A-951B-3B7554D6C6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0363" y="1287463"/>
          <a:ext cx="8423275" cy="327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24FE9-D152-084F-8F3B-55905812CB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9E4DC20-16DC-7E40-BF14-D098B7F62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9E4DC20-16DC-7E40-BF14-D098B7F62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CB77DF-6922-4E4C-A663-D6B57116E5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3CCB77DF-6922-4E4C-A663-D6B57116E5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3AECC6-CAB6-0B40-B765-0A26ECAB3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2E3AECC6-CAB6-0B40-B765-0A26ECAB3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6091F56-314A-1046-B8C4-E4775B7253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025722"/>
              </p:ext>
            </p:extLst>
          </p:nvPr>
        </p:nvGraphicFramePr>
        <p:xfrm>
          <a:off x="360363" y="495299"/>
          <a:ext cx="8423275" cy="4178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33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1EA76D-82D8-DA48-AEF2-B964AA0D1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0B1EA76D-82D8-DA48-AEF2-B964AA0D1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A034207-F1BC-2A4B-A028-667A1D3F1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4A034207-F1BC-2A4B-A028-667A1D3F1D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5937CB3-AB98-554F-938D-82BAD9C78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75937CB3-AB98-554F-938D-82BAD9C781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4F249F-D965-234B-86DA-E9C7C131C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C74F249F-D965-234B-86DA-E9C7C131C3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A95C9A-50DD-1641-864F-B43D9EC24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CCA95C9A-50DD-1641-864F-B43D9EC24D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A82FF6-3010-BC47-BB25-E1D3F0D0AD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ABA82FF6-3010-BC47-BB25-E1D3F0D0AD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8BD65AC-3AB0-E243-A4A7-D1B286C53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E8BD65AC-3AB0-E243-A4A7-D1B286C538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AC2332-B477-5A42-A451-E575DA81D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DCAC2332-B477-5A42-A451-E575DA81D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87E5F0-A543-334B-B174-FB2E11A65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CA87E5F0-A543-334B-B174-FB2E11A65F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0CD00A-DC27-1B41-85EC-C355A4DAAF40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A7600">
              <a:alpha val="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81239-6161-3F41-98F0-A5DB676D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4031998" cy="900000"/>
          </a:xfrm>
        </p:spPr>
        <p:txBody>
          <a:bodyPr/>
          <a:lstStyle/>
          <a:p>
            <a:r>
              <a:rPr lang="en-US" dirty="0"/>
              <a:t>Do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714EA-6A0D-F742-8074-D79C2E1E9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286847"/>
            <a:ext cx="4031999" cy="3274754"/>
          </a:xfrm>
        </p:spPr>
        <p:txBody>
          <a:bodyPr anchor="t"/>
          <a:lstStyle/>
          <a:p>
            <a:r>
              <a:rPr lang="en-US" dirty="0"/>
              <a:t>Use patrols in hotspots </a:t>
            </a:r>
            <a:br>
              <a:rPr lang="en-US" dirty="0"/>
            </a:br>
            <a:r>
              <a:rPr lang="en-US" dirty="0"/>
              <a:t>to suppress crime in the short term</a:t>
            </a:r>
          </a:p>
          <a:p>
            <a:r>
              <a:rPr lang="en-US" dirty="0"/>
              <a:t>Stop patrols once sustainable measures </a:t>
            </a:r>
            <a:br>
              <a:rPr lang="en-US" dirty="0"/>
            </a:br>
            <a:r>
              <a:rPr lang="en-US" dirty="0"/>
              <a:t>as in place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71700C-74A6-4D47-AD2A-21291872CAC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52004" y="1286847"/>
            <a:ext cx="4031999" cy="3274754"/>
          </a:xfrm>
        </p:spPr>
        <p:txBody>
          <a:bodyPr anchor="t"/>
          <a:lstStyle/>
          <a:p>
            <a:r>
              <a:rPr lang="en-US" dirty="0"/>
              <a:t>Rely on patrols as </a:t>
            </a:r>
            <a:br>
              <a:rPr lang="en-US" dirty="0"/>
            </a:br>
            <a:r>
              <a:rPr lang="en-US" dirty="0"/>
              <a:t>the main response </a:t>
            </a:r>
            <a:br>
              <a:rPr lang="en-US" dirty="0"/>
            </a:br>
            <a:r>
              <a:rPr lang="en-US" dirty="0"/>
              <a:t>to a problem</a:t>
            </a:r>
          </a:p>
          <a:p>
            <a:r>
              <a:rPr lang="en-US" dirty="0"/>
              <a:t>Ignore the potential consequences of</a:t>
            </a:r>
            <a:br>
              <a:rPr lang="en-US" dirty="0"/>
            </a:br>
            <a:r>
              <a:rPr lang="en-US" dirty="0"/>
              <a:t>hotspot patrols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34302A-1370-424A-B4F0-11B3A35C4F07}"/>
              </a:ext>
            </a:extLst>
          </p:cNvPr>
          <p:cNvSpPr txBox="1">
            <a:spLocks/>
          </p:cNvSpPr>
          <p:nvPr/>
        </p:nvSpPr>
        <p:spPr>
          <a:xfrm>
            <a:off x="4752002" y="360000"/>
            <a:ext cx="4031998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Don’t …</a:t>
            </a:r>
          </a:p>
        </p:txBody>
      </p:sp>
    </p:spTree>
    <p:extLst>
      <p:ext uri="{BB962C8B-B14F-4D97-AF65-F5344CB8AC3E}">
        <p14:creationId xmlns:p14="http://schemas.microsoft.com/office/powerpoint/2010/main" val="39107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road, building, man&#10;&#10;Description automatically generated">
            <a:extLst>
              <a:ext uri="{FF2B5EF4-FFF2-40B4-BE49-F238E27FC236}">
                <a16:creationId xmlns:a16="http://schemas.microsoft.com/office/drawing/2014/main" id="{2CD97FE1-10C1-944E-8EBB-A097CE8E4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94124" y="253355"/>
            <a:ext cx="3909725" cy="1692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JILL DANDO INSTITUTE OF SECURITY &amp; CRIME SCIENCE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F0A0E-5BD1-AF40-A8E5-479588D92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20474"/>
            <a:ext cx="6545179" cy="1737629"/>
          </a:xfrm>
          <a:solidFill>
            <a:srgbClr val="FFFFFF">
              <a:alpha val="89804"/>
            </a:srgbClr>
          </a:solidFill>
        </p:spPr>
        <p:txBody>
          <a:bodyPr wrap="square" lIns="360000" tIns="360000" rIns="180000" bIns="36000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Slides: </a:t>
            </a:r>
            <a:r>
              <a:rPr lang="en-US" sz="2000" b="1" dirty="0" err="1"/>
              <a:t>lesscrime.info</a:t>
            </a:r>
            <a:r>
              <a:rPr lang="en-US" sz="2000" b="1" dirty="0"/>
              <a:t>/talk/pop-hotspots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Contact: </a:t>
            </a:r>
            <a:r>
              <a:rPr lang="en-US" sz="2000" b="1" dirty="0"/>
              <a:t>matthew.ashby@ucl.ac.uk</a:t>
            </a:r>
            <a:r>
              <a:rPr lang="en-US" sz="2000" dirty="0">
                <a:solidFill>
                  <a:schemeClr val="tx1"/>
                </a:solidFill>
              </a:rPr>
              <a:t> or </a:t>
            </a:r>
            <a:r>
              <a:rPr lang="en-US" sz="2000" b="1" dirty="0"/>
              <a:t>@</a:t>
            </a:r>
            <a:r>
              <a:rPr lang="en-US" sz="2000" b="1" dirty="0" err="1"/>
              <a:t>lesscrime</a:t>
            </a:r>
            <a:endParaRPr lang="en-US" b="1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0BF2CE6-9D02-2A40-BE05-52F3B6366EFA}"/>
              </a:ext>
            </a:extLst>
          </p:cNvPr>
          <p:cNvSpPr txBox="1">
            <a:spLocks/>
          </p:cNvSpPr>
          <p:nvPr/>
        </p:nvSpPr>
        <p:spPr>
          <a:xfrm>
            <a:off x="359999" y="4588448"/>
            <a:ext cx="7703999" cy="39960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4025" indent="-274638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6763" indent="-22860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EBEBEB"/>
                </a:solidFill>
              </a:rPr>
              <a:t>Image:	</a:t>
            </a:r>
            <a:r>
              <a:rPr lang="en-US" sz="1000" dirty="0">
                <a:solidFill>
                  <a:srgbClr val="EBEBE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 Midlands Police</a:t>
            </a:r>
            <a:endParaRPr lang="en-US" sz="10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DD3BC45-34C5-9A44-A627-533D3349B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732" y="0"/>
            <a:ext cx="4666268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9857-E974-9F41-A6E7-7E83B59C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360000"/>
            <a:ext cx="3970702" cy="4424400"/>
          </a:xfrm>
        </p:spPr>
        <p:txBody>
          <a:bodyPr>
            <a:normAutofit/>
          </a:bodyPr>
          <a:lstStyle/>
          <a:p>
            <a:r>
              <a:rPr lang="en-US" sz="3600"/>
              <a:t>… but they usually happen in the same few places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CF29B-57A3-154F-B6FA-AD2B91F56A5E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0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820551A-5B56-3A40-B658-FE687B0DF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770" y="-1"/>
            <a:ext cx="631123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9857-E974-9F41-A6E7-7E83B59C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7" y="360000"/>
            <a:ext cx="2851200" cy="4428816"/>
          </a:xfrm>
        </p:spPr>
        <p:txBody>
          <a:bodyPr>
            <a:normAutofit/>
          </a:bodyPr>
          <a:lstStyle/>
          <a:p>
            <a:r>
              <a:rPr lang="en-US" b="1"/>
              <a:t>England &amp; Wales</a:t>
            </a:r>
          </a:p>
          <a:p>
            <a:r>
              <a:rPr lang="en-US"/>
              <a:t>Half of violent and sexual crime recorded by police happens in 1% of areas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CF29B-57A3-154F-B6FA-AD2B91F56A5E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B38E5AA-7DA3-F841-85F6-6A32B2C599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3420149" cy="399601"/>
          </a:xfrm>
        </p:spPr>
        <p:txBody>
          <a:bodyPr/>
          <a:lstStyle/>
          <a:p>
            <a:r>
              <a:rPr lang="en-US"/>
              <a:t>Data: 	</a:t>
            </a:r>
            <a:r>
              <a:rPr lang="en-US">
                <a:hlinkClick r:id="rId3"/>
              </a:rPr>
              <a:t>www.police.uk</a:t>
            </a:r>
            <a:r>
              <a:rPr lang="en-US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9779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3D39D-31CC-9F48-9366-79C14D7AB0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770" y="0"/>
            <a:ext cx="631123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9857-E974-9F41-A6E7-7E83B59C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7" y="360000"/>
            <a:ext cx="2851200" cy="4428816"/>
          </a:xfrm>
        </p:spPr>
        <p:txBody>
          <a:bodyPr>
            <a:normAutofit/>
          </a:bodyPr>
          <a:lstStyle/>
          <a:p>
            <a:r>
              <a:rPr lang="en-US" b="1"/>
              <a:t>London</a:t>
            </a:r>
          </a:p>
          <a:p>
            <a:r>
              <a:rPr lang="en-US"/>
              <a:t>Half of violent and sexual crime recorded by police happens in 10% of areas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CF29B-57A3-154F-B6FA-AD2B91F56A5E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078B53F-A9DA-B440-9256-CB0B2DF71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3420149" cy="399601"/>
          </a:xfrm>
        </p:spPr>
        <p:txBody>
          <a:bodyPr/>
          <a:lstStyle/>
          <a:p>
            <a:r>
              <a:rPr lang="en-US"/>
              <a:t>Data: 	</a:t>
            </a:r>
            <a:r>
              <a:rPr lang="en-US">
                <a:hlinkClick r:id="rId3"/>
              </a:rPr>
              <a:t>www.police.uk</a:t>
            </a:r>
            <a:r>
              <a:rPr lang="en-US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2389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530A9D7-C61F-BC4F-9EED-83425CC1C7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770" y="0"/>
            <a:ext cx="631123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9857-E974-9F41-A6E7-7E83B59C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7" y="360000"/>
            <a:ext cx="2851200" cy="4428816"/>
          </a:xfrm>
        </p:spPr>
        <p:txBody>
          <a:bodyPr>
            <a:normAutofit/>
          </a:bodyPr>
          <a:lstStyle/>
          <a:p>
            <a:r>
              <a:rPr lang="en-US" b="1"/>
              <a:t>Camden</a:t>
            </a:r>
          </a:p>
          <a:p>
            <a:r>
              <a:rPr lang="en-US"/>
              <a:t>Half of violent and sexual crime recorded by police happens in 13% of areas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CF29B-57A3-154F-B6FA-AD2B91F56A5E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9500B-30E9-2F4C-9E1F-21FF30AA1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3420149" cy="399601"/>
          </a:xfrm>
        </p:spPr>
        <p:txBody>
          <a:bodyPr/>
          <a:lstStyle/>
          <a:p>
            <a:r>
              <a:rPr lang="en-US"/>
              <a:t>Data: 	</a:t>
            </a:r>
            <a:r>
              <a:rPr lang="en-US">
                <a:hlinkClick r:id="rId3"/>
              </a:rPr>
              <a:t>www.police.uk</a:t>
            </a:r>
            <a:r>
              <a:rPr lang="en-US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9777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091AE52C-A6EE-BE43-B3E4-B51288F73F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770" y="0"/>
            <a:ext cx="631123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9857-E974-9F41-A6E7-7E83B59C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7" y="360000"/>
            <a:ext cx="2851200" cy="4428816"/>
          </a:xfrm>
        </p:spPr>
        <p:txBody>
          <a:bodyPr>
            <a:normAutofit/>
          </a:bodyPr>
          <a:lstStyle/>
          <a:p>
            <a:r>
              <a:rPr lang="en-US" b="1"/>
              <a:t>Camden</a:t>
            </a:r>
          </a:p>
          <a:p>
            <a:r>
              <a:rPr lang="en-US"/>
              <a:t>The top 10 grid cells contain 23% of all violent and sexual crime recorded by police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CF29B-57A3-154F-B6FA-AD2B91F56A5E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9500B-30E9-2F4C-9E1F-21FF30AA1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3420149" cy="399601"/>
          </a:xfrm>
        </p:spPr>
        <p:txBody>
          <a:bodyPr/>
          <a:lstStyle/>
          <a:p>
            <a:r>
              <a:rPr lang="en-US"/>
              <a:t>Data: 	</a:t>
            </a:r>
            <a:r>
              <a:rPr lang="en-US">
                <a:hlinkClick r:id="rId3"/>
              </a:rPr>
              <a:t>www.police.uk</a:t>
            </a:r>
            <a:r>
              <a:rPr lang="en-US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14879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E9A8-3F14-9C49-A784-EE5E5CE9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Half of incidents occur in ~5% of street segments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33AE3EC-861D-5C45-97C1-188CD94FA2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0363" y="1287463"/>
          <a:ext cx="8423274" cy="330098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253275">
                  <a:extLst>
                    <a:ext uri="{9D8B030D-6E8A-4147-A177-3AD203B41FA5}">
                      <a16:colId xmlns:a16="http://schemas.microsoft.com/office/drawing/2014/main" val="3517587799"/>
                    </a:ext>
                  </a:extLst>
                </a:gridCol>
                <a:gridCol w="2778370">
                  <a:extLst>
                    <a:ext uri="{9D8B030D-6E8A-4147-A177-3AD203B41FA5}">
                      <a16:colId xmlns:a16="http://schemas.microsoft.com/office/drawing/2014/main" val="3857248831"/>
                    </a:ext>
                  </a:extLst>
                </a:gridCol>
                <a:gridCol w="2391629">
                  <a:extLst>
                    <a:ext uri="{9D8B030D-6E8A-4147-A177-3AD203B41FA5}">
                      <a16:colId xmlns:a16="http://schemas.microsoft.com/office/drawing/2014/main" val="1613552037"/>
                    </a:ext>
                  </a:extLst>
                </a:gridCol>
              </a:tblGrid>
              <a:tr h="412623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anchor="ctr">
                    <a:solidFill>
                      <a:srgbClr val="EA76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</a:p>
                  </a:txBody>
                  <a:tcPr anchor="ctr">
                    <a:solidFill>
                      <a:srgbClr val="EA76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Half of incidents in …</a:t>
                      </a:r>
                    </a:p>
                  </a:txBody>
                  <a:tcPr anchor="ctr">
                    <a:solidFill>
                      <a:srgbClr val="EA7600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216093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Andresen &amp; </a:t>
                      </a:r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Linning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(2012)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Ottawa, Canada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676563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Weisburd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(2012)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Seattle, USA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4.7–6.1%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2599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Weisburd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Amran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(2014)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 Aviv, Israel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829384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Weisburd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(2014)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York, USA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33238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Melo et al. (2015)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Campinas, Brazil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123779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Steenbeek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Weisburd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(2016)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Hague, Netherlands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6.3–7.3%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589949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Gill et al. (2017)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Brooklyn Park, USA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691644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8E5AE-73C8-3742-A5E7-EEA6F6868D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C W </a:t>
            </a:r>
            <a:r>
              <a:rPr lang="en-US" dirty="0" err="1"/>
              <a:t>Telep</a:t>
            </a:r>
            <a:r>
              <a:rPr lang="en-US" dirty="0"/>
              <a:t> &amp; D Weisburd. 2018. </a:t>
            </a:r>
            <a:r>
              <a:rPr lang="en-US" dirty="0">
                <a:hlinkClick r:id="rId2"/>
              </a:rPr>
              <a:t>Crime concentrations at places</a:t>
            </a:r>
            <a:r>
              <a:rPr lang="en-US" dirty="0"/>
              <a:t>. In: </a:t>
            </a:r>
            <a:r>
              <a:rPr lang="en-US" i="1" dirty="0"/>
              <a:t>Oxford Handbook of Environmental Criminology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24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EA7600"/>
      </a:dk2>
      <a:lt2>
        <a:srgbClr val="FDF3E8"/>
      </a:lt2>
      <a:accent1>
        <a:srgbClr val="0097A7"/>
      </a:accent1>
      <a:accent2>
        <a:srgbClr val="B5BD00"/>
      </a:accent2>
      <a:accent3>
        <a:srgbClr val="E03C3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1740</Words>
  <Application>Microsoft Macintosh PowerPoint</Application>
  <PresentationFormat>On-screen Show (16:9)</PresentationFormat>
  <Paragraphs>160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Problem solving at hotspots  Dr Matt Ashby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Half of incidents occur in ~5% of street segments</vt:lpstr>
      <vt:lpstr>“Hotspot” = “place”</vt:lpstr>
      <vt:lpstr>PowerPoint Presentation</vt:lpstr>
      <vt:lpstr>Does patrolling  reduce crime?</vt:lpstr>
      <vt:lpstr>“Patrol is considered the backbone of police work”</vt:lpstr>
      <vt:lpstr>PowerPoint Presentation</vt:lpstr>
      <vt:lpstr>Kansas City Preventative Patrol Experiment</vt:lpstr>
      <vt:lpstr>Kansas City Preventative Patrol Experiment</vt:lpstr>
      <vt:lpstr>PowerPoint Presentation</vt:lpstr>
      <vt:lpstr>There can never be enough  police to patrol everywhere</vt:lpstr>
      <vt:lpstr>Does patrolling in  hotspots reduce crime?</vt:lpstr>
      <vt:lpstr>PowerPoint Presentation</vt:lpstr>
      <vt:lpstr>Displacement: won’t the crime just move?</vt:lpstr>
      <vt:lpstr>Diffusion of benefit</vt:lpstr>
      <vt:lpstr>PowerPoint Presentation</vt:lpstr>
      <vt:lpstr>PowerPoint Presentation</vt:lpstr>
      <vt:lpstr>But …</vt:lpstr>
      <vt:lpstr>What other effects do hotspot patrols have?</vt:lpstr>
      <vt:lpstr>Police officers may not like rigid hotspot patrols</vt:lpstr>
      <vt:lpstr>Officers and communities  may want different things</vt:lpstr>
      <vt:lpstr>But does hotspot policing damage legitimacy? Possibly</vt:lpstr>
      <vt:lpstr>But does hotspot policing damage legitimacy? Possibly not</vt:lpstr>
      <vt:lpstr>Using hotspot policing  to help solve problems</vt:lpstr>
      <vt:lpstr>PowerPoint Presentation</vt:lpstr>
      <vt:lpstr>PowerPoint Presentation</vt:lpstr>
      <vt:lpstr>What do we know?</vt:lpstr>
      <vt:lpstr>PowerPoint Presentation</vt:lpstr>
      <vt:lpstr>Do …</vt:lpstr>
      <vt:lpstr>Slides: lesscrime.info/talk/pop-hotspots  Contact: matthew.ashby@ucl.ac.uk or @lesscrime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Ashby, Matthew</cp:lastModifiedBy>
  <cp:revision>3</cp:revision>
  <dcterms:created xsi:type="dcterms:W3CDTF">2014-08-20T12:29:59Z</dcterms:created>
  <dcterms:modified xsi:type="dcterms:W3CDTF">2020-03-09T23:32:13Z</dcterms:modified>
</cp:coreProperties>
</file>