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horzBarState="maximized">
    <p:restoredLeft sz="15620"/>
    <p:restoredTop sz="99819" autoAdjust="0"/>
  </p:normalViewPr>
  <p:slideViewPr>
    <p:cSldViewPr snapToGrid="0">
      <p:cViewPr varScale="1">
        <p:scale>
          <a:sx n="124" d="100"/>
          <a:sy n="124" d="100"/>
        </p:scale>
        <p:origin x="-96" y="-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6961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eb3e9a43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eb3e9a43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7eb3e9a438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eb3e9a43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eb3e9a43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7eb3e9a438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eb3e9a43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eb3e9a43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7eb3e9a438_0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eb3e9a43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eb3e9a43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7eb3e9a438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eb3e9a438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eb3e9a438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7eb3e9a438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eb3e9a43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eb3e9a43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7eb3e9a438_0_2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eb3e9a438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eb3e9a438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7eb3e9a438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eb3e9a438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eb3e9a438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7eb3e9a438_0_2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eb3e9a4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eb3e9a43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eb3e9a438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eb3e9a43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eb3e9a43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7eb3e9a438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eb3e9a43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eb3e9a43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7eb3e9a438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eb3e9a43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eb3e9a43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7eb3e9a438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eb3e9a438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eb3e9a438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7eb3e9a438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eb3e9a43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eb3e9a43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7eb3e9a438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7620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 rot="-5400000">
            <a:off x="8311667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>
  <p:cSld name="SECTION_HEADER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57200" y="1085850"/>
            <a:ext cx="77724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 b="0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 rot="-5400000">
            <a:off x="8311667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3630836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3630838" TargetMode="External"/><Relationship Id="rId4" Type="http://schemas.openxmlformats.org/officeDocument/2006/relationships/hyperlink" Target="https://www.gov.uk/government/publications/open-access-to-research-independent-advice-2018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3632958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3632355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obukoMiyairi/status/1222901152628346883" TargetMode="External"/><Relationship Id="rId4" Type="http://schemas.openxmlformats.org/officeDocument/2006/relationships/hyperlink" Target="https://doi.org/10.5281/zenodo.3634925" TargetMode="External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communities/pidapalooza20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hyperlink" Target="https://pidapalooza.org/" TargetMode="External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AC_NISO/status/1222913512781099008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3630249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3630249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457200" y="7737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lang="en-US" sz="2800">
                <a:latin typeface="Meiryo"/>
                <a:ea typeface="Meiryo"/>
                <a:cs typeface="Meiryo"/>
                <a:sym typeface="Meiryo"/>
              </a:rPr>
              <a:t>ORCID in PIDapalooza 2020:</a:t>
            </a:r>
            <a:endParaRPr sz="2800"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lang="en-US" sz="2800">
                <a:latin typeface="Meiryo"/>
                <a:ea typeface="Meiryo"/>
                <a:cs typeface="Meiryo"/>
                <a:sym typeface="Meiryo"/>
              </a:rPr>
              <a:t>review &amp; personal reflections</a:t>
            </a:r>
            <a:endParaRPr sz="1800" cap="none"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457200" y="2454242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 cap="none">
                <a:latin typeface="Meiryo"/>
                <a:ea typeface="Meiryo"/>
                <a:cs typeface="Meiryo"/>
                <a:sym typeface="Meiryo"/>
              </a:rPr>
              <a:t>Nobuko Miyairi</a:t>
            </a:r>
            <a:endParaRPr sz="1600" cap="none"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 cap="none">
                <a:latin typeface="Meiryo"/>
                <a:ea typeface="Meiryo"/>
                <a:cs typeface="Meiryo"/>
                <a:sym typeface="Meiryo"/>
              </a:rPr>
              <a:t>	http://orcid.org/0000-0002-3229-5662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 cap="none">
                <a:latin typeface="Meiryo"/>
                <a:ea typeface="Meiryo"/>
                <a:cs typeface="Meiryo"/>
                <a:sym typeface="Meiryo"/>
              </a:rPr>
              <a:t>	@NobukoMiyairi</a:t>
            </a:r>
            <a:endParaRPr sz="1600" cap="none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75" name="Google Shape;75;p16" descr="orcid_128x128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25" y="3007773"/>
            <a:ext cx="269998" cy="26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914" y="3277785"/>
            <a:ext cx="404999" cy="4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2783" y="4108175"/>
            <a:ext cx="1740092" cy="52042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14025" y="4095300"/>
            <a:ext cx="3790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A6CE39"/>
                </a:solidFill>
                <a:latin typeface="Meiryo"/>
                <a:ea typeface="Meiryo"/>
                <a:cs typeface="Meiryo"/>
                <a:sym typeface="Meiryo"/>
              </a:rPr>
              <a:t>28 February 2020</a:t>
            </a:r>
            <a:endParaRPr dirty="0">
              <a:solidFill>
                <a:srgbClr val="A6CE39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A6CE39"/>
                </a:solidFill>
                <a:latin typeface="Meiryo"/>
                <a:ea typeface="Meiryo"/>
                <a:cs typeface="Meiryo"/>
                <a:sym typeface="Meiryo"/>
              </a:rPr>
              <a:t>ORCID Japan Consortium Kick Off Forum</a:t>
            </a:r>
            <a:endParaRPr dirty="0">
              <a:solidFill>
                <a:srgbClr val="A6CE3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825" y="2164331"/>
            <a:ext cx="1724439" cy="16821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Portugal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0" y="4573675"/>
            <a:ext cx="871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Maria Fernanda Rollo (2020): Towards the Circular Science: PIDs for a new generation of knowledge creation and management paradigm in Portugal: from vision to reality. [personal copy provided by the presenter]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5804825" y="1170125"/>
            <a:ext cx="3027600" cy="3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ポルトガルでは、すべての高等教育機関の学生・教員がIDを取得し、ORCIDと互換させて「一度入力した情報がサーキュレートする」ユーザー本位のシステム設計により、各種手続きや履歴管理の効率化と簡略化を目指している。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70125"/>
            <a:ext cx="5500024" cy="289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00" y="1170125"/>
            <a:ext cx="5320199" cy="28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28050"/>
            <a:ext cx="5320201" cy="284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676" y="1194051"/>
            <a:ext cx="4961653" cy="288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Germany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0" y="4573675"/>
            <a:ext cx="871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Vierkant (2020): ORCID in Germany - a project-driven success story. Zenodo. Presentation. </a:t>
            </a:r>
            <a:r>
              <a:rPr lang="en-US" sz="12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https://doi.org/10.5281/zenodo.3630836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5804825" y="941525"/>
            <a:ext cx="3027600" cy="3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2017年に18機関をメンバーとして創立されたコンソーシアムは、現在56機関が参加。ウェブサイトやMLでの情報交換、ワークショップの開催などが活発に行われている。ドイツ国立図書館が提供するウィジェットから、5.5万件の書誌情報が著者のORCIDにリンクされた。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70125"/>
            <a:ext cx="5500025" cy="306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46325"/>
            <a:ext cx="5399151" cy="30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84100"/>
            <a:ext cx="5399149" cy="301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81400"/>
            <a:ext cx="5382215" cy="30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UK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05" name="Google Shape;205;p27"/>
          <p:cNvSpPr txBox="1"/>
          <p:nvPr/>
        </p:nvSpPr>
        <p:spPr>
          <a:xfrm>
            <a:off x="0" y="4573675"/>
            <a:ext cx="871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Vials Moore, Adam; Muchando, Hilda (2020): Persistent Identifiers at Jisc: An Evolving Landscape. Zenodo. Presentation. </a:t>
            </a:r>
            <a:r>
              <a:rPr lang="en-US" sz="12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https://doi.org/10.5281/zenodo.3630838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5804825" y="1170125"/>
            <a:ext cx="3027600" cy="3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ORCIDコンソーシアムの嚆矢であるUKのメンバーは現在までに98機関を数える。PIDの有効活用を促す</a:t>
            </a:r>
            <a:r>
              <a:rPr lang="en-US" sz="18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4"/>
              </a:rPr>
              <a:t>Tickellレポート</a:t>
            </a: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への反響は大きく、ORCID以外のPIDも含めた国レベルでのアプローチの模索へと展開している。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70125"/>
            <a:ext cx="5500026" cy="306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170125"/>
            <a:ext cx="5500025" cy="304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350" y="1143000"/>
            <a:ext cx="5550407" cy="309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eiryo"/>
                <a:ea typeface="Meiryo"/>
                <a:cs typeface="Meiryo"/>
                <a:sym typeface="Meiryo"/>
              </a:rPr>
              <a:t>Presentations about ORCID applications</a:t>
            </a:r>
            <a:endParaRPr sz="28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2"/>
                </a:solidFill>
                <a:latin typeface="Meiryo"/>
                <a:ea typeface="Meiryo"/>
                <a:cs typeface="Meiryo"/>
                <a:sym typeface="Meiryo"/>
              </a:rPr>
              <a:t>ORCID活用に関する発表</a:t>
            </a:r>
            <a:endParaRPr sz="2100">
              <a:solidFill>
                <a:schemeClr val="lt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100">
              <a:solidFill>
                <a:schemeClr val="lt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Making connections throughout research cycle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4" name="Google Shape;22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0" y="4573675"/>
            <a:ext cx="871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Tatum, Clifford; Brown, Josh (2020): Infrastructure ID: when 3 IDs are better than 1. Zenodo. Presentation. </a:t>
            </a:r>
            <a:r>
              <a:rPr lang="en-US" sz="12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https://doi.org/10.5281/zenodo.3632958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5804825" y="1170125"/>
            <a:ext cx="3027600" cy="3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米国DOEの先例を参考として、オランダのSURFではスーパーコンピュータ施設の利用申請に際してORCIDを認証し、利用情報をグラントとしてORCIDレジストリに登録。CrossrefのグラントIDや研究活動RAiDとリンクさせて、効率的に成果情報を回収。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70125"/>
            <a:ext cx="5500024" cy="304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70125"/>
            <a:ext cx="5485984" cy="306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170124"/>
            <a:ext cx="5513831" cy="30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70125"/>
            <a:ext cx="5513831" cy="30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70125"/>
            <a:ext cx="5522977" cy="309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Use PIDs in research assessment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0" y="4573675"/>
            <a:ext cx="871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Lauridsen, Nikoline Dohm; Melchiorsen, Poul Meier (2020): The Use of PIDs in Research Assessments. Zenodo. Presentation. </a:t>
            </a:r>
            <a:r>
              <a:rPr lang="en-US" sz="12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https://doi.org/10.5281/zenodo.3632355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5804825" y="1170125"/>
            <a:ext cx="3027600" cy="3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ORCIDを研究評価データ収集の切り口として使うことによってデータの回収効率と透明性、ひいては研究者の主体的参加を促す。PIDが研究成果メタデータに記述されていることが前提となるため、研究者および出版社・DBベンダーの実践が不可欠。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41" name="Google Shape;24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5500024" cy="291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70125"/>
            <a:ext cx="5541265" cy="291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399" y="1170125"/>
            <a:ext cx="5504688" cy="290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1" y="1181400"/>
            <a:ext cx="5500024" cy="289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eiryo"/>
                <a:ea typeface="Meiryo"/>
                <a:cs typeface="Meiryo"/>
                <a:sym typeface="Meiryo"/>
              </a:rPr>
              <a:t>Personal reflections</a:t>
            </a:r>
            <a:endParaRPr sz="28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2"/>
                </a:solidFill>
                <a:latin typeface="Meiryo"/>
                <a:ea typeface="Meiryo"/>
                <a:cs typeface="Meiryo"/>
                <a:sym typeface="Meiryo"/>
              </a:rPr>
              <a:t>個人的な振り返り</a:t>
            </a:r>
            <a:endParaRPr sz="2100">
              <a:solidFill>
                <a:schemeClr val="lt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2" name="Google Shape;25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Social interoperability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9" name="Google Shape;25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60" name="Google Shape;260;p32"/>
          <p:cNvSpPr txBox="1"/>
          <p:nvPr/>
        </p:nvSpPr>
        <p:spPr>
          <a:xfrm>
            <a:off x="0" y="4421275"/>
            <a:ext cx="871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https://twitter.com/NobukoMiyairi/status/1222901152628346883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cf. Bryant, Rebecca (2020): Facilitating technical interoperability through improved social interoperability. Zenodo. Presentation. </a:t>
            </a:r>
            <a:r>
              <a:rPr lang="en-US" sz="12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4"/>
              </a:rPr>
              <a:t>https://doi.org/10.5281/zenodo.3634925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5804825" y="1170125"/>
            <a:ext cx="3027600" cy="3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職掌も目標も異なる人々が集まって、それぞれ異なるモチベーションを持ってORCIDのようなインフラを活用していくためには、</a:t>
            </a:r>
            <a:b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技術的な理解よりも</a:t>
            </a:r>
            <a:b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ソーシャルな「相互運用能力」が不可欠。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1170125"/>
            <a:ext cx="4751681" cy="32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eiryo"/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最後に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8" name="Google Shape;268;p33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7620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iryo"/>
              <a:buChar char="•"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ORCIDに関わって8年あまり、そのうち3年間はスタッフとして、</a:t>
            </a:r>
            <a:br>
              <a:rPr lang="en-US">
                <a:latin typeface="Meiryo"/>
                <a:ea typeface="Meiryo"/>
                <a:cs typeface="Meiryo"/>
                <a:sym typeface="Meiryo"/>
              </a:rPr>
            </a:br>
            <a:r>
              <a:rPr lang="en-US">
                <a:latin typeface="Meiryo"/>
                <a:ea typeface="Meiryo"/>
                <a:cs typeface="Meiryo"/>
                <a:sym typeface="Meiryo"/>
              </a:rPr>
              <a:t>「ORCIDとは何か、なぜ必要なのか、どうやって使うのか」という説明に多くの時間を費やしました。</a:t>
            </a:r>
            <a:endParaRPr>
              <a:latin typeface="Meiryo"/>
              <a:ea typeface="Meiryo"/>
              <a:cs typeface="Meiryo"/>
              <a:sym typeface="Meiryo"/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iryo"/>
              <a:buChar char="•"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1年半にわたるコンソーシアム運営委員会の活動を通じて、それを「説明」としてではなく「目標」として掲げる皆さんと思いを共有し、日本コンソーシアムの設立に至ったことを嬉しく思います。</a:t>
            </a:r>
            <a:endParaRPr>
              <a:latin typeface="Meiryo"/>
              <a:ea typeface="Meiryo"/>
              <a:cs typeface="Meiryo"/>
              <a:sym typeface="Meiryo"/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iryo"/>
              <a:buChar char="•"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本発表でご紹介した海外事例のそれぞれの背後には、皆さんのような方々が多く活動され、その成果を広く共有されています。</a:t>
            </a:r>
            <a:endParaRPr>
              <a:latin typeface="Meiryo"/>
              <a:ea typeface="Meiryo"/>
              <a:cs typeface="Meiryo"/>
              <a:sym typeface="Meiryo"/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iryo"/>
              <a:buChar char="•"/>
            </a:pPr>
            <a:r>
              <a:rPr lang="en-US">
                <a:solidFill>
                  <a:srgbClr val="ADADAD"/>
                </a:solidFill>
                <a:latin typeface="Meiryo"/>
                <a:ea typeface="Meiryo"/>
                <a:cs typeface="Meiryo"/>
                <a:sym typeface="Meiryo"/>
              </a:rPr>
              <a:t>先行事例にとらわれず、日本でのORCIDの「佇まい」について、今後も皆さんと一緒に考え、実現に向けてお手伝いできれば幸いです。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9" name="Google Shape;269;p33"/>
          <p:cNvSpPr txBox="1">
            <a:spLocks noGrp="1"/>
          </p:cNvSpPr>
          <p:nvPr>
            <p:ph type="sldNum" idx="12"/>
          </p:nvPr>
        </p:nvSpPr>
        <p:spPr>
          <a:xfrm rot="-5400000">
            <a:off x="8311667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00" b="0">
                <a:solidFill>
                  <a:schemeClr val="lt2"/>
                </a:solidFill>
              </a:rPr>
              <a:t>18</a:t>
            </a:fld>
            <a:endParaRPr sz="1000" b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39999" dist="23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943" y="850235"/>
            <a:ext cx="292608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/>
          <p:nvPr/>
        </p:nvSpPr>
        <p:spPr>
          <a:xfrm>
            <a:off x="1115520" y="3921938"/>
            <a:ext cx="6912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Nobuko Miyairi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nobuko@miyairi.info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0" y="278728"/>
            <a:ext cx="9144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2610C"/>
              </a:buClr>
              <a:buSzPts val="2800"/>
              <a:buFont typeface="Arial Black"/>
              <a:buNone/>
            </a:pPr>
            <a:r>
              <a:rPr lang="en-US" sz="2800" cap="none">
                <a:solidFill>
                  <a:srgbClr val="D2610C"/>
                </a:solidFill>
                <a:latin typeface="Arial Black"/>
                <a:ea typeface="Arial Black"/>
                <a:cs typeface="Arial Black"/>
                <a:sym typeface="Arial Black"/>
              </a:rPr>
              <a:t>  THANKS!</a:t>
            </a:r>
            <a:endParaRPr sz="2800" cap="none">
              <a:solidFill>
                <a:srgbClr val="D2610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My personal history with ORCID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1005488" y="4342463"/>
            <a:ext cx="146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got an iD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460050" y="1260550"/>
            <a:ext cx="1097400" cy="5544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eiryo"/>
                <a:ea typeface="Meiryo"/>
                <a:cs typeface="Meiryo"/>
                <a:sym typeface="Meiryo"/>
              </a:rPr>
              <a:t>2012</a:t>
            </a:r>
            <a:endParaRPr sz="18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1441292" y="1260550"/>
            <a:ext cx="2194500" cy="5577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eiryo"/>
                <a:ea typeface="Meiryo"/>
                <a:cs typeface="Meiryo"/>
                <a:sym typeface="Meiryo"/>
              </a:rPr>
              <a:t>2013-2014</a:t>
            </a:r>
            <a:endParaRPr sz="18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3519634" y="1260550"/>
            <a:ext cx="3291900" cy="5577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eiryo"/>
                <a:ea typeface="Meiryo"/>
                <a:cs typeface="Meiryo"/>
                <a:sym typeface="Meiryo"/>
              </a:rPr>
              <a:t>2015-2018</a:t>
            </a:r>
            <a:endParaRPr sz="18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6695375" y="1260550"/>
            <a:ext cx="2194500" cy="5577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eiryo"/>
                <a:ea typeface="Meiryo"/>
                <a:cs typeface="Meiryo"/>
                <a:sym typeface="Meiryo"/>
              </a:rPr>
              <a:t>2019-2020</a:t>
            </a:r>
            <a:endParaRPr sz="180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550" y="300167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225" y="3601150"/>
            <a:ext cx="715875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/>
          <p:nvPr/>
        </p:nvCxnSpPr>
        <p:spPr>
          <a:xfrm>
            <a:off x="589450" y="1537750"/>
            <a:ext cx="0" cy="2559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7"/>
          <p:cNvCxnSpPr/>
          <p:nvPr/>
        </p:nvCxnSpPr>
        <p:spPr>
          <a:xfrm>
            <a:off x="1732450" y="1537750"/>
            <a:ext cx="0" cy="199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7"/>
          <p:cNvSpPr txBox="1"/>
          <p:nvPr/>
        </p:nvSpPr>
        <p:spPr>
          <a:xfrm>
            <a:off x="2169400" y="3690700"/>
            <a:ext cx="339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ORCID Outreach Committee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96" name="Google Shape;96;p17"/>
          <p:cNvCxnSpPr/>
          <p:nvPr/>
        </p:nvCxnSpPr>
        <p:spPr>
          <a:xfrm flipH="1">
            <a:off x="4076650" y="1537750"/>
            <a:ext cx="4500" cy="1347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7"/>
          <p:cNvSpPr txBox="1"/>
          <p:nvPr/>
        </p:nvSpPr>
        <p:spPr>
          <a:xfrm>
            <a:off x="4432375" y="2938825"/>
            <a:ext cx="29769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ORCID Regional Director (Asia Pacific)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50" y="425292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750" y="2306225"/>
            <a:ext cx="548700" cy="54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/>
          <p:nvPr/>
        </p:nvCxnSpPr>
        <p:spPr>
          <a:xfrm>
            <a:off x="6062350" y="1537750"/>
            <a:ext cx="0" cy="762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 txBox="1"/>
          <p:nvPr/>
        </p:nvSpPr>
        <p:spPr>
          <a:xfrm>
            <a:off x="6324675" y="2216975"/>
            <a:ext cx="27705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ORCID Japan Consortium Committee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eiryo"/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Disclaimer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7620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b="0">
                <a:latin typeface="Meiryo"/>
                <a:ea typeface="Meiryo"/>
                <a:cs typeface="Meiryo"/>
                <a:sym typeface="Meiryo"/>
              </a:rPr>
              <a:t>本</a:t>
            </a:r>
            <a:r>
              <a:rPr lang="en-US">
                <a:latin typeface="Meiryo"/>
                <a:ea typeface="Meiryo"/>
                <a:cs typeface="Meiryo"/>
                <a:sym typeface="Meiryo"/>
              </a:rPr>
              <a:t>発表</a:t>
            </a:r>
            <a:r>
              <a:rPr lang="en-US" b="0">
                <a:latin typeface="Meiryo"/>
                <a:ea typeface="Meiryo"/>
                <a:cs typeface="Meiryo"/>
                <a:sym typeface="Meiryo"/>
              </a:rPr>
              <a:t>は、20</a:t>
            </a:r>
            <a:r>
              <a:rPr lang="en-US">
                <a:latin typeface="Meiryo"/>
                <a:ea typeface="Meiryo"/>
                <a:cs typeface="Meiryo"/>
                <a:sym typeface="Meiryo"/>
              </a:rPr>
              <a:t>20</a:t>
            </a:r>
            <a:r>
              <a:rPr lang="en-US" b="0">
                <a:latin typeface="Meiryo"/>
                <a:ea typeface="Meiryo"/>
                <a:cs typeface="Meiryo"/>
                <a:sym typeface="Meiryo"/>
              </a:rPr>
              <a:t>年</a:t>
            </a:r>
            <a:r>
              <a:rPr lang="en-US">
                <a:latin typeface="Meiryo"/>
                <a:ea typeface="Meiryo"/>
                <a:cs typeface="Meiryo"/>
                <a:sym typeface="Meiryo"/>
              </a:rPr>
              <a:t>1</a:t>
            </a:r>
            <a:r>
              <a:rPr lang="en-US" b="0">
                <a:latin typeface="Meiryo"/>
                <a:ea typeface="Meiryo"/>
                <a:cs typeface="Meiryo"/>
                <a:sym typeface="Meiryo"/>
              </a:rPr>
              <a:t>月に開催されたPIDapalooza20</a:t>
            </a:r>
            <a:r>
              <a:rPr lang="en-US">
                <a:latin typeface="Meiryo"/>
                <a:ea typeface="Meiryo"/>
                <a:cs typeface="Meiryo"/>
                <a:sym typeface="Meiryo"/>
              </a:rPr>
              <a:t>20</a:t>
            </a:r>
            <a:r>
              <a:rPr lang="en-US" b="0">
                <a:latin typeface="Meiryo"/>
                <a:ea typeface="Meiryo"/>
                <a:cs typeface="Meiryo"/>
                <a:sym typeface="Meiryo"/>
              </a:rPr>
              <a:t>で</a:t>
            </a:r>
            <a:r>
              <a:rPr lang="en-US">
                <a:latin typeface="Meiryo"/>
                <a:ea typeface="Meiryo"/>
                <a:cs typeface="Meiryo"/>
                <a:sym typeface="Meiryo"/>
              </a:rPr>
              <a:t>の各発表やツイート</a:t>
            </a:r>
            <a:r>
              <a:rPr lang="en-US" b="0">
                <a:latin typeface="Meiryo"/>
                <a:ea typeface="Meiryo"/>
                <a:cs typeface="Meiryo"/>
                <a:sym typeface="Meiryo"/>
              </a:rPr>
              <a:t>から、特</a:t>
            </a:r>
            <a:r>
              <a:rPr lang="en-US">
                <a:latin typeface="Meiryo"/>
                <a:ea typeface="Meiryo"/>
                <a:cs typeface="Meiryo"/>
                <a:sym typeface="Meiryo"/>
              </a:rPr>
              <a:t>にORCIDに関連する事項を</a:t>
            </a:r>
            <a:r>
              <a:rPr lang="en-US" b="0">
                <a:latin typeface="Meiryo"/>
                <a:ea typeface="Meiryo"/>
                <a:cs typeface="Meiryo"/>
                <a:sym typeface="Meiryo"/>
              </a:rPr>
              <a:t>まとめたものです。</a:t>
            </a:r>
            <a:endParaRPr b="0"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b="0">
              <a:latin typeface="Meiryo"/>
              <a:ea typeface="Meiryo"/>
              <a:cs typeface="Meiryo"/>
              <a:sym typeface="Meiryo"/>
            </a:endParaRPr>
          </a:p>
          <a:p>
            <a:pPr marL="342900" lvl="0" indent="-2159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400">
                <a:latin typeface="Meiryo"/>
                <a:ea typeface="Meiryo"/>
                <a:cs typeface="Meiryo"/>
                <a:sym typeface="Meiryo"/>
              </a:rPr>
              <a:t>発表資料アーカイブ：</a:t>
            </a:r>
            <a:r>
              <a:rPr lang="en-US" sz="1400" u="sng">
                <a:solidFill>
                  <a:srgbClr val="B4A7D6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https://zenodo.org/communities/pidapalooza20/</a:t>
            </a:r>
            <a:endParaRPr sz="1400">
              <a:solidFill>
                <a:srgbClr val="B4A7D6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342900" lvl="0" indent="-2159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400">
              <a:latin typeface="Meiryo"/>
              <a:ea typeface="Meiryo"/>
              <a:cs typeface="Meiryo"/>
              <a:sym typeface="Meiryo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b="0">
                <a:latin typeface="Meiryo"/>
                <a:ea typeface="Meiryo"/>
                <a:cs typeface="Meiryo"/>
                <a:sym typeface="Meiryo"/>
              </a:rPr>
              <a:t>本</a:t>
            </a:r>
            <a:r>
              <a:rPr lang="en-US">
                <a:latin typeface="Meiryo"/>
                <a:ea typeface="Meiryo"/>
                <a:cs typeface="Meiryo"/>
                <a:sym typeface="Meiryo"/>
              </a:rPr>
              <a:t>発表に含まれる</a:t>
            </a:r>
            <a:r>
              <a:rPr lang="en-US" b="0">
                <a:latin typeface="Meiryo"/>
                <a:ea typeface="Meiryo"/>
                <a:cs typeface="Meiryo"/>
                <a:sym typeface="Meiryo"/>
              </a:rPr>
              <a:t>意見や見解は個人的なものであって、</a:t>
            </a:r>
            <a:r>
              <a:rPr lang="en-US">
                <a:latin typeface="Meiryo"/>
                <a:ea typeface="Meiryo"/>
                <a:cs typeface="Meiryo"/>
                <a:sym typeface="Meiryo"/>
              </a:rPr>
              <a:t>過去</a:t>
            </a:r>
            <a:r>
              <a:rPr lang="en-US" b="0">
                <a:latin typeface="Meiryo"/>
                <a:ea typeface="Meiryo"/>
                <a:cs typeface="Meiryo"/>
                <a:sym typeface="Meiryo"/>
              </a:rPr>
              <a:t>または</a:t>
            </a:r>
            <a:r>
              <a:rPr lang="en-US">
                <a:latin typeface="Meiryo"/>
                <a:ea typeface="Meiryo"/>
                <a:cs typeface="Meiryo"/>
                <a:sym typeface="Meiryo"/>
              </a:rPr>
              <a:t>現在</a:t>
            </a:r>
            <a:r>
              <a:rPr lang="en-US" b="0">
                <a:latin typeface="Meiryo"/>
                <a:ea typeface="Meiryo"/>
                <a:cs typeface="Meiryo"/>
                <a:sym typeface="Meiryo"/>
              </a:rPr>
              <a:t>に所属した／している組織の意向を反映したものではありません。</a:t>
            </a:r>
            <a:endParaRPr b="0">
              <a:latin typeface="Meiryo"/>
              <a:ea typeface="Meiryo"/>
              <a:cs typeface="Meiryo"/>
              <a:sym typeface="Meiryo"/>
            </a:endParaRPr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b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 rot="-5400000">
            <a:off x="8311667" y="4368540"/>
            <a:ext cx="98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00" b="0">
                <a:solidFill>
                  <a:schemeClr val="lt2"/>
                </a:solidFill>
              </a:rPr>
              <a:t>3</a:t>
            </a:fld>
            <a:endParaRPr sz="1000" b="0">
              <a:solidFill>
                <a:schemeClr val="lt2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563" y="2133825"/>
            <a:ext cx="2303275" cy="4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8234" y="3253179"/>
            <a:ext cx="1351738" cy="27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2304" y="3253240"/>
            <a:ext cx="944999" cy="2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712" y="2571746"/>
            <a:ext cx="1079998" cy="3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9904" y="2451402"/>
            <a:ext cx="1755000" cy="4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>
            <a:off x="5428125" y="4316675"/>
            <a:ext cx="33609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Conference website: </a:t>
            </a:r>
            <a:r>
              <a:rPr lang="en-US" sz="1800" i="0" u="sng" strike="noStrike" cap="none">
                <a:solidFill>
                  <a:srgbClr val="B4A7D6"/>
                </a:solidFill>
                <a:latin typeface="Meiryo"/>
                <a:ea typeface="Meiryo"/>
                <a:cs typeface="Meiryo"/>
                <a:sym typeface="Meiryo"/>
                <a:hlinkClick r:id="rId7"/>
              </a:rPr>
              <a:t>https://pidapalooza.org</a:t>
            </a:r>
            <a:endParaRPr sz="1800">
              <a:solidFill>
                <a:srgbClr val="B4A7D6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lt2"/>
                </a:solidFill>
              </a:rPr>
              <a:t>4</a:t>
            </a:fld>
            <a:endParaRPr sz="1000" b="0">
              <a:solidFill>
                <a:schemeClr val="lt2"/>
              </a:solidFill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5428125" y="391500"/>
            <a:ext cx="3446700" cy="16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PIDapaloozaは</a:t>
            </a:r>
            <a:b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Persistent Identifiers</a:t>
            </a:r>
            <a:b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(永続的識別子)を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愛してやまない人々の</a:t>
            </a:r>
            <a:b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「お祭り」です。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eiryo"/>
                <a:ea typeface="Meiryo"/>
                <a:cs typeface="Meiryo"/>
                <a:sym typeface="Meiryo"/>
              </a:rPr>
              <a:t>Presentation by ORCID</a:t>
            </a:r>
            <a:endParaRPr sz="28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2"/>
                </a:solidFill>
                <a:latin typeface="Meiryo"/>
                <a:ea typeface="Meiryo"/>
                <a:cs typeface="Meiryo"/>
                <a:sym typeface="Meiryo"/>
              </a:rPr>
              <a:t>ORCIDによる発表</a:t>
            </a:r>
            <a:endParaRPr sz="2100">
              <a:solidFill>
                <a:schemeClr val="lt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100">
              <a:solidFill>
                <a:schemeClr val="lt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ORCID achieved break-even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0" y="4573675"/>
            <a:ext cx="871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https://twitter.com/TAC_NISO/status/1222913512781099008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5804825" y="1170125"/>
            <a:ext cx="3027600" cy="3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PIDapaloozaの会期中にORCID事務局長のLaure Haakは2019年度の収支がbreak-even (損益なし)となったことを発表。会場からは拍手喝采。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551125"/>
            <a:ext cx="5301975" cy="22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ORCID community is growing steadily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0" y="4573675"/>
            <a:ext cx="871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Petro, Julie; Krznarich, Liz (2020): ORCID Mythbusters Presentation for PIDapalooza 2020. Zenodo. Presentation. </a:t>
            </a:r>
            <a:r>
              <a:rPr lang="en-US" sz="12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https://doi.org/10.5281/zenodo.3630249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084525"/>
            <a:ext cx="3125651" cy="19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050" y="2084525"/>
            <a:ext cx="2596794" cy="19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513" y="2084525"/>
            <a:ext cx="3055086" cy="19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592025" y="1586775"/>
            <a:ext cx="209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8 million users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3525000" y="1306375"/>
            <a:ext cx="20940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1,000+ </a:t>
            </a:r>
            <a:b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member orgs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6417062" y="1586775"/>
            <a:ext cx="209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 consortia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eiryo"/>
                <a:ea typeface="Meiryo"/>
                <a:cs typeface="Meiryo"/>
                <a:sym typeface="Meiryo"/>
              </a:rPr>
              <a:t>Consistent messaging is hard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0" y="4573675"/>
            <a:ext cx="871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Petro, Julie; Krznarich, Liz (2020): ORCID Mythbusters Presentation for PIDapalooza 2020. Zenodo. Presentation. </a:t>
            </a:r>
            <a:r>
              <a:rPr lang="en-US" sz="12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3"/>
              </a:rPr>
              <a:t>https://doi.org/10.5281/zenodo.3630249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170125"/>
            <a:ext cx="5200261" cy="32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5804825" y="1170125"/>
            <a:ext cx="3027600" cy="3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ユーザー（研究者）やメンバー（機関）が増えるにつれて、ORCIDに関する誤解が増えた。このセッションでは、そうした「よくある誤解」を参加者から集めて、どのようなメッセージングが効果的なのか話し合われた。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eiryo"/>
                <a:ea typeface="Meiryo"/>
                <a:cs typeface="Meiryo"/>
                <a:sym typeface="Meiryo"/>
              </a:rPr>
              <a:t>Presentations by ORCID consortia</a:t>
            </a:r>
            <a:endParaRPr sz="28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2"/>
                </a:solidFill>
                <a:latin typeface="Meiryo"/>
                <a:ea typeface="Meiryo"/>
                <a:cs typeface="Meiryo"/>
                <a:sym typeface="Meiryo"/>
              </a:rPr>
              <a:t>各国ORCIDコンソーシアム</a:t>
            </a:r>
            <a:br>
              <a:rPr lang="en-US" sz="2100">
                <a:solidFill>
                  <a:schemeClr val="lt2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sz="2100">
                <a:solidFill>
                  <a:schemeClr val="lt2"/>
                </a:solidFill>
                <a:latin typeface="Meiryo"/>
                <a:ea typeface="Meiryo"/>
                <a:cs typeface="Meiryo"/>
                <a:sym typeface="Meiryo"/>
              </a:rPr>
              <a:t>代表による発表</a:t>
            </a:r>
            <a:endParaRPr sz="2100">
              <a:solidFill>
                <a:schemeClr val="lt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Microsoft Macintosh PowerPoint</Application>
  <PresentationFormat>画面に合わせる (16:9)</PresentationFormat>
  <Paragraphs>104</Paragraphs>
  <Slides>19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Simple Dark</vt:lpstr>
      <vt:lpstr>ORCID in PIDapalooza 2020: review &amp; personal reflections</vt:lpstr>
      <vt:lpstr>My personal history with ORCID</vt:lpstr>
      <vt:lpstr>Disclaimer</vt:lpstr>
      <vt:lpstr>PowerPoint プレゼンテーション</vt:lpstr>
      <vt:lpstr>Presentation by ORCID</vt:lpstr>
      <vt:lpstr>ORCID achieved break-even</vt:lpstr>
      <vt:lpstr>ORCID community is growing steadily</vt:lpstr>
      <vt:lpstr>Consistent messaging is hard</vt:lpstr>
      <vt:lpstr>Presentations by ORCID consortia</vt:lpstr>
      <vt:lpstr>Portugal</vt:lpstr>
      <vt:lpstr>Germany</vt:lpstr>
      <vt:lpstr>UK</vt:lpstr>
      <vt:lpstr>Presentations about ORCID applications</vt:lpstr>
      <vt:lpstr>Making connections throughout research cycle</vt:lpstr>
      <vt:lpstr>Use PIDs in research assessment</vt:lpstr>
      <vt:lpstr>Personal reflections</vt:lpstr>
      <vt:lpstr>Social interoperability</vt:lpstr>
      <vt:lpstr>最後に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ORCID in PIDapalooza 2020: review &amp; personal reflections</dc:title>
  <cp:lastModifiedBy>Miyairi Nobuko</cp:lastModifiedBy>
  <cp:revision>2</cp:revision>
  <dcterms:modified xsi:type="dcterms:W3CDTF">2020-02-27T18:10:41Z</dcterms:modified>
</cp:coreProperties>
</file>