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6858000" cy="5143500"/>
  <p:notesSz cx="6858000" cy="9144000"/>
  <p:embeddedFontLst>
    <p:embeddedFont>
      <p:font typeface="Consolas" panose="020B0609020204030204" pitchFamily="49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PT Sans Narrow" panose="020B0506020203020204" pitchFamily="34" charset="77"/>
      <p:regular r:id="rId45"/>
      <p:bold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8"/>
    <p:restoredTop sz="95345"/>
  </p:normalViewPr>
  <p:slideViewPr>
    <p:cSldViewPr snapToGrid="0">
      <p:cViewPr varScale="1">
        <p:scale>
          <a:sx n="133" d="100"/>
          <a:sy n="133" d="100"/>
        </p:scale>
        <p:origin x="1736" y="1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tmlpreview.github.io/?https://github.com/sr320/nb-2019/blob/master/C_bairdi/11-Deseq2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conductor.org/packages/devel/bioc/vignettes/DESeq2/inst/doc/DESeq2.html#standard-workflow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fg.alaska.gov/index.cfm?adfg=tannercrab.ma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2ec2d4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42ec2d4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Today I’ll talk about small part of bigger project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PIs: Dr. Pam Jensen and Dr. Steven Roberts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NPRB grant 1705: Tanner crab response to temperature change and </a:t>
            </a:r>
            <a:r>
              <a:rPr lang="en" dirty="0" err="1"/>
              <a:t>Hematodinium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2ec2d4f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42ec2d4f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cooked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42ec2d4f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42ec2d4f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infections can have similar manifestations – want to also do PCR, etc.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42ec2d4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42ec2d4f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4388478d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4388478d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Open Sans"/>
                <a:ea typeface="Open Sans"/>
                <a:cs typeface="Open Sans"/>
                <a:sym typeface="Open Sans"/>
              </a:rPr>
              <a:t>Help inform fishery management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Open Sans"/>
                <a:ea typeface="Open Sans"/>
                <a:cs typeface="Open Sans"/>
                <a:sym typeface="Open Sans"/>
              </a:rPr>
              <a:t>Look into these by looking at expressed genes </a:t>
            </a:r>
            <a:endParaRPr sz="10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42ec2d4f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42ec2d4f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Unbiased: either genes are present or not; the ones that are present will tell us what biological processes are taking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2ec2d4f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2ec2d4f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42ec2d4f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42ec2d4f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 next: experimental design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42ec2d4f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42ec2d4f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Immature males because thought that intermediate age are most susceptible - especially during molting when they are most vulnerable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Mature determined by ratio of carapace to cheliped length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After 9 days acclimation, hemolymph sampled from every crab</a:t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ccf772ab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ccf772ab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180 crabs chosen to continue (90 infected, 90 uninfected)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then they were separated in to tanks for temp. Treatment.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 infected/10 uninfected per tank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ccf772ab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ccf772ab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2ec2d4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42ec2d4f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Range from AK to coastal OR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42ec2d4f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42ec2d4f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4388478d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4388478d9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a lot of information and routes to go down with our samples, but today I’ll just be presenting some NEW DATA: not final.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 comparing infected and uninfected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4388478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4388478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 between the infected and uninfected crabs?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4388478d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4388478d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I’ll be talking about DEGs from here on out: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DEG = differentially expressed gene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-"/>
            </a:pPr>
            <a: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  <a:t>Only possible in comparisons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-"/>
            </a:pPr>
            <a: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  <a:t>Either more or less abundant in one group than in another (others)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-"/>
            </a:pPr>
            <a:r>
              <a:rPr lang="en" sz="1200" i="1" dirty="0">
                <a:latin typeface="Open Sans"/>
                <a:ea typeface="Open Sans"/>
                <a:cs typeface="Open Sans"/>
                <a:sym typeface="Open Sans"/>
              </a:rPr>
              <a:t>How conditions affect an organism</a:t>
            </a:r>
            <a:endParaRPr sz="12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4388478d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4388478d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2CC"/>
                </a:highlight>
              </a:rPr>
              <a:t>EXCITING! </a:t>
            </a:r>
            <a:r>
              <a:rPr lang="en" dirty="0"/>
              <a:t>Talk about how there are a lot more of the more abundant genes than less abundant.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Quite a lot more DEGs between infected and uninfected than we were expecting! Talk about how there are a lot more of the more abundant genes than less abundant.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Expected to see an increase in abundance of genes in response to the infection, but this is a much more dramatic difference than expected!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turns out, a lot of these genes are from the </a:t>
            </a:r>
            <a:r>
              <a:rPr lang="en-US" dirty="0" err="1"/>
              <a:t>Hematodinium</a:t>
            </a:r>
            <a:r>
              <a:rPr lang="en-US" dirty="0"/>
              <a:t>!!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http://htmlpreview.github.io/?https://github.com/sr320/nb-2019/blob/master/C_bairdi/11-Deseq2.html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Positive (“up”) are in uninfected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Negative (“down”) are in infected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https://www.bioconductor.org/packages/devel/bioc/vignettes/DESeq2/inst/doc/DESeq2.html#standard-workflow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4388478d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4388478d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4388478d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4388478d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 audience with the figure!!!!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scatterplot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Larger the dot, the more abundant process is in the infected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Color is just to make it pretty → doesn’t have to do with functioning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298 enriched genes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ccf772ab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ccf772ab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 about some cool things: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Movement: Cilia (dinoflagellates move with flagella/cilia)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Asexual reproduction (dinoflagellates reproduce asexually)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4388478d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4388478d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Don’t show up in the figure because so many </a:t>
            </a:r>
            <a:r>
              <a:rPr lang="en" sz="900" b="1" dirty="0" err="1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Hematodinium</a:t>
            </a:r>
            <a:r>
              <a:rPr lang="en" sz="900" b="1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genes. We have lists of genes and these are some of crab ones we found. </a:t>
            </a:r>
            <a:endParaRPr sz="900" b="1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Interleukin-1 receptor-associated kinase 4 (IRAK-4) (EC 2.7.11.1) → </a:t>
            </a:r>
            <a:r>
              <a:rPr lang="en" sz="1000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plays a critical role in initiating innate immune response against foreign pathogens</a:t>
            </a:r>
            <a:endParaRPr dirty="0"/>
          </a:p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Serine protease </a:t>
            </a:r>
            <a:r>
              <a:rPr lang="en" sz="900" dirty="0" err="1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persephone</a:t>
            </a: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(EC 3.4.21.-) → </a:t>
            </a:r>
            <a:r>
              <a:rPr lang="en" sz="1000" dirty="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role in innate immunity in response </a:t>
            </a:r>
            <a:endParaRPr sz="1000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76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Leukocyte elastase inhibitor A (Serine protease inhibitor EIA) (Serpin B1a) → innate immunity</a:t>
            </a:r>
            <a:endParaRPr sz="1000" dirty="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Others: </a:t>
            </a:r>
            <a:endParaRPr dirty="0"/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High mobility group protein DSP1 (Protein dorsal switch 1)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Toll-like receptor </a:t>
            </a:r>
            <a:r>
              <a:rPr lang="en" sz="900" dirty="0" err="1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Tollo</a:t>
            </a: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(Toll-like receptor 8)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Matrix metalloproteinase-2 (Dm2-MMP) (EC 3.4.24.-)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Autophagy protein 5 (APG5-like)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Leukocyte elastase inhibitor A (Serine protease inhibitor EIA) (Serpin B1a)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Serine protease </a:t>
            </a:r>
            <a:r>
              <a:rPr lang="en" sz="900" dirty="0" err="1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persephone</a:t>
            </a: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 (EC 3.4.21.-)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Toll-interacting protein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Complement component 1 Q subcomponent-binding protein,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Interleukin-1 receptor-associated kinase 4 (IRAK-4) (EC 2.7.11.1)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Putative serine protease K12H4.7 (EC 3.4.-.-)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Protein toll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6200" marR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1D1C1D"/>
                </a:solidFill>
                <a:latin typeface="Consolas"/>
                <a:ea typeface="Consolas"/>
                <a:cs typeface="Consolas"/>
                <a:sym typeface="Consolas"/>
              </a:rPr>
              <a:t>Interleukin enhancer-binding factor 2 homolog</a:t>
            </a:r>
            <a:endParaRPr sz="900" dirty="0">
              <a:solidFill>
                <a:srgbClr val="1D1C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ce1ac3c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ce1ac3c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Brand new data!!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 abundant genes involved in infected normal metabolism.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Tells us that the crabs normal metabolic functioning are negatively impacted by </a:t>
            </a:r>
            <a:r>
              <a:rPr lang="en" i="1" dirty="0" err="1"/>
              <a:t>Hematodinium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That they are stressed by the infection.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Makes sense since it’s known that the parasite takes over the crabs </a:t>
            </a:r>
            <a:r>
              <a:rPr lang="en" dirty="0" err="1"/>
              <a:t>hemol</a:t>
            </a:r>
            <a:r>
              <a:rPr lang="en" dirty="0"/>
              <a:t> spaces and outcompetes the host for nutrients and oxygen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CAVEAT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Currently, this is likely a biased comparison between the infected crab genes and the uninfected crab genes. </a:t>
            </a:r>
            <a:r>
              <a:rPr lang="en-US" dirty="0"/>
              <a:t>I</a:t>
            </a:r>
            <a:r>
              <a:rPr lang="en" dirty="0" err="1"/>
              <a:t>nfected</a:t>
            </a:r>
            <a:r>
              <a:rPr lang="en" dirty="0"/>
              <a:t> group has much more </a:t>
            </a:r>
            <a:r>
              <a:rPr lang="en" i="1" dirty="0" err="1"/>
              <a:t>Hematodinium</a:t>
            </a:r>
            <a:r>
              <a:rPr lang="en" i="0" dirty="0"/>
              <a:t> genes than it does crab genes, while the uninfected group only has crab genes, and the </a:t>
            </a:r>
            <a:r>
              <a:rPr lang="en" i="0" dirty="0" err="1"/>
              <a:t>RNAseq</a:t>
            </a:r>
            <a:r>
              <a:rPr lang="en" i="0" dirty="0"/>
              <a:t> data was normalized for the number of reads in each sample. This means that we are making a bit of an unfair comparison between the crab genes in these two groups.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/>
              <a:t>Currently working to tease apart the </a:t>
            </a:r>
            <a:r>
              <a:rPr lang="en" i="0" dirty="0" err="1"/>
              <a:t>Hemat</a:t>
            </a:r>
            <a:r>
              <a:rPr lang="en" i="0" dirty="0"/>
              <a:t>. and crab genes to see if this apparent decrease in crab metabolism in the infected group is not confounded by the effect and presence of </a:t>
            </a:r>
            <a:r>
              <a:rPr lang="en" i="0" dirty="0" err="1"/>
              <a:t>Hemat</a:t>
            </a:r>
            <a:r>
              <a:rPr lang="en" i="0" dirty="0"/>
              <a:t>. genes.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2ec2d4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42ec2d4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>
                <a:solidFill>
                  <a:schemeClr val="hlink"/>
                </a:solidFill>
                <a:hlinkClick r:id="rId3"/>
              </a:rPr>
              <a:t>This project will focus on AK Tanner crabs, and more specifically, SE AK tanner crabs, whose populations supported a 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https://www.adfg.alaska.gov/index.cfm?adfg=tannercrab.main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4388478d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4388478d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Keep in mind caveat I mentioned a minute ago- that last bullet point may change.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markers of neg. Impact on metabolism and of infection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Can look for them in samples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42ec2d4f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42ec2d4f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samples from crabs at all of these time points, infection statuses and temperature treatments.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 addition to teasing apart the crab and </a:t>
            </a:r>
            <a:r>
              <a:rPr lang="en" b="1" dirty="0" err="1"/>
              <a:t>Hematodinium</a:t>
            </a:r>
            <a:r>
              <a:rPr lang="en" b="1" dirty="0"/>
              <a:t> genes</a:t>
            </a:r>
            <a:r>
              <a:rPr lang="en" dirty="0"/>
              <a:t>- also will be looking at differences between all these different treatments and how they change in response to condition and temperature treatment and time in both the crab and </a:t>
            </a:r>
            <a:r>
              <a:rPr lang="en" i="1" dirty="0" err="1"/>
              <a:t>hematodinium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Will use qPCR to look at individual crab expressions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cbc7f9f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cbc7f9f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we produce can be used to better est. crab pop numbers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be used by other researchers  to investigate a multitude of hypotheses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</a:t>
            </a:r>
            <a:r>
              <a:rPr lang="en-US" dirty="0"/>
              <a:t>W</a:t>
            </a:r>
            <a:r>
              <a:rPr lang="en" dirty="0"/>
              <a:t>ill stocks respond differently?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Better protect against future outbreaks; understand how different populations will respond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together and future work can inform fishery management – protect crabs and the fishery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42ec2d4f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42ec2d4f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42ec2d4f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42ec2d4f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Many threats to fishery – 2 major ones are: …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On average, lower prev. In SE compared to Bering Sea populations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https://</a:t>
            </a:r>
            <a:r>
              <a:rPr lang="en" sz="1200" dirty="0" err="1">
                <a:latin typeface="Open Sans"/>
                <a:ea typeface="Open Sans"/>
                <a:cs typeface="Open Sans"/>
                <a:sym typeface="Open Sans"/>
              </a:rPr>
              <a:t>www.fisheries.noaa.gov</a:t>
            </a: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/feature-story/new-marine-heatwave-emerges-west-coast-resembles-blob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2ec2d4f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2ec2d4f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 to image when intro. </a:t>
            </a:r>
            <a:r>
              <a:rPr lang="en-US" dirty="0" err="1"/>
              <a:t>Hemato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42ec2d4f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42ec2d4f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2ec2d4f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2ec2d4f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2ec2d4f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2ec2d4f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2ec2d4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2ec2d4f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Droopy; slow moving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5255801" y="3176888"/>
            <a:ext cx="42165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1181276" y="3158252"/>
            <a:ext cx="42165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753108" y="1022025"/>
            <a:ext cx="5352501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753113" y="3969100"/>
            <a:ext cx="5352501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753113" y="1751764"/>
            <a:ext cx="5352525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602919" y="2850039"/>
            <a:ext cx="365287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38" y="2571900"/>
            <a:ext cx="6858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33775" y="814800"/>
            <a:ext cx="6428475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56" y="5045700"/>
            <a:ext cx="6858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33775" y="1266325"/>
            <a:ext cx="639045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233775" y="1266175"/>
            <a:ext cx="2999925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3624300" y="1266175"/>
            <a:ext cx="2999925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10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405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92" name="Google Shape;92;p21"/>
          <p:cNvCxnSpPr/>
          <p:nvPr/>
        </p:nvCxnSpPr>
        <p:spPr>
          <a:xfrm>
            <a:off x="3772256" y="4495500"/>
            <a:ext cx="35122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199125" y="1039675"/>
            <a:ext cx="30339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199125" y="27268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233775" y="4230725"/>
            <a:ext cx="4499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18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56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 hasCustomPrompt="1"/>
          </p:nvPr>
        </p:nvSpPr>
        <p:spPr>
          <a:xfrm>
            <a:off x="233775" y="1304850"/>
            <a:ext cx="639045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975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233775" y="2995650"/>
            <a:ext cx="639045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33775" y="1266325"/>
            <a:ext cx="639045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7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64988" y="946026"/>
            <a:ext cx="6732900" cy="706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2775" dirty="0">
                <a:latin typeface="Arial"/>
                <a:ea typeface="Arial"/>
                <a:cs typeface="Arial"/>
                <a:sym typeface="Arial"/>
              </a:rPr>
              <a:t>Effects of Bitter Crab Disease on gene expression in Alaska Tanner Crabs</a:t>
            </a:r>
            <a:endParaRPr sz="277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subTitle" idx="4294967295"/>
          </p:nvPr>
        </p:nvSpPr>
        <p:spPr>
          <a:xfrm>
            <a:off x="1602919" y="2723322"/>
            <a:ext cx="3652875" cy="15212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buNone/>
            </a:pPr>
            <a:r>
              <a:rPr lang="e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Grace Crandall, MS student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Roberts Lab, UW SAFS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AMSS 2020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NPRB Grant 1705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87" y="2965622"/>
            <a:ext cx="1374320" cy="13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7637" y="3043718"/>
            <a:ext cx="784613" cy="129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9307" y="3375588"/>
            <a:ext cx="989326" cy="86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2950" y="3163638"/>
            <a:ext cx="1250344" cy="125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24225" cy="123203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BCD signs: 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latin typeface="Arial"/>
                <a:ea typeface="Arial"/>
                <a:cs typeface="Arial"/>
                <a:sym typeface="Arial"/>
              </a:rPr>
              <a:t>bitter, chalky meat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391" y="1499025"/>
            <a:ext cx="3385219" cy="222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233775" y="63380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Diagnosis					        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233775" y="1535419"/>
            <a:ext cx="2999925" cy="24770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Gross signs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PCR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Hemolymph smears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Histology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233775" y="63380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Diagnosis	       Prognosis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233775" y="1535419"/>
            <a:ext cx="2999925" cy="24770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Gross signs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PCR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Hemolymph smears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Histology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2"/>
          </p:nvPr>
        </p:nvSpPr>
        <p:spPr>
          <a:xfrm>
            <a:off x="3233700" y="1507256"/>
            <a:ext cx="3549825" cy="24770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Death…?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Chronic…?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Death from secondary factors…?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        Suffocation; starvation; etc.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6"/>
          <p:cNvSpPr/>
          <p:nvPr/>
        </p:nvSpPr>
        <p:spPr>
          <a:xfrm>
            <a:off x="0" y="633806"/>
            <a:ext cx="3159225" cy="3745800"/>
          </a:xfrm>
          <a:prstGeom prst="rect">
            <a:avLst/>
          </a:prstGeom>
          <a:solidFill>
            <a:srgbClr val="E8E9E2">
              <a:alpha val="55310"/>
            </a:srgbClr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233775" y="63380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>
                <a:latin typeface="Arial"/>
                <a:ea typeface="Arial"/>
                <a:cs typeface="Arial"/>
                <a:sym typeface="Arial"/>
              </a:rPr>
              <a:t>Goals of project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1"/>
          </p:nvPr>
        </p:nvSpPr>
        <p:spPr>
          <a:xfrm>
            <a:off x="233775" y="1608281"/>
            <a:ext cx="6390450" cy="20126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85750">
              <a:buSzPts val="2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Understand interactions between temperature, infection, and crab physiology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spcBef>
                <a:spcPts val="120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85750">
              <a:spcBef>
                <a:spcPts val="1200"/>
              </a:spcBef>
              <a:buSzPts val="2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Understand unknowns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spcBef>
                <a:spcPts val="0"/>
              </a:spcBef>
              <a:buSzPts val="24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Mortality; transmission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233775" y="63380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>
                <a:latin typeface="Arial"/>
                <a:ea typeface="Arial"/>
                <a:cs typeface="Arial"/>
                <a:sym typeface="Arial"/>
              </a:rPr>
              <a:t>Genes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99024" y="1719753"/>
            <a:ext cx="4136094" cy="16958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66700">
              <a:lnSpc>
                <a:spcPct val="10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Unbiased </a:t>
            </a:r>
          </a:p>
          <a:p>
            <a:pPr marL="76200" indent="0">
              <a:lnSpc>
                <a:spcPct val="100000"/>
              </a:lnSpc>
              <a:buSzPts val="2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0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Basic functionality in organism</a:t>
            </a:r>
          </a:p>
          <a:p>
            <a:pPr marL="76200" indent="0">
              <a:lnSpc>
                <a:spcPct val="100000"/>
              </a:lnSpc>
              <a:buSzPts val="2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0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Differential abundance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667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○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how conditions affect organism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750" y="1278656"/>
            <a:ext cx="2605950" cy="227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body" idx="1"/>
          </p:nvPr>
        </p:nvSpPr>
        <p:spPr>
          <a:xfrm>
            <a:off x="233775" y="1333238"/>
            <a:ext cx="6390450" cy="2477025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" sz="2700" b="1">
                <a:latin typeface="Arial"/>
                <a:ea typeface="Arial"/>
                <a:cs typeface="Arial"/>
                <a:sym typeface="Arial"/>
              </a:rPr>
              <a:t>Transcriptomics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233775" y="63380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>
                <a:latin typeface="Arial"/>
                <a:ea typeface="Arial"/>
                <a:cs typeface="Arial"/>
                <a:sym typeface="Arial"/>
              </a:rPr>
              <a:t>Transcriptomics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0"/>
          <p:cNvSpPr txBox="1">
            <a:spLocks noGrp="1"/>
          </p:cNvSpPr>
          <p:nvPr>
            <p:ph type="body" idx="1"/>
          </p:nvPr>
        </p:nvSpPr>
        <p:spPr>
          <a:xfrm>
            <a:off x="233775" y="1568419"/>
            <a:ext cx="6390450" cy="24770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DNA  → RNA → Protein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0"/>
          <p:cNvSpPr/>
          <p:nvPr/>
        </p:nvSpPr>
        <p:spPr>
          <a:xfrm>
            <a:off x="2557181" y="2066100"/>
            <a:ext cx="753975" cy="240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21" name="Google Shape;221;p40"/>
          <p:cNvSpPr/>
          <p:nvPr/>
        </p:nvSpPr>
        <p:spPr>
          <a:xfrm>
            <a:off x="3486150" y="2066100"/>
            <a:ext cx="753975" cy="240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22" name="Google Shape;222;p40"/>
          <p:cNvSpPr txBox="1"/>
          <p:nvPr/>
        </p:nvSpPr>
        <p:spPr>
          <a:xfrm>
            <a:off x="2459494" y="2431744"/>
            <a:ext cx="946575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200" dirty="0">
                <a:solidFill>
                  <a:schemeClr val="dk2"/>
                </a:solidFill>
              </a:rPr>
              <a:t>transcribe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3524300" y="2445750"/>
            <a:ext cx="830475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200">
                <a:solidFill>
                  <a:schemeClr val="dk2"/>
                </a:solidFill>
              </a:rPr>
              <a:t>translate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3055969" y="1568419"/>
            <a:ext cx="579150" cy="1497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25" name="Google Shape;225;p40"/>
          <p:cNvSpPr txBox="1"/>
          <p:nvPr/>
        </p:nvSpPr>
        <p:spPr>
          <a:xfrm>
            <a:off x="1712896" y="3204919"/>
            <a:ext cx="3432208" cy="5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Collection of mRNA sequence = transcriptome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0" y="37045"/>
            <a:ext cx="685800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Crab sampling and acclimation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88425" y="1412637"/>
            <a:ext cx="3813300" cy="336149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66700"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~400 immature, male crabs sampled from Juneau by ADF&amp;G fall 2017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66700">
              <a:spcBef>
                <a:spcPts val="750"/>
              </a:spcBef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cPCR at NOAA lab for initial infection status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66700">
              <a:spcBef>
                <a:spcPts val="750"/>
              </a:spcBef>
              <a:spcAft>
                <a:spcPts val="750"/>
              </a:spcAft>
              <a:buSzPts val="20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Crabs acclimate for 9 days to tanks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083" y="2051068"/>
            <a:ext cx="2874492" cy="216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233775" y="57545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>
                <a:latin typeface="Arial"/>
                <a:ea typeface="Arial"/>
                <a:cs typeface="Arial"/>
                <a:sym typeface="Arial"/>
              </a:rPr>
              <a:t>Experimental Design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2"/>
          <p:cNvSpPr/>
          <p:nvPr/>
        </p:nvSpPr>
        <p:spPr>
          <a:xfrm>
            <a:off x="2413275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39" name="Google Shape;239;p42"/>
          <p:cNvSpPr/>
          <p:nvPr/>
        </p:nvSpPr>
        <p:spPr>
          <a:xfrm>
            <a:off x="3104916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0" name="Google Shape;240;p42"/>
          <p:cNvSpPr/>
          <p:nvPr/>
        </p:nvSpPr>
        <p:spPr>
          <a:xfrm>
            <a:off x="3796547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1" name="Google Shape;241;p42"/>
          <p:cNvSpPr/>
          <p:nvPr/>
        </p:nvSpPr>
        <p:spPr>
          <a:xfrm>
            <a:off x="4813435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2" name="Google Shape;242;p42"/>
          <p:cNvSpPr/>
          <p:nvPr/>
        </p:nvSpPr>
        <p:spPr>
          <a:xfrm>
            <a:off x="5505075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3" name="Google Shape;243;p42"/>
          <p:cNvSpPr/>
          <p:nvPr/>
        </p:nvSpPr>
        <p:spPr>
          <a:xfrm>
            <a:off x="6196706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4" name="Google Shape;244;p42"/>
          <p:cNvSpPr/>
          <p:nvPr/>
        </p:nvSpPr>
        <p:spPr>
          <a:xfrm>
            <a:off x="78731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5" name="Google Shape;245;p42"/>
          <p:cNvSpPr/>
          <p:nvPr/>
        </p:nvSpPr>
        <p:spPr>
          <a:xfrm>
            <a:off x="770372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6" name="Google Shape;246;p42"/>
          <p:cNvSpPr/>
          <p:nvPr/>
        </p:nvSpPr>
        <p:spPr>
          <a:xfrm>
            <a:off x="1462022" y="1683300"/>
            <a:ext cx="603675" cy="114165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7" name="Google Shape;247;p42"/>
          <p:cNvSpPr txBox="1"/>
          <p:nvPr/>
        </p:nvSpPr>
        <p:spPr>
          <a:xfrm>
            <a:off x="139669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48" name="Google Shape;248;p42"/>
          <p:cNvSpPr txBox="1"/>
          <p:nvPr/>
        </p:nvSpPr>
        <p:spPr>
          <a:xfrm>
            <a:off x="3853725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49" name="Google Shape;249;p42"/>
          <p:cNvSpPr txBox="1"/>
          <p:nvPr/>
        </p:nvSpPr>
        <p:spPr>
          <a:xfrm>
            <a:off x="5564138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50" name="Google Shape;250;p42"/>
          <p:cNvSpPr txBox="1"/>
          <p:nvPr/>
        </p:nvSpPr>
        <p:spPr>
          <a:xfrm>
            <a:off x="6255769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FF0000"/>
                </a:solidFill>
              </a:rPr>
              <a:t>10</a:t>
            </a:r>
            <a:endParaRPr sz="1800" dirty="0">
              <a:solidFill>
                <a:srgbClr val="FF0000"/>
              </a:solidFill>
            </a:endParaRPr>
          </a:p>
          <a:p>
            <a:endParaRPr sz="1800" dirty="0">
              <a:solidFill>
                <a:srgbClr val="FF0000"/>
              </a:solidFill>
            </a:endParaRPr>
          </a:p>
          <a:p>
            <a:r>
              <a:rPr lang="en" sz="1800" dirty="0"/>
              <a:t>10</a:t>
            </a:r>
            <a:endParaRPr sz="1800" dirty="0"/>
          </a:p>
        </p:txBody>
      </p:sp>
      <p:sp>
        <p:nvSpPr>
          <p:cNvPr id="251" name="Google Shape;251;p42"/>
          <p:cNvSpPr txBox="1"/>
          <p:nvPr/>
        </p:nvSpPr>
        <p:spPr>
          <a:xfrm>
            <a:off x="829444" y="1809863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52" name="Google Shape;252;p42"/>
          <p:cNvSpPr txBox="1"/>
          <p:nvPr/>
        </p:nvSpPr>
        <p:spPr>
          <a:xfrm>
            <a:off x="1505072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53" name="Google Shape;253;p42"/>
          <p:cNvSpPr txBox="1"/>
          <p:nvPr/>
        </p:nvSpPr>
        <p:spPr>
          <a:xfrm>
            <a:off x="3163979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54" name="Google Shape;254;p42"/>
          <p:cNvSpPr txBox="1"/>
          <p:nvPr/>
        </p:nvSpPr>
        <p:spPr>
          <a:xfrm>
            <a:off x="4880044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55" name="Google Shape;255;p42"/>
          <p:cNvSpPr txBox="1"/>
          <p:nvPr/>
        </p:nvSpPr>
        <p:spPr>
          <a:xfrm>
            <a:off x="2476556" y="1800525"/>
            <a:ext cx="485550" cy="8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10</a:t>
            </a:r>
            <a:endParaRPr sz="1800">
              <a:solidFill>
                <a:srgbClr val="FF0000"/>
              </a:solidFill>
            </a:endParaRPr>
          </a:p>
          <a:p>
            <a:endParaRPr sz="1800">
              <a:solidFill>
                <a:srgbClr val="FF0000"/>
              </a:solidFill>
            </a:endParaRPr>
          </a:p>
          <a:p>
            <a:r>
              <a:rPr lang="en" sz="1800"/>
              <a:t>10</a:t>
            </a:r>
            <a:endParaRPr sz="1800"/>
          </a:p>
        </p:txBody>
      </p:sp>
      <p:sp>
        <p:nvSpPr>
          <p:cNvPr id="256" name="Google Shape;256;p42"/>
          <p:cNvSpPr txBox="1"/>
          <p:nvPr/>
        </p:nvSpPr>
        <p:spPr>
          <a:xfrm>
            <a:off x="236175" y="3123713"/>
            <a:ext cx="1640250" cy="380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800"/>
              <a:t>Cold: 4˚C</a:t>
            </a:r>
            <a:endParaRPr sz="1800"/>
          </a:p>
        </p:txBody>
      </p:sp>
      <p:sp>
        <p:nvSpPr>
          <p:cNvPr id="257" name="Google Shape;257;p42"/>
          <p:cNvSpPr txBox="1"/>
          <p:nvPr/>
        </p:nvSpPr>
        <p:spPr>
          <a:xfrm>
            <a:off x="4937100" y="3115294"/>
            <a:ext cx="1640250" cy="380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800" dirty="0"/>
              <a:t>Warm: 10˚C</a:t>
            </a:r>
            <a:endParaRPr sz="1800" dirty="0"/>
          </a:p>
        </p:txBody>
      </p:sp>
      <p:sp>
        <p:nvSpPr>
          <p:cNvPr id="258" name="Google Shape;258;p42"/>
          <p:cNvSpPr txBox="1"/>
          <p:nvPr/>
        </p:nvSpPr>
        <p:spPr>
          <a:xfrm>
            <a:off x="2586638" y="3123713"/>
            <a:ext cx="1640250" cy="380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800"/>
              <a:t>Ambient: 6˚C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233775" y="633806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>
                <a:latin typeface="Arial"/>
                <a:ea typeface="Arial"/>
                <a:cs typeface="Arial"/>
                <a:sym typeface="Arial"/>
              </a:rPr>
              <a:t>Sampling scheme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43"/>
          <p:cNvCxnSpPr/>
          <p:nvPr/>
        </p:nvCxnSpPr>
        <p:spPr>
          <a:xfrm>
            <a:off x="467438" y="2966288"/>
            <a:ext cx="581625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43"/>
          <p:cNvCxnSpPr/>
          <p:nvPr/>
        </p:nvCxnSpPr>
        <p:spPr>
          <a:xfrm>
            <a:off x="491756" y="2966344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43"/>
          <p:cNvCxnSpPr/>
          <p:nvPr/>
        </p:nvCxnSpPr>
        <p:spPr>
          <a:xfrm>
            <a:off x="2701744" y="29662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43"/>
          <p:cNvCxnSpPr/>
          <p:nvPr/>
        </p:nvCxnSpPr>
        <p:spPr>
          <a:xfrm>
            <a:off x="6264438" y="29662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43"/>
          <p:cNvSpPr txBox="1"/>
          <p:nvPr/>
        </p:nvSpPr>
        <p:spPr>
          <a:xfrm>
            <a:off x="160706" y="3427088"/>
            <a:ext cx="11400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dk2"/>
                </a:solidFill>
              </a:rPr>
              <a:t>Day 0</a:t>
            </a:r>
            <a:endParaRPr sz="1500" b="1" dirty="0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 dirty="0">
              <a:solidFill>
                <a:schemeClr val="dk2"/>
              </a:solidFill>
            </a:endParaRPr>
          </a:p>
        </p:txBody>
      </p:sp>
      <p:sp>
        <p:nvSpPr>
          <p:cNvPr id="269" name="Google Shape;269;p43"/>
          <p:cNvSpPr txBox="1"/>
          <p:nvPr/>
        </p:nvSpPr>
        <p:spPr>
          <a:xfrm>
            <a:off x="2174081" y="3427088"/>
            <a:ext cx="10473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Day 3</a:t>
            </a:r>
            <a:endParaRPr sz="1500" b="1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>
              <a:solidFill>
                <a:schemeClr val="dk2"/>
              </a:solidFill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5740750" y="3427088"/>
            <a:ext cx="10473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Day 17</a:t>
            </a:r>
            <a:endParaRPr sz="1500" b="1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>
              <a:solidFill>
                <a:schemeClr val="dk2"/>
              </a:solidFill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103556" y="1749375"/>
            <a:ext cx="1403775" cy="10732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dk2"/>
                </a:solidFill>
              </a:rPr>
              <a:t>Hemolymph sampled </a:t>
            </a:r>
          </a:p>
          <a:p>
            <a:pPr algn="ctr"/>
            <a:r>
              <a:rPr lang="en" sz="1500" b="1" u="sng" dirty="0">
                <a:solidFill>
                  <a:schemeClr val="dk2"/>
                </a:solidFill>
              </a:rPr>
              <a:t>pre-temp. treatments</a:t>
            </a:r>
            <a:endParaRPr sz="1500" b="1" u="sng" dirty="0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 dirty="0">
              <a:solidFill>
                <a:schemeClr val="dk2"/>
              </a:solidFill>
            </a:endParaRPr>
          </a:p>
          <a:p>
            <a:pPr algn="ctr"/>
            <a:endParaRPr sz="1500" b="1" dirty="0">
              <a:solidFill>
                <a:schemeClr val="dk2"/>
              </a:solidFill>
            </a:endParaRPr>
          </a:p>
        </p:txBody>
      </p:sp>
      <p:sp>
        <p:nvSpPr>
          <p:cNvPr id="272" name="Google Shape;272;p43"/>
          <p:cNvSpPr txBox="1"/>
          <p:nvPr/>
        </p:nvSpPr>
        <p:spPr>
          <a:xfrm>
            <a:off x="1995881" y="2014706"/>
            <a:ext cx="1403775" cy="7987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Hemolymph sampled from all treatments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5431500" y="2014706"/>
            <a:ext cx="1403775" cy="7987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Hemolymph sampled from all treatments</a:t>
            </a:r>
            <a:endParaRPr sz="15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0" y="51908"/>
            <a:ext cx="685800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Tanner Crab 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i="1" dirty="0" err="1">
                <a:latin typeface="Arial"/>
                <a:ea typeface="Arial"/>
                <a:cs typeface="Arial"/>
                <a:sym typeface="Arial"/>
              </a:rPr>
              <a:t>Chionoecetes</a:t>
            </a:r>
            <a:r>
              <a:rPr lang="en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i="1" dirty="0" err="1">
                <a:latin typeface="Arial"/>
                <a:ea typeface="Arial"/>
                <a:cs typeface="Arial"/>
                <a:sym typeface="Arial"/>
              </a:rPr>
              <a:t>bairdi</a:t>
            </a:r>
            <a:r>
              <a:rPr lang="en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647" y="1327552"/>
            <a:ext cx="4774706" cy="318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How did we sample hemolymph?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4"/>
          <p:cNvSpPr txBox="1">
            <a:spLocks noGrp="1"/>
          </p:cNvSpPr>
          <p:nvPr>
            <p:ph type="body" idx="1"/>
          </p:nvPr>
        </p:nvSpPr>
        <p:spPr>
          <a:xfrm>
            <a:off x="3764475" y="1407902"/>
            <a:ext cx="2859750" cy="8601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Stored in </a:t>
            </a:r>
            <a:r>
              <a:rPr lang="en" dirty="0" err="1">
                <a:latin typeface="Arial"/>
                <a:ea typeface="Arial"/>
                <a:cs typeface="Arial"/>
                <a:sym typeface="Arial"/>
              </a:rPr>
              <a:t>RNAlater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for RNA extraction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75" y="1407902"/>
            <a:ext cx="3436423" cy="299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45"/>
          <p:cNvCxnSpPr/>
          <p:nvPr/>
        </p:nvCxnSpPr>
        <p:spPr>
          <a:xfrm>
            <a:off x="235125" y="2953125"/>
            <a:ext cx="581625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45"/>
          <p:cNvCxnSpPr/>
          <p:nvPr/>
        </p:nvCxnSpPr>
        <p:spPr>
          <a:xfrm>
            <a:off x="6026213" y="29662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45"/>
          <p:cNvSpPr txBox="1"/>
          <p:nvPr/>
        </p:nvSpPr>
        <p:spPr>
          <a:xfrm>
            <a:off x="5429455" y="3427088"/>
            <a:ext cx="10473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Day 17</a:t>
            </a:r>
            <a:endParaRPr sz="1500" b="1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>
              <a:solidFill>
                <a:schemeClr val="dk2"/>
              </a:solidFill>
            </a:endParaRPr>
          </a:p>
        </p:txBody>
      </p:sp>
      <p:sp>
        <p:nvSpPr>
          <p:cNvPr id="292" name="Google Shape;292;p45"/>
          <p:cNvSpPr/>
          <p:nvPr/>
        </p:nvSpPr>
        <p:spPr>
          <a:xfrm>
            <a:off x="2173988" y="833419"/>
            <a:ext cx="4593375" cy="923625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93" name="Google Shape;293;p45"/>
          <p:cNvSpPr txBox="1"/>
          <p:nvPr/>
        </p:nvSpPr>
        <p:spPr>
          <a:xfrm>
            <a:off x="3614325" y="980194"/>
            <a:ext cx="1606275" cy="6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800" b="1" dirty="0"/>
              <a:t>INFECTED</a:t>
            </a:r>
            <a:endParaRPr sz="1800" b="1" dirty="0"/>
          </a:p>
        </p:txBody>
      </p:sp>
      <p:sp>
        <p:nvSpPr>
          <p:cNvPr id="294" name="Google Shape;294;p45"/>
          <p:cNvSpPr/>
          <p:nvPr/>
        </p:nvSpPr>
        <p:spPr>
          <a:xfrm>
            <a:off x="2174081" y="1861725"/>
            <a:ext cx="4593375" cy="923625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95" name="Google Shape;295;p45"/>
          <p:cNvSpPr txBox="1"/>
          <p:nvPr/>
        </p:nvSpPr>
        <p:spPr>
          <a:xfrm>
            <a:off x="3582764" y="1976020"/>
            <a:ext cx="1775822" cy="7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800" b="1" dirty="0"/>
              <a:t>UNINFECTED</a:t>
            </a:r>
            <a:endParaRPr sz="1800" b="1" dirty="0"/>
          </a:p>
        </p:txBody>
      </p:sp>
      <p:cxnSp>
        <p:nvCxnSpPr>
          <p:cNvPr id="296" name="Google Shape;296;p45"/>
          <p:cNvCxnSpPr/>
          <p:nvPr/>
        </p:nvCxnSpPr>
        <p:spPr>
          <a:xfrm>
            <a:off x="2701744" y="29662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45"/>
          <p:cNvSpPr txBox="1"/>
          <p:nvPr/>
        </p:nvSpPr>
        <p:spPr>
          <a:xfrm>
            <a:off x="2174081" y="3427088"/>
            <a:ext cx="10473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 dirty="0">
                <a:solidFill>
                  <a:schemeClr val="dk2"/>
                </a:solidFill>
              </a:rPr>
              <a:t>Day 3</a:t>
            </a:r>
            <a:endParaRPr sz="1500" b="1" dirty="0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xfrm>
            <a:off x="19" y="633806"/>
            <a:ext cx="685800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550" dirty="0">
                <a:latin typeface="Arial"/>
                <a:ea typeface="Arial"/>
                <a:cs typeface="Arial"/>
                <a:sym typeface="Arial"/>
              </a:rPr>
              <a:t>How are the infected and uninfected crabs different?</a:t>
            </a:r>
            <a:endParaRPr sz="25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19" y="633806"/>
            <a:ext cx="6858000" cy="8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550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How are the infected and uninfected crabs different?</a:t>
            </a:r>
            <a:endParaRPr sz="2550">
              <a:solidFill>
                <a:srgbClr val="FCE5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19" y="1948256"/>
            <a:ext cx="6858000" cy="1358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550">
                <a:latin typeface="Arial"/>
                <a:ea typeface="Arial"/>
                <a:cs typeface="Arial"/>
                <a:sym typeface="Arial"/>
              </a:rPr>
              <a:t>What genes are differentially expressed in the infected crabs compared to the uninfected crabs?</a:t>
            </a:r>
            <a:endParaRPr sz="25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How many DEGs did we find?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96250" y="1435378"/>
            <a:ext cx="3347588" cy="28930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58468 DEGs total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	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3062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less abundant in infected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34290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55406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more abundant in infected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342900"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48"/>
          <p:cNvPicPr preferRelativeResize="0"/>
          <p:nvPr/>
        </p:nvPicPr>
        <p:blipFill rotWithShape="1">
          <a:blip r:embed="rId3">
            <a:alphaModFix/>
          </a:blip>
          <a:srcRect r="28658"/>
          <a:stretch/>
        </p:blipFill>
        <p:spPr>
          <a:xfrm>
            <a:off x="3429000" y="1364081"/>
            <a:ext cx="3347588" cy="303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162469" y="1833956"/>
            <a:ext cx="6518925" cy="1073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>
                <a:latin typeface="Arial"/>
                <a:ea typeface="Arial"/>
                <a:cs typeface="Arial"/>
                <a:sym typeface="Arial"/>
              </a:rPr>
              <a:t>What are these DEGs doing?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7" y="962907"/>
            <a:ext cx="3901742" cy="3723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41;p52">
            <a:extLst>
              <a:ext uri="{FF2B5EF4-FFF2-40B4-BE49-F238E27FC236}">
                <a16:creationId xmlns:a16="http://schemas.microsoft.com/office/drawing/2014/main" id="{16F4C564-BEC1-1A40-B13C-8038AAD384F2}"/>
              </a:ext>
            </a:extLst>
          </p:cNvPr>
          <p:cNvSpPr txBox="1">
            <a:spLocks/>
          </p:cNvSpPr>
          <p:nvPr/>
        </p:nvSpPr>
        <p:spPr>
          <a:xfrm>
            <a:off x="21657" y="-7293"/>
            <a:ext cx="6836343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>
                <a:latin typeface="Arial"/>
                <a:ea typeface="Arial"/>
                <a:cs typeface="Arial"/>
                <a:sym typeface="Arial"/>
              </a:rPr>
              <a:t>High abundance in infected 						group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7" y="962907"/>
            <a:ext cx="3901742" cy="372328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1"/>
          <p:cNvSpPr txBox="1"/>
          <p:nvPr/>
        </p:nvSpPr>
        <p:spPr>
          <a:xfrm>
            <a:off x="4079849" y="1545309"/>
            <a:ext cx="2621700" cy="255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500" u="sng" dirty="0">
                <a:solidFill>
                  <a:schemeClr val="dk2"/>
                </a:solidFill>
              </a:rPr>
              <a:t>Some </a:t>
            </a:r>
            <a:r>
              <a:rPr lang="en" sz="1500" i="1" u="sng" dirty="0" err="1">
                <a:solidFill>
                  <a:schemeClr val="dk2"/>
                </a:solidFill>
              </a:rPr>
              <a:t>Hematodinium</a:t>
            </a:r>
            <a:r>
              <a:rPr lang="en" sz="1500" u="sng" dirty="0">
                <a:solidFill>
                  <a:schemeClr val="dk2"/>
                </a:solidFill>
              </a:rPr>
              <a:t> genes:</a:t>
            </a:r>
            <a:endParaRPr sz="1500" u="sng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u="sng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Movement: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Cilia motility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Cilia organization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Reproduction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Asexual reproduction</a:t>
            </a:r>
            <a:endParaRPr sz="1350" b="1" dirty="0">
              <a:solidFill>
                <a:schemeClr val="dk2"/>
              </a:solidFill>
            </a:endParaRPr>
          </a:p>
        </p:txBody>
      </p:sp>
      <p:sp>
        <p:nvSpPr>
          <p:cNvPr id="5" name="Google Shape;341;p52">
            <a:extLst>
              <a:ext uri="{FF2B5EF4-FFF2-40B4-BE49-F238E27FC236}">
                <a16:creationId xmlns:a16="http://schemas.microsoft.com/office/drawing/2014/main" id="{6BE40EED-5081-E441-8C1E-EFBAAC233798}"/>
              </a:ext>
            </a:extLst>
          </p:cNvPr>
          <p:cNvSpPr txBox="1">
            <a:spLocks/>
          </p:cNvSpPr>
          <p:nvPr/>
        </p:nvSpPr>
        <p:spPr>
          <a:xfrm>
            <a:off x="21657" y="-7293"/>
            <a:ext cx="6836343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>
                <a:latin typeface="Arial"/>
                <a:ea typeface="Arial"/>
                <a:cs typeface="Arial"/>
                <a:sym typeface="Arial"/>
              </a:rPr>
              <a:t>High abundance in infected 						group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7" y="972532"/>
            <a:ext cx="3901742" cy="372328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2"/>
          <p:cNvSpPr txBox="1"/>
          <p:nvPr/>
        </p:nvSpPr>
        <p:spPr>
          <a:xfrm>
            <a:off x="4079849" y="1474415"/>
            <a:ext cx="2621700" cy="255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500" u="sng" dirty="0">
                <a:solidFill>
                  <a:schemeClr val="dk2"/>
                </a:solidFill>
              </a:rPr>
              <a:t>Some crab immune genes: </a:t>
            </a:r>
            <a:endParaRPr sz="1500" u="sng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50" dirty="0">
                <a:solidFill>
                  <a:schemeClr val="dk2"/>
                </a:solidFill>
              </a:rPr>
              <a:t>- </a:t>
            </a:r>
            <a:r>
              <a:rPr lang="en" sz="1350" b="1" dirty="0">
                <a:solidFill>
                  <a:schemeClr val="dk2"/>
                </a:solidFill>
              </a:rPr>
              <a:t>Interleukin-1 receptor associated kinase 4 (IRAK-4)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2"/>
                </a:solidFill>
              </a:rPr>
              <a:t>- </a:t>
            </a:r>
            <a:r>
              <a:rPr lang="en" sz="1350" b="1" dirty="0">
                <a:solidFill>
                  <a:schemeClr val="dk2"/>
                </a:solidFill>
              </a:rPr>
              <a:t>Serine protease </a:t>
            </a:r>
            <a:r>
              <a:rPr lang="en" sz="1350" b="1" dirty="0" err="1">
                <a:solidFill>
                  <a:schemeClr val="dk2"/>
                </a:solidFill>
              </a:rPr>
              <a:t>persephone</a:t>
            </a:r>
            <a:r>
              <a:rPr lang="en" sz="1350" b="1" dirty="0">
                <a:solidFill>
                  <a:schemeClr val="dk2"/>
                </a:solidFill>
              </a:rPr>
              <a:t> 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Leukocyte elastase inhibitor A (</a:t>
            </a:r>
            <a:r>
              <a:rPr lang="en" sz="1350" b="1" dirty="0" err="1">
                <a:solidFill>
                  <a:schemeClr val="dk2"/>
                </a:solidFill>
              </a:rPr>
              <a:t>Serpine</a:t>
            </a:r>
            <a:r>
              <a:rPr lang="en" sz="1350" b="1" dirty="0">
                <a:solidFill>
                  <a:schemeClr val="dk2"/>
                </a:solidFill>
              </a:rPr>
              <a:t> B1a)</a:t>
            </a:r>
            <a:endParaRPr sz="1350" b="1" dirty="0">
              <a:solidFill>
                <a:schemeClr val="dk2"/>
              </a:solidFill>
            </a:endParaRPr>
          </a:p>
        </p:txBody>
      </p:sp>
      <p:sp>
        <p:nvSpPr>
          <p:cNvPr id="340" name="Google Shape;340;p52"/>
          <p:cNvSpPr/>
          <p:nvPr/>
        </p:nvSpPr>
        <p:spPr>
          <a:xfrm>
            <a:off x="0" y="972532"/>
            <a:ext cx="3901725" cy="3731625"/>
          </a:xfrm>
          <a:prstGeom prst="rect">
            <a:avLst/>
          </a:prstGeom>
          <a:solidFill>
            <a:srgbClr val="E8E9E2">
              <a:alpha val="55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21657" y="-7293"/>
            <a:ext cx="6836343" cy="8284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High abundance in infected 						group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540" y="878073"/>
            <a:ext cx="395546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3"/>
          <p:cNvSpPr txBox="1"/>
          <p:nvPr/>
        </p:nvSpPr>
        <p:spPr>
          <a:xfrm>
            <a:off x="244346" y="1523199"/>
            <a:ext cx="2510100" cy="255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500" u="sng" dirty="0">
                <a:solidFill>
                  <a:schemeClr val="dk2"/>
                </a:solidFill>
              </a:rPr>
              <a:t>Crab metabolism genes: </a:t>
            </a:r>
            <a:endParaRPr sz="1500" u="sng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50" dirty="0">
                <a:solidFill>
                  <a:schemeClr val="dk2"/>
                </a:solidFill>
              </a:rPr>
              <a:t>- </a:t>
            </a:r>
            <a:r>
              <a:rPr lang="en" sz="1350" b="1" dirty="0">
                <a:solidFill>
                  <a:schemeClr val="dk2"/>
                </a:solidFill>
              </a:rPr>
              <a:t>Carbohydrate metabolism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Galactose metabolism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Nitrogen compound metabolism</a:t>
            </a: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endParaRPr sz="1350" b="1" dirty="0">
              <a:solidFill>
                <a:schemeClr val="dk2"/>
              </a:solidFill>
            </a:endParaRPr>
          </a:p>
          <a:p>
            <a:pPr>
              <a:lnSpc>
                <a:spcPct val="115000"/>
              </a:lnSpc>
            </a:pPr>
            <a:r>
              <a:rPr lang="en" sz="1350" b="1" dirty="0">
                <a:solidFill>
                  <a:schemeClr val="dk2"/>
                </a:solidFill>
              </a:rPr>
              <a:t>- Proteasome assembly</a:t>
            </a:r>
            <a:endParaRPr sz="1350" b="1" dirty="0">
              <a:solidFill>
                <a:schemeClr val="dk2"/>
              </a:solidFill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title"/>
          </p:nvPr>
        </p:nvSpPr>
        <p:spPr>
          <a:xfrm>
            <a:off x="96252" y="0"/>
            <a:ext cx="6761748" cy="9834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Low abundance in infected group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0" y="24200"/>
            <a:ext cx="685800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AK range and economic importance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0" y="1307553"/>
            <a:ext cx="3019303" cy="331580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66700">
              <a:buSzPts val="2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SE population: $21million fishery (2014)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spcBef>
                <a:spcPts val="750"/>
              </a:spcBef>
              <a:buSzPts val="2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Often marketed under “snow crab”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spcBef>
                <a:spcPts val="750"/>
              </a:spcBef>
              <a:buSzPts val="2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Market sized males: 7-9 years old, 2-4 </a:t>
            </a:r>
            <a:r>
              <a:rPr lang="en" sz="1800" dirty="0" err="1">
                <a:latin typeface="Arial"/>
                <a:ea typeface="Arial"/>
                <a:cs typeface="Arial"/>
                <a:sym typeface="Arial"/>
              </a:rPr>
              <a:t>lbs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303" y="1414277"/>
            <a:ext cx="3838697" cy="2922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3019303" y="4337158"/>
            <a:ext cx="1181250" cy="286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sz="900" dirty="0">
                <a:latin typeface="Arial"/>
                <a:ea typeface="Arial"/>
                <a:cs typeface="Arial"/>
                <a:sym typeface="Arial"/>
              </a:rPr>
              <a:t>Image: ADF&amp;G</a:t>
            </a: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233775" y="170190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Summary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233775" y="1224912"/>
            <a:ext cx="6390450" cy="318346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66700">
              <a:lnSpc>
                <a:spcPct val="15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Identified genes in crab immune response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75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50000"/>
              </a:lnSpc>
              <a:spcBef>
                <a:spcPts val="750"/>
              </a:spcBef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Identified genes in </a:t>
            </a:r>
            <a:r>
              <a:rPr lang="en" i="1" dirty="0" err="1">
                <a:latin typeface="Arial"/>
                <a:ea typeface="Arial"/>
                <a:cs typeface="Arial"/>
                <a:sym typeface="Arial"/>
              </a:rPr>
              <a:t>Hematodinium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66700">
              <a:lnSpc>
                <a:spcPct val="150000"/>
              </a:lnSpc>
              <a:spcBef>
                <a:spcPts val="0"/>
              </a:spcBef>
              <a:buSzPts val="20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Motility; reproduction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5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Saw negative impact on general crab metabolism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66700">
              <a:lnSpc>
                <a:spcPct val="150000"/>
              </a:lnSpc>
              <a:spcBef>
                <a:spcPts val="0"/>
              </a:spcBef>
              <a:buSzPts val="20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Lower abundance of metabolic functions in infected crabs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title"/>
          </p:nvPr>
        </p:nvSpPr>
        <p:spPr>
          <a:xfrm>
            <a:off x="233775" y="499054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Next steps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55"/>
          <p:cNvCxnSpPr/>
          <p:nvPr/>
        </p:nvCxnSpPr>
        <p:spPr>
          <a:xfrm>
            <a:off x="876094" y="3426638"/>
            <a:ext cx="5002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55"/>
          <p:cNvCxnSpPr/>
          <p:nvPr/>
        </p:nvCxnSpPr>
        <p:spPr>
          <a:xfrm>
            <a:off x="872944" y="34234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55"/>
          <p:cNvCxnSpPr/>
          <p:nvPr/>
        </p:nvCxnSpPr>
        <p:spPr>
          <a:xfrm>
            <a:off x="2539913" y="34234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55"/>
          <p:cNvCxnSpPr/>
          <p:nvPr/>
        </p:nvCxnSpPr>
        <p:spPr>
          <a:xfrm>
            <a:off x="5864388" y="3423488"/>
            <a:ext cx="0" cy="31702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4" name="Google Shape;364;p55"/>
          <p:cNvSpPr txBox="1"/>
          <p:nvPr/>
        </p:nvSpPr>
        <p:spPr>
          <a:xfrm>
            <a:off x="302906" y="3795094"/>
            <a:ext cx="11400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Day 0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2012850" y="3795094"/>
            <a:ext cx="10473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Day 3</a:t>
            </a:r>
            <a:endParaRPr sz="1500" b="1">
              <a:solidFill>
                <a:schemeClr val="dk2"/>
              </a:solidFill>
            </a:endParaRPr>
          </a:p>
          <a:p>
            <a:pPr algn="ctr">
              <a:spcBef>
                <a:spcPts val="750"/>
              </a:spcBef>
            </a:pPr>
            <a:endParaRPr sz="1500" b="1">
              <a:solidFill>
                <a:schemeClr val="dk2"/>
              </a:solidFill>
            </a:endParaRPr>
          </a:p>
        </p:txBody>
      </p:sp>
      <p:sp>
        <p:nvSpPr>
          <p:cNvPr id="366" name="Google Shape;366;p55"/>
          <p:cNvSpPr txBox="1"/>
          <p:nvPr/>
        </p:nvSpPr>
        <p:spPr>
          <a:xfrm>
            <a:off x="5312625" y="3795094"/>
            <a:ext cx="1047375" cy="38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750"/>
              </a:spcAft>
            </a:pPr>
            <a:r>
              <a:rPr lang="en" sz="1500" b="1">
                <a:solidFill>
                  <a:schemeClr val="dk2"/>
                </a:solidFill>
              </a:rPr>
              <a:t>Day 17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367" name="Google Shape;367;p55"/>
          <p:cNvSpPr txBox="1"/>
          <p:nvPr/>
        </p:nvSpPr>
        <p:spPr>
          <a:xfrm>
            <a:off x="188606" y="2334600"/>
            <a:ext cx="1329300" cy="9236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500" b="1">
                <a:solidFill>
                  <a:schemeClr val="dk2"/>
                </a:solidFill>
              </a:rPr>
              <a:t>Infected </a:t>
            </a:r>
            <a:endParaRPr sz="1500" b="1">
              <a:solidFill>
                <a:schemeClr val="dk2"/>
              </a:solidFill>
            </a:endParaRPr>
          </a:p>
          <a:p>
            <a:pPr algn="ctr"/>
            <a:endParaRPr sz="1500" b="1">
              <a:solidFill>
                <a:schemeClr val="dk2"/>
              </a:solidFill>
            </a:endParaRPr>
          </a:p>
          <a:p>
            <a:pPr algn="ctr"/>
            <a:r>
              <a:rPr lang="en" sz="1500" b="1">
                <a:solidFill>
                  <a:schemeClr val="dk2"/>
                </a:solidFill>
              </a:rPr>
              <a:t>Uninfected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368" name="Google Shape;368;p55"/>
          <p:cNvSpPr/>
          <p:nvPr/>
        </p:nvSpPr>
        <p:spPr>
          <a:xfrm>
            <a:off x="3574507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69" name="Google Shape;369;p55"/>
          <p:cNvSpPr/>
          <p:nvPr/>
        </p:nvSpPr>
        <p:spPr>
          <a:xfrm>
            <a:off x="3937702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0" name="Google Shape;370;p55"/>
          <p:cNvSpPr/>
          <p:nvPr/>
        </p:nvSpPr>
        <p:spPr>
          <a:xfrm>
            <a:off x="4300892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1" name="Google Shape;371;p55"/>
          <p:cNvSpPr/>
          <p:nvPr/>
        </p:nvSpPr>
        <p:spPr>
          <a:xfrm>
            <a:off x="4834882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2" name="Google Shape;372;p55"/>
          <p:cNvSpPr/>
          <p:nvPr/>
        </p:nvSpPr>
        <p:spPr>
          <a:xfrm>
            <a:off x="5198077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3" name="Google Shape;373;p55"/>
          <p:cNvSpPr/>
          <p:nvPr/>
        </p:nvSpPr>
        <p:spPr>
          <a:xfrm>
            <a:off x="5561267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4" name="Google Shape;374;p55"/>
          <p:cNvSpPr/>
          <p:nvPr/>
        </p:nvSpPr>
        <p:spPr>
          <a:xfrm>
            <a:off x="2348588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5" name="Google Shape;375;p55"/>
          <p:cNvSpPr/>
          <p:nvPr/>
        </p:nvSpPr>
        <p:spPr>
          <a:xfrm>
            <a:off x="2711783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6" name="Google Shape;376;p55"/>
          <p:cNvSpPr/>
          <p:nvPr/>
        </p:nvSpPr>
        <p:spPr>
          <a:xfrm>
            <a:off x="3074983" y="1677150"/>
            <a:ext cx="317025" cy="65745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77" name="Google Shape;377;p55"/>
          <p:cNvSpPr txBox="1"/>
          <p:nvPr/>
        </p:nvSpPr>
        <p:spPr>
          <a:xfrm>
            <a:off x="2380587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55"/>
          <p:cNvSpPr txBox="1"/>
          <p:nvPr/>
        </p:nvSpPr>
        <p:spPr>
          <a:xfrm>
            <a:off x="4330918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55"/>
          <p:cNvSpPr txBox="1"/>
          <p:nvPr/>
        </p:nvSpPr>
        <p:spPr>
          <a:xfrm>
            <a:off x="5229092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55"/>
          <p:cNvSpPr txBox="1"/>
          <p:nvPr/>
        </p:nvSpPr>
        <p:spPr>
          <a:xfrm>
            <a:off x="5592283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55"/>
          <p:cNvSpPr txBox="1"/>
          <p:nvPr/>
        </p:nvSpPr>
        <p:spPr>
          <a:xfrm>
            <a:off x="2742803" y="1749999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3097589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55"/>
          <p:cNvSpPr txBox="1"/>
          <p:nvPr/>
        </p:nvSpPr>
        <p:spPr>
          <a:xfrm>
            <a:off x="3968717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55"/>
          <p:cNvSpPr txBox="1"/>
          <p:nvPr/>
        </p:nvSpPr>
        <p:spPr>
          <a:xfrm>
            <a:off x="4869860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55"/>
          <p:cNvSpPr txBox="1"/>
          <p:nvPr/>
        </p:nvSpPr>
        <p:spPr>
          <a:xfrm>
            <a:off x="3607737" y="1744624"/>
            <a:ext cx="254925" cy="51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75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7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750"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7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55"/>
          <p:cNvSpPr/>
          <p:nvPr/>
        </p:nvSpPr>
        <p:spPr>
          <a:xfrm>
            <a:off x="2134519" y="1513350"/>
            <a:ext cx="3923325" cy="9236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387" name="Google Shape;387;p55"/>
          <p:cNvCxnSpPr/>
          <p:nvPr/>
        </p:nvCxnSpPr>
        <p:spPr>
          <a:xfrm flipH="1">
            <a:off x="2553413" y="2512172"/>
            <a:ext cx="1224900" cy="83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55"/>
          <p:cNvCxnSpPr/>
          <p:nvPr/>
        </p:nvCxnSpPr>
        <p:spPr>
          <a:xfrm>
            <a:off x="4151438" y="2504522"/>
            <a:ext cx="1687500" cy="85455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233775" y="19835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Tying it all together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0" y="617760"/>
            <a:ext cx="4674375" cy="32831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66700"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Better estimate crab population numbers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lnSpc>
                <a:spcPct val="100000"/>
              </a:lnSpc>
              <a:spcBef>
                <a:spcPts val="0"/>
              </a:spcBef>
              <a:buSzPts val="1600"/>
              <a:buFont typeface="Arial"/>
              <a:buChar char="○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emp. and infection impacts on crab immunity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lnSpc>
                <a:spcPct val="100000"/>
              </a:lnSpc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Temp. impacts on </a:t>
            </a:r>
            <a:r>
              <a:rPr lang="en" sz="1600" i="1" dirty="0" err="1">
                <a:latin typeface="Arial"/>
                <a:ea typeface="Arial"/>
                <a:cs typeface="Arial"/>
                <a:sym typeface="Arial"/>
              </a:rPr>
              <a:t>Hematodinium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 virulence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00000"/>
              </a:lnSpc>
              <a:buSzPts val="20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Resources for other researchers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lnSpc>
                <a:spcPct val="100000"/>
              </a:lnSpc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Genes as markers - comparison between different stocks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lnSpc>
                <a:spcPct val="100000"/>
              </a:lnSpc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Use data we publish to test other hypotheses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00000"/>
              </a:lnSpc>
              <a:spcBef>
                <a:spcPts val="75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0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Better protect against future outbreaks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lnSpc>
                <a:spcPct val="100000"/>
              </a:lnSpc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Inform fishery management: protect crabs and fishery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375" y="903987"/>
            <a:ext cx="2157281" cy="164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375" y="2986830"/>
            <a:ext cx="2157281" cy="143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>
            <a:spLocks noGrp="1"/>
          </p:cNvSpPr>
          <p:nvPr>
            <p:ph type="title"/>
          </p:nvPr>
        </p:nvSpPr>
        <p:spPr>
          <a:xfrm>
            <a:off x="0" y="-10284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>
                <a:latin typeface="Arial"/>
                <a:ea typeface="Arial"/>
                <a:cs typeface="Arial"/>
                <a:sym typeface="Arial"/>
              </a:rPr>
              <a:t>THANK YOU!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7"/>
          <p:cNvSpPr txBox="1">
            <a:spLocks noGrp="1"/>
          </p:cNvSpPr>
          <p:nvPr>
            <p:ph type="body" idx="1"/>
          </p:nvPr>
        </p:nvSpPr>
        <p:spPr>
          <a:xfrm>
            <a:off x="43596" y="637502"/>
            <a:ext cx="2926656" cy="430165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latin typeface="Arial"/>
                <a:ea typeface="Arial"/>
                <a:cs typeface="Arial"/>
                <a:sym typeface="Arial"/>
              </a:rPr>
              <a:t>P.I.s: </a:t>
            </a:r>
            <a:endParaRPr u="sng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Dr. Steven Roberts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Dr. Pam Jensen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u="sng" dirty="0">
                <a:latin typeface="Arial"/>
                <a:ea typeface="Arial"/>
                <a:cs typeface="Arial"/>
                <a:sym typeface="Arial"/>
              </a:rPr>
              <a:t>Roberts Lab:</a:t>
            </a:r>
            <a:endParaRPr u="sng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Jay Dimond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Laura Spencer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Shelly Trigg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Brent </a:t>
            </a:r>
            <a:r>
              <a:rPr lang="en" dirty="0" err="1">
                <a:latin typeface="Arial"/>
                <a:ea typeface="Arial"/>
                <a:cs typeface="Arial"/>
                <a:sym typeface="Arial"/>
              </a:rPr>
              <a:t>Vadopalas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 err="1">
                <a:latin typeface="Arial"/>
                <a:ea typeface="Arial"/>
                <a:cs typeface="Arial"/>
                <a:sym typeface="Arial"/>
              </a:rPr>
              <a:t>Yaamini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Venkataraman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Sam White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u="sng" dirty="0">
                <a:latin typeface="Arial"/>
                <a:ea typeface="Arial"/>
                <a:cs typeface="Arial"/>
                <a:sym typeface="Arial"/>
              </a:rPr>
              <a:t>UW NWGC</a:t>
            </a:r>
            <a:endParaRPr u="sng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750" y="991247"/>
            <a:ext cx="1350000" cy="134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750" y="991247"/>
            <a:ext cx="1350000" cy="134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4131" y="2674482"/>
            <a:ext cx="1349999" cy="134998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7"/>
          <p:cNvSpPr txBox="1">
            <a:spLocks noGrp="1"/>
          </p:cNvSpPr>
          <p:nvPr>
            <p:ph type="body" idx="1"/>
          </p:nvPr>
        </p:nvSpPr>
        <p:spPr>
          <a:xfrm>
            <a:off x="2609588" y="4171198"/>
            <a:ext cx="1350000" cy="3348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 sz="1200" dirty="0" err="1">
                <a:latin typeface="Arial"/>
                <a:ea typeface="Arial"/>
                <a:cs typeface="Arial"/>
                <a:sym typeface="Arial"/>
              </a:rPr>
              <a:t>bittercrab.science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2800" y="2674482"/>
            <a:ext cx="1345200" cy="134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8000" y="2674482"/>
            <a:ext cx="1292851" cy="134998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7"/>
          <p:cNvSpPr txBox="1">
            <a:spLocks noGrp="1"/>
          </p:cNvSpPr>
          <p:nvPr>
            <p:ph type="body" idx="1"/>
          </p:nvPr>
        </p:nvSpPr>
        <p:spPr>
          <a:xfrm>
            <a:off x="4081247" y="4171198"/>
            <a:ext cx="1350000" cy="3348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grace-</a:t>
            </a:r>
            <a:r>
              <a:rPr lang="en" sz="1200" dirty="0" err="1">
                <a:latin typeface="Arial"/>
                <a:ea typeface="Arial"/>
                <a:cs typeface="Arial"/>
                <a:sym typeface="Arial"/>
              </a:rPr>
              <a:t>ac.github.io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7"/>
          <p:cNvSpPr txBox="1">
            <a:spLocks noGrp="1"/>
          </p:cNvSpPr>
          <p:nvPr>
            <p:ph type="body" idx="1"/>
          </p:nvPr>
        </p:nvSpPr>
        <p:spPr>
          <a:xfrm>
            <a:off x="5450250" y="4171198"/>
            <a:ext cx="1460690" cy="3348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Podcast: </a:t>
            </a:r>
            <a:r>
              <a:rPr lang="en" sz="1200" dirty="0" err="1">
                <a:latin typeface="Arial"/>
                <a:ea typeface="Arial"/>
                <a:cs typeface="Arial"/>
                <a:sym typeface="Arial"/>
              </a:rPr>
              <a:t>DecaPod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11250" y="1179524"/>
            <a:ext cx="1014825" cy="8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0012" y="1081690"/>
            <a:ext cx="784613" cy="129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33775" y="-3508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Threats to fishery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176625" y="1314453"/>
            <a:ext cx="6390450" cy="24770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76200" indent="0">
              <a:buSzPts val="2000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1. Bitter Crab Disease (“Principle Threat” - ADF&amp;G)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     	Prevalence (     SE Alaska vs.      Bering Sea)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 2. Warming oceans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	Increase BCD prevalence?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2522459" y="1730475"/>
            <a:ext cx="153000" cy="2652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8" name="Google Shape;138;p28"/>
          <p:cNvSpPr/>
          <p:nvPr/>
        </p:nvSpPr>
        <p:spPr>
          <a:xfrm rot="10800000">
            <a:off x="4284406" y="1738015"/>
            <a:ext cx="153000" cy="2652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330" y="2291101"/>
            <a:ext cx="2925412" cy="19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3957830" y="4211926"/>
            <a:ext cx="1409625" cy="2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200" dirty="0">
                <a:solidFill>
                  <a:schemeClr val="dk2"/>
                </a:solidFill>
              </a:rPr>
              <a:t>NOAA Fisheries</a:t>
            </a:r>
            <a:endParaRPr sz="1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233775" y="0"/>
            <a:ext cx="639045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dirty="0">
                <a:latin typeface="Arial"/>
                <a:ea typeface="Arial"/>
                <a:cs typeface="Arial"/>
                <a:sym typeface="Arial"/>
              </a:rPr>
              <a:t>What is bitter crab disease (BCD)?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0" y="1465634"/>
            <a:ext cx="4389120" cy="313524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66700"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Parasitic dinoflagellate </a:t>
            </a:r>
            <a:r>
              <a:rPr lang="en" i="1" dirty="0" err="1">
                <a:latin typeface="Arial"/>
                <a:ea typeface="Arial"/>
                <a:cs typeface="Arial"/>
                <a:sym typeface="Arial"/>
              </a:rPr>
              <a:t>Hematodinium</a:t>
            </a:r>
            <a:r>
              <a:rPr lang="en" i="1" dirty="0">
                <a:latin typeface="Arial"/>
                <a:ea typeface="Arial"/>
                <a:cs typeface="Arial"/>
                <a:sym typeface="Arial"/>
              </a:rPr>
              <a:t> spp.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Takes over </a:t>
            </a:r>
            <a:r>
              <a:rPr lang="en" sz="1600" dirty="0" err="1">
                <a:latin typeface="Arial"/>
                <a:ea typeface="Arial"/>
                <a:cs typeface="Arial"/>
                <a:sym typeface="Arial"/>
              </a:rPr>
              <a:t>hemol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 spaces in crab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Outcompetes host for nutrients + oxygen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266700">
              <a:buSzPts val="20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Transmission: unknown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Molting?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lvl="1" indent="-247650">
              <a:spcBef>
                <a:spcPts val="0"/>
              </a:spcBef>
              <a:buSzPts val="1600"/>
              <a:buFont typeface="Arial"/>
              <a:buChar char="○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Ingestion? (water column; cannibalism)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863" y="1712625"/>
            <a:ext cx="2398137" cy="17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4411914" y="3430875"/>
            <a:ext cx="2471594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Hemolymph smear: </a:t>
            </a:r>
            <a:r>
              <a:rPr lang="en" sz="1600" i="1" dirty="0" err="1">
                <a:latin typeface="Arial"/>
                <a:ea typeface="Arial"/>
                <a:cs typeface="Arial"/>
                <a:sym typeface="Arial"/>
              </a:rPr>
              <a:t>Hematodinium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 → purple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BCD signs: 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latin typeface="Arial"/>
                <a:ea typeface="Arial"/>
                <a:cs typeface="Arial"/>
                <a:sym typeface="Arial"/>
              </a:rPr>
              <a:t>red/cooked looking carapace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700" y="1361785"/>
            <a:ext cx="5235254" cy="29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/>
          <p:nvPr/>
        </p:nvSpPr>
        <p:spPr>
          <a:xfrm>
            <a:off x="3008869" y="1375641"/>
            <a:ext cx="2614275" cy="28941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24225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BCD signs:  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latin typeface="Arial"/>
                <a:ea typeface="Arial"/>
                <a:cs typeface="Arial"/>
                <a:sym typeface="Arial"/>
              </a:rPr>
              <a:t>milky hemolymph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699" y="1509537"/>
            <a:ext cx="3810606" cy="2853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/>
          <p:nvPr/>
        </p:nvSpPr>
        <p:spPr>
          <a:xfrm>
            <a:off x="1526850" y="1499431"/>
            <a:ext cx="3810600" cy="15095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24225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BCD signs: </a:t>
            </a:r>
            <a:br>
              <a:rPr lang="en" dirty="0"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latin typeface="Arial"/>
                <a:ea typeface="Arial"/>
                <a:cs typeface="Arial"/>
                <a:sym typeface="Arial"/>
              </a:rPr>
              <a:t>opaque legs and joints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954" y="1413563"/>
            <a:ext cx="4140089" cy="2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1368788" y="1450106"/>
            <a:ext cx="4140000" cy="15196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24225" cy="530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>
                <a:latin typeface="Arial"/>
                <a:ea typeface="Arial"/>
                <a:cs typeface="Arial"/>
                <a:sym typeface="Arial"/>
              </a:rPr>
              <a:t>BCD signs: lethargy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344" y="1448537"/>
            <a:ext cx="4429313" cy="234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1763</Words>
  <Application>Microsoft Macintosh PowerPoint</Application>
  <PresentationFormat>Custom</PresentationFormat>
  <Paragraphs>354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PT Sans Narrow</vt:lpstr>
      <vt:lpstr>Open Sans</vt:lpstr>
      <vt:lpstr>Arial</vt:lpstr>
      <vt:lpstr>Consolas</vt:lpstr>
      <vt:lpstr>Verdana</vt:lpstr>
      <vt:lpstr>Simple Light</vt:lpstr>
      <vt:lpstr>Tropic</vt:lpstr>
      <vt:lpstr>Effects of Bitter Crab Disease on gene expression in Alaska Tanner Crabs</vt:lpstr>
      <vt:lpstr>Tanner Crab  (Chionoecetes bairdi )</vt:lpstr>
      <vt:lpstr>AK range and economic importance</vt:lpstr>
      <vt:lpstr>Threats to fishery</vt:lpstr>
      <vt:lpstr>What is bitter crab disease (BCD)?</vt:lpstr>
      <vt:lpstr>BCD signs:  red/cooked looking carapace </vt:lpstr>
      <vt:lpstr>BCD signs:   milky hemolymph </vt:lpstr>
      <vt:lpstr>BCD signs:  opaque legs and joints </vt:lpstr>
      <vt:lpstr>BCD signs: lethargy </vt:lpstr>
      <vt:lpstr>BCD signs:  bitter, chalky meat</vt:lpstr>
      <vt:lpstr>Diagnosis              </vt:lpstr>
      <vt:lpstr>Diagnosis        Prognosis</vt:lpstr>
      <vt:lpstr>Goals of project</vt:lpstr>
      <vt:lpstr>Genes</vt:lpstr>
      <vt:lpstr>PowerPoint Presentation</vt:lpstr>
      <vt:lpstr>Transcriptomics</vt:lpstr>
      <vt:lpstr>Crab sampling and acclimation</vt:lpstr>
      <vt:lpstr>Experimental Design</vt:lpstr>
      <vt:lpstr>Sampling scheme</vt:lpstr>
      <vt:lpstr>How did we sample hemolymph?</vt:lpstr>
      <vt:lpstr>PowerPoint Presentation</vt:lpstr>
      <vt:lpstr>How are the infected and uninfected crabs different?</vt:lpstr>
      <vt:lpstr>How are the infected and uninfected crabs different?</vt:lpstr>
      <vt:lpstr>How many DEGs did we find?</vt:lpstr>
      <vt:lpstr>What are these DEGs doing?</vt:lpstr>
      <vt:lpstr>PowerPoint Presentation</vt:lpstr>
      <vt:lpstr>PowerPoint Presentation</vt:lpstr>
      <vt:lpstr>High abundance in infected       group </vt:lpstr>
      <vt:lpstr>Low abundance in infected group</vt:lpstr>
      <vt:lpstr>Summary</vt:lpstr>
      <vt:lpstr>Next steps</vt:lpstr>
      <vt:lpstr>Tying it all together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Bitter Crab Disease on gene expression in Alaska Tanner Crabs</dc:title>
  <cp:lastModifiedBy>Microsoft Office User</cp:lastModifiedBy>
  <cp:revision>17</cp:revision>
  <dcterms:modified xsi:type="dcterms:W3CDTF">2020-01-27T23:56:53Z</dcterms:modified>
</cp:coreProperties>
</file>