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2" r:id="rId1"/>
  </p:sldMasterIdLst>
  <p:notesMasterIdLst>
    <p:notesMasterId r:id="rId23"/>
  </p:notesMasterIdLst>
  <p:handoutMasterIdLst>
    <p:handoutMasterId r:id="rId24"/>
  </p:handoutMasterIdLst>
  <p:sldIdLst>
    <p:sldId id="443" r:id="rId2"/>
    <p:sldId id="573" r:id="rId3"/>
    <p:sldId id="572" r:id="rId4"/>
    <p:sldId id="574" r:id="rId5"/>
    <p:sldId id="575" r:id="rId6"/>
    <p:sldId id="577" r:id="rId7"/>
    <p:sldId id="579" r:id="rId8"/>
    <p:sldId id="580" r:id="rId9"/>
    <p:sldId id="581" r:id="rId10"/>
    <p:sldId id="582" r:id="rId11"/>
    <p:sldId id="514" r:id="rId12"/>
    <p:sldId id="515" r:id="rId13"/>
    <p:sldId id="583" r:id="rId14"/>
    <p:sldId id="584" r:id="rId15"/>
    <p:sldId id="585" r:id="rId16"/>
    <p:sldId id="518" r:id="rId17"/>
    <p:sldId id="532" r:id="rId18"/>
    <p:sldId id="586" r:id="rId19"/>
    <p:sldId id="587" r:id="rId20"/>
    <p:sldId id="562" r:id="rId21"/>
    <p:sldId id="527" r:id="rId22"/>
  </p:sldIdLst>
  <p:sldSz cx="12192000" cy="6858000"/>
  <p:notesSz cx="6797675" cy="9926638"/>
  <p:embeddedFontLst>
    <p:embeddedFont>
      <p:font typeface="Calibri" panose="020F0502020204030204" pitchFamily="34" charset="0"/>
      <p:regular r:id="rId25"/>
      <p:bold r:id="rId26"/>
      <p:italic r:id="rId27"/>
      <p:boldItalic r:id="rId28"/>
    </p:embeddedFont>
    <p:embeddedFont>
      <p:font typeface="Gill Sans" panose="020B0604020202020204" charset="0"/>
      <p:regular r:id="rId29"/>
      <p:bold r:id="rId30"/>
    </p:embeddedFont>
    <p:embeddedFont>
      <p:font typeface="Lucida Sans" panose="020B0602030504020204" pitchFamily="34" charset="0"/>
      <p:regular r:id="rId31"/>
      <p:bold r:id="rId32"/>
      <p:italic r:id="rId33"/>
      <p:boldItalic r:id="rId34"/>
    </p:embeddedFont>
    <p:embeddedFont>
      <p:font typeface="Century Schoolbook" panose="02040604050505020304" pitchFamily="18" charset="0"/>
      <p:regular r:id="rId35"/>
      <p:bold r:id="rId36"/>
      <p:italic r:id="rId37"/>
      <p:boldItalic r:id="rId38"/>
    </p:embeddedFont>
    <p:embeddedFont>
      <p:font typeface="Lucida Bright" panose="02040602050505020304" pitchFamily="18" charset="0"/>
      <p:regular r:id="rId39"/>
      <p:bold r:id="rId40"/>
      <p:italic r:id="rId41"/>
      <p:boldItalic r:id="rId42"/>
    </p:embeddedFont>
    <p:embeddedFont>
      <p:font typeface="Garamond" panose="02020404030301010803" pitchFamily="18" charset="0"/>
      <p:regular r:id="rId43"/>
      <p:bold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E"/>
    <a:srgbClr val="B5BD00"/>
    <a:srgbClr val="C8CED2"/>
    <a:srgbClr val="898989"/>
    <a:srgbClr val="00A9CE"/>
    <a:srgbClr val="5B6770"/>
    <a:srgbClr val="43B02A"/>
    <a:srgbClr val="78BE20"/>
    <a:srgbClr val="5EAFA6"/>
    <a:srgbClr val="1DF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88049" autoAdjust="0"/>
  </p:normalViewPr>
  <p:slideViewPr>
    <p:cSldViewPr>
      <p:cViewPr varScale="1">
        <p:scale>
          <a:sx n="101" d="100"/>
          <a:sy n="101" d="100"/>
        </p:scale>
        <p:origin x="132" y="7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75" cy="4956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956" y="0"/>
            <a:ext cx="2946175" cy="495653"/>
          </a:xfrm>
          <a:prstGeom prst="rect">
            <a:avLst/>
          </a:prstGeom>
        </p:spPr>
        <p:txBody>
          <a:bodyPr vert="horz" lIns="91440" tIns="45720" rIns="91440" bIns="45720" rtlCol="0"/>
          <a:lstStyle>
            <a:lvl1pPr algn="r">
              <a:defRPr sz="1200"/>
            </a:lvl1pPr>
          </a:lstStyle>
          <a:p>
            <a:fld id="{048D877E-765F-4885-B83A-BD4DE0077CA6}" type="datetimeFigureOut">
              <a:rPr lang="en-GB" smtClean="0"/>
              <a:t>14/02/2020</a:t>
            </a:fld>
            <a:endParaRPr lang="en-GB"/>
          </a:p>
        </p:txBody>
      </p:sp>
      <p:sp>
        <p:nvSpPr>
          <p:cNvPr id="4" name="Footer Placeholder 3"/>
          <p:cNvSpPr>
            <a:spLocks noGrp="1"/>
          </p:cNvSpPr>
          <p:nvPr>
            <p:ph type="ftr" sz="quarter" idx="2"/>
          </p:nvPr>
        </p:nvSpPr>
        <p:spPr>
          <a:xfrm>
            <a:off x="0" y="9429288"/>
            <a:ext cx="2946175" cy="49565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956" y="9429288"/>
            <a:ext cx="2946175" cy="495653"/>
          </a:xfrm>
          <a:prstGeom prst="rect">
            <a:avLst/>
          </a:prstGeom>
        </p:spPr>
        <p:txBody>
          <a:bodyPr vert="horz" lIns="91440" tIns="45720" rIns="91440" bIns="45720" rtlCol="0" anchor="b"/>
          <a:lstStyle>
            <a:lvl1pPr algn="r">
              <a:defRPr sz="1200"/>
            </a:lvl1pPr>
          </a:lstStyle>
          <a:p>
            <a:fld id="{D160465A-6E78-4AC9-8CC8-11868BA7E727}" type="slidenum">
              <a:rPr lang="en-GB" smtClean="0"/>
              <a:t>‹#›</a:t>
            </a:fld>
            <a:endParaRPr lang="en-GB"/>
          </a:p>
        </p:txBody>
      </p:sp>
    </p:spTree>
    <p:extLst>
      <p:ext uri="{BB962C8B-B14F-4D97-AF65-F5344CB8AC3E}">
        <p14:creationId xmlns:p14="http://schemas.microsoft.com/office/powerpoint/2010/main" val="243798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2958" tIns="46479" rIns="92958" bIns="46479" rtlCol="0"/>
          <a:lstStyle>
            <a:lvl1pPr algn="r">
              <a:defRPr sz="1200"/>
            </a:lvl1pPr>
          </a:lstStyle>
          <a:p>
            <a:fld id="{35ACF7D1-02EE-EF43-A191-0DC836674B2D}" type="datetimeFigureOut">
              <a:rPr lang="en-US" smtClean="0"/>
              <a:pPr/>
              <a:t>2/14/2020</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958" tIns="46479" rIns="92958" bIns="4647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2958" tIns="46479" rIns="92958" bIns="46479" rtlCol="0" anchor="b"/>
          <a:lstStyle>
            <a:lvl1pPr algn="r">
              <a:defRPr sz="1200"/>
            </a:lvl1pPr>
          </a:lstStyle>
          <a:p>
            <a:fld id="{17066BFF-8581-5845-8FFF-CA3EBAB8A368}" type="slidenum">
              <a:rPr lang="en-US" smtClean="0"/>
              <a:pPr/>
              <a:t>‹#›</a:t>
            </a:fld>
            <a:endParaRPr lang="en-US" dirty="0"/>
          </a:p>
        </p:txBody>
      </p:sp>
    </p:spTree>
    <p:extLst>
      <p:ext uri="{BB962C8B-B14F-4D97-AF65-F5344CB8AC3E}">
        <p14:creationId xmlns:p14="http://schemas.microsoft.com/office/powerpoint/2010/main" val="3603754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a:spcBef>
                <a:spcPts val="0"/>
              </a:spcBef>
              <a:buNone/>
            </a:pPr>
            <a:endParaRPr dirty="0"/>
          </a:p>
        </p:txBody>
      </p:sp>
      <p:sp>
        <p:nvSpPr>
          <p:cNvPr id="114" name="Shape 11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5121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a:spcBef>
                <a:spcPts val="0"/>
              </a:spcBef>
              <a:buNone/>
            </a:pPr>
            <a:endParaRPr dirty="0"/>
          </a:p>
        </p:txBody>
      </p:sp>
      <p:sp>
        <p:nvSpPr>
          <p:cNvPr id="114" name="Shape 11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8512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a:spcBef>
                <a:spcPts val="0"/>
              </a:spcBef>
              <a:buNone/>
            </a:pPr>
            <a:endParaRPr dirty="0"/>
          </a:p>
        </p:txBody>
      </p:sp>
      <p:sp>
        <p:nvSpPr>
          <p:cNvPr id="114" name="Shape 11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3897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d4a90d460_27_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Google Shape;159;g3d4a90d460_27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4791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EE99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268364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3662"/>
            <a:ext cx="3932237" cy="935037"/>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1122362"/>
            <a:ext cx="6172200" cy="4738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9304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10515600" cy="7032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080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58450" y="365125"/>
            <a:ext cx="234473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rot="5400000">
            <a:off x="8201818" y="2867819"/>
            <a:ext cx="6858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546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1327"/>
            <a:ext cx="10515600" cy="759707"/>
          </a:xfrm>
        </p:spPr>
        <p:txBody>
          <a:bodyPr/>
          <a:lstStyle>
            <a:lvl1pPr>
              <a:defRPr>
                <a:solidFill>
                  <a:srgbClr val="EE995E"/>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82070"/>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2452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995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3216338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10515600" cy="7032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471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6673"/>
            <a:ext cx="10515600" cy="72901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0618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9024"/>
            <a:ext cx="10515600" cy="784313"/>
          </a:xfrm>
        </p:spPr>
        <p:txBody>
          <a:bodyPr/>
          <a:lstStyle/>
          <a:p>
            <a:r>
              <a:rPr lang="en-US" dirty="0" smtClean="0"/>
              <a:t>Click to edit Master title style</a:t>
            </a:r>
            <a:endParaRPr lang="en-US" dirty="0"/>
          </a:p>
        </p:txBody>
      </p:sp>
      <p:sp>
        <p:nvSpPr>
          <p:cNvPr id="6" name="Rectangle 5"/>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1278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Full image">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8538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7468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87325"/>
            <a:ext cx="3932237" cy="935037"/>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1122362"/>
            <a:ext cx="6172200" cy="4738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466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028975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24"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200" b="1" i="0" kern="1200" baseline="0">
          <a:solidFill>
            <a:srgbClr val="EE99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oi.org/10.5064/F6W7QRSX"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thenaeum.libs.uga.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bit.do/ati-historica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anaging-qualitative-data.org/" TargetMode="External"/><Relationship Id="rId2" Type="http://schemas.openxmlformats.org/officeDocument/2006/relationships/hyperlink" Target="https://qdr.syr.edu/" TargetMode="External"/><Relationship Id="rId1" Type="http://schemas.openxmlformats.org/officeDocument/2006/relationships/slideLayout" Target="../slideLayouts/slideLayout2.xml"/><Relationship Id="rId5" Type="http://schemas.openxmlformats.org/officeDocument/2006/relationships/hyperlink" Target="https://www.zotero.org/groups/487712/qdr_resources" TargetMode="External"/><Relationship Id="rId4" Type="http://schemas.openxmlformats.org/officeDocument/2006/relationships/hyperlink" Target="https://dmptool.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qdr.syr.edu/qdr-blog" TargetMode="External"/><Relationship Id="rId2" Type="http://schemas.openxmlformats.org/officeDocument/2006/relationships/hyperlink" Target="mailto:qdr@syr.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qdr.syr.edu/" TargetMode="Externa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3856" y="1340769"/>
            <a:ext cx="8634642" cy="2232247"/>
          </a:xfrm>
        </p:spPr>
        <p:txBody>
          <a:bodyPr>
            <a:noAutofit/>
          </a:bodyPr>
          <a:lstStyle/>
          <a:p>
            <a:r>
              <a:rPr lang="en-US" sz="4000" dirty="0" smtClean="0">
                <a:solidFill>
                  <a:schemeClr val="accent6"/>
                </a:solidFill>
                <a:ea typeface="Rambla"/>
                <a:cs typeface="Rambla"/>
                <a:sym typeface="Rambla"/>
              </a:rPr>
              <a:t>Archiving and Sharing Qualitative Data</a:t>
            </a:r>
            <a:endParaRPr lang="en-US" sz="4000" dirty="0">
              <a:solidFill>
                <a:schemeClr val="accent6"/>
              </a:solidFill>
            </a:endParaRPr>
          </a:p>
        </p:txBody>
      </p:sp>
      <p:sp>
        <p:nvSpPr>
          <p:cNvPr id="3" name="Subtitle 2"/>
          <p:cNvSpPr>
            <a:spLocks noGrp="1"/>
          </p:cNvSpPr>
          <p:nvPr>
            <p:ph type="subTitle" idx="1"/>
          </p:nvPr>
        </p:nvSpPr>
        <p:spPr>
          <a:xfrm>
            <a:off x="1886691" y="5160179"/>
            <a:ext cx="8284946" cy="1105847"/>
          </a:xfrm>
        </p:spPr>
        <p:txBody>
          <a:bodyPr>
            <a:noAutofit/>
          </a:bodyPr>
          <a:lstStyle/>
          <a:p>
            <a:pPr marR="0" algn="ctr">
              <a:lnSpc>
                <a:spcPct val="90000"/>
              </a:lnSpc>
              <a:spcBef>
                <a:spcPts val="0"/>
              </a:spcBef>
              <a:buClr>
                <a:schemeClr val="dk1"/>
              </a:buClr>
              <a:buSzPct val="45833"/>
            </a:pPr>
            <a:r>
              <a:rPr lang="en-US" sz="2400" dirty="0" smtClean="0">
                <a:solidFill>
                  <a:schemeClr val="dk1"/>
                </a:solidFill>
              </a:rPr>
              <a:t>Sebastian Karcher (Qualitative Data Repository)</a:t>
            </a:r>
            <a:endParaRPr lang="en-US" sz="2400" dirty="0">
              <a:solidFill>
                <a:schemeClr val="dk1"/>
              </a:solidFill>
            </a:endParaRPr>
          </a:p>
        </p:txBody>
      </p:sp>
      <p:sp>
        <p:nvSpPr>
          <p:cNvPr id="5" name="Rectangle 4"/>
          <p:cNvSpPr/>
          <p:nvPr/>
        </p:nvSpPr>
        <p:spPr>
          <a:xfrm>
            <a:off x="1890717" y="3573016"/>
            <a:ext cx="8280920" cy="757130"/>
          </a:xfrm>
          <a:prstGeom prst="rect">
            <a:avLst/>
          </a:prstGeom>
        </p:spPr>
        <p:txBody>
          <a:bodyPr wrap="square">
            <a:spAutoFit/>
          </a:bodyPr>
          <a:lstStyle/>
          <a:p>
            <a:pPr algn="ctr">
              <a:lnSpc>
                <a:spcPct val="90000"/>
              </a:lnSpc>
              <a:buClr>
                <a:prstClr val="black"/>
              </a:buClr>
              <a:buSzPct val="36666"/>
            </a:pPr>
            <a:r>
              <a:rPr lang="en-US" sz="2400" i="1" dirty="0" smtClean="0">
                <a:sym typeface="Arial"/>
                <a:rtl val="0"/>
              </a:rPr>
              <a:t>University of Georgia, QUAL8150 – Kathy </a:t>
            </a:r>
            <a:r>
              <a:rPr lang="en-US" sz="2400" i="1" dirty="0" err="1" smtClean="0">
                <a:sym typeface="Arial"/>
                <a:rtl val="0"/>
              </a:rPr>
              <a:t>Roulston</a:t>
            </a:r>
            <a:endParaRPr lang="en-US" sz="2400" i="1" dirty="0" smtClean="0">
              <a:sym typeface="Arial"/>
              <a:rtl val="0"/>
            </a:endParaRPr>
          </a:p>
          <a:p>
            <a:pPr algn="ctr">
              <a:lnSpc>
                <a:spcPct val="90000"/>
              </a:lnSpc>
              <a:buClr>
                <a:prstClr val="black"/>
              </a:buClr>
              <a:buSzPct val="36666"/>
            </a:pPr>
            <a:r>
              <a:rPr lang="en-US" sz="2400" i="1" dirty="0" smtClean="0">
                <a:cs typeface="Arial"/>
                <a:sym typeface="Arial"/>
                <a:rtl val="0"/>
              </a:rPr>
              <a:t>February 14, 2020</a:t>
            </a:r>
            <a:endParaRPr lang="en-US" sz="2400" i="1" dirty="0">
              <a:cs typeface="Arial"/>
              <a:sym typeface="Arial"/>
              <a:rtl val="0"/>
            </a:endParaRPr>
          </a:p>
        </p:txBody>
      </p:sp>
    </p:spTree>
    <p:extLst>
      <p:ext uri="{BB962C8B-B14F-4D97-AF65-F5344CB8AC3E}">
        <p14:creationId xmlns:p14="http://schemas.microsoft.com/office/powerpoint/2010/main" val="3730343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Archival Data: An Example</a:t>
            </a:r>
            <a:endParaRPr lang="en-US" dirty="0"/>
          </a:p>
        </p:txBody>
      </p:sp>
      <p:sp>
        <p:nvSpPr>
          <p:cNvPr id="3" name="Content Placeholder 2"/>
          <p:cNvSpPr>
            <a:spLocks noGrp="1"/>
          </p:cNvSpPr>
          <p:nvPr>
            <p:ph idx="1"/>
          </p:nvPr>
        </p:nvSpPr>
        <p:spPr>
          <a:xfrm>
            <a:off x="8400256" y="1124744"/>
            <a:ext cx="3791744" cy="3456384"/>
          </a:xfrm>
        </p:spPr>
        <p:txBody>
          <a:bodyPr>
            <a:normAutofit/>
          </a:bodyPr>
          <a:lstStyle/>
          <a:p>
            <a:pPr marL="0" indent="0">
              <a:buNone/>
            </a:pPr>
            <a:r>
              <a:rPr lang="en-US" sz="2400" dirty="0" err="1">
                <a:latin typeface="Century Schoolbook" panose="02040604050505020304" pitchFamily="18" charset="0"/>
              </a:rPr>
              <a:t>Hitt</a:t>
            </a:r>
            <a:r>
              <a:rPr lang="en-US" sz="2400" dirty="0">
                <a:latin typeface="Century Schoolbook" panose="02040604050505020304" pitchFamily="18" charset="0"/>
              </a:rPr>
              <a:t>, Matthew. 2019. "Replication Data for: Inconsistency and Indecision in the United States Supreme Court". Qualitative Data Repository. </a:t>
            </a:r>
            <a:r>
              <a:rPr lang="en-US" sz="2400" dirty="0">
                <a:latin typeface="Century Schoolbook" panose="02040604050505020304" pitchFamily="18" charset="0"/>
                <a:hlinkClick r:id="rId2"/>
              </a:rPr>
              <a:t>https://</a:t>
            </a:r>
            <a:r>
              <a:rPr lang="en-US" sz="2400" dirty="0" smtClean="0">
                <a:latin typeface="Century Schoolbook" panose="02040604050505020304" pitchFamily="18" charset="0"/>
                <a:hlinkClick r:id="rId2"/>
              </a:rPr>
              <a:t>doi.org/10.5064/F6W7QRSX</a:t>
            </a:r>
            <a:endParaRPr lang="en-US" sz="2400" dirty="0">
              <a:latin typeface="Century Schoolbook" panose="02040604050505020304" pitchFamily="18" charset="0"/>
            </a:endParaRPr>
          </a:p>
        </p:txBody>
      </p:sp>
      <p:pic>
        <p:nvPicPr>
          <p:cNvPr id="4" name="Picture 3"/>
          <p:cNvPicPr>
            <a:picLocks noChangeAspect="1"/>
          </p:cNvPicPr>
          <p:nvPr/>
        </p:nvPicPr>
        <p:blipFill>
          <a:blip r:embed="rId3"/>
          <a:stretch>
            <a:fillRect/>
          </a:stretch>
        </p:blipFill>
        <p:spPr>
          <a:xfrm>
            <a:off x="28253" y="1101024"/>
            <a:ext cx="2729130" cy="5622832"/>
          </a:xfrm>
          <a:prstGeom prst="rect">
            <a:avLst/>
          </a:prstGeom>
        </p:spPr>
      </p:pic>
      <p:pic>
        <p:nvPicPr>
          <p:cNvPr id="5" name="Picture 4"/>
          <p:cNvPicPr>
            <a:picLocks noChangeAspect="1"/>
          </p:cNvPicPr>
          <p:nvPr/>
        </p:nvPicPr>
        <p:blipFill>
          <a:blip r:embed="rId4"/>
          <a:stretch>
            <a:fillRect/>
          </a:stretch>
        </p:blipFill>
        <p:spPr>
          <a:xfrm>
            <a:off x="3093393" y="1106017"/>
            <a:ext cx="4752528" cy="3259087"/>
          </a:xfrm>
          <a:prstGeom prst="rect">
            <a:avLst/>
          </a:prstGeom>
        </p:spPr>
      </p:pic>
      <p:pic>
        <p:nvPicPr>
          <p:cNvPr id="6" name="Picture 5"/>
          <p:cNvPicPr>
            <a:picLocks noChangeAspect="1"/>
          </p:cNvPicPr>
          <p:nvPr/>
        </p:nvPicPr>
        <p:blipFill>
          <a:blip r:embed="rId5"/>
          <a:stretch>
            <a:fillRect/>
          </a:stretch>
        </p:blipFill>
        <p:spPr>
          <a:xfrm>
            <a:off x="3071664" y="4365104"/>
            <a:ext cx="5581650" cy="2362200"/>
          </a:xfrm>
          <a:prstGeom prst="rect">
            <a:avLst/>
          </a:prstGeom>
        </p:spPr>
      </p:pic>
    </p:spTree>
    <p:extLst>
      <p:ext uri="{BB962C8B-B14F-4D97-AF65-F5344CB8AC3E}">
        <p14:creationId xmlns:p14="http://schemas.microsoft.com/office/powerpoint/2010/main" val="2841910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Sharing and Copyright</a:t>
            </a:r>
          </a:p>
        </p:txBody>
      </p:sp>
      <p:sp>
        <p:nvSpPr>
          <p:cNvPr id="111" name="Shape 111"/>
          <p:cNvSpPr txBox="1">
            <a:spLocks noGrp="1"/>
          </p:cNvSpPr>
          <p:nvPr>
            <p:ph idx="1"/>
          </p:nvPr>
        </p:nvSpPr>
        <p:spPr>
          <a:prstGeom prst="rect">
            <a:avLst/>
          </a:prstGeom>
          <a:noFill/>
          <a:ln>
            <a:noFill/>
          </a:ln>
        </p:spPr>
        <p:txBody>
          <a:bodyPr vert="horz" lIns="91425" tIns="45700" rIns="91425" bIns="45700" anchor="t" anchorCtr="0">
            <a:noAutofit/>
          </a:bodyPr>
          <a:lstStyle/>
          <a:p>
            <a:pPr marL="457200" indent="-339725">
              <a:spcBef>
                <a:spcPct val="0"/>
              </a:spcBef>
              <a:buClrTx/>
              <a:buNone/>
            </a:pPr>
            <a:r>
              <a:rPr lang="en-GB" altLang="en-US" sz="2400" b="1" i="1" dirty="0">
                <a:solidFill>
                  <a:schemeClr val="accent1">
                    <a:lumMod val="75000"/>
                  </a:schemeClr>
                </a:solidFill>
                <a:latin typeface="Lucida Sans"/>
                <a:cs typeface="Lucida Sans"/>
              </a:rPr>
              <a:t>COPYRIGHT</a:t>
            </a:r>
            <a:r>
              <a:rPr lang="en-GB" altLang="en-US" sz="2400" dirty="0">
                <a:latin typeface="Lucida Sans"/>
                <a:cs typeface="Lucida Sans"/>
              </a:rPr>
              <a:t> – an intellectual property right assigned automatically to the creators of “original works of authorship” (</a:t>
            </a:r>
            <a:r>
              <a:rPr lang="en-GB" altLang="en-US" sz="2400" i="1" dirty="0">
                <a:latin typeface="Lucida Sans"/>
                <a:cs typeface="Lucida Sans"/>
              </a:rPr>
              <a:t>title 17, U.S. Code</a:t>
            </a:r>
            <a:r>
              <a:rPr lang="en-GB" altLang="en-US" sz="2400" dirty="0">
                <a:latin typeface="Lucida Sans"/>
                <a:cs typeface="Lucida Sans"/>
              </a:rPr>
              <a:t>), which prevents unauthorized copying and publishing of an original product</a:t>
            </a:r>
          </a:p>
          <a:p>
            <a:pPr marL="457200" indent="-339725">
              <a:spcBef>
                <a:spcPct val="0"/>
              </a:spcBef>
              <a:buClrTx/>
              <a:buNone/>
            </a:pPr>
            <a:endParaRPr lang="en-GB" altLang="en-US" sz="2400" dirty="0">
              <a:latin typeface="Lucida Sans"/>
              <a:cs typeface="Lucida Sans"/>
            </a:endParaRPr>
          </a:p>
          <a:p>
            <a:pPr marL="342900" indent="-342900">
              <a:buFont typeface="Symbol" panose="05050102010706020507" pitchFamily="18" charset="2"/>
              <a:buChar char=""/>
            </a:pPr>
            <a:r>
              <a:rPr lang="en-GB" altLang="en-US" sz="2400" dirty="0">
                <a:latin typeface="Lucida Sans"/>
                <a:ea typeface="Times New Roman" panose="02020603050405020304" pitchFamily="18" charset="0"/>
                <a:cs typeface="Lucida Sans"/>
              </a:rPr>
              <a:t>Who owns copyright?</a:t>
            </a:r>
          </a:p>
          <a:p>
            <a:pPr marL="342900" indent="-342900">
              <a:buFont typeface="Symbol" panose="05050102010706020507" pitchFamily="18" charset="2"/>
              <a:buChar char=""/>
            </a:pPr>
            <a:r>
              <a:rPr lang="en-GB" altLang="en-US" sz="2400" dirty="0">
                <a:latin typeface="Lucida Sans"/>
                <a:ea typeface="Times New Roman" panose="02020603050405020304" pitchFamily="18" charset="0"/>
                <a:cs typeface="Lucida Sans"/>
              </a:rPr>
              <a:t>Copyright and research materials</a:t>
            </a:r>
          </a:p>
          <a:p>
            <a:pPr marL="342900" indent="-342900">
              <a:buFont typeface="Symbol" panose="05050102010706020507" pitchFamily="18" charset="2"/>
              <a:buChar char=""/>
            </a:pPr>
            <a:r>
              <a:rPr lang="en-GB" altLang="en-US" sz="2400" dirty="0">
                <a:latin typeface="Lucida Sans"/>
                <a:ea typeface="Times New Roman" panose="02020603050405020304" pitchFamily="18" charset="0"/>
                <a:cs typeface="Lucida Sans"/>
              </a:rPr>
              <a:t>Interviews and copyright</a:t>
            </a:r>
          </a:p>
          <a:p>
            <a:pPr marL="342900" indent="-342900">
              <a:buFont typeface="Symbol" panose="05050102010706020507" pitchFamily="18" charset="2"/>
              <a:buChar char=""/>
            </a:pPr>
            <a:r>
              <a:rPr lang="en-GB" altLang="en-US" sz="2400" dirty="0">
                <a:latin typeface="Lucida Sans"/>
                <a:ea typeface="Times New Roman" panose="02020603050405020304" pitchFamily="18" charset="0"/>
                <a:cs typeface="Lucida Sans"/>
              </a:rPr>
              <a:t>Clearing copyright – before reproduction, sharing, SDA</a:t>
            </a:r>
          </a:p>
          <a:p>
            <a:pPr marL="342900" indent="-342900">
              <a:buFont typeface="Symbol" panose="05050102010706020507" pitchFamily="18" charset="2"/>
              <a:buChar char=""/>
            </a:pPr>
            <a:r>
              <a:rPr lang="en-GB" altLang="en-US" sz="2400" dirty="0">
                <a:latin typeface="Lucida Sans"/>
                <a:ea typeface="Times New Roman" panose="02020603050405020304" pitchFamily="18" charset="0"/>
                <a:cs typeface="Lucida Sans"/>
              </a:rPr>
              <a:t>Data </a:t>
            </a:r>
            <a:r>
              <a:rPr lang="en-GB" altLang="en-US" sz="2400" dirty="0">
                <a:latin typeface="Lucida Sans"/>
                <a:cs typeface="Lucida Sans"/>
              </a:rPr>
              <a:t>repositories hold no </a:t>
            </a:r>
            <a:r>
              <a:rPr lang="en-GB" altLang="en-US" sz="2400" dirty="0" smtClean="0">
                <a:latin typeface="Lucida Sans"/>
                <a:cs typeface="Lucida Sans"/>
              </a:rPr>
              <a:t>copyright</a:t>
            </a:r>
          </a:p>
          <a:p>
            <a:pPr marL="342900" indent="-342900">
              <a:buFont typeface="Symbol" panose="05050102010706020507" pitchFamily="18" charset="2"/>
              <a:buChar char=""/>
            </a:pPr>
            <a:r>
              <a:rPr lang="en-GB" altLang="en-US" sz="2400" dirty="0" smtClean="0">
                <a:latin typeface="Lucida Sans"/>
                <a:cs typeface="Lucida Sans"/>
              </a:rPr>
              <a:t>Copyright versus Licenses</a:t>
            </a:r>
            <a:endParaRPr lang="en-GB" altLang="en-US" sz="2400" dirty="0">
              <a:latin typeface="Lucida Sans"/>
              <a:cs typeface="Lucida Sans"/>
            </a:endParaRPr>
          </a:p>
          <a:p>
            <a:pPr eaLnBrk="1" hangingPunct="1">
              <a:lnSpc>
                <a:spcPct val="90000"/>
              </a:lnSpc>
              <a:spcBef>
                <a:spcPct val="0"/>
              </a:spcBef>
              <a:buClr>
                <a:srgbClr val="00B0F0"/>
              </a:buClr>
            </a:pPr>
            <a:endParaRPr lang="en-GB" altLang="en-US" i="1" dirty="0">
              <a:latin typeface="Lucida Sans"/>
              <a:cs typeface="Lucida Sans"/>
            </a:endParaRPr>
          </a:p>
          <a:p>
            <a:pPr eaLnBrk="1" hangingPunct="1">
              <a:spcBef>
                <a:spcPct val="0"/>
              </a:spcBef>
              <a:buClrTx/>
              <a:buFontTx/>
              <a:buNone/>
            </a:pPr>
            <a:endParaRPr lang="en-GB" altLang="en-US" sz="2400" dirty="0">
              <a:latin typeface="Lucida Sans"/>
              <a:cs typeface="Lucida Sans"/>
            </a:endParaRPr>
          </a:p>
          <a:p>
            <a:pPr lvl="1"/>
            <a:endParaRPr lang="en-US" sz="1200" dirty="0">
              <a:latin typeface="Lucida Sans"/>
              <a:cs typeface="Lucida Sans"/>
            </a:endParaRPr>
          </a:p>
        </p:txBody>
      </p:sp>
    </p:spTree>
    <p:extLst>
      <p:ext uri="{BB962C8B-B14F-4D97-AF65-F5344CB8AC3E}">
        <p14:creationId xmlns:p14="http://schemas.microsoft.com/office/powerpoint/2010/main" val="271582625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a:t>
            </a:r>
            <a:r>
              <a:rPr lang="en-US" dirty="0" smtClean="0"/>
              <a:t>Use and Public Domain</a:t>
            </a:r>
            <a:endParaRPr lang="en-US" dirty="0"/>
          </a:p>
        </p:txBody>
      </p:sp>
      <p:sp>
        <p:nvSpPr>
          <p:cNvPr id="111" name="Shape 111"/>
          <p:cNvSpPr txBox="1">
            <a:spLocks noGrp="1"/>
          </p:cNvSpPr>
          <p:nvPr>
            <p:ph idx="1"/>
          </p:nvPr>
        </p:nvSpPr>
        <p:spPr>
          <a:xfrm>
            <a:off x="838200" y="1412776"/>
            <a:ext cx="10515600" cy="4820632"/>
          </a:xfrm>
          <a:prstGeom prst="rect">
            <a:avLst/>
          </a:prstGeom>
          <a:noFill/>
          <a:ln>
            <a:noFill/>
          </a:ln>
        </p:spPr>
        <p:txBody>
          <a:bodyPr vert="horz" lIns="91425" tIns="45700" rIns="91425" bIns="45700" anchor="t" anchorCtr="0">
            <a:noAutofit/>
          </a:bodyPr>
          <a:lstStyle/>
          <a:p>
            <a:pPr marL="342900" indent="-342900">
              <a:buFont typeface="Symbol" panose="05050102010706020507" pitchFamily="18" charset="2"/>
              <a:buChar char=""/>
            </a:pPr>
            <a:r>
              <a:rPr lang="en-US" sz="2400" dirty="0">
                <a:latin typeface="Arial" panose="020B0604020202020204" pitchFamily="34" charset="0"/>
                <a:ea typeface="Times New Roman" panose="02020603050405020304" pitchFamily="18" charset="0"/>
              </a:rPr>
              <a:t>Fair use exemption = key part of copyright law that permits the unlicensed use of copyrighted material under some </a:t>
            </a:r>
            <a:r>
              <a:rPr lang="en-US" sz="2400" dirty="0" smtClean="0">
                <a:latin typeface="Arial" panose="020B0604020202020204" pitchFamily="34" charset="0"/>
                <a:ea typeface="Times New Roman" panose="02020603050405020304" pitchFamily="18" charset="0"/>
              </a:rPr>
              <a:t>circumstances</a:t>
            </a:r>
          </a:p>
          <a:p>
            <a:pPr marL="342900" indent="-342900">
              <a:buFont typeface="Symbol" panose="05050102010706020507" pitchFamily="18" charset="2"/>
              <a:buChar char=""/>
            </a:pPr>
            <a:r>
              <a:rPr lang="en-US" sz="2400" dirty="0">
                <a:latin typeface="Arial" panose="020B0604020202020204" pitchFamily="34" charset="0"/>
                <a:ea typeface="Times New Roman" panose="02020603050405020304" pitchFamily="18" charset="0"/>
              </a:rPr>
              <a:t>Fair use claims in </a:t>
            </a:r>
            <a:r>
              <a:rPr lang="en-US" sz="2400" dirty="0" smtClean="0">
                <a:latin typeface="Arial" panose="020B0604020202020204" pitchFamily="34" charset="0"/>
                <a:ea typeface="Times New Roman" panose="02020603050405020304" pitchFamily="18" charset="0"/>
              </a:rPr>
              <a:t>research/scholarship</a:t>
            </a:r>
            <a:endParaRPr lang="en-US" sz="2400" dirty="0" smtClean="0">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US" sz="2000" dirty="0" smtClean="0">
                <a:solidFill>
                  <a:srgbClr val="1E1E1E"/>
                </a:solidFill>
                <a:latin typeface="Arial" panose="020B0604020202020204" pitchFamily="34" charset="0"/>
                <a:ea typeface="Times New Roman" panose="02020603050405020304" pitchFamily="18" charset="0"/>
              </a:rPr>
              <a:t>Transformative</a:t>
            </a:r>
            <a:endParaRPr lang="en-US" sz="2000" dirty="0" smtClean="0">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US" sz="2000" dirty="0" smtClean="0">
                <a:solidFill>
                  <a:srgbClr val="1E1E1E"/>
                </a:solidFill>
                <a:latin typeface="Arial" panose="020B0604020202020204" pitchFamily="34" charset="0"/>
                <a:ea typeface="Times New Roman" panose="02020603050405020304" pitchFamily="18" charset="0"/>
              </a:rPr>
              <a:t>Not </a:t>
            </a:r>
            <a:r>
              <a:rPr lang="en-US" sz="2000" dirty="0">
                <a:solidFill>
                  <a:srgbClr val="1E1E1E"/>
                </a:solidFill>
                <a:latin typeface="Arial" panose="020B0604020202020204" pitchFamily="34" charset="0"/>
                <a:ea typeface="Times New Roman" panose="02020603050405020304" pitchFamily="18" charset="0"/>
              </a:rPr>
              <a:t>involving a large amount</a:t>
            </a:r>
            <a:endParaRPr lang="en-US" sz="2000" dirty="0">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US" sz="2000" dirty="0">
                <a:solidFill>
                  <a:srgbClr val="1E1E1E"/>
                </a:solidFill>
                <a:latin typeface="Arial" panose="020B0604020202020204" pitchFamily="34" charset="0"/>
                <a:ea typeface="Times New Roman" panose="02020603050405020304" pitchFamily="18" charset="0"/>
              </a:rPr>
              <a:t>Not likely to affect the potential market value of items </a:t>
            </a:r>
            <a:endParaRPr lang="en-US" sz="2000" dirty="0">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US" sz="2000" dirty="0">
                <a:solidFill>
                  <a:srgbClr val="1E1E1E"/>
                </a:solidFill>
                <a:latin typeface="Arial" panose="020B0604020202020204" pitchFamily="34" charset="0"/>
                <a:ea typeface="Times New Roman" panose="02020603050405020304" pitchFamily="18" charset="0"/>
              </a:rPr>
              <a:t>Is used for academic / non-commercial </a:t>
            </a:r>
            <a:r>
              <a:rPr lang="en-US" sz="2000" dirty="0" smtClean="0">
                <a:solidFill>
                  <a:srgbClr val="1E1E1E"/>
                </a:solidFill>
                <a:latin typeface="Arial" panose="020B0604020202020204" pitchFamily="34" charset="0"/>
                <a:ea typeface="Times New Roman" panose="02020603050405020304" pitchFamily="18" charset="0"/>
              </a:rPr>
              <a:t>purposes</a:t>
            </a:r>
            <a:endParaRPr lang="en-US" sz="2400" dirty="0" smtClean="0">
              <a:latin typeface="Arial" panose="020B0604020202020204" pitchFamily="34" charset="0"/>
              <a:ea typeface="Times New Roman" panose="02020603050405020304" pitchFamily="18" charset="0"/>
            </a:endParaRPr>
          </a:p>
          <a:p>
            <a:pPr marL="342900" indent="-342900">
              <a:buFont typeface="Symbol" panose="05050102010706020507" pitchFamily="18" charset="2"/>
              <a:buChar char=""/>
            </a:pPr>
            <a:r>
              <a:rPr lang="en-US" sz="2400" dirty="0" smtClean="0">
                <a:latin typeface="Arial" panose="020B0604020202020204" pitchFamily="34" charset="0"/>
                <a:ea typeface="Times New Roman" panose="02020603050405020304" pitchFamily="18" charset="0"/>
              </a:rPr>
              <a:t>Public Domain</a:t>
            </a:r>
          </a:p>
          <a:p>
            <a:pPr marL="800100" lvl="1" indent="-342900">
              <a:buFont typeface="Symbol" panose="05050102010706020507" pitchFamily="18" charset="2"/>
              <a:buChar char=""/>
            </a:pPr>
            <a:r>
              <a:rPr lang="en-US" sz="2000" dirty="0" smtClean="0">
                <a:latin typeface="Arial" panose="020B0604020202020204" pitchFamily="34" charset="0"/>
                <a:ea typeface="Times New Roman" panose="02020603050405020304" pitchFamily="18" charset="0"/>
              </a:rPr>
              <a:t>US: Government documents</a:t>
            </a:r>
          </a:p>
          <a:p>
            <a:pPr marL="800100" lvl="1" indent="-342900">
              <a:buFont typeface="Symbol" panose="05050102010706020507" pitchFamily="18" charset="2"/>
              <a:buChar char=""/>
            </a:pPr>
            <a:r>
              <a:rPr lang="en-US" sz="2000" dirty="0" smtClean="0">
                <a:latin typeface="Arial" panose="020B0604020202020204" pitchFamily="34" charset="0"/>
                <a:ea typeface="Times New Roman" panose="02020603050405020304" pitchFamily="18" charset="0"/>
              </a:rPr>
              <a:t>Copyright has run out:</a:t>
            </a:r>
          </a:p>
          <a:p>
            <a:pPr marL="1257300" lvl="2" indent="-342900">
              <a:buFont typeface="Symbol" panose="05050102010706020507" pitchFamily="18" charset="2"/>
              <a:buChar char=""/>
            </a:pPr>
            <a:r>
              <a:rPr lang="en-US" dirty="0" smtClean="0">
                <a:latin typeface="Arial" panose="020B0604020202020204" pitchFamily="34" charset="0"/>
                <a:cs typeface="Arial" panose="020B0604020202020204" pitchFamily="34" charset="0"/>
              </a:rPr>
              <a:t>unpublished </a:t>
            </a:r>
            <a:r>
              <a:rPr lang="en-US" dirty="0">
                <a:latin typeface="Arial" panose="020B0604020202020204" pitchFamily="34" charset="0"/>
                <a:cs typeface="Arial" panose="020B0604020202020204" pitchFamily="34" charset="0"/>
              </a:rPr>
              <a:t>works created before 1898 (i.e., 120 or more years ago) are in the public domain </a:t>
            </a:r>
            <a:r>
              <a:rPr lang="en-US" dirty="0" smtClean="0">
                <a:latin typeface="Arial" panose="020B0604020202020204" pitchFamily="34" charset="0"/>
                <a:cs typeface="Arial" panose="020B0604020202020204" pitchFamily="34" charset="0"/>
              </a:rPr>
              <a:t>and</a:t>
            </a:r>
          </a:p>
          <a:p>
            <a:pPr marL="1257300" lvl="2" indent="-342900">
              <a:buFont typeface="Symbol" panose="05050102010706020507" pitchFamily="18" charset="2"/>
              <a:buChar char=""/>
            </a:pPr>
            <a:r>
              <a:rPr lang="en-US" dirty="0" smtClean="0">
                <a:latin typeface="Arial" panose="020B0604020202020204" pitchFamily="34" charset="0"/>
                <a:cs typeface="Arial" panose="020B0604020202020204" pitchFamily="34" charset="0"/>
              </a:rPr>
              <a:t>works </a:t>
            </a:r>
            <a:r>
              <a:rPr lang="en-US" dirty="0">
                <a:latin typeface="Arial" panose="020B0604020202020204" pitchFamily="34" charset="0"/>
                <a:cs typeface="Arial" panose="020B0604020202020204" pitchFamily="34" charset="0"/>
              </a:rPr>
              <a:t>published before 1923 (i.e., 95 or more years ago) are in the public domain.</a:t>
            </a:r>
          </a:p>
          <a:p>
            <a:pPr marL="800100" lvl="1" indent="-342900">
              <a:buFont typeface="Symbol" panose="05050102010706020507" pitchFamily="18" charset="2"/>
              <a:buChar char=""/>
            </a:pPr>
            <a:endParaRPr lang="en-US" sz="2000" dirty="0" smtClean="0">
              <a:latin typeface="Arial" panose="020B0604020202020204" pitchFamily="34" charset="0"/>
              <a:ea typeface="Times New Roman" panose="02020603050405020304" pitchFamily="18" charset="0"/>
            </a:endParaRPr>
          </a:p>
          <a:p>
            <a:pPr marL="800100" lvl="1" indent="-342900">
              <a:buFont typeface="Symbol" panose="05050102010706020507" pitchFamily="18" charset="2"/>
              <a:buChar char=""/>
            </a:pPr>
            <a:endParaRPr lang="en-US" sz="2000" dirty="0">
              <a:latin typeface="Times New Roman" panose="02020603050405020304" pitchFamily="18" charset="0"/>
              <a:ea typeface="Times New Roman" panose="02020603050405020304" pitchFamily="18" charset="0"/>
            </a:endParaRPr>
          </a:p>
          <a:p>
            <a:pPr marL="0" indent="0">
              <a:buNone/>
            </a:pPr>
            <a:endParaRPr lang="en-GB" altLang="en-US" i="1" dirty="0"/>
          </a:p>
          <a:p>
            <a:pPr eaLnBrk="1" hangingPunct="1">
              <a:spcBef>
                <a:spcPct val="0"/>
              </a:spcBef>
              <a:buClrTx/>
              <a:buFontTx/>
              <a:buNone/>
            </a:pPr>
            <a:endParaRPr lang="en-GB" altLang="en-US" sz="2400" dirty="0"/>
          </a:p>
          <a:p>
            <a:pPr lvl="1"/>
            <a:endParaRPr lang="en-US" sz="1200" dirty="0"/>
          </a:p>
        </p:txBody>
      </p:sp>
    </p:spTree>
    <p:extLst>
      <p:ext uri="{BB962C8B-B14F-4D97-AF65-F5344CB8AC3E}">
        <p14:creationId xmlns:p14="http://schemas.microsoft.com/office/powerpoint/2010/main" val="248390088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Licenses: Beyond Copyright</a:t>
            </a:r>
            <a:endParaRPr lang="en-US" dirty="0"/>
          </a:p>
        </p:txBody>
      </p:sp>
      <p:sp>
        <p:nvSpPr>
          <p:cNvPr id="3" name="Content Placeholder 2"/>
          <p:cNvSpPr>
            <a:spLocks noGrp="1"/>
          </p:cNvSpPr>
          <p:nvPr>
            <p:ph idx="1"/>
          </p:nvPr>
        </p:nvSpPr>
        <p:spPr/>
        <p:txBody>
          <a:bodyPr/>
          <a:lstStyle/>
          <a:p>
            <a:pPr marL="0" indent="0">
              <a:buNone/>
            </a:pPr>
            <a:r>
              <a:rPr lang="en-US" dirty="0" smtClean="0"/>
              <a:t>Gale’s International License:</a:t>
            </a:r>
          </a:p>
          <a:p>
            <a:pPr marL="0" indent="0">
              <a:buNone/>
            </a:pPr>
            <a:r>
              <a:rPr lang="en-US" dirty="0" smtClean="0">
                <a:latin typeface="Century Schoolbook" panose="02040604050505020304" pitchFamily="18" charset="0"/>
              </a:rPr>
              <a:t>“The </a:t>
            </a:r>
            <a:r>
              <a:rPr lang="en-US" dirty="0">
                <a:latin typeface="Century Schoolbook" panose="02040604050505020304" pitchFamily="18" charset="0"/>
              </a:rPr>
              <a:t>subscribing institutes (“Customer”) and their authorized users, may make a single print, non-electronic copy of a permitted portion of the content for personal, non-commercial, educational purposes only</a:t>
            </a:r>
            <a:r>
              <a:rPr lang="en-US" dirty="0" smtClean="0">
                <a:latin typeface="Century Schoolbook" panose="02040604050505020304" pitchFamily="18" charset="0"/>
              </a:rPr>
              <a:t>.”</a:t>
            </a:r>
          </a:p>
          <a:p>
            <a:pPr marL="0" indent="0">
              <a:buNone/>
            </a:pPr>
            <a:endParaRPr lang="en-US" dirty="0">
              <a:latin typeface="Adobe Garamond Pro" panose="02020502060506020403" pitchFamily="18" charset="0"/>
            </a:endParaRPr>
          </a:p>
          <a:p>
            <a:pPr marL="0" indent="0">
              <a:buNone/>
            </a:pPr>
            <a:r>
              <a:rPr lang="en-US" dirty="0" smtClean="0"/>
              <a:t>Electronic databases can restrict you from sharing data even when it is in the public domain otherwise</a:t>
            </a:r>
            <a:endParaRPr lang="en-US" dirty="0"/>
          </a:p>
        </p:txBody>
      </p:sp>
    </p:spTree>
    <p:extLst>
      <p:ext uri="{BB962C8B-B14F-4D97-AF65-F5344CB8AC3E}">
        <p14:creationId xmlns:p14="http://schemas.microsoft.com/office/powerpoint/2010/main" val="1632227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Archives and Sharing Digital Copies</a:t>
            </a:r>
            <a:endParaRPr lang="en-US" dirty="0"/>
          </a:p>
        </p:txBody>
      </p:sp>
      <p:sp>
        <p:nvSpPr>
          <p:cNvPr id="3" name="Content Placeholder 2"/>
          <p:cNvSpPr>
            <a:spLocks noGrp="1"/>
          </p:cNvSpPr>
          <p:nvPr>
            <p:ph idx="1"/>
          </p:nvPr>
        </p:nvSpPr>
        <p:spPr>
          <a:xfrm>
            <a:off x="33561" y="5340902"/>
            <a:ext cx="10515600" cy="1004208"/>
          </a:xfrm>
        </p:spPr>
        <p:txBody>
          <a:bodyPr/>
          <a:lstStyle/>
          <a:p>
            <a:r>
              <a:rPr lang="en-US" dirty="0" smtClean="0"/>
              <a:t>Other archives are </a:t>
            </a:r>
            <a:r>
              <a:rPr lang="en-US" i="1" dirty="0" smtClean="0"/>
              <a:t>much</a:t>
            </a:r>
            <a:r>
              <a:rPr lang="en-US" dirty="0" smtClean="0"/>
              <a:t> more restrictive</a:t>
            </a:r>
            <a:endParaRPr lang="en-US" dirty="0"/>
          </a:p>
        </p:txBody>
      </p:sp>
      <p:pic>
        <p:nvPicPr>
          <p:cNvPr id="4" name="Picture 3"/>
          <p:cNvPicPr>
            <a:picLocks noChangeAspect="1"/>
          </p:cNvPicPr>
          <p:nvPr/>
        </p:nvPicPr>
        <p:blipFill>
          <a:blip r:embed="rId2"/>
          <a:stretch>
            <a:fillRect/>
          </a:stretch>
        </p:blipFill>
        <p:spPr>
          <a:xfrm>
            <a:off x="33561" y="1124744"/>
            <a:ext cx="11763123" cy="4032448"/>
          </a:xfrm>
          <a:prstGeom prst="rect">
            <a:avLst/>
          </a:prstGeom>
        </p:spPr>
      </p:pic>
    </p:spTree>
    <p:extLst>
      <p:ext uri="{BB962C8B-B14F-4D97-AF65-F5344CB8AC3E}">
        <p14:creationId xmlns:p14="http://schemas.microsoft.com/office/powerpoint/2010/main" val="4068147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in Doubt, Ask!</a:t>
            </a:r>
            <a:endParaRPr lang="en-US" dirty="0"/>
          </a:p>
        </p:txBody>
      </p:sp>
      <p:sp>
        <p:nvSpPr>
          <p:cNvPr id="4" name="Rectangle 1"/>
          <p:cNvSpPr>
            <a:spLocks noGrp="1" noChangeArrowheads="1"/>
          </p:cNvSpPr>
          <p:nvPr>
            <p:ph idx="1"/>
          </p:nvPr>
        </p:nvSpPr>
        <p:spPr bwMode="auto">
          <a:xfrm>
            <a:off x="407368" y="1124744"/>
            <a:ext cx="10108231"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Requesting Permission to Share Archival Materials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anose="020B0604020202020204" pitchFamily="34" charset="0"/>
              </a:rPr>
              <a:t>(from</a:t>
            </a:r>
            <a:r>
              <a:rPr kumimoji="0" lang="en-US" altLang="en-US" sz="900" b="0" i="0" u="none" strike="noStrike" cap="none" normalizeH="0" dirty="0" smtClean="0">
                <a:ln>
                  <a:noFill/>
                </a:ln>
                <a:solidFill>
                  <a:schemeClr val="tx1"/>
                </a:solidFill>
                <a:effectLst/>
                <a:latin typeface="Arial" panose="020B0604020202020204" pitchFamily="34" charset="0"/>
              </a:rPr>
              <a:t> qdr.syr.edu/guidance/templates )</a:t>
            </a:r>
            <a:r>
              <a:rPr kumimoji="0" lang="en-US" altLang="en-US" sz="900" b="0" i="0" u="none" strike="noStrike" cap="none" normalizeH="0" baseline="0" dirty="0" smtClean="0">
                <a:ln>
                  <a:noFill/>
                </a:ln>
                <a:solidFill>
                  <a:schemeClr val="tx1"/>
                </a:solidFill>
                <a:effectLst/>
                <a:latin typeface="Arial" panose="020B0604020202020204" pitchFamily="34" charset="0"/>
              </a:rPr>
              <a:t/>
            </a:r>
            <a:br>
              <a:rPr kumimoji="0" lang="en-US" altLang="en-US" sz="9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To whom it may concern,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 am writing to inquire about any rules that [ARCHIVE] may have regarding disseminating documents that I collected there during my research work in [TIME PERIOD].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 am preparing to share, through a trusted data repository, digital copies of some of the documents that I [COPIED / SCANNED / PHOTOGRAPHED] while working at your institution. The documents in questions are from the following collections: [LIST]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Full bibliographic information will be associated with each document when it is shared through the data repository, and credit will be given to the archive as the provider of the original materials. My goals in sharing the documents are (1) to allow other scholars to see the evidence I cite in my [DISSERTATION / ARTICLE / BOOK] and understand better the claims I make based on that evidence, and (2) to provide other scholars an opportunity to use the valuable materials contained in your archive.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Could you please let me know your rules for distribution for the kinds of documents mentioned above, and whether it is necessary for me to obtain formal permission from your institution in order to share digital copies of the documents in the manner described here? </a:t>
            </a:r>
          </a:p>
        </p:txBody>
      </p:sp>
    </p:spTree>
    <p:extLst>
      <p:ext uri="{BB962C8B-B14F-4D97-AF65-F5344CB8AC3E}">
        <p14:creationId xmlns:p14="http://schemas.microsoft.com/office/powerpoint/2010/main" val="205673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a:xfrm>
            <a:off x="477885" y="188640"/>
            <a:ext cx="12144672" cy="759707"/>
          </a:xfrm>
        </p:spPr>
        <p:txBody>
          <a:bodyPr>
            <a:noAutofit/>
          </a:bodyPr>
          <a:lstStyle/>
          <a:p>
            <a:r>
              <a:rPr lang="en-US" sz="4000" dirty="0" smtClean="0"/>
              <a:t>Sharing Data in a Repository</a:t>
            </a:r>
            <a:endParaRPr lang="en-US" sz="4000" dirty="0"/>
          </a:p>
        </p:txBody>
      </p:sp>
      <p:sp>
        <p:nvSpPr>
          <p:cNvPr id="111" name="Shape 111"/>
          <p:cNvSpPr txBox="1">
            <a:spLocks noGrp="1"/>
          </p:cNvSpPr>
          <p:nvPr>
            <p:ph idx="1"/>
          </p:nvPr>
        </p:nvSpPr>
        <p:spPr>
          <a:xfrm>
            <a:off x="479376" y="2132856"/>
            <a:ext cx="10874424" cy="4176464"/>
          </a:xfrm>
          <a:prstGeom prst="rect">
            <a:avLst/>
          </a:prstGeom>
          <a:noFill/>
          <a:ln>
            <a:noFill/>
          </a:ln>
        </p:spPr>
        <p:txBody>
          <a:bodyPr vert="horz" lIns="91425" tIns="45700" rIns="91425" bIns="45700" anchor="t" anchorCtr="0">
            <a:noAutofit/>
          </a:bodyPr>
          <a:lstStyle/>
          <a:p>
            <a:r>
              <a:rPr lang="en-US" sz="2400" dirty="0" smtClean="0"/>
              <a:t>Stable links (Digital Object Identifiers – DOIs)</a:t>
            </a:r>
          </a:p>
          <a:p>
            <a:r>
              <a:rPr lang="en-US" sz="2400" dirty="0" err="1" smtClean="0"/>
              <a:t>Longterm</a:t>
            </a:r>
            <a:r>
              <a:rPr lang="en-US" sz="2400" dirty="0" smtClean="0"/>
              <a:t> digital preservation</a:t>
            </a:r>
            <a:endParaRPr lang="en-US" sz="2400" dirty="0"/>
          </a:p>
          <a:p>
            <a:pPr lvl="0">
              <a:buFont typeface="Arial" panose="020B0604020202020204" pitchFamily="34" charset="0"/>
              <a:buChar char="•"/>
            </a:pPr>
            <a:r>
              <a:rPr lang="en-US" sz="2400" dirty="0" smtClean="0"/>
              <a:t>Institutional Requirements</a:t>
            </a:r>
            <a:endParaRPr lang="en-US" sz="2400" dirty="0"/>
          </a:p>
          <a:p>
            <a:pPr>
              <a:buFont typeface="Arial" panose="020B0604020202020204" pitchFamily="34" charset="0"/>
              <a:buChar char="•"/>
            </a:pPr>
            <a:r>
              <a:rPr lang="en-US" sz="2400" dirty="0" smtClean="0"/>
              <a:t>Can help you with sharing data </a:t>
            </a:r>
            <a:r>
              <a:rPr lang="en-US" sz="2400" i="1" dirty="0" smtClean="0"/>
              <a:t>well </a:t>
            </a:r>
            <a:r>
              <a:rPr lang="en-US" sz="2400" dirty="0" smtClean="0"/>
              <a:t>(curation)</a:t>
            </a:r>
            <a:endParaRPr lang="en-US" sz="2400" dirty="0"/>
          </a:p>
          <a:p>
            <a:pPr lvl="0">
              <a:buFont typeface="Arial" panose="020B0604020202020204" pitchFamily="34" charset="0"/>
              <a:buChar char="•"/>
            </a:pPr>
            <a:r>
              <a:rPr lang="en-US" sz="2400" dirty="0"/>
              <a:t>Makes data more visible/easier for </a:t>
            </a:r>
            <a:r>
              <a:rPr lang="en-US" sz="2400" dirty="0" smtClean="0"/>
              <a:t>others to </a:t>
            </a:r>
            <a:r>
              <a:rPr lang="en-US" sz="2400" dirty="0"/>
              <a:t>discover, access, </a:t>
            </a:r>
            <a:r>
              <a:rPr lang="en-US" sz="2400" dirty="0" smtClean="0"/>
              <a:t>cite </a:t>
            </a:r>
            <a:endParaRPr lang="en-US" sz="2400" dirty="0"/>
          </a:p>
          <a:p>
            <a:pPr lvl="0">
              <a:buFont typeface="Arial" panose="020B0604020202020204" pitchFamily="34" charset="0"/>
              <a:buChar char="•"/>
            </a:pPr>
            <a:r>
              <a:rPr lang="en-US" sz="2400" dirty="0" smtClean="0"/>
              <a:t>Interoperability across disciplines</a:t>
            </a:r>
          </a:p>
          <a:p>
            <a:pPr lvl="0">
              <a:buFont typeface="Arial" panose="020B0604020202020204" pitchFamily="34" charset="0"/>
              <a:buChar char="•"/>
            </a:pPr>
            <a:r>
              <a:rPr lang="en-US" sz="2400" dirty="0" smtClean="0"/>
              <a:t>Access Controls</a:t>
            </a:r>
          </a:p>
        </p:txBody>
      </p:sp>
    </p:spTree>
    <p:extLst>
      <p:ext uri="{BB962C8B-B14F-4D97-AF65-F5344CB8AC3E}">
        <p14:creationId xmlns:p14="http://schemas.microsoft.com/office/powerpoint/2010/main" val="342603482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normAutofit/>
          </a:bodyPr>
          <a:lstStyle/>
          <a:p>
            <a:r>
              <a:rPr lang="en-GB" dirty="0" smtClean="0">
                <a:solidFill>
                  <a:schemeClr val="accent6"/>
                </a:solidFill>
              </a:rPr>
              <a:t>Types of Data Repositories</a:t>
            </a:r>
            <a:endParaRPr lang="en-GB" dirty="0">
              <a:solidFill>
                <a:schemeClr val="accent6"/>
              </a:solidFill>
            </a:endParaRPr>
          </a:p>
        </p:txBody>
      </p:sp>
      <p:sp>
        <p:nvSpPr>
          <p:cNvPr id="2" name="Content Placeholder 1"/>
          <p:cNvSpPr>
            <a:spLocks noGrp="1"/>
          </p:cNvSpPr>
          <p:nvPr>
            <p:ph idx="1"/>
          </p:nvPr>
        </p:nvSpPr>
        <p:spPr/>
        <p:txBody>
          <a:bodyPr>
            <a:normAutofit/>
          </a:bodyPr>
          <a:lstStyle/>
          <a:p>
            <a:pPr>
              <a:lnSpc>
                <a:spcPct val="120000"/>
              </a:lnSpc>
              <a:spcBef>
                <a:spcPts val="0"/>
              </a:spcBef>
            </a:pPr>
            <a:r>
              <a:rPr lang="en-US" sz="2400" dirty="0" smtClean="0"/>
              <a:t>Institutional repositories</a:t>
            </a:r>
          </a:p>
          <a:p>
            <a:pPr lvl="1">
              <a:lnSpc>
                <a:spcPct val="120000"/>
              </a:lnSpc>
              <a:spcBef>
                <a:spcPts val="0"/>
              </a:spcBef>
            </a:pPr>
            <a:r>
              <a:rPr lang="en-US" sz="2000" dirty="0" smtClean="0"/>
              <a:t>E.g. UGA </a:t>
            </a:r>
            <a:r>
              <a:rPr lang="en-US" sz="2000" dirty="0" smtClean="0"/>
              <a:t>Athenaeum: </a:t>
            </a:r>
            <a:r>
              <a:rPr lang="en-US" sz="2000" dirty="0">
                <a:hlinkClick r:id="rId2"/>
              </a:rPr>
              <a:t>https://athenaeum.libs.uga.edu</a:t>
            </a:r>
            <a:r>
              <a:rPr lang="en-US" sz="2000" dirty="0" smtClean="0">
                <a:hlinkClick r:id="rId2"/>
              </a:rPr>
              <a:t>/</a:t>
            </a:r>
            <a:r>
              <a:rPr lang="en-US" sz="2000" dirty="0" smtClean="0"/>
              <a:t> </a:t>
            </a:r>
          </a:p>
          <a:p>
            <a:pPr lvl="1">
              <a:lnSpc>
                <a:spcPct val="120000"/>
              </a:lnSpc>
              <a:spcBef>
                <a:spcPts val="0"/>
              </a:spcBef>
            </a:pPr>
            <a:r>
              <a:rPr lang="en-US" sz="2000" dirty="0" smtClean="0"/>
              <a:t>Mainly designed for publications, though some take data</a:t>
            </a:r>
          </a:p>
          <a:p>
            <a:pPr>
              <a:lnSpc>
                <a:spcPct val="120000"/>
              </a:lnSpc>
              <a:spcBef>
                <a:spcPts val="0"/>
              </a:spcBef>
            </a:pPr>
            <a:r>
              <a:rPr lang="en-US" sz="2400" dirty="0" smtClean="0"/>
              <a:t>Self-deposit repositories</a:t>
            </a:r>
          </a:p>
          <a:p>
            <a:pPr lvl="1">
              <a:lnSpc>
                <a:spcPct val="120000"/>
              </a:lnSpc>
              <a:spcBef>
                <a:spcPts val="0"/>
              </a:spcBef>
            </a:pPr>
            <a:r>
              <a:rPr lang="en-US" sz="2000" dirty="0" smtClean="0"/>
              <a:t>E.g. Harvard Dataverse, </a:t>
            </a:r>
            <a:r>
              <a:rPr lang="en-US" sz="2000" dirty="0" err="1" smtClean="0"/>
              <a:t>Zenodo</a:t>
            </a:r>
            <a:r>
              <a:rPr lang="en-US" sz="2000" dirty="0" smtClean="0"/>
              <a:t>, </a:t>
            </a:r>
            <a:r>
              <a:rPr lang="en-US" sz="2000" dirty="0" err="1" smtClean="0"/>
              <a:t>OpenICPSR</a:t>
            </a:r>
            <a:endParaRPr lang="en-US" sz="2000" dirty="0" smtClean="0"/>
          </a:p>
          <a:p>
            <a:pPr lvl="1">
              <a:lnSpc>
                <a:spcPct val="120000"/>
              </a:lnSpc>
              <a:spcBef>
                <a:spcPts val="0"/>
              </a:spcBef>
            </a:pPr>
            <a:r>
              <a:rPr lang="en-US" sz="2000" dirty="0" smtClean="0"/>
              <a:t>No-cost for access/deposit</a:t>
            </a:r>
          </a:p>
          <a:p>
            <a:pPr lvl="1">
              <a:lnSpc>
                <a:spcPct val="120000"/>
              </a:lnSpc>
              <a:spcBef>
                <a:spcPts val="0"/>
              </a:spcBef>
            </a:pPr>
            <a:r>
              <a:rPr lang="en-US" sz="2000" dirty="0"/>
              <a:t>N</a:t>
            </a:r>
            <a:r>
              <a:rPr lang="en-US" sz="2000" dirty="0" smtClean="0"/>
              <a:t>o or minimal curation</a:t>
            </a:r>
          </a:p>
          <a:p>
            <a:pPr>
              <a:lnSpc>
                <a:spcPct val="120000"/>
              </a:lnSpc>
              <a:spcBef>
                <a:spcPts val="0"/>
              </a:spcBef>
            </a:pPr>
            <a:r>
              <a:rPr lang="en-US" sz="2400" dirty="0" smtClean="0"/>
              <a:t>Domain repositories</a:t>
            </a:r>
          </a:p>
          <a:p>
            <a:pPr lvl="1">
              <a:lnSpc>
                <a:spcPct val="120000"/>
              </a:lnSpc>
              <a:spcBef>
                <a:spcPts val="0"/>
              </a:spcBef>
            </a:pPr>
            <a:r>
              <a:rPr lang="en-US" sz="2000" dirty="0" smtClean="0"/>
              <a:t>E.g. QDR, ICPSR</a:t>
            </a:r>
          </a:p>
          <a:p>
            <a:pPr lvl="1">
              <a:lnSpc>
                <a:spcPct val="120000"/>
              </a:lnSpc>
              <a:spcBef>
                <a:spcPts val="0"/>
              </a:spcBef>
            </a:pPr>
            <a:r>
              <a:rPr lang="en-US" sz="2000" dirty="0" smtClean="0"/>
              <a:t>Curation and assistance</a:t>
            </a:r>
          </a:p>
          <a:p>
            <a:pPr marL="457200" lvl="1" indent="0">
              <a:lnSpc>
                <a:spcPct val="120000"/>
              </a:lnSpc>
              <a:spcBef>
                <a:spcPts val="0"/>
              </a:spcBef>
              <a:buNone/>
            </a:pPr>
            <a:endParaRPr lang="en-US" sz="2000" dirty="0" smtClean="0"/>
          </a:p>
          <a:p>
            <a:pPr marL="0" indent="0">
              <a:lnSpc>
                <a:spcPct val="120000"/>
              </a:lnSpc>
              <a:spcBef>
                <a:spcPts val="0"/>
              </a:spcBef>
              <a:buNone/>
            </a:pPr>
            <a:endParaRPr lang="en-GB" sz="2400" dirty="0"/>
          </a:p>
          <a:p>
            <a:pPr>
              <a:lnSpc>
                <a:spcPct val="120000"/>
              </a:lnSpc>
              <a:spcBef>
                <a:spcPts val="0"/>
              </a:spcBef>
              <a:buNone/>
            </a:pPr>
            <a:endParaRPr lang="en-GB" altLang="en-US" sz="2400" dirty="0"/>
          </a:p>
          <a:p>
            <a:endParaRPr lang="en-US" sz="2400" dirty="0"/>
          </a:p>
        </p:txBody>
      </p:sp>
    </p:spTree>
    <p:extLst>
      <p:ext uri="{BB962C8B-B14F-4D97-AF65-F5344CB8AC3E}">
        <p14:creationId xmlns:p14="http://schemas.microsoft.com/office/powerpoint/2010/main" val="1894940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Integrating Shared Data with Publications: The Problem</a:t>
            </a:r>
            <a:endParaRPr lang="en-US" dirty="0"/>
          </a:p>
        </p:txBody>
      </p:sp>
      <p:sp>
        <p:nvSpPr>
          <p:cNvPr id="5" name="Text Placeholder 4"/>
          <p:cNvSpPr>
            <a:spLocks noGrp="1"/>
          </p:cNvSpPr>
          <p:nvPr>
            <p:ph type="body" idx="1"/>
          </p:nvPr>
        </p:nvSpPr>
        <p:spPr/>
        <p:txBody>
          <a:bodyPr anchor="t"/>
          <a:lstStyle/>
          <a:p>
            <a:r>
              <a:rPr lang="en-US" dirty="0" smtClean="0"/>
              <a:t>Quantitative Research</a:t>
            </a:r>
            <a:endParaRPr lang="en-US" dirty="0"/>
          </a:p>
        </p:txBody>
      </p:sp>
      <p:sp>
        <p:nvSpPr>
          <p:cNvPr id="7" name="Text Placeholder 6"/>
          <p:cNvSpPr>
            <a:spLocks noGrp="1"/>
          </p:cNvSpPr>
          <p:nvPr>
            <p:ph type="body" sz="quarter" idx="3"/>
          </p:nvPr>
        </p:nvSpPr>
        <p:spPr/>
        <p:txBody>
          <a:bodyPr anchor="t"/>
          <a:lstStyle/>
          <a:p>
            <a:r>
              <a:rPr lang="en-US" dirty="0" smtClean="0"/>
              <a:t>Qualitative Research</a:t>
            </a:r>
            <a:endParaRPr lang="en-US" dirty="0"/>
          </a:p>
        </p:txBody>
      </p:sp>
      <p:pic>
        <p:nvPicPr>
          <p:cNvPr id="4" name="Picture 3"/>
          <p:cNvPicPr>
            <a:picLocks noChangeAspect="1"/>
          </p:cNvPicPr>
          <p:nvPr/>
        </p:nvPicPr>
        <p:blipFill rotWithShape="1">
          <a:blip r:embed="rId2"/>
          <a:srcRect l="11057" r="2541"/>
          <a:stretch/>
        </p:blipFill>
        <p:spPr>
          <a:xfrm>
            <a:off x="263352" y="2780928"/>
            <a:ext cx="5555239" cy="3240360"/>
          </a:xfrm>
          <a:prstGeom prst="rect">
            <a:avLst/>
          </a:prstGeom>
        </p:spPr>
      </p:pic>
      <p:pic>
        <p:nvPicPr>
          <p:cNvPr id="9" name="Picture 8"/>
          <p:cNvPicPr>
            <a:picLocks noChangeAspect="1"/>
          </p:cNvPicPr>
          <p:nvPr/>
        </p:nvPicPr>
        <p:blipFill>
          <a:blip r:embed="rId3"/>
          <a:stretch>
            <a:fillRect/>
          </a:stretch>
        </p:blipFill>
        <p:spPr>
          <a:xfrm>
            <a:off x="6172200" y="2924944"/>
            <a:ext cx="6004734" cy="2880320"/>
          </a:xfrm>
          <a:prstGeom prst="rect">
            <a:avLst/>
          </a:prstGeom>
        </p:spPr>
      </p:pic>
    </p:spTree>
    <p:extLst>
      <p:ext uri="{BB962C8B-B14F-4D97-AF65-F5344CB8AC3E}">
        <p14:creationId xmlns:p14="http://schemas.microsoft.com/office/powerpoint/2010/main" val="1923474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4"/>
          <p:cNvSpPr txBox="1"/>
          <p:nvPr/>
        </p:nvSpPr>
        <p:spPr>
          <a:xfrm>
            <a:off x="7366000" y="1147133"/>
            <a:ext cx="4432400" cy="2342000"/>
          </a:xfrm>
          <a:prstGeom prst="rect">
            <a:avLst/>
          </a:prstGeom>
          <a:solidFill>
            <a:srgbClr val="FFFFFF"/>
          </a:solidFill>
          <a:ln>
            <a:noFill/>
          </a:ln>
        </p:spPr>
        <p:txBody>
          <a:bodyPr spcFirstLastPara="1" wrap="square" lIns="121900" tIns="121900" rIns="121900" bIns="121900" anchor="t" anchorCtr="0">
            <a:noAutofit/>
          </a:bodyPr>
          <a:lstStyle/>
          <a:p>
            <a:pPr marL="121917"/>
            <a:r>
              <a:rPr lang="en" sz="2400" b="1">
                <a:latin typeface="Gill Sans"/>
                <a:ea typeface="Gill Sans"/>
                <a:cs typeface="Gill Sans"/>
                <a:sym typeface="Gill Sans"/>
              </a:rPr>
              <a:t>Source document</a:t>
            </a:r>
            <a:endParaRPr sz="2400" b="1">
              <a:latin typeface="Gill Sans"/>
              <a:ea typeface="Gill Sans"/>
              <a:cs typeface="Gill Sans"/>
              <a:sym typeface="Gill Sans"/>
            </a:endParaRPr>
          </a:p>
        </p:txBody>
      </p:sp>
      <p:sp>
        <p:nvSpPr>
          <p:cNvPr id="162" name="Google Shape;162;p34"/>
          <p:cNvSpPr txBox="1">
            <a:spLocks noGrp="1"/>
          </p:cNvSpPr>
          <p:nvPr>
            <p:ph type="title"/>
          </p:nvPr>
        </p:nvSpPr>
        <p:spPr>
          <a:xfrm>
            <a:off x="268224" y="268224"/>
            <a:ext cx="11582400" cy="1034800"/>
          </a:xfrm>
          <a:prstGeom prst="rect">
            <a:avLst/>
          </a:prstGeom>
        </p:spPr>
        <p:txBody>
          <a:bodyPr spcFirstLastPara="1" vert="horz" wrap="square" lIns="121900" tIns="121900" rIns="121900" bIns="121900" rtlCol="0" anchor="t" anchorCtr="0">
            <a:noAutofit/>
          </a:bodyPr>
          <a:lstStyle/>
          <a:p>
            <a:pPr>
              <a:spcBef>
                <a:spcPts val="0"/>
              </a:spcBef>
            </a:pPr>
            <a:r>
              <a:rPr lang="en" dirty="0" smtClean="0"/>
              <a:t>Annotation for Transparent Inquiry (ATI)</a:t>
            </a:r>
            <a:endParaRPr b="1" dirty="0"/>
          </a:p>
        </p:txBody>
      </p:sp>
      <p:pic>
        <p:nvPicPr>
          <p:cNvPr id="163" name="Google Shape;163;p34"/>
          <p:cNvPicPr preferRelativeResize="0"/>
          <p:nvPr/>
        </p:nvPicPr>
        <p:blipFill>
          <a:blip r:embed="rId3">
            <a:alphaModFix/>
          </a:blip>
          <a:stretch>
            <a:fillRect/>
          </a:stretch>
        </p:blipFill>
        <p:spPr>
          <a:xfrm>
            <a:off x="557885" y="5246651"/>
            <a:ext cx="6675433" cy="916333"/>
          </a:xfrm>
          <a:prstGeom prst="rect">
            <a:avLst/>
          </a:prstGeom>
          <a:noFill/>
          <a:ln>
            <a:noFill/>
          </a:ln>
        </p:spPr>
      </p:pic>
      <p:sp>
        <p:nvSpPr>
          <p:cNvPr id="164" name="Google Shape;164;p34"/>
          <p:cNvSpPr txBox="1"/>
          <p:nvPr/>
        </p:nvSpPr>
        <p:spPr>
          <a:xfrm>
            <a:off x="8049267" y="6324600"/>
            <a:ext cx="4142800" cy="533200"/>
          </a:xfrm>
          <a:prstGeom prst="rect">
            <a:avLst/>
          </a:prstGeom>
          <a:noFill/>
          <a:ln>
            <a:noFill/>
          </a:ln>
        </p:spPr>
        <p:txBody>
          <a:bodyPr spcFirstLastPara="1" wrap="square" lIns="121900" tIns="121900" rIns="121900" bIns="121900" anchor="b" anchorCtr="0">
            <a:noAutofit/>
          </a:bodyPr>
          <a:lstStyle/>
          <a:p>
            <a:pPr algn="r"/>
            <a:r>
              <a:rPr lang="en" sz="2400">
                <a:latin typeface="Gill Sans"/>
                <a:ea typeface="Gill Sans"/>
                <a:cs typeface="Gill Sans"/>
                <a:sym typeface="Gill Sans"/>
              </a:rPr>
              <a:t>Link: </a:t>
            </a:r>
            <a:r>
              <a:rPr lang="en" sz="2400" u="sng">
                <a:solidFill>
                  <a:schemeClr val="hlink"/>
                </a:solidFill>
                <a:latin typeface="Gill Sans"/>
                <a:ea typeface="Gill Sans"/>
                <a:cs typeface="Gill Sans"/>
                <a:sym typeface="Gill Sans"/>
                <a:hlinkClick r:id="rId4"/>
              </a:rPr>
              <a:t>http://bit.do/ati-historical</a:t>
            </a:r>
            <a:endParaRPr sz="2400">
              <a:latin typeface="Gill Sans"/>
              <a:ea typeface="Gill Sans"/>
              <a:cs typeface="Gill Sans"/>
              <a:sym typeface="Gill Sans"/>
            </a:endParaRPr>
          </a:p>
        </p:txBody>
      </p:sp>
      <p:sp>
        <p:nvSpPr>
          <p:cNvPr id="165" name="Google Shape;165;p34"/>
          <p:cNvSpPr txBox="1"/>
          <p:nvPr/>
        </p:nvSpPr>
        <p:spPr>
          <a:xfrm>
            <a:off x="608684" y="4860651"/>
            <a:ext cx="3301200" cy="386000"/>
          </a:xfrm>
          <a:prstGeom prst="rect">
            <a:avLst/>
          </a:prstGeom>
          <a:noFill/>
          <a:ln>
            <a:noFill/>
          </a:ln>
        </p:spPr>
        <p:txBody>
          <a:bodyPr spcFirstLastPara="1" wrap="square" lIns="0" tIns="0" rIns="0" bIns="0" anchor="t" anchorCtr="0">
            <a:noAutofit/>
          </a:bodyPr>
          <a:lstStyle/>
          <a:p>
            <a:r>
              <a:rPr lang="en" sz="2400" b="1">
                <a:latin typeface="Gill Sans"/>
                <a:ea typeface="Gill Sans"/>
                <a:cs typeface="Gill Sans"/>
                <a:sym typeface="Gill Sans"/>
              </a:rPr>
              <a:t>Publication</a:t>
            </a:r>
            <a:endParaRPr sz="2400" b="1">
              <a:latin typeface="Gill Sans"/>
              <a:ea typeface="Gill Sans"/>
              <a:cs typeface="Gill Sans"/>
              <a:sym typeface="Gill Sans"/>
            </a:endParaRPr>
          </a:p>
        </p:txBody>
      </p:sp>
      <p:sp>
        <p:nvSpPr>
          <p:cNvPr id="166" name="Google Shape;166;p34"/>
          <p:cNvSpPr txBox="1"/>
          <p:nvPr/>
        </p:nvSpPr>
        <p:spPr>
          <a:xfrm>
            <a:off x="2766900" y="1290333"/>
            <a:ext cx="3138400" cy="2342000"/>
          </a:xfrm>
          <a:prstGeom prst="rect">
            <a:avLst/>
          </a:prstGeom>
          <a:solidFill>
            <a:srgbClr val="FFFFFF"/>
          </a:solidFill>
          <a:ln>
            <a:noFill/>
          </a:ln>
        </p:spPr>
        <p:txBody>
          <a:bodyPr spcFirstLastPara="1" wrap="square" lIns="121900" tIns="121900" rIns="121900" bIns="121900" anchor="t" anchorCtr="0">
            <a:noAutofit/>
          </a:bodyPr>
          <a:lstStyle/>
          <a:p>
            <a:pPr marL="121917"/>
            <a:r>
              <a:rPr lang="en" sz="2400" b="1">
                <a:latin typeface="Gill Sans"/>
                <a:ea typeface="Gill Sans"/>
                <a:cs typeface="Gill Sans"/>
                <a:sym typeface="Gill Sans"/>
              </a:rPr>
              <a:t>Annotation</a:t>
            </a:r>
            <a:endParaRPr sz="2400" b="1">
              <a:latin typeface="Gill Sans"/>
              <a:ea typeface="Gill Sans"/>
              <a:cs typeface="Gill Sans"/>
              <a:sym typeface="Gill Sans"/>
            </a:endParaRPr>
          </a:p>
        </p:txBody>
      </p:sp>
      <p:pic>
        <p:nvPicPr>
          <p:cNvPr id="167" name="Google Shape;167;p34"/>
          <p:cNvPicPr preferRelativeResize="0"/>
          <p:nvPr/>
        </p:nvPicPr>
        <p:blipFill rotWithShape="1">
          <a:blip r:embed="rId5">
            <a:alphaModFix/>
          </a:blip>
          <a:srcRect b="-6974"/>
          <a:stretch/>
        </p:blipFill>
        <p:spPr>
          <a:xfrm>
            <a:off x="2995501" y="1771501"/>
            <a:ext cx="2714367" cy="3867300"/>
          </a:xfrm>
          <a:prstGeom prst="rect">
            <a:avLst/>
          </a:prstGeom>
          <a:noFill/>
          <a:ln>
            <a:noFill/>
          </a:ln>
        </p:spPr>
      </p:pic>
      <p:pic>
        <p:nvPicPr>
          <p:cNvPr id="168" name="Google Shape;168;p34"/>
          <p:cNvPicPr preferRelativeResize="0"/>
          <p:nvPr/>
        </p:nvPicPr>
        <p:blipFill>
          <a:blip r:embed="rId6">
            <a:alphaModFix/>
          </a:blip>
          <a:stretch>
            <a:fillRect/>
          </a:stretch>
        </p:blipFill>
        <p:spPr>
          <a:xfrm>
            <a:off x="7590449" y="1653567"/>
            <a:ext cx="4021456" cy="3615000"/>
          </a:xfrm>
          <a:prstGeom prst="rect">
            <a:avLst/>
          </a:prstGeom>
          <a:noFill/>
          <a:ln>
            <a:noFill/>
          </a:ln>
        </p:spPr>
      </p:pic>
      <p:sp>
        <p:nvSpPr>
          <p:cNvPr id="169" name="Google Shape;169;p34"/>
          <p:cNvSpPr/>
          <p:nvPr/>
        </p:nvSpPr>
        <p:spPr>
          <a:xfrm>
            <a:off x="2995501" y="5397501"/>
            <a:ext cx="2719500" cy="495300"/>
          </a:xfrm>
          <a:custGeom>
            <a:avLst/>
            <a:gdLst/>
            <a:ahLst/>
            <a:cxnLst/>
            <a:rect l="0" t="0" r="0" b="0"/>
            <a:pathLst>
              <a:path w="81585" h="14859" extrusionOk="0">
                <a:moveTo>
                  <a:pt x="0" y="432"/>
                </a:moveTo>
                <a:lnTo>
                  <a:pt x="81585" y="0"/>
                </a:lnTo>
                <a:lnTo>
                  <a:pt x="60249" y="14859"/>
                </a:lnTo>
                <a:close/>
              </a:path>
            </a:pathLst>
          </a:custGeom>
          <a:solidFill>
            <a:srgbClr val="A8DBE9"/>
          </a:solidFill>
          <a:ln>
            <a:noFill/>
          </a:ln>
        </p:spPr>
      </p:sp>
      <p:sp>
        <p:nvSpPr>
          <p:cNvPr id="170" name="Google Shape;170;p34"/>
          <p:cNvSpPr/>
          <p:nvPr/>
        </p:nvSpPr>
        <p:spPr>
          <a:xfrm>
            <a:off x="5626101" y="1663700"/>
            <a:ext cx="1892300" cy="3606800"/>
          </a:xfrm>
          <a:custGeom>
            <a:avLst/>
            <a:gdLst/>
            <a:ahLst/>
            <a:cxnLst/>
            <a:rect l="0" t="0" r="0" b="0"/>
            <a:pathLst>
              <a:path w="56769" h="108204" extrusionOk="0">
                <a:moveTo>
                  <a:pt x="56769" y="0"/>
                </a:moveTo>
                <a:lnTo>
                  <a:pt x="56769" y="108204"/>
                </a:lnTo>
                <a:lnTo>
                  <a:pt x="0" y="70485"/>
                </a:lnTo>
                <a:close/>
              </a:path>
            </a:pathLst>
          </a:custGeom>
          <a:solidFill>
            <a:srgbClr val="A8DBE9"/>
          </a:solidFill>
          <a:ln>
            <a:noFill/>
          </a:ln>
        </p:spPr>
      </p:sp>
    </p:spTree>
    <p:extLst>
      <p:ext uri="{BB962C8B-B14F-4D97-AF65-F5344CB8AC3E}">
        <p14:creationId xmlns:p14="http://schemas.microsoft.com/office/powerpoint/2010/main" val="2037385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LDW 2020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12902"/>
          </a:xfrm>
          <a:prstGeom prst="rect">
            <a:avLst/>
          </a:prstGeom>
        </p:spPr>
      </p:pic>
      <p:sp>
        <p:nvSpPr>
          <p:cNvPr id="3" name="TextBox 2"/>
          <p:cNvSpPr txBox="1"/>
          <p:nvPr/>
        </p:nvSpPr>
        <p:spPr>
          <a:xfrm>
            <a:off x="191344" y="4725144"/>
            <a:ext cx="12169352" cy="646331"/>
          </a:xfrm>
          <a:prstGeom prst="rect">
            <a:avLst/>
          </a:prstGeom>
          <a:noFill/>
        </p:spPr>
        <p:txBody>
          <a:bodyPr wrap="square" rtlCol="0">
            <a:spAutoFit/>
          </a:bodyPr>
          <a:lstStyle/>
          <a:p>
            <a:r>
              <a:rPr lang="en-US" dirty="0" smtClean="0"/>
              <a:t>#LoveData20</a:t>
            </a:r>
          </a:p>
          <a:p>
            <a:r>
              <a:rPr lang="en-US" dirty="0" smtClean="0"/>
              <a:t>#</a:t>
            </a:r>
            <a:r>
              <a:rPr lang="en-US" dirty="0" err="1" smtClean="0"/>
              <a:t>LoveDataWeek</a:t>
            </a:r>
            <a:endParaRPr lang="en-US" dirty="0"/>
          </a:p>
        </p:txBody>
      </p:sp>
    </p:spTree>
    <p:extLst>
      <p:ext uri="{BB962C8B-B14F-4D97-AF65-F5344CB8AC3E}">
        <p14:creationId xmlns:p14="http://schemas.microsoft.com/office/powerpoint/2010/main" val="10163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Resource</a:t>
            </a:r>
            <a:endParaRPr lang="en-US" dirty="0"/>
          </a:p>
        </p:txBody>
      </p:sp>
      <p:sp>
        <p:nvSpPr>
          <p:cNvPr id="5" name="Content Placeholder 4"/>
          <p:cNvSpPr>
            <a:spLocks noGrp="1"/>
          </p:cNvSpPr>
          <p:nvPr>
            <p:ph idx="1"/>
          </p:nvPr>
        </p:nvSpPr>
        <p:spPr/>
        <p:txBody>
          <a:bodyPr/>
          <a:lstStyle/>
          <a:p>
            <a:r>
              <a:rPr lang="en-US" dirty="0" smtClean="0"/>
              <a:t>QDR: </a:t>
            </a:r>
            <a:r>
              <a:rPr lang="en-US" dirty="0" smtClean="0">
                <a:hlinkClick r:id="rId2"/>
              </a:rPr>
              <a:t>https://qdr.syr.edu</a:t>
            </a:r>
            <a:r>
              <a:rPr lang="en-US" dirty="0" smtClean="0"/>
              <a:t> </a:t>
            </a:r>
          </a:p>
          <a:p>
            <a:r>
              <a:rPr lang="en-US" dirty="0" smtClean="0"/>
              <a:t>Course on Managing Qualitative Research Data</a:t>
            </a:r>
          </a:p>
          <a:p>
            <a:pPr lvl="1"/>
            <a:r>
              <a:rPr lang="en-US" dirty="0" smtClean="0">
                <a:hlinkClick r:id="rId3"/>
              </a:rPr>
              <a:t>https://managing-qualitative-data.org</a:t>
            </a:r>
            <a:endParaRPr lang="en-US" dirty="0" smtClean="0"/>
          </a:p>
          <a:p>
            <a:r>
              <a:rPr lang="en-US" dirty="0" err="1" smtClean="0"/>
              <a:t>DMPTool</a:t>
            </a:r>
            <a:r>
              <a:rPr lang="en-US" dirty="0" smtClean="0"/>
              <a:t> for writing data management plans</a:t>
            </a:r>
          </a:p>
          <a:p>
            <a:pPr lvl="1"/>
            <a:r>
              <a:rPr lang="en-US" dirty="0" smtClean="0">
                <a:hlinkClick r:id="rId4"/>
              </a:rPr>
              <a:t>https://dmptool.org</a:t>
            </a:r>
            <a:endParaRPr lang="en-US" dirty="0" smtClean="0"/>
          </a:p>
          <a:p>
            <a:r>
              <a:rPr lang="en-US" dirty="0" smtClean="0"/>
              <a:t>QDR Zotero collection with literature</a:t>
            </a:r>
          </a:p>
          <a:p>
            <a:pPr lvl="1"/>
            <a:r>
              <a:rPr lang="en-US" dirty="0">
                <a:hlinkClick r:id="rId5"/>
              </a:rPr>
              <a:t>https://</a:t>
            </a:r>
            <a:r>
              <a:rPr lang="en-US" dirty="0" smtClean="0">
                <a:hlinkClick r:id="rId5"/>
              </a:rPr>
              <a:t>www.zotero.org/groups/487712/qdr_resources</a:t>
            </a:r>
            <a:r>
              <a:rPr lang="en-US" dirty="0" smtClean="0"/>
              <a:t> </a:t>
            </a:r>
            <a:endParaRPr lang="en-US" dirty="0"/>
          </a:p>
        </p:txBody>
      </p:sp>
    </p:spTree>
    <p:extLst>
      <p:ext uri="{BB962C8B-B14F-4D97-AF65-F5344CB8AC3E}">
        <p14:creationId xmlns:p14="http://schemas.microsoft.com/office/powerpoint/2010/main" val="339837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Stay in Touch</a:t>
            </a:r>
            <a:endParaRPr lang="en-US" dirty="0"/>
          </a:p>
        </p:txBody>
      </p:sp>
      <p:sp>
        <p:nvSpPr>
          <p:cNvPr id="5" name="Content Placeholder 2"/>
          <p:cNvSpPr>
            <a:spLocks noGrp="1"/>
          </p:cNvSpPr>
          <p:nvPr>
            <p:ph idx="1"/>
          </p:nvPr>
        </p:nvSpPr>
        <p:spPr>
          <a:xfrm>
            <a:off x="838200" y="1882070"/>
            <a:ext cx="10515600" cy="4351338"/>
          </a:xfrm>
        </p:spPr>
        <p:txBody>
          <a:bodyPr/>
          <a:lstStyle/>
          <a:p>
            <a:r>
              <a:rPr lang="en-US" dirty="0" smtClean="0">
                <a:hlinkClick r:id="rId2"/>
              </a:rPr>
              <a:t>skarcher@syr.edu</a:t>
            </a:r>
            <a:endParaRPr lang="en-US" dirty="0" smtClean="0"/>
          </a:p>
          <a:p>
            <a:r>
              <a:rPr lang="en-US" dirty="0" smtClean="0"/>
              <a:t>Twitter: @qdrepository</a:t>
            </a:r>
          </a:p>
          <a:p>
            <a:r>
              <a:rPr lang="en-US" dirty="0"/>
              <a:t>Blog: </a:t>
            </a:r>
            <a:r>
              <a:rPr lang="en-US" dirty="0">
                <a:hlinkClick r:id="rId3"/>
              </a:rPr>
              <a:t>https://</a:t>
            </a:r>
            <a:r>
              <a:rPr lang="en-US" dirty="0" smtClean="0">
                <a:hlinkClick r:id="rId3"/>
              </a:rPr>
              <a:t>qdr.syr.edu/qdr-blog</a:t>
            </a:r>
            <a:r>
              <a:rPr lang="en-US" dirty="0" smtClean="0"/>
              <a:t> </a:t>
            </a:r>
          </a:p>
          <a:p>
            <a:r>
              <a:rPr lang="en-US" dirty="0" smtClean="0"/>
              <a:t>Available for “one-off” curation, consultation, and pricing for DMPs</a:t>
            </a:r>
          </a:p>
        </p:txBody>
      </p:sp>
    </p:spTree>
    <p:extLst>
      <p:ext uri="{BB962C8B-B14F-4D97-AF65-F5344CB8AC3E}">
        <p14:creationId xmlns:p14="http://schemas.microsoft.com/office/powerpoint/2010/main" val="1267140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QDR?</a:t>
            </a:r>
            <a:endParaRPr lang="en-US" dirty="0"/>
          </a:p>
        </p:txBody>
      </p:sp>
      <p:sp>
        <p:nvSpPr>
          <p:cNvPr id="3" name="Content Placeholder 2"/>
          <p:cNvSpPr>
            <a:spLocks noGrp="1"/>
          </p:cNvSpPr>
          <p:nvPr>
            <p:ph idx="1"/>
          </p:nvPr>
        </p:nvSpPr>
        <p:spPr>
          <a:xfrm>
            <a:off x="838200" y="2074145"/>
            <a:ext cx="9628714" cy="4102817"/>
          </a:xfrm>
        </p:spPr>
        <p:txBody>
          <a:bodyPr>
            <a:normAutofit fontScale="92500" lnSpcReduction="10000"/>
          </a:bodyPr>
          <a:lstStyle/>
          <a:p>
            <a:r>
              <a:rPr lang="en-US" dirty="0" smtClean="0"/>
              <a:t>Online since 2014: </a:t>
            </a:r>
            <a:r>
              <a:rPr lang="en-US" dirty="0" smtClean="0">
                <a:hlinkClick r:id="rId2"/>
              </a:rPr>
              <a:t>qdr.syr.edu</a:t>
            </a:r>
            <a:r>
              <a:rPr lang="en-US" dirty="0" smtClean="0"/>
              <a:t>, NSF funded</a:t>
            </a:r>
          </a:p>
          <a:p>
            <a:pPr marL="346075" indent="0">
              <a:buNone/>
            </a:pPr>
            <a:r>
              <a:rPr lang="en-US" dirty="0">
                <a:latin typeface="Century Schoolbook" panose="02040604050505020304" pitchFamily="18" charset="0"/>
              </a:rPr>
              <a:t>QDR curates, stores, preserves, publishes, and enables the download of digital data generated through qualitative and multi-method research in the social sciences. </a:t>
            </a:r>
            <a:endParaRPr lang="en-US" dirty="0" smtClean="0">
              <a:latin typeface="Century Schoolbook" panose="02040604050505020304" pitchFamily="18" charset="0"/>
            </a:endParaRPr>
          </a:p>
          <a:p>
            <a:pPr marL="230188" indent="-227013"/>
            <a:r>
              <a:rPr lang="en-US" dirty="0" smtClean="0"/>
              <a:t>HQ at Syracuse; other team members at Georgetown and UW Seattle</a:t>
            </a:r>
          </a:p>
          <a:p>
            <a:pPr marL="230188" indent="-227013"/>
            <a:r>
              <a:rPr lang="en-US" dirty="0" smtClean="0"/>
              <a:t>Originated in political science: International and interdisciplinary</a:t>
            </a:r>
          </a:p>
          <a:p>
            <a:pPr marL="230188" indent="-227013"/>
            <a:r>
              <a:rPr lang="en-US" dirty="0" smtClean="0"/>
              <a:t>Currently 72 data projects published</a:t>
            </a:r>
          </a:p>
          <a:p>
            <a:pPr marL="0" indent="0">
              <a:buNone/>
            </a:pPr>
            <a:r>
              <a:rPr lang="en-US" dirty="0" smtClean="0">
                <a:solidFill>
                  <a:schemeClr val="tx1"/>
                </a:solidFill>
                <a:latin typeface="Garamond" panose="02020404030301010803" pitchFamily="18" charset="0"/>
              </a:rPr>
              <a:t> </a:t>
            </a:r>
            <a:endParaRPr lang="en-US" dirty="0">
              <a:solidFill>
                <a:schemeClr val="tx1"/>
              </a:solidFill>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492740" y="2934565"/>
            <a:ext cx="5023226" cy="36004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3088" y="463782"/>
            <a:ext cx="2203423" cy="3220725"/>
          </a:xfrm>
          <a:prstGeom prst="rect">
            <a:avLst/>
          </a:prstGeom>
        </p:spPr>
      </p:pic>
      <p:pic>
        <p:nvPicPr>
          <p:cNvPr id="15" name="Picture 14"/>
          <p:cNvPicPr>
            <a:picLocks noChangeAspect="1"/>
          </p:cNvPicPr>
          <p:nvPr/>
        </p:nvPicPr>
        <p:blipFill>
          <a:blip r:embed="rId5"/>
          <a:stretch>
            <a:fillRect/>
          </a:stretch>
        </p:blipFill>
        <p:spPr>
          <a:xfrm>
            <a:off x="8161256" y="418295"/>
            <a:ext cx="3027752" cy="2391075"/>
          </a:xfrm>
          <a:prstGeom prst="rect">
            <a:avLst/>
          </a:prstGeom>
        </p:spPr>
      </p:pic>
      <p:pic>
        <p:nvPicPr>
          <p:cNvPr id="17" name="Picture 16"/>
          <p:cNvPicPr>
            <a:picLocks noChangeAspect="1"/>
          </p:cNvPicPr>
          <p:nvPr/>
        </p:nvPicPr>
        <p:blipFill>
          <a:blip r:embed="rId6"/>
          <a:stretch>
            <a:fillRect/>
          </a:stretch>
        </p:blipFill>
        <p:spPr>
          <a:xfrm>
            <a:off x="7134972" y="3139657"/>
            <a:ext cx="4950948" cy="3190217"/>
          </a:xfrm>
          <a:prstGeom prst="rect">
            <a:avLst/>
          </a:prstGeom>
        </p:spPr>
      </p:pic>
    </p:spTree>
    <p:extLst>
      <p:ext uri="{BB962C8B-B14F-4D97-AF65-F5344CB8AC3E}">
        <p14:creationId xmlns:p14="http://schemas.microsoft.com/office/powerpoint/2010/main" val="38211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286473" y="4199089"/>
            <a:ext cx="3510079" cy="2034526"/>
          </a:xfrm>
          <a:prstGeom prst="rect">
            <a:avLst/>
          </a:prstGeom>
        </p:spPr>
      </p:pic>
      <p:sp>
        <p:nvSpPr>
          <p:cNvPr id="2" name="Title 1"/>
          <p:cNvSpPr>
            <a:spLocks noGrp="1"/>
          </p:cNvSpPr>
          <p:nvPr>
            <p:ph type="title"/>
          </p:nvPr>
        </p:nvSpPr>
        <p:spPr/>
        <p:txBody>
          <a:bodyPr>
            <a:normAutofit fontScale="90000"/>
          </a:bodyPr>
          <a:lstStyle/>
          <a:p>
            <a:r>
              <a:rPr lang="en-US" sz="3400" dirty="0" smtClean="0"/>
              <a:t>Everyone Talks about Open Data and Transparency</a:t>
            </a:r>
            <a:endParaRPr lang="en-US" sz="3400" dirty="0"/>
          </a:p>
        </p:txBody>
      </p:sp>
      <p:pic>
        <p:nvPicPr>
          <p:cNvPr id="6" name="Picture 5"/>
          <p:cNvPicPr>
            <a:picLocks noChangeAspect="1"/>
          </p:cNvPicPr>
          <p:nvPr/>
        </p:nvPicPr>
        <p:blipFill>
          <a:blip r:embed="rId3"/>
          <a:stretch>
            <a:fillRect/>
          </a:stretch>
        </p:blipFill>
        <p:spPr>
          <a:xfrm>
            <a:off x="1796760" y="1824038"/>
            <a:ext cx="6848476" cy="1765934"/>
          </a:xfrm>
          <a:prstGeom prst="rect">
            <a:avLst/>
          </a:prstGeom>
        </p:spPr>
      </p:pic>
      <p:pic>
        <p:nvPicPr>
          <p:cNvPr id="7" name="Picture 6"/>
          <p:cNvPicPr>
            <a:picLocks noChangeAspect="1"/>
          </p:cNvPicPr>
          <p:nvPr/>
        </p:nvPicPr>
        <p:blipFill>
          <a:blip r:embed="rId4"/>
          <a:stretch>
            <a:fillRect/>
          </a:stretch>
        </p:blipFill>
        <p:spPr>
          <a:xfrm>
            <a:off x="196129" y="3414342"/>
            <a:ext cx="4861564" cy="902772"/>
          </a:xfrm>
          <a:prstGeom prst="rect">
            <a:avLst/>
          </a:prstGeom>
        </p:spPr>
      </p:pic>
      <p:pic>
        <p:nvPicPr>
          <p:cNvPr id="4" name="Picture 3"/>
          <p:cNvPicPr>
            <a:picLocks noChangeAspect="1"/>
          </p:cNvPicPr>
          <p:nvPr/>
        </p:nvPicPr>
        <p:blipFill>
          <a:blip r:embed="rId5"/>
          <a:stretch>
            <a:fillRect/>
          </a:stretch>
        </p:blipFill>
        <p:spPr>
          <a:xfrm>
            <a:off x="8458888" y="1758309"/>
            <a:ext cx="2978903" cy="2041690"/>
          </a:xfrm>
          <a:prstGeom prst="rect">
            <a:avLst/>
          </a:prstGeom>
        </p:spPr>
      </p:pic>
      <p:pic>
        <p:nvPicPr>
          <p:cNvPr id="5" name="Picture 4"/>
          <p:cNvPicPr>
            <a:picLocks noChangeAspect="1"/>
          </p:cNvPicPr>
          <p:nvPr/>
        </p:nvPicPr>
        <p:blipFill>
          <a:blip r:embed="rId6"/>
          <a:stretch>
            <a:fillRect/>
          </a:stretch>
        </p:blipFill>
        <p:spPr>
          <a:xfrm>
            <a:off x="5066866" y="3464115"/>
            <a:ext cx="4974647" cy="1960844"/>
          </a:xfrm>
          <a:prstGeom prst="rect">
            <a:avLst/>
          </a:prstGeom>
        </p:spPr>
      </p:pic>
      <p:pic>
        <p:nvPicPr>
          <p:cNvPr id="8" name="Picture 7"/>
          <p:cNvPicPr>
            <a:picLocks noChangeAspect="1"/>
          </p:cNvPicPr>
          <p:nvPr/>
        </p:nvPicPr>
        <p:blipFill>
          <a:blip r:embed="rId7"/>
          <a:stretch>
            <a:fillRect/>
          </a:stretch>
        </p:blipFill>
        <p:spPr>
          <a:xfrm>
            <a:off x="979300" y="4317114"/>
            <a:ext cx="4078393" cy="1583496"/>
          </a:xfrm>
          <a:prstGeom prst="rect">
            <a:avLst/>
          </a:prstGeom>
        </p:spPr>
      </p:pic>
      <p:pic>
        <p:nvPicPr>
          <p:cNvPr id="10" name="Picture 9"/>
          <p:cNvPicPr>
            <a:picLocks noChangeAspect="1"/>
          </p:cNvPicPr>
          <p:nvPr/>
        </p:nvPicPr>
        <p:blipFill>
          <a:blip r:embed="rId8"/>
          <a:stretch>
            <a:fillRect/>
          </a:stretch>
        </p:blipFill>
        <p:spPr>
          <a:xfrm>
            <a:off x="3018496" y="5376152"/>
            <a:ext cx="5292501" cy="1315847"/>
          </a:xfrm>
          <a:prstGeom prst="rect">
            <a:avLst/>
          </a:prstGeom>
        </p:spPr>
      </p:pic>
    </p:spTree>
    <p:extLst>
      <p:ext uri="{BB962C8B-B14F-4D97-AF65-F5344CB8AC3E}">
        <p14:creationId xmlns:p14="http://schemas.microsoft.com/office/powerpoint/2010/main" val="1640473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Journals</a:t>
            </a:r>
            <a:endParaRPr lang="en-US" dirty="0"/>
          </a:p>
        </p:txBody>
      </p:sp>
      <p:pic>
        <p:nvPicPr>
          <p:cNvPr id="5" name="Picture 4"/>
          <p:cNvPicPr>
            <a:picLocks noChangeAspect="1"/>
          </p:cNvPicPr>
          <p:nvPr/>
        </p:nvPicPr>
        <p:blipFill>
          <a:blip r:embed="rId2"/>
          <a:stretch>
            <a:fillRect/>
          </a:stretch>
        </p:blipFill>
        <p:spPr>
          <a:xfrm>
            <a:off x="947067" y="1845657"/>
            <a:ext cx="10538850" cy="3507495"/>
          </a:xfrm>
          <a:prstGeom prst="rect">
            <a:avLst/>
          </a:prstGeom>
        </p:spPr>
      </p:pic>
      <p:sp>
        <p:nvSpPr>
          <p:cNvPr id="6" name="TextBox 5"/>
          <p:cNvSpPr txBox="1"/>
          <p:nvPr/>
        </p:nvSpPr>
        <p:spPr>
          <a:xfrm>
            <a:off x="947067" y="5499557"/>
            <a:ext cx="5634876" cy="369332"/>
          </a:xfrm>
          <a:prstGeom prst="rect">
            <a:avLst/>
          </a:prstGeom>
          <a:noFill/>
        </p:spPr>
        <p:txBody>
          <a:bodyPr wrap="none" rtlCol="0">
            <a:spAutoFit/>
          </a:bodyPr>
          <a:lstStyle/>
          <a:p>
            <a:r>
              <a:rPr lang="en-US" dirty="0"/>
              <a:t>http://journals.plos.org/plosone/s/data-availability</a:t>
            </a:r>
          </a:p>
        </p:txBody>
      </p:sp>
    </p:spTree>
    <p:extLst>
      <p:ext uri="{BB962C8B-B14F-4D97-AF65-F5344CB8AC3E}">
        <p14:creationId xmlns:p14="http://schemas.microsoft.com/office/powerpoint/2010/main" val="4063603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Funders</a:t>
            </a:r>
            <a:endParaRPr lang="en-US" dirty="0"/>
          </a:p>
        </p:txBody>
      </p:sp>
      <p:pic>
        <p:nvPicPr>
          <p:cNvPr id="4" name="Content Placeholder 3"/>
          <p:cNvPicPr>
            <a:picLocks noGrp="1" noChangeAspect="1"/>
          </p:cNvPicPr>
          <p:nvPr>
            <p:ph idx="1"/>
          </p:nvPr>
        </p:nvPicPr>
        <p:blipFill>
          <a:blip r:embed="rId2"/>
          <a:stretch>
            <a:fillRect/>
          </a:stretch>
        </p:blipFill>
        <p:spPr>
          <a:xfrm>
            <a:off x="1023154" y="1805147"/>
            <a:ext cx="9199706" cy="4299473"/>
          </a:xfrm>
          <a:prstGeom prst="rect">
            <a:avLst/>
          </a:prstGeom>
        </p:spPr>
      </p:pic>
      <p:sp>
        <p:nvSpPr>
          <p:cNvPr id="5" name="Rectangle 4"/>
          <p:cNvSpPr/>
          <p:nvPr/>
        </p:nvSpPr>
        <p:spPr>
          <a:xfrm>
            <a:off x="5257782" y="6104620"/>
            <a:ext cx="5044586" cy="369332"/>
          </a:xfrm>
          <a:prstGeom prst="rect">
            <a:avLst/>
          </a:prstGeom>
        </p:spPr>
        <p:txBody>
          <a:bodyPr wrap="none">
            <a:spAutoFit/>
          </a:bodyPr>
          <a:lstStyle/>
          <a:p>
            <a:r>
              <a:rPr lang="en-US" dirty="0"/>
              <a:t>https://www.nsf.gov/bfa/dias/policy/dmp.jsp</a:t>
            </a:r>
          </a:p>
        </p:txBody>
      </p:sp>
    </p:spTree>
    <p:extLst>
      <p:ext uri="{BB962C8B-B14F-4D97-AF65-F5344CB8AC3E}">
        <p14:creationId xmlns:p14="http://schemas.microsoft.com/office/powerpoint/2010/main" val="20646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Norms</a:t>
            </a:r>
            <a:endParaRPr lang="en-US" dirty="0"/>
          </a:p>
        </p:txBody>
      </p:sp>
      <p:pic>
        <p:nvPicPr>
          <p:cNvPr id="4" name="Picture 3"/>
          <p:cNvPicPr>
            <a:picLocks noChangeAspect="1"/>
          </p:cNvPicPr>
          <p:nvPr/>
        </p:nvPicPr>
        <p:blipFill>
          <a:blip r:embed="rId2"/>
          <a:stretch>
            <a:fillRect/>
          </a:stretch>
        </p:blipFill>
        <p:spPr>
          <a:xfrm>
            <a:off x="1026034" y="2074146"/>
            <a:ext cx="10795381" cy="2600414"/>
          </a:xfrm>
          <a:prstGeom prst="rect">
            <a:avLst/>
          </a:prstGeom>
        </p:spPr>
      </p:pic>
      <p:sp>
        <p:nvSpPr>
          <p:cNvPr id="5" name="Rectangle 4"/>
          <p:cNvSpPr/>
          <p:nvPr/>
        </p:nvSpPr>
        <p:spPr>
          <a:xfrm>
            <a:off x="960449" y="4306092"/>
            <a:ext cx="4552265" cy="368468"/>
          </a:xfrm>
          <a:prstGeom prst="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97151" y="4674560"/>
            <a:ext cx="9841313" cy="369332"/>
          </a:xfrm>
          <a:prstGeom prst="rect">
            <a:avLst/>
          </a:prstGeom>
          <a:noFill/>
        </p:spPr>
        <p:txBody>
          <a:bodyPr wrap="square" rtlCol="0">
            <a:spAutoFit/>
          </a:bodyPr>
          <a:lstStyle/>
          <a:p>
            <a:r>
              <a:rPr lang="en-US" dirty="0"/>
              <a:t>http://andrewgelman.com/2011/11/04/insecure-researchers-arent-sharing-their-data/</a:t>
            </a:r>
          </a:p>
        </p:txBody>
      </p:sp>
    </p:spTree>
    <p:extLst>
      <p:ext uri="{BB962C8B-B14F-4D97-AF65-F5344CB8AC3E}">
        <p14:creationId xmlns:p14="http://schemas.microsoft.com/office/powerpoint/2010/main" val="961541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Mandating Transparency: </a:t>
            </a:r>
            <a:br>
              <a:rPr lang="en-US" dirty="0" smtClean="0"/>
            </a:br>
            <a:r>
              <a:rPr lang="en-US" dirty="0" smtClean="0"/>
              <a:t>Academic Organizations</a:t>
            </a:r>
            <a:endParaRPr lang="en-US" dirty="0"/>
          </a:p>
        </p:txBody>
      </p:sp>
      <p:pic>
        <p:nvPicPr>
          <p:cNvPr id="4" name="Picture 3"/>
          <p:cNvPicPr>
            <a:picLocks noChangeAspect="1"/>
          </p:cNvPicPr>
          <p:nvPr/>
        </p:nvPicPr>
        <p:blipFill>
          <a:blip r:embed="rId2"/>
          <a:stretch>
            <a:fillRect/>
          </a:stretch>
        </p:blipFill>
        <p:spPr>
          <a:xfrm>
            <a:off x="838200" y="2074146"/>
            <a:ext cx="10428505" cy="3313279"/>
          </a:xfrm>
          <a:prstGeom prst="rect">
            <a:avLst/>
          </a:prstGeom>
        </p:spPr>
      </p:pic>
      <p:sp>
        <p:nvSpPr>
          <p:cNvPr id="5" name="TextBox 4"/>
          <p:cNvSpPr txBox="1"/>
          <p:nvPr/>
        </p:nvSpPr>
        <p:spPr>
          <a:xfrm>
            <a:off x="5703488" y="5835056"/>
            <a:ext cx="5716644" cy="369332"/>
          </a:xfrm>
          <a:prstGeom prst="rect">
            <a:avLst/>
          </a:prstGeom>
          <a:noFill/>
        </p:spPr>
        <p:txBody>
          <a:bodyPr wrap="square" rtlCol="0">
            <a:spAutoFit/>
          </a:bodyPr>
          <a:lstStyle/>
          <a:p>
            <a:r>
              <a:rPr lang="en-US" dirty="0"/>
              <a:t>APA Ethics Code: http://www.apa.org/ethics/code/</a:t>
            </a:r>
          </a:p>
        </p:txBody>
      </p:sp>
    </p:spTree>
    <p:extLst>
      <p:ext uri="{BB962C8B-B14F-4D97-AF65-F5344CB8AC3E}">
        <p14:creationId xmlns:p14="http://schemas.microsoft.com/office/powerpoint/2010/main" val="3734801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What about Sharing Qualitative Data?</a:t>
            </a:r>
            <a:endParaRPr lang="en-US" dirty="0"/>
          </a:p>
        </p:txBody>
      </p:sp>
      <p:sp>
        <p:nvSpPr>
          <p:cNvPr id="3" name="Content Placeholder 2"/>
          <p:cNvSpPr>
            <a:spLocks noGrp="1"/>
          </p:cNvSpPr>
          <p:nvPr>
            <p:ph idx="1"/>
          </p:nvPr>
        </p:nvSpPr>
        <p:spPr>
          <a:xfrm>
            <a:off x="838200" y="2420888"/>
            <a:ext cx="10515600" cy="3812520"/>
          </a:xfrm>
        </p:spPr>
        <p:txBody>
          <a:bodyPr>
            <a:normAutofit/>
          </a:bodyPr>
          <a:lstStyle/>
          <a:p>
            <a:pPr marL="398463" indent="-398463"/>
            <a:r>
              <a:rPr lang="en-US" sz="4400" dirty="0" smtClean="0"/>
              <a:t>Costs / Logistics</a:t>
            </a:r>
          </a:p>
          <a:p>
            <a:pPr marL="398463" indent="-398463"/>
            <a:r>
              <a:rPr lang="en-US" sz="4400" dirty="0" smtClean="0"/>
              <a:t>Ethical / Legal</a:t>
            </a:r>
          </a:p>
          <a:p>
            <a:pPr marL="398463" indent="-398463"/>
            <a:r>
              <a:rPr lang="en-US" sz="4400" dirty="0"/>
              <a:t>Epistemic / Ontological</a:t>
            </a:r>
          </a:p>
          <a:p>
            <a:pPr marL="0" indent="0">
              <a:buNone/>
            </a:pPr>
            <a:endParaRPr lang="en-US" sz="2000" dirty="0"/>
          </a:p>
        </p:txBody>
      </p:sp>
    </p:spTree>
    <p:extLst>
      <p:ext uri="{BB962C8B-B14F-4D97-AF65-F5344CB8AC3E}">
        <p14:creationId xmlns:p14="http://schemas.microsoft.com/office/powerpoint/2010/main" val="12676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QDR Template Text-Heavy">
  <a:themeElements>
    <a:clrScheme name="QDR">
      <a:dk1>
        <a:srgbClr val="3F3F3F"/>
      </a:dk1>
      <a:lt1>
        <a:sysClr val="window" lastClr="FFFFFF"/>
      </a:lt1>
      <a:dk2>
        <a:srgbClr val="1F497D"/>
      </a:dk2>
      <a:lt2>
        <a:srgbClr val="EEECE1"/>
      </a:lt2>
      <a:accent1>
        <a:srgbClr val="55B7D3"/>
      </a:accent1>
      <a:accent2>
        <a:srgbClr val="EB853F"/>
      </a:accent2>
      <a:accent3>
        <a:srgbClr val="9BBB59"/>
      </a:accent3>
      <a:accent4>
        <a:srgbClr val="8064A2"/>
      </a:accent4>
      <a:accent5>
        <a:srgbClr val="4BACC6"/>
      </a:accent5>
      <a:accent6>
        <a:srgbClr val="F79646"/>
      </a:accent6>
      <a:hlink>
        <a:srgbClr val="0000FF"/>
      </a:hlink>
      <a:folHlink>
        <a:srgbClr val="800080"/>
      </a:folHlink>
    </a:clrScheme>
    <a:fontScheme name="QDR Standard">
      <a:majorFont>
        <a:latin typeface="Lucida Bright"/>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DR Template Text-Heavy" id="{98077234-FF43-4160-B960-AEA1F07C99ED}" vid="{EBE190C5-CECF-4EA3-955E-F90C829AA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14665</TotalTime>
  <Words>857</Words>
  <Application>Microsoft Office PowerPoint</Application>
  <PresentationFormat>Widescreen</PresentationFormat>
  <Paragraphs>111</Paragraphs>
  <Slides>21</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Calibri</vt:lpstr>
      <vt:lpstr>Gill Sans</vt:lpstr>
      <vt:lpstr>Lucida Sans</vt:lpstr>
      <vt:lpstr>Century Schoolbook</vt:lpstr>
      <vt:lpstr>Courier New</vt:lpstr>
      <vt:lpstr>Symbol</vt:lpstr>
      <vt:lpstr>Times New Roman</vt:lpstr>
      <vt:lpstr>Adobe Garamond Pro</vt:lpstr>
      <vt:lpstr>Lucida Bright</vt:lpstr>
      <vt:lpstr>Arial</vt:lpstr>
      <vt:lpstr>Rambla</vt:lpstr>
      <vt:lpstr>Garamond</vt:lpstr>
      <vt:lpstr>QDR Template Text-Heavy</vt:lpstr>
      <vt:lpstr>Archiving and Sharing Qualitative Data</vt:lpstr>
      <vt:lpstr>LDW 2020 </vt:lpstr>
      <vt:lpstr>What Is QDR?</vt:lpstr>
      <vt:lpstr>Everyone Talks about Open Data and Transparency</vt:lpstr>
      <vt:lpstr>Transparency: Journals</vt:lpstr>
      <vt:lpstr>Transparency: Funders</vt:lpstr>
      <vt:lpstr>Transparency: Norms</vt:lpstr>
      <vt:lpstr>Mandating Transparency:  Academic Organizations</vt:lpstr>
      <vt:lpstr>But What about Sharing Qualitative Data?</vt:lpstr>
      <vt:lpstr>Sharing Archival Data: An Example</vt:lpstr>
      <vt:lpstr>Data Sharing and Copyright</vt:lpstr>
      <vt:lpstr>Fair Use and Public Domain</vt:lpstr>
      <vt:lpstr>Licenses: Beyond Copyright</vt:lpstr>
      <vt:lpstr>Archives and Sharing Digital Copies</vt:lpstr>
      <vt:lpstr>When in Doubt, Ask!</vt:lpstr>
      <vt:lpstr>Sharing Data in a Repository</vt:lpstr>
      <vt:lpstr>Types of Data Repositories</vt:lpstr>
      <vt:lpstr>Integrating Shared Data with Publications: The Problem</vt:lpstr>
      <vt:lpstr>Annotation for Transparent Inquiry (ATI)</vt:lpstr>
      <vt:lpstr>Some Resource</vt:lpstr>
      <vt:lpstr>Questions? Stay in Touch</vt:lpstr>
    </vt:vector>
  </TitlesOfParts>
  <Manager/>
  <Company>QDR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IQMR 2018 Data Management Module - Session 1</dc:title>
  <dc:subject/>
  <dc:creator>Dessi Kirilova</dc:creator>
  <cp:keywords/>
  <dc:description/>
  <cp:lastModifiedBy>Sebastian Karcher</cp:lastModifiedBy>
  <cp:revision>397</cp:revision>
  <cp:lastPrinted>2015-06-15T17:31:51Z</cp:lastPrinted>
  <dcterms:created xsi:type="dcterms:W3CDTF">2014-07-22T09:14:33Z</dcterms:created>
  <dcterms:modified xsi:type="dcterms:W3CDTF">2020-02-14T14:58:07Z</dcterms:modified>
  <cp:category/>
</cp:coreProperties>
</file>