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0"/>
  </p:notesMasterIdLst>
  <p:sldIdLst>
    <p:sldId id="266" r:id="rId2"/>
    <p:sldId id="392" r:id="rId3"/>
    <p:sldId id="364" r:id="rId4"/>
    <p:sldId id="391" r:id="rId5"/>
    <p:sldId id="325" r:id="rId6"/>
    <p:sldId id="326" r:id="rId7"/>
    <p:sldId id="370" r:id="rId8"/>
    <p:sldId id="397" r:id="rId9"/>
    <p:sldId id="373" r:id="rId10"/>
    <p:sldId id="375" r:id="rId11"/>
    <p:sldId id="374" r:id="rId12"/>
    <p:sldId id="399" r:id="rId13"/>
    <p:sldId id="400" r:id="rId14"/>
    <p:sldId id="401" r:id="rId15"/>
    <p:sldId id="387" r:id="rId16"/>
    <p:sldId id="388" r:id="rId17"/>
    <p:sldId id="386" r:id="rId18"/>
    <p:sldId id="389" r:id="rId19"/>
    <p:sldId id="390" r:id="rId20"/>
    <p:sldId id="384" r:id="rId21"/>
    <p:sldId id="383" r:id="rId22"/>
    <p:sldId id="377" r:id="rId23"/>
    <p:sldId id="328" r:id="rId24"/>
    <p:sldId id="378" r:id="rId25"/>
    <p:sldId id="379" r:id="rId26"/>
    <p:sldId id="382" r:id="rId27"/>
    <p:sldId id="398" r:id="rId28"/>
    <p:sldId id="269" r:id="rId29"/>
  </p:sldIdLst>
  <p:sldSz cx="9144000" cy="6858000" type="screen4x3"/>
  <p:notesSz cx="6858000" cy="9144000"/>
  <p:custDataLst>
    <p:tags r:id="rId3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222"/>
    <a:srgbClr val="EC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7" autoAdjust="0"/>
    <p:restoredTop sz="78920" autoAdjust="0"/>
  </p:normalViewPr>
  <p:slideViewPr>
    <p:cSldViewPr>
      <p:cViewPr>
        <p:scale>
          <a:sx n="70" d="100"/>
          <a:sy n="70" d="100"/>
        </p:scale>
        <p:origin x="-1388" y="288"/>
      </p:cViewPr>
      <p:guideLst>
        <p:guide orient="horz" pos="2160"/>
        <p:guide orient="horz"/>
        <p:guide orient="horz" pos="4320"/>
        <p:guide pos="2880"/>
        <p:guide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0DD38-4042-4601-9492-39508B2BF3DB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8374-63C8-4333-870E-BFDCB7CA30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16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850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59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10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04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55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for answering a finite set of questions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static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even goes beyond those initial insights, so everyone who sees the visualization can ask questions and make unexpected discoveries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9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809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479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41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33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organizations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continuously accumulate huge collections of varied formatted data stored in heterogeneous forms within its organization and partner institutes for different purposes. However, it is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uncommon that analytics on the collected data sets are readily available.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surveys conducted by different organizations between 60% to 73% of the data within organizations goes unused for analytics.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it extremely difficult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researchers or research administration to analyze or even filter the data into subsets. Often researchers might end up spending weeks or months of working hours on repeating similar pre-processing steps to answer simple analytical questions.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VIVO by default offers some data visualizations, which might be limited or lacking user needs in the scope of analytics and reporting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Open source data analytics and search dashboard for </a:t>
            </a:r>
            <a:r>
              <a:rPr lang="en-US" b="0" dirty="0" err="1" smtClean="0"/>
              <a:t>Elasticsearch</a:t>
            </a:r>
            <a:endParaRPr lang="en-US" b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provides visualization capabilities on top of the content indexed on 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is am open source search engine based on Lucene.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Open source data analytics and search dashboard for </a:t>
            </a:r>
            <a:r>
              <a:rPr lang="en-US" b="0" dirty="0" err="1" smtClean="0"/>
              <a:t>Elasticsearch</a:t>
            </a:r>
            <a:endParaRPr lang="en-US" b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provides visualization capabilities on top of the content indexed on 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is am open source search engine based on Lucene.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Searching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Analytics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Visualization 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Monitoring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Alerts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A6E46D-914E-49D4-9D2E-47F61CE8188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683569" y="692702"/>
            <a:ext cx="5472000" cy="5442319"/>
            <a:chOff x="107504" y="433201"/>
            <a:chExt cx="6912768" cy="5986816"/>
          </a:xfrm>
        </p:grpSpPr>
        <p:sp>
          <p:nvSpPr>
            <p:cNvPr id="3" name="Rechteck 2"/>
            <p:cNvSpPr/>
            <p:nvPr/>
          </p:nvSpPr>
          <p:spPr>
            <a:xfrm>
              <a:off x="107504" y="515361"/>
              <a:ext cx="6912768" cy="5904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07504" y="433201"/>
              <a:ext cx="6912768" cy="115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71601" y="5157192"/>
            <a:ext cx="4895938" cy="749052"/>
          </a:xfrm>
        </p:spPr>
        <p:txBody>
          <a:bodyPr anchor="t" anchorCtr="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971601" y="3356992"/>
            <a:ext cx="4895938" cy="1551580"/>
          </a:xfrm>
        </p:spPr>
        <p:txBody>
          <a:bodyPr anchor="b" anchorCtr="0"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dirty="0" smtClean="0"/>
              <a:t>Click </a:t>
            </a:r>
            <a:r>
              <a:rPr lang="de-DE" altLang="de-DE" noProof="0" dirty="0" err="1" smtClean="0"/>
              <a:t>to</a:t>
            </a:r>
            <a:r>
              <a:rPr lang="de-DE" altLang="de-DE" noProof="0" dirty="0" smtClean="0"/>
              <a:t> </a:t>
            </a:r>
            <a:r>
              <a:rPr lang="de-DE" altLang="de-DE" noProof="0" dirty="0" err="1" smtClean="0"/>
              <a:t>edit</a:t>
            </a:r>
            <a:r>
              <a:rPr lang="de-DE" altLang="de-DE" noProof="0" dirty="0" smtClean="0"/>
              <a:t> Master title </a:t>
            </a:r>
            <a:br>
              <a:rPr lang="de-DE" altLang="de-DE" noProof="0" dirty="0" smtClean="0"/>
            </a:br>
            <a:r>
              <a:rPr lang="de-DE" altLang="de-DE" noProof="0" dirty="0" smtClean="0"/>
              <a:t>style in zwei Zeilen</a:t>
            </a:r>
            <a:br>
              <a:rPr lang="de-DE" altLang="de-DE" noProof="0" dirty="0" smtClean="0"/>
            </a:br>
            <a:r>
              <a:rPr lang="de-DE" altLang="de-DE" noProof="0" dirty="0" smtClean="0"/>
              <a:t>oder in drei Zeilen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2" y="1108107"/>
            <a:ext cx="1799856" cy="11916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0990"/>
            <a:ext cx="2168616" cy="482400"/>
          </a:xfrm>
          <a:prstGeom prst="rect">
            <a:avLst/>
          </a:prstGeom>
        </p:spPr>
      </p:pic>
      <p:pic>
        <p:nvPicPr>
          <p:cNvPr id="12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uppieren 3"/>
          <p:cNvGrpSpPr/>
          <p:nvPr userDrawn="1"/>
        </p:nvGrpSpPr>
        <p:grpSpPr>
          <a:xfrm>
            <a:off x="683569" y="692702"/>
            <a:ext cx="5472000" cy="5442319"/>
            <a:chOff x="107504" y="433201"/>
            <a:chExt cx="6912768" cy="5986816"/>
          </a:xfrm>
        </p:grpSpPr>
        <p:sp>
          <p:nvSpPr>
            <p:cNvPr id="16" name="Rechteck 15"/>
            <p:cNvSpPr/>
            <p:nvPr userDrawn="1"/>
          </p:nvSpPr>
          <p:spPr>
            <a:xfrm>
              <a:off x="107504" y="515361"/>
              <a:ext cx="6912768" cy="5904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107504" y="433201"/>
              <a:ext cx="6912768" cy="115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71601" y="5157192"/>
            <a:ext cx="4895938" cy="749052"/>
          </a:xfrm>
        </p:spPr>
        <p:txBody>
          <a:bodyPr anchor="t" anchorCtr="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971601" y="3356992"/>
            <a:ext cx="4895938" cy="1551580"/>
          </a:xfrm>
        </p:spPr>
        <p:txBody>
          <a:bodyPr anchor="b" anchorCtr="0"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dirty="0" smtClean="0"/>
              <a:t>Click </a:t>
            </a:r>
            <a:r>
              <a:rPr lang="de-DE" altLang="de-DE" noProof="0" dirty="0" err="1" smtClean="0"/>
              <a:t>to</a:t>
            </a:r>
            <a:r>
              <a:rPr lang="de-DE" altLang="de-DE" noProof="0" dirty="0" smtClean="0"/>
              <a:t> </a:t>
            </a:r>
            <a:r>
              <a:rPr lang="de-DE" altLang="de-DE" noProof="0" dirty="0" err="1" smtClean="0"/>
              <a:t>edit</a:t>
            </a:r>
            <a:r>
              <a:rPr lang="de-DE" altLang="de-DE" noProof="0" dirty="0" smtClean="0"/>
              <a:t> Master title </a:t>
            </a:r>
            <a:br>
              <a:rPr lang="de-DE" altLang="de-DE" noProof="0" dirty="0" smtClean="0"/>
            </a:br>
            <a:r>
              <a:rPr lang="de-DE" altLang="de-DE" noProof="0" dirty="0" smtClean="0"/>
              <a:t>style in zwei Zeilen</a:t>
            </a:r>
            <a:br>
              <a:rPr lang="de-DE" altLang="de-DE" noProof="0" dirty="0" smtClean="0"/>
            </a:br>
            <a:r>
              <a:rPr lang="de-DE" altLang="de-DE" noProof="0" dirty="0" smtClean="0"/>
              <a:t>oder in drei Zeilen</a:t>
            </a:r>
          </a:p>
        </p:txBody>
      </p:sp>
      <p:pic>
        <p:nvPicPr>
          <p:cNvPr id="20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2" y="1108107"/>
            <a:ext cx="1799856" cy="1191600"/>
          </a:xfrm>
          <a:prstGeom prst="rect">
            <a:avLst/>
          </a:prstGeom>
        </p:spPr>
      </p:pic>
      <p:pic>
        <p:nvPicPr>
          <p:cNvPr id="21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0990"/>
            <a:ext cx="2168616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83569" y="767385"/>
            <a:ext cx="5472000" cy="53676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22" name="Rechteck 21"/>
          <p:cNvSpPr/>
          <p:nvPr userDrawn="1"/>
        </p:nvSpPr>
        <p:spPr>
          <a:xfrm>
            <a:off x="683569" y="692695"/>
            <a:ext cx="5472000" cy="104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971603" y="980734"/>
            <a:ext cx="4821203" cy="433387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971603" y="1700815"/>
            <a:ext cx="4812091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34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683568" y="1484790"/>
            <a:ext cx="6048672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06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4"/>
          </p:nvPr>
        </p:nvSpPr>
        <p:spPr bwMode="gray">
          <a:xfrm>
            <a:off x="684215" y="1484784"/>
            <a:ext cx="7776219" cy="4465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6880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9" y="1484784"/>
            <a:ext cx="3816424" cy="44651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/>
          </p:nvPr>
        </p:nvSpPr>
        <p:spPr>
          <a:xfrm>
            <a:off x="683569" y="1484784"/>
            <a:ext cx="3744416" cy="216024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3569" y="3789040"/>
            <a:ext cx="3744416" cy="216091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79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bschlussfoli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52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b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588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83569" y="767385"/>
            <a:ext cx="5472000" cy="53676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683569" y="692695"/>
            <a:ext cx="5472000" cy="104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971603" y="980734"/>
            <a:ext cx="4821203" cy="433387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971603" y="1700815"/>
            <a:ext cx="4812091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  <a:endParaRPr lang="de-DE" dirty="0"/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683569" y="767385"/>
            <a:ext cx="5472000" cy="53676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0" name="Rechteck 9"/>
          <p:cNvSpPr/>
          <p:nvPr userDrawn="1"/>
        </p:nvSpPr>
        <p:spPr>
          <a:xfrm>
            <a:off x="683569" y="692695"/>
            <a:ext cx="5472000" cy="104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121210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683568" y="1484790"/>
            <a:ext cx="6048672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44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4"/>
          </p:nvPr>
        </p:nvSpPr>
        <p:spPr bwMode="gray">
          <a:xfrm>
            <a:off x="684215" y="1484784"/>
            <a:ext cx="7776219" cy="4465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39957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9" y="1484784"/>
            <a:ext cx="3816424" cy="44651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/>
          </p:nvPr>
        </p:nvSpPr>
        <p:spPr>
          <a:xfrm>
            <a:off x="683569" y="1484784"/>
            <a:ext cx="3744416" cy="216024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3569" y="3789040"/>
            <a:ext cx="3744416" cy="216091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8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Abschlussfoli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6" name="Gruppieren 25"/>
          <p:cNvGrpSpPr/>
          <p:nvPr/>
        </p:nvGrpSpPr>
        <p:grpSpPr>
          <a:xfrm>
            <a:off x="683569" y="692696"/>
            <a:ext cx="5472000" cy="5472608"/>
            <a:chOff x="107504" y="433201"/>
            <a:chExt cx="6912768" cy="6020135"/>
          </a:xfrm>
        </p:grpSpPr>
        <p:sp>
          <p:nvSpPr>
            <p:cNvPr id="27" name="Rechteck 26"/>
            <p:cNvSpPr/>
            <p:nvPr/>
          </p:nvSpPr>
          <p:spPr>
            <a:xfrm>
              <a:off x="107504" y="548680"/>
              <a:ext cx="6912768" cy="5904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107504" y="433201"/>
              <a:ext cx="6912768" cy="115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71602" y="5157198"/>
            <a:ext cx="3486242" cy="740863"/>
          </a:xfrm>
        </p:spPr>
        <p:txBody>
          <a:bodyPr/>
          <a:lstStyle>
            <a:lvl1pPr>
              <a:lnSpc>
                <a:spcPct val="114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71603" y="4437465"/>
            <a:ext cx="3842125" cy="503709"/>
          </a:xfrm>
        </p:spPr>
        <p:txBody>
          <a:bodyPr anchor="b" anchorCtr="0"/>
          <a:lstStyle>
            <a:lvl1pPr>
              <a:lnSpc>
                <a:spcPct val="114000"/>
              </a:lnSpc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2" y="1108107"/>
            <a:ext cx="1799856" cy="11916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0990"/>
            <a:ext cx="2168616" cy="48240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201" y="5301408"/>
            <a:ext cx="1002350" cy="6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uppieren 25"/>
          <p:cNvGrpSpPr/>
          <p:nvPr userDrawn="1"/>
        </p:nvGrpSpPr>
        <p:grpSpPr>
          <a:xfrm>
            <a:off x="683569" y="692696"/>
            <a:ext cx="5472000" cy="5472608"/>
            <a:chOff x="107504" y="433201"/>
            <a:chExt cx="6912768" cy="6020135"/>
          </a:xfrm>
        </p:grpSpPr>
        <p:sp>
          <p:nvSpPr>
            <p:cNvPr id="15" name="Rechteck 14"/>
            <p:cNvSpPr/>
            <p:nvPr userDrawn="1"/>
          </p:nvSpPr>
          <p:spPr>
            <a:xfrm>
              <a:off x="107504" y="548680"/>
              <a:ext cx="6912768" cy="5904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107504" y="433201"/>
              <a:ext cx="6912768" cy="115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</p:grp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71603" y="4437465"/>
            <a:ext cx="3842125" cy="503709"/>
          </a:xfrm>
        </p:spPr>
        <p:txBody>
          <a:bodyPr anchor="b" anchorCtr="0"/>
          <a:lstStyle>
            <a:lvl1pPr>
              <a:lnSpc>
                <a:spcPct val="114000"/>
              </a:lnSpc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pic>
        <p:nvPicPr>
          <p:cNvPr id="18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2" y="1108107"/>
            <a:ext cx="1799856" cy="1191600"/>
          </a:xfrm>
          <a:prstGeom prst="rect">
            <a:avLst/>
          </a:prstGeom>
        </p:spPr>
      </p:pic>
      <p:pic>
        <p:nvPicPr>
          <p:cNvPr id="19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0990"/>
            <a:ext cx="2168616" cy="482400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201" y="5301408"/>
            <a:ext cx="1002350" cy="6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05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lussfoli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5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Ab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9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683569" y="692702"/>
            <a:ext cx="5472000" cy="5442319"/>
            <a:chOff x="107504" y="433201"/>
            <a:chExt cx="6912768" cy="5986816"/>
          </a:xfrm>
        </p:grpSpPr>
        <p:sp>
          <p:nvSpPr>
            <p:cNvPr id="3" name="Rechteck 2"/>
            <p:cNvSpPr/>
            <p:nvPr userDrawn="1"/>
          </p:nvSpPr>
          <p:spPr>
            <a:xfrm>
              <a:off x="107504" y="515361"/>
              <a:ext cx="6912768" cy="5904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107504" y="433201"/>
              <a:ext cx="6912768" cy="115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971601" y="5157192"/>
            <a:ext cx="4895938" cy="749052"/>
          </a:xfrm>
        </p:spPr>
        <p:txBody>
          <a:bodyPr anchor="t" anchorCtr="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971601" y="3356992"/>
            <a:ext cx="4895938" cy="1551580"/>
          </a:xfrm>
        </p:spPr>
        <p:txBody>
          <a:bodyPr anchor="b" anchorCtr="0"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dirty="0" smtClean="0"/>
              <a:t>Click </a:t>
            </a:r>
            <a:r>
              <a:rPr lang="de-DE" altLang="de-DE" noProof="0" dirty="0" err="1" smtClean="0"/>
              <a:t>to</a:t>
            </a:r>
            <a:r>
              <a:rPr lang="de-DE" altLang="de-DE" noProof="0" dirty="0" smtClean="0"/>
              <a:t> </a:t>
            </a:r>
            <a:r>
              <a:rPr lang="de-DE" altLang="de-DE" noProof="0" dirty="0" err="1" smtClean="0"/>
              <a:t>edit</a:t>
            </a:r>
            <a:r>
              <a:rPr lang="de-DE" altLang="de-DE" noProof="0" dirty="0" smtClean="0"/>
              <a:t> Master title </a:t>
            </a:r>
            <a:br>
              <a:rPr lang="de-DE" altLang="de-DE" noProof="0" dirty="0" smtClean="0"/>
            </a:br>
            <a:r>
              <a:rPr lang="de-DE" altLang="de-DE" noProof="0" dirty="0" smtClean="0"/>
              <a:t>style in zwei Zeilen</a:t>
            </a:r>
            <a:br>
              <a:rPr lang="de-DE" altLang="de-DE" noProof="0" dirty="0" smtClean="0"/>
            </a:br>
            <a:r>
              <a:rPr lang="de-DE" altLang="de-DE" noProof="0" dirty="0" smtClean="0"/>
              <a:t>oder in drei Zeilen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2" y="1108107"/>
            <a:ext cx="1799856" cy="11916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0990"/>
            <a:ext cx="2168616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0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54" y="390125"/>
            <a:ext cx="1224000" cy="81244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  <a:endParaRPr lang="de-DE" alt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5" y="1483544"/>
            <a:ext cx="7776219" cy="44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  <a:p>
            <a:pPr lvl="0"/>
            <a:r>
              <a:rPr lang="de-DE" altLang="de-DE" dirty="0" smtClean="0"/>
              <a:t>Click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edit</a:t>
            </a:r>
            <a:r>
              <a:rPr lang="de-DE" altLang="de-DE" dirty="0" smtClean="0"/>
              <a:t> Master </a:t>
            </a:r>
            <a:r>
              <a:rPr lang="de-DE" altLang="de-DE" dirty="0" err="1" smtClean="0"/>
              <a:t>text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styles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Second </a:t>
            </a:r>
            <a:r>
              <a:rPr lang="de-DE" altLang="de-DE" dirty="0" err="1" smtClean="0"/>
              <a:t>level</a:t>
            </a:r>
            <a:endParaRPr lang="de-DE" altLang="de-DE" dirty="0" smtClean="0"/>
          </a:p>
          <a:p>
            <a:pPr lvl="2"/>
            <a:r>
              <a:rPr lang="de-DE" altLang="de-DE" dirty="0" smtClean="0"/>
              <a:t>Third </a:t>
            </a:r>
            <a:r>
              <a:rPr lang="de-DE" altLang="de-DE" dirty="0" err="1" smtClean="0"/>
              <a:t>level</a:t>
            </a:r>
            <a:endParaRPr lang="de-DE" altLang="de-DE" dirty="0" smtClean="0"/>
          </a:p>
          <a:p>
            <a:pPr lvl="3"/>
            <a:r>
              <a:rPr lang="de-DE" altLang="de-DE" dirty="0" err="1" smtClean="0"/>
              <a:t>Fourth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level</a:t>
            </a:r>
            <a:endParaRPr lang="de-DE" altLang="de-DE" dirty="0" smtClean="0"/>
          </a:p>
          <a:p>
            <a:pPr lvl="4"/>
            <a:r>
              <a:rPr lang="de-DE" altLang="de-DE" dirty="0" err="1" smtClean="0"/>
              <a:t>Fifth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level</a:t>
            </a:r>
            <a:endParaRPr lang="de-DE" altLang="de-DE" dirty="0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579078" y="6538919"/>
            <a:ext cx="118697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altLang="de-DE" sz="900" dirty="0" smtClean="0"/>
              <a:t>Seite </a:t>
            </a:r>
            <a:fld id="{C4818D02-A92A-48CC-BA3A-9797143E1A3F}" type="slidenum">
              <a:rPr lang="de-DE" altLang="de-DE" sz="900" smtClean="0"/>
              <a:pPr algn="r"/>
              <a:t>‹#›</a:t>
            </a:fld>
            <a:endParaRPr lang="de-DE" altLang="de-DE" sz="900" dirty="0"/>
          </a:p>
        </p:txBody>
      </p:sp>
    </p:spTree>
    <p:extLst>
      <p:ext uri="{BB962C8B-B14F-4D97-AF65-F5344CB8AC3E}">
        <p14:creationId xmlns:p14="http://schemas.microsoft.com/office/powerpoint/2010/main" val="36474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70" r:id="rId10"/>
    <p:sldLayoutId id="2147483675" r:id="rId11"/>
    <p:sldLayoutId id="2147483654" r:id="rId12"/>
    <p:sldLayoutId id="2147483661" r:id="rId13"/>
    <p:sldLayoutId id="2147483679" r:id="rId14"/>
    <p:sldLayoutId id="2147483672" r:id="rId15"/>
    <p:sldLayoutId id="2147483690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377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4" indent="-177796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361942" indent="-180970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542912" indent="-180970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714357" indent="-177796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641335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6pPr>
      <a:lvl7pPr marL="1098523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7pPr>
      <a:lvl8pPr marL="1555712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8pPr>
      <a:lvl9pPr marL="201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6" orient="horz" pos="2160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431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  <p15:guide id="10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" TargetMode="External"/><Relationship Id="rId5" Type="http://schemas.openxmlformats.org/officeDocument/2006/relationships/hyperlink" Target="https://commons.wikimedia.org/wiki/User:Chris_73" TargetMode="Externa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hyperlink" Target="https://commons.wikimedia.org/w/index.php?title=User:Benrattray&amp;action=edit&amp;redlink=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0424" y="5157193"/>
            <a:ext cx="4835712" cy="749052"/>
          </a:xfrm>
        </p:spPr>
        <p:txBody>
          <a:bodyPr/>
          <a:lstStyle/>
          <a:p>
            <a:r>
              <a:rPr lang="de-DE" altLang="de-DE" sz="1200" b="1" dirty="0" err="1" smtClean="0"/>
              <a:t>Qazi</a:t>
            </a:r>
            <a:r>
              <a:rPr lang="de-DE" altLang="de-DE" sz="1200" b="1" dirty="0" smtClean="0"/>
              <a:t> Asim </a:t>
            </a:r>
            <a:r>
              <a:rPr lang="de-DE" altLang="de-DE" sz="1200" b="1" dirty="0" err="1" smtClean="0"/>
              <a:t>Ijaz</a:t>
            </a:r>
            <a:r>
              <a:rPr lang="de-DE" altLang="de-DE" sz="1200" b="1" dirty="0" smtClean="0"/>
              <a:t> Ahmad</a:t>
            </a:r>
          </a:p>
          <a:p>
            <a:r>
              <a:rPr lang="de-DE" altLang="de-DE" sz="1200" b="1" dirty="0"/>
              <a:t>a</a:t>
            </a:r>
            <a:r>
              <a:rPr lang="de-DE" altLang="de-DE" sz="1200" b="1" dirty="0" smtClean="0"/>
              <a:t>hmad.asim@tib.eu</a:t>
            </a:r>
            <a:r>
              <a:rPr lang="de-DE" altLang="de-DE" sz="1200" b="1" dirty="0" smtClean="0"/>
              <a:t/>
            </a:r>
            <a:br>
              <a:rPr lang="de-DE" altLang="de-DE" sz="1200" b="1" dirty="0" smtClean="0"/>
            </a:br>
            <a:r>
              <a:rPr lang="de-DE" altLang="de-DE" dirty="0" smtClean="0"/>
              <a:t>Open </a:t>
            </a:r>
            <a:r>
              <a:rPr lang="de-DE" altLang="de-DE" dirty="0" smtClean="0"/>
              <a:t>Science Lab, </a:t>
            </a:r>
            <a:r>
              <a:rPr lang="de-DE" altLang="de-DE" dirty="0" smtClean="0"/>
              <a:t>TIB, </a:t>
            </a:r>
            <a:r>
              <a:rPr lang="de-DE" altLang="de-DE" dirty="0" err="1" smtClean="0"/>
              <a:t>Hanover</a:t>
            </a:r>
            <a:endParaRPr lang="de-DE" altLang="de-DE" dirty="0" smtClean="0"/>
          </a:p>
          <a:p>
            <a:r>
              <a:rPr lang="de-DE" altLang="de-DE" dirty="0" smtClean="0"/>
              <a:t>29 November 2019</a:t>
            </a:r>
            <a:endParaRPr lang="de-DE" altLang="de-DE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42" y="3356993"/>
            <a:ext cx="5172126" cy="1551580"/>
          </a:xfrm>
        </p:spPr>
        <p:txBody>
          <a:bodyPr/>
          <a:lstStyle/>
          <a:p>
            <a:r>
              <a:rPr lang="en-US" altLang="de-DE" dirty="0" smtClean="0"/>
              <a:t>Dashboards for VIVO with </a:t>
            </a:r>
            <a:r>
              <a:rPr lang="en-US" altLang="de-DE" dirty="0" err="1" smtClean="0"/>
              <a:t>Kibana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1708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35"/>
    </mc:Choice>
    <mc:Fallback>
      <p:transition spd="slow" advTm="199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VIVO </a:t>
            </a:r>
            <a:r>
              <a:rPr lang="en-US" dirty="0" smtClean="0"/>
              <a:t>to </a:t>
            </a:r>
            <a:r>
              <a:rPr lang="en-US" dirty="0" err="1" smtClean="0"/>
              <a:t>Kibana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4176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Extending Search Index</a:t>
            </a:r>
          </a:p>
          <a:p>
            <a:endParaRPr lang="en-US" b="0" dirty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7" y="1340768"/>
            <a:ext cx="8696004" cy="518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0019" y="1340768"/>
            <a:ext cx="8824469" cy="18002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6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"/>
    </mc:Choice>
    <mc:Fallback>
      <p:transition spd="slow" advTm="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VIVO to </a:t>
            </a:r>
            <a:r>
              <a:rPr lang="en-US" dirty="0" err="1"/>
              <a:t>Kibana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4176463"/>
          </a:xfrm>
        </p:spPr>
        <p:txBody>
          <a:bodyPr/>
          <a:lstStyle/>
          <a:p>
            <a:r>
              <a:rPr lang="en-US" dirty="0" smtClean="0"/>
              <a:t>2.   Extend </a:t>
            </a:r>
            <a:r>
              <a:rPr lang="en-US" dirty="0"/>
              <a:t>the VIVO Search Index</a:t>
            </a:r>
          </a:p>
          <a:p>
            <a:endParaRPr lang="en-US" b="0" dirty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59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4670"/>
            <a:ext cx="4205488" cy="22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6" y="4437111"/>
            <a:ext cx="4967808" cy="18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34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75"/>
    </mc:Choice>
    <mc:Fallback>
      <p:transition spd="slow" advTm="41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VIVO2Kibana Tool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67" y="1484784"/>
            <a:ext cx="7632848" cy="4176463"/>
          </a:xfrm>
        </p:spPr>
        <p:txBody>
          <a:bodyPr/>
          <a:lstStyle/>
          <a:p>
            <a:pPr marL="630229" lvl="1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000107" lvl="4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7" name="Flowchart: Process 6"/>
          <p:cNvSpPr/>
          <p:nvPr/>
        </p:nvSpPr>
        <p:spPr>
          <a:xfrm>
            <a:off x="971600" y="2276872"/>
            <a:ext cx="6912768" cy="280831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VIVO2Kibana Tool</a:t>
            </a:r>
            <a:endParaRPr lang="de-DE" dirty="0" err="1" smtClean="0"/>
          </a:p>
        </p:txBody>
      </p:sp>
      <p:sp>
        <p:nvSpPr>
          <p:cNvPr id="9" name="Flowchart: Process 8"/>
          <p:cNvSpPr/>
          <p:nvPr/>
        </p:nvSpPr>
        <p:spPr>
          <a:xfrm>
            <a:off x="3579535" y="5517232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Elasticsearch</a:t>
            </a:r>
            <a:endParaRPr lang="de-DE" dirty="0" err="1" smtClean="0"/>
          </a:p>
        </p:txBody>
      </p:sp>
      <p:sp>
        <p:nvSpPr>
          <p:cNvPr id="10" name="Flowchart: Process 9"/>
          <p:cNvSpPr/>
          <p:nvPr/>
        </p:nvSpPr>
        <p:spPr>
          <a:xfrm>
            <a:off x="5807347" y="3419642"/>
            <a:ext cx="1760343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Transformer &amp; ES Services</a:t>
            </a:r>
            <a:endParaRPr lang="de-DE" dirty="0" err="1" smtClean="0"/>
          </a:p>
        </p:txBody>
      </p:sp>
      <p:sp>
        <p:nvSpPr>
          <p:cNvPr id="15" name="TextBox 14"/>
          <p:cNvSpPr txBox="1"/>
          <p:nvPr/>
        </p:nvSpPr>
        <p:spPr>
          <a:xfrm>
            <a:off x="4610865" y="1930204"/>
            <a:ext cx="2534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SPARQL API/Data Distribution API</a:t>
            </a:r>
            <a:endParaRPr lang="de-DE" sz="1200" dirty="0"/>
          </a:p>
        </p:txBody>
      </p:sp>
      <p:sp>
        <p:nvSpPr>
          <p:cNvPr id="12" name="Flowchart: Process 11"/>
          <p:cNvSpPr/>
          <p:nvPr/>
        </p:nvSpPr>
        <p:spPr>
          <a:xfrm>
            <a:off x="3579534" y="1268760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VIVO</a:t>
            </a:r>
            <a:endParaRPr lang="de-DE" dirty="0" err="1" smtClean="0"/>
          </a:p>
        </p:txBody>
      </p:sp>
      <p:sp>
        <p:nvSpPr>
          <p:cNvPr id="16" name="Flowchart: Process 15"/>
          <p:cNvSpPr/>
          <p:nvPr/>
        </p:nvSpPr>
        <p:spPr>
          <a:xfrm>
            <a:off x="1115616" y="3392996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SPARQL Queries</a:t>
            </a:r>
            <a:endParaRPr lang="de-DE" dirty="0" err="1" smtClean="0"/>
          </a:p>
        </p:txBody>
      </p:sp>
      <p:sp>
        <p:nvSpPr>
          <p:cNvPr id="17" name="Flowchart: Process 16"/>
          <p:cNvSpPr/>
          <p:nvPr/>
        </p:nvSpPr>
        <p:spPr>
          <a:xfrm>
            <a:off x="3579535" y="2492896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de-DE" dirty="0" err="1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39952" y="1844757"/>
            <a:ext cx="3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5976" y="5085184"/>
            <a:ext cx="3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72000" y="1844824"/>
            <a:ext cx="0" cy="4319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17149" y="5162708"/>
            <a:ext cx="1190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JEST Services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7616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257"/>
    </mc:Choice>
    <mc:Fallback>
      <p:transition spd="slow" advTm="14125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VIVO2Kibana Tool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5184569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SPARQL Query Templates</a:t>
            </a:r>
            <a:endParaRPr lang="en-US" dirty="0" smtClean="0"/>
          </a:p>
          <a:p>
            <a:endParaRPr lang="en-US" b="0" dirty="0" smtClean="0"/>
          </a:p>
          <a:p>
            <a:endParaRPr lang="en-US" b="0" dirty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48584" y="1899116"/>
            <a:ext cx="83086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Queries are based on the standard VIVO ontology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Modify queries or create personalized queries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Save all your queries in the specified file</a:t>
            </a:r>
          </a:p>
          <a:p>
            <a:endParaRPr lang="en-US" sz="1000" dirty="0"/>
          </a:p>
          <a:p>
            <a:r>
              <a:rPr lang="en-US" sz="1000" dirty="0" smtClean="0">
                <a:solidFill>
                  <a:schemeClr val="tx2"/>
                </a:solidFill>
              </a:rPr>
              <a:t>####Publications####</a:t>
            </a:r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/>
              <a:t>SELECT </a:t>
            </a:r>
            <a:r>
              <a:rPr lang="de-DE" sz="1000" dirty="0"/>
              <a:t>?</a:t>
            </a:r>
            <a:r>
              <a:rPr lang="de-DE" sz="1000" dirty="0" err="1"/>
              <a:t>publ</a:t>
            </a:r>
            <a:r>
              <a:rPr lang="de-DE" sz="1000" dirty="0"/>
              <a:t> ?title ?</a:t>
            </a:r>
            <a:r>
              <a:rPr lang="de-DE" sz="1000" dirty="0" err="1"/>
              <a:t>access</a:t>
            </a:r>
            <a:r>
              <a:rPr lang="de-DE" sz="1000" dirty="0"/>
              <a:t> ?</a:t>
            </a:r>
            <a:r>
              <a:rPr lang="de-DE" sz="1000" dirty="0" err="1"/>
              <a:t>status</a:t>
            </a:r>
            <a:r>
              <a:rPr lang="de-DE" sz="1000" dirty="0"/>
              <a:t> ?</a:t>
            </a:r>
            <a:r>
              <a:rPr lang="de-DE" sz="1000" dirty="0" err="1"/>
              <a:t>venueLabel</a:t>
            </a:r>
            <a:r>
              <a:rPr lang="de-DE" sz="1000" dirty="0"/>
              <a:t> </a:t>
            </a:r>
            <a:endParaRPr lang="de-DE" sz="1000" dirty="0" smtClean="0"/>
          </a:p>
          <a:p>
            <a:r>
              <a:rPr lang="de-DE" sz="1000" dirty="0" smtClean="0"/>
              <a:t>?</a:t>
            </a:r>
            <a:r>
              <a:rPr lang="de-DE" sz="1000" dirty="0" err="1"/>
              <a:t>date</a:t>
            </a:r>
            <a:r>
              <a:rPr lang="de-DE" sz="1000" dirty="0"/>
              <a:t> ?</a:t>
            </a:r>
            <a:r>
              <a:rPr lang="de-DE" sz="1000" dirty="0" err="1"/>
              <a:t>authorLabel</a:t>
            </a:r>
            <a:r>
              <a:rPr lang="de-DE" sz="1000" dirty="0"/>
              <a:t> </a:t>
            </a:r>
          </a:p>
          <a:p>
            <a:r>
              <a:rPr lang="de-DE" sz="1000" dirty="0"/>
              <a:t>WHERE {</a:t>
            </a:r>
          </a:p>
          <a:p>
            <a:pPr lvl="1"/>
            <a:r>
              <a:rPr lang="de-DE" sz="1000" dirty="0" smtClean="0"/>
              <a:t>	?</a:t>
            </a:r>
            <a:r>
              <a:rPr lang="de-DE" sz="1000" dirty="0" err="1"/>
              <a:t>publ</a:t>
            </a:r>
            <a:r>
              <a:rPr lang="de-DE" sz="1000" dirty="0"/>
              <a:t> a </a:t>
            </a:r>
            <a:r>
              <a:rPr lang="de-DE" sz="1000" dirty="0" err="1"/>
              <a:t>tib-vivo:TIBPublikation</a:t>
            </a:r>
            <a:r>
              <a:rPr lang="de-DE" sz="1000" dirty="0"/>
              <a:t> ; </a:t>
            </a:r>
          </a:p>
          <a:p>
            <a:pPr lvl="1"/>
            <a:r>
              <a:rPr lang="de-DE" sz="1000" dirty="0"/>
              <a:t>	</a:t>
            </a:r>
            <a:r>
              <a:rPr lang="de-DE" sz="1000" dirty="0" err="1" smtClean="0"/>
              <a:t>bibo:status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status</a:t>
            </a:r>
            <a:r>
              <a:rPr lang="de-DE" sz="1000" dirty="0"/>
              <a:t> ; </a:t>
            </a:r>
          </a:p>
          <a:p>
            <a:pPr lvl="1"/>
            <a:r>
              <a:rPr lang="de-DE" sz="1000" dirty="0"/>
              <a:t>	</a:t>
            </a:r>
            <a:r>
              <a:rPr lang="de-DE" sz="1000" dirty="0" err="1" smtClean="0"/>
              <a:t>kdsf-vivo:hatZugriffsrechte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access</a:t>
            </a:r>
            <a:r>
              <a:rPr lang="de-DE" sz="1000" dirty="0"/>
              <a:t> ;</a:t>
            </a:r>
          </a:p>
          <a:p>
            <a:pPr lvl="1"/>
            <a:r>
              <a:rPr lang="de-DE" sz="1000" dirty="0" smtClean="0"/>
              <a:t>	</a:t>
            </a:r>
            <a:r>
              <a:rPr lang="de-DE" sz="1000" dirty="0" err="1" smtClean="0"/>
              <a:t>vivo:hasPublicationVenue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venue</a:t>
            </a:r>
            <a:r>
              <a:rPr lang="de-DE" sz="1000" dirty="0"/>
              <a:t> ;</a:t>
            </a:r>
          </a:p>
          <a:p>
            <a:pPr lvl="1"/>
            <a:r>
              <a:rPr lang="de-DE" sz="1000" dirty="0"/>
              <a:t>	</a:t>
            </a:r>
            <a:r>
              <a:rPr lang="de-DE" sz="1000" dirty="0" err="1" smtClean="0"/>
              <a:t>vivo:dateTimevalue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dtv</a:t>
            </a:r>
            <a:r>
              <a:rPr lang="de-DE" sz="1000" dirty="0"/>
              <a:t> ;</a:t>
            </a:r>
          </a:p>
          <a:p>
            <a:pPr lvl="1"/>
            <a:r>
              <a:rPr lang="de-DE" sz="1000" dirty="0"/>
              <a:t>	</a:t>
            </a:r>
            <a:r>
              <a:rPr lang="de-DE" sz="1000" dirty="0" err="1" smtClean="0"/>
              <a:t>vivo:relatedBy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authorship</a:t>
            </a:r>
            <a:r>
              <a:rPr lang="de-DE" sz="1000" dirty="0"/>
              <a:t> ;</a:t>
            </a:r>
          </a:p>
          <a:p>
            <a:pPr lvl="1"/>
            <a:r>
              <a:rPr lang="de-DE" sz="1000" dirty="0"/>
              <a:t>	</a:t>
            </a:r>
            <a:r>
              <a:rPr lang="de-DE" sz="1000" dirty="0" smtClean="0"/>
              <a:t>        </a:t>
            </a:r>
            <a:r>
              <a:rPr lang="de-DE" sz="1000" dirty="0" err="1" smtClean="0"/>
              <a:t>rdfs:label</a:t>
            </a:r>
            <a:r>
              <a:rPr lang="de-DE" sz="1000" dirty="0" smtClean="0"/>
              <a:t> </a:t>
            </a:r>
            <a:r>
              <a:rPr lang="de-DE" sz="1000" dirty="0"/>
              <a:t>?title .</a:t>
            </a:r>
          </a:p>
          <a:p>
            <a:r>
              <a:rPr lang="de-DE" sz="1000" dirty="0" smtClean="0"/>
              <a:t>	?</a:t>
            </a:r>
            <a:r>
              <a:rPr lang="de-DE" sz="1000" dirty="0" err="1"/>
              <a:t>venue</a:t>
            </a:r>
            <a:r>
              <a:rPr lang="de-DE" sz="1000" dirty="0"/>
              <a:t> </a:t>
            </a:r>
            <a:r>
              <a:rPr lang="de-DE" sz="1000" dirty="0" err="1"/>
              <a:t>rdfs:label</a:t>
            </a:r>
            <a:r>
              <a:rPr lang="de-DE" sz="1000" dirty="0"/>
              <a:t> ?</a:t>
            </a:r>
            <a:r>
              <a:rPr lang="de-DE" sz="1000" dirty="0" err="1"/>
              <a:t>venueLabel</a:t>
            </a:r>
            <a:r>
              <a:rPr lang="de-DE" sz="1000" dirty="0"/>
              <a:t> . </a:t>
            </a:r>
          </a:p>
          <a:p>
            <a:r>
              <a:rPr lang="de-DE" sz="1000" dirty="0" smtClean="0"/>
              <a:t>	?</a:t>
            </a:r>
            <a:r>
              <a:rPr lang="de-DE" sz="1000" dirty="0" err="1"/>
              <a:t>dtv</a:t>
            </a:r>
            <a:r>
              <a:rPr lang="de-DE" sz="1000" dirty="0"/>
              <a:t> a </a:t>
            </a:r>
            <a:r>
              <a:rPr lang="de-DE" sz="1000" dirty="0" err="1"/>
              <a:t>vivo:DateTimeValue</a:t>
            </a:r>
            <a:r>
              <a:rPr lang="de-DE" sz="1000" dirty="0"/>
              <a:t> ;</a:t>
            </a:r>
          </a:p>
          <a:p>
            <a:r>
              <a:rPr lang="de-DE" sz="1000" dirty="0"/>
              <a:t>	</a:t>
            </a:r>
            <a:r>
              <a:rPr lang="de-DE" sz="1000" dirty="0" smtClean="0"/>
              <a:t>       </a:t>
            </a:r>
            <a:r>
              <a:rPr lang="de-DE" sz="1000" dirty="0" err="1" smtClean="0"/>
              <a:t>vivo:dateTime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date</a:t>
            </a:r>
            <a:r>
              <a:rPr lang="de-DE" sz="1000" dirty="0"/>
              <a:t> . </a:t>
            </a:r>
          </a:p>
          <a:p>
            <a:r>
              <a:rPr lang="de-DE" sz="1000" dirty="0" smtClean="0"/>
              <a:t>	?</a:t>
            </a:r>
            <a:r>
              <a:rPr lang="de-DE" sz="1000" dirty="0" err="1"/>
              <a:t>authorship</a:t>
            </a:r>
            <a:r>
              <a:rPr lang="de-DE" sz="1000" dirty="0"/>
              <a:t> a </a:t>
            </a:r>
            <a:r>
              <a:rPr lang="de-DE" sz="1000" dirty="0" err="1"/>
              <a:t>vivo:Authorship</a:t>
            </a:r>
            <a:r>
              <a:rPr lang="de-DE" sz="1000" dirty="0"/>
              <a:t> ;</a:t>
            </a:r>
          </a:p>
          <a:p>
            <a:r>
              <a:rPr lang="de-DE" sz="1000" dirty="0"/>
              <a:t>	 </a:t>
            </a:r>
            <a:r>
              <a:rPr lang="de-DE" sz="1000" dirty="0" smtClean="0"/>
              <a:t>      </a:t>
            </a:r>
            <a:r>
              <a:rPr lang="de-DE" sz="1000" dirty="0" err="1" smtClean="0"/>
              <a:t>vivo:relates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author</a:t>
            </a:r>
            <a:r>
              <a:rPr lang="de-DE" sz="1000" dirty="0"/>
              <a:t> . </a:t>
            </a:r>
          </a:p>
          <a:p>
            <a:r>
              <a:rPr lang="de-DE" sz="1000" dirty="0" smtClean="0"/>
              <a:t>	?</a:t>
            </a:r>
            <a:r>
              <a:rPr lang="de-DE" sz="1000" dirty="0" err="1"/>
              <a:t>author</a:t>
            </a:r>
            <a:r>
              <a:rPr lang="de-DE" sz="1000" dirty="0"/>
              <a:t> a </a:t>
            </a:r>
            <a:r>
              <a:rPr lang="de-DE" sz="1000" dirty="0" err="1"/>
              <a:t>foaf:Person</a:t>
            </a:r>
            <a:r>
              <a:rPr lang="de-DE" sz="1000" dirty="0"/>
              <a:t> ;</a:t>
            </a:r>
          </a:p>
          <a:p>
            <a:r>
              <a:rPr lang="de-DE" sz="1000" dirty="0"/>
              <a:t>	 </a:t>
            </a:r>
            <a:r>
              <a:rPr lang="de-DE" sz="1000" dirty="0" smtClean="0"/>
              <a:t>     </a:t>
            </a:r>
            <a:r>
              <a:rPr lang="de-DE" sz="1000" dirty="0" err="1" smtClean="0"/>
              <a:t>rdfs:label</a:t>
            </a:r>
            <a:r>
              <a:rPr lang="de-DE" sz="1000" dirty="0" smtClean="0"/>
              <a:t> </a:t>
            </a:r>
            <a:r>
              <a:rPr lang="de-DE" sz="1000" dirty="0"/>
              <a:t>?</a:t>
            </a:r>
            <a:r>
              <a:rPr lang="de-DE" sz="1000" dirty="0" err="1"/>
              <a:t>authorLabel</a:t>
            </a:r>
            <a:r>
              <a:rPr lang="de-DE" sz="1000" dirty="0"/>
              <a:t> .  </a:t>
            </a:r>
          </a:p>
          <a:p>
            <a:r>
              <a:rPr lang="de-DE" sz="1000" dirty="0"/>
              <a:t>	  </a:t>
            </a:r>
            <a:r>
              <a:rPr lang="de-DE" sz="1000" dirty="0" smtClean="0"/>
              <a:t>}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####</a:t>
            </a:r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85705"/>
            <a:ext cx="5421405" cy="292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54655" y="6271428"/>
            <a:ext cx="4357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0070C0"/>
                </a:solidFill>
              </a:rPr>
              <a:t>https://</a:t>
            </a:r>
            <a:r>
              <a:rPr lang="de-DE" sz="1050" dirty="0" smtClean="0">
                <a:solidFill>
                  <a:srgbClr val="0070C0"/>
                </a:solidFill>
              </a:rPr>
              <a:t>wiki.duraspace.org/display/VIVODOC111x/Ontology+Diagrams</a:t>
            </a:r>
            <a:endParaRPr lang="de-DE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8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42"/>
    </mc:Choice>
    <mc:Fallback>
      <p:transition spd="slow" advTm="6174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VIVO2Kibana Tool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5184569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Elasticsearch</a:t>
            </a:r>
            <a:r>
              <a:rPr lang="en-US" dirty="0" smtClean="0"/>
              <a:t> Map Templates</a:t>
            </a:r>
          </a:p>
          <a:p>
            <a:pPr marL="384166" lvl="6"/>
            <a:r>
              <a:rPr lang="en-US" dirty="0" smtClean="0"/>
              <a:t> </a:t>
            </a:r>
            <a:endParaRPr lang="de-DE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0" dirty="0" smtClean="0"/>
          </a:p>
          <a:p>
            <a:endParaRPr lang="en-US" b="0" dirty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48584" y="1899116"/>
            <a:ext cx="8308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Mapping templates, for ES 7.1 and onwards, based on the template queries output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 Templates can be adopted to previous versions of ES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with some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sz="1000" dirty="0"/>
          </a:p>
          <a:p>
            <a:endParaRPr lang="de-DE" sz="1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19107" y="35730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####Publications####</a:t>
            </a:r>
          </a:p>
          <a:p>
            <a:r>
              <a:rPr lang="de-DE" sz="1000" dirty="0" smtClean="0"/>
              <a:t>{"</a:t>
            </a:r>
            <a:r>
              <a:rPr lang="de-DE" sz="1000" b="1" dirty="0" err="1"/>
              <a:t>mapping</a:t>
            </a:r>
            <a:r>
              <a:rPr lang="de-DE" sz="1000" dirty="0"/>
              <a:t>":{"</a:t>
            </a:r>
            <a:r>
              <a:rPr lang="de-DE" sz="1000" dirty="0" err="1"/>
              <a:t>properties</a:t>
            </a:r>
            <a:r>
              <a:rPr lang="de-DE" sz="1000" dirty="0"/>
              <a:t>":{"</a:t>
            </a:r>
            <a:r>
              <a:rPr lang="de-DE" sz="1000" dirty="0" err="1"/>
              <a:t>access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authors</a:t>
            </a:r>
            <a:r>
              <a:rPr lang="de-DE" sz="1000" dirty="0"/>
              <a:t>":{"</a:t>
            </a:r>
            <a:r>
              <a:rPr lang="de-DE" sz="1000" dirty="0" err="1"/>
              <a:t>properties</a:t>
            </a:r>
            <a:r>
              <a:rPr lang="de-DE" sz="1000" dirty="0"/>
              <a:t>":{"</a:t>
            </a:r>
            <a:r>
              <a:rPr lang="de-DE" sz="1000" dirty="0" err="1"/>
              <a:t>author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":{"type":"keyword","ignore_above":256}}}}},"</a:t>
            </a:r>
            <a:r>
              <a:rPr lang="de-DE" sz="1000" dirty="0" err="1"/>
              <a:t>pubID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pubType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publications</a:t>
            </a:r>
            <a:r>
              <a:rPr lang="de-DE" sz="1000" dirty="0"/>
              <a:t>":{"type":"</a:t>
            </a:r>
            <a:r>
              <a:rPr lang="de-DE" sz="1000" dirty="0" err="1"/>
              <a:t>keyword</a:t>
            </a:r>
            <a:r>
              <a:rPr lang="de-DE" sz="1000" dirty="0"/>
              <a:t>"},"</a:t>
            </a:r>
            <a:r>
              <a:rPr lang="de-DE" sz="1000" dirty="0" err="1"/>
              <a:t>publisher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publisherLabel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status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":{"type":"keyword","ignore_above":256}}},"title":{"type":"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venue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":{"type":"keyword","ignore_above":256}}},"</a:t>
            </a:r>
            <a:r>
              <a:rPr lang="de-DE" sz="1000" dirty="0" err="1"/>
              <a:t>venueLabel</a:t>
            </a:r>
            <a:r>
              <a:rPr lang="de-DE" sz="1000" dirty="0"/>
              <a:t>":{"type":"</a:t>
            </a:r>
            <a:r>
              <a:rPr lang="de-DE" sz="1000" dirty="0" err="1"/>
              <a:t>text</a:t>
            </a:r>
            <a:r>
              <a:rPr lang="de-DE" sz="1000" dirty="0"/>
              <a:t>","</a:t>
            </a:r>
            <a:r>
              <a:rPr lang="de-DE" sz="1000" dirty="0" err="1"/>
              <a:t>fields</a:t>
            </a:r>
            <a:r>
              <a:rPr lang="de-DE" sz="1000" dirty="0"/>
              <a:t>":{"</a:t>
            </a:r>
            <a:r>
              <a:rPr lang="de-DE" sz="1000" dirty="0" err="1"/>
              <a:t>keyword</a:t>
            </a:r>
            <a:r>
              <a:rPr lang="de-DE" sz="1000" dirty="0"/>
              <a:t>":{"type":"keyword","ignore_above":256}}}}}}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####</a:t>
            </a:r>
            <a:endParaRPr 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9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08"/>
    </mc:Choice>
    <mc:Fallback>
      <p:transition spd="slow" advTm="290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5273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6" y="1916832"/>
            <a:ext cx="5048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76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32"/>
    </mc:Choice>
    <mc:Fallback>
      <p:transition spd="slow" advTm="3363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9317" cy="49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3311959"/>
            <a:ext cx="1440160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5" name="Oval 4"/>
          <p:cNvSpPr/>
          <p:nvPr/>
        </p:nvSpPr>
        <p:spPr>
          <a:xfrm>
            <a:off x="107504" y="4221088"/>
            <a:ext cx="1152128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" y="1802532"/>
            <a:ext cx="5048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1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26"/>
    </mc:Choice>
    <mc:Fallback>
      <p:transition spd="slow" advTm="1832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5" y="1412776"/>
            <a:ext cx="7860587" cy="429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6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15"/>
    </mc:Choice>
    <mc:Fallback>
      <p:transition spd="slow" advTm="612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4" y="2009031"/>
            <a:ext cx="5524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10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99"/>
    </mc:Choice>
    <mc:Fallback>
      <p:transition spd="slow" advTm="1579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474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956376" y="1556792"/>
            <a:ext cx="936104" cy="28803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4" y="2009031"/>
            <a:ext cx="5524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44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9"/>
    </mc:Choice>
    <mc:Fallback>
      <p:transition spd="slow" advTm="23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48965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Visualization</a:t>
            </a:r>
          </a:p>
          <a:p>
            <a:endParaRPr lang="en-US" dirty="0" smtClean="0"/>
          </a:p>
          <a:p>
            <a:pPr marL="828662" lvl="3" indent="-285750"/>
            <a:r>
              <a:rPr lang="en-US" sz="1600" b="0" dirty="0"/>
              <a:t>Graphical depiction of data</a:t>
            </a:r>
          </a:p>
          <a:p>
            <a:pPr lvl="3" indent="0">
              <a:buNone/>
            </a:pPr>
            <a:r>
              <a:rPr lang="en-US" sz="1600" b="0" dirty="0"/>
              <a:t>		    </a:t>
            </a:r>
            <a:r>
              <a:rPr lang="en-US" sz="1600" b="0" dirty="0">
                <a:solidFill>
                  <a:srgbClr val="FF0000"/>
                </a:solidFill>
              </a:rPr>
              <a:t>answers “what” kind of questions…</a:t>
            </a:r>
          </a:p>
          <a:p>
            <a:pPr lvl="3" indent="0">
              <a:buNone/>
            </a:pPr>
            <a:r>
              <a:rPr lang="en-US" sz="1600" b="0" i="1" dirty="0"/>
              <a:t>How many publications </a:t>
            </a:r>
            <a:r>
              <a:rPr lang="en-US" sz="1600" b="0" i="1" dirty="0" smtClean="0"/>
              <a:t>were published in the last year?</a:t>
            </a:r>
            <a:endParaRPr lang="en-US" sz="1600" b="0" i="1" dirty="0"/>
          </a:p>
          <a:p>
            <a:pPr lvl="3" indent="0">
              <a:buNone/>
            </a:pPr>
            <a:endParaRPr lang="en-US" sz="1600" b="0" i="1" dirty="0"/>
          </a:p>
          <a:p>
            <a:pPr marL="828662" lvl="3" indent="-285750"/>
            <a:r>
              <a:rPr lang="en-US" sz="1600" b="0" dirty="0"/>
              <a:t>Limited interactivity </a:t>
            </a:r>
            <a:r>
              <a:rPr lang="en-US" sz="1600" b="0" dirty="0" smtClean="0"/>
              <a:t>for dashboards and reports</a:t>
            </a:r>
          </a:p>
          <a:p>
            <a:pPr marL="828662" lvl="3" indent="-285750"/>
            <a:endParaRPr lang="en-U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/>
              <a:t>Visual analytics </a:t>
            </a:r>
            <a:endParaRPr lang="en-US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3" indent="0">
              <a:buNone/>
            </a:pPr>
            <a:r>
              <a:rPr lang="en-US" sz="1600" b="0" dirty="0" smtClean="0">
                <a:solidFill>
                  <a:srgbClr val="FF0000"/>
                </a:solidFill>
              </a:rPr>
              <a:t>Dynamic process </a:t>
            </a:r>
            <a:r>
              <a:rPr lang="en-US" sz="1600" b="0" dirty="0">
                <a:solidFill>
                  <a:srgbClr val="FF0000"/>
                </a:solidFill>
              </a:rPr>
              <a:t>where </a:t>
            </a:r>
            <a:r>
              <a:rPr lang="en-US" sz="1600" b="0" dirty="0" smtClean="0">
                <a:solidFill>
                  <a:srgbClr val="FF0000"/>
                </a:solidFill>
              </a:rPr>
              <a:t>one can </a:t>
            </a:r>
            <a:r>
              <a:rPr lang="en-US" sz="1600" b="0" dirty="0">
                <a:solidFill>
                  <a:srgbClr val="FF0000"/>
                </a:solidFill>
              </a:rPr>
              <a:t>quickly build different views to explore infinite paths of “</a:t>
            </a:r>
            <a:r>
              <a:rPr lang="en-US" sz="1600" b="0" dirty="0" err="1">
                <a:solidFill>
                  <a:srgbClr val="FF0000"/>
                </a:solidFill>
              </a:rPr>
              <a:t>whats</a:t>
            </a:r>
            <a:r>
              <a:rPr lang="en-US" sz="1600" b="0" dirty="0">
                <a:solidFill>
                  <a:srgbClr val="FF0000"/>
                </a:solidFill>
              </a:rPr>
              <a:t>,” and the “whys” behind </a:t>
            </a:r>
            <a:r>
              <a:rPr lang="en-US" sz="1600" b="0" dirty="0" smtClean="0">
                <a:solidFill>
                  <a:srgbClr val="FF0000"/>
                </a:solidFill>
              </a:rPr>
              <a:t>them.</a:t>
            </a:r>
          </a:p>
          <a:p>
            <a:pPr lvl="3" indent="0">
              <a:buNone/>
            </a:pPr>
            <a:endParaRPr lang="en-US" sz="1600" b="0" dirty="0" smtClean="0">
              <a:solidFill>
                <a:srgbClr val="FF0000"/>
              </a:solidFill>
            </a:endParaRPr>
          </a:p>
          <a:p>
            <a:pPr marL="828662" lvl="3" indent="-285750"/>
            <a:r>
              <a:rPr lang="en-US" sz="1600" b="0" dirty="0" smtClean="0"/>
              <a:t>Beyond initial insights </a:t>
            </a:r>
          </a:p>
          <a:p>
            <a:pPr marL="828662" lvl="3" indent="-285750"/>
            <a:r>
              <a:rPr lang="en-US" sz="1600" b="0" dirty="0"/>
              <a:t>H</a:t>
            </a:r>
            <a:r>
              <a:rPr lang="en-US" sz="1600" b="0" dirty="0" smtClean="0"/>
              <a:t>elps </a:t>
            </a:r>
            <a:r>
              <a:rPr lang="en-US" sz="1600" b="0" dirty="0"/>
              <a:t>explore, find answers, and build stories in your </a:t>
            </a:r>
            <a:r>
              <a:rPr lang="en-US" sz="1600" b="0" dirty="0" smtClean="0"/>
              <a:t>data</a:t>
            </a:r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lvl="3" indent="0" algn="r">
              <a:buNone/>
            </a:pPr>
            <a:r>
              <a:rPr lang="de-DE" sz="1000" b="0" dirty="0" err="1"/>
              <a:t>Why</a:t>
            </a:r>
            <a:r>
              <a:rPr lang="de-DE" sz="1000" b="0" dirty="0"/>
              <a:t> </a:t>
            </a:r>
            <a:r>
              <a:rPr lang="de-DE" sz="1000" b="0" dirty="0" err="1"/>
              <a:t>visual</a:t>
            </a:r>
            <a:r>
              <a:rPr lang="de-DE" sz="1000" b="0" dirty="0"/>
              <a:t> </a:t>
            </a:r>
            <a:r>
              <a:rPr lang="de-DE" sz="1000" b="0" dirty="0" err="1"/>
              <a:t>analytics</a:t>
            </a:r>
            <a:r>
              <a:rPr lang="de-DE" sz="1000" b="0" dirty="0" smtClean="0"/>
              <a:t>? </a:t>
            </a:r>
            <a:r>
              <a:rPr lang="de-DE" sz="1000" b="0" dirty="0"/>
              <a:t>Nancy Matthew, Technical Writer</a:t>
            </a:r>
            <a:r>
              <a:rPr lang="de-DE" sz="1000" b="0" dirty="0" smtClean="0"/>
              <a:t>, et al.</a:t>
            </a:r>
            <a:endParaRPr lang="de-DE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1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17"/>
    </mc:Choice>
    <mc:Fallback>
      <p:transition spd="slow" advTm="10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Query: </a:t>
            </a:r>
            <a:r>
              <a:rPr lang="en-US" dirty="0"/>
              <a:t>Get me the title of all open access publications, which were published in </a:t>
            </a:r>
            <a:r>
              <a:rPr lang="en-US" dirty="0" smtClean="0"/>
              <a:t>Hanover</a:t>
            </a:r>
            <a:r>
              <a:rPr lang="en-US" dirty="0"/>
              <a:t>, Germany </a:t>
            </a:r>
            <a:r>
              <a:rPr lang="en-US" dirty="0" smtClean="0"/>
              <a:t>between Feb 2016 and Jan 2019.</a:t>
            </a:r>
            <a:endParaRPr lang="de-DE" dirty="0"/>
          </a:p>
          <a:p>
            <a:endParaRPr lang="de-DE" dirty="0"/>
          </a:p>
        </p:txBody>
      </p:sp>
      <p:pic>
        <p:nvPicPr>
          <p:cNvPr id="6150" name="Picture 6" descr="https://upload.wikimedia.org/wikipedia/commons/e/ef/New_town_hall_Hann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84340"/>
            <a:ext cx="4711180" cy="32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open 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9" y="5229200"/>
            <a:ext cx="2616622" cy="9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2754" y="5589240"/>
            <a:ext cx="314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500" dirty="0"/>
          </a:p>
          <a:p>
            <a:r>
              <a:rPr lang="de-DE" sz="500" dirty="0">
                <a:hlinkClick r:id="rId5" tooltip="User:Chris 73"/>
              </a:rPr>
              <a:t>Chris 73</a:t>
            </a:r>
            <a:r>
              <a:rPr lang="de-DE" sz="500" dirty="0"/>
              <a:t> / </a:t>
            </a:r>
            <a:r>
              <a:rPr lang="de-DE" sz="500" dirty="0">
                <a:hlinkClick r:id="rId6"/>
              </a:rPr>
              <a:t>Wikimedia </a:t>
            </a:r>
            <a:r>
              <a:rPr lang="de-DE" sz="500" dirty="0" err="1">
                <a:hlinkClick r:id="rId6"/>
              </a:rPr>
              <a:t>Commons</a:t>
            </a:r>
            <a:endParaRPr lang="de-DE" sz="500" dirty="0"/>
          </a:p>
          <a:p>
            <a:r>
              <a:rPr lang="de-DE" sz="500" dirty="0"/>
              <a:t>Blick vom </a:t>
            </a:r>
            <a:r>
              <a:rPr lang="de-DE" sz="500" dirty="0" err="1"/>
              <a:t>Maschteich</a:t>
            </a:r>
            <a:r>
              <a:rPr lang="de-DE" sz="500" dirty="0"/>
              <a:t> auf die Freitreppe der Gartenfassade, Neues Rathaus, Hannover, Germany</a:t>
            </a:r>
          </a:p>
          <a:p>
            <a:r>
              <a:rPr lang="en-US" sz="500" dirty="0" smtClean="0">
                <a:hlinkClick r:id="rId7" tooltip="w:en:Creative Commons"/>
              </a:rPr>
              <a:t>Creative </a:t>
            </a:r>
            <a:r>
              <a:rPr lang="en-US" sz="500" dirty="0">
                <a:hlinkClick r:id="rId7" tooltip="w:en:Creative Commons"/>
              </a:rPr>
              <a:t>Commons Attribution-Share Alike 3.0 </a:t>
            </a:r>
            <a:r>
              <a:rPr lang="en-US" sz="500" dirty="0" err="1">
                <a:hlinkClick r:id="rId7" tooltip="w:en:Creative Commons"/>
              </a:rPr>
              <a:t>Unported</a:t>
            </a:r>
            <a:r>
              <a:rPr lang="en-US" sz="500" dirty="0">
                <a:hlinkClick r:id="rId7" tooltip="w:en:Creative Commons"/>
              </a:rPr>
              <a:t> </a:t>
            </a:r>
            <a:endParaRPr lang="de-DE" sz="5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6165304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Nina / Wikimedia Commons</a:t>
            </a:r>
            <a:endParaRPr lang="de-DE" sz="500" dirty="0"/>
          </a:p>
          <a:p>
            <a:r>
              <a:rPr lang="en-US" sz="500" dirty="0"/>
              <a:t>art designer </a:t>
            </a:r>
            <a:r>
              <a:rPr lang="en-US" sz="500" dirty="0" smtClean="0"/>
              <a:t>at </a:t>
            </a:r>
            <a:r>
              <a:rPr lang="en-US" sz="500" dirty="0" err="1"/>
              <a:t>PLoS</a:t>
            </a:r>
            <a:r>
              <a:rPr lang="en-US" sz="500" dirty="0"/>
              <a:t>, I converted a pdf into </a:t>
            </a:r>
            <a:r>
              <a:rPr lang="en-US" sz="500" dirty="0" err="1"/>
              <a:t>svg</a:t>
            </a:r>
            <a:r>
              <a:rPr lang="en-US" sz="500" dirty="0"/>
              <a:t> </a:t>
            </a:r>
          </a:p>
          <a:p>
            <a:r>
              <a:rPr lang="en-US" sz="500" dirty="0"/>
              <a:t>CC BY-SA 3.0 (https://creativecommons.org/licenses/by-sa/3.0)</a:t>
            </a:r>
            <a:endParaRPr lang="de-DE" sz="500" dirty="0"/>
          </a:p>
        </p:txBody>
      </p:sp>
      <p:pic>
        <p:nvPicPr>
          <p:cNvPr id="6156" name="Picture 12" descr="https://upload.wikimedia.org/wikipedia/commons/b/b2/ECC-publicatio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52" y="2311661"/>
            <a:ext cx="2304256" cy="24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75656" y="4797152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" dirty="0"/>
              <a:t>Rosaleonie</a:t>
            </a:r>
            <a:r>
              <a:rPr lang="en-US" sz="500" dirty="0" smtClean="0"/>
              <a:t> / Wikimedia Commons</a:t>
            </a:r>
          </a:p>
          <a:p>
            <a:r>
              <a:rPr lang="en-US" sz="500" dirty="0" smtClean="0"/>
              <a:t>Publications</a:t>
            </a:r>
          </a:p>
          <a:p>
            <a:r>
              <a:rPr lang="pl-PL" sz="500" dirty="0" smtClean="0"/>
              <a:t>[</a:t>
            </a:r>
            <a:r>
              <a:rPr lang="pl-PL" sz="500" dirty="0"/>
              <a:t>CC BY-SA 4.0 (https://creativecommons.org/licenses/by-sa/4.0)]</a:t>
            </a: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212102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5"/>
    </mc:Choice>
    <mc:Fallback>
      <p:transition spd="slow" advTm="841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917679" y="1628800"/>
            <a:ext cx="7182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Elasticsearch</a:t>
            </a:r>
            <a:r>
              <a:rPr lang="en-US" b="1" dirty="0" smtClean="0"/>
              <a:t> query:</a:t>
            </a:r>
          </a:p>
          <a:p>
            <a:endParaRPr lang="de-DE" dirty="0" smtClean="0"/>
          </a:p>
          <a:p>
            <a:r>
              <a:rPr lang="de-DE" dirty="0" smtClean="0"/>
              <a:t>{ </a:t>
            </a:r>
            <a:r>
              <a:rPr lang="de-DE" dirty="0"/>
              <a:t>"</a:t>
            </a:r>
            <a:r>
              <a:rPr lang="de-DE" dirty="0" err="1">
                <a:solidFill>
                  <a:schemeClr val="tx2"/>
                </a:solidFill>
              </a:rPr>
              <a:t>aggs</a:t>
            </a:r>
            <a:r>
              <a:rPr lang="de-DE" dirty="0"/>
              <a:t>": { </a:t>
            </a:r>
            <a:r>
              <a:rPr lang="de-DE" dirty="0" smtClean="0"/>
              <a:t>„</a:t>
            </a:r>
            <a:r>
              <a:rPr lang="de-DE" dirty="0" err="1" smtClean="0"/>
              <a:t>publications</a:t>
            </a:r>
            <a:r>
              <a:rPr lang="de-DE" dirty="0" smtClean="0"/>
              <a:t>": </a:t>
            </a:r>
          </a:p>
          <a:p>
            <a:r>
              <a:rPr lang="de-DE" dirty="0" smtClean="0"/>
              <a:t>{ </a:t>
            </a:r>
            <a:r>
              <a:rPr lang="de-DE" dirty="0"/>
              <a:t>"</a:t>
            </a:r>
            <a:r>
              <a:rPr lang="de-DE" dirty="0" err="1">
                <a:solidFill>
                  <a:schemeClr val="tx2"/>
                </a:solidFill>
              </a:rPr>
              <a:t>terms</a:t>
            </a:r>
            <a:r>
              <a:rPr lang="de-DE" dirty="0"/>
              <a:t>": { "</a:t>
            </a:r>
            <a:r>
              <a:rPr lang="de-DE" dirty="0" err="1"/>
              <a:t>field</a:t>
            </a:r>
            <a:r>
              <a:rPr lang="de-DE" dirty="0"/>
              <a:t>": "</a:t>
            </a:r>
            <a:r>
              <a:rPr lang="de-DE" b="1" dirty="0" err="1"/>
              <a:t>title.keyword</a:t>
            </a:r>
            <a:r>
              <a:rPr lang="de-DE" dirty="0"/>
              <a:t>", </a:t>
            </a:r>
            <a:r>
              <a:rPr lang="de-DE" dirty="0" smtClean="0"/>
              <a:t>"</a:t>
            </a:r>
            <a:r>
              <a:rPr lang="de-DE" dirty="0" err="1"/>
              <a:t>size</a:t>
            </a:r>
            <a:r>
              <a:rPr lang="de-DE" dirty="0"/>
              <a:t>": </a:t>
            </a:r>
            <a:r>
              <a:rPr lang="de-DE" b="1" dirty="0"/>
              <a:t>10</a:t>
            </a:r>
            <a:r>
              <a:rPr lang="de-DE" dirty="0"/>
              <a:t>,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"</a:t>
            </a:r>
            <a:r>
              <a:rPr lang="de-DE" dirty="0" err="1">
                <a:solidFill>
                  <a:schemeClr val="tx2"/>
                </a:solidFill>
              </a:rPr>
              <a:t>order</a:t>
            </a:r>
            <a:r>
              <a:rPr lang="de-DE" dirty="0"/>
              <a:t>": { "_</a:t>
            </a:r>
            <a:r>
              <a:rPr lang="de-DE" dirty="0" err="1"/>
              <a:t>count</a:t>
            </a:r>
            <a:r>
              <a:rPr lang="de-DE" dirty="0"/>
              <a:t>": "</a:t>
            </a:r>
            <a:r>
              <a:rPr lang="de-DE" dirty="0" err="1"/>
              <a:t>desc</a:t>
            </a:r>
            <a:r>
              <a:rPr lang="de-DE" dirty="0"/>
              <a:t>" } } } </a:t>
            </a:r>
            <a:r>
              <a:rPr lang="de-DE" dirty="0" smtClean="0"/>
              <a:t>}, </a:t>
            </a:r>
          </a:p>
          <a:p>
            <a:r>
              <a:rPr lang="de-DE" dirty="0" smtClean="0"/>
              <a:t>"_</a:t>
            </a:r>
            <a:r>
              <a:rPr lang="de-DE" dirty="0" err="1"/>
              <a:t>source</a:t>
            </a:r>
            <a:r>
              <a:rPr lang="de-DE" dirty="0"/>
              <a:t>": { "</a:t>
            </a:r>
            <a:r>
              <a:rPr lang="de-DE" dirty="0" err="1"/>
              <a:t>excludes</a:t>
            </a:r>
            <a:r>
              <a:rPr lang="de-DE" dirty="0"/>
              <a:t>": [] }, "</a:t>
            </a:r>
            <a:r>
              <a:rPr lang="de-DE" dirty="0" err="1"/>
              <a:t>stored_fields</a:t>
            </a:r>
            <a:r>
              <a:rPr lang="de-DE" dirty="0"/>
              <a:t>": [ "*" ], "</a:t>
            </a:r>
            <a:r>
              <a:rPr lang="de-DE" dirty="0" err="1"/>
              <a:t>script_fields</a:t>
            </a:r>
            <a:r>
              <a:rPr lang="de-DE" dirty="0"/>
              <a:t>": {}, "</a:t>
            </a:r>
            <a:r>
              <a:rPr lang="de-DE" dirty="0" err="1"/>
              <a:t>docvalue_fields</a:t>
            </a:r>
            <a:r>
              <a:rPr lang="de-DE" dirty="0"/>
              <a:t>": [ { "</a:t>
            </a:r>
            <a:r>
              <a:rPr lang="de-DE" dirty="0" err="1"/>
              <a:t>field</a:t>
            </a:r>
            <a:r>
              <a:rPr lang="de-DE" dirty="0"/>
              <a:t>": "</a:t>
            </a:r>
            <a:r>
              <a:rPr lang="de-DE" dirty="0" err="1"/>
              <a:t>date</a:t>
            </a:r>
            <a:r>
              <a:rPr lang="de-DE" dirty="0"/>
              <a:t>", "</a:t>
            </a:r>
            <a:r>
              <a:rPr lang="de-DE" dirty="0" err="1"/>
              <a:t>format</a:t>
            </a:r>
            <a:r>
              <a:rPr lang="de-DE" dirty="0"/>
              <a:t>": "</a:t>
            </a:r>
            <a:r>
              <a:rPr lang="de-DE" dirty="0" err="1"/>
              <a:t>date_time</a:t>
            </a:r>
            <a:r>
              <a:rPr lang="de-DE" dirty="0"/>
              <a:t>" } ], </a:t>
            </a:r>
            <a:endParaRPr lang="de-DE" dirty="0" smtClean="0"/>
          </a:p>
          <a:p>
            <a:r>
              <a:rPr lang="de-DE" dirty="0" smtClean="0"/>
              <a:t>"</a:t>
            </a:r>
            <a:r>
              <a:rPr lang="de-DE" dirty="0" err="1">
                <a:solidFill>
                  <a:srgbClr val="C00000"/>
                </a:solidFill>
              </a:rPr>
              <a:t>query</a:t>
            </a:r>
            <a:r>
              <a:rPr lang="de-DE" dirty="0"/>
              <a:t>": { "</a:t>
            </a:r>
            <a:r>
              <a:rPr lang="de-DE" dirty="0" err="1"/>
              <a:t>bool</a:t>
            </a:r>
            <a:r>
              <a:rPr lang="de-DE" dirty="0"/>
              <a:t>": { "must": [ </a:t>
            </a:r>
            <a:endParaRPr lang="de-DE" dirty="0" smtClean="0"/>
          </a:p>
          <a:p>
            <a:r>
              <a:rPr lang="de-DE" dirty="0" smtClean="0"/>
              <a:t>{ </a:t>
            </a:r>
            <a:r>
              <a:rPr lang="de-DE" dirty="0"/>
              <a:t>"</a:t>
            </a:r>
            <a:r>
              <a:rPr lang="de-DE" dirty="0" err="1"/>
              <a:t>match_phrase</a:t>
            </a:r>
            <a:r>
              <a:rPr lang="de-DE" dirty="0"/>
              <a:t>": { "</a:t>
            </a:r>
            <a:r>
              <a:rPr lang="de-DE" dirty="0" err="1"/>
              <a:t>access</a:t>
            </a:r>
            <a:r>
              <a:rPr lang="de-DE" dirty="0"/>
              <a:t>": { "</a:t>
            </a:r>
            <a:r>
              <a:rPr lang="de-DE" dirty="0" err="1"/>
              <a:t>query</a:t>
            </a:r>
            <a:r>
              <a:rPr lang="de-DE" dirty="0"/>
              <a:t>": "</a:t>
            </a:r>
            <a:r>
              <a:rPr lang="de-DE" b="1" dirty="0"/>
              <a:t>open Access</a:t>
            </a:r>
            <a:r>
              <a:rPr lang="de-DE" dirty="0"/>
              <a:t>" } } }, {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"</a:t>
            </a:r>
            <a:r>
              <a:rPr lang="de-DE" dirty="0" err="1">
                <a:solidFill>
                  <a:schemeClr val="tx2"/>
                </a:solidFill>
              </a:rPr>
              <a:t>range</a:t>
            </a:r>
            <a:r>
              <a:rPr lang="de-DE" dirty="0"/>
              <a:t>": { "</a:t>
            </a:r>
            <a:r>
              <a:rPr lang="de-DE" dirty="0" err="1"/>
              <a:t>date</a:t>
            </a:r>
            <a:r>
              <a:rPr lang="de-DE" dirty="0"/>
              <a:t>": { "</a:t>
            </a:r>
            <a:r>
              <a:rPr lang="de-DE" dirty="0" err="1"/>
              <a:t>format</a:t>
            </a:r>
            <a:r>
              <a:rPr lang="de-DE" dirty="0"/>
              <a:t>": "</a:t>
            </a:r>
            <a:r>
              <a:rPr lang="de-DE" dirty="0" err="1"/>
              <a:t>strict_date_optional_time</a:t>
            </a:r>
            <a:r>
              <a:rPr lang="de-DE" dirty="0"/>
              <a:t>", "</a:t>
            </a:r>
            <a:r>
              <a:rPr lang="de-DE" b="1" dirty="0" err="1"/>
              <a:t>gte</a:t>
            </a:r>
            <a:r>
              <a:rPr lang="de-DE" dirty="0"/>
              <a:t>": "2016-09-02T00:19:54.175Z", "</a:t>
            </a:r>
            <a:r>
              <a:rPr lang="de-DE" b="1" dirty="0" err="1"/>
              <a:t>lte</a:t>
            </a:r>
            <a:r>
              <a:rPr lang="de-DE" dirty="0"/>
              <a:t>": "2019-01-02T01:19:54.175Z" } } </a:t>
            </a:r>
            <a:r>
              <a:rPr lang="de-DE" dirty="0" smtClean="0"/>
              <a:t>}], </a:t>
            </a:r>
          </a:p>
          <a:p>
            <a:endParaRPr lang="de-DE" dirty="0"/>
          </a:p>
          <a:p>
            <a:r>
              <a:rPr lang="de-DE" dirty="0" smtClean="0"/>
              <a:t>"</a:t>
            </a:r>
            <a:r>
              <a:rPr lang="de-DE" dirty="0" err="1">
                <a:solidFill>
                  <a:schemeClr val="tx2"/>
                </a:solidFill>
              </a:rPr>
              <a:t>filter</a:t>
            </a:r>
            <a:r>
              <a:rPr lang="de-DE" dirty="0"/>
              <a:t>": [ { "</a:t>
            </a:r>
            <a:r>
              <a:rPr lang="de-DE" dirty="0" err="1"/>
              <a:t>bool</a:t>
            </a:r>
            <a:r>
              <a:rPr lang="de-DE" dirty="0"/>
              <a:t>": { </a:t>
            </a:r>
            <a:endParaRPr lang="de-DE" dirty="0" smtClean="0"/>
          </a:p>
          <a:p>
            <a:r>
              <a:rPr lang="de-DE" dirty="0" smtClean="0"/>
              <a:t>"</a:t>
            </a:r>
            <a:r>
              <a:rPr lang="de-DE" dirty="0" err="1"/>
              <a:t>should</a:t>
            </a:r>
            <a:r>
              <a:rPr lang="de-DE" dirty="0"/>
              <a:t>": [ { "</a:t>
            </a:r>
            <a:r>
              <a:rPr lang="de-DE" dirty="0" err="1"/>
              <a:t>match</a:t>
            </a:r>
            <a:r>
              <a:rPr lang="de-DE" dirty="0"/>
              <a:t>": { "</a:t>
            </a:r>
            <a:r>
              <a:rPr lang="de-DE" dirty="0" err="1"/>
              <a:t>locationName</a:t>
            </a:r>
            <a:r>
              <a:rPr lang="de-DE" dirty="0"/>
              <a:t>": "</a:t>
            </a:r>
            <a:r>
              <a:rPr lang="de-DE" b="1" dirty="0"/>
              <a:t>Hannover</a:t>
            </a:r>
            <a:r>
              <a:rPr lang="de-DE" dirty="0"/>
              <a:t>" } } </a:t>
            </a:r>
            <a:r>
              <a:rPr lang="de-DE" dirty="0" smtClean="0"/>
              <a:t>], </a:t>
            </a:r>
            <a:r>
              <a:rPr lang="de-DE" dirty="0"/>
              <a:t>"</a:t>
            </a:r>
            <a:r>
              <a:rPr lang="de-DE" dirty="0" err="1"/>
              <a:t>minimum_should_match</a:t>
            </a:r>
            <a:r>
              <a:rPr lang="de-DE" dirty="0"/>
              <a:t>": 1 } </a:t>
            </a:r>
            <a:r>
              <a:rPr lang="de-DE" dirty="0" smtClean="0"/>
              <a:t>}], </a:t>
            </a:r>
            <a:r>
              <a:rPr lang="de-DE" dirty="0"/>
              <a:t>"</a:t>
            </a:r>
            <a:r>
              <a:rPr lang="de-DE" dirty="0" err="1"/>
              <a:t>should</a:t>
            </a:r>
            <a:r>
              <a:rPr lang="de-DE" dirty="0"/>
              <a:t>": [], "</a:t>
            </a:r>
            <a:r>
              <a:rPr lang="de-DE" dirty="0" err="1"/>
              <a:t>must_not</a:t>
            </a:r>
            <a:r>
              <a:rPr lang="de-DE" dirty="0"/>
              <a:t>": [] } } }</a:t>
            </a:r>
          </a:p>
        </p:txBody>
      </p:sp>
      <p:pic>
        <p:nvPicPr>
          <p:cNvPr id="11268" name="Picture 4" descr="Image result for sig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82280" cy="13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3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5"/>
    </mc:Choice>
    <mc:Fallback>
      <p:transition spd="slow" advTm="823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Kibana</a:t>
            </a:r>
            <a:r>
              <a:rPr lang="en-US" dirty="0" smtClean="0"/>
              <a:t> Visualization &amp; Reporting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99592" y="1592182"/>
            <a:ext cx="1440160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9" name="Oval 8"/>
          <p:cNvSpPr/>
          <p:nvPr/>
        </p:nvSpPr>
        <p:spPr>
          <a:xfrm>
            <a:off x="395536" y="2096238"/>
            <a:ext cx="1440160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0" name="Oval 9"/>
          <p:cNvSpPr/>
          <p:nvPr/>
        </p:nvSpPr>
        <p:spPr>
          <a:xfrm>
            <a:off x="327656" y="4509120"/>
            <a:ext cx="1440160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1" name="Oval 10"/>
          <p:cNvSpPr/>
          <p:nvPr/>
        </p:nvSpPr>
        <p:spPr>
          <a:xfrm>
            <a:off x="5436096" y="1606527"/>
            <a:ext cx="2088232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2" name="Oval 11"/>
          <p:cNvSpPr/>
          <p:nvPr/>
        </p:nvSpPr>
        <p:spPr>
          <a:xfrm>
            <a:off x="2915816" y="5949280"/>
            <a:ext cx="1440160" cy="50405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37018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0"/>
    </mc:Choice>
    <mc:Fallback>
      <p:transition spd="slow" advTm="152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Kibana</a:t>
            </a:r>
            <a:r>
              <a:rPr lang="en-US" dirty="0"/>
              <a:t> Visualization &amp; Reporting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6864" cy="543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9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72"/>
    </mc:Choice>
    <mc:Fallback>
      <p:transition spd="slow" advTm="1267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and Embed Dashboards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26469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722" y="620035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https://labs.tib.eu/umbiko</a:t>
            </a:r>
            <a:r>
              <a:rPr lang="de-DE" dirty="0" smtClean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166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4"/>
    </mc:Choice>
    <mc:Fallback>
      <p:transition spd="slow" advTm="1339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Include </a:t>
            </a:r>
            <a:r>
              <a:rPr lang="en-US" b="0" dirty="0" err="1" smtClean="0"/>
              <a:t>Kibana</a:t>
            </a:r>
            <a:r>
              <a:rPr lang="en-US" b="0" dirty="0" smtClean="0"/>
              <a:t> Plugins</a:t>
            </a:r>
          </a:p>
          <a:p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Use any visualization library, e.g., the JavaScript D3, C3 library, to create your own visualization or create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r>
              <a:rPr lang="en-US" dirty="0" smtClean="0"/>
              <a:t>Example using C3 - JavaScript</a:t>
            </a:r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780905" cy="25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8326"/>
            <a:ext cx="4153246" cy="25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3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87"/>
    </mc:Choice>
    <mc:Fallback>
      <p:transition spd="slow" advTm="2898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</a:t>
            </a:r>
            <a:r>
              <a:rPr lang="en-US" dirty="0" err="1" smtClean="0"/>
              <a:t>Elasticsearch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Elasticsearch</a:t>
            </a:r>
            <a:r>
              <a:rPr lang="en-US" dirty="0" smtClean="0"/>
              <a:t> Proxy: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Java Tomcat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Allows querying via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Returns results from </a:t>
            </a:r>
            <a:r>
              <a:rPr lang="en-US" sz="1600" b="0" dirty="0" err="1" smtClean="0"/>
              <a:t>Elasticsearch</a:t>
            </a:r>
            <a:endParaRPr lang="en-US" sz="1600" b="0" dirty="0" smtClean="0"/>
          </a:p>
          <a:p>
            <a:endParaRPr lang="en-US" b="0" dirty="0" smtClean="0"/>
          </a:p>
          <a:p>
            <a:endParaRPr lang="de-DE" b="0" dirty="0"/>
          </a:p>
        </p:txBody>
      </p:sp>
      <p:sp>
        <p:nvSpPr>
          <p:cNvPr id="4" name="Flowchart: Process 3"/>
          <p:cNvSpPr/>
          <p:nvPr/>
        </p:nvSpPr>
        <p:spPr>
          <a:xfrm>
            <a:off x="1659962" y="3140968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User/App</a:t>
            </a:r>
            <a:endParaRPr lang="de-DE" sz="1200" dirty="0" err="1"/>
          </a:p>
        </p:txBody>
      </p:sp>
      <p:sp>
        <p:nvSpPr>
          <p:cNvPr id="5" name="Flowchart: Process 4"/>
          <p:cNvSpPr/>
          <p:nvPr/>
        </p:nvSpPr>
        <p:spPr>
          <a:xfrm>
            <a:off x="4411913" y="4365104"/>
            <a:ext cx="1582841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Locally hosted </a:t>
            </a:r>
            <a:r>
              <a:rPr lang="en-US" sz="1200" dirty="0" err="1" smtClean="0"/>
              <a:t>Elasticsearch</a:t>
            </a:r>
            <a:endParaRPr lang="de-DE" sz="12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3483944" y="306896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Query</a:t>
            </a:r>
            <a:endParaRPr lang="de-DE" sz="1200" dirty="0"/>
          </a:p>
        </p:txBody>
      </p:sp>
      <p:sp>
        <p:nvSpPr>
          <p:cNvPr id="8" name="Flowchart: Process 7"/>
          <p:cNvSpPr/>
          <p:nvPr/>
        </p:nvSpPr>
        <p:spPr>
          <a:xfrm>
            <a:off x="4426225" y="3133898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Publically hosted </a:t>
            </a:r>
            <a:r>
              <a:rPr lang="en-US" sz="1200" dirty="0" err="1" smtClean="0"/>
              <a:t>Elasticsearch</a:t>
            </a:r>
            <a:r>
              <a:rPr lang="en-US" sz="1200" dirty="0" smtClean="0"/>
              <a:t> Proxy</a:t>
            </a:r>
            <a:endParaRPr lang="de-DE" sz="1200" dirty="0" err="1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8491" y="3356992"/>
            <a:ext cx="11977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69230" y="3709962"/>
            <a:ext cx="7156" cy="655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0402" y="380669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Only allow search</a:t>
            </a:r>
          </a:p>
          <a:p>
            <a:r>
              <a:rPr lang="en-US" sz="1200" dirty="0" smtClean="0"/>
              <a:t>queries</a:t>
            </a:r>
            <a:endParaRPr lang="de-DE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972330" y="3709962"/>
            <a:ext cx="0" cy="6551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1314" y="3875676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Returns results</a:t>
            </a:r>
            <a:endParaRPr lang="de-DE" sz="1200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28491" y="3573016"/>
            <a:ext cx="118342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15616" y="5445224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{"</a:t>
            </a:r>
            <a:r>
              <a:rPr lang="de-DE" b="1" dirty="0" err="1">
                <a:solidFill>
                  <a:schemeClr val="tx2"/>
                </a:solidFill>
              </a:rPr>
              <a:t>index</a:t>
            </a:r>
            <a:r>
              <a:rPr lang="de-DE" dirty="0" smtClean="0"/>
              <a:t>":</a:t>
            </a:r>
            <a:r>
              <a:rPr lang="de-DE" dirty="0"/>
              <a:t>"</a:t>
            </a:r>
            <a:r>
              <a:rPr lang="de-DE" b="1" i="1" dirty="0" err="1" smtClean="0"/>
              <a:t>Index_Name</a:t>
            </a:r>
            <a:r>
              <a:rPr lang="de-DE" dirty="0" err="1" smtClean="0"/>
              <a:t>","</a:t>
            </a:r>
            <a:r>
              <a:rPr lang="de-DE" b="1" dirty="0" err="1">
                <a:solidFill>
                  <a:schemeClr val="tx2"/>
                </a:solidFill>
              </a:rPr>
              <a:t>q</a:t>
            </a:r>
            <a:r>
              <a:rPr lang="de-DE" dirty="0" smtClean="0"/>
              <a:t>":{</a:t>
            </a:r>
            <a:r>
              <a:rPr lang="de-DE" b="1" i="1" dirty="0" err="1" smtClean="0"/>
              <a:t>Elasticsearch</a:t>
            </a:r>
            <a:r>
              <a:rPr lang="de-DE" b="1" i="1" dirty="0" err="1"/>
              <a:t>_</a:t>
            </a:r>
            <a:r>
              <a:rPr lang="de-DE" b="1" i="1" dirty="0" err="1" smtClean="0"/>
              <a:t>Query</a:t>
            </a:r>
            <a:r>
              <a:rPr lang="de-DE" dirty="0" smtClean="0"/>
              <a:t>}}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6156176" y="6256704"/>
            <a:ext cx="2525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70C0"/>
                </a:solidFill>
                <a:latin typeface="+mj-lt"/>
              </a:rPr>
              <a:t>https://github.com/Asimq/elasticwebproxy</a:t>
            </a:r>
          </a:p>
        </p:txBody>
      </p:sp>
    </p:spTree>
    <p:extLst>
      <p:ext uri="{BB962C8B-B14F-4D97-AF65-F5344CB8AC3E}">
        <p14:creationId xmlns:p14="http://schemas.microsoft.com/office/powerpoint/2010/main" val="37151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80"/>
    </mc:Choice>
    <mc:Fallback>
      <p:transition spd="slow" advTm="144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VIVO2Kibana Tool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5184569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ideas for the tool?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would you prefer?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else should be included in the tool?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4" indent="0">
              <a:buNone/>
            </a:pPr>
            <a:endParaRPr lang="en-US" dirty="0" smtClean="0"/>
          </a:p>
          <a:p>
            <a:pPr marL="384166" lvl="6"/>
            <a:r>
              <a:rPr lang="en-US" dirty="0" smtClean="0"/>
              <a:t> </a:t>
            </a:r>
            <a:endParaRPr lang="de-DE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0" dirty="0" smtClean="0"/>
          </a:p>
          <a:p>
            <a:endParaRPr lang="en-US" b="0" dirty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48584" y="1899116"/>
            <a:ext cx="83086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Configuration UI vs editing files?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SPARQL API setup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Elasticsearch</a:t>
            </a:r>
            <a:r>
              <a:rPr lang="en-US" dirty="0" smtClean="0"/>
              <a:t> settings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to template queries and mappings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Template </a:t>
            </a:r>
            <a:r>
              <a:rPr lang="en-US" dirty="0" err="1" smtClean="0"/>
              <a:t>Kibana</a:t>
            </a:r>
            <a:r>
              <a:rPr lang="en-US" dirty="0" smtClean="0"/>
              <a:t> dashboards and visualizations?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sz="1000" dirty="0"/>
          </a:p>
          <a:p>
            <a:endParaRPr lang="de-DE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4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84"/>
    </mc:Choice>
    <mc:Fallback>
      <p:transition spd="slow" advTm="2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!</a:t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603669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https://labs.tib.eu/umbiko</a:t>
            </a:r>
            <a:r>
              <a:rPr lang="de-DE" dirty="0" smtClean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452645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1400" b="1" dirty="0" err="1"/>
              <a:t>Qazi</a:t>
            </a:r>
            <a:r>
              <a:rPr lang="de-DE" altLang="de-DE" sz="1400" b="1" dirty="0"/>
              <a:t> Asim </a:t>
            </a:r>
            <a:r>
              <a:rPr lang="de-DE" altLang="de-DE" sz="1400" b="1" dirty="0" err="1"/>
              <a:t>Ijaz</a:t>
            </a:r>
            <a:r>
              <a:rPr lang="de-DE" altLang="de-DE" sz="1400" b="1" dirty="0"/>
              <a:t> Ahmad</a:t>
            </a:r>
          </a:p>
          <a:p>
            <a:r>
              <a:rPr lang="de-DE" altLang="de-DE" sz="1400" b="1" dirty="0"/>
              <a:t>a</a:t>
            </a:r>
            <a:r>
              <a:rPr lang="de-DE" altLang="de-DE" sz="1400" b="1" dirty="0" smtClean="0"/>
              <a:t>hmad.asim@tib.eu</a:t>
            </a:r>
            <a:r>
              <a:rPr lang="de-DE" altLang="de-DE" sz="1400" b="1" dirty="0"/>
              <a:t/>
            </a:r>
            <a:br>
              <a:rPr lang="de-DE" altLang="de-DE" sz="1400" b="1" dirty="0"/>
            </a:b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034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"/>
    </mc:Choice>
    <mc:Fallback>
      <p:transition spd="slow" advTm="81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48965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0" dirty="0" smtClean="0"/>
              <a:t> </a:t>
            </a:r>
            <a:r>
              <a:rPr lang="en-US" b="0" i="1" dirty="0" smtClean="0">
                <a:solidFill>
                  <a:srgbClr val="FF0000"/>
                </a:solidFill>
              </a:rPr>
              <a:t>“</a:t>
            </a:r>
            <a:r>
              <a:rPr lang="en-US" b="0" i="1" dirty="0" smtClean="0">
                <a:solidFill>
                  <a:srgbClr val="FF0000"/>
                </a:solidFill>
              </a:rPr>
              <a:t>On </a:t>
            </a:r>
            <a:r>
              <a:rPr lang="en-US" b="0" i="1" dirty="0">
                <a:solidFill>
                  <a:srgbClr val="FF0000"/>
                </a:solidFill>
              </a:rPr>
              <a:t>average, between 60% and 73% of all data within an enterprise goes unused for </a:t>
            </a:r>
            <a:r>
              <a:rPr lang="en-US" b="0" i="1" dirty="0" smtClean="0">
                <a:solidFill>
                  <a:srgbClr val="FF0000"/>
                </a:solidFill>
              </a:rPr>
              <a:t>analytics” </a:t>
            </a:r>
            <a:r>
              <a:rPr lang="en-US" sz="2000" dirty="0" smtClean="0">
                <a:solidFill>
                  <a:srgbClr val="FF0000"/>
                </a:solidFill>
              </a:rPr>
              <a:t>–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Forrester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b="0" i="1" dirty="0" smtClean="0">
                <a:solidFill>
                  <a:srgbClr val="FF0000"/>
                </a:solidFill>
              </a:rPr>
              <a:t> “Up </a:t>
            </a:r>
            <a:r>
              <a:rPr lang="en-US" b="0" i="1" dirty="0">
                <a:solidFill>
                  <a:srgbClr val="FF0000"/>
                </a:solidFill>
              </a:rPr>
              <a:t>to 73 Percent of Company Data Goes Unused for </a:t>
            </a:r>
            <a:r>
              <a:rPr lang="en-US" b="0" i="1" dirty="0" smtClean="0">
                <a:solidFill>
                  <a:srgbClr val="FF0000"/>
                </a:solidFill>
              </a:rPr>
              <a:t>Analytics”  </a:t>
            </a:r>
            <a:r>
              <a:rPr lang="en-US" dirty="0" smtClean="0">
                <a:solidFill>
                  <a:srgbClr val="FF0000"/>
                </a:solidFill>
              </a:rPr>
              <a:t>–  INC</a:t>
            </a:r>
            <a:endParaRPr lang="en-US" sz="1200" b="0" i="1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pPr marL="927085" lvl="5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927085" lvl="5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19460" name="Picture 4" descr="https://upload.wikimedia.org/wikipedia/commons/a/af/Business_presentation_byVectorOpen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102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5805264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 err="1" smtClean="0">
                <a:hlinkClick r:id="rId5" tooltip="User:Benrattray (page does not exist)"/>
              </a:rPr>
              <a:t>Benrattray</a:t>
            </a:r>
            <a:r>
              <a:rPr lang="de-DE" sz="500" dirty="0" smtClean="0"/>
              <a:t> | </a:t>
            </a:r>
            <a:r>
              <a:rPr lang="en-US" sz="500" dirty="0" smtClean="0"/>
              <a:t>Wikimedia Commons</a:t>
            </a:r>
          </a:p>
          <a:p>
            <a:r>
              <a:rPr lang="en-US" sz="500" dirty="0" smtClean="0"/>
              <a:t>Vector </a:t>
            </a:r>
            <a:r>
              <a:rPr lang="en-US" sz="500" dirty="0"/>
              <a:t>Open Stock - http://www.vectoropenstock.com/ </a:t>
            </a:r>
            <a:endParaRPr lang="en-US" sz="500" dirty="0" smtClean="0"/>
          </a:p>
          <a:p>
            <a:r>
              <a:rPr lang="en-US" sz="500" dirty="0" smtClean="0"/>
              <a:t>[</a:t>
            </a:r>
            <a:r>
              <a:rPr lang="en-US" sz="500" dirty="0"/>
              <a:t>CC BY-SA 3.0 (https://creativecommons.org/licenses/by-sa/3.0)]</a:t>
            </a:r>
            <a:endParaRPr lang="de-DE" sz="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09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"/>
    </mc:Choice>
    <mc:Fallback>
      <p:transition spd="slow" advTm="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48965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Difficult </a:t>
            </a:r>
            <a:r>
              <a:rPr lang="en-US" sz="1600" dirty="0"/>
              <a:t>for researchers or research administration to analyze or </a:t>
            </a:r>
            <a:r>
              <a:rPr lang="en-US" sz="1600" dirty="0" smtClean="0"/>
              <a:t>generate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Insights into the actual output of a research institution are </a:t>
            </a:r>
            <a:r>
              <a:rPr lang="en-US" sz="1600" dirty="0" smtClean="0"/>
              <a:t>increasingly important for</a:t>
            </a:r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647692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Funders</a:t>
            </a:r>
          </a:p>
          <a:p>
            <a:pPr marL="647692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R</a:t>
            </a:r>
            <a:r>
              <a:rPr lang="en-US" sz="1600" b="0" dirty="0" smtClean="0"/>
              <a:t>esearch administration</a:t>
            </a:r>
          </a:p>
          <a:p>
            <a:pPr marL="647692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Policy makers</a:t>
            </a:r>
          </a:p>
          <a:p>
            <a:pPr marL="647692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Third </a:t>
            </a:r>
            <a:r>
              <a:rPr lang="en-US" sz="1600" b="0" dirty="0"/>
              <a:t>parties</a:t>
            </a:r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institutes handle it?</a:t>
            </a:r>
          </a:p>
          <a:p>
            <a:pPr lvl="5"/>
            <a:endParaRPr lang="en-US" sz="1600" dirty="0" smtClean="0"/>
          </a:p>
          <a:p>
            <a:pPr marL="927085" lvl="5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Get </a:t>
            </a:r>
            <a:r>
              <a:rPr lang="en-US" sz="1600" dirty="0"/>
              <a:t>data into a commercial product</a:t>
            </a:r>
          </a:p>
          <a:p>
            <a:pPr marL="927085" lvl="5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Build their own system </a:t>
            </a:r>
          </a:p>
          <a:p>
            <a:pPr marL="927085" lvl="5" indent="-285750">
              <a:buFont typeface="Arial" panose="020B0604020202020204" pitchFamily="34" charset="0"/>
              <a:buChar char="•"/>
            </a:pPr>
            <a:r>
              <a:rPr lang="en-US" sz="1600" dirty="0"/>
              <a:t>Manual analysis &amp; reporting</a:t>
            </a:r>
          </a:p>
          <a:p>
            <a:pPr lvl="5"/>
            <a:endParaRPr lang="en-US" sz="1600" dirty="0" smtClean="0"/>
          </a:p>
          <a:p>
            <a:pPr marL="927085" lvl="5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927085" lvl="5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828662" lvl="3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18434" name="Picture 2" descr="https://mk0at44uvaxh7f73.kinstacdn.com/wp-content/uploads/2013/12/understan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6004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75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78"/>
    </mc:Choice>
    <mc:Fallback>
      <p:transition spd="slow" advTm="76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/>
        </p:nvSpPr>
        <p:spPr>
          <a:xfrm>
            <a:off x="275185" y="1412776"/>
            <a:ext cx="4464495" cy="44651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6213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360363" indent="-179388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1338" indent="-179388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2788" indent="-176213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641335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09852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555712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1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de-DE" kern="0" dirty="0" smtClean="0"/>
              <a:t>Temporal </a:t>
            </a:r>
            <a:r>
              <a:rPr lang="de-DE" kern="0" dirty="0" smtClean="0"/>
              <a:t>Graph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de-DE" kern="0" dirty="0" smtClean="0"/>
              <a:t>Publications in VIVO 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de-DE" kern="0" dirty="0" smtClean="0"/>
              <a:t>Co-</a:t>
            </a:r>
            <a:r>
              <a:rPr lang="de-DE" kern="0" dirty="0" err="1" smtClean="0"/>
              <a:t>Author</a:t>
            </a:r>
            <a:r>
              <a:rPr lang="de-DE" kern="0" dirty="0" smtClean="0"/>
              <a:t> Network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Co-Investigator</a:t>
            </a:r>
            <a:r>
              <a:rPr lang="de-DE" kern="0" dirty="0" smtClean="0"/>
              <a:t> Network 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de-DE" kern="0" dirty="0" err="1" smtClean="0"/>
              <a:t>Capability</a:t>
            </a:r>
            <a:r>
              <a:rPr lang="de-DE" kern="0" dirty="0" smtClean="0"/>
              <a:t> </a:t>
            </a:r>
            <a:r>
              <a:rPr lang="de-DE" kern="0" dirty="0" err="1" smtClean="0"/>
              <a:t>Map</a:t>
            </a:r>
            <a:endParaRPr lang="de-DE" kern="0" dirty="0" smtClean="0"/>
          </a:p>
          <a:p>
            <a:pPr marL="463550" lvl="1" indent="-28575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de-DE" kern="0" dirty="0" smtClean="0"/>
              <a:t>SPARQL Query</a:t>
            </a:r>
          </a:p>
          <a:p>
            <a:pPr marL="463550" lvl="1" indent="-285750"/>
            <a:endParaRPr lang="de-DE" kern="0" dirty="0"/>
          </a:p>
          <a:p>
            <a:pPr lvl="1" indent="0">
              <a:buNone/>
            </a:pPr>
            <a:r>
              <a:rPr lang="de-DE" kern="0" dirty="0" smtClean="0"/>
              <a:t> </a:t>
            </a:r>
            <a:r>
              <a:rPr lang="de-DE" dirty="0"/>
              <a:t>– </a:t>
            </a:r>
            <a:r>
              <a:rPr lang="de-DE" dirty="0">
                <a:solidFill>
                  <a:schemeClr val="tx2"/>
                </a:solidFill>
              </a:rPr>
              <a:t>not </a:t>
            </a:r>
            <a:r>
              <a:rPr lang="de-DE" dirty="0" err="1" smtClean="0">
                <a:solidFill>
                  <a:schemeClr val="tx2"/>
                </a:solidFill>
              </a:rPr>
              <a:t>sufficient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making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comprehensive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reports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analytics</a:t>
            </a:r>
            <a:endParaRPr lang="de-DE" kern="0" dirty="0">
              <a:solidFill>
                <a:schemeClr val="tx2"/>
              </a:solidFill>
            </a:endParaRPr>
          </a:p>
          <a:p>
            <a:pPr marL="463550" lvl="1" indent="-285750"/>
            <a:endParaRPr lang="de-DE" kern="0" dirty="0" smtClean="0"/>
          </a:p>
          <a:p>
            <a:endParaRPr lang="de-DE" kern="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kern="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kern="0" dirty="0" smtClean="0">
              <a:latin typeface="Arial Black" panose="020B0A04020102020204" pitchFamily="34" charset="0"/>
            </a:endParaRPr>
          </a:p>
          <a:p>
            <a:endParaRPr lang="de-DE" kern="0" dirty="0"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24612" cy="21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1688006" cy="1617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155869" cy="1625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el 3"/>
          <p:cNvSpPr txBox="1">
            <a:spLocks/>
          </p:cNvSpPr>
          <p:nvPr/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89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77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566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754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Data Visualization and Reporting in VIVO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4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6"/>
    </mc:Choice>
    <mc:Fallback>
      <p:transition spd="slow" advTm="1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Kibana</a:t>
            </a:r>
            <a:r>
              <a:rPr lang="en-US" dirty="0" smtClean="0"/>
              <a:t> for </a:t>
            </a:r>
            <a:r>
              <a:rPr lang="en-US" dirty="0" smtClean="0"/>
              <a:t>Visual Analytics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4176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Open source data analytics </a:t>
            </a:r>
            <a:r>
              <a:rPr lang="en-US" b="0" dirty="0"/>
              <a:t>and search dashboard for </a:t>
            </a:r>
            <a:r>
              <a:rPr lang="en-US" b="0" dirty="0" err="1" smtClean="0"/>
              <a:t>Elasticsearch</a:t>
            </a:r>
            <a:endParaRPr lang="en-US" b="0" dirty="0" smtClean="0"/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Capabilities:</a:t>
            </a:r>
            <a:br>
              <a:rPr lang="en-US" b="0" dirty="0" smtClean="0"/>
            </a:br>
            <a:endParaRPr lang="en-US" b="0" dirty="0" smtClean="0"/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Searching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Analytics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Visualization 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Monitoring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Alerts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Machine learning</a:t>
            </a:r>
            <a:endParaRPr lang="en-US" b="0" dirty="0" smtClean="0"/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lvl="1" indent="0">
              <a:buNone/>
            </a:pPr>
            <a:r>
              <a:rPr lang="en-US" dirty="0" smtClean="0"/>
              <a:t>Why </a:t>
            </a:r>
            <a:r>
              <a:rPr lang="en-US" dirty="0" err="1" smtClean="0"/>
              <a:t>Kibana</a:t>
            </a:r>
            <a:r>
              <a:rPr lang="en-US" dirty="0" smtClean="0"/>
              <a:t>?</a:t>
            </a:r>
          </a:p>
          <a:p>
            <a:pPr lvl="1" indent="0">
              <a:buNone/>
            </a:pPr>
            <a:endParaRPr lang="en-US" b="0" dirty="0"/>
          </a:p>
          <a:p>
            <a:pPr lvl="1" indent="0">
              <a:buNone/>
            </a:pPr>
            <a:r>
              <a:rPr lang="en-US" b="0" dirty="0" smtClean="0"/>
              <a:t>Out-of-the-box data analytics and visualization features</a:t>
            </a:r>
          </a:p>
          <a:p>
            <a:pPr lvl="1" indent="0">
              <a:buNone/>
            </a:pPr>
            <a:r>
              <a:rPr lang="en-US" b="0" dirty="0" smtClean="0"/>
              <a:t>Setup different dashboards within seconds </a:t>
            </a:r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pic>
        <p:nvPicPr>
          <p:cNvPr id="1027" name="Picture 3" descr="Kib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55072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kiban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2"/>
            <a:ext cx="2044650" cy="9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28"/>
    </mc:Choice>
    <mc:Fallback>
      <p:transition spd="slow" advTm="98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VIVO to </a:t>
            </a:r>
            <a:r>
              <a:rPr lang="en-US" dirty="0" err="1"/>
              <a:t>Kibana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4176463"/>
          </a:xfrm>
        </p:spPr>
        <p:txBody>
          <a:bodyPr/>
          <a:lstStyle/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Export to </a:t>
            </a:r>
            <a:r>
              <a:rPr lang="en-US" dirty="0" err="1" smtClean="0"/>
              <a:t>Elasticsearch</a:t>
            </a:r>
            <a:endParaRPr lang="en-US" dirty="0" smtClean="0"/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57257" lvl="4" indent="-342900">
              <a:buFont typeface="+mj-lt"/>
              <a:buAutoNum type="arabicPeriod"/>
            </a:pPr>
            <a:r>
              <a:rPr lang="en-US" b="0" dirty="0" smtClean="0"/>
              <a:t>Externalize the data export process</a:t>
            </a:r>
          </a:p>
          <a:p>
            <a:pPr marL="1441423" lvl="6" indent="-342900">
              <a:buFont typeface="+mj-lt"/>
              <a:buAutoNum type="arabicPeriod"/>
            </a:pPr>
            <a:r>
              <a:rPr lang="en-US" dirty="0" smtClean="0"/>
              <a:t>SPARQL API</a:t>
            </a:r>
          </a:p>
          <a:p>
            <a:pPr marL="1441423" lvl="6" indent="-342900">
              <a:buFont typeface="+mj-lt"/>
              <a:buAutoNum type="arabicPeriod"/>
            </a:pPr>
            <a:r>
              <a:rPr lang="en-US" b="0" dirty="0" smtClean="0"/>
              <a:t>Data Distribution API</a:t>
            </a:r>
          </a:p>
          <a:p>
            <a:pPr marL="1441423" lvl="6" indent="-342900">
              <a:buFont typeface="+mj-lt"/>
              <a:buAutoNum type="arabicPeriod"/>
            </a:pPr>
            <a:endParaRPr lang="en-US" b="0" dirty="0" smtClean="0"/>
          </a:p>
          <a:p>
            <a:pPr marL="1057257" lvl="4" indent="-342900">
              <a:buFont typeface="+mj-lt"/>
              <a:buAutoNum type="arabicPeriod"/>
            </a:pPr>
            <a:r>
              <a:rPr lang="en-US" b="0" dirty="0" smtClean="0"/>
              <a:t>Extend the VIVO search index</a:t>
            </a:r>
          </a:p>
          <a:p>
            <a:pPr marL="1000107" lvl="4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000107" lvl="4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VIVO2Kibana Tool</a:t>
            </a:r>
          </a:p>
          <a:p>
            <a:pPr marL="1000107" lvl="4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000107" lvl="4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7" name="Flowchart: Process 6"/>
          <p:cNvSpPr/>
          <p:nvPr/>
        </p:nvSpPr>
        <p:spPr>
          <a:xfrm>
            <a:off x="5796137" y="2132856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VIVO</a:t>
            </a:r>
            <a:endParaRPr lang="de-DE" dirty="0" err="1" smtClean="0"/>
          </a:p>
        </p:txBody>
      </p:sp>
      <p:sp>
        <p:nvSpPr>
          <p:cNvPr id="9" name="Flowchart: Process 8"/>
          <p:cNvSpPr/>
          <p:nvPr/>
        </p:nvSpPr>
        <p:spPr>
          <a:xfrm>
            <a:off x="5796468" y="3140968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Elasticsearch</a:t>
            </a:r>
            <a:endParaRPr lang="de-DE" dirty="0" err="1" smtClean="0"/>
          </a:p>
        </p:txBody>
      </p:sp>
      <p:sp>
        <p:nvSpPr>
          <p:cNvPr id="10" name="Flowchart: Process 9"/>
          <p:cNvSpPr/>
          <p:nvPr/>
        </p:nvSpPr>
        <p:spPr>
          <a:xfrm>
            <a:off x="5796136" y="4153726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Kibana</a:t>
            </a:r>
            <a:endParaRPr lang="de-DE" dirty="0" err="1" smtClean="0"/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6580402" y="2708920"/>
            <a:ext cx="3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88223" y="3726324"/>
            <a:ext cx="1" cy="42740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4586" y="278366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export</a:t>
            </a:r>
            <a:endParaRPr lang="de-D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0525" y="3801525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visualization</a:t>
            </a:r>
            <a:endParaRPr lang="de-D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90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21"/>
    </mc:Choice>
    <mc:Fallback>
      <p:transition spd="slow" advTm="64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VIVO to </a:t>
            </a:r>
            <a:r>
              <a:rPr lang="en-US" dirty="0" err="1"/>
              <a:t>Kibana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4176463"/>
          </a:xfrm>
        </p:spPr>
        <p:txBody>
          <a:bodyPr/>
          <a:lstStyle/>
          <a:p>
            <a:pPr marL="687379" lvl="1" indent="-342900"/>
            <a:r>
              <a:rPr lang="en-US" dirty="0" smtClean="0"/>
              <a:t>Steps towards externalization of </a:t>
            </a:r>
            <a:r>
              <a:rPr lang="en-US" dirty="0"/>
              <a:t>data export process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Based on your VIVO ontology formulate </a:t>
            </a:r>
          </a:p>
          <a:p>
            <a:pPr lvl="1" indent="0">
              <a:buNone/>
            </a:pPr>
            <a:r>
              <a:rPr lang="en-US" b="0" dirty="0" smtClean="0"/>
              <a:t>     SPARQL queries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Query VIVO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Transform the results to ES friendly JSON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Create an appropriate ES mapping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Index the results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i="1" dirty="0" smtClean="0"/>
              <a:t>Import the Index in </a:t>
            </a:r>
            <a:r>
              <a:rPr lang="en-US" b="0" i="1" dirty="0" err="1" smtClean="0"/>
              <a:t>Kibana</a:t>
            </a:r>
            <a:endParaRPr lang="en-US" b="0" i="1" dirty="0" smtClean="0"/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b="0" i="1" dirty="0" smtClean="0"/>
              <a:t>Create visualization and dashboards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3022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data in VIVO is updated, repeat</a:t>
            </a:r>
          </a:p>
          <a:p>
            <a:pPr marL="630229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00107" lvl="4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7" name="Flowchart: Process 6"/>
          <p:cNvSpPr/>
          <p:nvPr/>
        </p:nvSpPr>
        <p:spPr>
          <a:xfrm>
            <a:off x="5796137" y="2132856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VIVO</a:t>
            </a:r>
            <a:endParaRPr lang="de-DE" dirty="0" err="1" smtClean="0"/>
          </a:p>
        </p:txBody>
      </p:sp>
      <p:sp>
        <p:nvSpPr>
          <p:cNvPr id="9" name="Flowchart: Process 8"/>
          <p:cNvSpPr/>
          <p:nvPr/>
        </p:nvSpPr>
        <p:spPr>
          <a:xfrm>
            <a:off x="5796468" y="3140968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Elasticsearch</a:t>
            </a:r>
            <a:endParaRPr lang="de-DE" dirty="0" err="1" smtClean="0"/>
          </a:p>
        </p:txBody>
      </p:sp>
      <p:sp>
        <p:nvSpPr>
          <p:cNvPr id="10" name="Flowchart: Process 9"/>
          <p:cNvSpPr/>
          <p:nvPr/>
        </p:nvSpPr>
        <p:spPr>
          <a:xfrm>
            <a:off x="5796136" y="4153726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Kibana</a:t>
            </a:r>
            <a:endParaRPr lang="de-DE" dirty="0" err="1" smtClean="0"/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6580402" y="2708920"/>
            <a:ext cx="3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88223" y="3726324"/>
            <a:ext cx="1" cy="42740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4586" y="2783660"/>
            <a:ext cx="1898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Map/export required data</a:t>
            </a:r>
            <a:endParaRPr lang="de-D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0525" y="3801525"/>
            <a:ext cx="197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Query, filter, visualize data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8094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26"/>
    </mc:Choice>
    <mc:Fallback>
      <p:transition spd="slow" advTm="1272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VIVO to </a:t>
            </a:r>
            <a:r>
              <a:rPr lang="en-US" dirty="0" err="1"/>
              <a:t>Kibana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1484791"/>
            <a:ext cx="7632848" cy="4176463"/>
          </a:xfrm>
        </p:spPr>
        <p:txBody>
          <a:bodyPr/>
          <a:lstStyle/>
          <a:p>
            <a:r>
              <a:rPr lang="en-US" dirty="0" smtClean="0"/>
              <a:t>2.  Extend the VIVO Search </a:t>
            </a:r>
            <a:r>
              <a:rPr lang="en-US" dirty="0" smtClean="0"/>
              <a:t>Index</a:t>
            </a:r>
          </a:p>
          <a:p>
            <a:endParaRPr lang="en-US" b="0" dirty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647692" lvl="2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lvl="2" indent="0">
              <a:buNone/>
            </a:pPr>
            <a:endParaRPr lang="en-US" b="0" dirty="0" smtClean="0"/>
          </a:p>
          <a:p>
            <a:pPr lvl="1" indent="0">
              <a:buNone/>
            </a:pPr>
            <a:endParaRPr lang="en-US" b="0" dirty="0" smtClean="0"/>
          </a:p>
          <a:p>
            <a:pPr lvl="1" indent="0">
              <a:buNone/>
            </a:pPr>
            <a:r>
              <a:rPr lang="en-US" b="0" dirty="0" smtClean="0"/>
              <a:t>     </a:t>
            </a:r>
          </a:p>
          <a:p>
            <a:endParaRPr lang="en-US" b="0" dirty="0"/>
          </a:p>
        </p:txBody>
      </p:sp>
      <p:sp>
        <p:nvSpPr>
          <p:cNvPr id="7" name="Flowchart: Process 6"/>
          <p:cNvSpPr/>
          <p:nvPr/>
        </p:nvSpPr>
        <p:spPr>
          <a:xfrm>
            <a:off x="6948264" y="1568691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VIVO</a:t>
            </a:r>
            <a:endParaRPr lang="de-DE" sz="1200" dirty="0" err="1"/>
          </a:p>
        </p:txBody>
      </p:sp>
      <p:sp>
        <p:nvSpPr>
          <p:cNvPr id="9" name="Flowchart: Process 8"/>
          <p:cNvSpPr/>
          <p:nvPr/>
        </p:nvSpPr>
        <p:spPr>
          <a:xfrm>
            <a:off x="6948595" y="2576803"/>
            <a:ext cx="1568529" cy="5760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ES </a:t>
            </a:r>
            <a:r>
              <a:rPr lang="en-US" sz="1200" dirty="0"/>
              <a:t>S</a:t>
            </a:r>
            <a:r>
              <a:rPr lang="en-US" sz="1200" dirty="0" smtClean="0"/>
              <a:t>earch Index</a:t>
            </a:r>
            <a:endParaRPr lang="de-DE" sz="1200" dirty="0" err="1" smtClean="0"/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7732529" y="2144755"/>
            <a:ext cx="33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60439" y="2132856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Search Index </a:t>
            </a:r>
          </a:p>
          <a:p>
            <a:r>
              <a:rPr lang="en-US" sz="1200" dirty="0" smtClean="0"/>
              <a:t>Configuration</a:t>
            </a:r>
            <a:endParaRPr lang="de-DE" sz="1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8" y="1855812"/>
            <a:ext cx="32194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83" y="3573016"/>
            <a:ext cx="4171855" cy="215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34" y="2308778"/>
            <a:ext cx="223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90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4"/>
    </mc:Choice>
    <mc:Fallback>
      <p:transition spd="slow"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NBan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3.1|4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2|19.2|10.5|1.9|29.6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1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9|9.4"/>
</p:tagLst>
</file>

<file path=ppt/theme/theme1.xml><?xml version="1.0" encoding="utf-8"?>
<a:theme xmlns:a="http://schemas.openxmlformats.org/drawingml/2006/main" name="TIB_PowerPoint_Vorlage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Bank Farben">
        <a:dk1>
          <a:srgbClr val="1C356F"/>
        </a:dk1>
        <a:lt1>
          <a:srgbClr val="FFFFFF"/>
        </a:lt1>
        <a:dk2>
          <a:srgbClr val="1C356F"/>
        </a:dk2>
        <a:lt2>
          <a:srgbClr val="E8EBF1"/>
        </a:lt2>
        <a:accent1>
          <a:srgbClr val="EDEBC7"/>
        </a:accent1>
        <a:accent2>
          <a:srgbClr val="FF9900"/>
        </a:accent2>
        <a:accent3>
          <a:srgbClr val="DFD799"/>
        </a:accent3>
        <a:accent4>
          <a:srgbClr val="AC9D65"/>
        </a:accent4>
        <a:accent5>
          <a:srgbClr val="69557D"/>
        </a:accent5>
        <a:accent6>
          <a:srgbClr val="DBCDDC"/>
        </a:accent6>
        <a:hlink>
          <a:srgbClr val="4B7D7D"/>
        </a:hlink>
        <a:folHlink>
          <a:srgbClr val="CFE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V03_TIB_PPT_Folienpool_neu_Jan2016.pptx" id="{6D585615-916A-AB49-8E9B-098F2DD4327C}" vid="{B5E30F26-85C2-AF46-B36F-5AD42540BB4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TIB_PowerPoint_Vorlage</Template>
  <TotalTime>0</TotalTime>
  <Words>1330</Words>
  <Application>Microsoft Office PowerPoint</Application>
  <PresentationFormat>On-screen Show (4:3)</PresentationFormat>
  <Paragraphs>376</Paragraphs>
  <Slides>28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TIB_PowerPoint_Vorlage</vt:lpstr>
      <vt:lpstr>Dashboards for VIVO with Kibana</vt:lpstr>
      <vt:lpstr>Motivation</vt:lpstr>
      <vt:lpstr>Motivation</vt:lpstr>
      <vt:lpstr>Motivation</vt:lpstr>
      <vt:lpstr>PowerPoint Presentation</vt:lpstr>
      <vt:lpstr>Kibana for Visual Analytics</vt:lpstr>
      <vt:lpstr>VIVO to Kibana </vt:lpstr>
      <vt:lpstr>VIVO to Kibana </vt:lpstr>
      <vt:lpstr>VIVO to Kibana </vt:lpstr>
      <vt:lpstr>VIVO to Kibana</vt:lpstr>
      <vt:lpstr>VIVO to Kibana </vt:lpstr>
      <vt:lpstr>VIVO2Kibana Tool </vt:lpstr>
      <vt:lpstr>VIVO2Kibana Tool</vt:lpstr>
      <vt:lpstr>VIVO2Kibana Tool</vt:lpstr>
      <vt:lpstr>Kibana Visualization &amp; Reporting</vt:lpstr>
      <vt:lpstr>Kibana Visualization &amp; Reporting</vt:lpstr>
      <vt:lpstr>Kibana Visualization &amp; Reporting</vt:lpstr>
      <vt:lpstr>Kibana Visualization &amp; Reporting</vt:lpstr>
      <vt:lpstr>Kibana Visualization &amp; Reporting</vt:lpstr>
      <vt:lpstr>Kibana Visualization &amp; Reporting</vt:lpstr>
      <vt:lpstr>Kibana Visualization &amp; Reporting</vt:lpstr>
      <vt:lpstr>Kibana Visualization &amp; Reporting</vt:lpstr>
      <vt:lpstr>Kibana Visualization &amp; Reporting</vt:lpstr>
      <vt:lpstr>Export and Embed Dashboards</vt:lpstr>
      <vt:lpstr>What more?</vt:lpstr>
      <vt:lpstr>Querying Elasticsearch</vt:lpstr>
      <vt:lpstr>VIVO2Kibana Tool</vt:lpstr>
      <vt:lpstr>Thanks! </vt:lpstr>
    </vt:vector>
  </TitlesOfParts>
  <Company>TIB/UB Hannover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VIVO – eine Einführung</dc:title>
  <dc:creator>Christian Hauschke</dc:creator>
  <dc:description>Folienpool erstellt durch BRAINWORXX GmbH 2014</dc:description>
  <cp:lastModifiedBy>Asim, Ahmad</cp:lastModifiedBy>
  <cp:revision>377</cp:revision>
  <dcterms:created xsi:type="dcterms:W3CDTF">2017-03-31T09:28:50Z</dcterms:created>
  <dcterms:modified xsi:type="dcterms:W3CDTF">2019-11-29T07:08:08Z</dcterms:modified>
</cp:coreProperties>
</file>