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 id="2147483678"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Gill Sans" panose="020B0502020104020203" pitchFamily="34" charset="-79"/>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18"/>
  </p:normalViewPr>
  <p:slideViewPr>
    <p:cSldViewPr snapToGrid="0" snapToObjects="1">
      <p:cViewPr varScale="1">
        <p:scale>
          <a:sx n="93" d="100"/>
          <a:sy n="93"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b63cb841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6b63cb841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6b63cb841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ee014c825_0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6ee014c825_0_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237" name="Google Shape;237;g6ee014c825_0_4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d91b6022a_1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6d91b6022a_1_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243" name="Google Shape;243;g6d91b6022a_1_5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6d91b6022a_1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6d91b6022a_1_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6d91b6022a_1_1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d91b6022a_1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6d91b6022a_1_5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258" name="Google Shape;258;g6d91b6022a_1_5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d91b6022a_1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6d91b6022a_1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Version control, pausable, resumable, chunkable uploads</a:t>
            </a:r>
            <a:endParaRPr/>
          </a:p>
        </p:txBody>
      </p:sp>
      <p:sp>
        <p:nvSpPr>
          <p:cNvPr id="266" name="Google Shape;266;g6d91b6022a_1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ee014c825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6ee014c825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test</a:t>
            </a:r>
            <a:endParaRPr/>
          </a:p>
        </p:txBody>
      </p:sp>
      <p:sp>
        <p:nvSpPr>
          <p:cNvPr id="278" name="Google Shape;278;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d91b6022a_1_7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6d91b6022a_1_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ee014c825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6ee014c825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ee014c82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6ee014c82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300" name="Google Shape;300;g6ee014c82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66b63099d_0_20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66b63099d_0_2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Trusted by over 100 institutions, publishers, funders, and labs all over the world.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6ee014c82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6ee014c825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ee014c825_0_5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6ee014c825_0_5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r>
              <a:rPr lang="en-GB"/>
              <a:t>FAIR infographic (How data on Figshare is FAIR)</a:t>
            </a:r>
            <a:endParaRPr/>
          </a:p>
          <a:p>
            <a:pPr marL="457200" lvl="0" indent="-228600" algn="l" rtl="0">
              <a:spcBef>
                <a:spcPts val="0"/>
              </a:spcBef>
              <a:spcAft>
                <a:spcPts val="0"/>
              </a:spcAft>
              <a:buSzPts val="1400"/>
              <a:buNone/>
            </a:pPr>
            <a:r>
              <a:rPr lang="en-GB"/>
              <a:t>Updated YouTube channel videos</a:t>
            </a:r>
            <a:endParaRPr/>
          </a:p>
          <a:p>
            <a:pPr marL="457200" lvl="0" indent="-228600" algn="l" rtl="0">
              <a:spcBef>
                <a:spcPts val="0"/>
              </a:spcBef>
              <a:spcAft>
                <a:spcPts val="0"/>
              </a:spcAft>
              <a:buSzPts val="1400"/>
              <a:buNone/>
            </a:pPr>
            <a:r>
              <a:rPr lang="en-GB"/>
              <a:t>New swag (pins) and swag packs for new customers</a:t>
            </a:r>
            <a:endParaRPr/>
          </a:p>
          <a:p>
            <a:pPr marL="457200" lvl="0" indent="-228600" algn="l" rtl="0">
              <a:spcBef>
                <a:spcPts val="0"/>
              </a:spcBef>
              <a:spcAft>
                <a:spcPts val="0"/>
              </a:spcAft>
              <a:buSzPts val="1400"/>
              <a:buNone/>
            </a:pPr>
            <a:r>
              <a:rPr lang="en-GB"/>
              <a:t>New engagement forum including case studies, user guides, marketing materials, and an example engagement plan</a:t>
            </a:r>
            <a:endParaRPr/>
          </a:p>
          <a:p>
            <a:pPr marL="457200" lvl="0" indent="-228600" algn="l" rtl="0">
              <a:spcBef>
                <a:spcPts val="0"/>
              </a:spcBef>
              <a:spcAft>
                <a:spcPts val="0"/>
              </a:spcAft>
              <a:buSzPts val="1400"/>
              <a:buNone/>
            </a:pPr>
            <a:r>
              <a:rPr lang="en-GB"/>
              <a:t>October upload competition - over 600 uploads and 13 institutions participating</a:t>
            </a:r>
            <a:endParaRPr/>
          </a:p>
          <a:p>
            <a:pPr marL="457200" lvl="0" indent="-228600" algn="l" rtl="0">
              <a:spcBef>
                <a:spcPts val="0"/>
              </a:spcBef>
              <a:spcAft>
                <a:spcPts val="0"/>
              </a:spcAft>
              <a:buSzPts val="1400"/>
              <a:buNone/>
            </a:pPr>
            <a:r>
              <a:rPr lang="en-GB"/>
              <a:t>Ambassadors page on website and ambassador appreciation week</a:t>
            </a:r>
            <a:endParaRPr/>
          </a:p>
          <a:p>
            <a:pPr marL="457200" lvl="0" indent="-228600" algn="l" rtl="0">
              <a:spcBef>
                <a:spcPts val="0"/>
              </a:spcBef>
              <a:spcAft>
                <a:spcPts val="0"/>
              </a:spcAft>
              <a:buSzPts val="1400"/>
              <a:buNone/>
            </a:pPr>
            <a:r>
              <a:rPr lang="en-GB"/>
              <a:t>Figshare Field Trip to Leicester</a:t>
            </a:r>
            <a:endParaRPr/>
          </a:p>
          <a:p>
            <a:pPr marL="457200" lvl="0" indent="-228600" algn="l" rtl="0">
              <a:spcBef>
                <a:spcPts val="0"/>
              </a:spcBef>
              <a:spcAft>
                <a:spcPts val="0"/>
              </a:spcAft>
              <a:buSzPts val="1400"/>
              <a:buNone/>
            </a:pPr>
            <a:r>
              <a:rPr lang="en-GB"/>
              <a:t>13 case studies on ambassadors, institutions, and researchers</a:t>
            </a:r>
            <a:endParaRPr/>
          </a:p>
          <a:p>
            <a:pPr marL="457200" lvl="0" indent="-228600" algn="l" rtl="0">
              <a:spcBef>
                <a:spcPts val="0"/>
              </a:spcBef>
              <a:spcAft>
                <a:spcPts val="0"/>
              </a:spcAft>
              <a:buSzPts val="1400"/>
              <a:buNone/>
            </a:pPr>
            <a:r>
              <a:rPr lang="en-GB"/>
              <a:t>12 press releases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6ee014c825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6ee014c825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6ee014c825_0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6ee014c825_0_6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6ee014c825_0_6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6ee014c825_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6ee014c825_0_6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6ee014c825_0_6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6ee014c825_0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6ee014c825_0_5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6ee014c825_0_5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6ee014c825_0_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6ee014c825_0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ee014c825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6ee014c825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6d91b6022a_1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6d91b6022a_1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solidFill>
                  <a:srgbClr val="000000"/>
                </a:solidFill>
              </a:rPr>
              <a:t>Everything that can be done via the UI can be done via the API. The most common use-cases are automated uploads and queries of published datasets - The API lives at docs.figshare.com</a:t>
            </a:r>
            <a:endParaRPr>
              <a:solidFill>
                <a:srgbClr val="000000"/>
              </a:solidFill>
            </a:endParaRPr>
          </a:p>
        </p:txBody>
      </p:sp>
      <p:sp>
        <p:nvSpPr>
          <p:cNvPr id="383" name="Google Shape;383;g6d91b6022a_1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d91b6022a_1_8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6d91b6022a_1_8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solidFill>
                  <a:srgbClr val="000000"/>
                </a:solidFill>
              </a:rPr>
              <a:t>Here is an example of a live query of datasets on Figshare. We support version control. Here the authors publish daily datasets. Those datasets are queried by a different website to provide a dynamic graph.</a:t>
            </a:r>
            <a:endParaRPr>
              <a:solidFill>
                <a:srgbClr val="000000"/>
              </a:solidFill>
            </a:endParaRPr>
          </a:p>
        </p:txBody>
      </p:sp>
      <p:sp>
        <p:nvSpPr>
          <p:cNvPr id="390" name="Google Shape;390;g6d91b6022a_1_8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ee014c825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6ee014c825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6ee014c825_0_3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6ee014c825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6ee014c825_0_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solidFill>
                  <a:srgbClr val="000000"/>
                </a:solidFill>
              </a:rPr>
              <a:t>Binder, Overleaf, OSF</a:t>
            </a:r>
            <a:endParaRPr>
              <a:solidFill>
                <a:srgbClr val="000000"/>
              </a:solidFill>
            </a:endParaRPr>
          </a:p>
        </p:txBody>
      </p:sp>
      <p:sp>
        <p:nvSpPr>
          <p:cNvPr id="397" name="Google Shape;397;g6ee014c825_0_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6ee014c825_0_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6ee014c825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6ee014c825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Executable files</a:t>
            </a:r>
            <a:endParaRPr/>
          </a:p>
        </p:txBody>
      </p:sp>
      <p:sp>
        <p:nvSpPr>
          <p:cNvPr id="410" name="Google Shape;410;g6ee014c825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d91b6022a_1_7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d91b6022a_1_7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91b6022a_1_9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91b6022a_1_9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66b63099d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66b63099d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766b63099d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766b63099d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fd9fbd804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5fd9fbd804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Figshare open data survey</a:t>
            </a:r>
            <a:endParaRPr/>
          </a:p>
        </p:txBody>
      </p:sp>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fd9fbd80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5fd9fbd80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test</a:t>
            </a:r>
            <a:endParaRPr/>
          </a:p>
        </p:txBody>
      </p:sp>
      <p:sp>
        <p:nvSpPr>
          <p:cNvPr id="198" name="Google Shape;198;g5fd9fbd804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d91b6022a_1_4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Publishers</a:t>
            </a:r>
            <a:endParaRPr/>
          </a:p>
          <a:p>
            <a:pPr marL="0" lvl="0" indent="0" algn="l" rtl="0">
              <a:spcBef>
                <a:spcPts val="0"/>
              </a:spcBef>
              <a:spcAft>
                <a:spcPts val="0"/>
              </a:spcAft>
              <a:buNone/>
            </a:pPr>
            <a:r>
              <a:rPr lang="en-GB"/>
              <a:t>Institutions</a:t>
            </a:r>
            <a:endParaRPr/>
          </a:p>
          <a:p>
            <a:pPr marL="0" lvl="0" indent="0" algn="l" rtl="0">
              <a:spcBef>
                <a:spcPts val="0"/>
              </a:spcBef>
              <a:spcAft>
                <a:spcPts val="0"/>
              </a:spcAft>
              <a:buNone/>
            </a:pPr>
            <a:r>
              <a:rPr lang="en-GB"/>
              <a:t>Funders</a:t>
            </a:r>
            <a:endParaRPr/>
          </a:p>
          <a:p>
            <a:pPr marL="0" lvl="0" indent="0" algn="l" rtl="0">
              <a:spcBef>
                <a:spcPts val="0"/>
              </a:spcBef>
              <a:spcAft>
                <a:spcPts val="0"/>
              </a:spcAft>
              <a:buNone/>
            </a:pPr>
            <a:endParaRPr/>
          </a:p>
          <a:p>
            <a:pPr marL="0" lvl="0" indent="0" algn="l" rtl="0">
              <a:spcBef>
                <a:spcPts val="0"/>
              </a:spcBef>
              <a:spcAft>
                <a:spcPts val="0"/>
              </a:spcAft>
              <a:buNone/>
            </a:pPr>
            <a:r>
              <a:rPr lang="en-GB"/>
              <a:t>Now figshare is a managed infrastructure for different types of research data publishing and management.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6" name="Google Shape;206;g6d91b6022a_1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6d91b6022a_1_4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Publishers</a:t>
            </a:r>
            <a:endParaRPr/>
          </a:p>
          <a:p>
            <a:pPr marL="0" lvl="0" indent="0" algn="l" rtl="0">
              <a:spcBef>
                <a:spcPts val="0"/>
              </a:spcBef>
              <a:spcAft>
                <a:spcPts val="0"/>
              </a:spcAft>
              <a:buNone/>
            </a:pPr>
            <a:r>
              <a:rPr lang="en-GB"/>
              <a:t>Institutions</a:t>
            </a:r>
            <a:endParaRPr/>
          </a:p>
          <a:p>
            <a:pPr marL="0" lvl="0" indent="0" algn="l" rtl="0">
              <a:spcBef>
                <a:spcPts val="0"/>
              </a:spcBef>
              <a:spcAft>
                <a:spcPts val="0"/>
              </a:spcAft>
              <a:buNone/>
            </a:pPr>
            <a:r>
              <a:rPr lang="en-GB"/>
              <a:t>Funders</a:t>
            </a:r>
            <a:endParaRPr/>
          </a:p>
          <a:p>
            <a:pPr marL="0" lvl="0" indent="0" algn="l" rtl="0">
              <a:spcBef>
                <a:spcPts val="0"/>
              </a:spcBef>
              <a:spcAft>
                <a:spcPts val="0"/>
              </a:spcAft>
              <a:buNone/>
            </a:pPr>
            <a:endParaRPr/>
          </a:p>
          <a:p>
            <a:pPr marL="0" lvl="0" indent="0" algn="l" rtl="0">
              <a:spcBef>
                <a:spcPts val="0"/>
              </a:spcBef>
              <a:spcAft>
                <a:spcPts val="0"/>
              </a:spcAft>
              <a:buNone/>
            </a:pPr>
            <a:r>
              <a:rPr lang="en-GB"/>
              <a:t>Now figshare is a managed infrastructure for different types of research data publishing and management.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6" name="Google Shape;216;g6d91b6022a_1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ee014c825_0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6ee014c825_0_3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Arial"/>
              <a:buNone/>
            </a:pPr>
            <a:r>
              <a:rPr lang="en-GB"/>
              <a:t>Who build Figshare</a:t>
            </a:r>
            <a:endParaRPr/>
          </a:p>
          <a:p>
            <a:pPr marL="0" lvl="0" indent="0" algn="l" rtl="0">
              <a:spcBef>
                <a:spcPts val="0"/>
              </a:spcBef>
              <a:spcAft>
                <a:spcPts val="0"/>
              </a:spcAft>
              <a:buClr>
                <a:schemeClr val="dk1"/>
              </a:buClr>
              <a:buSzPts val="2000"/>
              <a:buFont typeface="Arial"/>
              <a:buNone/>
            </a:pPr>
            <a:endParaRPr/>
          </a:p>
          <a:p>
            <a:pPr marL="0" lvl="0" indent="0" algn="l" rtl="0">
              <a:spcBef>
                <a:spcPts val="0"/>
              </a:spcBef>
              <a:spcAft>
                <a:spcPts val="0"/>
              </a:spcAft>
              <a:buClr>
                <a:schemeClr val="dk1"/>
              </a:buClr>
              <a:buSzPts val="2000"/>
              <a:buFont typeface="Arial"/>
              <a:buNone/>
            </a:pPr>
            <a:r>
              <a:rPr lang="en-GB"/>
              <a:t>Librarians</a:t>
            </a:r>
            <a:endParaRPr/>
          </a:p>
          <a:p>
            <a:pPr marL="0" lvl="0" indent="0" algn="l" rtl="0">
              <a:spcBef>
                <a:spcPts val="0"/>
              </a:spcBef>
              <a:spcAft>
                <a:spcPts val="0"/>
              </a:spcAft>
              <a:buClr>
                <a:schemeClr val="dk1"/>
              </a:buClr>
              <a:buSzPts val="2000"/>
              <a:buFont typeface="Arial"/>
              <a:buNone/>
            </a:pPr>
            <a:r>
              <a:rPr lang="en-GB"/>
              <a:t>Data Curators</a:t>
            </a:r>
            <a:endParaRPr/>
          </a:p>
          <a:p>
            <a:pPr marL="0" lvl="0" indent="0" algn="l" rtl="0">
              <a:spcBef>
                <a:spcPts val="0"/>
              </a:spcBef>
              <a:spcAft>
                <a:spcPts val="0"/>
              </a:spcAft>
              <a:buClr>
                <a:schemeClr val="dk1"/>
              </a:buClr>
              <a:buSzPts val="2000"/>
              <a:buFont typeface="Arial"/>
              <a:buNone/>
            </a:pPr>
            <a:r>
              <a:rPr lang="en-GB"/>
              <a:t>Developers</a:t>
            </a:r>
            <a:endParaRPr/>
          </a:p>
          <a:p>
            <a:pPr marL="0" lvl="0" indent="0" algn="l" rtl="0">
              <a:spcBef>
                <a:spcPts val="0"/>
              </a:spcBef>
              <a:spcAft>
                <a:spcPts val="0"/>
              </a:spcAft>
              <a:buClr>
                <a:schemeClr val="dk1"/>
              </a:buClr>
              <a:buSzPts val="2000"/>
              <a:buFont typeface="Arial"/>
              <a:buNone/>
            </a:pPr>
            <a:r>
              <a:rPr lang="en-GB"/>
              <a:t>Life Science PhDs</a:t>
            </a:r>
            <a:endParaRPr/>
          </a:p>
        </p:txBody>
      </p:sp>
      <p:sp>
        <p:nvSpPr>
          <p:cNvPr id="230" name="Google Shape;230;g6ee014c825_0_3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415600" y="1645433"/>
            <a:ext cx="11360700" cy="44463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7" name="Google Shape;87;p13"/>
          <p:cNvSpPr txBox="1">
            <a:spLocks noGrp="1"/>
          </p:cNvSpPr>
          <p:nvPr>
            <p:ph type="sldNum" idx="12"/>
          </p:nvPr>
        </p:nvSpPr>
        <p:spPr>
          <a:xfrm>
            <a:off x="11330666" y="6251679"/>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9"/>
        <p:cNvGrpSpPr/>
        <p:nvPr/>
      </p:nvGrpSpPr>
      <p:grpSpPr>
        <a:xfrm>
          <a:off x="0" y="0"/>
          <a:ext cx="0" cy="0"/>
          <a:chOff x="0" y="0"/>
          <a:chExt cx="0" cy="0"/>
        </a:xfrm>
      </p:grpSpPr>
      <p:sp>
        <p:nvSpPr>
          <p:cNvPr id="90" name="Google Shape;90;p15"/>
          <p:cNvSpPr txBox="1">
            <a:spLocks noGrp="1"/>
          </p:cNvSpPr>
          <p:nvPr>
            <p:ph type="sldNum" idx="12"/>
          </p:nvPr>
        </p:nvSpPr>
        <p:spPr>
          <a:xfrm>
            <a:off x="11237384" y="6467475"/>
            <a:ext cx="345300" cy="254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FFFFFF"/>
        </a:solid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3" name="Google Shape;93;p16"/>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6"/>
          <p:cNvSpPr txBox="1">
            <a:spLocks noGrp="1"/>
          </p:cNvSpPr>
          <p:nvPr>
            <p:ph type="sldNum" idx="12"/>
          </p:nvPr>
        </p:nvSpPr>
        <p:spPr>
          <a:xfrm>
            <a:off x="11237384" y="6467475"/>
            <a:ext cx="345300" cy="254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5"/>
        <p:cNvGrpSpPr/>
        <p:nvPr/>
      </p:nvGrpSpPr>
      <p:grpSpPr>
        <a:xfrm>
          <a:off x="0" y="0"/>
          <a:ext cx="0" cy="0"/>
          <a:chOff x="0" y="0"/>
          <a:chExt cx="0" cy="0"/>
        </a:xfrm>
      </p:grpSpPr>
      <p:pic>
        <p:nvPicPr>
          <p:cNvPr id="96" name="Google Shape;96;p17" descr="DS_white.wmf">
            <a:hlinkClick r:id="" action="ppaction://noaction"/>
          </p:cNvPr>
          <p:cNvPicPr preferRelativeResize="0"/>
          <p:nvPr/>
        </p:nvPicPr>
        <p:blipFill rotWithShape="1">
          <a:blip r:embed="rId2">
            <a:alphaModFix/>
          </a:blip>
          <a:srcRect/>
          <a:stretch/>
        </p:blipFill>
        <p:spPr>
          <a:xfrm>
            <a:off x="681567" y="6184900"/>
            <a:ext cx="1716090" cy="471489"/>
          </a:xfrm>
          <a:prstGeom prst="rect">
            <a:avLst/>
          </a:prstGeom>
          <a:noFill/>
          <a:ln>
            <a:noFill/>
          </a:ln>
        </p:spPr>
      </p:pic>
      <p:sp>
        <p:nvSpPr>
          <p:cNvPr id="97" name="Google Shape;97;p17"/>
          <p:cNvSpPr/>
          <p:nvPr/>
        </p:nvSpPr>
        <p:spPr>
          <a:xfrm>
            <a:off x="7924800" y="6423025"/>
            <a:ext cx="3846000" cy="379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2800" b="0" i="0" u="none" strike="noStrike" cap="none" baseline="30000">
                <a:solidFill>
                  <a:srgbClr val="FFFFFF"/>
                </a:solidFill>
                <a:latin typeface="Gill Sans"/>
                <a:ea typeface="Gill Sans"/>
                <a:cs typeface="Gill Sans"/>
                <a:sym typeface="Gill Sans"/>
              </a:rPr>
              <a:t>Work smart. Discover more.</a:t>
            </a:r>
            <a:endParaRPr/>
          </a:p>
        </p:txBody>
      </p:sp>
      <p:sp>
        <p:nvSpPr>
          <p:cNvPr id="98" name="Google Shape;98;p17"/>
          <p:cNvSpPr/>
          <p:nvPr/>
        </p:nvSpPr>
        <p:spPr>
          <a:xfrm>
            <a:off x="681567" y="5884863"/>
            <a:ext cx="1117500" cy="23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0" i="0" u="none" strike="noStrike" cap="none" baseline="30000">
                <a:solidFill>
                  <a:srgbClr val="FFFFFF"/>
                </a:solidFill>
                <a:latin typeface="Gill Sans"/>
                <a:ea typeface="Gill Sans"/>
                <a:cs typeface="Gill Sans"/>
                <a:sym typeface="Gill Sans"/>
              </a:rPr>
              <a:t>Supported by</a:t>
            </a:r>
            <a:endParaRPr/>
          </a:p>
        </p:txBody>
      </p:sp>
      <p:sp>
        <p:nvSpPr>
          <p:cNvPr id="99" name="Google Shape;99;p17"/>
          <p:cNvSpPr txBox="1">
            <a:spLocks noGrp="1"/>
          </p:cNvSpPr>
          <p:nvPr>
            <p:ph type="ctrTitle"/>
          </p:nvPr>
        </p:nvSpPr>
        <p:spPr>
          <a:xfrm>
            <a:off x="4886476" y="290287"/>
            <a:ext cx="6966300" cy="8466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18"/>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2" name="Google Shape;102;p1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3" name="Google Shape;103;p18"/>
          <p:cNvSpPr txBox="1">
            <a:spLocks noGrp="1"/>
          </p:cNvSpPr>
          <p:nvPr>
            <p:ph type="sldNum" idx="12"/>
          </p:nvPr>
        </p:nvSpPr>
        <p:spPr>
          <a:xfrm>
            <a:off x="11237384" y="6467475"/>
            <a:ext cx="345300" cy="254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10" name="Google Shape;110;p20"/>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 name="Google Shape;111;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4" name="Google Shape;114;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7" name="Google Shape;117;p22"/>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8" name="Google Shape;118;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1" name="Google Shape;121;p23"/>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22" name="Google Shape;122;p23"/>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23" name="Google Shape;123;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6" name="Google Shape;126;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29" name="Google Shape;129;p25"/>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30" name="Google Shape;130;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33" name="Google Shape;133;p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4"/>
        <p:cNvGrpSpPr/>
        <p:nvPr/>
      </p:nvGrpSpPr>
      <p:grpSpPr>
        <a:xfrm>
          <a:off x="0" y="0"/>
          <a:ext cx="0" cy="0"/>
          <a:chOff x="0" y="0"/>
          <a:chExt cx="0" cy="0"/>
        </a:xfrm>
      </p:grpSpPr>
      <p:sp>
        <p:nvSpPr>
          <p:cNvPr id="135" name="Google Shape;135;p2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 name="Google Shape;136;p27"/>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37" name="Google Shape;137;p27"/>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8" name="Google Shape;138;p27"/>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39" name="Google Shape;139;p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28"/>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rtl="0">
              <a:lnSpc>
                <a:spcPct val="100000"/>
              </a:lnSpc>
              <a:spcBef>
                <a:spcPts val="0"/>
              </a:spcBef>
              <a:spcAft>
                <a:spcPts val="0"/>
              </a:spcAft>
              <a:buSzPts val="2400"/>
              <a:buNone/>
              <a:defRPr/>
            </a:lvl1pPr>
          </a:lstStyle>
          <a:p>
            <a:endParaRPr/>
          </a:p>
        </p:txBody>
      </p:sp>
      <p:sp>
        <p:nvSpPr>
          <p:cNvPr id="142" name="Google Shape;142;p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3"/>
        <p:cNvGrpSpPr/>
        <p:nvPr/>
      </p:nvGrpSpPr>
      <p:grpSpPr>
        <a:xfrm>
          <a:off x="0" y="0"/>
          <a:ext cx="0" cy="0"/>
          <a:chOff x="0" y="0"/>
          <a:chExt cx="0" cy="0"/>
        </a:xfrm>
      </p:grpSpPr>
      <p:sp>
        <p:nvSpPr>
          <p:cNvPr id="144" name="Google Shape;144;p29"/>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45" name="Google Shape;145;p29"/>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146" name="Google Shape;146;p2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p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06" name="Google Shape;106;p1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107" name="Google Shape;107;p1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g"/><Relationship Id="rId10" Type="http://schemas.openxmlformats.org/officeDocument/2006/relationships/image" Target="../media/image42.png"/><Relationship Id="rId4" Type="http://schemas.openxmlformats.org/officeDocument/2006/relationships/image" Target="../media/image36.jp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mandate376.standards.eu/standard"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www.section508.gov/manage/laws-and-policies" TargetMode="External"/><Relationship Id="rId4" Type="http://schemas.openxmlformats.org/officeDocument/2006/relationships/hyperlink" Target="https://www.w3.org/TR/WCAG2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hyperlink" Target="https://knowledge.figshare.com/articles/item/mission-statement-and-core-belief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6084/m9.figshare.9980783.v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32"/>
          <p:cNvPicPr preferRelativeResize="0"/>
          <p:nvPr/>
        </p:nvPicPr>
        <p:blipFill rotWithShape="1">
          <a:blip r:embed="rId3">
            <a:alphaModFix/>
          </a:blip>
          <a:srcRect/>
          <a:stretch/>
        </p:blipFill>
        <p:spPr>
          <a:xfrm>
            <a:off x="0" y="-1143000"/>
            <a:ext cx="12192001" cy="9144001"/>
          </a:xfrm>
          <a:prstGeom prst="rect">
            <a:avLst/>
          </a:prstGeom>
          <a:noFill/>
          <a:ln>
            <a:noFill/>
          </a:ln>
        </p:spPr>
      </p:pic>
      <p:sp>
        <p:nvSpPr>
          <p:cNvPr id="161" name="Google Shape;161;p32"/>
          <p:cNvSpPr/>
          <p:nvPr/>
        </p:nvSpPr>
        <p:spPr>
          <a:xfrm>
            <a:off x="2152651" y="3355887"/>
            <a:ext cx="184800" cy="120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br>
              <a:rPr lang="en-GB"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en-GB"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
        <p:nvSpPr>
          <p:cNvPr id="162" name="Google Shape;162;p32"/>
          <p:cNvSpPr/>
          <p:nvPr/>
        </p:nvSpPr>
        <p:spPr>
          <a:xfrm>
            <a:off x="799500" y="4830275"/>
            <a:ext cx="107844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a:solidFill>
                <a:srgbClr val="55647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1">
                <a:solidFill>
                  <a:srgbClr val="556471"/>
                </a:solidFill>
                <a:latin typeface="Calibri"/>
                <a:ea typeface="Calibri"/>
                <a:cs typeface="Calibri"/>
                <a:sym typeface="Calibri"/>
              </a:rPr>
              <a:t>Mark Hahnel, CEO</a:t>
            </a:r>
            <a:endParaRPr sz="2800" b="1">
              <a:solidFill>
                <a:srgbClr val="55647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1">
                <a:solidFill>
                  <a:srgbClr val="556471"/>
                </a:solidFill>
                <a:latin typeface="Calibri"/>
                <a:ea typeface="Calibri"/>
                <a:cs typeface="Calibri"/>
                <a:sym typeface="Calibri"/>
              </a:rPr>
              <a:t>@MarkHahnel</a:t>
            </a:r>
            <a:endParaRPr sz="2800" b="1">
              <a:solidFill>
                <a:srgbClr val="55647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1"/>
          <p:cNvPicPr preferRelativeResize="0"/>
          <p:nvPr/>
        </p:nvPicPr>
        <p:blipFill rotWithShape="1">
          <a:blip r:embed="rId3">
            <a:alphaModFix/>
          </a:blip>
          <a:srcRect/>
          <a:stretch/>
        </p:blipFill>
        <p:spPr>
          <a:xfrm>
            <a:off x="152400" y="152400"/>
            <a:ext cx="11826105" cy="6553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2"/>
          <p:cNvPicPr preferRelativeResize="0"/>
          <p:nvPr/>
        </p:nvPicPr>
        <p:blipFill rotWithShape="1">
          <a:blip r:embed="rId3">
            <a:alphaModFix/>
          </a:blip>
          <a:srcRect/>
          <a:stretch/>
        </p:blipFill>
        <p:spPr>
          <a:xfrm>
            <a:off x="152400" y="152400"/>
            <a:ext cx="11743488" cy="6553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50"/>
        <p:cNvGrpSpPr/>
        <p:nvPr/>
      </p:nvGrpSpPr>
      <p:grpSpPr>
        <a:xfrm>
          <a:off x="0" y="0"/>
          <a:ext cx="0" cy="0"/>
          <a:chOff x="0" y="0"/>
          <a:chExt cx="0" cy="0"/>
        </a:xfrm>
      </p:grpSpPr>
      <p:pic>
        <p:nvPicPr>
          <p:cNvPr id="251" name="Google Shape;251;p43"/>
          <p:cNvPicPr preferRelativeResize="0"/>
          <p:nvPr/>
        </p:nvPicPr>
        <p:blipFill>
          <a:blip r:embed="rId3">
            <a:alphaModFix/>
          </a:blip>
          <a:stretch>
            <a:fillRect/>
          </a:stretch>
        </p:blipFill>
        <p:spPr>
          <a:xfrm>
            <a:off x="2143125" y="1355275"/>
            <a:ext cx="5314950" cy="1085850"/>
          </a:xfrm>
          <a:prstGeom prst="rect">
            <a:avLst/>
          </a:prstGeom>
          <a:noFill/>
          <a:ln>
            <a:noFill/>
          </a:ln>
          <a:effectLst>
            <a:outerShdw blurRad="500063" dist="133350" dir="4680000" algn="bl" rotWithShape="0">
              <a:srgbClr val="000000">
                <a:alpha val="12000"/>
              </a:srgbClr>
            </a:outerShdw>
          </a:effectLst>
        </p:spPr>
      </p:pic>
      <p:sp>
        <p:nvSpPr>
          <p:cNvPr id="252" name="Google Shape;252;p43"/>
          <p:cNvSpPr txBox="1"/>
          <p:nvPr/>
        </p:nvSpPr>
        <p:spPr>
          <a:xfrm>
            <a:off x="850575" y="540625"/>
            <a:ext cx="1734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dk1"/>
                </a:solidFill>
                <a:latin typeface="Calibri"/>
                <a:ea typeface="Calibri"/>
                <a:cs typeface="Calibri"/>
                <a:sym typeface="Calibri"/>
              </a:rPr>
              <a:t>Citations</a:t>
            </a:r>
            <a:endParaRPr sz="2400" b="1">
              <a:solidFill>
                <a:schemeClr val="dk1"/>
              </a:solidFill>
              <a:latin typeface="Calibri"/>
              <a:ea typeface="Calibri"/>
              <a:cs typeface="Calibri"/>
              <a:sym typeface="Calibri"/>
            </a:endParaRPr>
          </a:p>
        </p:txBody>
      </p:sp>
      <p:sp>
        <p:nvSpPr>
          <p:cNvPr id="253" name="Google Shape;253;p43"/>
          <p:cNvSpPr txBox="1"/>
          <p:nvPr/>
        </p:nvSpPr>
        <p:spPr>
          <a:xfrm>
            <a:off x="797500" y="3043825"/>
            <a:ext cx="18216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dk1"/>
                </a:solidFill>
                <a:latin typeface="Calibri"/>
                <a:ea typeface="Calibri"/>
                <a:cs typeface="Calibri"/>
                <a:sym typeface="Calibri"/>
              </a:rPr>
              <a:t>Altmetrics</a:t>
            </a:r>
            <a:endParaRPr sz="2400" b="1">
              <a:solidFill>
                <a:schemeClr val="dk1"/>
              </a:solidFill>
              <a:latin typeface="Calibri"/>
              <a:ea typeface="Calibri"/>
              <a:cs typeface="Calibri"/>
              <a:sym typeface="Calibri"/>
            </a:endParaRPr>
          </a:p>
        </p:txBody>
      </p:sp>
      <p:pic>
        <p:nvPicPr>
          <p:cNvPr id="254" name="Google Shape;254;p43"/>
          <p:cNvPicPr preferRelativeResize="0"/>
          <p:nvPr/>
        </p:nvPicPr>
        <p:blipFill>
          <a:blip r:embed="rId4">
            <a:alphaModFix/>
          </a:blip>
          <a:stretch>
            <a:fillRect/>
          </a:stretch>
        </p:blipFill>
        <p:spPr>
          <a:xfrm>
            <a:off x="2143125" y="3828325"/>
            <a:ext cx="7286347" cy="2454475"/>
          </a:xfrm>
          <a:prstGeom prst="rect">
            <a:avLst/>
          </a:prstGeom>
          <a:noFill/>
          <a:ln>
            <a:noFill/>
          </a:ln>
          <a:effectLst>
            <a:outerShdw blurRad="500063" dist="133350" dir="4680000" algn="bl" rotWithShape="0">
              <a:srgbClr val="000000">
                <a:alpha val="12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xfrm>
            <a:off x="361569" y="302800"/>
            <a:ext cx="11156700" cy="702000"/>
          </a:xfrm>
          <a:prstGeom prst="rect">
            <a:avLst/>
          </a:prstGeom>
        </p:spPr>
        <p:txBody>
          <a:bodyPr spcFirstLastPara="1" wrap="square" lIns="91425" tIns="45700" rIns="91425" bIns="45700" anchor="ctr" anchorCtr="0">
            <a:noAutofit/>
          </a:bodyPr>
          <a:lstStyle/>
          <a:p>
            <a:pPr marL="0" lvl="0" indent="0" algn="l" rtl="0">
              <a:lnSpc>
                <a:spcPct val="150000"/>
              </a:lnSpc>
              <a:spcBef>
                <a:spcPts val="700"/>
              </a:spcBef>
              <a:spcAft>
                <a:spcPts val="0"/>
              </a:spcAft>
              <a:buNone/>
            </a:pPr>
            <a:r>
              <a:rPr lang="en-GB" sz="3600">
                <a:solidFill>
                  <a:srgbClr val="556471"/>
                </a:solidFill>
              </a:rPr>
              <a:t>Identity (DOI)</a:t>
            </a:r>
            <a:endParaRPr sz="3600">
              <a:solidFill>
                <a:srgbClr val="556471"/>
              </a:solidFill>
            </a:endParaRPr>
          </a:p>
        </p:txBody>
      </p:sp>
      <p:pic>
        <p:nvPicPr>
          <p:cNvPr id="261" name="Google Shape;261;p44"/>
          <p:cNvPicPr preferRelativeResize="0"/>
          <p:nvPr/>
        </p:nvPicPr>
        <p:blipFill>
          <a:blip r:embed="rId3">
            <a:alphaModFix/>
          </a:blip>
          <a:stretch>
            <a:fillRect/>
          </a:stretch>
        </p:blipFill>
        <p:spPr>
          <a:xfrm>
            <a:off x="369500" y="2753075"/>
            <a:ext cx="3962400" cy="1152525"/>
          </a:xfrm>
          <a:prstGeom prst="rect">
            <a:avLst/>
          </a:prstGeom>
          <a:noFill/>
          <a:ln>
            <a:noFill/>
          </a:ln>
        </p:spPr>
      </p:pic>
      <p:pic>
        <p:nvPicPr>
          <p:cNvPr id="262" name="Google Shape;262;p44"/>
          <p:cNvPicPr preferRelativeResize="0"/>
          <p:nvPr/>
        </p:nvPicPr>
        <p:blipFill>
          <a:blip r:embed="rId4">
            <a:alphaModFix/>
          </a:blip>
          <a:stretch>
            <a:fillRect/>
          </a:stretch>
        </p:blipFill>
        <p:spPr>
          <a:xfrm>
            <a:off x="5150941" y="0"/>
            <a:ext cx="7041058"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67"/>
        <p:cNvGrpSpPr/>
        <p:nvPr/>
      </p:nvGrpSpPr>
      <p:grpSpPr>
        <a:xfrm>
          <a:off x="0" y="0"/>
          <a:ext cx="0" cy="0"/>
          <a:chOff x="0" y="0"/>
          <a:chExt cx="0" cy="0"/>
        </a:xfrm>
      </p:grpSpPr>
      <p:pic>
        <p:nvPicPr>
          <p:cNvPr id="268" name="Google Shape;268;p45"/>
          <p:cNvPicPr preferRelativeResize="0"/>
          <p:nvPr/>
        </p:nvPicPr>
        <p:blipFill>
          <a:blip r:embed="rId3">
            <a:alphaModFix/>
          </a:blip>
          <a:stretch>
            <a:fillRect/>
          </a:stretch>
        </p:blipFill>
        <p:spPr>
          <a:xfrm>
            <a:off x="892625" y="3479425"/>
            <a:ext cx="10129149" cy="4492626"/>
          </a:xfrm>
          <a:prstGeom prst="rect">
            <a:avLst/>
          </a:prstGeom>
          <a:noFill/>
          <a:ln>
            <a:noFill/>
          </a:ln>
          <a:effectLst>
            <a:outerShdw blurRad="571500" dist="114300" dir="5400000" algn="bl" rotWithShape="0">
              <a:srgbClr val="000000">
                <a:alpha val="10000"/>
              </a:srgbClr>
            </a:outerShdw>
          </a:effectLst>
        </p:spPr>
      </p:pic>
      <p:pic>
        <p:nvPicPr>
          <p:cNvPr id="269" name="Google Shape;269;p45"/>
          <p:cNvPicPr preferRelativeResize="0"/>
          <p:nvPr/>
        </p:nvPicPr>
        <p:blipFill>
          <a:blip r:embed="rId4">
            <a:alphaModFix/>
          </a:blip>
          <a:stretch>
            <a:fillRect/>
          </a:stretch>
        </p:blipFill>
        <p:spPr>
          <a:xfrm>
            <a:off x="892625" y="316875"/>
            <a:ext cx="7361475" cy="2800825"/>
          </a:xfrm>
          <a:prstGeom prst="rect">
            <a:avLst/>
          </a:prstGeom>
          <a:noFill/>
          <a:ln>
            <a:noFill/>
          </a:ln>
          <a:effectLst>
            <a:outerShdw blurRad="571500" dist="114300" dir="5400000" algn="bl" rotWithShape="0">
              <a:srgbClr val="000000">
                <a:alpha val="1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6"/>
          <p:cNvSpPr txBox="1">
            <a:spLocks noGrp="1"/>
          </p:cNvSpPr>
          <p:nvPr>
            <p:ph type="subTitle" idx="1"/>
          </p:nvPr>
        </p:nvSpPr>
        <p:spPr>
          <a:xfrm>
            <a:off x="678873" y="512618"/>
            <a:ext cx="10792800" cy="57495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850"/>
              <a:buNone/>
            </a:pPr>
            <a:r>
              <a:rPr lang="en-GB" sz="3600">
                <a:solidFill>
                  <a:srgbClr val="50B9AE"/>
                </a:solidFill>
              </a:rPr>
              <a:t>Some Numbers</a:t>
            </a:r>
            <a:endParaRPr sz="3600">
              <a:solidFill>
                <a:srgbClr val="50B9AE"/>
              </a:solidFill>
            </a:endParaRPr>
          </a:p>
          <a:p>
            <a:pPr marL="0" lvl="0" indent="0" algn="l" rtl="0">
              <a:lnSpc>
                <a:spcPct val="70000"/>
              </a:lnSpc>
              <a:spcBef>
                <a:spcPts val="1000"/>
              </a:spcBef>
              <a:spcAft>
                <a:spcPts val="0"/>
              </a:spcAft>
              <a:buClr>
                <a:schemeClr val="dk1"/>
              </a:buClr>
              <a:buSzPts val="1850"/>
              <a:buNone/>
            </a:pPr>
            <a:endParaRPr/>
          </a:p>
          <a:p>
            <a:pPr marL="0" lvl="0" indent="0" algn="l" rtl="0">
              <a:lnSpc>
                <a:spcPct val="70000"/>
              </a:lnSpc>
              <a:spcBef>
                <a:spcPts val="1000"/>
              </a:spcBef>
              <a:spcAft>
                <a:spcPts val="0"/>
              </a:spcAft>
              <a:buClr>
                <a:schemeClr val="dk1"/>
              </a:buClr>
              <a:buSzPts val="1850"/>
              <a:buNone/>
            </a:pPr>
            <a:r>
              <a:rPr lang="en-GB">
                <a:solidFill>
                  <a:schemeClr val="dk2"/>
                </a:solidFill>
              </a:rPr>
              <a:t>Launched in 2011</a:t>
            </a:r>
            <a:endParaRPr>
              <a:solidFill>
                <a:schemeClr val="dk2"/>
              </a:solidFill>
            </a:endParaRPr>
          </a:p>
          <a:p>
            <a:pPr marL="0" lvl="0" indent="0" algn="l" rtl="0">
              <a:lnSpc>
                <a:spcPct val="70000"/>
              </a:lnSpc>
              <a:spcBef>
                <a:spcPts val="1000"/>
              </a:spcBef>
              <a:spcAft>
                <a:spcPts val="0"/>
              </a:spcAft>
              <a:buClr>
                <a:schemeClr val="dk1"/>
              </a:buClr>
              <a:buSzPts val="1850"/>
              <a:buNone/>
            </a:pPr>
            <a:r>
              <a:rPr lang="en-GB">
                <a:solidFill>
                  <a:schemeClr val="dk2"/>
                </a:solidFill>
              </a:rPr>
              <a:t>Team of 40</a:t>
            </a:r>
            <a:endParaRPr>
              <a:solidFill>
                <a:schemeClr val="dk2"/>
              </a:solidFill>
            </a:endParaRPr>
          </a:p>
          <a:p>
            <a:pPr marL="0" lvl="0" indent="0" algn="l" rtl="0">
              <a:lnSpc>
                <a:spcPct val="70000"/>
              </a:lnSpc>
              <a:spcBef>
                <a:spcPts val="1000"/>
              </a:spcBef>
              <a:spcAft>
                <a:spcPts val="0"/>
              </a:spcAft>
              <a:buClr>
                <a:schemeClr val="dk1"/>
              </a:buClr>
              <a:buSzPts val="1850"/>
              <a:buNone/>
            </a:pPr>
            <a:r>
              <a:rPr lang="en-GB">
                <a:solidFill>
                  <a:schemeClr val="dk2"/>
                </a:solidFill>
              </a:rPr>
              <a:t>27 Developers</a:t>
            </a:r>
            <a:endParaRPr>
              <a:solidFill>
                <a:schemeClr val="dk2"/>
              </a:solidFill>
            </a:endParaRPr>
          </a:p>
          <a:p>
            <a:pPr marL="0" lvl="0" indent="0" algn="l" rtl="0">
              <a:lnSpc>
                <a:spcPct val="70000"/>
              </a:lnSpc>
              <a:spcBef>
                <a:spcPts val="1000"/>
              </a:spcBef>
              <a:spcAft>
                <a:spcPts val="0"/>
              </a:spcAft>
              <a:buClr>
                <a:schemeClr val="dk1"/>
              </a:buClr>
              <a:buSzPts val="1850"/>
              <a:buNone/>
            </a:pPr>
            <a:endParaRPr>
              <a:solidFill>
                <a:schemeClr val="dk2"/>
              </a:solidFill>
            </a:endParaRPr>
          </a:p>
          <a:p>
            <a:pPr marL="0" lvl="0" indent="0" algn="l" rtl="0">
              <a:lnSpc>
                <a:spcPct val="70000"/>
              </a:lnSpc>
              <a:spcBef>
                <a:spcPts val="1000"/>
              </a:spcBef>
              <a:spcAft>
                <a:spcPts val="0"/>
              </a:spcAft>
              <a:buClr>
                <a:schemeClr val="dk1"/>
              </a:buClr>
              <a:buSzPts val="1850"/>
              <a:buNone/>
            </a:pPr>
            <a:r>
              <a:rPr lang="en-GB">
                <a:solidFill>
                  <a:schemeClr val="dk2"/>
                </a:solidFill>
              </a:rPr>
              <a:t>Outputs - </a:t>
            </a:r>
            <a:r>
              <a:rPr lang="en-GB" b="1">
                <a:solidFill>
                  <a:srgbClr val="A43441"/>
                </a:solidFill>
              </a:rPr>
              <a:t>1.5m DOIs</a:t>
            </a:r>
            <a:r>
              <a:rPr lang="en-GB">
                <a:solidFill>
                  <a:schemeClr val="dk2"/>
                </a:solidFill>
              </a:rPr>
              <a:t> minted through DataCite</a:t>
            </a:r>
            <a:endParaRPr>
              <a:solidFill>
                <a:schemeClr val="dk2"/>
              </a:solidFill>
            </a:endParaRPr>
          </a:p>
          <a:p>
            <a:pPr marL="0" lvl="0" indent="0" algn="l" rtl="0">
              <a:lnSpc>
                <a:spcPct val="70000"/>
              </a:lnSpc>
              <a:spcBef>
                <a:spcPts val="1000"/>
              </a:spcBef>
              <a:spcAft>
                <a:spcPts val="0"/>
              </a:spcAft>
              <a:buClr>
                <a:schemeClr val="dk1"/>
              </a:buClr>
              <a:buSzPts val="1850"/>
              <a:buNone/>
            </a:pPr>
            <a:r>
              <a:rPr lang="en-GB">
                <a:solidFill>
                  <a:schemeClr val="dk2"/>
                </a:solidFill>
              </a:rPr>
              <a:t>Over </a:t>
            </a:r>
            <a:r>
              <a:rPr lang="en-GB" b="1">
                <a:solidFill>
                  <a:srgbClr val="A43441"/>
                </a:solidFill>
              </a:rPr>
              <a:t>20,000 citations</a:t>
            </a:r>
            <a:r>
              <a:rPr lang="en-GB">
                <a:solidFill>
                  <a:schemeClr val="dk2"/>
                </a:solidFill>
              </a:rPr>
              <a:t> of Figshare DOIs in peer reviewed journals</a:t>
            </a:r>
            <a:endParaRPr>
              <a:solidFill>
                <a:schemeClr val="dk2"/>
              </a:solidFill>
            </a:endParaRPr>
          </a:p>
          <a:p>
            <a:pPr marL="0" lvl="0" indent="0" algn="l" rtl="0">
              <a:lnSpc>
                <a:spcPct val="70000"/>
              </a:lnSpc>
              <a:spcBef>
                <a:spcPts val="1000"/>
              </a:spcBef>
              <a:spcAft>
                <a:spcPts val="0"/>
              </a:spcAft>
              <a:buClr>
                <a:schemeClr val="dk1"/>
              </a:buClr>
              <a:buSzPts val="1850"/>
              <a:buNone/>
            </a:pPr>
            <a:r>
              <a:rPr lang="en-GB" b="1">
                <a:solidFill>
                  <a:srgbClr val="A43441"/>
                </a:solidFill>
              </a:rPr>
              <a:t>44% growth</a:t>
            </a:r>
            <a:r>
              <a:rPr lang="en-GB">
                <a:solidFill>
                  <a:schemeClr val="dk2"/>
                </a:solidFill>
              </a:rPr>
              <a:t> yoy of citations to outputs</a:t>
            </a:r>
            <a:endParaRPr>
              <a:solidFill>
                <a:schemeClr val="dk2"/>
              </a:solidFill>
            </a:endParaRPr>
          </a:p>
          <a:p>
            <a:pPr marL="0" lvl="0" indent="0" algn="l" rtl="0">
              <a:lnSpc>
                <a:spcPct val="70000"/>
              </a:lnSpc>
              <a:spcBef>
                <a:spcPts val="1000"/>
              </a:spcBef>
              <a:spcAft>
                <a:spcPts val="0"/>
              </a:spcAft>
              <a:buClr>
                <a:schemeClr val="dk1"/>
              </a:buClr>
              <a:buSzPts val="1757"/>
              <a:buNone/>
            </a:pPr>
            <a:r>
              <a:rPr lang="en-GB" b="1">
                <a:solidFill>
                  <a:srgbClr val="A43441"/>
                </a:solidFill>
              </a:rPr>
              <a:t>17,161</a:t>
            </a:r>
            <a:r>
              <a:rPr lang="en-GB">
                <a:solidFill>
                  <a:schemeClr val="dk2"/>
                </a:solidFill>
              </a:rPr>
              <a:t> outputs have an Altmetric score</a:t>
            </a:r>
            <a:endParaRPr>
              <a:solidFill>
                <a:schemeClr val="dk2"/>
              </a:solidFill>
            </a:endParaRPr>
          </a:p>
          <a:p>
            <a:pPr marL="0" lvl="0" indent="0" algn="l" rtl="0">
              <a:lnSpc>
                <a:spcPct val="70000"/>
              </a:lnSpc>
              <a:spcBef>
                <a:spcPts val="1000"/>
              </a:spcBef>
              <a:spcAft>
                <a:spcPts val="0"/>
              </a:spcAft>
              <a:buClr>
                <a:schemeClr val="dk1"/>
              </a:buClr>
              <a:buSzPts val="1850"/>
              <a:buNone/>
            </a:pPr>
            <a:r>
              <a:rPr lang="en-GB" b="1">
                <a:solidFill>
                  <a:srgbClr val="A43441"/>
                </a:solidFill>
              </a:rPr>
              <a:t>78 Ambassadors</a:t>
            </a:r>
            <a:r>
              <a:rPr lang="en-GB">
                <a:solidFill>
                  <a:schemeClr val="dk2"/>
                </a:solidFill>
              </a:rPr>
              <a:t> from </a:t>
            </a:r>
            <a:r>
              <a:rPr lang="en-GB" b="1">
                <a:solidFill>
                  <a:srgbClr val="A43441"/>
                </a:solidFill>
              </a:rPr>
              <a:t>27 countries</a:t>
            </a:r>
            <a:endParaRPr b="1">
              <a:solidFill>
                <a:srgbClr val="A43441"/>
              </a:solidFill>
            </a:endParaRPr>
          </a:p>
          <a:p>
            <a:pPr marL="0" lvl="0" indent="0" algn="l" rtl="0">
              <a:lnSpc>
                <a:spcPct val="70000"/>
              </a:lnSpc>
              <a:spcBef>
                <a:spcPts val="1000"/>
              </a:spcBef>
              <a:spcAft>
                <a:spcPts val="0"/>
              </a:spcAft>
              <a:buClr>
                <a:schemeClr val="dk1"/>
              </a:buClr>
              <a:buSzPts val="1850"/>
              <a:buNone/>
            </a:pPr>
            <a:endParaRPr>
              <a:solidFill>
                <a:schemeClr val="dk2"/>
              </a:solidFill>
            </a:endParaRPr>
          </a:p>
          <a:p>
            <a:pPr marL="0" lvl="0" indent="0" algn="l" rtl="0">
              <a:lnSpc>
                <a:spcPct val="70000"/>
              </a:lnSpc>
              <a:spcBef>
                <a:spcPts val="1000"/>
              </a:spcBef>
              <a:spcAft>
                <a:spcPts val="0"/>
              </a:spcAft>
              <a:buClr>
                <a:schemeClr val="dk1"/>
              </a:buClr>
              <a:buSzPts val="1850"/>
              <a:buNone/>
            </a:pPr>
            <a:r>
              <a:rPr lang="en-GB">
                <a:solidFill>
                  <a:schemeClr val="dk2"/>
                </a:solidFill>
              </a:rPr>
              <a:t>Researcher accounts 100s of thousands</a:t>
            </a:r>
            <a:endParaRPr>
              <a:solidFill>
                <a:schemeClr val="dk2"/>
              </a:solidFill>
            </a:endParaRPr>
          </a:p>
          <a:p>
            <a:pPr marL="0" lvl="0" indent="0" algn="l" rtl="0">
              <a:lnSpc>
                <a:spcPct val="70000"/>
              </a:lnSpc>
              <a:spcBef>
                <a:spcPts val="1000"/>
              </a:spcBef>
              <a:spcAft>
                <a:spcPts val="0"/>
              </a:spcAft>
              <a:buClr>
                <a:schemeClr val="dk1"/>
              </a:buClr>
              <a:buSzPts val="1850"/>
              <a:buNone/>
            </a:pPr>
            <a:r>
              <a:rPr lang="en-GB">
                <a:solidFill>
                  <a:schemeClr val="dk2"/>
                </a:solidFill>
              </a:rPr>
              <a:t>Hundreds of TBs not PBs</a:t>
            </a:r>
            <a:endParaRPr>
              <a:solidFill>
                <a:schemeClr val="dk2"/>
              </a:solidFill>
            </a:endParaRPr>
          </a:p>
          <a:p>
            <a:pPr marL="0" lvl="0" indent="0" algn="l" rtl="0">
              <a:lnSpc>
                <a:spcPct val="70000"/>
              </a:lnSpc>
              <a:spcBef>
                <a:spcPts val="1000"/>
              </a:spcBef>
              <a:spcAft>
                <a:spcPts val="0"/>
              </a:spcAft>
              <a:buClr>
                <a:schemeClr val="dk1"/>
              </a:buClr>
              <a:buSzPts val="1850"/>
              <a:buNone/>
            </a:pPr>
            <a:r>
              <a:rPr lang="en-GB">
                <a:solidFill>
                  <a:schemeClr val="dk2"/>
                </a:solidFill>
              </a:rPr>
              <a:t>175 million API hits in last year</a:t>
            </a:r>
            <a:endParaRPr>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7"/>
          <p:cNvPicPr preferRelativeResize="0"/>
          <p:nvPr/>
        </p:nvPicPr>
        <p:blipFill rotWithShape="1">
          <a:blip r:embed="rId3">
            <a:alphaModFix/>
          </a:blip>
          <a:srcRect/>
          <a:stretch/>
        </p:blipFill>
        <p:spPr>
          <a:xfrm>
            <a:off x="657070" y="2999213"/>
            <a:ext cx="1960225" cy="822728"/>
          </a:xfrm>
          <a:prstGeom prst="rect">
            <a:avLst/>
          </a:prstGeom>
          <a:noFill/>
          <a:ln>
            <a:noFill/>
          </a:ln>
        </p:spPr>
      </p:pic>
      <p:pic>
        <p:nvPicPr>
          <p:cNvPr id="281" name="Google Shape;281;p47"/>
          <p:cNvPicPr preferRelativeResize="0"/>
          <p:nvPr/>
        </p:nvPicPr>
        <p:blipFill rotWithShape="1">
          <a:blip r:embed="rId4">
            <a:alphaModFix/>
          </a:blip>
          <a:srcRect/>
          <a:stretch/>
        </p:blipFill>
        <p:spPr>
          <a:xfrm>
            <a:off x="620260" y="3958438"/>
            <a:ext cx="2046952" cy="1200493"/>
          </a:xfrm>
          <a:prstGeom prst="rect">
            <a:avLst/>
          </a:prstGeom>
          <a:noFill/>
          <a:ln>
            <a:noFill/>
          </a:ln>
        </p:spPr>
      </p:pic>
      <p:pic>
        <p:nvPicPr>
          <p:cNvPr id="282" name="Google Shape;282;p47"/>
          <p:cNvPicPr preferRelativeResize="0"/>
          <p:nvPr/>
        </p:nvPicPr>
        <p:blipFill rotWithShape="1">
          <a:blip r:embed="rId5">
            <a:alphaModFix/>
          </a:blip>
          <a:srcRect/>
          <a:stretch/>
        </p:blipFill>
        <p:spPr>
          <a:xfrm>
            <a:off x="550402" y="1954475"/>
            <a:ext cx="2316774" cy="752060"/>
          </a:xfrm>
          <a:prstGeom prst="rect">
            <a:avLst/>
          </a:prstGeom>
          <a:noFill/>
          <a:ln>
            <a:noFill/>
          </a:ln>
        </p:spPr>
      </p:pic>
      <p:pic>
        <p:nvPicPr>
          <p:cNvPr id="283" name="Google Shape;283;p47"/>
          <p:cNvPicPr preferRelativeResize="0"/>
          <p:nvPr/>
        </p:nvPicPr>
        <p:blipFill>
          <a:blip r:embed="rId6">
            <a:alphaModFix/>
          </a:blip>
          <a:stretch>
            <a:fillRect/>
          </a:stretch>
        </p:blipFill>
        <p:spPr>
          <a:xfrm>
            <a:off x="3019576" y="838200"/>
            <a:ext cx="9020023" cy="54917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8"/>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289" name="Google Shape;289;p48"/>
          <p:cNvSpPr txBox="1"/>
          <p:nvPr/>
        </p:nvSpPr>
        <p:spPr>
          <a:xfrm>
            <a:off x="3948115" y="1240633"/>
            <a:ext cx="184800" cy="5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Gill Sans"/>
              <a:ea typeface="Gill Sans"/>
              <a:cs typeface="Gill Sans"/>
              <a:sym typeface="Gill Sans"/>
            </a:endParaRPr>
          </a:p>
        </p:txBody>
      </p:sp>
      <p:pic>
        <p:nvPicPr>
          <p:cNvPr id="290" name="Google Shape;290;p48"/>
          <p:cNvPicPr preferRelativeResize="0"/>
          <p:nvPr/>
        </p:nvPicPr>
        <p:blipFill rotWithShape="1">
          <a:blip r:embed="rId4">
            <a:alphaModFix/>
          </a:blip>
          <a:srcRect/>
          <a:stretch/>
        </p:blipFill>
        <p:spPr>
          <a:xfrm>
            <a:off x="8869364" y="650756"/>
            <a:ext cx="1223963" cy="370285"/>
          </a:xfrm>
          <a:prstGeom prst="rect">
            <a:avLst/>
          </a:prstGeom>
          <a:noFill/>
          <a:ln>
            <a:noFill/>
          </a:ln>
        </p:spPr>
      </p:pic>
      <p:sp>
        <p:nvSpPr>
          <p:cNvPr id="291" name="Google Shape;291;p48"/>
          <p:cNvSpPr txBox="1">
            <a:spLocks noGrp="1"/>
          </p:cNvSpPr>
          <p:nvPr>
            <p:ph type="subTitle" idx="1"/>
          </p:nvPr>
        </p:nvSpPr>
        <p:spPr>
          <a:xfrm>
            <a:off x="3448337" y="2674145"/>
            <a:ext cx="5097300" cy="1643100"/>
          </a:xfrm>
          <a:prstGeom prst="rect">
            <a:avLst/>
          </a:prstGeom>
          <a:solidFill>
            <a:srgbClr val="464646">
              <a:alpha val="25880"/>
            </a:srgbClr>
          </a:solidFill>
          <a:ln>
            <a:noFill/>
          </a:ln>
        </p:spPr>
        <p:txBody>
          <a:bodyPr spcFirstLastPara="1" wrap="square" lIns="68550" tIns="68550" rIns="68550" bIns="68550" anchor="ctr" anchorCtr="0">
            <a:noAutofit/>
          </a:bodyPr>
          <a:lstStyle/>
          <a:p>
            <a:pPr marL="0" lvl="0" indent="0" algn="ctr" rtl="0">
              <a:lnSpc>
                <a:spcPct val="90000"/>
              </a:lnSpc>
              <a:spcBef>
                <a:spcPts val="0"/>
              </a:spcBef>
              <a:spcAft>
                <a:spcPts val="0"/>
              </a:spcAft>
              <a:buClr>
                <a:schemeClr val="lt1"/>
              </a:buClr>
              <a:buSzPts val="3600"/>
              <a:buNone/>
            </a:pPr>
            <a:r>
              <a:rPr lang="en-GB" sz="3600">
                <a:solidFill>
                  <a:schemeClr val="lt1"/>
                </a:solidFill>
              </a:rPr>
              <a:t>Repository Basics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9"/>
          <p:cNvSpPr txBox="1">
            <a:spLocks noGrp="1"/>
          </p:cNvSpPr>
          <p:nvPr>
            <p:ph type="subTitle" idx="1"/>
          </p:nvPr>
        </p:nvSpPr>
        <p:spPr>
          <a:xfrm>
            <a:off x="678873" y="741218"/>
            <a:ext cx="10792800" cy="5749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endParaRPr sz="3000"/>
          </a:p>
          <a:p>
            <a:pPr marL="0" lvl="0" indent="0" algn="l" rtl="0">
              <a:lnSpc>
                <a:spcPct val="90000"/>
              </a:lnSpc>
              <a:spcBef>
                <a:spcPts val="1000"/>
              </a:spcBef>
              <a:spcAft>
                <a:spcPts val="0"/>
              </a:spcAft>
              <a:buNone/>
            </a:pPr>
            <a:endParaRPr sz="3000"/>
          </a:p>
          <a:p>
            <a:pPr marL="0" lvl="0" indent="0" algn="ctr" rtl="0">
              <a:lnSpc>
                <a:spcPct val="90000"/>
              </a:lnSpc>
              <a:spcBef>
                <a:spcPts val="1000"/>
              </a:spcBef>
              <a:spcAft>
                <a:spcPts val="0"/>
              </a:spcAft>
              <a:buNone/>
            </a:pPr>
            <a:r>
              <a:rPr lang="en-GB" sz="3600" b="1">
                <a:solidFill>
                  <a:srgbClr val="A43441"/>
                </a:solidFill>
              </a:rPr>
              <a:t>Sustainability</a:t>
            </a:r>
            <a:endParaRPr sz="3600" b="1">
              <a:solidFill>
                <a:srgbClr val="A43441"/>
              </a:solidFill>
            </a:endParaRPr>
          </a:p>
          <a:p>
            <a:pPr marL="0" lvl="0" indent="0" algn="ctr" rtl="0">
              <a:spcBef>
                <a:spcPts val="1000"/>
              </a:spcBef>
              <a:spcAft>
                <a:spcPts val="0"/>
              </a:spcAft>
              <a:buNone/>
            </a:pPr>
            <a:r>
              <a:rPr lang="en-GB" sz="3600" b="1">
                <a:solidFill>
                  <a:schemeClr val="dk2"/>
                </a:solidFill>
              </a:rPr>
              <a:t>System Integrity</a:t>
            </a:r>
            <a:endParaRPr sz="3600" b="1">
              <a:solidFill>
                <a:schemeClr val="dk2"/>
              </a:solidFill>
            </a:endParaRPr>
          </a:p>
          <a:p>
            <a:pPr marL="0" lvl="0" indent="0" algn="ctr" rtl="0">
              <a:lnSpc>
                <a:spcPct val="90000"/>
              </a:lnSpc>
              <a:spcBef>
                <a:spcPts val="1000"/>
              </a:spcBef>
              <a:spcAft>
                <a:spcPts val="0"/>
              </a:spcAft>
              <a:buNone/>
            </a:pPr>
            <a:r>
              <a:rPr lang="en-GB" sz="3600" b="1">
                <a:solidFill>
                  <a:srgbClr val="50B9AE"/>
                </a:solidFill>
              </a:rPr>
              <a:t>Accessibility</a:t>
            </a:r>
            <a:endParaRPr sz="3600" b="1">
              <a:solidFill>
                <a:srgbClr val="50B9AE"/>
              </a:solidFill>
            </a:endParaRPr>
          </a:p>
          <a:p>
            <a:pPr marL="0" lvl="0" indent="0" algn="ctr" rtl="0">
              <a:lnSpc>
                <a:spcPct val="90000"/>
              </a:lnSpc>
              <a:spcBef>
                <a:spcPts val="1000"/>
              </a:spcBef>
              <a:spcAft>
                <a:spcPts val="0"/>
              </a:spcAft>
              <a:buNone/>
            </a:pPr>
            <a:r>
              <a:rPr lang="en-GB" sz="3600" b="1">
                <a:solidFill>
                  <a:srgbClr val="93C62D"/>
                </a:solidFill>
              </a:rPr>
              <a:t>Preservation</a:t>
            </a:r>
            <a:endParaRPr sz="3600" b="1">
              <a:solidFill>
                <a:srgbClr val="93C62D"/>
              </a:solidFill>
            </a:endParaRPr>
          </a:p>
          <a:p>
            <a:pPr marL="0" lvl="0" indent="0" algn="l" rtl="0">
              <a:lnSpc>
                <a:spcPct val="90000"/>
              </a:lnSpc>
              <a:spcBef>
                <a:spcPts val="1000"/>
              </a:spcBef>
              <a:spcAft>
                <a:spcPts val="0"/>
              </a:spcAft>
              <a:buClr>
                <a:schemeClr val="dk1"/>
              </a:buClr>
              <a:buSzPts val="2000"/>
              <a:buNone/>
            </a:pPr>
            <a:endParaRPr sz="36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50"/>
          <p:cNvPicPr preferRelativeResize="0"/>
          <p:nvPr/>
        </p:nvPicPr>
        <p:blipFill>
          <a:blip r:embed="rId3">
            <a:alphaModFix/>
          </a:blip>
          <a:stretch>
            <a:fillRect/>
          </a:stretch>
        </p:blipFill>
        <p:spPr>
          <a:xfrm>
            <a:off x="228600" y="203200"/>
            <a:ext cx="2782797" cy="6654798"/>
          </a:xfrm>
          <a:prstGeom prst="rect">
            <a:avLst/>
          </a:prstGeom>
          <a:noFill/>
          <a:ln>
            <a:noFill/>
          </a:ln>
        </p:spPr>
      </p:pic>
      <p:pic>
        <p:nvPicPr>
          <p:cNvPr id="303" name="Google Shape;303;p50"/>
          <p:cNvPicPr preferRelativeResize="0"/>
          <p:nvPr/>
        </p:nvPicPr>
        <p:blipFill>
          <a:blip r:embed="rId4">
            <a:alphaModFix/>
          </a:blip>
          <a:stretch>
            <a:fillRect/>
          </a:stretch>
        </p:blipFill>
        <p:spPr>
          <a:xfrm>
            <a:off x="3205833" y="203200"/>
            <a:ext cx="2782797" cy="6693992"/>
          </a:xfrm>
          <a:prstGeom prst="rect">
            <a:avLst/>
          </a:prstGeom>
          <a:noFill/>
          <a:ln>
            <a:noFill/>
          </a:ln>
        </p:spPr>
      </p:pic>
      <p:pic>
        <p:nvPicPr>
          <p:cNvPr id="304" name="Google Shape;304;p50"/>
          <p:cNvPicPr preferRelativeResize="0"/>
          <p:nvPr/>
        </p:nvPicPr>
        <p:blipFill>
          <a:blip r:embed="rId5">
            <a:alphaModFix/>
          </a:blip>
          <a:stretch>
            <a:fillRect/>
          </a:stretch>
        </p:blipFill>
        <p:spPr>
          <a:xfrm>
            <a:off x="6167267" y="203200"/>
            <a:ext cx="2782797" cy="6654798"/>
          </a:xfrm>
          <a:prstGeom prst="rect">
            <a:avLst/>
          </a:prstGeom>
          <a:noFill/>
          <a:ln>
            <a:noFill/>
          </a:ln>
        </p:spPr>
      </p:pic>
      <p:pic>
        <p:nvPicPr>
          <p:cNvPr id="305" name="Google Shape;305;p50"/>
          <p:cNvPicPr preferRelativeResize="0"/>
          <p:nvPr/>
        </p:nvPicPr>
        <p:blipFill>
          <a:blip r:embed="rId6">
            <a:alphaModFix/>
          </a:blip>
          <a:stretch>
            <a:fillRect/>
          </a:stretch>
        </p:blipFill>
        <p:spPr>
          <a:xfrm>
            <a:off x="9144500" y="203200"/>
            <a:ext cx="2782803" cy="66547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66"/>
        <p:cNvGrpSpPr/>
        <p:nvPr/>
      </p:nvGrpSpPr>
      <p:grpSpPr>
        <a:xfrm>
          <a:off x="0" y="0"/>
          <a:ext cx="0" cy="0"/>
          <a:chOff x="0" y="0"/>
          <a:chExt cx="0" cy="0"/>
        </a:xfrm>
      </p:grpSpPr>
      <p:sp>
        <p:nvSpPr>
          <p:cNvPr id="167" name="Google Shape;167;p33"/>
          <p:cNvSpPr txBox="1">
            <a:spLocks noGrp="1"/>
          </p:cNvSpPr>
          <p:nvPr>
            <p:ph type="title"/>
          </p:nvPr>
        </p:nvSpPr>
        <p:spPr>
          <a:xfrm>
            <a:off x="433575" y="429475"/>
            <a:ext cx="11229900" cy="561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2400" b="1">
                <a:solidFill>
                  <a:schemeClr val="dk2"/>
                </a:solidFill>
              </a:rPr>
              <a:t>About Figshare</a:t>
            </a:r>
            <a:endParaRPr sz="2400" b="1">
              <a:solidFill>
                <a:schemeClr val="dk2"/>
              </a:solidFill>
            </a:endParaRPr>
          </a:p>
        </p:txBody>
      </p:sp>
      <p:sp>
        <p:nvSpPr>
          <p:cNvPr id="168" name="Google Shape;168;p33"/>
          <p:cNvSpPr txBox="1">
            <a:spLocks noGrp="1"/>
          </p:cNvSpPr>
          <p:nvPr>
            <p:ph type="body" idx="1"/>
          </p:nvPr>
        </p:nvSpPr>
        <p:spPr>
          <a:xfrm>
            <a:off x="8636100" y="2190438"/>
            <a:ext cx="3440700" cy="2489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400">
                <a:solidFill>
                  <a:schemeClr val="dk2"/>
                </a:solidFill>
              </a:rPr>
              <a:t>Figshare is a cloud-based platform for </a:t>
            </a:r>
            <a:r>
              <a:rPr lang="en-GB" sz="2400" b="1">
                <a:solidFill>
                  <a:schemeClr val="dk2"/>
                </a:solidFill>
              </a:rPr>
              <a:t>storing</a:t>
            </a:r>
            <a:r>
              <a:rPr lang="en-GB" sz="2400">
                <a:solidFill>
                  <a:schemeClr val="dk2"/>
                </a:solidFill>
              </a:rPr>
              <a:t>, </a:t>
            </a:r>
            <a:r>
              <a:rPr lang="en-GB" sz="2400" b="1">
                <a:solidFill>
                  <a:schemeClr val="dk2"/>
                </a:solidFill>
              </a:rPr>
              <a:t>sharing</a:t>
            </a:r>
            <a:r>
              <a:rPr lang="en-GB" sz="2400">
                <a:solidFill>
                  <a:schemeClr val="dk2"/>
                </a:solidFill>
              </a:rPr>
              <a:t>, and </a:t>
            </a:r>
            <a:r>
              <a:rPr lang="en-GB" sz="2400" b="1">
                <a:solidFill>
                  <a:schemeClr val="dk2"/>
                </a:solidFill>
              </a:rPr>
              <a:t>discovering</a:t>
            </a:r>
            <a:r>
              <a:rPr lang="en-GB" sz="2400">
                <a:solidFill>
                  <a:schemeClr val="dk2"/>
                </a:solidFill>
              </a:rPr>
              <a:t> research outputs.</a:t>
            </a:r>
            <a:endParaRPr sz="2400">
              <a:solidFill>
                <a:schemeClr val="dk2"/>
              </a:solidFill>
            </a:endParaRPr>
          </a:p>
        </p:txBody>
      </p:sp>
      <p:sp>
        <p:nvSpPr>
          <p:cNvPr id="169" name="Google Shape;169;p33"/>
          <p:cNvSpPr txBox="1"/>
          <p:nvPr/>
        </p:nvSpPr>
        <p:spPr>
          <a:xfrm>
            <a:off x="8733925" y="3944513"/>
            <a:ext cx="2929500" cy="985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GB" sz="2800">
                <a:solidFill>
                  <a:schemeClr val="dk2"/>
                </a:solidFill>
                <a:latin typeface="Calibri"/>
                <a:ea typeface="Calibri"/>
                <a:cs typeface="Calibri"/>
                <a:sym typeface="Calibri"/>
              </a:rPr>
              <a:t>Figshare.com</a:t>
            </a:r>
            <a:endParaRPr>
              <a:solidFill>
                <a:schemeClr val="dk2"/>
              </a:solidFill>
              <a:latin typeface="Calibri"/>
              <a:ea typeface="Calibri"/>
              <a:cs typeface="Calibri"/>
              <a:sym typeface="Calibri"/>
            </a:endParaRPr>
          </a:p>
        </p:txBody>
      </p:sp>
      <p:pic>
        <p:nvPicPr>
          <p:cNvPr id="170" name="Google Shape;170;p33"/>
          <p:cNvPicPr preferRelativeResize="0"/>
          <p:nvPr/>
        </p:nvPicPr>
        <p:blipFill>
          <a:blip r:embed="rId3">
            <a:alphaModFix/>
          </a:blip>
          <a:stretch>
            <a:fillRect/>
          </a:stretch>
        </p:blipFill>
        <p:spPr>
          <a:xfrm>
            <a:off x="-921334" y="1202143"/>
            <a:ext cx="9367597" cy="5026501"/>
          </a:xfrm>
          <a:prstGeom prst="rect">
            <a:avLst/>
          </a:prstGeom>
          <a:noFill/>
          <a:ln>
            <a:noFill/>
          </a:ln>
          <a:effectLst>
            <a:outerShdw blurRad="600075" dist="190500" dir="5400000" algn="bl" rotWithShape="0">
              <a:srgbClr val="000000">
                <a:alpha val="13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51"/>
          <p:cNvPicPr preferRelativeResize="0"/>
          <p:nvPr/>
        </p:nvPicPr>
        <p:blipFill>
          <a:blip r:embed="rId3">
            <a:alphaModFix/>
          </a:blip>
          <a:stretch>
            <a:fillRect/>
          </a:stretch>
        </p:blipFill>
        <p:spPr>
          <a:xfrm>
            <a:off x="317000" y="-163075"/>
            <a:ext cx="2649924" cy="7275075"/>
          </a:xfrm>
          <a:prstGeom prst="rect">
            <a:avLst/>
          </a:prstGeom>
          <a:noFill/>
          <a:ln>
            <a:noFill/>
          </a:ln>
        </p:spPr>
      </p:pic>
      <p:pic>
        <p:nvPicPr>
          <p:cNvPr id="311" name="Google Shape;311;p51"/>
          <p:cNvPicPr preferRelativeResize="0"/>
          <p:nvPr/>
        </p:nvPicPr>
        <p:blipFill>
          <a:blip r:embed="rId4">
            <a:alphaModFix/>
          </a:blip>
          <a:stretch>
            <a:fillRect/>
          </a:stretch>
        </p:blipFill>
        <p:spPr>
          <a:xfrm>
            <a:off x="3043123" y="-163075"/>
            <a:ext cx="2992663" cy="7275072"/>
          </a:xfrm>
          <a:prstGeom prst="rect">
            <a:avLst/>
          </a:prstGeom>
          <a:noFill/>
          <a:ln>
            <a:noFill/>
          </a:ln>
        </p:spPr>
      </p:pic>
      <p:pic>
        <p:nvPicPr>
          <p:cNvPr id="312" name="Google Shape;312;p51"/>
          <p:cNvPicPr preferRelativeResize="0"/>
          <p:nvPr/>
        </p:nvPicPr>
        <p:blipFill>
          <a:blip r:embed="rId5">
            <a:alphaModFix/>
          </a:blip>
          <a:stretch>
            <a:fillRect/>
          </a:stretch>
        </p:blipFill>
        <p:spPr>
          <a:xfrm>
            <a:off x="5993967" y="-163075"/>
            <a:ext cx="2690515" cy="7275074"/>
          </a:xfrm>
          <a:prstGeom prst="rect">
            <a:avLst/>
          </a:prstGeom>
          <a:noFill/>
          <a:ln>
            <a:noFill/>
          </a:ln>
        </p:spPr>
      </p:pic>
      <p:pic>
        <p:nvPicPr>
          <p:cNvPr id="313" name="Google Shape;313;p51"/>
          <p:cNvPicPr preferRelativeResize="0"/>
          <p:nvPr/>
        </p:nvPicPr>
        <p:blipFill>
          <a:blip r:embed="rId6">
            <a:alphaModFix/>
          </a:blip>
          <a:stretch>
            <a:fillRect/>
          </a:stretch>
        </p:blipFill>
        <p:spPr>
          <a:xfrm>
            <a:off x="8760681" y="-163075"/>
            <a:ext cx="3200194" cy="72750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2"/>
          <p:cNvSpPr txBox="1">
            <a:spLocks noGrp="1"/>
          </p:cNvSpPr>
          <p:nvPr>
            <p:ph type="title"/>
          </p:nvPr>
        </p:nvSpPr>
        <p:spPr>
          <a:xfrm>
            <a:off x="229882" y="450700"/>
            <a:ext cx="3255900" cy="101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2400" b="1">
                <a:solidFill>
                  <a:srgbClr val="A43441"/>
                </a:solidFill>
              </a:rPr>
              <a:t>Engagement</a:t>
            </a:r>
            <a:endParaRPr sz="2400" b="1">
              <a:solidFill>
                <a:srgbClr val="A43441"/>
              </a:solidFill>
            </a:endParaRPr>
          </a:p>
        </p:txBody>
      </p:sp>
      <p:pic>
        <p:nvPicPr>
          <p:cNvPr id="319" name="Google Shape;319;p52"/>
          <p:cNvPicPr preferRelativeResize="0"/>
          <p:nvPr/>
        </p:nvPicPr>
        <p:blipFill>
          <a:blip r:embed="rId3">
            <a:alphaModFix/>
          </a:blip>
          <a:stretch>
            <a:fillRect/>
          </a:stretch>
        </p:blipFill>
        <p:spPr>
          <a:xfrm>
            <a:off x="312700" y="1818333"/>
            <a:ext cx="1589700" cy="2018933"/>
          </a:xfrm>
          <a:prstGeom prst="rect">
            <a:avLst/>
          </a:prstGeom>
          <a:noFill/>
          <a:ln>
            <a:noFill/>
          </a:ln>
        </p:spPr>
      </p:pic>
      <p:pic>
        <p:nvPicPr>
          <p:cNvPr id="320" name="Google Shape;320;p52"/>
          <p:cNvPicPr preferRelativeResize="0"/>
          <p:nvPr/>
        </p:nvPicPr>
        <p:blipFill>
          <a:blip r:embed="rId4">
            <a:alphaModFix/>
          </a:blip>
          <a:stretch>
            <a:fillRect/>
          </a:stretch>
        </p:blipFill>
        <p:spPr>
          <a:xfrm>
            <a:off x="7450680" y="1818934"/>
            <a:ext cx="2017734" cy="2017734"/>
          </a:xfrm>
          <a:prstGeom prst="rect">
            <a:avLst/>
          </a:prstGeom>
          <a:noFill/>
          <a:ln>
            <a:noFill/>
          </a:ln>
        </p:spPr>
      </p:pic>
      <p:pic>
        <p:nvPicPr>
          <p:cNvPr id="321" name="Google Shape;321;p52"/>
          <p:cNvPicPr preferRelativeResize="0"/>
          <p:nvPr/>
        </p:nvPicPr>
        <p:blipFill rotWithShape="1">
          <a:blip r:embed="rId5">
            <a:alphaModFix/>
          </a:blip>
          <a:srcRect t="17176" r="6068" b="15987"/>
          <a:stretch/>
        </p:blipFill>
        <p:spPr>
          <a:xfrm>
            <a:off x="9689700" y="1818333"/>
            <a:ext cx="2127996" cy="2018974"/>
          </a:xfrm>
          <a:prstGeom prst="rect">
            <a:avLst/>
          </a:prstGeom>
          <a:noFill/>
          <a:ln>
            <a:noFill/>
          </a:ln>
        </p:spPr>
      </p:pic>
      <p:pic>
        <p:nvPicPr>
          <p:cNvPr id="322" name="Google Shape;322;p52"/>
          <p:cNvPicPr preferRelativeResize="0"/>
          <p:nvPr/>
        </p:nvPicPr>
        <p:blipFill rotWithShape="1">
          <a:blip r:embed="rId6">
            <a:alphaModFix/>
          </a:blip>
          <a:srcRect r="31745"/>
          <a:stretch/>
        </p:blipFill>
        <p:spPr>
          <a:xfrm>
            <a:off x="312700" y="4057000"/>
            <a:ext cx="2481301" cy="1841100"/>
          </a:xfrm>
          <a:prstGeom prst="rect">
            <a:avLst/>
          </a:prstGeom>
          <a:noFill/>
          <a:ln>
            <a:noFill/>
          </a:ln>
        </p:spPr>
      </p:pic>
      <p:pic>
        <p:nvPicPr>
          <p:cNvPr id="323" name="Google Shape;323;p52"/>
          <p:cNvPicPr preferRelativeResize="0"/>
          <p:nvPr/>
        </p:nvPicPr>
        <p:blipFill>
          <a:blip r:embed="rId7">
            <a:alphaModFix/>
          </a:blip>
          <a:stretch>
            <a:fillRect/>
          </a:stretch>
        </p:blipFill>
        <p:spPr>
          <a:xfrm>
            <a:off x="2158800" y="1818333"/>
            <a:ext cx="5070566" cy="2018933"/>
          </a:xfrm>
          <a:prstGeom prst="rect">
            <a:avLst/>
          </a:prstGeom>
          <a:noFill/>
          <a:ln>
            <a:noFill/>
          </a:ln>
        </p:spPr>
      </p:pic>
      <p:pic>
        <p:nvPicPr>
          <p:cNvPr id="324" name="Google Shape;324;p52"/>
          <p:cNvPicPr preferRelativeResize="0"/>
          <p:nvPr/>
        </p:nvPicPr>
        <p:blipFill rotWithShape="1">
          <a:blip r:embed="rId8">
            <a:alphaModFix/>
          </a:blip>
          <a:srcRect b="8750"/>
          <a:stretch/>
        </p:blipFill>
        <p:spPr>
          <a:xfrm>
            <a:off x="9642367" y="4036967"/>
            <a:ext cx="2211300" cy="1841099"/>
          </a:xfrm>
          <a:prstGeom prst="rect">
            <a:avLst/>
          </a:prstGeom>
          <a:noFill/>
          <a:ln>
            <a:noFill/>
          </a:ln>
        </p:spPr>
      </p:pic>
      <p:pic>
        <p:nvPicPr>
          <p:cNvPr id="325" name="Google Shape;325;p52"/>
          <p:cNvPicPr preferRelativeResize="0"/>
          <p:nvPr/>
        </p:nvPicPr>
        <p:blipFill rotWithShape="1">
          <a:blip r:embed="rId9">
            <a:alphaModFix/>
          </a:blip>
          <a:srcRect l="13848" r="10765" b="13043"/>
          <a:stretch/>
        </p:blipFill>
        <p:spPr>
          <a:xfrm>
            <a:off x="7273152" y="4040467"/>
            <a:ext cx="2128014" cy="1841100"/>
          </a:xfrm>
          <a:prstGeom prst="rect">
            <a:avLst/>
          </a:prstGeom>
          <a:noFill/>
          <a:ln>
            <a:noFill/>
          </a:ln>
        </p:spPr>
      </p:pic>
      <p:pic>
        <p:nvPicPr>
          <p:cNvPr id="326" name="Google Shape;326;p52"/>
          <p:cNvPicPr preferRelativeResize="0"/>
          <p:nvPr/>
        </p:nvPicPr>
        <p:blipFill rotWithShape="1">
          <a:blip r:embed="rId10">
            <a:alphaModFix/>
          </a:blip>
          <a:srcRect l="11940" r="14987"/>
          <a:stretch/>
        </p:blipFill>
        <p:spPr>
          <a:xfrm>
            <a:off x="3042967" y="4040467"/>
            <a:ext cx="3983299" cy="18411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3"/>
          <p:cNvSpPr txBox="1">
            <a:spLocks noGrp="1"/>
          </p:cNvSpPr>
          <p:nvPr>
            <p:ph type="subTitle" idx="1"/>
          </p:nvPr>
        </p:nvSpPr>
        <p:spPr>
          <a:xfrm>
            <a:off x="207825" y="86450"/>
            <a:ext cx="9493800" cy="102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050"/>
              <a:buNone/>
            </a:pPr>
            <a:r>
              <a:rPr lang="en-GB" sz="3600">
                <a:solidFill>
                  <a:schemeClr val="dk2"/>
                </a:solidFill>
              </a:rPr>
              <a:t>System Integrity</a:t>
            </a:r>
            <a:endParaRPr sz="3600">
              <a:solidFill>
                <a:schemeClr val="dk2"/>
              </a:solidFill>
            </a:endParaRPr>
          </a:p>
          <a:p>
            <a:pPr marL="0" lvl="0" indent="0" algn="l" rtl="0">
              <a:lnSpc>
                <a:spcPct val="100000"/>
              </a:lnSpc>
              <a:spcBef>
                <a:spcPts val="0"/>
              </a:spcBef>
              <a:spcAft>
                <a:spcPts val="0"/>
              </a:spcAft>
              <a:buClr>
                <a:schemeClr val="dk1"/>
              </a:buClr>
              <a:buSzPts val="1050"/>
              <a:buNone/>
            </a:pPr>
            <a:endParaRPr sz="1000">
              <a:solidFill>
                <a:schemeClr val="dk2"/>
              </a:solidFill>
            </a:endParaRPr>
          </a:p>
          <a:p>
            <a:pPr marL="0" lvl="0" indent="0" algn="l" rtl="0">
              <a:lnSpc>
                <a:spcPct val="100000"/>
              </a:lnSpc>
              <a:spcBef>
                <a:spcPts val="1000"/>
              </a:spcBef>
              <a:spcAft>
                <a:spcPts val="0"/>
              </a:spcAft>
              <a:buClr>
                <a:schemeClr val="dk1"/>
              </a:buClr>
              <a:buSzPts val="1100"/>
              <a:buNone/>
            </a:pPr>
            <a:r>
              <a:rPr lang="en-GB" sz="1600"/>
              <a:t>Figshare have been awarded ISO 27001 and the following best practices and security controls are implemented and monitored in order to ensure the security of the systems and data: </a:t>
            </a:r>
            <a:endParaRPr sz="1600"/>
          </a:p>
          <a:p>
            <a:pPr marL="0" lvl="0" indent="0" algn="l" rtl="0">
              <a:lnSpc>
                <a:spcPct val="100000"/>
              </a:lnSpc>
              <a:spcBef>
                <a:spcPts val="1000"/>
              </a:spcBef>
              <a:spcAft>
                <a:spcPts val="0"/>
              </a:spcAft>
              <a:buClr>
                <a:schemeClr val="dk1"/>
              </a:buClr>
              <a:buSzPts val="1100"/>
              <a:buNone/>
            </a:pPr>
            <a:r>
              <a:rPr lang="en-GB" sz="1100"/>
              <a:t> </a:t>
            </a:r>
            <a:endParaRPr/>
          </a:p>
          <a:p>
            <a:pPr marL="0" lvl="0" indent="0" algn="l" rtl="0">
              <a:lnSpc>
                <a:spcPct val="100000"/>
              </a:lnSpc>
              <a:spcBef>
                <a:spcPts val="1000"/>
              </a:spcBef>
              <a:spcAft>
                <a:spcPts val="0"/>
              </a:spcAft>
              <a:buClr>
                <a:schemeClr val="dk1"/>
              </a:buClr>
              <a:buSzPts val="1050"/>
              <a:buNone/>
            </a:pPr>
            <a:endParaRPr sz="1050"/>
          </a:p>
        </p:txBody>
      </p:sp>
      <p:sp>
        <p:nvSpPr>
          <p:cNvPr id="332" name="Google Shape;332;p53"/>
          <p:cNvSpPr/>
          <p:nvPr/>
        </p:nvSpPr>
        <p:spPr>
          <a:xfrm>
            <a:off x="249902" y="1646670"/>
            <a:ext cx="6096000" cy="501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i="0" u="none" strike="noStrike" cap="none">
                <a:solidFill>
                  <a:schemeClr val="dk1"/>
                </a:solidFill>
                <a:latin typeface="Calibri"/>
                <a:ea typeface="Calibri"/>
                <a:cs typeface="Calibri"/>
                <a:sym typeface="Calibri"/>
              </a:rPr>
              <a:t>Application security:</a:t>
            </a:r>
            <a:endParaRPr b="1"/>
          </a:p>
          <a:p>
            <a:pPr marL="0" marR="0" lvl="0" indent="0" algn="l" rtl="0">
              <a:spcBef>
                <a:spcPts val="0"/>
              </a:spcBef>
              <a:spcAft>
                <a:spcPts val="0"/>
              </a:spcAft>
              <a:buNone/>
            </a:pPr>
            <a:r>
              <a:rPr lang="en-GB" sz="1600">
                <a:solidFill>
                  <a:schemeClr val="dk1"/>
                </a:solidFill>
                <a:latin typeface="Calibri"/>
                <a:ea typeface="Calibri"/>
                <a:cs typeface="Calibri"/>
                <a:sym typeface="Calibri"/>
              </a:rPr>
              <a:t>security for data in transit (TLS/SSL)</a:t>
            </a:r>
            <a:endParaRPr/>
          </a:p>
          <a:p>
            <a:pPr marL="0" marR="0" lvl="0" indent="0" algn="l" rtl="0">
              <a:spcBef>
                <a:spcPts val="0"/>
              </a:spcBef>
              <a:spcAft>
                <a:spcPts val="0"/>
              </a:spcAft>
              <a:buNone/>
            </a:pPr>
            <a:r>
              <a:rPr lang="en-GB" sz="1600">
                <a:solidFill>
                  <a:schemeClr val="dk1"/>
                </a:solidFill>
                <a:latin typeface="Calibri"/>
                <a:ea typeface="Calibri"/>
                <a:cs typeface="Calibri"/>
                <a:sym typeface="Calibri"/>
              </a:rPr>
              <a:t>security for data at rest (storage encryption)</a:t>
            </a:r>
            <a:endParaRPr/>
          </a:p>
          <a:p>
            <a:pPr marL="0" marR="0" lvl="0" indent="0" algn="l" rtl="0">
              <a:spcBef>
                <a:spcPts val="0"/>
              </a:spcBef>
              <a:spcAft>
                <a:spcPts val="0"/>
              </a:spcAft>
              <a:buNone/>
            </a:pPr>
            <a:r>
              <a:rPr lang="en-GB" sz="1600">
                <a:solidFill>
                  <a:schemeClr val="dk1"/>
                </a:solidFill>
                <a:latin typeface="Calibri"/>
                <a:ea typeface="Calibri"/>
                <a:cs typeface="Calibri"/>
                <a:sym typeface="Calibri"/>
              </a:rPr>
              <a:t>data access control / logical access (user ACLs, tiered admin roles, private by default approach, data isolation)</a:t>
            </a:r>
            <a:endParaRPr/>
          </a:p>
          <a:p>
            <a:pPr marL="0" marR="0" lvl="0" indent="0" algn="l" rtl="0">
              <a:spcBef>
                <a:spcPts val="0"/>
              </a:spcBef>
              <a:spcAft>
                <a:spcPts val="0"/>
              </a:spcAft>
              <a:buNone/>
            </a:pPr>
            <a:r>
              <a:rPr lang="en-GB" sz="16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GB" sz="1600" b="1">
                <a:solidFill>
                  <a:schemeClr val="dk1"/>
                </a:solidFill>
                <a:latin typeface="Calibri"/>
                <a:ea typeface="Calibri"/>
                <a:cs typeface="Calibri"/>
                <a:sym typeface="Calibri"/>
              </a:rPr>
              <a:t>Development security:</a:t>
            </a:r>
            <a:endParaRPr b="1"/>
          </a:p>
          <a:p>
            <a:pPr marL="0" marR="0" lvl="0" indent="0" algn="l" rtl="0">
              <a:spcBef>
                <a:spcPts val="0"/>
              </a:spcBef>
              <a:spcAft>
                <a:spcPts val="0"/>
              </a:spcAft>
              <a:buNone/>
            </a:pPr>
            <a:r>
              <a:rPr lang="en-GB" sz="1600">
                <a:solidFill>
                  <a:schemeClr val="dk1"/>
                </a:solidFill>
                <a:latin typeface="Calibri"/>
                <a:ea typeface="Calibri"/>
                <a:cs typeface="Calibri"/>
                <a:sym typeface="Calibri"/>
              </a:rPr>
              <a:t>continuous integration and continuous delivery</a:t>
            </a:r>
            <a:endParaRPr/>
          </a:p>
          <a:p>
            <a:pPr marL="0" marR="0" lvl="0" indent="0" algn="l" rtl="0">
              <a:spcBef>
                <a:spcPts val="0"/>
              </a:spcBef>
              <a:spcAft>
                <a:spcPts val="0"/>
              </a:spcAft>
              <a:buNone/>
            </a:pPr>
            <a:r>
              <a:rPr lang="en-GB" sz="1600">
                <a:solidFill>
                  <a:schemeClr val="dk1"/>
                </a:solidFill>
                <a:latin typeface="Calibri"/>
                <a:ea typeface="Calibri"/>
                <a:cs typeface="Calibri"/>
                <a:sym typeface="Calibri"/>
              </a:rPr>
              <a:t>multiple segregated environment: development, QA, staging, production</a:t>
            </a:r>
            <a:br>
              <a:rPr lang="en-GB" sz="1600">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regular internal and 3rd party penetration testing for figshare managed applications and services</a:t>
            </a:r>
            <a:endParaRPr/>
          </a:p>
          <a:p>
            <a:pPr marL="0" marR="0" lvl="0" indent="0" algn="l" rtl="0">
              <a:spcBef>
                <a:spcPts val="0"/>
              </a:spcBef>
              <a:spcAft>
                <a:spcPts val="0"/>
              </a:spcAft>
              <a:buNone/>
            </a:pPr>
            <a:r>
              <a:rPr lang="en-GB" sz="16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GB" sz="1600" b="1">
                <a:solidFill>
                  <a:schemeClr val="dk1"/>
                </a:solidFill>
                <a:latin typeface="Calibri"/>
                <a:ea typeface="Calibri"/>
                <a:cs typeface="Calibri"/>
                <a:sym typeface="Calibri"/>
              </a:rPr>
              <a:t>Auditing:</a:t>
            </a:r>
            <a:endParaRPr b="1"/>
          </a:p>
          <a:p>
            <a:pPr marL="0" marR="0" lvl="0" indent="0" algn="l" rtl="0">
              <a:spcBef>
                <a:spcPts val="0"/>
              </a:spcBef>
              <a:spcAft>
                <a:spcPts val="0"/>
              </a:spcAft>
              <a:buNone/>
            </a:pPr>
            <a:r>
              <a:rPr lang="en-GB" sz="1600">
                <a:solidFill>
                  <a:schemeClr val="dk1"/>
                </a:solidFill>
                <a:latin typeface="Calibri"/>
                <a:ea typeface="Calibri"/>
                <a:cs typeface="Calibri"/>
                <a:sym typeface="Calibri"/>
              </a:rPr>
              <a:t>application level user actions audit trail</a:t>
            </a:r>
            <a:endParaRPr/>
          </a:p>
          <a:p>
            <a:pPr marL="0" marR="0" lvl="0" indent="0" algn="l" rtl="0">
              <a:spcBef>
                <a:spcPts val="0"/>
              </a:spcBef>
              <a:spcAft>
                <a:spcPts val="0"/>
              </a:spcAft>
              <a:buNone/>
            </a:pPr>
            <a:r>
              <a:rPr lang="en-GB" sz="1600">
                <a:solidFill>
                  <a:schemeClr val="dk1"/>
                </a:solidFill>
                <a:latin typeface="Calibri"/>
                <a:ea typeface="Calibri"/>
                <a:cs typeface="Calibri"/>
                <a:sym typeface="Calibri"/>
              </a:rPr>
              <a:t>AWS CloudTrail </a:t>
            </a:r>
            <a:endParaRPr/>
          </a:p>
          <a:p>
            <a:pPr marL="0" marR="0" lvl="0" indent="0" algn="l" rtl="0">
              <a:spcBef>
                <a:spcPts val="0"/>
              </a:spcBef>
              <a:spcAft>
                <a:spcPts val="0"/>
              </a:spcAft>
              <a:buNone/>
            </a:pPr>
            <a:r>
              <a:rPr lang="en-GB" sz="1600">
                <a:solidFill>
                  <a:schemeClr val="dk1"/>
                </a:solidFill>
                <a:latin typeface="Calibri"/>
                <a:ea typeface="Calibri"/>
                <a:cs typeface="Calibri"/>
                <a:sym typeface="Calibri"/>
              </a:rPr>
              <a:t>database access audit trail</a:t>
            </a:r>
            <a:endParaRPr/>
          </a:p>
          <a:p>
            <a:pPr marL="0" marR="0" lvl="0" indent="0" algn="l" rtl="0">
              <a:spcBef>
                <a:spcPts val="0"/>
              </a:spcBef>
              <a:spcAft>
                <a:spcPts val="0"/>
              </a:spcAft>
              <a:buNone/>
            </a:pPr>
            <a:r>
              <a:rPr lang="en-GB" sz="1600">
                <a:solidFill>
                  <a:schemeClr val="dk1"/>
                </a:solidFill>
                <a:latin typeface="Calibri"/>
                <a:ea typeface="Calibri"/>
                <a:cs typeface="Calibri"/>
                <a:sym typeface="Calibri"/>
              </a:rPr>
              <a:t>HIDS software installed on all production, staging and QA machines</a:t>
            </a:r>
            <a:br>
              <a:rPr lang="en-GB" sz="1600">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technical vulnerability management</a:t>
            </a:r>
            <a:br>
              <a:rPr lang="en-GB" sz="1600">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external monitoring of public services</a:t>
            </a:r>
            <a:endParaRPr/>
          </a:p>
        </p:txBody>
      </p:sp>
      <p:sp>
        <p:nvSpPr>
          <p:cNvPr id="333" name="Google Shape;333;p53"/>
          <p:cNvSpPr txBox="1"/>
          <p:nvPr/>
        </p:nvSpPr>
        <p:spPr>
          <a:xfrm>
            <a:off x="6353750" y="2103875"/>
            <a:ext cx="59037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rPr>
              <a:t>Physical and network security controls to prevent unauthorized access to data:</a:t>
            </a:r>
            <a:endParaRPr b="1">
              <a:solidFill>
                <a:schemeClr val="dk1"/>
              </a:solidFill>
            </a:endParaRPr>
          </a:p>
          <a:p>
            <a:pPr marL="0" lvl="0" indent="0" algn="l" rtl="0">
              <a:lnSpc>
                <a:spcPct val="115000"/>
              </a:lnSpc>
              <a:spcBef>
                <a:spcPts val="0"/>
              </a:spcBef>
              <a:spcAft>
                <a:spcPts val="0"/>
              </a:spcAft>
              <a:buNone/>
            </a:pPr>
            <a:r>
              <a:rPr lang="en-GB">
                <a:solidFill>
                  <a:schemeClr val="dk1"/>
                </a:solidFill>
              </a:rPr>
              <a:t>access control system</a:t>
            </a:r>
            <a:endParaRPr>
              <a:solidFill>
                <a:schemeClr val="dk1"/>
              </a:solidFill>
            </a:endParaRPr>
          </a:p>
          <a:p>
            <a:pPr marL="0" lvl="0" indent="0" algn="l" rtl="0">
              <a:lnSpc>
                <a:spcPct val="115000"/>
              </a:lnSpc>
              <a:spcBef>
                <a:spcPts val="0"/>
              </a:spcBef>
              <a:spcAft>
                <a:spcPts val="0"/>
              </a:spcAft>
              <a:buNone/>
            </a:pPr>
            <a:r>
              <a:rPr lang="en-GB">
                <a:solidFill>
                  <a:schemeClr val="dk1"/>
                </a:solidFill>
              </a:rPr>
              <a:t>video surveillance</a:t>
            </a:r>
            <a:endParaRPr>
              <a:solidFill>
                <a:schemeClr val="dk1"/>
              </a:solidFill>
            </a:endParaRPr>
          </a:p>
          <a:p>
            <a:pPr marL="0" lvl="0" indent="0" algn="l" rtl="0">
              <a:lnSpc>
                <a:spcPct val="115000"/>
              </a:lnSpc>
              <a:spcBef>
                <a:spcPts val="0"/>
              </a:spcBef>
              <a:spcAft>
                <a:spcPts val="0"/>
              </a:spcAft>
              <a:buNone/>
            </a:pPr>
            <a:r>
              <a:rPr lang="en-GB">
                <a:solidFill>
                  <a:schemeClr val="dk1"/>
                </a:solidFill>
              </a:rPr>
              <a:t>storage encryption for development stations</a:t>
            </a:r>
            <a:endParaRPr>
              <a:solidFill>
                <a:schemeClr val="dk1"/>
              </a:solidFill>
            </a:endParaRPr>
          </a:p>
          <a:p>
            <a:pPr marL="0" lvl="0" indent="0" algn="l" rtl="0">
              <a:lnSpc>
                <a:spcPct val="115000"/>
              </a:lnSpc>
              <a:spcBef>
                <a:spcPts val="0"/>
              </a:spcBef>
              <a:spcAft>
                <a:spcPts val="0"/>
              </a:spcAft>
              <a:buNone/>
            </a:pPr>
            <a:r>
              <a:rPr lang="en-GB">
                <a:solidFill>
                  <a:schemeClr val="dk1"/>
                </a:solidFill>
              </a:rPr>
              <a:t>network access based on MAC and IP whitelisting</a:t>
            </a:r>
            <a:endParaRPr>
              <a:solidFill>
                <a:schemeClr val="dk1"/>
              </a:solidFill>
            </a:endParaRPr>
          </a:p>
          <a:p>
            <a:pPr marL="0" lvl="0" indent="0" algn="l" rtl="0">
              <a:lnSpc>
                <a:spcPct val="115000"/>
              </a:lnSpc>
              <a:spcBef>
                <a:spcPts val="0"/>
              </a:spcBef>
              <a:spcAft>
                <a:spcPts val="0"/>
              </a:spcAft>
              <a:buNone/>
            </a:pPr>
            <a:r>
              <a:rPr lang="en-GB">
                <a:solidFill>
                  <a:schemeClr val="dk1"/>
                </a:solidFill>
              </a:rPr>
              <a:t>802.1x Security Authentication for wireless network</a:t>
            </a:r>
            <a:endParaRPr>
              <a:solidFill>
                <a:schemeClr val="dk1"/>
              </a:solidFill>
            </a:endParaRPr>
          </a:p>
          <a:p>
            <a:pPr marL="0" lvl="0" indent="0" algn="l" rtl="0">
              <a:lnSpc>
                <a:spcPct val="115000"/>
              </a:lnSpc>
              <a:spcBef>
                <a:spcPts val="0"/>
              </a:spcBef>
              <a:spcAft>
                <a:spcPts val="0"/>
              </a:spcAft>
              <a:buNone/>
            </a:pPr>
            <a:r>
              <a:rPr lang="en-GB">
                <a:solidFill>
                  <a:schemeClr val="dk1"/>
                </a:solidFill>
              </a:rPr>
              <a:t>NIDS software for monitoring development network traffic</a:t>
            </a:r>
            <a:endParaRPr>
              <a:solidFill>
                <a:schemeClr val="dk1"/>
              </a:solidFill>
            </a:endParaRPr>
          </a:p>
          <a:p>
            <a:pPr marL="0" lvl="0" indent="0" algn="l" rtl="0">
              <a:lnSpc>
                <a:spcPct val="115000"/>
              </a:lnSpc>
              <a:spcBef>
                <a:spcPts val="0"/>
              </a:spcBef>
              <a:spcAft>
                <a:spcPts val="0"/>
              </a:spcAft>
              <a:buNone/>
            </a:pPr>
            <a:r>
              <a:rPr lang="en-GB">
                <a:solidFill>
                  <a:schemeClr val="dk1"/>
                </a:solidFill>
              </a:rPr>
              <a:t>antivirus software installed on development stations</a:t>
            </a:r>
            <a:endParaRPr>
              <a:solidFill>
                <a:schemeClr val="dk1"/>
              </a:solidFill>
            </a:endParaRPr>
          </a:p>
          <a:p>
            <a:pPr marL="0" lvl="0" indent="0" algn="l" rtl="0">
              <a:lnSpc>
                <a:spcPct val="115000"/>
              </a:lnSpc>
              <a:spcBef>
                <a:spcPts val="0"/>
              </a:spcBef>
              <a:spcAft>
                <a:spcPts val="0"/>
              </a:spcAft>
              <a:buNone/>
            </a:pPr>
            <a:r>
              <a:rPr lang="en-GB">
                <a:solidFill>
                  <a:schemeClr val="dk1"/>
                </a:solidFill>
              </a:rPr>
              <a:t> </a:t>
            </a:r>
            <a:endParaRPr>
              <a:solidFill>
                <a:schemeClr val="dk1"/>
              </a:solidFill>
            </a:endParaRPr>
          </a:p>
          <a:p>
            <a:pPr marL="0" lvl="0" indent="0" algn="l" rtl="0">
              <a:lnSpc>
                <a:spcPct val="115000"/>
              </a:lnSpc>
              <a:spcBef>
                <a:spcPts val="0"/>
              </a:spcBef>
              <a:spcAft>
                <a:spcPts val="0"/>
              </a:spcAft>
              <a:buNone/>
            </a:pPr>
            <a:r>
              <a:rPr lang="en-GB" b="1">
                <a:solidFill>
                  <a:schemeClr val="dk1"/>
                </a:solidFill>
              </a:rPr>
              <a:t>Cloud security:</a:t>
            </a:r>
            <a:endParaRPr b="1">
              <a:solidFill>
                <a:schemeClr val="dk1"/>
              </a:solidFill>
            </a:endParaRPr>
          </a:p>
          <a:p>
            <a:pPr marL="0" lvl="0" indent="0" algn="l" rtl="0">
              <a:lnSpc>
                <a:spcPct val="115000"/>
              </a:lnSpc>
              <a:spcBef>
                <a:spcPts val="0"/>
              </a:spcBef>
              <a:spcAft>
                <a:spcPts val="0"/>
              </a:spcAft>
              <a:buNone/>
            </a:pPr>
            <a:r>
              <a:rPr lang="en-GB">
                <a:solidFill>
                  <a:schemeClr val="dk1"/>
                </a:solidFill>
              </a:rPr>
              <a:t>2FA authentication on all cloud based services in use</a:t>
            </a:r>
            <a:endParaRPr>
              <a:solidFill>
                <a:schemeClr val="dk1"/>
              </a:solidFill>
            </a:endParaRPr>
          </a:p>
          <a:p>
            <a:pPr marL="0" lvl="0" indent="0" algn="l" rtl="0">
              <a:lnSpc>
                <a:spcPct val="115000"/>
              </a:lnSpc>
              <a:spcBef>
                <a:spcPts val="0"/>
              </a:spcBef>
              <a:spcAft>
                <a:spcPts val="0"/>
              </a:spcAft>
              <a:buNone/>
            </a:pPr>
            <a:r>
              <a:rPr lang="en-GB">
                <a:solidFill>
                  <a:schemeClr val="dk1"/>
                </a:solidFill>
              </a:rPr>
              <a:t>TLS (SSL) only services to secure in transit data</a:t>
            </a:r>
            <a:endParaRPr>
              <a:solidFill>
                <a:schemeClr val="dk1"/>
              </a:solidFill>
            </a:endParaRPr>
          </a:p>
          <a:p>
            <a:pPr marL="0" lvl="0" indent="0" algn="l" rtl="0">
              <a:lnSpc>
                <a:spcPct val="115000"/>
              </a:lnSpc>
              <a:spcBef>
                <a:spcPts val="0"/>
              </a:spcBef>
              <a:spcAft>
                <a:spcPts val="0"/>
              </a:spcAft>
              <a:buNone/>
            </a:pPr>
            <a:r>
              <a:rPr lang="en-GB">
                <a:solidFill>
                  <a:schemeClr val="dk1"/>
                </a:solidFill>
              </a:rPr>
              <a:t>Storage encryption for data at rest</a:t>
            </a:r>
            <a:endParaRPr>
              <a:solidFill>
                <a:schemeClr val="dk1"/>
              </a:solidFill>
            </a:endParaRPr>
          </a:p>
          <a:p>
            <a:pPr marL="0" lvl="0" indent="0" algn="l" rtl="0">
              <a:lnSpc>
                <a:spcPct val="115000"/>
              </a:lnSpc>
              <a:spcBef>
                <a:spcPts val="0"/>
              </a:spcBef>
              <a:spcAft>
                <a:spcPts val="0"/>
              </a:spcAft>
              <a:buNone/>
            </a:pPr>
            <a:r>
              <a:rPr lang="en-GB">
                <a:solidFill>
                  <a:schemeClr val="dk1"/>
                </a:solidFill>
              </a:rPr>
              <a:t>VPN connections for accessing cloud infrastructure</a:t>
            </a:r>
            <a:endParaRPr>
              <a:solidFill>
                <a:schemeClr val="dk1"/>
              </a:solidFill>
            </a:endParaRPr>
          </a:p>
          <a:p>
            <a:pPr marL="0" lvl="0" indent="0" algn="l" rtl="0">
              <a:lnSpc>
                <a:spcPct val="115000"/>
              </a:lnSpc>
              <a:spcBef>
                <a:spcPts val="0"/>
              </a:spcBef>
              <a:spcAft>
                <a:spcPts val="0"/>
              </a:spcAft>
              <a:buNone/>
            </a:pPr>
            <a:r>
              <a:rPr lang="en-GB">
                <a:solidFill>
                  <a:schemeClr val="dk1"/>
                </a:solidFill>
              </a:rPr>
              <a:t>defense in depth approach for cloud infrastructure network security: security groups (firewalls), network level ACLs, VMs launched in VPC private networks, use or ELBs to expose public services, HIDS</a:t>
            </a:r>
            <a:endParaRPr/>
          </a:p>
        </p:txBody>
      </p:sp>
      <p:pic>
        <p:nvPicPr>
          <p:cNvPr id="334" name="Google Shape;334;p53"/>
          <p:cNvPicPr preferRelativeResize="0"/>
          <p:nvPr/>
        </p:nvPicPr>
        <p:blipFill>
          <a:blip r:embed="rId3">
            <a:alphaModFix/>
          </a:blip>
          <a:stretch>
            <a:fillRect/>
          </a:stretch>
        </p:blipFill>
        <p:spPr>
          <a:xfrm>
            <a:off x="9692925" y="356575"/>
            <a:ext cx="1469773" cy="14706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4"/>
          <p:cNvPicPr preferRelativeResize="0"/>
          <p:nvPr/>
        </p:nvPicPr>
        <p:blipFill>
          <a:blip r:embed="rId3">
            <a:alphaModFix/>
          </a:blip>
          <a:stretch>
            <a:fillRect/>
          </a:stretch>
        </p:blipFill>
        <p:spPr>
          <a:xfrm>
            <a:off x="152400" y="838200"/>
            <a:ext cx="11887198" cy="5949888"/>
          </a:xfrm>
          <a:prstGeom prst="rect">
            <a:avLst/>
          </a:prstGeom>
          <a:noFill/>
          <a:ln>
            <a:noFill/>
          </a:ln>
        </p:spPr>
      </p:pic>
      <p:sp>
        <p:nvSpPr>
          <p:cNvPr id="341" name="Google Shape;341;p54"/>
          <p:cNvSpPr txBox="1"/>
          <p:nvPr/>
        </p:nvSpPr>
        <p:spPr>
          <a:xfrm>
            <a:off x="228600" y="152400"/>
            <a:ext cx="58206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chemeClr val="dk2"/>
                </a:solidFill>
                <a:latin typeface="Calibri"/>
                <a:ea typeface="Calibri"/>
                <a:cs typeface="Calibri"/>
                <a:sym typeface="Calibri"/>
              </a:rPr>
              <a:t>Globally Deployed</a:t>
            </a:r>
            <a:endParaRPr sz="3000">
              <a:solidFill>
                <a:schemeClr val="dk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5"/>
          <p:cNvSpPr txBox="1"/>
          <p:nvPr/>
        </p:nvSpPr>
        <p:spPr>
          <a:xfrm>
            <a:off x="1133275" y="695525"/>
            <a:ext cx="102303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a:solidFill>
                  <a:srgbClr val="50B9AE"/>
                </a:solidFill>
              </a:rPr>
              <a:t>Web Accessibility</a:t>
            </a:r>
            <a:endParaRPr sz="3600">
              <a:solidFill>
                <a:srgbClr val="50B9AE"/>
              </a:solidFill>
            </a:endParaRPr>
          </a:p>
          <a:p>
            <a:pPr marL="0" lvl="0" indent="0" algn="l" rtl="0">
              <a:lnSpc>
                <a:spcPct val="115000"/>
              </a:lnSpc>
              <a:spcBef>
                <a:spcPts val="0"/>
              </a:spcBef>
              <a:spcAft>
                <a:spcPts val="0"/>
              </a:spcAft>
              <a:buNone/>
            </a:pPr>
            <a:endParaRPr sz="2400">
              <a:solidFill>
                <a:schemeClr val="dk2"/>
              </a:solidFill>
            </a:endParaRPr>
          </a:p>
          <a:p>
            <a:pPr marL="0" lvl="0" indent="0" algn="l" rtl="0">
              <a:lnSpc>
                <a:spcPct val="115000"/>
              </a:lnSpc>
              <a:spcBef>
                <a:spcPts val="0"/>
              </a:spcBef>
              <a:spcAft>
                <a:spcPts val="0"/>
              </a:spcAft>
              <a:buNone/>
            </a:pPr>
            <a:r>
              <a:rPr lang="en-GB" sz="2400">
                <a:solidFill>
                  <a:schemeClr val="dk2"/>
                </a:solidFill>
              </a:rPr>
              <a:t>We’re currently engaged in an extensive program of works with the primary goal of achieving 100% compliance with a number of accessibility standards:</a:t>
            </a:r>
            <a:endParaRPr sz="2400">
              <a:solidFill>
                <a:schemeClr val="dk2"/>
              </a:solidFill>
            </a:endParaRPr>
          </a:p>
          <a:p>
            <a:pPr marL="0" lvl="0" indent="0" algn="l" rtl="0">
              <a:lnSpc>
                <a:spcPct val="115000"/>
              </a:lnSpc>
              <a:spcBef>
                <a:spcPts val="0"/>
              </a:spcBef>
              <a:spcAft>
                <a:spcPts val="0"/>
              </a:spcAft>
              <a:buNone/>
            </a:pPr>
            <a:endParaRPr sz="2400">
              <a:solidFill>
                <a:schemeClr val="dk2"/>
              </a:solidFill>
            </a:endParaRPr>
          </a:p>
          <a:p>
            <a:pPr marL="457200" lvl="0" indent="-381000" algn="l" rtl="0">
              <a:lnSpc>
                <a:spcPct val="115000"/>
              </a:lnSpc>
              <a:spcBef>
                <a:spcPts val="0"/>
              </a:spcBef>
              <a:spcAft>
                <a:spcPts val="0"/>
              </a:spcAft>
              <a:buClr>
                <a:schemeClr val="dk2"/>
              </a:buClr>
              <a:buSzPts val="2400"/>
              <a:buChar char="●"/>
            </a:pPr>
            <a:r>
              <a:rPr lang="en-GB" sz="2400">
                <a:solidFill>
                  <a:schemeClr val="dk2"/>
                </a:solidFill>
              </a:rPr>
              <a:t>European accessibility standard </a:t>
            </a:r>
            <a:r>
              <a:rPr lang="en-GB" sz="2400" u="sng">
                <a:solidFill>
                  <a:schemeClr val="dk2"/>
                </a:solidFill>
                <a:hlinkClick r:id="rId3"/>
              </a:rPr>
              <a:t>EN 301 549</a:t>
            </a:r>
            <a:endParaRPr sz="2400">
              <a:solidFill>
                <a:schemeClr val="dk2"/>
              </a:solidFill>
            </a:endParaRPr>
          </a:p>
          <a:p>
            <a:pPr marL="457200" lvl="0" indent="-381000" algn="l" rtl="0">
              <a:lnSpc>
                <a:spcPct val="115000"/>
              </a:lnSpc>
              <a:spcBef>
                <a:spcPts val="0"/>
              </a:spcBef>
              <a:spcAft>
                <a:spcPts val="0"/>
              </a:spcAft>
              <a:buClr>
                <a:schemeClr val="dk2"/>
              </a:buClr>
              <a:buSzPts val="2400"/>
              <a:buChar char="●"/>
            </a:pPr>
            <a:r>
              <a:rPr lang="en-GB" sz="2400" u="sng">
                <a:solidFill>
                  <a:schemeClr val="dk2"/>
                </a:solidFill>
                <a:hlinkClick r:id="rId4"/>
              </a:rPr>
              <a:t>WCAG 2.1 AAA</a:t>
            </a:r>
            <a:r>
              <a:rPr lang="en-GB" sz="2400">
                <a:solidFill>
                  <a:schemeClr val="dk2"/>
                </a:solidFill>
              </a:rPr>
              <a:t> with a fallback to AA where necessary</a:t>
            </a:r>
            <a:endParaRPr sz="2400">
              <a:solidFill>
                <a:schemeClr val="dk2"/>
              </a:solidFill>
            </a:endParaRPr>
          </a:p>
          <a:p>
            <a:pPr marL="457200" lvl="0" indent="-381000" algn="l" rtl="0">
              <a:lnSpc>
                <a:spcPct val="115000"/>
              </a:lnSpc>
              <a:spcBef>
                <a:spcPts val="0"/>
              </a:spcBef>
              <a:spcAft>
                <a:spcPts val="0"/>
              </a:spcAft>
              <a:buClr>
                <a:schemeClr val="dk2"/>
              </a:buClr>
              <a:buSzPts val="2400"/>
              <a:buChar char="●"/>
            </a:pPr>
            <a:r>
              <a:rPr lang="en-GB" sz="2400" u="sng">
                <a:solidFill>
                  <a:schemeClr val="dk2"/>
                </a:solidFill>
                <a:hlinkClick r:id="rId5"/>
              </a:rPr>
              <a:t>Section 508</a:t>
            </a:r>
            <a:endParaRPr sz="2400">
              <a:solidFill>
                <a:schemeClr val="dk2"/>
              </a:solidFill>
            </a:endParaRPr>
          </a:p>
        </p:txBody>
      </p:sp>
      <p:pic>
        <p:nvPicPr>
          <p:cNvPr id="348" name="Google Shape;348;p55"/>
          <p:cNvPicPr preferRelativeResize="0"/>
          <p:nvPr/>
        </p:nvPicPr>
        <p:blipFill>
          <a:blip r:embed="rId6">
            <a:alphaModFix/>
          </a:blip>
          <a:stretch>
            <a:fillRect/>
          </a:stretch>
        </p:blipFill>
        <p:spPr>
          <a:xfrm>
            <a:off x="8451150" y="3224875"/>
            <a:ext cx="2433102" cy="2019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56" descr="Screen Shot 2018-09-12 at 12.43.16 pm.png"/>
          <p:cNvPicPr preferRelativeResize="0"/>
          <p:nvPr/>
        </p:nvPicPr>
        <p:blipFill rotWithShape="1">
          <a:blip r:embed="rId3">
            <a:alphaModFix/>
          </a:blip>
          <a:srcRect/>
          <a:stretch/>
        </p:blipFill>
        <p:spPr>
          <a:xfrm>
            <a:off x="1146762" y="4749574"/>
            <a:ext cx="2821646" cy="990959"/>
          </a:xfrm>
          <a:prstGeom prst="rect">
            <a:avLst/>
          </a:prstGeom>
          <a:noFill/>
          <a:ln>
            <a:noFill/>
          </a:ln>
        </p:spPr>
      </p:pic>
      <p:pic>
        <p:nvPicPr>
          <p:cNvPr id="355" name="Google Shape;355;p56"/>
          <p:cNvPicPr preferRelativeResize="0"/>
          <p:nvPr/>
        </p:nvPicPr>
        <p:blipFill>
          <a:blip r:embed="rId4">
            <a:alphaModFix/>
          </a:blip>
          <a:stretch>
            <a:fillRect/>
          </a:stretch>
        </p:blipFill>
        <p:spPr>
          <a:xfrm>
            <a:off x="1244025" y="2763348"/>
            <a:ext cx="3668449" cy="752225"/>
          </a:xfrm>
          <a:prstGeom prst="rect">
            <a:avLst/>
          </a:prstGeom>
          <a:noFill/>
          <a:ln>
            <a:noFill/>
          </a:ln>
        </p:spPr>
      </p:pic>
      <p:sp>
        <p:nvSpPr>
          <p:cNvPr id="356" name="Google Shape;356;p56"/>
          <p:cNvSpPr txBox="1"/>
          <p:nvPr/>
        </p:nvSpPr>
        <p:spPr>
          <a:xfrm>
            <a:off x="1167818" y="2047704"/>
            <a:ext cx="2821500" cy="53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56471"/>
              </a:buClr>
              <a:buSzPts val="3600"/>
              <a:buFont typeface="Calibri"/>
              <a:buNone/>
            </a:pPr>
            <a:r>
              <a:rPr lang="en-GB" sz="3000">
                <a:solidFill>
                  <a:schemeClr val="dk2"/>
                </a:solidFill>
              </a:rPr>
              <a:t>Figshare.com </a:t>
            </a:r>
            <a:endParaRPr sz="3000">
              <a:solidFill>
                <a:schemeClr val="dk2"/>
              </a:solidFill>
            </a:endParaRPr>
          </a:p>
        </p:txBody>
      </p:sp>
      <p:sp>
        <p:nvSpPr>
          <p:cNvPr id="357" name="Google Shape;357;p56"/>
          <p:cNvSpPr txBox="1"/>
          <p:nvPr/>
        </p:nvSpPr>
        <p:spPr>
          <a:xfrm>
            <a:off x="1167818" y="4100229"/>
            <a:ext cx="2821500" cy="53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56471"/>
              </a:buClr>
              <a:buSzPts val="3600"/>
              <a:buFont typeface="Calibri"/>
              <a:buNone/>
            </a:pPr>
            <a:r>
              <a:rPr lang="en-GB" sz="3000">
                <a:solidFill>
                  <a:schemeClr val="dk2"/>
                </a:solidFill>
              </a:rPr>
              <a:t>Integrations</a:t>
            </a:r>
            <a:endParaRPr sz="3000">
              <a:solidFill>
                <a:schemeClr val="dk2"/>
              </a:solidFill>
            </a:endParaRPr>
          </a:p>
        </p:txBody>
      </p:sp>
      <p:sp>
        <p:nvSpPr>
          <p:cNvPr id="358" name="Google Shape;358;p56"/>
          <p:cNvSpPr txBox="1"/>
          <p:nvPr/>
        </p:nvSpPr>
        <p:spPr>
          <a:xfrm>
            <a:off x="1146818" y="953329"/>
            <a:ext cx="2821500" cy="53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56471"/>
              </a:buClr>
              <a:buSzPts val="3600"/>
              <a:buFont typeface="Calibri"/>
              <a:buNone/>
            </a:pPr>
            <a:r>
              <a:rPr lang="en-GB" sz="3600">
                <a:solidFill>
                  <a:srgbClr val="93C62D"/>
                </a:solidFill>
              </a:rPr>
              <a:t>Preservation</a:t>
            </a:r>
            <a:endParaRPr sz="3600">
              <a:solidFill>
                <a:srgbClr val="93C62D"/>
              </a:solidFill>
            </a:endParaRPr>
          </a:p>
        </p:txBody>
      </p:sp>
      <p:pic>
        <p:nvPicPr>
          <p:cNvPr id="359" name="Google Shape;359;p56"/>
          <p:cNvPicPr preferRelativeResize="0"/>
          <p:nvPr/>
        </p:nvPicPr>
        <p:blipFill>
          <a:blip r:embed="rId5">
            <a:alphaModFix/>
          </a:blip>
          <a:stretch>
            <a:fillRect/>
          </a:stretch>
        </p:blipFill>
        <p:spPr>
          <a:xfrm>
            <a:off x="8564521" y="4639288"/>
            <a:ext cx="2975298" cy="1211525"/>
          </a:xfrm>
          <a:prstGeom prst="rect">
            <a:avLst/>
          </a:prstGeom>
          <a:noFill/>
          <a:ln>
            <a:noFill/>
          </a:ln>
        </p:spPr>
      </p:pic>
      <p:pic>
        <p:nvPicPr>
          <p:cNvPr id="360" name="Google Shape;360;p56"/>
          <p:cNvPicPr preferRelativeResize="0"/>
          <p:nvPr/>
        </p:nvPicPr>
        <p:blipFill>
          <a:blip r:embed="rId6">
            <a:alphaModFix/>
          </a:blip>
          <a:stretch>
            <a:fillRect/>
          </a:stretch>
        </p:blipFill>
        <p:spPr>
          <a:xfrm>
            <a:off x="4589925" y="5019700"/>
            <a:ext cx="3765177" cy="423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7"/>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366" name="Google Shape;366;p57"/>
          <p:cNvSpPr txBox="1"/>
          <p:nvPr/>
        </p:nvSpPr>
        <p:spPr>
          <a:xfrm>
            <a:off x="3948115" y="1240633"/>
            <a:ext cx="184800" cy="5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Gill Sans"/>
              <a:ea typeface="Gill Sans"/>
              <a:cs typeface="Gill Sans"/>
              <a:sym typeface="Gill Sans"/>
            </a:endParaRPr>
          </a:p>
        </p:txBody>
      </p:sp>
      <p:pic>
        <p:nvPicPr>
          <p:cNvPr id="367" name="Google Shape;367;p57"/>
          <p:cNvPicPr preferRelativeResize="0"/>
          <p:nvPr/>
        </p:nvPicPr>
        <p:blipFill rotWithShape="1">
          <a:blip r:embed="rId4">
            <a:alphaModFix/>
          </a:blip>
          <a:srcRect/>
          <a:stretch/>
        </p:blipFill>
        <p:spPr>
          <a:xfrm>
            <a:off x="8869364" y="650756"/>
            <a:ext cx="1223963" cy="370285"/>
          </a:xfrm>
          <a:prstGeom prst="rect">
            <a:avLst/>
          </a:prstGeom>
          <a:noFill/>
          <a:ln>
            <a:noFill/>
          </a:ln>
        </p:spPr>
      </p:pic>
      <p:sp>
        <p:nvSpPr>
          <p:cNvPr id="368" name="Google Shape;368;p57"/>
          <p:cNvSpPr txBox="1">
            <a:spLocks noGrp="1"/>
          </p:cNvSpPr>
          <p:nvPr>
            <p:ph type="subTitle" idx="1"/>
          </p:nvPr>
        </p:nvSpPr>
        <p:spPr>
          <a:xfrm>
            <a:off x="3448337" y="2674145"/>
            <a:ext cx="5097300" cy="1643100"/>
          </a:xfrm>
          <a:prstGeom prst="rect">
            <a:avLst/>
          </a:prstGeom>
          <a:solidFill>
            <a:srgbClr val="464646">
              <a:alpha val="25880"/>
            </a:srgbClr>
          </a:solidFill>
          <a:ln>
            <a:noFill/>
          </a:ln>
        </p:spPr>
        <p:txBody>
          <a:bodyPr spcFirstLastPara="1" wrap="square" lIns="68550" tIns="68550" rIns="68550" bIns="68550" anchor="ctr" anchorCtr="0">
            <a:noAutofit/>
          </a:bodyPr>
          <a:lstStyle/>
          <a:p>
            <a:pPr marL="0" lvl="0" indent="0" algn="ctr" rtl="0">
              <a:lnSpc>
                <a:spcPct val="90000"/>
              </a:lnSpc>
              <a:spcBef>
                <a:spcPts val="0"/>
              </a:spcBef>
              <a:spcAft>
                <a:spcPts val="0"/>
              </a:spcAft>
              <a:buClr>
                <a:schemeClr val="lt1"/>
              </a:buClr>
              <a:buSzPts val="3600"/>
              <a:buNone/>
            </a:pPr>
            <a:r>
              <a:rPr lang="en-GB" sz="3600">
                <a:solidFill>
                  <a:schemeClr val="lt1"/>
                </a:solidFill>
              </a:rPr>
              <a:t>Human &amp; Machine Readable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8"/>
          <p:cNvSpPr txBox="1">
            <a:spLocks noGrp="1"/>
          </p:cNvSpPr>
          <p:nvPr>
            <p:ph type="subTitle" idx="1"/>
          </p:nvPr>
        </p:nvSpPr>
        <p:spPr>
          <a:xfrm>
            <a:off x="265699" y="201300"/>
            <a:ext cx="4079400" cy="574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GB" b="1">
                <a:solidFill>
                  <a:srgbClr val="A43441"/>
                </a:solidFill>
              </a:rPr>
              <a:t>Indexing</a:t>
            </a:r>
            <a:endParaRPr b="1">
              <a:solidFill>
                <a:srgbClr val="A43441"/>
              </a:solidFill>
            </a:endParaRPr>
          </a:p>
          <a:p>
            <a:pPr marL="0" lvl="0" indent="0" algn="l" rtl="0">
              <a:lnSpc>
                <a:spcPct val="90000"/>
              </a:lnSpc>
              <a:spcBef>
                <a:spcPts val="1000"/>
              </a:spcBef>
              <a:spcAft>
                <a:spcPts val="0"/>
              </a:spcAft>
              <a:buClr>
                <a:schemeClr val="dk1"/>
              </a:buClr>
              <a:buSzPts val="2000"/>
              <a:buNone/>
            </a:pPr>
            <a:endParaRPr b="1">
              <a:solidFill>
                <a:srgbClr val="A43441"/>
              </a:solidFill>
            </a:endParaRPr>
          </a:p>
          <a:p>
            <a:pPr marL="0" lvl="0" indent="0" algn="l" rtl="0">
              <a:lnSpc>
                <a:spcPct val="90000"/>
              </a:lnSpc>
              <a:spcBef>
                <a:spcPts val="1000"/>
              </a:spcBef>
              <a:spcAft>
                <a:spcPts val="0"/>
              </a:spcAft>
              <a:buClr>
                <a:schemeClr val="dk1"/>
              </a:buClr>
              <a:buSzPts val="2000"/>
              <a:buNone/>
            </a:pPr>
            <a:r>
              <a:rPr lang="en-GB" sz="2000"/>
              <a:t>Google Dataset Search</a:t>
            </a:r>
            <a:endParaRPr/>
          </a:p>
          <a:p>
            <a:pPr marL="0" lvl="0" indent="0" algn="l" rtl="0">
              <a:lnSpc>
                <a:spcPct val="90000"/>
              </a:lnSpc>
              <a:spcBef>
                <a:spcPts val="1000"/>
              </a:spcBef>
              <a:spcAft>
                <a:spcPts val="0"/>
              </a:spcAft>
              <a:buClr>
                <a:schemeClr val="dk1"/>
              </a:buClr>
              <a:buSzPts val="2000"/>
              <a:buNone/>
            </a:pPr>
            <a:r>
              <a:rPr lang="en-GB" sz="2000"/>
              <a:t>Google Scholar</a:t>
            </a:r>
            <a:endParaRPr/>
          </a:p>
          <a:p>
            <a:pPr marL="0" lvl="0" indent="0" algn="l" rtl="0">
              <a:lnSpc>
                <a:spcPct val="90000"/>
              </a:lnSpc>
              <a:spcBef>
                <a:spcPts val="1000"/>
              </a:spcBef>
              <a:spcAft>
                <a:spcPts val="0"/>
              </a:spcAft>
              <a:buClr>
                <a:schemeClr val="dk1"/>
              </a:buClr>
              <a:buSzPts val="2000"/>
              <a:buNone/>
            </a:pPr>
            <a:r>
              <a:rPr lang="en-GB" sz="2000"/>
              <a:t>Dimensions</a:t>
            </a:r>
            <a:endParaRPr/>
          </a:p>
          <a:p>
            <a:pPr marL="0" lvl="0" indent="0" algn="l" rtl="0">
              <a:lnSpc>
                <a:spcPct val="90000"/>
              </a:lnSpc>
              <a:spcBef>
                <a:spcPts val="1000"/>
              </a:spcBef>
              <a:spcAft>
                <a:spcPts val="0"/>
              </a:spcAft>
              <a:buClr>
                <a:schemeClr val="dk1"/>
              </a:buClr>
              <a:buSzPts val="2000"/>
              <a:buNone/>
            </a:pPr>
            <a:r>
              <a:rPr lang="en-GB" sz="2000"/>
              <a:t>OpenAire</a:t>
            </a:r>
            <a:endParaRPr sz="2000"/>
          </a:p>
          <a:p>
            <a:pPr marL="0" lvl="0" indent="0" algn="l" rtl="0">
              <a:lnSpc>
                <a:spcPct val="90000"/>
              </a:lnSpc>
              <a:spcBef>
                <a:spcPts val="1000"/>
              </a:spcBef>
              <a:spcAft>
                <a:spcPts val="0"/>
              </a:spcAft>
              <a:buClr>
                <a:schemeClr val="dk1"/>
              </a:buClr>
              <a:buSzPts val="2000"/>
              <a:buNone/>
            </a:pPr>
            <a:r>
              <a:rPr lang="en-GB" sz="2000"/>
              <a:t>SHARE</a:t>
            </a:r>
            <a:endParaRPr sz="2000"/>
          </a:p>
          <a:p>
            <a:pPr marL="0" lvl="0" indent="0" algn="l" rtl="0">
              <a:lnSpc>
                <a:spcPct val="90000"/>
              </a:lnSpc>
              <a:spcBef>
                <a:spcPts val="1000"/>
              </a:spcBef>
              <a:spcAft>
                <a:spcPts val="0"/>
              </a:spcAft>
              <a:buClr>
                <a:schemeClr val="dk1"/>
              </a:buClr>
              <a:buSzPts val="2000"/>
              <a:buNone/>
            </a:pPr>
            <a:r>
              <a:rPr lang="en-GB" sz="2000"/>
              <a:t>Clarivate Data Citation Index</a:t>
            </a:r>
            <a:endParaRPr sz="2000"/>
          </a:p>
          <a:p>
            <a:pPr marL="0" lvl="0" indent="0" algn="l" rtl="0">
              <a:lnSpc>
                <a:spcPct val="90000"/>
              </a:lnSpc>
              <a:spcBef>
                <a:spcPts val="1000"/>
              </a:spcBef>
              <a:spcAft>
                <a:spcPts val="0"/>
              </a:spcAft>
              <a:buClr>
                <a:schemeClr val="dk1"/>
              </a:buClr>
              <a:buSzPts val="2000"/>
              <a:buNone/>
            </a:pPr>
            <a:r>
              <a:rPr lang="en-GB" sz="2000"/>
              <a:t>Pubmed</a:t>
            </a:r>
            <a:endParaRPr sz="2000"/>
          </a:p>
          <a:p>
            <a:pPr marL="0" lvl="0" indent="0" algn="l" rtl="0">
              <a:lnSpc>
                <a:spcPct val="90000"/>
              </a:lnSpc>
              <a:spcBef>
                <a:spcPts val="1000"/>
              </a:spcBef>
              <a:spcAft>
                <a:spcPts val="0"/>
              </a:spcAft>
              <a:buClr>
                <a:schemeClr val="dk1"/>
              </a:buClr>
              <a:buSzPts val="2000"/>
              <a:buNone/>
            </a:pPr>
            <a:r>
              <a:rPr lang="en-GB" sz="2000"/>
              <a:t>National metadata Registries. Eg. Research data Australia</a:t>
            </a: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p:txBody>
      </p:sp>
      <p:pic>
        <p:nvPicPr>
          <p:cNvPr id="374" name="Google Shape;374;p58"/>
          <p:cNvPicPr preferRelativeResize="0"/>
          <p:nvPr/>
        </p:nvPicPr>
        <p:blipFill>
          <a:blip r:embed="rId3">
            <a:alphaModFix/>
          </a:blip>
          <a:stretch>
            <a:fillRect/>
          </a:stretch>
        </p:blipFill>
        <p:spPr>
          <a:xfrm>
            <a:off x="5025623" y="1814787"/>
            <a:ext cx="1411500" cy="424365"/>
          </a:xfrm>
          <a:prstGeom prst="rect">
            <a:avLst/>
          </a:prstGeom>
          <a:noFill/>
          <a:ln>
            <a:noFill/>
          </a:ln>
        </p:spPr>
      </p:pic>
      <p:pic>
        <p:nvPicPr>
          <p:cNvPr id="375" name="Google Shape;375;p58"/>
          <p:cNvPicPr preferRelativeResize="0"/>
          <p:nvPr/>
        </p:nvPicPr>
        <p:blipFill>
          <a:blip r:embed="rId4">
            <a:alphaModFix/>
          </a:blip>
          <a:stretch>
            <a:fillRect/>
          </a:stretch>
        </p:blipFill>
        <p:spPr>
          <a:xfrm>
            <a:off x="4712200" y="2565072"/>
            <a:ext cx="2190749" cy="451358"/>
          </a:xfrm>
          <a:prstGeom prst="rect">
            <a:avLst/>
          </a:prstGeom>
          <a:noFill/>
          <a:ln>
            <a:noFill/>
          </a:ln>
        </p:spPr>
      </p:pic>
      <p:pic>
        <p:nvPicPr>
          <p:cNvPr id="376" name="Google Shape;376;p58"/>
          <p:cNvPicPr preferRelativeResize="0"/>
          <p:nvPr/>
        </p:nvPicPr>
        <p:blipFill>
          <a:blip r:embed="rId5">
            <a:alphaModFix/>
          </a:blip>
          <a:stretch>
            <a:fillRect/>
          </a:stretch>
        </p:blipFill>
        <p:spPr>
          <a:xfrm>
            <a:off x="5103824" y="3258001"/>
            <a:ext cx="1411501" cy="437800"/>
          </a:xfrm>
          <a:prstGeom prst="rect">
            <a:avLst/>
          </a:prstGeom>
          <a:noFill/>
          <a:ln>
            <a:noFill/>
          </a:ln>
        </p:spPr>
      </p:pic>
      <p:pic>
        <p:nvPicPr>
          <p:cNvPr id="377" name="Google Shape;377;p58"/>
          <p:cNvPicPr preferRelativeResize="0"/>
          <p:nvPr/>
        </p:nvPicPr>
        <p:blipFill>
          <a:blip r:embed="rId6">
            <a:alphaModFix/>
          </a:blip>
          <a:stretch>
            <a:fillRect/>
          </a:stretch>
        </p:blipFill>
        <p:spPr>
          <a:xfrm>
            <a:off x="4870788" y="4068623"/>
            <a:ext cx="1721166" cy="561250"/>
          </a:xfrm>
          <a:prstGeom prst="rect">
            <a:avLst/>
          </a:prstGeom>
          <a:noFill/>
          <a:ln>
            <a:noFill/>
          </a:ln>
        </p:spPr>
      </p:pic>
      <p:pic>
        <p:nvPicPr>
          <p:cNvPr id="378" name="Google Shape;378;p58"/>
          <p:cNvPicPr preferRelativeResize="0"/>
          <p:nvPr/>
        </p:nvPicPr>
        <p:blipFill>
          <a:blip r:embed="rId7">
            <a:alphaModFix/>
          </a:blip>
          <a:stretch>
            <a:fillRect/>
          </a:stretch>
        </p:blipFill>
        <p:spPr>
          <a:xfrm>
            <a:off x="4483599" y="4714650"/>
            <a:ext cx="2691956" cy="1004925"/>
          </a:xfrm>
          <a:prstGeom prst="rect">
            <a:avLst/>
          </a:prstGeom>
          <a:noFill/>
          <a:ln>
            <a:noFill/>
          </a:ln>
        </p:spPr>
      </p:pic>
      <p:pic>
        <p:nvPicPr>
          <p:cNvPr id="379" name="Google Shape;379;p58"/>
          <p:cNvPicPr preferRelativeResize="0"/>
          <p:nvPr/>
        </p:nvPicPr>
        <p:blipFill>
          <a:blip r:embed="rId8">
            <a:alphaModFix/>
          </a:blip>
          <a:stretch>
            <a:fillRect/>
          </a:stretch>
        </p:blipFill>
        <p:spPr>
          <a:xfrm>
            <a:off x="8221200" y="1643575"/>
            <a:ext cx="3647399" cy="4154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9"/>
          <p:cNvPicPr preferRelativeResize="0"/>
          <p:nvPr/>
        </p:nvPicPr>
        <p:blipFill rotWithShape="1">
          <a:blip r:embed="rId3">
            <a:alphaModFix/>
          </a:blip>
          <a:srcRect/>
          <a:stretch/>
        </p:blipFill>
        <p:spPr>
          <a:xfrm>
            <a:off x="7308550" y="152400"/>
            <a:ext cx="4654197" cy="6553197"/>
          </a:xfrm>
          <a:prstGeom prst="rect">
            <a:avLst/>
          </a:prstGeom>
          <a:noFill/>
          <a:ln>
            <a:noFill/>
          </a:ln>
        </p:spPr>
      </p:pic>
      <p:pic>
        <p:nvPicPr>
          <p:cNvPr id="386" name="Google Shape;386;p59"/>
          <p:cNvPicPr preferRelativeResize="0"/>
          <p:nvPr/>
        </p:nvPicPr>
        <p:blipFill rotWithShape="1">
          <a:blip r:embed="rId4">
            <a:alphaModFix/>
          </a:blip>
          <a:srcRect/>
          <a:stretch/>
        </p:blipFill>
        <p:spPr>
          <a:xfrm>
            <a:off x="152400" y="483700"/>
            <a:ext cx="6655900" cy="562074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0"/>
          <p:cNvPicPr preferRelativeResize="0"/>
          <p:nvPr/>
        </p:nvPicPr>
        <p:blipFill rotWithShape="1">
          <a:blip r:embed="rId3">
            <a:alphaModFix/>
          </a:blip>
          <a:srcRect/>
          <a:stretch/>
        </p:blipFill>
        <p:spPr>
          <a:xfrm>
            <a:off x="289302" y="123100"/>
            <a:ext cx="6779699" cy="4220900"/>
          </a:xfrm>
          <a:prstGeom prst="rect">
            <a:avLst/>
          </a:prstGeom>
          <a:noFill/>
          <a:ln>
            <a:noFill/>
          </a:ln>
        </p:spPr>
      </p:pic>
      <p:pic>
        <p:nvPicPr>
          <p:cNvPr id="393" name="Google Shape;393;p60"/>
          <p:cNvPicPr preferRelativeResize="0"/>
          <p:nvPr/>
        </p:nvPicPr>
        <p:blipFill rotWithShape="1">
          <a:blip r:embed="rId4">
            <a:alphaModFix/>
          </a:blip>
          <a:srcRect/>
          <a:stretch/>
        </p:blipFill>
        <p:spPr>
          <a:xfrm>
            <a:off x="3733800" y="2020200"/>
            <a:ext cx="8219425" cy="468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p:nvPr/>
        </p:nvSpPr>
        <p:spPr>
          <a:xfrm>
            <a:off x="500829" y="303200"/>
            <a:ext cx="11186400" cy="936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56471"/>
              </a:buClr>
              <a:buSzPts val="3600"/>
              <a:buFont typeface="Calibri"/>
              <a:buNone/>
            </a:pPr>
            <a:r>
              <a:rPr lang="en-GB" sz="3000" dirty="0" err="1">
                <a:solidFill>
                  <a:schemeClr val="dk2"/>
                </a:solidFill>
              </a:rPr>
              <a:t>Figshare’s</a:t>
            </a:r>
            <a:r>
              <a:rPr lang="en-GB" sz="3000" dirty="0">
                <a:solidFill>
                  <a:schemeClr val="dk2"/>
                </a:solidFill>
              </a:rPr>
              <a:t> beliefs			</a:t>
            </a:r>
            <a:r>
              <a:rPr lang="en-GB" sz="1100" u="sng" dirty="0">
                <a:solidFill>
                  <a:schemeClr val="hlink"/>
                </a:solidFill>
                <a:hlinkClick r:id="rId3"/>
              </a:rPr>
              <a:t>https://knowledge.figshare.com/articles/item/mission-statement-and-core-beliefs</a:t>
            </a:r>
            <a:r>
              <a:rPr lang="en-GB" sz="3000" dirty="0">
                <a:solidFill>
                  <a:schemeClr val="dk2"/>
                </a:solidFill>
              </a:rPr>
              <a:t> </a:t>
            </a:r>
            <a:endParaRPr sz="3000" dirty="0">
              <a:solidFill>
                <a:schemeClr val="dk2"/>
              </a:solidFill>
            </a:endParaRPr>
          </a:p>
        </p:txBody>
      </p:sp>
      <p:sp>
        <p:nvSpPr>
          <p:cNvPr id="177" name="Google Shape;177;p34"/>
          <p:cNvSpPr txBox="1"/>
          <p:nvPr/>
        </p:nvSpPr>
        <p:spPr>
          <a:xfrm>
            <a:off x="543678" y="1311276"/>
            <a:ext cx="11143500" cy="52629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A43441"/>
              </a:buClr>
              <a:buSzPts val="2400"/>
              <a:buFont typeface="Arial"/>
              <a:buChar char="•"/>
            </a:pPr>
            <a:r>
              <a:rPr lang="en-GB" sz="2400">
                <a:solidFill>
                  <a:srgbClr val="A43441"/>
                </a:solidFill>
                <a:latin typeface="Calibri"/>
                <a:ea typeface="Calibri"/>
                <a:cs typeface="Calibri"/>
                <a:sym typeface="Calibri"/>
              </a:rPr>
              <a:t>Academic research outputs should be as open as possible, as closed as necessary</a:t>
            </a:r>
            <a:endParaRPr/>
          </a:p>
          <a:p>
            <a:pPr marL="342900" marR="0" lvl="0" indent="-241300" algn="l" rtl="0">
              <a:spcBef>
                <a:spcPts val="0"/>
              </a:spcBef>
              <a:spcAft>
                <a:spcPts val="0"/>
              </a:spcAft>
              <a:buClr>
                <a:schemeClr val="dk1"/>
              </a:buClr>
              <a:buSzPts val="1600"/>
              <a:buFont typeface="Arial"/>
              <a:buNone/>
            </a:pPr>
            <a:endParaRPr sz="1600">
              <a:solidFill>
                <a:srgbClr val="A43441"/>
              </a:solidFill>
              <a:latin typeface="Calibri"/>
              <a:ea typeface="Calibri"/>
              <a:cs typeface="Calibri"/>
              <a:sym typeface="Calibri"/>
            </a:endParaRPr>
          </a:p>
          <a:p>
            <a:pPr marL="342900" marR="0" lvl="0" indent="-342900" algn="l" rtl="0">
              <a:spcBef>
                <a:spcPts val="0"/>
              </a:spcBef>
              <a:spcAft>
                <a:spcPts val="0"/>
              </a:spcAft>
              <a:buClr>
                <a:srgbClr val="93C62D"/>
              </a:buClr>
              <a:buSzPts val="2400"/>
              <a:buFont typeface="Arial"/>
              <a:buChar char="•"/>
            </a:pPr>
            <a:r>
              <a:rPr lang="en-GB" sz="2400">
                <a:solidFill>
                  <a:srgbClr val="93C62D"/>
                </a:solidFill>
                <a:latin typeface="Calibri"/>
                <a:ea typeface="Calibri"/>
                <a:cs typeface="Calibri"/>
                <a:sym typeface="Calibri"/>
              </a:rPr>
              <a:t>Academic research outputs should never be behind a paywall</a:t>
            </a:r>
            <a:endParaRPr/>
          </a:p>
          <a:p>
            <a:pPr marL="342900" marR="0" lvl="0" indent="-241300" algn="l" rtl="0">
              <a:spcBef>
                <a:spcPts val="0"/>
              </a:spcBef>
              <a:spcAft>
                <a:spcPts val="0"/>
              </a:spcAft>
              <a:buClr>
                <a:schemeClr val="dk1"/>
              </a:buClr>
              <a:buSzPts val="1600"/>
              <a:buFont typeface="Arial"/>
              <a:buNone/>
            </a:pPr>
            <a:endParaRPr sz="1600">
              <a:solidFill>
                <a:srgbClr val="93C62D"/>
              </a:solidFill>
              <a:latin typeface="Calibri"/>
              <a:ea typeface="Calibri"/>
              <a:cs typeface="Calibri"/>
              <a:sym typeface="Calibri"/>
            </a:endParaRPr>
          </a:p>
          <a:p>
            <a:pPr marL="342900" marR="0" lvl="0" indent="-342900" algn="l" rtl="0">
              <a:spcBef>
                <a:spcPts val="0"/>
              </a:spcBef>
              <a:spcAft>
                <a:spcPts val="0"/>
              </a:spcAft>
              <a:buClr>
                <a:srgbClr val="50B9AE"/>
              </a:buClr>
              <a:buSzPts val="2400"/>
              <a:buFont typeface="Arial"/>
              <a:buChar char="•"/>
            </a:pPr>
            <a:r>
              <a:rPr lang="en-GB" sz="2400">
                <a:solidFill>
                  <a:srgbClr val="50B9AE"/>
                </a:solidFill>
                <a:latin typeface="Calibri"/>
                <a:ea typeface="Calibri"/>
                <a:cs typeface="Calibri"/>
                <a:sym typeface="Calibri"/>
              </a:rPr>
              <a:t>Academic research outputs should be human and machine readable/query-able</a:t>
            </a:r>
            <a:endParaRPr/>
          </a:p>
          <a:p>
            <a:pPr marL="342900" marR="0" lvl="0" indent="-241300" algn="l" rtl="0">
              <a:spcBef>
                <a:spcPts val="0"/>
              </a:spcBef>
              <a:spcAft>
                <a:spcPts val="0"/>
              </a:spcAft>
              <a:buClr>
                <a:schemeClr val="dk1"/>
              </a:buClr>
              <a:buSzPts val="1600"/>
              <a:buFont typeface="Arial"/>
              <a:buNone/>
            </a:pPr>
            <a:endParaRPr sz="1600">
              <a:solidFill>
                <a:srgbClr val="50B9AE"/>
              </a:solidFill>
              <a:latin typeface="Calibri"/>
              <a:ea typeface="Calibri"/>
              <a:cs typeface="Calibri"/>
              <a:sym typeface="Calibri"/>
            </a:endParaRPr>
          </a:p>
          <a:p>
            <a:pPr marL="342900" marR="0" lvl="0" indent="-342900" algn="l" rtl="0">
              <a:spcBef>
                <a:spcPts val="0"/>
              </a:spcBef>
              <a:spcAft>
                <a:spcPts val="0"/>
              </a:spcAft>
              <a:buClr>
                <a:srgbClr val="556471"/>
              </a:buClr>
              <a:buSzPts val="2400"/>
              <a:buFont typeface="Arial"/>
              <a:buChar char="•"/>
            </a:pPr>
            <a:r>
              <a:rPr lang="en-GB" sz="2400">
                <a:solidFill>
                  <a:srgbClr val="556471"/>
                </a:solidFill>
                <a:latin typeface="Calibri"/>
                <a:ea typeface="Calibri"/>
                <a:cs typeface="Calibri"/>
                <a:sym typeface="Calibri"/>
              </a:rPr>
              <a:t>Academic infrastructure should be interchangeable</a:t>
            </a:r>
            <a:endParaRPr/>
          </a:p>
          <a:p>
            <a:pPr marL="342900" marR="0" lvl="0" indent="-241300" algn="l" rtl="0">
              <a:spcBef>
                <a:spcPts val="0"/>
              </a:spcBef>
              <a:spcAft>
                <a:spcPts val="0"/>
              </a:spcAft>
              <a:buClr>
                <a:schemeClr val="dk1"/>
              </a:buClr>
              <a:buSzPts val="1600"/>
              <a:buFont typeface="Arial"/>
              <a:buNone/>
            </a:pPr>
            <a:endParaRPr sz="1600">
              <a:solidFill>
                <a:srgbClr val="556471"/>
              </a:solidFill>
              <a:latin typeface="Calibri"/>
              <a:ea typeface="Calibri"/>
              <a:cs typeface="Calibri"/>
              <a:sym typeface="Calibri"/>
            </a:endParaRPr>
          </a:p>
          <a:p>
            <a:pPr marL="342900" marR="0" lvl="0" indent="-342900" algn="l" rtl="0">
              <a:spcBef>
                <a:spcPts val="0"/>
              </a:spcBef>
              <a:spcAft>
                <a:spcPts val="0"/>
              </a:spcAft>
              <a:buClr>
                <a:srgbClr val="A43441"/>
              </a:buClr>
              <a:buSzPts val="2400"/>
              <a:buFont typeface="Arial"/>
              <a:buChar char="•"/>
            </a:pPr>
            <a:r>
              <a:rPr lang="en-GB" sz="2400">
                <a:solidFill>
                  <a:srgbClr val="A43441"/>
                </a:solidFill>
                <a:latin typeface="Calibri"/>
                <a:ea typeface="Calibri"/>
                <a:cs typeface="Calibri"/>
                <a:sym typeface="Calibri"/>
              </a:rPr>
              <a:t>Academic researchers should never have to put the same information into multiple systems at the same institution</a:t>
            </a:r>
            <a:endParaRPr/>
          </a:p>
          <a:p>
            <a:pPr marL="342900" marR="0" lvl="0" indent="-241300" algn="l" rtl="0">
              <a:spcBef>
                <a:spcPts val="0"/>
              </a:spcBef>
              <a:spcAft>
                <a:spcPts val="0"/>
              </a:spcAft>
              <a:buClr>
                <a:schemeClr val="dk1"/>
              </a:buClr>
              <a:buSzPts val="1600"/>
              <a:buFont typeface="Arial"/>
              <a:buNone/>
            </a:pPr>
            <a:endParaRPr sz="1600">
              <a:solidFill>
                <a:srgbClr val="A43441"/>
              </a:solidFill>
              <a:latin typeface="Calibri"/>
              <a:ea typeface="Calibri"/>
              <a:cs typeface="Calibri"/>
              <a:sym typeface="Calibri"/>
            </a:endParaRPr>
          </a:p>
          <a:p>
            <a:pPr marL="342900" marR="0" lvl="0" indent="-342900" algn="l" rtl="0">
              <a:spcBef>
                <a:spcPts val="0"/>
              </a:spcBef>
              <a:spcAft>
                <a:spcPts val="0"/>
              </a:spcAft>
              <a:buClr>
                <a:srgbClr val="93C62D"/>
              </a:buClr>
              <a:buSzPts val="2400"/>
              <a:buFont typeface="Arial"/>
              <a:buChar char="•"/>
            </a:pPr>
            <a:r>
              <a:rPr lang="en-GB" sz="2400">
                <a:solidFill>
                  <a:srgbClr val="93C62D"/>
                </a:solidFill>
                <a:latin typeface="Calibri"/>
                <a:ea typeface="Calibri"/>
                <a:cs typeface="Calibri"/>
                <a:sym typeface="Calibri"/>
              </a:rPr>
              <a:t>Identifiers for everything</a:t>
            </a:r>
            <a:endParaRPr/>
          </a:p>
          <a:p>
            <a:pPr marL="342900" marR="0" lvl="0" indent="-241300" algn="l" rtl="0">
              <a:spcBef>
                <a:spcPts val="0"/>
              </a:spcBef>
              <a:spcAft>
                <a:spcPts val="0"/>
              </a:spcAft>
              <a:buClr>
                <a:schemeClr val="dk1"/>
              </a:buClr>
              <a:buSzPts val="1600"/>
              <a:buFont typeface="Arial"/>
              <a:buNone/>
            </a:pPr>
            <a:endParaRPr sz="1600">
              <a:solidFill>
                <a:srgbClr val="93C62D"/>
              </a:solidFill>
              <a:latin typeface="Calibri"/>
              <a:ea typeface="Calibri"/>
              <a:cs typeface="Calibri"/>
              <a:sym typeface="Calibri"/>
            </a:endParaRPr>
          </a:p>
          <a:p>
            <a:pPr marL="342900" marR="0" lvl="0" indent="-342900" algn="l" rtl="0">
              <a:spcBef>
                <a:spcPts val="0"/>
              </a:spcBef>
              <a:spcAft>
                <a:spcPts val="0"/>
              </a:spcAft>
              <a:buClr>
                <a:srgbClr val="50B9AE"/>
              </a:buClr>
              <a:buSzPts val="2400"/>
              <a:buFont typeface="Arial"/>
              <a:buChar char="•"/>
            </a:pPr>
            <a:r>
              <a:rPr lang="en-GB" sz="2400">
                <a:solidFill>
                  <a:srgbClr val="50B9AE"/>
                </a:solidFill>
                <a:latin typeface="Calibri"/>
                <a:ea typeface="Calibri"/>
                <a:cs typeface="Calibri"/>
                <a:sym typeface="Calibri"/>
              </a:rPr>
              <a:t>The impact of research is independent of where it is published and what type of output it is</a:t>
            </a:r>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61"/>
          <p:cNvPicPr preferRelativeResize="0"/>
          <p:nvPr/>
        </p:nvPicPr>
        <p:blipFill rotWithShape="1">
          <a:blip r:embed="rId3">
            <a:alphaModFix/>
          </a:blip>
          <a:srcRect/>
          <a:stretch/>
        </p:blipFill>
        <p:spPr>
          <a:xfrm>
            <a:off x="152400" y="152400"/>
            <a:ext cx="11692128" cy="6553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62"/>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405" name="Google Shape;405;p62"/>
          <p:cNvSpPr txBox="1"/>
          <p:nvPr/>
        </p:nvSpPr>
        <p:spPr>
          <a:xfrm>
            <a:off x="3948115" y="1240633"/>
            <a:ext cx="184800" cy="5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Gill Sans"/>
              <a:ea typeface="Gill Sans"/>
              <a:cs typeface="Gill Sans"/>
              <a:sym typeface="Gill Sans"/>
            </a:endParaRPr>
          </a:p>
        </p:txBody>
      </p:sp>
      <p:pic>
        <p:nvPicPr>
          <p:cNvPr id="406" name="Google Shape;406;p62"/>
          <p:cNvPicPr preferRelativeResize="0"/>
          <p:nvPr/>
        </p:nvPicPr>
        <p:blipFill rotWithShape="1">
          <a:blip r:embed="rId4">
            <a:alphaModFix/>
          </a:blip>
          <a:srcRect/>
          <a:stretch/>
        </p:blipFill>
        <p:spPr>
          <a:xfrm>
            <a:off x="8869364" y="650756"/>
            <a:ext cx="1223963" cy="370285"/>
          </a:xfrm>
          <a:prstGeom prst="rect">
            <a:avLst/>
          </a:prstGeom>
          <a:noFill/>
          <a:ln>
            <a:noFill/>
          </a:ln>
        </p:spPr>
      </p:pic>
      <p:sp>
        <p:nvSpPr>
          <p:cNvPr id="407" name="Google Shape;407;p62"/>
          <p:cNvSpPr txBox="1">
            <a:spLocks noGrp="1"/>
          </p:cNvSpPr>
          <p:nvPr>
            <p:ph type="subTitle" idx="1"/>
          </p:nvPr>
        </p:nvSpPr>
        <p:spPr>
          <a:xfrm>
            <a:off x="3448337" y="2674145"/>
            <a:ext cx="5097300" cy="1643100"/>
          </a:xfrm>
          <a:prstGeom prst="rect">
            <a:avLst/>
          </a:prstGeom>
          <a:solidFill>
            <a:srgbClr val="464646">
              <a:alpha val="25880"/>
            </a:srgbClr>
          </a:solidFill>
          <a:ln>
            <a:noFill/>
          </a:ln>
        </p:spPr>
        <p:txBody>
          <a:bodyPr spcFirstLastPara="1" wrap="square" lIns="68550" tIns="68550" rIns="68550" bIns="68550" anchor="ctr" anchorCtr="0">
            <a:noAutofit/>
          </a:bodyPr>
          <a:lstStyle/>
          <a:p>
            <a:pPr marL="0" lvl="0" indent="0" algn="ctr" rtl="0">
              <a:lnSpc>
                <a:spcPct val="90000"/>
              </a:lnSpc>
              <a:spcBef>
                <a:spcPts val="0"/>
              </a:spcBef>
              <a:spcAft>
                <a:spcPts val="0"/>
              </a:spcAft>
              <a:buClr>
                <a:schemeClr val="lt1"/>
              </a:buClr>
              <a:buSzPts val="3600"/>
              <a:buNone/>
            </a:pPr>
            <a:r>
              <a:rPr lang="en-GB" sz="3600">
                <a:solidFill>
                  <a:schemeClr val="lt1"/>
                </a:solidFill>
              </a:rPr>
              <a:t>Opportunities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3"/>
          <p:cNvSpPr txBox="1">
            <a:spLocks noGrp="1"/>
          </p:cNvSpPr>
          <p:nvPr>
            <p:ph type="subTitle" idx="1"/>
          </p:nvPr>
        </p:nvSpPr>
        <p:spPr>
          <a:xfrm>
            <a:off x="1237025" y="893625"/>
            <a:ext cx="10158600" cy="574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GB" sz="3600" b="1">
                <a:solidFill>
                  <a:srgbClr val="93C62D"/>
                </a:solidFill>
              </a:rPr>
              <a:t>Opportunities</a:t>
            </a:r>
            <a:endParaRPr sz="3600" b="1">
              <a:solidFill>
                <a:srgbClr val="93C62D"/>
              </a:solidFill>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GB">
                <a:solidFill>
                  <a:schemeClr val="dk2"/>
                </a:solidFill>
              </a:rPr>
              <a:t>Cross repository checks – Pre and post publication</a:t>
            </a:r>
            <a:endParaRPr>
              <a:solidFill>
                <a:schemeClr val="dk2"/>
              </a:solidFill>
            </a:endParaRPr>
          </a:p>
          <a:p>
            <a:pPr marL="0" lvl="0" indent="0" algn="l" rtl="0">
              <a:lnSpc>
                <a:spcPct val="90000"/>
              </a:lnSpc>
              <a:spcBef>
                <a:spcPts val="1000"/>
              </a:spcBef>
              <a:spcAft>
                <a:spcPts val="0"/>
              </a:spcAft>
              <a:buClr>
                <a:schemeClr val="dk1"/>
              </a:buClr>
              <a:buSzPts val="2000"/>
              <a:buNone/>
            </a:pPr>
            <a:r>
              <a:rPr lang="en-GB">
                <a:solidFill>
                  <a:schemeClr val="dk2"/>
                </a:solidFill>
              </a:rPr>
              <a:t>Cross repository back-up (LOCKSS)</a:t>
            </a:r>
            <a:endParaRPr>
              <a:solidFill>
                <a:schemeClr val="dk2"/>
              </a:solidFill>
            </a:endParaRPr>
          </a:p>
          <a:p>
            <a:pPr marL="0" lvl="0" indent="0" algn="l" rtl="0">
              <a:lnSpc>
                <a:spcPct val="90000"/>
              </a:lnSpc>
              <a:spcBef>
                <a:spcPts val="1000"/>
              </a:spcBef>
              <a:spcAft>
                <a:spcPts val="0"/>
              </a:spcAft>
              <a:buClr>
                <a:schemeClr val="dk1"/>
              </a:buClr>
              <a:buSzPts val="2000"/>
              <a:buNone/>
            </a:pPr>
            <a:r>
              <a:rPr lang="en-GB">
                <a:solidFill>
                  <a:schemeClr val="dk2"/>
                </a:solidFill>
              </a:rPr>
              <a:t>Consistent Identifiers</a:t>
            </a:r>
            <a:endParaRPr>
              <a:solidFill>
                <a:schemeClr val="dk2"/>
              </a:solidFill>
            </a:endParaRPr>
          </a:p>
          <a:p>
            <a:pPr marL="0" lvl="0" indent="0" algn="l" rtl="0">
              <a:lnSpc>
                <a:spcPct val="90000"/>
              </a:lnSpc>
              <a:spcBef>
                <a:spcPts val="1000"/>
              </a:spcBef>
              <a:spcAft>
                <a:spcPts val="0"/>
              </a:spcAft>
              <a:buClr>
                <a:schemeClr val="dk1"/>
              </a:buClr>
              <a:buSzPts val="2000"/>
              <a:buNone/>
            </a:pPr>
            <a:r>
              <a:rPr lang="en-GB">
                <a:solidFill>
                  <a:schemeClr val="dk2"/>
                </a:solidFill>
              </a:rPr>
              <a:t>Consistent Metrics (Make Data Count)</a:t>
            </a:r>
            <a:endParaRPr>
              <a:solidFill>
                <a:schemeClr val="dk2"/>
              </a:solidFill>
            </a:endParaRPr>
          </a:p>
          <a:p>
            <a:pPr marL="0" lvl="0" indent="0" algn="l" rtl="0">
              <a:lnSpc>
                <a:spcPct val="90000"/>
              </a:lnSpc>
              <a:spcBef>
                <a:spcPts val="1000"/>
              </a:spcBef>
              <a:spcAft>
                <a:spcPts val="0"/>
              </a:spcAft>
              <a:buClr>
                <a:schemeClr val="dk1"/>
              </a:buClr>
              <a:buSzPts val="2000"/>
              <a:buNone/>
            </a:pPr>
            <a:r>
              <a:rPr lang="en-GB">
                <a:solidFill>
                  <a:schemeClr val="dk2"/>
                </a:solidFill>
              </a:rPr>
              <a:t>Generalist Repository Schema Definitions</a:t>
            </a:r>
            <a:endParaRPr>
              <a:solidFill>
                <a:schemeClr val="dk2"/>
              </a:solidFill>
            </a:endParaRPr>
          </a:p>
          <a:p>
            <a:pPr marL="0" lvl="0" indent="0" algn="l" rtl="0">
              <a:lnSpc>
                <a:spcPct val="90000"/>
              </a:lnSpc>
              <a:spcBef>
                <a:spcPts val="1000"/>
              </a:spcBef>
              <a:spcAft>
                <a:spcPts val="0"/>
              </a:spcAft>
              <a:buClr>
                <a:schemeClr val="dk1"/>
              </a:buClr>
              <a:buSzPts val="2000"/>
              <a:buNone/>
            </a:pPr>
            <a:r>
              <a:rPr lang="en-GB">
                <a:solidFill>
                  <a:schemeClr val="dk2"/>
                </a:solidFill>
              </a:rPr>
              <a:t>Training and engagement</a:t>
            </a:r>
            <a:endParaRPr>
              <a:solidFill>
                <a:schemeClr val="dk2"/>
              </a:solidFill>
            </a:endParaRPr>
          </a:p>
          <a:p>
            <a:pPr marL="0" lvl="0" indent="0" algn="l" rtl="0">
              <a:lnSpc>
                <a:spcPct val="90000"/>
              </a:lnSpc>
              <a:spcBef>
                <a:spcPts val="1000"/>
              </a:spcBef>
              <a:spcAft>
                <a:spcPts val="0"/>
              </a:spcAft>
              <a:buClr>
                <a:schemeClr val="dk1"/>
              </a:buClr>
              <a:buSzPts val="2000"/>
              <a:buNone/>
            </a:pPr>
            <a:r>
              <a:rPr lang="en-GB">
                <a:solidFill>
                  <a:schemeClr val="dk2"/>
                </a:solidFill>
              </a:rPr>
              <a:t>Best practice policy</a:t>
            </a:r>
            <a:endParaRPr>
              <a:solidFill>
                <a:schemeClr val="dk2"/>
              </a:solidFill>
            </a:endParaRPr>
          </a:p>
          <a:p>
            <a:pPr marL="0" lvl="0" indent="0" algn="l" rtl="0">
              <a:lnSpc>
                <a:spcPct val="90000"/>
              </a:lnSpc>
              <a:spcBef>
                <a:spcPts val="1000"/>
              </a:spcBef>
              <a:spcAft>
                <a:spcPts val="0"/>
              </a:spcAft>
              <a:buClr>
                <a:schemeClr val="dk1"/>
              </a:buClr>
              <a:buSzPts val="2000"/>
              <a:buNone/>
            </a:pPr>
            <a:r>
              <a:rPr lang="en-GB">
                <a:solidFill>
                  <a:schemeClr val="dk2"/>
                </a:solidFill>
              </a:rPr>
              <a:t>Define Layers of Checking/Curation</a:t>
            </a:r>
            <a:endParaRPr>
              <a:solidFill>
                <a:schemeClr val="dk2"/>
              </a:solidFill>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p:txBody>
      </p:sp>
      <p:pic>
        <p:nvPicPr>
          <p:cNvPr id="413" name="Google Shape;413;p63"/>
          <p:cNvPicPr preferRelativeResize="0"/>
          <p:nvPr/>
        </p:nvPicPr>
        <p:blipFill>
          <a:blip r:embed="rId3">
            <a:alphaModFix/>
          </a:blip>
          <a:stretch>
            <a:fillRect/>
          </a:stretch>
        </p:blipFill>
        <p:spPr>
          <a:xfrm>
            <a:off x="8120020" y="1850375"/>
            <a:ext cx="3313224" cy="34122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64" descr="thanks-from-figshare.png"/>
          <p:cNvPicPr preferRelativeResize="0"/>
          <p:nvPr/>
        </p:nvPicPr>
        <p:blipFill rotWithShape="1">
          <a:blip r:embed="rId3">
            <a:alphaModFix/>
          </a:blip>
          <a:srcRect/>
          <a:stretch/>
        </p:blipFill>
        <p:spPr>
          <a:xfrm>
            <a:off x="-30181" y="0"/>
            <a:ext cx="7359649" cy="6857999"/>
          </a:xfrm>
          <a:prstGeom prst="rect">
            <a:avLst/>
          </a:prstGeom>
          <a:noFill/>
          <a:ln>
            <a:noFill/>
          </a:ln>
        </p:spPr>
      </p:pic>
      <p:sp>
        <p:nvSpPr>
          <p:cNvPr id="419" name="Google Shape;419;p64"/>
          <p:cNvSpPr txBox="1"/>
          <p:nvPr/>
        </p:nvSpPr>
        <p:spPr>
          <a:xfrm>
            <a:off x="5269523" y="2436506"/>
            <a:ext cx="5036700" cy="165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556471"/>
                </a:solidFill>
                <a:latin typeface="Calibri"/>
                <a:ea typeface="Calibri"/>
                <a:cs typeface="Calibri"/>
                <a:sym typeface="Calibri"/>
              </a:rPr>
              <a:t>Mark Hahnel</a:t>
            </a:r>
            <a:endParaRPr sz="1800" b="1" i="0" u="none" strike="noStrike" cap="none">
              <a:solidFill>
                <a:srgbClr val="5564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556471"/>
                </a:solidFill>
                <a:latin typeface="Calibri"/>
                <a:ea typeface="Calibri"/>
                <a:cs typeface="Calibri"/>
                <a:sym typeface="Calibri"/>
              </a:rPr>
              <a:t>Function: CEO</a:t>
            </a:r>
            <a:endParaRPr sz="1800" b="0" i="0" u="none" strike="noStrike" cap="none">
              <a:solidFill>
                <a:srgbClr val="5564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556471"/>
                </a:solidFill>
                <a:latin typeface="Calibri"/>
                <a:ea typeface="Calibri"/>
                <a:cs typeface="Calibri"/>
                <a:sym typeface="Calibri"/>
              </a:rPr>
              <a:t>Email: mark@figshare.com</a:t>
            </a:r>
            <a:endParaRPr sz="1800" b="0" i="0" u="none" strike="noStrike" cap="none">
              <a:solidFill>
                <a:srgbClr val="5564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56471"/>
              </a:solidFill>
              <a:latin typeface="Calibri"/>
              <a:ea typeface="Calibri"/>
              <a:cs typeface="Calibri"/>
              <a:sym typeface="Calibri"/>
            </a:endParaRPr>
          </a:p>
          <a:p>
            <a:pPr marL="0" marR="0" lvl="0" indent="0" algn="l" rtl="0">
              <a:lnSpc>
                <a:spcPct val="100000"/>
              </a:lnSpc>
              <a:spcBef>
                <a:spcPts val="700"/>
              </a:spcBef>
              <a:spcAft>
                <a:spcPts val="0"/>
              </a:spcAft>
              <a:buClr>
                <a:srgbClr val="000000"/>
              </a:buClr>
              <a:buSzPts val="1800"/>
              <a:buFont typeface="Arial"/>
              <a:buNone/>
            </a:pPr>
            <a:endParaRPr sz="1800" b="0" i="0" u="none" strike="noStrike" cap="none">
              <a:solidFill>
                <a:srgbClr val="556471"/>
              </a:solidFill>
              <a:latin typeface="Calibri"/>
              <a:ea typeface="Calibri"/>
              <a:cs typeface="Calibri"/>
              <a:sym typeface="Calibri"/>
            </a:endParaRPr>
          </a:p>
          <a:p>
            <a:pPr marL="0" marR="0" lvl="0" indent="0" algn="l" rtl="0">
              <a:lnSpc>
                <a:spcPct val="100000"/>
              </a:lnSpc>
              <a:spcBef>
                <a:spcPts val="700"/>
              </a:spcBef>
              <a:spcAft>
                <a:spcPts val="0"/>
              </a:spcAft>
              <a:buClr>
                <a:srgbClr val="000000"/>
              </a:buClr>
              <a:buSzPts val="1800"/>
              <a:buFont typeface="Arial"/>
              <a:buNone/>
            </a:pPr>
            <a:endParaRPr sz="1800" b="0" i="0" u="none" strike="noStrike" cap="none">
              <a:solidFill>
                <a:srgbClr val="556471"/>
              </a:solidFill>
              <a:latin typeface="Calibri"/>
              <a:ea typeface="Calibri"/>
              <a:cs typeface="Calibri"/>
              <a:sym typeface="Calibri"/>
            </a:endParaRPr>
          </a:p>
          <a:p>
            <a:pPr marL="0" marR="0" lvl="0" indent="0" algn="l" rtl="0">
              <a:lnSpc>
                <a:spcPct val="100000"/>
              </a:lnSpc>
              <a:spcBef>
                <a:spcPts val="700"/>
              </a:spcBef>
              <a:spcAft>
                <a:spcPts val="0"/>
              </a:spcAft>
              <a:buClr>
                <a:srgbClr val="000000"/>
              </a:buClr>
              <a:buSzPts val="1800"/>
              <a:buFont typeface="Arial"/>
              <a:buNone/>
            </a:pPr>
            <a:endParaRPr sz="1800" b="1" i="0" u="none" strike="noStrike" cap="none">
              <a:solidFill>
                <a:srgbClr val="55647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3"/>
        <p:cNvGrpSpPr/>
        <p:nvPr/>
      </p:nvGrpSpPr>
      <p:grpSpPr>
        <a:xfrm>
          <a:off x="0" y="0"/>
          <a:ext cx="0" cy="0"/>
          <a:chOff x="0" y="0"/>
          <a:chExt cx="0" cy="0"/>
        </a:xfrm>
      </p:grpSpPr>
      <p:pic>
        <p:nvPicPr>
          <p:cNvPr id="424" name="Google Shape;424;p65"/>
          <p:cNvPicPr preferRelativeResize="0"/>
          <p:nvPr/>
        </p:nvPicPr>
        <p:blipFill>
          <a:blip r:embed="rId3">
            <a:alphaModFix/>
          </a:blip>
          <a:stretch>
            <a:fillRect/>
          </a:stretch>
        </p:blipFill>
        <p:spPr>
          <a:xfrm>
            <a:off x="152400" y="152400"/>
            <a:ext cx="11887198" cy="614436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8"/>
        <p:cNvGrpSpPr/>
        <p:nvPr/>
      </p:nvGrpSpPr>
      <p:grpSpPr>
        <a:xfrm>
          <a:off x="0" y="0"/>
          <a:ext cx="0" cy="0"/>
          <a:chOff x="0" y="0"/>
          <a:chExt cx="0" cy="0"/>
        </a:xfrm>
      </p:grpSpPr>
      <p:pic>
        <p:nvPicPr>
          <p:cNvPr id="429" name="Google Shape;429;p66"/>
          <p:cNvPicPr preferRelativeResize="0"/>
          <p:nvPr/>
        </p:nvPicPr>
        <p:blipFill>
          <a:blip r:embed="rId3">
            <a:alphaModFix/>
          </a:blip>
          <a:stretch>
            <a:fillRect/>
          </a:stretch>
        </p:blipFill>
        <p:spPr>
          <a:xfrm>
            <a:off x="755418" y="0"/>
            <a:ext cx="10664407" cy="6858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3"/>
        <p:cNvGrpSpPr/>
        <p:nvPr/>
      </p:nvGrpSpPr>
      <p:grpSpPr>
        <a:xfrm>
          <a:off x="0" y="0"/>
          <a:ext cx="0" cy="0"/>
          <a:chOff x="0" y="0"/>
          <a:chExt cx="0" cy="0"/>
        </a:xfrm>
      </p:grpSpPr>
      <p:pic>
        <p:nvPicPr>
          <p:cNvPr id="434" name="Google Shape;434;p67"/>
          <p:cNvPicPr preferRelativeResize="0"/>
          <p:nvPr/>
        </p:nvPicPr>
        <p:blipFill rotWithShape="1">
          <a:blip r:embed="rId3">
            <a:alphaModFix/>
          </a:blip>
          <a:srcRect t="3436" r="11245" b="15130"/>
          <a:stretch/>
        </p:blipFill>
        <p:spPr>
          <a:xfrm>
            <a:off x="1861567" y="0"/>
            <a:ext cx="8365562" cy="68580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8"/>
        <p:cNvGrpSpPr/>
        <p:nvPr/>
      </p:nvGrpSpPr>
      <p:grpSpPr>
        <a:xfrm>
          <a:off x="0" y="0"/>
          <a:ext cx="0" cy="0"/>
          <a:chOff x="0" y="0"/>
          <a:chExt cx="0" cy="0"/>
        </a:xfrm>
      </p:grpSpPr>
      <p:sp>
        <p:nvSpPr>
          <p:cNvPr id="439" name="Google Shape;439;p68"/>
          <p:cNvSpPr txBox="1">
            <a:spLocks noGrp="1"/>
          </p:cNvSpPr>
          <p:nvPr>
            <p:ph type="ctrTitle"/>
          </p:nvPr>
        </p:nvSpPr>
        <p:spPr>
          <a:xfrm>
            <a:off x="1219200" y="2840567"/>
            <a:ext cx="13817700" cy="1959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endParaRPr/>
          </a:p>
        </p:txBody>
      </p:sp>
      <p:sp>
        <p:nvSpPr>
          <p:cNvPr id="440" name="Google Shape;440;p68"/>
          <p:cNvSpPr txBox="1">
            <a:spLocks noGrp="1"/>
          </p:cNvSpPr>
          <p:nvPr>
            <p:ph type="subTitle" idx="1"/>
          </p:nvPr>
        </p:nvSpPr>
        <p:spPr>
          <a:xfrm>
            <a:off x="2438400" y="5181600"/>
            <a:ext cx="11379300" cy="23367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endParaRPr/>
          </a:p>
        </p:txBody>
      </p:sp>
      <p:pic>
        <p:nvPicPr>
          <p:cNvPr id="441" name="Google Shape;441;p68"/>
          <p:cNvPicPr preferRelativeResize="0"/>
          <p:nvPr/>
        </p:nvPicPr>
        <p:blipFill rotWithShape="1">
          <a:blip r:embed="rId3">
            <a:alphaModFix/>
          </a:blip>
          <a:srcRect b="20095"/>
          <a:stretch/>
        </p:blipFill>
        <p:spPr>
          <a:xfrm>
            <a:off x="0" y="101600"/>
            <a:ext cx="12192001" cy="66221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5"/>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183" name="Google Shape;183;p35"/>
          <p:cNvSpPr txBox="1"/>
          <p:nvPr/>
        </p:nvSpPr>
        <p:spPr>
          <a:xfrm>
            <a:off x="3948115" y="1240633"/>
            <a:ext cx="184800" cy="5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Gill Sans"/>
              <a:ea typeface="Gill Sans"/>
              <a:cs typeface="Gill Sans"/>
              <a:sym typeface="Gill Sans"/>
            </a:endParaRPr>
          </a:p>
        </p:txBody>
      </p:sp>
      <p:pic>
        <p:nvPicPr>
          <p:cNvPr id="184" name="Google Shape;184;p35"/>
          <p:cNvPicPr preferRelativeResize="0"/>
          <p:nvPr/>
        </p:nvPicPr>
        <p:blipFill rotWithShape="1">
          <a:blip r:embed="rId4">
            <a:alphaModFix/>
          </a:blip>
          <a:srcRect/>
          <a:stretch/>
        </p:blipFill>
        <p:spPr>
          <a:xfrm>
            <a:off x="8869364" y="650756"/>
            <a:ext cx="1223963" cy="370285"/>
          </a:xfrm>
          <a:prstGeom prst="rect">
            <a:avLst/>
          </a:prstGeom>
          <a:noFill/>
          <a:ln>
            <a:noFill/>
          </a:ln>
        </p:spPr>
      </p:pic>
      <p:sp>
        <p:nvSpPr>
          <p:cNvPr id="185" name="Google Shape;185;p35"/>
          <p:cNvSpPr txBox="1">
            <a:spLocks noGrp="1"/>
          </p:cNvSpPr>
          <p:nvPr>
            <p:ph type="subTitle" idx="1"/>
          </p:nvPr>
        </p:nvSpPr>
        <p:spPr>
          <a:xfrm>
            <a:off x="3448337" y="2674145"/>
            <a:ext cx="5097300" cy="1643100"/>
          </a:xfrm>
          <a:prstGeom prst="rect">
            <a:avLst/>
          </a:prstGeom>
          <a:solidFill>
            <a:srgbClr val="464646">
              <a:alpha val="25880"/>
            </a:srgbClr>
          </a:solidFill>
          <a:ln>
            <a:noFill/>
          </a:ln>
        </p:spPr>
        <p:txBody>
          <a:bodyPr spcFirstLastPara="1" wrap="square" lIns="68550" tIns="68550" rIns="68550" bIns="68550" anchor="ctr" anchorCtr="0">
            <a:noAutofit/>
          </a:bodyPr>
          <a:lstStyle/>
          <a:p>
            <a:pPr marL="0" lvl="0" indent="0" algn="ctr" rtl="0">
              <a:lnSpc>
                <a:spcPct val="90000"/>
              </a:lnSpc>
              <a:spcBef>
                <a:spcPts val="0"/>
              </a:spcBef>
              <a:spcAft>
                <a:spcPts val="0"/>
              </a:spcAft>
              <a:buClr>
                <a:schemeClr val="lt1"/>
              </a:buClr>
              <a:buSzPts val="3600"/>
              <a:buNone/>
            </a:pPr>
            <a:r>
              <a:rPr lang="en-GB" sz="4000" dirty="0">
                <a:solidFill>
                  <a:schemeClr val="lt1"/>
                </a:solidFill>
              </a:rPr>
              <a:t>The State of Open Data </a:t>
            </a:r>
            <a:endParaRPr sz="4000"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cxnSp>
        <p:nvCxnSpPr>
          <p:cNvPr id="190" name="Google Shape;190;p36"/>
          <p:cNvCxnSpPr/>
          <p:nvPr/>
        </p:nvCxnSpPr>
        <p:spPr>
          <a:xfrm>
            <a:off x="1566622" y="0"/>
            <a:ext cx="0" cy="6858000"/>
          </a:xfrm>
          <a:prstGeom prst="straightConnector1">
            <a:avLst/>
          </a:prstGeom>
          <a:noFill/>
          <a:ln w="12700" cap="flat" cmpd="sng">
            <a:solidFill>
              <a:srgbClr val="FFFFFF"/>
            </a:solidFill>
            <a:prstDash val="solid"/>
            <a:miter lim="800000"/>
            <a:headEnd type="none" w="sm" len="sm"/>
            <a:tailEnd type="none" w="sm" len="sm"/>
          </a:ln>
        </p:spPr>
      </p:cxnSp>
      <p:cxnSp>
        <p:nvCxnSpPr>
          <p:cNvPr id="191" name="Google Shape;191;p36"/>
          <p:cNvCxnSpPr/>
          <p:nvPr/>
        </p:nvCxnSpPr>
        <p:spPr>
          <a:xfrm>
            <a:off x="10623129" y="0"/>
            <a:ext cx="0" cy="6858000"/>
          </a:xfrm>
          <a:prstGeom prst="straightConnector1">
            <a:avLst/>
          </a:prstGeom>
          <a:noFill/>
          <a:ln w="12700" cap="flat" cmpd="sng">
            <a:solidFill>
              <a:srgbClr val="FFFFFF"/>
            </a:solidFill>
            <a:prstDash val="solid"/>
            <a:miter lim="800000"/>
            <a:headEnd type="none" w="sm" len="sm"/>
            <a:tailEnd type="none" w="sm" len="sm"/>
          </a:ln>
        </p:spPr>
      </p:cxnSp>
      <p:sp>
        <p:nvSpPr>
          <p:cNvPr id="192" name="Google Shape;192;p36"/>
          <p:cNvSpPr/>
          <p:nvPr/>
        </p:nvSpPr>
        <p:spPr>
          <a:xfrm>
            <a:off x="5027225" y="1832772"/>
            <a:ext cx="6943200" cy="427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000" dirty="0">
                <a:solidFill>
                  <a:srgbClr val="666666"/>
                </a:solidFill>
                <a:highlight>
                  <a:srgbClr val="FFFFFF"/>
                </a:highlight>
                <a:latin typeface="Calibri"/>
                <a:ea typeface="Calibri"/>
                <a:cs typeface="Calibri"/>
                <a:sym typeface="Calibri"/>
              </a:rPr>
              <a:t>This year’s survey received a record number of survey participants with around </a:t>
            </a:r>
            <a:r>
              <a:rPr lang="en-GB" sz="2000" b="1" dirty="0">
                <a:solidFill>
                  <a:srgbClr val="50B9AE"/>
                </a:solidFill>
                <a:highlight>
                  <a:srgbClr val="FFFFFF"/>
                </a:highlight>
                <a:latin typeface="Calibri"/>
                <a:ea typeface="Calibri"/>
                <a:cs typeface="Calibri"/>
                <a:sym typeface="Calibri"/>
              </a:rPr>
              <a:t>8,500 responses</a:t>
            </a:r>
            <a:r>
              <a:rPr lang="en-GB" sz="2000" dirty="0">
                <a:solidFill>
                  <a:srgbClr val="666666"/>
                </a:solidFill>
                <a:highlight>
                  <a:srgbClr val="FFFFFF"/>
                </a:highlight>
                <a:latin typeface="Calibri"/>
                <a:ea typeface="Calibri"/>
                <a:cs typeface="Calibri"/>
                <a:sym typeface="Calibri"/>
              </a:rPr>
              <a:t> from the research community. </a:t>
            </a:r>
            <a:endParaRPr sz="2000" dirty="0">
              <a:solidFill>
                <a:srgbClr val="666666"/>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None/>
            </a:pPr>
            <a:endParaRPr sz="2000" dirty="0">
              <a:solidFill>
                <a:srgbClr val="666666"/>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None/>
            </a:pPr>
            <a:r>
              <a:rPr lang="en-GB" sz="2000" dirty="0">
                <a:solidFill>
                  <a:srgbClr val="666666"/>
                </a:solidFill>
                <a:highlight>
                  <a:srgbClr val="FFFFFF"/>
                </a:highlight>
                <a:latin typeface="Calibri"/>
                <a:ea typeface="Calibri"/>
                <a:cs typeface="Calibri"/>
                <a:sym typeface="Calibri"/>
              </a:rPr>
              <a:t>While most trends are encouraging around the adoption and acceptance of open data, the research community is now demanding more enforcement of the mandates that have been adopted by many governments, funders, publishers and institutions around the world.</a:t>
            </a:r>
            <a:endParaRPr sz="2000" i="0" u="none" strike="noStrike" cap="none" dirty="0">
              <a:solidFill>
                <a:srgbClr val="000000"/>
              </a:solidFill>
              <a:latin typeface="Calibri"/>
              <a:ea typeface="Calibri"/>
              <a:cs typeface="Calibri"/>
              <a:sym typeface="Calibri"/>
            </a:endParaRPr>
          </a:p>
        </p:txBody>
      </p:sp>
      <p:pic>
        <p:nvPicPr>
          <p:cNvPr id="193" name="Google Shape;193;p36"/>
          <p:cNvPicPr preferRelativeResize="0"/>
          <p:nvPr/>
        </p:nvPicPr>
        <p:blipFill>
          <a:blip r:embed="rId3">
            <a:alphaModFix/>
          </a:blip>
          <a:stretch>
            <a:fillRect/>
          </a:stretch>
        </p:blipFill>
        <p:spPr>
          <a:xfrm>
            <a:off x="437400" y="354350"/>
            <a:ext cx="4193974" cy="5936925"/>
          </a:xfrm>
          <a:prstGeom prst="rect">
            <a:avLst/>
          </a:prstGeom>
          <a:noFill/>
          <a:ln>
            <a:noFill/>
          </a:ln>
        </p:spPr>
      </p:pic>
      <p:sp>
        <p:nvSpPr>
          <p:cNvPr id="194" name="Google Shape;194;p36"/>
          <p:cNvSpPr txBox="1"/>
          <p:nvPr/>
        </p:nvSpPr>
        <p:spPr>
          <a:xfrm>
            <a:off x="370188" y="6430500"/>
            <a:ext cx="4328400" cy="29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50" b="1">
                <a:solidFill>
                  <a:srgbClr val="464646"/>
                </a:solidFill>
                <a:highlight>
                  <a:srgbClr val="FFFFFF"/>
                </a:highlight>
                <a:uFill>
                  <a:noFill/>
                </a:uFill>
                <a:hlinkClick r:id="rId4"/>
              </a:rPr>
              <a:t>https://doi.org/10.6084/m9.figshare.9980783.v2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7"/>
          <p:cNvPicPr preferRelativeResize="0"/>
          <p:nvPr/>
        </p:nvPicPr>
        <p:blipFill>
          <a:blip r:embed="rId3">
            <a:alphaModFix/>
          </a:blip>
          <a:stretch>
            <a:fillRect/>
          </a:stretch>
        </p:blipFill>
        <p:spPr>
          <a:xfrm>
            <a:off x="6385975" y="1687825"/>
            <a:ext cx="5480325" cy="4928926"/>
          </a:xfrm>
          <a:prstGeom prst="rect">
            <a:avLst/>
          </a:prstGeom>
          <a:noFill/>
          <a:ln>
            <a:noFill/>
          </a:ln>
        </p:spPr>
      </p:pic>
      <p:pic>
        <p:nvPicPr>
          <p:cNvPr id="201" name="Google Shape;201;p37"/>
          <p:cNvPicPr preferRelativeResize="0"/>
          <p:nvPr/>
        </p:nvPicPr>
        <p:blipFill>
          <a:blip r:embed="rId4">
            <a:alphaModFix/>
          </a:blip>
          <a:stretch>
            <a:fillRect/>
          </a:stretch>
        </p:blipFill>
        <p:spPr>
          <a:xfrm>
            <a:off x="152400" y="1687825"/>
            <a:ext cx="5636558" cy="5017774"/>
          </a:xfrm>
          <a:prstGeom prst="rect">
            <a:avLst/>
          </a:prstGeom>
          <a:noFill/>
          <a:ln>
            <a:noFill/>
          </a:ln>
        </p:spPr>
      </p:pic>
      <p:sp>
        <p:nvSpPr>
          <p:cNvPr id="202" name="Google Shape;202;p37"/>
          <p:cNvSpPr txBox="1"/>
          <p:nvPr/>
        </p:nvSpPr>
        <p:spPr>
          <a:xfrm>
            <a:off x="6385975" y="388275"/>
            <a:ext cx="56364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rPr>
              <a:t>Should funders withhold funding from (or penalise in other ways) researchers who do not share their data if the funder has mandated that they do so?</a:t>
            </a:r>
            <a:endParaRPr sz="1800">
              <a:solidFill>
                <a:schemeClr val="dk2"/>
              </a:solidFill>
              <a:latin typeface="Calibri"/>
              <a:ea typeface="Calibri"/>
              <a:cs typeface="Calibri"/>
              <a:sym typeface="Calibri"/>
            </a:endParaRPr>
          </a:p>
        </p:txBody>
      </p:sp>
      <p:sp>
        <p:nvSpPr>
          <p:cNvPr id="203" name="Google Shape;203;p37"/>
          <p:cNvSpPr txBox="1"/>
          <p:nvPr/>
        </p:nvSpPr>
        <p:spPr>
          <a:xfrm>
            <a:off x="509925" y="388275"/>
            <a:ext cx="4921500" cy="1140900"/>
          </a:xfrm>
          <a:prstGeom prst="rect">
            <a:avLst/>
          </a:prstGeom>
          <a:noFill/>
          <a:ln>
            <a:noFill/>
          </a:ln>
        </p:spPr>
        <p:txBody>
          <a:bodyPr spcFirstLastPara="1" wrap="square" lIns="91425" tIns="91425" rIns="91425" bIns="91425" anchor="t" anchorCtr="0">
            <a:noAutofit/>
          </a:bodyPr>
          <a:lstStyle/>
          <a:p>
            <a:pPr marL="101600" lvl="0" indent="0" algn="l" rtl="0">
              <a:lnSpc>
                <a:spcPct val="115000"/>
              </a:lnSpc>
              <a:spcBef>
                <a:spcPts val="0"/>
              </a:spcBef>
              <a:spcAft>
                <a:spcPts val="0"/>
              </a:spcAft>
              <a:buClr>
                <a:schemeClr val="dk1"/>
              </a:buClr>
              <a:buSzPts val="1100"/>
              <a:buFont typeface="Arial"/>
              <a:buNone/>
            </a:pPr>
            <a:r>
              <a:rPr lang="en-GB" sz="1800">
                <a:solidFill>
                  <a:schemeClr val="dk2"/>
                </a:solidFill>
              </a:rPr>
              <a:t>Should funders make the sharing of research data part of their requirements for awarding grants?</a:t>
            </a:r>
            <a:endParaRPr sz="1800">
              <a:solidFill>
                <a:schemeClr val="dk2"/>
              </a:solidFill>
            </a:endParaRPr>
          </a:p>
          <a:p>
            <a:pPr marL="0" lvl="0" indent="0" algn="l" rtl="0">
              <a:spcBef>
                <a:spcPts val="0"/>
              </a:spcBef>
              <a:spcAft>
                <a:spcPts val="0"/>
              </a:spcAft>
              <a:buNone/>
            </a:pPr>
            <a:endParaRPr>
              <a:solidFill>
                <a:schemeClr val="dk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8"/>
          <p:cNvPicPr preferRelativeResize="0"/>
          <p:nvPr/>
        </p:nvPicPr>
        <p:blipFill>
          <a:blip r:embed="rId3">
            <a:alphaModFix/>
          </a:blip>
          <a:stretch>
            <a:fillRect/>
          </a:stretch>
        </p:blipFill>
        <p:spPr>
          <a:xfrm>
            <a:off x="7805575" y="1531400"/>
            <a:ext cx="5744849" cy="3779825"/>
          </a:xfrm>
          <a:prstGeom prst="rect">
            <a:avLst/>
          </a:prstGeom>
          <a:noFill/>
          <a:ln>
            <a:noFill/>
          </a:ln>
        </p:spPr>
      </p:pic>
      <p:pic>
        <p:nvPicPr>
          <p:cNvPr id="209" name="Google Shape;209;p38"/>
          <p:cNvPicPr preferRelativeResize="0"/>
          <p:nvPr/>
        </p:nvPicPr>
        <p:blipFill>
          <a:blip r:embed="rId4">
            <a:alphaModFix/>
          </a:blip>
          <a:stretch>
            <a:fillRect/>
          </a:stretch>
        </p:blipFill>
        <p:spPr>
          <a:xfrm>
            <a:off x="168775" y="2632721"/>
            <a:ext cx="1351525" cy="1320308"/>
          </a:xfrm>
          <a:prstGeom prst="rect">
            <a:avLst/>
          </a:prstGeom>
          <a:noFill/>
          <a:ln>
            <a:noFill/>
          </a:ln>
        </p:spPr>
      </p:pic>
      <p:pic>
        <p:nvPicPr>
          <p:cNvPr id="210" name="Google Shape;210;p38"/>
          <p:cNvPicPr preferRelativeResize="0"/>
          <p:nvPr/>
        </p:nvPicPr>
        <p:blipFill>
          <a:blip r:embed="rId5">
            <a:alphaModFix/>
          </a:blip>
          <a:stretch>
            <a:fillRect/>
          </a:stretch>
        </p:blipFill>
        <p:spPr>
          <a:xfrm>
            <a:off x="2432550" y="2757520"/>
            <a:ext cx="3460774" cy="1070700"/>
          </a:xfrm>
          <a:prstGeom prst="rect">
            <a:avLst/>
          </a:prstGeom>
          <a:noFill/>
          <a:ln>
            <a:noFill/>
          </a:ln>
        </p:spPr>
      </p:pic>
      <p:sp>
        <p:nvSpPr>
          <p:cNvPr id="211" name="Google Shape;211;p38"/>
          <p:cNvSpPr txBox="1"/>
          <p:nvPr/>
        </p:nvSpPr>
        <p:spPr>
          <a:xfrm>
            <a:off x="1596500" y="2632725"/>
            <a:ext cx="8361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a:t>+</a:t>
            </a:r>
            <a:endParaRPr sz="7200"/>
          </a:p>
        </p:txBody>
      </p:sp>
      <p:sp>
        <p:nvSpPr>
          <p:cNvPr id="212" name="Google Shape;212;p38"/>
          <p:cNvSpPr txBox="1"/>
          <p:nvPr/>
        </p:nvSpPr>
        <p:spPr>
          <a:xfrm>
            <a:off x="6431400" y="2681325"/>
            <a:ext cx="8361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a:t>=</a:t>
            </a:r>
            <a:endParaRPr sz="7200"/>
          </a:p>
        </p:txBody>
      </p:sp>
      <p:sp>
        <p:nvSpPr>
          <p:cNvPr id="213" name="Google Shape;213;p38"/>
          <p:cNvSpPr/>
          <p:nvPr/>
        </p:nvSpPr>
        <p:spPr>
          <a:xfrm>
            <a:off x="10858500" y="3375425"/>
            <a:ext cx="1714500" cy="171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p:cNvPicPr preferRelativeResize="0"/>
          <p:nvPr/>
        </p:nvPicPr>
        <p:blipFill>
          <a:blip r:embed="rId3">
            <a:alphaModFix/>
          </a:blip>
          <a:stretch>
            <a:fillRect/>
          </a:stretch>
        </p:blipFill>
        <p:spPr>
          <a:xfrm>
            <a:off x="7805575" y="1531400"/>
            <a:ext cx="5744849" cy="3779825"/>
          </a:xfrm>
          <a:prstGeom prst="rect">
            <a:avLst/>
          </a:prstGeom>
          <a:noFill/>
          <a:ln>
            <a:noFill/>
          </a:ln>
        </p:spPr>
      </p:pic>
      <p:pic>
        <p:nvPicPr>
          <p:cNvPr id="219" name="Google Shape;219;p39"/>
          <p:cNvPicPr preferRelativeResize="0"/>
          <p:nvPr/>
        </p:nvPicPr>
        <p:blipFill>
          <a:blip r:embed="rId4">
            <a:alphaModFix/>
          </a:blip>
          <a:stretch>
            <a:fillRect/>
          </a:stretch>
        </p:blipFill>
        <p:spPr>
          <a:xfrm>
            <a:off x="168775" y="2632721"/>
            <a:ext cx="1351525" cy="1320308"/>
          </a:xfrm>
          <a:prstGeom prst="rect">
            <a:avLst/>
          </a:prstGeom>
          <a:noFill/>
          <a:ln>
            <a:noFill/>
          </a:ln>
        </p:spPr>
      </p:pic>
      <p:pic>
        <p:nvPicPr>
          <p:cNvPr id="220" name="Google Shape;220;p39"/>
          <p:cNvPicPr preferRelativeResize="0"/>
          <p:nvPr/>
        </p:nvPicPr>
        <p:blipFill>
          <a:blip r:embed="rId5">
            <a:alphaModFix/>
          </a:blip>
          <a:stretch>
            <a:fillRect/>
          </a:stretch>
        </p:blipFill>
        <p:spPr>
          <a:xfrm>
            <a:off x="2432550" y="1919320"/>
            <a:ext cx="3460774" cy="1070700"/>
          </a:xfrm>
          <a:prstGeom prst="rect">
            <a:avLst/>
          </a:prstGeom>
          <a:noFill/>
          <a:ln>
            <a:noFill/>
          </a:ln>
        </p:spPr>
      </p:pic>
      <p:sp>
        <p:nvSpPr>
          <p:cNvPr id="221" name="Google Shape;221;p39"/>
          <p:cNvSpPr txBox="1"/>
          <p:nvPr/>
        </p:nvSpPr>
        <p:spPr>
          <a:xfrm>
            <a:off x="1596500" y="1794525"/>
            <a:ext cx="8361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a:t>+</a:t>
            </a:r>
            <a:endParaRPr sz="7200"/>
          </a:p>
        </p:txBody>
      </p:sp>
      <p:sp>
        <p:nvSpPr>
          <p:cNvPr id="222" name="Google Shape;222;p39"/>
          <p:cNvSpPr txBox="1"/>
          <p:nvPr/>
        </p:nvSpPr>
        <p:spPr>
          <a:xfrm>
            <a:off x="1596500" y="3572025"/>
            <a:ext cx="8361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a:t>+</a:t>
            </a:r>
            <a:endParaRPr sz="7200"/>
          </a:p>
        </p:txBody>
      </p:sp>
      <p:pic>
        <p:nvPicPr>
          <p:cNvPr id="223" name="Google Shape;223;p39"/>
          <p:cNvPicPr preferRelativeResize="0"/>
          <p:nvPr/>
        </p:nvPicPr>
        <p:blipFill>
          <a:blip r:embed="rId6">
            <a:alphaModFix/>
          </a:blip>
          <a:stretch>
            <a:fillRect/>
          </a:stretch>
        </p:blipFill>
        <p:spPr>
          <a:xfrm>
            <a:off x="2432600" y="3521325"/>
            <a:ext cx="1075325" cy="989300"/>
          </a:xfrm>
          <a:prstGeom prst="rect">
            <a:avLst/>
          </a:prstGeom>
          <a:noFill/>
          <a:ln>
            <a:noFill/>
          </a:ln>
        </p:spPr>
      </p:pic>
      <p:pic>
        <p:nvPicPr>
          <p:cNvPr id="224" name="Google Shape;224;p39"/>
          <p:cNvPicPr preferRelativeResize="0"/>
          <p:nvPr/>
        </p:nvPicPr>
        <p:blipFill>
          <a:blip r:embed="rId7">
            <a:alphaModFix/>
          </a:blip>
          <a:stretch>
            <a:fillRect/>
          </a:stretch>
        </p:blipFill>
        <p:spPr>
          <a:xfrm>
            <a:off x="3596650" y="3343425"/>
            <a:ext cx="1656062" cy="1864746"/>
          </a:xfrm>
          <a:prstGeom prst="rect">
            <a:avLst/>
          </a:prstGeom>
          <a:noFill/>
          <a:ln>
            <a:noFill/>
          </a:ln>
        </p:spPr>
      </p:pic>
      <p:sp>
        <p:nvSpPr>
          <p:cNvPr id="225" name="Google Shape;225;p39"/>
          <p:cNvSpPr txBox="1"/>
          <p:nvPr/>
        </p:nvSpPr>
        <p:spPr>
          <a:xfrm>
            <a:off x="6431400" y="2681325"/>
            <a:ext cx="8361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a:t>=</a:t>
            </a:r>
            <a:endParaRPr sz="7200"/>
          </a:p>
        </p:txBody>
      </p:sp>
      <p:pic>
        <p:nvPicPr>
          <p:cNvPr id="226" name="Google Shape;226;p39"/>
          <p:cNvPicPr preferRelativeResize="0"/>
          <p:nvPr/>
        </p:nvPicPr>
        <p:blipFill>
          <a:blip r:embed="rId6">
            <a:alphaModFix/>
          </a:blip>
          <a:stretch>
            <a:fillRect/>
          </a:stretch>
        </p:blipFill>
        <p:spPr>
          <a:xfrm>
            <a:off x="5265225" y="3521325"/>
            <a:ext cx="1075325" cy="989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0"/>
          <p:cNvPicPr preferRelativeResize="0"/>
          <p:nvPr/>
        </p:nvPicPr>
        <p:blipFill rotWithShape="1">
          <a:blip r:embed="rId3">
            <a:alphaModFix/>
          </a:blip>
          <a:srcRect t="14974" b="758"/>
          <a:stretch/>
        </p:blipFill>
        <p:spPr>
          <a:xfrm>
            <a:off x="-824069" y="-152389"/>
            <a:ext cx="13907887" cy="7823190"/>
          </a:xfrm>
          <a:prstGeom prst="rect">
            <a:avLst/>
          </a:prstGeom>
          <a:noFill/>
          <a:ln>
            <a:noFill/>
          </a:ln>
        </p:spPr>
      </p:pic>
      <p:pic>
        <p:nvPicPr>
          <p:cNvPr id="233" name="Google Shape;233;p40"/>
          <p:cNvPicPr preferRelativeResize="0"/>
          <p:nvPr/>
        </p:nvPicPr>
        <p:blipFill rotWithShape="1">
          <a:blip r:embed="rId4">
            <a:alphaModFix/>
          </a:blip>
          <a:srcRect/>
          <a:stretch/>
        </p:blipFill>
        <p:spPr>
          <a:xfrm>
            <a:off x="593923" y="738319"/>
            <a:ext cx="3839059" cy="11643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25">
      <a:dk1>
        <a:srgbClr val="000000"/>
      </a:dk1>
      <a:lt1>
        <a:srgbClr val="FFFFFF"/>
      </a:lt1>
      <a:dk2>
        <a:srgbClr val="6E6F6F"/>
      </a:dk2>
      <a:lt2>
        <a:srgbClr val="646565"/>
      </a:lt2>
      <a:accent1>
        <a:srgbClr val="2892A0"/>
      </a:accent1>
      <a:accent2>
        <a:srgbClr val="278F9D"/>
      </a:accent2>
      <a:accent3>
        <a:srgbClr val="CF122B"/>
      </a:accent3>
      <a:accent4>
        <a:srgbClr val="C91129"/>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990</Words>
  <Application>Microsoft Macintosh PowerPoint</Application>
  <PresentationFormat>Widescreen</PresentationFormat>
  <Paragraphs>193</Paragraphs>
  <Slides>37</Slides>
  <Notes>37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37</vt:i4>
      </vt:variant>
    </vt:vector>
  </HeadingPairs>
  <TitlesOfParts>
    <vt:vector size="43" baseType="lpstr">
      <vt:lpstr>Gill Sans</vt:lpstr>
      <vt:lpstr>Calibri</vt:lpstr>
      <vt:lpstr>Arial</vt:lpstr>
      <vt:lpstr>Office Theme</vt:lpstr>
      <vt:lpstr>1_Custom Design</vt:lpstr>
      <vt:lpstr>Simple Light</vt:lpstr>
      <vt:lpstr>PowerPoint Presentation</vt:lpstr>
      <vt:lpstr>About Figshare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Identity (DOI)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Mark Hahnel</cp:lastModifiedBy>
  <cp:revision>1</cp:revision>
  <dcterms:modified xsi:type="dcterms:W3CDTF">2020-02-11T12:29:16Z</dcterms:modified>
</cp:coreProperties>
</file>