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3F3"/>
    <a:srgbClr val="082144"/>
    <a:srgbClr val="0D3164"/>
    <a:srgbClr val="113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3"/>
    <p:restoredTop sz="94538"/>
  </p:normalViewPr>
  <p:slideViewPr>
    <p:cSldViewPr snapToGrid="0" snapToObjects="1">
      <p:cViewPr>
        <p:scale>
          <a:sx n="100" d="100"/>
          <a:sy n="100" d="100"/>
        </p:scale>
        <p:origin x="1088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403E9-F6F5-794F-929B-9995D003D13F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F8E05-B130-B047-ADE9-54D45DD58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95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F8E05-B130-B047-ADE9-54D45DD585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79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A810-BD48-F54F-8A1C-8997214B4971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8AC-0EB0-9145-A19B-3829108B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A810-BD48-F54F-8A1C-8997214B4971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8AC-0EB0-9145-A19B-3829108B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A810-BD48-F54F-8A1C-8997214B4971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8AC-0EB0-9145-A19B-3829108B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A810-BD48-F54F-8A1C-8997214B4971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8AC-0EB0-9145-A19B-3829108B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A810-BD48-F54F-8A1C-8997214B4971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8AC-0EB0-9145-A19B-3829108B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A810-BD48-F54F-8A1C-8997214B4971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8AC-0EB0-9145-A19B-3829108B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A810-BD48-F54F-8A1C-8997214B4971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8AC-0EB0-9145-A19B-3829108B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A810-BD48-F54F-8A1C-8997214B4971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8AC-0EB0-9145-A19B-3829108B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A810-BD48-F54F-8A1C-8997214B4971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8AC-0EB0-9145-A19B-3829108B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A810-BD48-F54F-8A1C-8997214B4971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8AC-0EB0-9145-A19B-3829108B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A810-BD48-F54F-8A1C-8997214B4971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8AC-0EB0-9145-A19B-3829108B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2A810-BD48-F54F-8A1C-8997214B4971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B18AC-0EB0-9145-A19B-3829108B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jp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21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>
            <a:off x="7867871" y="4600787"/>
            <a:ext cx="1679677" cy="165399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AE3F3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4444" y="3576796"/>
            <a:ext cx="11712632" cy="3728"/>
          </a:xfrm>
          <a:prstGeom prst="line">
            <a:avLst/>
          </a:prstGeom>
          <a:ln w="76200" cap="rnd">
            <a:solidFill>
              <a:schemeClr val="accent1">
                <a:lumMod val="20000"/>
                <a:lumOff val="80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39810" y="918697"/>
            <a:ext cx="1499718" cy="143834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3247" y="1332801"/>
            <a:ext cx="12492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82144"/>
                </a:solidFill>
              </a:rPr>
              <a:t>December 2017:</a:t>
            </a:r>
          </a:p>
          <a:p>
            <a:endParaRPr lang="en-US" sz="800" dirty="0" smtClean="0">
              <a:solidFill>
                <a:srgbClr val="082144"/>
              </a:solidFill>
            </a:endParaRPr>
          </a:p>
          <a:p>
            <a:r>
              <a:rPr lang="en-US" sz="1200" dirty="0" smtClean="0">
                <a:solidFill>
                  <a:srgbClr val="082144"/>
                </a:solidFill>
              </a:rPr>
              <a:t>Review of collection begins</a:t>
            </a:r>
            <a:endParaRPr lang="en-US" sz="1200" dirty="0">
              <a:solidFill>
                <a:srgbClr val="082144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432" y="6316377"/>
            <a:ext cx="1267288" cy="36873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80875" y="4818775"/>
            <a:ext cx="1633034" cy="15917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605254" y="5037561"/>
            <a:ext cx="144938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082144"/>
                </a:solidFill>
              </a:rPr>
              <a:t>February 2018:</a:t>
            </a:r>
          </a:p>
          <a:p>
            <a:pPr algn="r"/>
            <a:endParaRPr lang="en-US" sz="800" dirty="0">
              <a:solidFill>
                <a:srgbClr val="082144"/>
              </a:solidFill>
            </a:endParaRPr>
          </a:p>
          <a:p>
            <a:pPr algn="r"/>
            <a:r>
              <a:rPr lang="en-US" sz="1200" dirty="0" smtClean="0">
                <a:solidFill>
                  <a:srgbClr val="082144"/>
                </a:solidFill>
              </a:rPr>
              <a:t>Benchmark TMC against collections at Melbourne &amp;    Deakin Universities </a:t>
            </a:r>
            <a:endParaRPr lang="en-US" sz="1200" dirty="0">
              <a:solidFill>
                <a:srgbClr val="082144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203489" y="2519840"/>
            <a:ext cx="1" cy="987492"/>
          </a:xfrm>
          <a:prstGeom prst="line">
            <a:avLst/>
          </a:prstGeom>
          <a:ln w="34925" cap="rnd">
            <a:solidFill>
              <a:schemeClr val="accent1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44711" y="3704621"/>
            <a:ext cx="0" cy="1010794"/>
          </a:xfrm>
          <a:prstGeom prst="line">
            <a:avLst/>
          </a:prstGeom>
          <a:ln w="34925" cap="rnd">
            <a:solidFill>
              <a:schemeClr val="accent1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075992" y="1399290"/>
            <a:ext cx="1545547" cy="16074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236614" y="1650774"/>
            <a:ext cx="14795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82144"/>
                </a:solidFill>
              </a:rPr>
              <a:t>March 2018:</a:t>
            </a:r>
          </a:p>
          <a:p>
            <a:endParaRPr lang="en-US" sz="800" dirty="0">
              <a:solidFill>
                <a:srgbClr val="082144"/>
              </a:solidFill>
            </a:endParaRPr>
          </a:p>
          <a:p>
            <a:r>
              <a:rPr lang="en-US" sz="1200" dirty="0" smtClean="0">
                <a:solidFill>
                  <a:srgbClr val="082144"/>
                </a:solidFill>
              </a:rPr>
              <a:t>Identify &amp; communicate with internal team and stakeholders</a:t>
            </a:r>
            <a:endParaRPr lang="en-US" sz="1200" dirty="0">
              <a:solidFill>
                <a:srgbClr val="082144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14546" y="4358603"/>
            <a:ext cx="1454478" cy="14984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475106" y="4606050"/>
            <a:ext cx="12095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082144"/>
                </a:solidFill>
              </a:rPr>
              <a:t>April 2018:</a:t>
            </a:r>
          </a:p>
          <a:p>
            <a:pPr algn="r"/>
            <a:endParaRPr lang="en-US" sz="800" dirty="0">
              <a:solidFill>
                <a:srgbClr val="082144"/>
              </a:solidFill>
            </a:endParaRPr>
          </a:p>
          <a:p>
            <a:pPr algn="r"/>
            <a:r>
              <a:rPr lang="en-US" sz="1200" dirty="0" smtClean="0">
                <a:solidFill>
                  <a:srgbClr val="082144"/>
                </a:solidFill>
              </a:rPr>
              <a:t>Run collection usage reports &amp; DESELECT</a:t>
            </a:r>
            <a:endParaRPr lang="en-US" sz="1200" dirty="0">
              <a:solidFill>
                <a:srgbClr val="082144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848765" y="3133152"/>
            <a:ext cx="0" cy="350776"/>
          </a:xfrm>
          <a:prstGeom prst="line">
            <a:avLst/>
          </a:prstGeom>
          <a:ln w="34925" cap="rnd">
            <a:solidFill>
              <a:schemeClr val="accent1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141784" y="3704621"/>
            <a:ext cx="1" cy="580867"/>
          </a:xfrm>
          <a:prstGeom prst="line">
            <a:avLst/>
          </a:prstGeom>
          <a:ln w="34925" cap="rnd">
            <a:solidFill>
              <a:schemeClr val="accent1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57057" y="2124619"/>
            <a:ext cx="0" cy="1410659"/>
          </a:xfrm>
          <a:prstGeom prst="line">
            <a:avLst/>
          </a:prstGeom>
          <a:ln w="34925" cap="rnd">
            <a:solidFill>
              <a:schemeClr val="accent1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442477" y="327441"/>
            <a:ext cx="1729548" cy="169951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663341" y="479581"/>
            <a:ext cx="1674433" cy="143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82144"/>
                </a:solidFill>
              </a:rPr>
              <a:t>April 2018:</a:t>
            </a:r>
          </a:p>
          <a:p>
            <a:endParaRPr lang="en-US" sz="800" dirty="0" smtClean="0">
              <a:solidFill>
                <a:srgbClr val="082144"/>
              </a:solidFill>
            </a:endParaRPr>
          </a:p>
          <a:p>
            <a:r>
              <a:rPr lang="en-US" sz="1200" dirty="0">
                <a:solidFill>
                  <a:srgbClr val="082144"/>
                </a:solidFill>
              </a:rPr>
              <a:t>M</a:t>
            </a:r>
            <a:r>
              <a:rPr lang="en-US" sz="1200" dirty="0" smtClean="0">
                <a:solidFill>
                  <a:srgbClr val="082144"/>
                </a:solidFill>
              </a:rPr>
              <a:t>eet with external Education Faculty stakeholders i.e. Academics and TLS staff. </a:t>
            </a:r>
            <a:endParaRPr lang="en-US" sz="1200" dirty="0">
              <a:solidFill>
                <a:srgbClr val="082144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303540" y="1101476"/>
            <a:ext cx="1724718" cy="16736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422931" y="1399290"/>
            <a:ext cx="16020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82144"/>
                </a:solidFill>
              </a:rPr>
              <a:t>May - Dec 2018: </a:t>
            </a:r>
          </a:p>
          <a:p>
            <a:endParaRPr lang="en-US" sz="800" dirty="0" smtClean="0">
              <a:solidFill>
                <a:srgbClr val="082144"/>
              </a:solidFill>
            </a:endParaRPr>
          </a:p>
          <a:p>
            <a:r>
              <a:rPr lang="en-US" sz="1200" dirty="0" smtClean="0">
                <a:solidFill>
                  <a:srgbClr val="082144"/>
                </a:solidFill>
              </a:rPr>
              <a:t>Meet with Academics to Identify units where resources could be embedded</a:t>
            </a:r>
            <a:endParaRPr lang="en-US" sz="1200" dirty="0">
              <a:solidFill>
                <a:srgbClr val="082144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4633483" y="3666741"/>
            <a:ext cx="10611" cy="1150441"/>
          </a:xfrm>
          <a:prstGeom prst="line">
            <a:avLst/>
          </a:prstGeom>
          <a:ln w="34925" cap="rnd">
            <a:solidFill>
              <a:schemeClr val="accent1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082" y="1002801"/>
            <a:ext cx="788455" cy="41410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87452" y="2298769"/>
            <a:ext cx="1468268" cy="113909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087" y="2479994"/>
            <a:ext cx="998107" cy="1104101"/>
          </a:xfrm>
          <a:prstGeom prst="rect">
            <a:avLst/>
          </a:prstGeom>
        </p:spPr>
      </p:pic>
      <p:cxnSp>
        <p:nvCxnSpPr>
          <p:cNvPr id="45" name="Straight Connector 44"/>
          <p:cNvCxnSpPr/>
          <p:nvPr/>
        </p:nvCxnSpPr>
        <p:spPr>
          <a:xfrm>
            <a:off x="6165899" y="2872293"/>
            <a:ext cx="0" cy="593412"/>
          </a:xfrm>
          <a:prstGeom prst="line">
            <a:avLst/>
          </a:prstGeom>
          <a:ln w="34925" cap="rnd">
            <a:solidFill>
              <a:schemeClr val="accent1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7"/>
          <a:srcRect l="16900"/>
          <a:stretch/>
        </p:blipFill>
        <p:spPr>
          <a:xfrm rot="10800000">
            <a:off x="1589996" y="3671732"/>
            <a:ext cx="1355728" cy="61375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7"/>
          <a:srcRect l="20629" t="4001" r="-3402" b="-4001"/>
          <a:stretch/>
        </p:blipFill>
        <p:spPr>
          <a:xfrm>
            <a:off x="6456278" y="2906890"/>
            <a:ext cx="1356864" cy="602707"/>
          </a:xfrm>
          <a:prstGeom prst="rect">
            <a:avLst/>
          </a:prstGeom>
        </p:spPr>
      </p:pic>
      <p:sp>
        <p:nvSpPr>
          <p:cNvPr id="39" name="Oval 38"/>
          <p:cNvSpPr/>
          <p:nvPr/>
        </p:nvSpPr>
        <p:spPr>
          <a:xfrm>
            <a:off x="3878081" y="4926284"/>
            <a:ext cx="1604677" cy="16539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49082" y="5183894"/>
            <a:ext cx="14542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082144"/>
                </a:solidFill>
              </a:rPr>
              <a:t>July 2018:</a:t>
            </a:r>
          </a:p>
          <a:p>
            <a:pPr algn="r"/>
            <a:endParaRPr lang="en-US" sz="800" b="1" dirty="0">
              <a:solidFill>
                <a:srgbClr val="082144"/>
              </a:solidFill>
            </a:endParaRPr>
          </a:p>
          <a:p>
            <a:pPr algn="r"/>
            <a:r>
              <a:rPr lang="en-US" sz="1200" dirty="0" smtClean="0">
                <a:solidFill>
                  <a:srgbClr val="082144"/>
                </a:solidFill>
              </a:rPr>
              <a:t>Identify areas for growth. i.e. ED tech and Indigenous resources</a:t>
            </a:r>
            <a:endParaRPr lang="en-US" sz="1200" dirty="0">
              <a:solidFill>
                <a:srgbClr val="082144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6703805" y="3653356"/>
            <a:ext cx="0" cy="279894"/>
          </a:xfrm>
          <a:prstGeom prst="line">
            <a:avLst/>
          </a:prstGeom>
          <a:ln w="34925" cap="rnd">
            <a:solidFill>
              <a:schemeClr val="accent1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714836" y="3704621"/>
            <a:ext cx="4270" cy="772069"/>
          </a:xfrm>
          <a:prstGeom prst="line">
            <a:avLst/>
          </a:prstGeom>
          <a:ln w="34925" cap="rnd">
            <a:solidFill>
              <a:schemeClr val="accent1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279207" y="3208054"/>
            <a:ext cx="0" cy="229814"/>
          </a:xfrm>
          <a:prstGeom prst="line">
            <a:avLst/>
          </a:prstGeom>
          <a:ln w="34925" cap="rnd">
            <a:solidFill>
              <a:schemeClr val="accent1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752090" y="3704621"/>
            <a:ext cx="0" cy="134049"/>
          </a:xfrm>
          <a:prstGeom prst="line">
            <a:avLst/>
          </a:prstGeom>
          <a:ln w="34925" cap="rnd">
            <a:solidFill>
              <a:schemeClr val="accent1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736801" y="4047585"/>
            <a:ext cx="1935010" cy="19529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AE3F3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52658" y="4234237"/>
            <a:ext cx="169038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082144"/>
                </a:solidFill>
              </a:rPr>
              <a:t>July 2018 </a:t>
            </a:r>
            <a:r>
              <a:rPr lang="en-US" sz="1200" b="1" dirty="0" smtClean="0">
                <a:solidFill>
                  <a:srgbClr val="082144"/>
                </a:solidFill>
              </a:rPr>
              <a:t>- </a:t>
            </a:r>
            <a:r>
              <a:rPr lang="en-US" sz="1200" b="1" dirty="0" smtClean="0">
                <a:solidFill>
                  <a:srgbClr val="082144"/>
                </a:solidFill>
              </a:rPr>
              <a:t>Feb</a:t>
            </a:r>
            <a:r>
              <a:rPr lang="en-US" sz="1200" b="1" dirty="0" smtClean="0">
                <a:solidFill>
                  <a:srgbClr val="082144"/>
                </a:solidFill>
              </a:rPr>
              <a:t> 2019: </a:t>
            </a:r>
            <a:endParaRPr lang="en-US" sz="1200" b="1" dirty="0" smtClean="0">
              <a:solidFill>
                <a:srgbClr val="082144"/>
              </a:solidFill>
            </a:endParaRPr>
          </a:p>
          <a:p>
            <a:pPr algn="r"/>
            <a:endParaRPr lang="en-US" sz="800" dirty="0" smtClean="0">
              <a:solidFill>
                <a:srgbClr val="082144"/>
              </a:solidFill>
            </a:endParaRPr>
          </a:p>
          <a:p>
            <a:pPr algn="r"/>
            <a:r>
              <a:rPr lang="en-US" sz="1200" dirty="0" smtClean="0">
                <a:solidFill>
                  <a:srgbClr val="082144"/>
                </a:solidFill>
              </a:rPr>
              <a:t>Targeted </a:t>
            </a:r>
            <a:r>
              <a:rPr lang="en-US" sz="1200" dirty="0" smtClean="0">
                <a:solidFill>
                  <a:srgbClr val="082144"/>
                </a:solidFill>
              </a:rPr>
              <a:t>buying and subscriptions. Soliciting </a:t>
            </a:r>
            <a:r>
              <a:rPr lang="en-US" sz="1200" dirty="0" smtClean="0">
                <a:solidFill>
                  <a:srgbClr val="082144"/>
                </a:solidFill>
              </a:rPr>
              <a:t>Faculty </a:t>
            </a:r>
            <a:r>
              <a:rPr lang="en-US" sz="1200" dirty="0">
                <a:solidFill>
                  <a:srgbClr val="082144"/>
                </a:solidFill>
              </a:rPr>
              <a:t>engagement </a:t>
            </a:r>
            <a:r>
              <a:rPr lang="en-US" sz="1200" dirty="0" smtClean="0">
                <a:solidFill>
                  <a:srgbClr val="082144"/>
                </a:solidFill>
              </a:rPr>
              <a:t>through </a:t>
            </a:r>
            <a:r>
              <a:rPr lang="en-US" sz="1200" dirty="0">
                <a:solidFill>
                  <a:srgbClr val="082144"/>
                </a:solidFill>
              </a:rPr>
              <a:t>vendor </a:t>
            </a:r>
            <a:r>
              <a:rPr lang="en-US" sz="1200" dirty="0" smtClean="0">
                <a:solidFill>
                  <a:srgbClr val="082144"/>
                </a:solidFill>
              </a:rPr>
              <a:t>showcases &amp; joint </a:t>
            </a:r>
            <a:r>
              <a:rPr lang="en-US" sz="1200" dirty="0">
                <a:solidFill>
                  <a:srgbClr val="082144"/>
                </a:solidFill>
              </a:rPr>
              <a:t>buying trips</a:t>
            </a:r>
          </a:p>
          <a:p>
            <a:pPr algn="r"/>
            <a:endParaRPr lang="en-US" sz="1200" dirty="0">
              <a:solidFill>
                <a:srgbClr val="082144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363570" y="1436393"/>
            <a:ext cx="1717959" cy="16475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AE3F3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9662406" y="3857629"/>
            <a:ext cx="2224283" cy="21177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AE3F3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48624" y="4782768"/>
            <a:ext cx="15912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082144"/>
                </a:solidFill>
              </a:rPr>
              <a:t>March 2019 - now:</a:t>
            </a:r>
          </a:p>
          <a:p>
            <a:pPr algn="r"/>
            <a:endParaRPr lang="en-US" sz="800" b="1" dirty="0">
              <a:solidFill>
                <a:srgbClr val="082144"/>
              </a:solidFill>
            </a:endParaRPr>
          </a:p>
          <a:p>
            <a:pPr algn="r"/>
            <a:r>
              <a:rPr lang="en-US" sz="1200" dirty="0" smtClean="0">
                <a:solidFill>
                  <a:srgbClr val="082144"/>
                </a:solidFill>
              </a:rPr>
              <a:t>Work integrated Learning </a:t>
            </a:r>
            <a:r>
              <a:rPr lang="mr-IN" sz="1200" dirty="0" smtClean="0">
                <a:solidFill>
                  <a:srgbClr val="082144"/>
                </a:solidFill>
              </a:rPr>
              <a:t>–</a:t>
            </a:r>
            <a:r>
              <a:rPr lang="en-US" sz="1200" dirty="0" smtClean="0">
                <a:solidFill>
                  <a:srgbClr val="082144"/>
                </a:solidFill>
              </a:rPr>
              <a:t> </a:t>
            </a:r>
            <a:r>
              <a:rPr lang="en-US" sz="1200" dirty="0" smtClean="0">
                <a:solidFill>
                  <a:srgbClr val="082144"/>
                </a:solidFill>
              </a:rPr>
              <a:t>embedded through </a:t>
            </a:r>
            <a:r>
              <a:rPr lang="en-US" sz="1200" dirty="0" smtClean="0">
                <a:solidFill>
                  <a:srgbClr val="082144"/>
                </a:solidFill>
              </a:rPr>
              <a:t>S</a:t>
            </a:r>
            <a:r>
              <a:rPr lang="en-US" sz="1200" dirty="0" smtClean="0">
                <a:solidFill>
                  <a:srgbClr val="082144"/>
                </a:solidFill>
              </a:rPr>
              <a:t>tory </a:t>
            </a:r>
            <a:r>
              <a:rPr lang="en-US" sz="1200" dirty="0" smtClean="0">
                <a:solidFill>
                  <a:srgbClr val="082144"/>
                </a:solidFill>
              </a:rPr>
              <a:t>time project with PSTs and local kinder groups</a:t>
            </a:r>
            <a:endParaRPr lang="en-US" sz="1200" dirty="0">
              <a:solidFill>
                <a:srgbClr val="082144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54926" y="1721683"/>
            <a:ext cx="151396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082144"/>
                </a:solidFill>
              </a:rPr>
              <a:t>May 2019:</a:t>
            </a:r>
          </a:p>
          <a:p>
            <a:pPr algn="r"/>
            <a:endParaRPr lang="en-US" sz="800" b="1" dirty="0">
              <a:solidFill>
                <a:srgbClr val="082144"/>
              </a:solidFill>
            </a:endParaRPr>
          </a:p>
          <a:p>
            <a:pPr algn="r"/>
            <a:r>
              <a:rPr lang="en-US" sz="1200" dirty="0" smtClean="0">
                <a:solidFill>
                  <a:srgbClr val="082144"/>
                </a:solidFill>
              </a:rPr>
              <a:t>Create online objects to make collection more visible &amp; accessible</a:t>
            </a:r>
            <a:endParaRPr lang="en-US" sz="1200" dirty="0">
              <a:solidFill>
                <a:srgbClr val="082144"/>
              </a:solidFill>
            </a:endParaRPr>
          </a:p>
        </p:txBody>
      </p:sp>
      <p:pic>
        <p:nvPicPr>
          <p:cNvPr id="67" name="Picture 6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4B1C486E-AAD0-408C-838D-7833F9E689F5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9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588" y="6037222"/>
            <a:ext cx="734051" cy="73405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76456" y="2716355"/>
            <a:ext cx="614270" cy="79097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78834" y="2854070"/>
            <a:ext cx="489145" cy="629858"/>
          </a:xfrm>
          <a:prstGeom prst="rect">
            <a:avLst/>
          </a:prstGeom>
        </p:spPr>
      </p:pic>
      <p:grpSp>
        <p:nvGrpSpPr>
          <p:cNvPr id="61" name="Group 60"/>
          <p:cNvGrpSpPr/>
          <p:nvPr/>
        </p:nvGrpSpPr>
        <p:grpSpPr>
          <a:xfrm>
            <a:off x="7619372" y="275594"/>
            <a:ext cx="4515006" cy="1390516"/>
            <a:chOff x="8669891" y="275594"/>
            <a:chExt cx="3469314" cy="1761611"/>
          </a:xfrm>
        </p:grpSpPr>
        <p:grpSp>
          <p:nvGrpSpPr>
            <p:cNvPr id="66" name="Group 65"/>
            <p:cNvGrpSpPr/>
            <p:nvPr/>
          </p:nvGrpSpPr>
          <p:grpSpPr>
            <a:xfrm>
              <a:off x="8669891" y="275594"/>
              <a:ext cx="3469314" cy="1164909"/>
              <a:chOff x="8869661" y="289811"/>
              <a:chExt cx="3192289" cy="1164909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8869661" y="333657"/>
                <a:ext cx="3059525" cy="1121063"/>
                <a:chOff x="841358" y="2743199"/>
                <a:chExt cx="5570623" cy="2457451"/>
              </a:xfrm>
            </p:grpSpPr>
            <p:sp>
              <p:nvSpPr>
                <p:cNvPr id="15" name="Left Bracket 14"/>
                <p:cNvSpPr/>
                <p:nvPr/>
              </p:nvSpPr>
              <p:spPr>
                <a:xfrm flipH="1">
                  <a:off x="6212815" y="2743199"/>
                  <a:ext cx="199166" cy="2457451"/>
                </a:xfrm>
                <a:prstGeom prst="leftBracket">
                  <a:avLst/>
                </a:prstGeom>
                <a:ln w="63500" cap="rnd">
                  <a:solidFill>
                    <a:schemeClr val="accent1">
                      <a:lumMod val="20000"/>
                      <a:lumOff val="80000"/>
                    </a:schemeClr>
                  </a:solidFill>
                  <a:beve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16" name="Left Bracket 15"/>
                <p:cNvSpPr/>
                <p:nvPr/>
              </p:nvSpPr>
              <p:spPr>
                <a:xfrm>
                  <a:off x="841358" y="2743199"/>
                  <a:ext cx="258035" cy="2457451"/>
                </a:xfrm>
                <a:prstGeom prst="leftBracket">
                  <a:avLst/>
                </a:prstGeom>
                <a:ln w="63500" cap="rnd">
                  <a:solidFill>
                    <a:schemeClr val="accent1">
                      <a:lumMod val="20000"/>
                      <a:lumOff val="80000"/>
                    </a:schemeClr>
                  </a:solidFill>
                  <a:beve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872396" y="2984658"/>
                  <a:ext cx="5243512" cy="16192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2400" dirty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endParaRPr>
                </a:p>
                <a:p>
                  <a:r>
                    <a:rPr lang="en-US" dirty="0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rPr>
                    <a:t> </a:t>
                  </a:r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9047202" y="289811"/>
                <a:ext cx="301474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Education Technology: </a:t>
                </a:r>
              </a:p>
              <a:p>
                <a:r>
                  <a:rPr lang="en-US" b="1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How a  collection can impact the practice of 21</a:t>
                </a:r>
                <a:r>
                  <a:rPr lang="en-US" b="1" baseline="300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st</a:t>
                </a:r>
                <a:r>
                  <a:rPr lang="en-US" b="1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 Century teachers</a:t>
                </a:r>
                <a:endParaRPr lang="en-US" b="1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9689170" y="1575540"/>
              <a:ext cx="22195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 smtClean="0">
                  <a:solidFill>
                    <a:srgbClr val="DAE3F3"/>
                  </a:solidFill>
                </a:rPr>
                <a:t>Samantha Helfrich &amp; Sylvia </a:t>
              </a:r>
              <a:r>
                <a:rPr lang="en-US" sz="1200" b="1" dirty="0" err="1" smtClean="0">
                  <a:solidFill>
                    <a:srgbClr val="DAE3F3"/>
                  </a:solidFill>
                </a:rPr>
                <a:t>Pilz</a:t>
              </a:r>
              <a:endParaRPr lang="en-US" sz="1200" b="1" dirty="0" smtClean="0">
                <a:solidFill>
                  <a:srgbClr val="DAE3F3"/>
                </a:solidFill>
              </a:endParaRPr>
            </a:p>
            <a:p>
              <a:pPr algn="r"/>
              <a:r>
                <a:rPr lang="en-US" sz="1200" b="1" dirty="0" smtClean="0">
                  <a:solidFill>
                    <a:srgbClr val="DAE3F3"/>
                  </a:solidFill>
                </a:rPr>
                <a:t>Monash University Library</a:t>
              </a:r>
              <a:endParaRPr lang="en-US" sz="1200" b="1" dirty="0">
                <a:solidFill>
                  <a:srgbClr val="DAE3F3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9487926" y="4007962"/>
            <a:ext cx="222178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82144"/>
                </a:solidFill>
              </a:rPr>
              <a:t>                   The Future:</a:t>
            </a:r>
            <a:endParaRPr lang="en-US" sz="1200" b="1" dirty="0" smtClean="0">
              <a:solidFill>
                <a:srgbClr val="082144"/>
              </a:solidFill>
            </a:endParaRPr>
          </a:p>
          <a:p>
            <a:pPr algn="r"/>
            <a:endParaRPr lang="en-US" sz="800" dirty="0" smtClean="0">
              <a:solidFill>
                <a:srgbClr val="082144"/>
              </a:solidFill>
            </a:endParaRPr>
          </a:p>
          <a:p>
            <a:pPr algn="r"/>
            <a:r>
              <a:rPr lang="en-US" sz="1200" dirty="0" smtClean="0">
                <a:solidFill>
                  <a:srgbClr val="082144"/>
                </a:solidFill>
              </a:rPr>
              <a:t>- Continue to embed in units</a:t>
            </a:r>
          </a:p>
          <a:p>
            <a:pPr marL="171450" indent="-171450" algn="r">
              <a:buFontTx/>
              <a:buChar char="-"/>
            </a:pPr>
            <a:r>
              <a:rPr lang="en-US" sz="1200" dirty="0" smtClean="0">
                <a:solidFill>
                  <a:srgbClr val="082144"/>
                </a:solidFill>
              </a:rPr>
              <a:t>Provide relevant resources and opportunities for WIL</a:t>
            </a:r>
          </a:p>
          <a:p>
            <a:pPr marL="171450" indent="-171450" algn="r">
              <a:buFontTx/>
              <a:buChar char="-"/>
            </a:pPr>
            <a:r>
              <a:rPr lang="en-US" sz="1200" dirty="0" smtClean="0">
                <a:solidFill>
                  <a:srgbClr val="082144"/>
                </a:solidFill>
              </a:rPr>
              <a:t>Continue to collaborate with faculty on non traditional outputs and create space &amp; capacity for Makerspace </a:t>
            </a:r>
            <a:endParaRPr lang="en-US" sz="1200" dirty="0" smtClean="0">
              <a:solidFill>
                <a:srgbClr val="0821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" grpId="0" animBg="1"/>
      <p:bldP spid="7" grpId="0" animBg="1"/>
      <p:bldP spid="8" grpId="0" animBg="1"/>
      <p:bldP spid="9" grpId="0" animBg="1"/>
      <p:bldP spid="32" grpId="0" animBg="1"/>
      <p:bldP spid="35" grpId="0" animBg="1"/>
      <p:bldP spid="39" grpId="0" animBg="1"/>
      <p:bldP spid="38" grpId="0" animBg="1"/>
      <p:bldP spid="49" grpId="0" animBg="1"/>
      <p:bldP spid="5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196</Words>
  <Application>Microsoft Macintosh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Mangal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45</cp:revision>
  <dcterms:created xsi:type="dcterms:W3CDTF">2019-11-08T00:41:53Z</dcterms:created>
  <dcterms:modified xsi:type="dcterms:W3CDTF">2019-11-29T05:18:10Z</dcterms:modified>
</cp:coreProperties>
</file>