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85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588"/>
    <p:restoredTop sz="94665"/>
  </p:normalViewPr>
  <p:slideViewPr>
    <p:cSldViewPr snapToGrid="0" snapToObjects="1">
      <p:cViewPr>
        <p:scale>
          <a:sx n="50" d="100"/>
          <a:sy n="50" d="100"/>
        </p:scale>
        <p:origin x="2920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11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41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8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9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25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59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2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9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4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8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9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41F1E-2CB0-094A-B110-78047D70D781}" type="datetimeFigureOut">
              <a:rPr lang="en-US" smtClean="0"/>
              <a:t>2/14/20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5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cybergisx.org/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emf"/><Relationship Id="rId5" Type="http://schemas.openxmlformats.org/officeDocument/2006/relationships/image" Target="../media/image3.png"/><Relationship Id="rId10" Type="http://schemas.openxmlformats.org/officeDocument/2006/relationships/image" Target="../media/image8.em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EF29-09D4-914E-B1B9-5D7C09DDF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053" y="746485"/>
            <a:ext cx="15934208" cy="2108403"/>
          </a:xfrm>
        </p:spPr>
        <p:txBody>
          <a:bodyPr>
            <a:normAutofit/>
          </a:bodyPr>
          <a:lstStyle/>
          <a:p>
            <a:r>
              <a:rPr lang="en-US" sz="5040" dirty="0">
                <a:cs typeface="KufiStandardGK" pitchFamily="2" charset="-78"/>
              </a:rPr>
              <a:t>CIF21 DIBBs: Scalable Capabilities for Spatial Data Synthesis</a:t>
            </a:r>
            <a:br>
              <a:rPr lang="en-US" sz="5040" dirty="0">
                <a:cs typeface="KufiStandardGK" pitchFamily="2" charset="-78"/>
              </a:rPr>
            </a:br>
            <a:r>
              <a:rPr lang="en-US" sz="3600" dirty="0">
                <a:cs typeface="KufiStandardGK" pitchFamily="2" charset="-78"/>
              </a:rPr>
              <a:t>PI: </a:t>
            </a:r>
            <a:r>
              <a:rPr lang="en-US" sz="3600" dirty="0" err="1">
                <a:cs typeface="KufiStandardGK" pitchFamily="2" charset="-78"/>
              </a:rPr>
              <a:t>Shaowen</a:t>
            </a:r>
            <a:r>
              <a:rPr lang="en-US" sz="3600" dirty="0">
                <a:cs typeface="KufiStandardGK" pitchFamily="2" charset="-78"/>
              </a:rPr>
              <a:t> Wang</a:t>
            </a:r>
            <a:r>
              <a:rPr lang="en-US" sz="3600" baseline="30000" dirty="0">
                <a:cs typeface="KufiStandardGK" pitchFamily="2" charset="-78"/>
              </a:rPr>
              <a:t>1</a:t>
            </a:r>
            <a:r>
              <a:rPr lang="en-US" sz="3600" dirty="0">
                <a:cs typeface="KufiStandardGK" pitchFamily="2" charset="-78"/>
              </a:rPr>
              <a:t>, Co-PIs: Katarzyna Keahey</a:t>
            </a:r>
            <a:r>
              <a:rPr lang="en-US" sz="3600" baseline="30000" dirty="0">
                <a:cs typeface="KufiStandardGK" pitchFamily="2" charset="-78"/>
              </a:rPr>
              <a:t>2</a:t>
            </a:r>
            <a:r>
              <a:rPr lang="en-US" sz="3600" dirty="0">
                <a:cs typeface="KufiStandardGK" pitchFamily="2" charset="-78"/>
              </a:rPr>
              <a:t>, </a:t>
            </a:r>
            <a:r>
              <a:rPr lang="en-US" sz="3600">
                <a:cs typeface="KufiStandardGK" pitchFamily="2" charset="-78"/>
              </a:rPr>
              <a:t>Anand Padmanabhan</a:t>
            </a:r>
            <a:r>
              <a:rPr lang="en-US" sz="3600" baseline="30000">
                <a:cs typeface="KufiStandardGK" pitchFamily="2" charset="-78"/>
              </a:rPr>
              <a:t>1</a:t>
            </a:r>
            <a:br>
              <a:rPr lang="en-US" sz="3600" dirty="0">
                <a:cs typeface="KufiStandardGK" pitchFamily="2" charset="-78"/>
              </a:rPr>
            </a:br>
            <a:r>
              <a:rPr lang="en-US" sz="3600" dirty="0">
                <a:cs typeface="KufiStandardGK" pitchFamily="2" charset="-78"/>
              </a:rPr>
              <a:t>Institutions: </a:t>
            </a:r>
            <a:r>
              <a:rPr lang="en-US" sz="3600" baseline="30000" dirty="0">
                <a:cs typeface="KufiStandardGK" pitchFamily="2" charset="-78"/>
              </a:rPr>
              <a:t>1</a:t>
            </a:r>
            <a:r>
              <a:rPr lang="en-US" sz="3600" dirty="0">
                <a:cs typeface="KufiStandardGK" pitchFamily="2" charset="-78"/>
              </a:rPr>
              <a:t>University of Illinois at Urbana Champaign; </a:t>
            </a:r>
            <a:r>
              <a:rPr lang="en-US" sz="3600" baseline="30000" dirty="0">
                <a:cs typeface="KufiStandardGK" pitchFamily="2" charset="-78"/>
              </a:rPr>
              <a:t>2</a:t>
            </a:r>
            <a:r>
              <a:rPr lang="en-US" sz="3600" dirty="0">
                <a:cs typeface="KufiStandardGK" pitchFamily="2" charset="-78"/>
              </a:rPr>
              <a:t>University of Chicago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3110DE-3E88-AD43-96A4-8D3B9C97E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201" y="746484"/>
            <a:ext cx="1547217" cy="15544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668DB0-FB9F-A845-A580-BBE89A910153}"/>
              </a:ext>
            </a:extLst>
          </p:cNvPr>
          <p:cNvSpPr txBox="1"/>
          <p:nvPr/>
        </p:nvSpPr>
        <p:spPr>
          <a:xfrm>
            <a:off x="946907" y="2300888"/>
            <a:ext cx="262380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/>
              <a:t>Award #: 1443080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CD21A8-3D43-CF46-AD41-FA21358F2DF2}"/>
              </a:ext>
            </a:extLst>
          </p:cNvPr>
          <p:cNvSpPr/>
          <p:nvPr/>
        </p:nvSpPr>
        <p:spPr>
          <a:xfrm>
            <a:off x="4617886" y="2656242"/>
            <a:ext cx="16156501" cy="8229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1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E488323B-7E84-C442-8816-5D21FC3EC643}"/>
              </a:ext>
            </a:extLst>
          </p:cNvPr>
          <p:cNvSpPr txBox="1"/>
          <p:nvPr/>
        </p:nvSpPr>
        <p:spPr>
          <a:xfrm>
            <a:off x="15900400" y="370025"/>
            <a:ext cx="55103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NSF CSSI PI Meeting, Seattle, WA, Feb. 13-14, 2020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752E63DC-18C3-3D4D-9B36-DCC6182E1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59" y="3820959"/>
            <a:ext cx="1982748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defTabSz="2190750">
              <a:defRPr sz="8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2190750">
              <a:defRPr sz="8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2190750">
              <a:defRPr sz="8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2190750">
              <a:defRPr sz="8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2190750">
              <a:defRPr sz="8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219075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219075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219075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219075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buFont typeface="Arial" panose="020B0604020202020204" pitchFamily="34" charset="0"/>
              <a:buAutoNum type="arabicPeriod"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 core spatial data synthesis capabilities to enable data-intensive geospatial problem solving and decision making</a:t>
            </a:r>
          </a:p>
          <a:p>
            <a:pPr algn="just">
              <a:buFont typeface="Arial" panose="020B0604020202020204" pitchFamily="34" charset="0"/>
              <a:buAutoNum type="arabicPeriod"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 the data synthesis capabilities on an online platform to ensure open and broad access to the capabilities </a:t>
            </a:r>
          </a:p>
          <a:p>
            <a:pPr algn="just">
              <a:buFont typeface="Arial" panose="020B0604020202020204" pitchFamily="34" charset="0"/>
              <a:buAutoNum type="arabicPeriod"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novel education and training materials for a large number of users to learn and contribute to the capabilities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E12579-0B09-D644-BB0D-FD4261BD2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106" y="2897559"/>
            <a:ext cx="19827481" cy="838200"/>
          </a:xfrm>
          <a:prstGeom prst="rect">
            <a:avLst/>
          </a:prstGeom>
          <a:solidFill>
            <a:srgbClr val="0F538D">
              <a:alpha val="94901"/>
            </a:srgbClr>
          </a:solidFill>
          <a:ln w="25400">
            <a:solidFill>
              <a:srgbClr val="FCB0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lt1"/>
                </a:solidFill>
                <a:latin typeface="+mn-lt"/>
                <a:ea typeface="+mn-ea"/>
              </a:rPr>
              <a:t>Project Goals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F5731A-6D3E-864A-BE7D-996D52128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59" y="8405392"/>
            <a:ext cx="19827481" cy="838200"/>
          </a:xfrm>
          <a:prstGeom prst="rect">
            <a:avLst/>
          </a:prstGeom>
          <a:solidFill>
            <a:srgbClr val="0F538D">
              <a:alpha val="94901"/>
            </a:srgbClr>
          </a:solidFill>
          <a:ln w="25400">
            <a:solidFill>
              <a:srgbClr val="FCB0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chemeClr val="lt1"/>
                </a:solidFill>
                <a:latin typeface="+mn-lt"/>
                <a:ea typeface="+mn-ea"/>
              </a:rPr>
              <a:t>CyberGISX</a:t>
            </a:r>
            <a:r>
              <a:rPr lang="en-US" sz="3200" dirty="0">
                <a:solidFill>
                  <a:schemeClr val="lt1"/>
                </a:solidFill>
                <a:latin typeface="+mn-lt"/>
                <a:ea typeface="+mn-ea"/>
              </a:rPr>
              <a:t> Platform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C23AE7-40AC-0A45-98DA-9962D8BD1CDC}"/>
              </a:ext>
            </a:extLst>
          </p:cNvPr>
          <p:cNvSpPr/>
          <p:nvPr/>
        </p:nvSpPr>
        <p:spPr>
          <a:xfrm>
            <a:off x="838832" y="9279316"/>
            <a:ext cx="198274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CyberGIS</a:t>
            </a:r>
            <a:r>
              <a:rPr lang="en-US" sz="3200" dirty="0" err="1"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US" sz="3200" dirty="0">
                <a:ea typeface="Tahoma" panose="020B0604030504040204" pitchFamily="34" charset="0"/>
                <a:cs typeface="Tahoma" panose="020B0604030504040204" pitchFamily="34" charset="0"/>
              </a:rPr>
              <a:t> Platform</a:t>
            </a:r>
            <a:r>
              <a:rPr lang="en-US" sz="32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3200" dirty="0">
                <a:latin typeface="+mn-lt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http://cybergisx.org</a:t>
            </a:r>
            <a:r>
              <a:rPr lang="en-US" sz="32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 is established as an innovative </a:t>
            </a:r>
            <a:r>
              <a:rPr lang="en-US" sz="32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cyberGIS</a:t>
            </a:r>
            <a:r>
              <a:rPr lang="en-US" sz="32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framework for achieving data-intensive, reproducible, and scalable geospatial analytics using </a:t>
            </a:r>
            <a:r>
              <a:rPr lang="en-US" sz="32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Jupyter</a:t>
            </a:r>
            <a:r>
              <a:rPr lang="en-US" sz="32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Notebook.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FA7D79-8C20-E84A-A2B4-0E779CB1CC99}"/>
              </a:ext>
            </a:extLst>
          </p:cNvPr>
          <p:cNvGrpSpPr/>
          <p:nvPr/>
        </p:nvGrpSpPr>
        <p:grpSpPr>
          <a:xfrm>
            <a:off x="754342" y="10122473"/>
            <a:ext cx="20090205" cy="8313216"/>
            <a:chOff x="975774" y="10071471"/>
            <a:chExt cx="20090205" cy="83132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90DC695-563C-B24D-8B81-A09131980B46}"/>
                </a:ext>
              </a:extLst>
            </p:cNvPr>
            <p:cNvSpPr/>
            <p:nvPr/>
          </p:nvSpPr>
          <p:spPr>
            <a:xfrm>
              <a:off x="975774" y="10298676"/>
              <a:ext cx="8056766" cy="39087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u="sng" dirty="0"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Purposes</a:t>
              </a:r>
              <a:endParaRPr lang="en-US" sz="2800" b="1" u="sng" dirty="0">
                <a:latin typeface="+mn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482600" lvl="0" indent="-457200" defTabSz="457200">
                <a:spcBef>
                  <a:spcPts val="640"/>
                </a:spcBef>
                <a:buClr>
                  <a:sysClr val="windowText" lastClr="000000"/>
                </a:buClr>
                <a:buSzPts val="3200"/>
                <a:buFont typeface="Wingdings" panose="05000000000000000000" pitchFamily="2" charset="2"/>
                <a:buChar char="§"/>
                <a:defRPr/>
              </a:pPr>
              <a:r>
                <a:rPr lang="en-US" sz="2800" kern="1200" dirty="0">
                  <a:solidFill>
                    <a:sysClr val="windowText" lastClr="000000"/>
                  </a:solidFill>
                  <a:latin typeface="+mn-lt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Achieve data-intensive,  reproducible, and scalable geospatial analytics using Jupyter Notebooks</a:t>
              </a:r>
            </a:p>
            <a:p>
              <a:pPr marL="508000" lvl="3" defTabSz="457200">
                <a:spcBef>
                  <a:spcPts val="560"/>
                </a:spcBef>
                <a:buClr>
                  <a:sysClr val="windowText" lastClr="000000"/>
                </a:buClr>
                <a:buSzPts val="2800"/>
                <a:defRPr/>
              </a:pPr>
              <a:r>
                <a:rPr lang="en-US" sz="2800" kern="1200" dirty="0">
                  <a:solidFill>
                    <a:sysClr val="windowText" lastClr="000000"/>
                  </a:solidFill>
                  <a:latin typeface="+mn-lt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- Provide a holistic solution</a:t>
              </a:r>
            </a:p>
            <a:p>
              <a:pPr marL="482600" lvl="0" indent="-457200" defTabSz="457200">
                <a:spcBef>
                  <a:spcPts val="640"/>
                </a:spcBef>
                <a:buClr>
                  <a:sysClr val="windowText" lastClr="000000"/>
                </a:buClr>
                <a:buSzPts val="3200"/>
                <a:buFont typeface="Wingdings" panose="05000000000000000000" pitchFamily="2" charset="2"/>
                <a:buChar char="§"/>
                <a:defRPr/>
              </a:pPr>
              <a:r>
                <a:rPr lang="en-US" sz="2800" kern="1200" dirty="0">
                  <a:solidFill>
                    <a:sysClr val="windowText" lastClr="000000"/>
                  </a:solidFill>
                  <a:latin typeface="+mn-lt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Reduce the barrier to accessing advanced cyberinfrastructure and cyberGIS capabilities</a:t>
              </a:r>
            </a:p>
            <a:p>
              <a:pPr marL="508000" lvl="1" defTabSz="457200">
                <a:spcBef>
                  <a:spcPts val="560"/>
                </a:spcBef>
                <a:buClr>
                  <a:sysClr val="windowText" lastClr="000000"/>
                </a:buClr>
                <a:buSzPts val="2800"/>
                <a:defRPr/>
              </a:pPr>
              <a:r>
                <a:rPr lang="en-US" sz="2800" kern="1200" dirty="0">
                  <a:solidFill>
                    <a:sysClr val="windowText" lastClr="000000"/>
                  </a:solidFill>
                  <a:latin typeface="+mn-lt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- Exploit JupyterHub, cloud and high-performance computing resources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1AB32BE0-E87F-204E-887A-BD22D0E47DFE}"/>
                </a:ext>
              </a:extLst>
            </p:cNvPr>
            <p:cNvSpPr txBox="1">
              <a:spLocks/>
            </p:cNvSpPr>
            <p:nvPr/>
          </p:nvSpPr>
          <p:spPr>
            <a:xfrm>
              <a:off x="13573331" y="10071471"/>
              <a:ext cx="7492648" cy="8313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457200" marR="0" lvl="0" indent="-431800" algn="l" defTabSz="457200" rtl="0" eaLnBrk="1" latinLnBrk="0" hangingPunct="1">
                <a:spcBef>
                  <a:spcPts val="64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Char char="•"/>
                <a:defRPr sz="3200" b="0" i="0" u="none" strike="noStrike" kern="12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406400" algn="l" defTabSz="457200" rtl="0" eaLnBrk="1" latinLnBrk="0" hangingPunct="1"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Char char="–"/>
                <a:defRPr sz="2800" b="0" i="0" u="none" strike="noStrike" kern="12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81000" algn="l" defTabSz="457200" rtl="0" eaLnBrk="1" latinLnBrk="0" hangingPunct="1"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  <a:defRPr sz="2400" b="0" i="0" u="none" strike="noStrike" kern="12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55600" algn="l" defTabSz="457200" rtl="0" eaLnBrk="1" latinLnBrk="0" hangingPunct="1"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–"/>
                <a:defRPr sz="2000" b="0" i="0" u="none" strike="noStrike" kern="12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55600" algn="l" defTabSz="457200" rtl="0" eaLnBrk="1" latinLnBrk="0" hangingPunct="1"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»"/>
                <a:defRPr sz="2000" b="0" i="0" u="none" strike="noStrike" kern="12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55600" algn="l" defTabSz="457200" rtl="0" eaLnBrk="1" latinLnBrk="0" hangingPunct="1"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  <a:defRPr sz="2000" b="0" i="0" u="none" strike="noStrike" kern="12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55600" algn="l" defTabSz="457200" rtl="0" eaLnBrk="1" latinLnBrk="0" hangingPunct="1"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  <a:defRPr sz="2000" b="0" i="0" u="none" strike="noStrike" kern="12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55600" algn="l" defTabSz="457200" rtl="0" eaLnBrk="1" latinLnBrk="0" hangingPunct="1"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  <a:defRPr sz="2000" b="0" i="0" u="none" strike="noStrike" kern="12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55600" algn="l" defTabSz="457200" rtl="0" eaLnBrk="1" latinLnBrk="0" hangingPunct="1"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  <a:defRPr sz="2000" b="0" i="0" u="none" strike="noStrike" kern="12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2540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640"/>
                </a:spcBef>
                <a:spcAft>
                  <a:spcPts val="0"/>
                </a:spcAft>
                <a:buClr>
                  <a:sysClr val="windowText" lastClr="000000"/>
                </a:buClr>
                <a:buSzPts val="3200"/>
                <a:buNone/>
                <a:tabLst/>
                <a:defRPr/>
              </a:pPr>
              <a:r>
                <a:rPr kumimoji="0" lang="en-US" b="1" i="0" u="sng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Capabilities</a:t>
              </a:r>
              <a:endPara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640"/>
                </a:spcBef>
                <a:spcAft>
                  <a:spcPts val="0"/>
                </a:spcAft>
                <a:buClr>
                  <a:sysClr val="windowText" lastClr="000000"/>
                </a:buClr>
                <a:buSzPts val="3200"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sz="2800" dirty="0">
                  <a:solidFill>
                    <a:sysClr val="windowText" lastClr="000000"/>
                  </a:solidFill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Provision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notebook servers with cyberGIS libraries and many geospatial software packages well configured</a:t>
              </a:r>
            </a:p>
            <a:p>
              <a:pPr marR="0" lvl="1" algn="l" defTabSz="457200" rtl="0" eaLnBrk="1" fontAlgn="auto" latinLnBrk="0" hangingPunct="1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ysClr val="windowText" lastClr="000000"/>
                </a:buClr>
                <a:buSzPts val="28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Built-in cyberGIS capabilities to accelerate application development</a:t>
              </a:r>
            </a:p>
            <a:p>
              <a:pPr marR="0" lvl="1" algn="l" defTabSz="457200" rtl="0" eaLnBrk="1" fontAlgn="auto" latinLnBrk="0" hangingPunct="1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ysClr val="windowText" lastClr="000000"/>
                </a:buClr>
                <a:buSzPts val="28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Data, analytics, and workflow runtime environments are encapsulated into application packages 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640"/>
                </a:spcBef>
                <a:spcAft>
                  <a:spcPts val="0"/>
                </a:spcAft>
                <a:buClr>
                  <a:sysClr val="windowText" lastClr="000000"/>
                </a:buClr>
                <a:buSzPts val="32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Deployment can be elastically scaled to accommodate computational loads</a:t>
              </a:r>
            </a:p>
            <a:p>
              <a:pPr marR="0" lvl="1" algn="l" defTabSz="457200" rtl="0" eaLnBrk="1" fontAlgn="auto" latinLnBrk="0" hangingPunct="1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ysClr val="windowText" lastClr="000000"/>
                </a:buClr>
                <a:buSzPts val="28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Seamless scaling between Virtual ROGER and XSEDE JetStream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7FCDC9E-0D37-604C-B8A4-1E8B181A0E46}"/>
                </a:ext>
              </a:extLst>
            </p:cNvPr>
            <p:cNvGrpSpPr/>
            <p:nvPr/>
          </p:nvGrpSpPr>
          <p:grpSpPr>
            <a:xfrm>
              <a:off x="1279544" y="11328309"/>
              <a:ext cx="12711517" cy="4731484"/>
              <a:chOff x="1017339" y="11328309"/>
              <a:chExt cx="12711517" cy="473148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95228A6-FBF2-754B-A82F-952C2D8AA682}"/>
                  </a:ext>
                </a:extLst>
              </p:cNvPr>
              <p:cNvSpPr txBox="1"/>
              <p:nvPr/>
            </p:nvSpPr>
            <p:spPr>
              <a:xfrm>
                <a:off x="1017339" y="14182356"/>
                <a:ext cx="7123102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u="sng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Geovisualization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Interactive map generation inside notebooks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Support multiple formats of geospatial data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Layer management, transparency and styles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A2E21AC-604E-2D48-9DAA-690EFE77E129}"/>
                  </a:ext>
                </a:extLst>
              </p:cNvPr>
              <p:cNvGrpSpPr/>
              <p:nvPr/>
            </p:nvGrpSpPr>
            <p:grpSpPr>
              <a:xfrm>
                <a:off x="8417854" y="11328309"/>
                <a:ext cx="5311002" cy="4157953"/>
                <a:chOff x="8532991" y="11328309"/>
                <a:chExt cx="5311002" cy="4157953"/>
              </a:xfrm>
            </p:grpSpPr>
            <p:pic>
              <p:nvPicPr>
                <p:cNvPr id="20" name="Picture 19" descr="Floret-s.png">
                  <a:extLst>
                    <a:ext uri="{FF2B5EF4-FFF2-40B4-BE49-F238E27FC236}">
                      <a16:creationId xmlns:a16="http://schemas.microsoft.com/office/drawing/2014/main" id="{A39271A7-6C77-C44B-A878-061F8209C77F}"/>
                    </a:ext>
                  </a:extLst>
                </p:cNvPr>
                <p:cNvPicPr/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46"/>
                <a:stretch/>
              </p:blipFill>
              <p:spPr bwMode="auto">
                <a:xfrm>
                  <a:off x="8611627" y="11328309"/>
                  <a:ext cx="4912714" cy="357375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52424491-B96E-554E-9E98-DD8ED1860148}"/>
                    </a:ext>
                  </a:extLst>
                </p:cNvPr>
                <p:cNvSpPr/>
                <p:nvPr/>
              </p:nvSpPr>
              <p:spPr>
                <a:xfrm>
                  <a:off x="8532991" y="15024597"/>
                  <a:ext cx="5311002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400" b="1" dirty="0">
                      <a:latin typeface="+mn-lt"/>
                      <a:ea typeface="Tahoma" panose="020B0604030504040204" pitchFamily="34" charset="0"/>
                      <a:cs typeface="Tahoma" panose="020B0604030504040204" pitchFamily="34" charset="0"/>
                    </a:rPr>
                    <a:t>Using Floret to Visualize Geospatial Data</a:t>
                  </a:r>
                </a:p>
              </p:txBody>
            </p:sp>
          </p:grp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29F063D-3CC2-F64D-ABA3-9B9CE85CA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51" y="16246718"/>
            <a:ext cx="19827481" cy="838200"/>
          </a:xfrm>
          <a:prstGeom prst="rect">
            <a:avLst/>
          </a:prstGeom>
          <a:solidFill>
            <a:srgbClr val="0F538D">
              <a:alpha val="94901"/>
            </a:srgbClr>
          </a:solidFill>
          <a:ln w="25400">
            <a:solidFill>
              <a:srgbClr val="FCB0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lt1"/>
                </a:solidFill>
                <a:latin typeface="+mn-lt"/>
                <a:ea typeface="+mn-ea"/>
              </a:rPr>
              <a:t>Architecture and Technologies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3C3ED6-71A2-DC45-871E-EA5EEE0DA927}"/>
              </a:ext>
            </a:extLst>
          </p:cNvPr>
          <p:cNvSpPr/>
          <p:nvPr/>
        </p:nvSpPr>
        <p:spPr>
          <a:xfrm>
            <a:off x="12130273" y="19806858"/>
            <a:ext cx="8225988" cy="2685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100"/>
              </a:spcBef>
              <a:spcAft>
                <a:spcPts val="600"/>
              </a:spcAft>
            </a:pPr>
            <a:r>
              <a:rPr lang="en-US" sz="3200" b="1" u="sng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User’s interaction with cyberinfrastructure</a:t>
            </a:r>
          </a:p>
          <a:p>
            <a:pPr marL="457200" indent="-457200">
              <a:lnSpc>
                <a:spcPct val="110000"/>
              </a:lnSpc>
              <a:spcBef>
                <a:spcPts val="1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Logging into </a:t>
            </a:r>
            <a:r>
              <a:rPr lang="en-US" sz="28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CyberGISX</a:t>
            </a:r>
            <a:r>
              <a:rPr lang="en-US" sz="2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and accessing notebooks that seamlessly use local and national resources</a:t>
            </a:r>
          </a:p>
          <a:p>
            <a:pPr marL="457200" indent="-457200">
              <a:lnSpc>
                <a:spcPct val="110000"/>
              </a:lnSpc>
              <a:spcBef>
                <a:spcPts val="1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Submitting computationally intensive jobs that leverage HPC resources locally and on XSEDE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E7609E2-4F4E-0747-9AD9-2A0D7767C232}"/>
              </a:ext>
            </a:extLst>
          </p:cNvPr>
          <p:cNvSpPr/>
          <p:nvPr/>
        </p:nvSpPr>
        <p:spPr>
          <a:xfrm>
            <a:off x="11282120" y="17227736"/>
            <a:ext cx="635124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HPC and Cloud Resources</a:t>
            </a:r>
          </a:p>
          <a:p>
            <a:pPr marL="482600" lvl="0" indent="-457200" defTabSz="457200">
              <a:spcBef>
                <a:spcPts val="640"/>
              </a:spcBef>
              <a:buClr>
                <a:sysClr val="windowText" lastClr="000000"/>
              </a:buClr>
              <a:buSzPts val="3200"/>
              <a:buFont typeface="Wingdings" panose="05000000000000000000" pitchFamily="2" charset="2"/>
              <a:buChar char="§"/>
              <a:defRPr/>
            </a:pPr>
            <a:r>
              <a:rPr lang="en-US" sz="2800" kern="1200" dirty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Virtual ROGER</a:t>
            </a:r>
          </a:p>
          <a:p>
            <a:pPr marL="939800" lvl="1" indent="-457200">
              <a:spcBef>
                <a:spcPts val="640"/>
              </a:spcBef>
              <a:buClr>
                <a:sysClr val="windowText" lastClr="000000"/>
              </a:buClr>
              <a:buSzPts val="3200"/>
              <a:buFont typeface="Wingdings" panose="05000000000000000000" pitchFamily="2" charset="2"/>
              <a:buChar char="§"/>
              <a:defRPr/>
            </a:pPr>
            <a:r>
              <a:rPr lang="en-US" sz="2800" kern="1200" dirty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HPC; VMWare Cloud</a:t>
            </a:r>
          </a:p>
          <a:p>
            <a:pPr marL="482600" lvl="0" indent="-457200" defTabSz="457200">
              <a:spcBef>
                <a:spcPts val="640"/>
              </a:spcBef>
              <a:buClr>
                <a:sysClr val="windowText" lastClr="000000"/>
              </a:buClr>
              <a:buSzPts val="3200"/>
              <a:buFont typeface="Wingdings" panose="05000000000000000000" pitchFamily="2" charset="2"/>
              <a:buChar char="§"/>
              <a:defRPr/>
            </a:pPr>
            <a:r>
              <a:rPr lang="en-US" sz="2800" kern="1200" dirty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XSEDE</a:t>
            </a:r>
          </a:p>
          <a:p>
            <a:pPr marL="939800" lvl="1" indent="-457200">
              <a:spcBef>
                <a:spcPts val="640"/>
              </a:spcBef>
              <a:buClr>
                <a:sysClr val="windowText" lastClr="000000"/>
              </a:buClr>
              <a:buSzPts val="3200"/>
              <a:buFont typeface="Wingdings" panose="05000000000000000000" pitchFamily="2" charset="2"/>
              <a:buChar char="§"/>
              <a:defRPr/>
            </a:pPr>
            <a:r>
              <a:rPr lang="en-US" sz="2800" kern="1200" dirty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Jetstream; Comet</a:t>
            </a:r>
          </a:p>
        </p:txBody>
      </p:sp>
      <p:pic>
        <p:nvPicPr>
          <p:cNvPr id="32" name="Shape 218">
            <a:extLst>
              <a:ext uri="{FF2B5EF4-FFF2-40B4-BE49-F238E27FC236}">
                <a16:creationId xmlns:a16="http://schemas.microsoft.com/office/drawing/2014/main" id="{376172AD-D876-A947-9625-BCB0D059E56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3083"/>
          <a:stretch/>
        </p:blipFill>
        <p:spPr>
          <a:xfrm>
            <a:off x="987954" y="17399770"/>
            <a:ext cx="3032320" cy="418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219">
            <a:extLst>
              <a:ext uri="{FF2B5EF4-FFF2-40B4-BE49-F238E27FC236}">
                <a16:creationId xmlns:a16="http://schemas.microsoft.com/office/drawing/2014/main" id="{0E5DACAB-2412-8242-80C6-C73C9098EDF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403"/>
          <a:stretch/>
        </p:blipFill>
        <p:spPr>
          <a:xfrm>
            <a:off x="7913158" y="17556594"/>
            <a:ext cx="2800349" cy="40563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22BF730-5413-7542-B689-78A08EBEC57C}"/>
              </a:ext>
            </a:extLst>
          </p:cNvPr>
          <p:cNvGrpSpPr/>
          <p:nvPr/>
        </p:nvGrpSpPr>
        <p:grpSpPr>
          <a:xfrm>
            <a:off x="3746499" y="17420837"/>
            <a:ext cx="4166659" cy="1636317"/>
            <a:chOff x="3985746" y="22431418"/>
            <a:chExt cx="4166659" cy="1636317"/>
          </a:xfrm>
        </p:grpSpPr>
        <p:sp>
          <p:nvSpPr>
            <p:cNvPr id="35" name="Shape 213">
              <a:extLst>
                <a:ext uri="{FF2B5EF4-FFF2-40B4-BE49-F238E27FC236}">
                  <a16:creationId xmlns:a16="http://schemas.microsoft.com/office/drawing/2014/main" id="{16EE77BF-881D-8247-94B2-922D44978982}"/>
                </a:ext>
              </a:extLst>
            </p:cNvPr>
            <p:cNvSpPr/>
            <p:nvPr/>
          </p:nvSpPr>
          <p:spPr>
            <a:xfrm>
              <a:off x="4212198" y="23035785"/>
              <a:ext cx="3713754" cy="330921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+mn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6" name="Shape 222">
              <a:extLst>
                <a:ext uri="{FF2B5EF4-FFF2-40B4-BE49-F238E27FC236}">
                  <a16:creationId xmlns:a16="http://schemas.microsoft.com/office/drawing/2014/main" id="{C0285BB1-09F5-434C-B19A-A69039841182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021051" y="22431418"/>
              <a:ext cx="2096049" cy="12388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Shape 223">
              <a:extLst>
                <a:ext uri="{FF2B5EF4-FFF2-40B4-BE49-F238E27FC236}">
                  <a16:creationId xmlns:a16="http://schemas.microsoft.com/office/drawing/2014/main" id="{8F34C25D-FEC8-C448-ACFE-D198ED53E2E8}"/>
                </a:ext>
              </a:extLst>
            </p:cNvPr>
            <p:cNvSpPr txBox="1"/>
            <p:nvPr/>
          </p:nvSpPr>
          <p:spPr>
            <a:xfrm>
              <a:off x="3985746" y="23670231"/>
              <a:ext cx="4166659" cy="39750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1800" dirty="0"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Batch Job management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5692A51-8A7F-F046-A133-926028DD061C}"/>
              </a:ext>
            </a:extLst>
          </p:cNvPr>
          <p:cNvGrpSpPr/>
          <p:nvPr/>
        </p:nvGrpSpPr>
        <p:grpSpPr>
          <a:xfrm>
            <a:off x="3894297" y="18828051"/>
            <a:ext cx="4166659" cy="1853539"/>
            <a:chOff x="3877621" y="24152013"/>
            <a:chExt cx="4166659" cy="1853539"/>
          </a:xfrm>
        </p:grpSpPr>
        <p:sp>
          <p:nvSpPr>
            <p:cNvPr id="39" name="Shape 214">
              <a:extLst>
                <a:ext uri="{FF2B5EF4-FFF2-40B4-BE49-F238E27FC236}">
                  <a16:creationId xmlns:a16="http://schemas.microsoft.com/office/drawing/2014/main" id="{E366DA1B-DA06-5B42-8CB4-5980D45A53F9}"/>
                </a:ext>
              </a:extLst>
            </p:cNvPr>
            <p:cNvSpPr/>
            <p:nvPr/>
          </p:nvSpPr>
          <p:spPr>
            <a:xfrm>
              <a:off x="4104073" y="24814677"/>
              <a:ext cx="3713754" cy="330921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+mn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0" name="Shape 221">
              <a:extLst>
                <a:ext uri="{FF2B5EF4-FFF2-40B4-BE49-F238E27FC236}">
                  <a16:creationId xmlns:a16="http://schemas.microsoft.com/office/drawing/2014/main" id="{9BD4F582-010B-3D41-85C6-111E2BB92B77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722301" y="24152013"/>
              <a:ext cx="2477299" cy="1497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Shape 224">
              <a:extLst>
                <a:ext uri="{FF2B5EF4-FFF2-40B4-BE49-F238E27FC236}">
                  <a16:creationId xmlns:a16="http://schemas.microsoft.com/office/drawing/2014/main" id="{48304033-1E7E-D745-9E68-4FEACFE1AAB1}"/>
                </a:ext>
              </a:extLst>
            </p:cNvPr>
            <p:cNvSpPr txBox="1"/>
            <p:nvPr/>
          </p:nvSpPr>
          <p:spPr>
            <a:xfrm>
              <a:off x="3877621" y="25593089"/>
              <a:ext cx="4166659" cy="41246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800" dirty="0"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Cloud-based architecture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213877F-1BD9-A942-A03A-903DC9DFCDBD}"/>
              </a:ext>
            </a:extLst>
          </p:cNvPr>
          <p:cNvGrpSpPr/>
          <p:nvPr/>
        </p:nvGrpSpPr>
        <p:grpSpPr>
          <a:xfrm>
            <a:off x="4105688" y="20778050"/>
            <a:ext cx="3713754" cy="1353580"/>
            <a:chOff x="4158136" y="26248898"/>
            <a:chExt cx="3713754" cy="1353580"/>
          </a:xfrm>
        </p:grpSpPr>
        <p:sp>
          <p:nvSpPr>
            <p:cNvPr id="43" name="Shape 215">
              <a:extLst>
                <a:ext uri="{FF2B5EF4-FFF2-40B4-BE49-F238E27FC236}">
                  <a16:creationId xmlns:a16="http://schemas.microsoft.com/office/drawing/2014/main" id="{BF913F39-8EF0-F14C-B5F3-81EE4C27E746}"/>
                </a:ext>
              </a:extLst>
            </p:cNvPr>
            <p:cNvSpPr/>
            <p:nvPr/>
          </p:nvSpPr>
          <p:spPr>
            <a:xfrm>
              <a:off x="4158136" y="26494742"/>
              <a:ext cx="3713754" cy="330921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b="1">
                <a:latin typeface="+mn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4" name="Shape 220">
              <a:extLst>
                <a:ext uri="{FF2B5EF4-FFF2-40B4-BE49-F238E27FC236}">
                  <a16:creationId xmlns:a16="http://schemas.microsoft.com/office/drawing/2014/main" id="{459C5CD1-974B-C54C-A391-E7DBD14E1421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646057" y="26248898"/>
              <a:ext cx="737912" cy="8706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Shape 225">
              <a:extLst>
                <a:ext uri="{FF2B5EF4-FFF2-40B4-BE49-F238E27FC236}">
                  <a16:creationId xmlns:a16="http://schemas.microsoft.com/office/drawing/2014/main" id="{445CD9B4-5091-5447-AC61-2DC013BF1DCE}"/>
                </a:ext>
              </a:extLst>
            </p:cNvPr>
            <p:cNvSpPr txBox="1"/>
            <p:nvPr/>
          </p:nvSpPr>
          <p:spPr>
            <a:xfrm>
              <a:off x="4395274" y="27113002"/>
              <a:ext cx="3239479" cy="48947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800" dirty="0"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Data/storage synchronization</a:t>
              </a:r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7E30E67-FF79-3841-830A-DFC2C1BA875D}"/>
              </a:ext>
            </a:extLst>
          </p:cNvPr>
          <p:cNvSpPr/>
          <p:nvPr/>
        </p:nvSpPr>
        <p:spPr>
          <a:xfrm>
            <a:off x="16717767" y="17243818"/>
            <a:ext cx="347358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Architecture layers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User layer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Application layer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Cloud resources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HPC resources 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02579D9-D4D5-084C-8A18-D8C89D2C9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576" y="5260785"/>
            <a:ext cx="19827481" cy="838200"/>
          </a:xfrm>
          <a:prstGeom prst="rect">
            <a:avLst/>
          </a:prstGeom>
          <a:solidFill>
            <a:srgbClr val="0F538D">
              <a:alpha val="94901"/>
            </a:srgbClr>
          </a:solidFill>
          <a:ln w="25400">
            <a:solidFill>
              <a:srgbClr val="FCB0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lt1"/>
                </a:solidFill>
                <a:latin typeface="+mn-lt"/>
                <a:ea typeface="+mn-ea"/>
              </a:rPr>
              <a:t>Spatial Data Synthesis Capabilities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68515D-EB07-AC40-A9BE-F7B120BCD53C}"/>
              </a:ext>
            </a:extLst>
          </p:cNvPr>
          <p:cNvSpPr/>
          <p:nvPr/>
        </p:nvSpPr>
        <p:spPr>
          <a:xfrm>
            <a:off x="915476" y="6139044"/>
            <a:ext cx="199351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2064" indent="-512064" algn="just">
              <a:buFont typeface="Arial" panose="020B0604020202020204" pitchFamily="34" charset="0"/>
              <a:buAutoNum type="arabicPeriod"/>
            </a:pPr>
            <a:r>
              <a:rPr lang="en-US" altLang="en-US" sz="2800" b="1" dirty="0"/>
              <a:t>Spatial Data Processing: </a:t>
            </a:r>
            <a:r>
              <a:rPr lang="en-US" altLang="en-US" sz="2800" dirty="0"/>
              <a:t>For handling spatial big data streams (both vector and raster)</a:t>
            </a:r>
          </a:p>
          <a:p>
            <a:pPr marL="512064" indent="-512064" algn="just">
              <a:buFont typeface="Arial" panose="020B0604020202020204" pitchFamily="34" charset="0"/>
              <a:buAutoNum type="arabicPeriod"/>
            </a:pPr>
            <a:r>
              <a:rPr lang="en-US" altLang="en-US" sz="2800" b="1" dirty="0"/>
              <a:t>Spatial Data Integration: </a:t>
            </a:r>
            <a:r>
              <a:rPr lang="en-US" altLang="en-US" sz="2800" dirty="0"/>
              <a:t>Integration of different types of spatial data</a:t>
            </a:r>
            <a:endParaRPr lang="en-US" altLang="en-US" sz="2800" b="1" dirty="0"/>
          </a:p>
          <a:p>
            <a:pPr marL="512064" indent="-512064" algn="just">
              <a:buFont typeface="Arial" panose="020B0604020202020204" pitchFamily="34" charset="0"/>
              <a:buAutoNum type="arabicPeriod"/>
            </a:pPr>
            <a:r>
              <a:rPr lang="en-US" altLang="en-US" sz="2800" b="1" dirty="0"/>
              <a:t>Spatial Data Presentation: </a:t>
            </a:r>
            <a:r>
              <a:rPr lang="en-US" altLang="en-US" sz="2800" dirty="0"/>
              <a:t>Interactively visualize geospatial data and relations (e.g., geospatial flows and spatial interactions)  </a:t>
            </a:r>
          </a:p>
          <a:p>
            <a:pPr marL="512064" indent="-512064" algn="just">
              <a:buFont typeface="Arial" panose="020B0604020202020204" pitchFamily="34" charset="0"/>
              <a:buAutoNum type="arabicPeriod"/>
            </a:pPr>
            <a:r>
              <a:rPr lang="en-US" altLang="en-US" sz="2800" b="1" dirty="0"/>
              <a:t>Data Retrieval and Storage: </a:t>
            </a:r>
            <a:r>
              <a:rPr lang="en-US" altLang="en-US" sz="2800" dirty="0"/>
              <a:t>Efficient and scalable access of geospatial big data (e.g., fast geohash-based indexing for handling rich geometries and varying spatial resolutions)</a:t>
            </a:r>
            <a:r>
              <a:rPr lang="en-US" altLang="en-US" sz="2800" b="1" dirty="0"/>
              <a:t> </a:t>
            </a:r>
            <a:r>
              <a:rPr lang="en-US" altLang="en-US" sz="2800" dirty="0"/>
              <a:t> 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5C9A2A2-472E-F64C-8709-99CE9FC09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66" y="22849878"/>
            <a:ext cx="19827481" cy="838200"/>
          </a:xfrm>
          <a:prstGeom prst="rect">
            <a:avLst/>
          </a:prstGeom>
          <a:solidFill>
            <a:srgbClr val="0F538D">
              <a:alpha val="94901"/>
            </a:srgbClr>
          </a:solidFill>
          <a:ln w="25400">
            <a:solidFill>
              <a:srgbClr val="FCB04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lt1"/>
                </a:solidFill>
                <a:latin typeface="+mn-lt"/>
                <a:ea typeface="+mn-ea"/>
              </a:rPr>
              <a:t>Case Studies and Results 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BB72967-B9CB-EB44-BD73-0ABF7AF5D79E}"/>
              </a:ext>
            </a:extLst>
          </p:cNvPr>
          <p:cNvSpPr/>
          <p:nvPr/>
        </p:nvSpPr>
        <p:spPr>
          <a:xfrm>
            <a:off x="769642" y="23901568"/>
            <a:ext cx="76646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Map Flood Inundation at Continental Scale</a:t>
            </a:r>
            <a:endParaRPr lang="en-US" sz="32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E08DA095-9590-374D-A2F8-A2C6D6364E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1108" y="23893889"/>
            <a:ext cx="4721432" cy="3273140"/>
          </a:xfrm>
          <a:prstGeom prst="rect">
            <a:avLst/>
          </a:prstGeom>
        </p:spPr>
      </p:pic>
      <p:sp>
        <p:nvSpPr>
          <p:cNvPr id="119" name="Google Shape;466;p59">
            <a:extLst>
              <a:ext uri="{FF2B5EF4-FFF2-40B4-BE49-F238E27FC236}">
                <a16:creationId xmlns:a16="http://schemas.microsoft.com/office/drawing/2014/main" id="{ADAF5B4C-020E-1F4B-8A55-3454C3C039E0}"/>
              </a:ext>
            </a:extLst>
          </p:cNvPr>
          <p:cNvSpPr txBox="1">
            <a:spLocks noGrp="1"/>
          </p:cNvSpPr>
          <p:nvPr/>
        </p:nvSpPr>
        <p:spPr>
          <a:xfrm>
            <a:off x="7962146" y="28257553"/>
            <a:ext cx="6303964" cy="38111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lvl="0" indent="-342900" algn="l" defTabSz="457200" rtl="0" eaLnBrk="1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Source Sans Pro"/>
              <a:buChar char="●"/>
              <a:defRPr sz="18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SzPts val="1400"/>
              <a:buFont typeface="Source Sans Pro"/>
              <a:buChar char="○"/>
              <a:defRPr sz="14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algn="l" defTabSz="457200" rtl="0" eaLnBrk="1" latinLnBrk="0" hangingPunct="1">
              <a:spcBef>
                <a:spcPts val="480"/>
              </a:spcBef>
              <a:spcAft>
                <a:spcPts val="0"/>
              </a:spcAft>
              <a:buSzPts val="2400"/>
              <a:buFont typeface="Source Sans Pro"/>
              <a:buChar char="■"/>
              <a:defRPr sz="24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SzPts val="2000"/>
              <a:buFont typeface="Source Sans Pro"/>
              <a:buChar char="●"/>
              <a:defRPr sz="20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SzPts val="2000"/>
              <a:buFont typeface="Source Sans Pro"/>
              <a:buChar char="○"/>
              <a:defRPr sz="20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SzPts val="2000"/>
              <a:buFont typeface="Source Sans Pro"/>
              <a:buChar char="■"/>
              <a:defRPr sz="20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SzPts val="2000"/>
              <a:buFont typeface="Source Sans Pro"/>
              <a:buChar char="●"/>
              <a:defRPr sz="20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SzPts val="2000"/>
              <a:buFont typeface="Source Sans Pro"/>
              <a:buChar char="○"/>
              <a:defRPr sz="20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SzPts val="2000"/>
              <a:buFont typeface="Source Sans Pro"/>
              <a:buChar char="■"/>
              <a:defRPr sz="20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82550" lvl="0" indent="0" algn="l" rtl="0"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3200" b="1" u="sng" dirty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Objectives</a:t>
            </a:r>
            <a:endParaRPr sz="2800" b="1" u="sng" dirty="0">
              <a:latin typeface="+mn-lt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508000" indent="-457200">
              <a:spcBef>
                <a:spcPts val="560"/>
              </a:spcBef>
              <a:buClr>
                <a:sysClr val="windowText" lastClr="000000"/>
              </a:buClr>
              <a:buSzPts val="2800"/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Collaborative methodology development</a:t>
            </a:r>
            <a:endParaRPr sz="2800" dirty="0">
              <a:solidFill>
                <a:sysClr val="windowText" lastClr="0000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965200" lvl="1" indent="-457200">
              <a:spcBef>
                <a:spcPts val="560"/>
              </a:spcBef>
              <a:buClr>
                <a:sysClr val="windowText" lastClr="000000"/>
              </a:buClr>
              <a:buSzPts val="2800"/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Scalable data analytics</a:t>
            </a:r>
            <a:endParaRPr sz="2800" dirty="0">
              <a:solidFill>
                <a:sysClr val="windowText" lastClr="0000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965200" lvl="1" indent="-457200">
              <a:spcBef>
                <a:spcPts val="560"/>
              </a:spcBef>
              <a:buClr>
                <a:sysClr val="windowText" lastClr="000000"/>
              </a:buClr>
              <a:buSzPts val="2800"/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Deliver methodology and data products to different communities: collaborators, researchers, decision makers, and students</a:t>
            </a:r>
            <a:endParaRPr sz="2800" dirty="0">
              <a:solidFill>
                <a:sysClr val="windowText" lastClr="0000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0" name="Google Shape;465;p59">
            <a:extLst>
              <a:ext uri="{FF2B5EF4-FFF2-40B4-BE49-F238E27FC236}">
                <a16:creationId xmlns:a16="http://schemas.microsoft.com/office/drawing/2014/main" id="{A8065F81-40B8-154E-BBAE-41B24BFCA172}"/>
              </a:ext>
            </a:extLst>
          </p:cNvPr>
          <p:cNvSpPr txBox="1">
            <a:spLocks noGrp="1"/>
          </p:cNvSpPr>
          <p:nvPr/>
        </p:nvSpPr>
        <p:spPr>
          <a:xfrm>
            <a:off x="638343" y="24692154"/>
            <a:ext cx="8449374" cy="333832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lvl="0" indent="-342900" algn="l" defTabSz="457200" rtl="0" eaLnBrk="1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Source Sans Pro"/>
              <a:buChar char="●"/>
              <a:defRPr sz="18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SzPts val="1400"/>
              <a:buFont typeface="Source Sans Pro"/>
              <a:buChar char="○"/>
              <a:defRPr sz="14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algn="l" defTabSz="457200" rtl="0" eaLnBrk="1" latinLnBrk="0" hangingPunct="1">
              <a:spcBef>
                <a:spcPts val="480"/>
              </a:spcBef>
              <a:spcAft>
                <a:spcPts val="0"/>
              </a:spcAft>
              <a:buSzPts val="2400"/>
              <a:buFont typeface="Source Sans Pro"/>
              <a:buChar char="■"/>
              <a:defRPr sz="24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SzPts val="2000"/>
              <a:buFont typeface="Source Sans Pro"/>
              <a:buChar char="●"/>
              <a:defRPr sz="20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SzPts val="2000"/>
              <a:buFont typeface="Source Sans Pro"/>
              <a:buChar char="○"/>
              <a:defRPr sz="20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SzPts val="2000"/>
              <a:buFont typeface="Source Sans Pro"/>
              <a:buChar char="■"/>
              <a:defRPr sz="20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SzPts val="2000"/>
              <a:buFont typeface="Source Sans Pro"/>
              <a:buChar char="●"/>
              <a:defRPr sz="20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SzPts val="2000"/>
              <a:buFont typeface="Source Sans Pro"/>
              <a:buChar char="○"/>
              <a:defRPr sz="20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SzPts val="2000"/>
              <a:buFont typeface="Source Sans Pro"/>
              <a:buChar char="■"/>
              <a:defRPr sz="20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82550" lvl="0" indent="0" algn="l" rtl="0"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2800" dirty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Compute </a:t>
            </a:r>
            <a:r>
              <a:rPr lang="en-US" sz="28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Height Above Nearest Drainage (HAND)</a:t>
            </a:r>
            <a:r>
              <a:rPr lang="en-US" sz="2800" dirty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at 10m for the continental US</a:t>
            </a:r>
            <a:endParaRPr sz="2800" dirty="0">
              <a:latin typeface="+mn-lt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482600" indent="-457200">
              <a:buClr>
                <a:sysClr val="windowText" lastClr="000000"/>
              </a:buClr>
              <a:buSzPts val="3200"/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Flood analysis map derived from the 10m USGS 3DEP national elevation dataset (180 billion cells) and National Hydrography Dataset (2.67 million stream reaches, raw data size: 5.2TB )</a:t>
            </a:r>
            <a:endParaRPr sz="2800" dirty="0">
              <a:solidFill>
                <a:sysClr val="windowText" lastClr="0000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457200" lvl="0" indent="0" algn="l" rtl="0">
              <a:spcBef>
                <a:spcPts val="640"/>
              </a:spcBef>
              <a:spcAft>
                <a:spcPts val="1000"/>
              </a:spcAft>
              <a:buNone/>
            </a:pPr>
            <a:endParaRPr sz="2800" dirty="0">
              <a:latin typeface="+mn-lt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A7633C77-6780-5641-97A8-7480F0D1A5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7840" y="27689608"/>
            <a:ext cx="6269855" cy="3942701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343065D5-4129-F843-AFAD-7F3633FAFBF0}"/>
              </a:ext>
            </a:extLst>
          </p:cNvPr>
          <p:cNvSpPr/>
          <p:nvPr/>
        </p:nvSpPr>
        <p:spPr>
          <a:xfrm>
            <a:off x="14099475" y="23804361"/>
            <a:ext cx="74811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AAG-UCGIS 2019 </a:t>
            </a:r>
            <a:r>
              <a:rPr lang="en-US" sz="3200" b="1" u="sng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Summer School</a:t>
            </a:r>
            <a:endParaRPr lang="en-US" sz="32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5" name="Google Shape;466;p59">
            <a:extLst>
              <a:ext uri="{FF2B5EF4-FFF2-40B4-BE49-F238E27FC236}">
                <a16:creationId xmlns:a16="http://schemas.microsoft.com/office/drawing/2014/main" id="{40DB75B4-AE36-034D-A68C-F43FF115C250}"/>
              </a:ext>
            </a:extLst>
          </p:cNvPr>
          <p:cNvSpPr txBox="1">
            <a:spLocks noGrp="1"/>
          </p:cNvSpPr>
          <p:nvPr/>
        </p:nvSpPr>
        <p:spPr>
          <a:xfrm>
            <a:off x="13532540" y="24264630"/>
            <a:ext cx="7425171" cy="396966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lvl="0" indent="-342900" algn="l" defTabSz="457200" rtl="0" eaLnBrk="1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Source Sans Pro"/>
              <a:buChar char="●"/>
              <a:defRPr sz="18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SzPts val="1400"/>
              <a:buFont typeface="Source Sans Pro"/>
              <a:buChar char="○"/>
              <a:defRPr sz="14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algn="l" defTabSz="457200" rtl="0" eaLnBrk="1" latinLnBrk="0" hangingPunct="1">
              <a:spcBef>
                <a:spcPts val="480"/>
              </a:spcBef>
              <a:spcAft>
                <a:spcPts val="0"/>
              </a:spcAft>
              <a:buSzPts val="2400"/>
              <a:buFont typeface="Source Sans Pro"/>
              <a:buChar char="■"/>
              <a:defRPr sz="24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SzPts val="2000"/>
              <a:buFont typeface="Source Sans Pro"/>
              <a:buChar char="●"/>
              <a:defRPr sz="20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SzPts val="2000"/>
              <a:buFont typeface="Source Sans Pro"/>
              <a:buChar char="○"/>
              <a:defRPr sz="20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SzPts val="2000"/>
              <a:buFont typeface="Source Sans Pro"/>
              <a:buChar char="■"/>
              <a:defRPr sz="20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SzPts val="2000"/>
              <a:buFont typeface="Source Sans Pro"/>
              <a:buChar char="●"/>
              <a:defRPr sz="20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SzPts val="2000"/>
              <a:buFont typeface="Source Sans Pro"/>
              <a:buChar char="○"/>
              <a:defRPr sz="20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SzPts val="2000"/>
              <a:buFont typeface="Source Sans Pro"/>
              <a:buChar char="■"/>
              <a:defRPr sz="2000" kern="120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482600" indent="-457200">
              <a:buClr>
                <a:sysClr val="windowText" lastClr="000000"/>
              </a:buClr>
              <a:buSzPts val="3200"/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Week-long summer school on Reproducible Problem Solving with CyberGIS and Geospatial Data Science </a:t>
            </a:r>
            <a:endParaRPr sz="1100" dirty="0">
              <a:solidFill>
                <a:sysClr val="windowText" lastClr="0000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482600" indent="-457200">
              <a:buClr>
                <a:sysClr val="windowText" lastClr="000000"/>
              </a:buClr>
              <a:buSzPts val="3200"/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Over 35 students and 10 mentors engaged for collaborative problem solving using </a:t>
            </a:r>
            <a:r>
              <a:rPr lang="en-US" sz="2800" dirty="0" err="1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CyberGISX</a:t>
            </a:r>
            <a:r>
              <a:rPr lang="en-US" sz="2800" dirty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endParaRPr lang="en-US" sz="1100" dirty="0">
              <a:solidFill>
                <a:sysClr val="windowText" lastClr="0000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482600" indent="-457200">
              <a:buClr>
                <a:sysClr val="windowText" lastClr="000000"/>
              </a:buClr>
              <a:buSzPts val="3200"/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Guided by mentors, students developed notebooks for solving interdisciplinary problems</a:t>
            </a:r>
            <a:endParaRPr sz="2800" dirty="0">
              <a:solidFill>
                <a:sysClr val="windowText" lastClr="0000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1ADC571-9132-D046-8C2A-0F77983A518C}"/>
              </a:ext>
            </a:extLst>
          </p:cNvPr>
          <p:cNvGrpSpPr/>
          <p:nvPr/>
        </p:nvGrpSpPr>
        <p:grpSpPr>
          <a:xfrm>
            <a:off x="13979950" y="28093388"/>
            <a:ext cx="6415868" cy="4416997"/>
            <a:chOff x="18342184" y="36788180"/>
            <a:chExt cx="6415868" cy="4416997"/>
          </a:xfrm>
        </p:grpSpPr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64BE10C5-4EF9-804D-8778-7E3909293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906541" y="36788180"/>
              <a:ext cx="5198968" cy="3533125"/>
            </a:xfrm>
            <a:prstGeom prst="rect">
              <a:avLst/>
            </a:prstGeom>
          </p:spPr>
        </p:pic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9A3E697-4FB0-4446-BB80-5DF1D729D134}"/>
                </a:ext>
              </a:extLst>
            </p:cNvPr>
            <p:cNvSpPr/>
            <p:nvPr/>
          </p:nvSpPr>
          <p:spPr>
            <a:xfrm>
              <a:off x="18342184" y="40251070"/>
              <a:ext cx="641586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ea typeface="Tahoma" panose="020B0604030504040204" pitchFamily="34" charset="0"/>
                  <a:cs typeface="Tahoma" panose="020B0604030504040204" pitchFamily="34" charset="0"/>
                </a:rPr>
                <a:t>Participants</a:t>
              </a:r>
              <a:r>
                <a:rPr lang="en-US" sz="2800" b="1" dirty="0"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 presenting their work based on </a:t>
              </a:r>
              <a:r>
                <a:rPr lang="en-US" sz="2800" b="1" dirty="0" err="1"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CyberGISX</a:t>
              </a:r>
              <a:endParaRPr lang="en-US" sz="28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47E5EDF-9B85-CE41-9A1C-E8D7FCB8816D}"/>
              </a:ext>
            </a:extLst>
          </p:cNvPr>
          <p:cNvSpPr/>
          <p:nvPr/>
        </p:nvSpPr>
        <p:spPr>
          <a:xfrm>
            <a:off x="-272567" y="31834637"/>
            <a:ext cx="9360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a typeface="Tahoma" panose="020B0604030504040204" pitchFamily="34" charset="0"/>
                <a:cs typeface="Tahoma" panose="020B0604030504040204" pitchFamily="34" charset="0"/>
              </a:rPr>
              <a:t>HAND </a:t>
            </a:r>
            <a:r>
              <a:rPr lang="en-US" sz="28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Notebook in </a:t>
            </a:r>
            <a:r>
              <a:rPr lang="en-US" sz="2800" b="1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CyberGIS</a:t>
            </a:r>
            <a:r>
              <a:rPr lang="en-US" sz="2800" b="1" dirty="0" err="1"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U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63EE713-77EE-0746-B16C-7938D96CC7CE}"/>
              </a:ext>
            </a:extLst>
          </p:cNvPr>
          <p:cNvSpPr/>
          <p:nvPr/>
        </p:nvSpPr>
        <p:spPr>
          <a:xfrm>
            <a:off x="1485201" y="22069376"/>
            <a:ext cx="8431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CyberGIS</a:t>
            </a:r>
            <a:r>
              <a:rPr lang="en-US" sz="2800" b="1" dirty="0" err="1"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US" sz="28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Technologies 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72AB3BC-86CC-8244-AEBB-354D9F7224FB}"/>
              </a:ext>
            </a:extLst>
          </p:cNvPr>
          <p:cNvSpPr/>
          <p:nvPr/>
        </p:nvSpPr>
        <p:spPr>
          <a:xfrm>
            <a:off x="8811109" y="27139281"/>
            <a:ext cx="4721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a typeface="Tahoma" panose="020B0604030504040204" pitchFamily="34" charset="0"/>
                <a:cs typeface="Tahoma" panose="020B0604030504040204" pitchFamily="34" charset="0"/>
              </a:rPr>
              <a:t>HAND data visualized for the continental US</a:t>
            </a:r>
            <a:endParaRPr lang="en-U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436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</TotalTime>
  <Words>540</Words>
  <Application>Microsoft Macintosh PowerPoint</Application>
  <PresentationFormat>Custom</PresentationFormat>
  <Paragraphs>63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Source Sans Pro</vt:lpstr>
      <vt:lpstr>Wingdings</vt:lpstr>
      <vt:lpstr>Office Theme</vt:lpstr>
      <vt:lpstr>CIF21 DIBBs: Scalable Capabilities for Spatial Data Synthesis PI: Shaowen Wang1, Co-PIs: Katarzyna Keahey2, Anand Padmanabhan1 Institutions: 1University of Illinois at Urbana Champaign; 2University of Chicago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Song, Xiaohui Carol</dc:creator>
  <cp:lastModifiedBy>Padmanabhan, Anand</cp:lastModifiedBy>
  <cp:revision>39</cp:revision>
  <dcterms:created xsi:type="dcterms:W3CDTF">2019-12-01T23:22:22Z</dcterms:created>
  <dcterms:modified xsi:type="dcterms:W3CDTF">2020-02-14T06:01:37Z</dcterms:modified>
</cp:coreProperties>
</file>