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85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0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C199B-56D7-7C41-B457-3470C8BF7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5DB59D-1FD0-2240-A987-B767886CF5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FE806-475A-2741-8E6F-B8A36E22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FEDBA-62FD-6143-9FAC-0C573EDB8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83BAC-83D6-B242-9CC4-01DFD6E8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99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F1B9-1318-5541-A4BC-D864D1ED3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4443A-444C-2E4A-9469-81BEFB615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E4F42-C00F-4F4B-B3FA-C8F9AB0E3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88FFF-520F-BA48-88E5-5EF895C57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C4B19-6E92-C44E-821D-20BC61265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14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10CC8-1B1C-7940-9FC9-668129EC17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931823-004A-7949-BB68-3080B900FF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AA8FC-1D62-C74E-8BFB-BB208CCCA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702E0-2D1F-C642-BED1-ED1DBFCF2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9E5C7-FD81-1748-8C1C-E5263EB03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09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F1768-FF67-2741-A164-83EC15FCC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4A9-E948-B94E-BF29-2205964FB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1D72F-7214-1943-8A5B-9200D8BFD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90972-5D0B-D347-8015-DB6C95951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E0FD6-2110-7442-8354-E77E7592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31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74A8-BE08-B149-9B10-A6B897AC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13555-0353-0F47-9881-A74D33117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BE547-3AC5-BD40-8A45-006200B33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8B6CB-E47A-0240-8B6D-9AA737CF7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77767-BBA9-2E4A-AA30-B8E4B182C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22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CDC17-F2C6-3B4A-9F53-CA047F678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1AB83-8E53-4541-87A0-B48F9D043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C3762-FE37-AC47-A8D2-4F335E3D8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EE571-33AB-0B49-81C7-A1C3CE532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8D3B51-0241-7042-846A-BF0AE3106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93934-BAB2-0744-BD3D-41B3E26D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79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40087-4BC3-FD47-AF9B-E809042B8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8DCDE-B586-524C-8AF8-0A953FD44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898CC7-231B-5A48-A04F-436059A2A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127FAA-4245-DD41-954B-89F3E6C00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38DF6F-309C-564A-A614-6665EA5E6B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E929DB-0FD9-B247-AF43-8B1FFB13C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2/14/20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A79079-4B6F-6C49-91A9-BD913BB6C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F037AA-81B0-9445-89F4-486EC8061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3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E3570-08E7-4344-BA79-027BDB980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2D6603-A22E-1345-B2F4-094CBF99B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52146-D8E2-DB47-9644-725824FB1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7871B-96E9-B444-8F53-F5E17B6FB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6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887E24-FEE9-264E-9A21-E8A7AE1B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2/14/20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E9FAFF-6480-0545-A5BC-17E0B6B51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1C5D7-88EF-684E-B01F-901FD5BD5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81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97EF-5973-0846-9AD0-81B09ECF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317C9-6C24-3B49-8D4A-11AE3E2A7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F97D08-CBA5-AC40-B29E-42E1813D2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CCF977-FF92-AA4E-8EC8-66CFD7954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0EE8D7-6293-1A45-8C0F-2828909FB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672A59-FC3D-2549-9002-E091410BA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2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EEE15-73AC-C14A-859B-E5B366919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56A439-DB1C-274A-B9B9-118C2B61DA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40802-3561-3840-B779-1EDCCD846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3B7C7-0D53-B34E-9F0B-FCC8BB3C2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21E18-C14E-6E4E-8B01-4AD33BDD5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A0E292-0FE8-E645-ADE7-8AC804AAF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60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E92323-4F1E-9241-8494-4C96DCF7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6EDCA-29CA-6845-BA7F-6A5458D7A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331AF-03A6-2546-A95D-AB279C271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41F1E-2CB0-094A-B110-78047D70D781}" type="datetimeFigureOut">
              <a:rPr lang="en-US" smtClean="0"/>
              <a:t>2/14/20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36E38-625A-F844-9B18-041648D8D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2B7D6-5874-3F4E-A885-20EA5D676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5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ybergisx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6EF29-09D4-914E-B1B9-5D7C09DDF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807" y="259491"/>
            <a:ext cx="8852338" cy="1171335"/>
          </a:xfrm>
        </p:spPr>
        <p:txBody>
          <a:bodyPr>
            <a:noAutofit/>
          </a:bodyPr>
          <a:lstStyle/>
          <a:p>
            <a:r>
              <a:rPr lang="en-US" sz="2800" dirty="0">
                <a:cs typeface="KufiStandardGK" pitchFamily="2" charset="-78"/>
              </a:rPr>
              <a:t>CIF21 DIBBs: Scalable Capabilities for Spatial Data Synthesis</a:t>
            </a:r>
            <a:br>
              <a:rPr lang="en-US" sz="2800" dirty="0">
                <a:cs typeface="KufiStandardGK" pitchFamily="2" charset="-78"/>
              </a:rPr>
            </a:br>
            <a:r>
              <a:rPr lang="en-US" sz="1800" dirty="0">
                <a:cs typeface="KufiStandardGK" pitchFamily="2" charset="-78"/>
              </a:rPr>
              <a:t>PI: </a:t>
            </a:r>
            <a:r>
              <a:rPr lang="en-US" sz="1800" dirty="0" err="1">
                <a:cs typeface="KufiStandardGK" pitchFamily="2" charset="-78"/>
              </a:rPr>
              <a:t>Shaowen</a:t>
            </a:r>
            <a:r>
              <a:rPr lang="en-US" sz="1800" dirty="0">
                <a:cs typeface="KufiStandardGK" pitchFamily="2" charset="-78"/>
              </a:rPr>
              <a:t> Wang</a:t>
            </a:r>
            <a:r>
              <a:rPr lang="en-US" sz="1800" baseline="30000" dirty="0">
                <a:cs typeface="KufiStandardGK" pitchFamily="2" charset="-78"/>
              </a:rPr>
              <a:t>1</a:t>
            </a:r>
            <a:r>
              <a:rPr lang="en-US" sz="1800" dirty="0">
                <a:cs typeface="KufiStandardGK" pitchFamily="2" charset="-78"/>
              </a:rPr>
              <a:t>, Co-PIs: Katarzyna Keahey</a:t>
            </a:r>
            <a:r>
              <a:rPr lang="en-US" sz="1800" baseline="30000" dirty="0">
                <a:cs typeface="KufiStandardGK" pitchFamily="2" charset="-78"/>
              </a:rPr>
              <a:t>2</a:t>
            </a:r>
            <a:r>
              <a:rPr lang="en-US" sz="1800" dirty="0">
                <a:cs typeface="KufiStandardGK" pitchFamily="2" charset="-78"/>
              </a:rPr>
              <a:t>, </a:t>
            </a:r>
            <a:r>
              <a:rPr lang="en-US" sz="1800">
                <a:cs typeface="KufiStandardGK" pitchFamily="2" charset="-78"/>
              </a:rPr>
              <a:t>Anand Padmanabhan</a:t>
            </a:r>
            <a:r>
              <a:rPr lang="en-US" sz="1800" baseline="30000">
                <a:cs typeface="KufiStandardGK" pitchFamily="2" charset="-78"/>
              </a:rPr>
              <a:t>1</a:t>
            </a:r>
            <a:br>
              <a:rPr lang="en-US" sz="1800" dirty="0">
                <a:cs typeface="KufiStandardGK" pitchFamily="2" charset="-78"/>
              </a:rPr>
            </a:br>
            <a:r>
              <a:rPr lang="en-US" sz="1800" dirty="0">
                <a:cs typeface="KufiStandardGK" pitchFamily="2" charset="-78"/>
              </a:rPr>
              <a:t>Institutions: </a:t>
            </a:r>
            <a:r>
              <a:rPr lang="en-US" sz="1800" baseline="30000" dirty="0">
                <a:cs typeface="KufiStandardGK" pitchFamily="2" charset="-78"/>
              </a:rPr>
              <a:t>1</a:t>
            </a:r>
            <a:r>
              <a:rPr lang="en-US" sz="1800" dirty="0">
                <a:cs typeface="KufiStandardGK" pitchFamily="2" charset="-78"/>
              </a:rPr>
              <a:t>University of Illinois at Urbana Champaign; </a:t>
            </a:r>
            <a:r>
              <a:rPr lang="en-US" sz="1800" baseline="30000" dirty="0">
                <a:cs typeface="KufiStandardGK" pitchFamily="2" charset="-78"/>
              </a:rPr>
              <a:t>2</a:t>
            </a:r>
            <a:r>
              <a:rPr lang="en-US" sz="1800" dirty="0">
                <a:cs typeface="KufiStandardGK" pitchFamily="2" charset="-78"/>
              </a:rPr>
              <a:t>University of Chicago</a:t>
            </a:r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3110DE-3E88-AD43-96A4-8D3B9C97E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222" y="259491"/>
            <a:ext cx="859565" cy="86355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668DB0-FB9F-A845-A580-BBE89A910153}"/>
              </a:ext>
            </a:extLst>
          </p:cNvPr>
          <p:cNvSpPr txBox="1"/>
          <p:nvPr/>
        </p:nvSpPr>
        <p:spPr>
          <a:xfrm>
            <a:off x="413169" y="1123049"/>
            <a:ext cx="1620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Award #: 1443080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CD21A8-3D43-CF46-AD41-FA21358F2DF2}"/>
              </a:ext>
            </a:extLst>
          </p:cNvPr>
          <p:cNvSpPr/>
          <p:nvPr/>
        </p:nvSpPr>
        <p:spPr>
          <a:xfrm>
            <a:off x="2452603" y="1320467"/>
            <a:ext cx="8975834" cy="4571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8323B-7E84-C442-8816-5D21FC3EC643}"/>
              </a:ext>
            </a:extLst>
          </p:cNvPr>
          <p:cNvSpPr txBox="1"/>
          <p:nvPr/>
        </p:nvSpPr>
        <p:spPr>
          <a:xfrm>
            <a:off x="3878018" y="6429232"/>
            <a:ext cx="44359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NSF CSSI PI Meeting, Seattle, WA, Feb. 13-14,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722F99-9077-3F43-9E90-4C65AC59D5D4}"/>
              </a:ext>
            </a:extLst>
          </p:cNvPr>
          <p:cNvSpPr/>
          <p:nvPr/>
        </p:nvSpPr>
        <p:spPr>
          <a:xfrm>
            <a:off x="593361" y="2854371"/>
            <a:ext cx="729719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ea typeface="Tahoma" panose="020B0604030504040204" pitchFamily="34" charset="0"/>
                <a:cs typeface="Tahoma" panose="020B0604030504040204" pitchFamily="34" charset="0"/>
              </a:rPr>
              <a:t>Platform</a:t>
            </a:r>
          </a:p>
          <a:p>
            <a:r>
              <a:rPr lang="en-US" sz="1500" dirty="0" err="1">
                <a:ea typeface="Tahoma" panose="020B0604030504040204" pitchFamily="34" charset="0"/>
                <a:cs typeface="Tahoma" panose="020B0604030504040204" pitchFamily="34" charset="0"/>
              </a:rPr>
              <a:t>CyberGISX</a:t>
            </a:r>
            <a:r>
              <a:rPr lang="en-US" sz="1500" dirty="0">
                <a:ea typeface="Tahoma" panose="020B0604030504040204" pitchFamily="34" charset="0"/>
                <a:cs typeface="Tahoma" panose="020B0604030504040204" pitchFamily="34" charset="0"/>
              </a:rPr>
              <a:t> Platform (</a:t>
            </a:r>
            <a:r>
              <a:rPr lang="en-US" sz="1500" dirty="0"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http://cybergisx.org</a:t>
            </a:r>
            <a:r>
              <a:rPr lang="en-US" sz="1500" dirty="0">
                <a:ea typeface="Tahoma" panose="020B0604030504040204" pitchFamily="34" charset="0"/>
                <a:cs typeface="Tahoma" panose="020B0604030504040204" pitchFamily="34" charset="0"/>
              </a:rPr>
              <a:t>) is established as an innovative cyberGIS framework for achieving reproducible and scalable spatial data synthesis based on CyberGIS-</a:t>
            </a:r>
            <a:r>
              <a:rPr lang="en-US" sz="1500" dirty="0" err="1">
                <a:ea typeface="Tahoma" panose="020B0604030504040204" pitchFamily="34" charset="0"/>
                <a:cs typeface="Tahoma" panose="020B0604030504040204" pitchFamily="34" charset="0"/>
              </a:rPr>
              <a:t>Jupyter</a:t>
            </a:r>
            <a:endParaRPr lang="en-US" sz="15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DF3D02-E764-3548-998F-E7864E0F28C0}"/>
              </a:ext>
            </a:extLst>
          </p:cNvPr>
          <p:cNvSpPr/>
          <p:nvPr/>
        </p:nvSpPr>
        <p:spPr>
          <a:xfrm>
            <a:off x="593361" y="1392882"/>
            <a:ext cx="1012573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</a:p>
          <a:p>
            <a:pPr algn="just">
              <a:buFont typeface="Arial" panose="020B0604020202020204" pitchFamily="34" charset="0"/>
              <a:buAutoNum type="arabicPeriod"/>
            </a:pPr>
            <a:r>
              <a:rPr lang="en-US" altLang="en-US" sz="1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Establish core spatial data synthesis capabilities to enable data-intensive geospatial problem solving and decision making</a:t>
            </a:r>
          </a:p>
          <a:p>
            <a:pPr algn="just">
              <a:buFont typeface="Arial" panose="020B0604020202020204" pitchFamily="34" charset="0"/>
              <a:buAutoNum type="arabicPeriod"/>
            </a:pPr>
            <a:r>
              <a:rPr lang="en-US" altLang="en-US" sz="1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Integrate the data synthesis capabilities on an online platform to ensure open and broad access to the capabilities  </a:t>
            </a:r>
          </a:p>
          <a:p>
            <a:pPr algn="just">
              <a:buFont typeface="Arial" panose="020B0604020202020204" pitchFamily="34" charset="0"/>
              <a:buAutoNum type="arabicPeriod"/>
            </a:pPr>
            <a:r>
              <a:rPr lang="en-US" altLang="en-US" sz="1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Develop novel education and training materials for a large number of users to learn and contribute to the capabilities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37B39E-F85D-C14D-B0E4-8DC68A79E9A5}"/>
              </a:ext>
            </a:extLst>
          </p:cNvPr>
          <p:cNvSpPr/>
          <p:nvPr/>
        </p:nvSpPr>
        <p:spPr>
          <a:xfrm>
            <a:off x="593361" y="2360848"/>
            <a:ext cx="923912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Synthesis Capabilities</a:t>
            </a:r>
          </a:p>
          <a:p>
            <a:pPr algn="just"/>
            <a:r>
              <a:rPr lang="en-US" altLang="en-US" sz="1500" dirty="0"/>
              <a:t>Spatial Data Processing; Spatial Data Integration; Spatial Data Presentation; Data Retrieval and Storage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7FC7EB2-6AA2-1344-8335-604AE1FD5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760" y="2929165"/>
            <a:ext cx="3471979" cy="15632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BE478FA-4FBF-0949-9F5A-27E6B47F2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222" y="4251692"/>
            <a:ext cx="3462821" cy="217753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8415B04-D2A2-8948-9443-E9F4422A635D}"/>
              </a:ext>
            </a:extLst>
          </p:cNvPr>
          <p:cNvSpPr/>
          <p:nvPr/>
        </p:nvSpPr>
        <p:spPr>
          <a:xfrm>
            <a:off x="593361" y="3879218"/>
            <a:ext cx="5419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ea typeface="Tahoma" panose="020B0604030504040204" pitchFamily="34" charset="0"/>
                <a:cs typeface="Tahoma" panose="020B0604030504040204" pitchFamily="34" charset="0"/>
              </a:rPr>
              <a:t>Case Study: Map Flood Inundation at Continental Scale</a:t>
            </a:r>
            <a:endParaRPr lang="en-U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8C8A45F-6E06-3B46-927F-A561D3224BAB}"/>
              </a:ext>
            </a:extLst>
          </p:cNvPr>
          <p:cNvSpPr/>
          <p:nvPr/>
        </p:nvSpPr>
        <p:spPr>
          <a:xfrm>
            <a:off x="4637580" y="4523936"/>
            <a:ext cx="3312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ea typeface="Tahoma" panose="020B0604030504040204" pitchFamily="34" charset="0"/>
                <a:cs typeface="Tahoma" panose="020B0604030504040204" pitchFamily="34" charset="0"/>
              </a:rPr>
              <a:t>AAG UCGIS 2019 Summer School</a:t>
            </a:r>
            <a:endParaRPr lang="en-U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B270860-E3EA-BC49-96C1-6E63EE6CA987}"/>
              </a:ext>
            </a:extLst>
          </p:cNvPr>
          <p:cNvSpPr/>
          <p:nvPr/>
        </p:nvSpPr>
        <p:spPr>
          <a:xfrm>
            <a:off x="4287302" y="4918966"/>
            <a:ext cx="43468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>
              <a:buClr>
                <a:sysClr val="windowText" lastClr="000000"/>
              </a:buClr>
              <a:buSzPts val="3200"/>
              <a:defRPr/>
            </a:pPr>
            <a:r>
              <a:rPr lang="en-US" sz="1400" dirty="0"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* Week-long summer school on Reproducible Problem Solving with CyberGIS and Geospatial Data Science </a:t>
            </a:r>
          </a:p>
          <a:p>
            <a:pPr marL="25400">
              <a:buClr>
                <a:sysClr val="windowText" lastClr="000000"/>
              </a:buClr>
              <a:buSzPts val="3200"/>
              <a:defRPr/>
            </a:pPr>
            <a:r>
              <a:rPr lang="en-US" sz="1400" dirty="0"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* Over 35 students and 10 mentors engaged for collaborative problem solving using </a:t>
            </a:r>
            <a:r>
              <a:rPr lang="en-US" sz="1400" dirty="0" err="1"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CyberGISX</a:t>
            </a:r>
            <a:r>
              <a:rPr lang="en-US" sz="1400" dirty="0"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</a:p>
          <a:p>
            <a:pPr marL="25400">
              <a:buClr>
                <a:sysClr val="windowText" lastClr="000000"/>
              </a:buClr>
              <a:buSzPts val="3200"/>
              <a:defRPr/>
            </a:pPr>
            <a:r>
              <a:rPr lang="en-US" sz="1400" dirty="0"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* Guided by mentors, students developed CyberGIS-</a:t>
            </a:r>
            <a:r>
              <a:rPr lang="en-US" sz="1400" dirty="0" err="1"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Jupyter</a:t>
            </a:r>
            <a:r>
              <a:rPr lang="en-US" sz="1400" dirty="0"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notebooks for solving interdisciplinary problems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662FBAA-FFB9-0340-9CF9-2AE3AC142A66}"/>
              </a:ext>
            </a:extLst>
          </p:cNvPr>
          <p:cNvGrpSpPr/>
          <p:nvPr/>
        </p:nvGrpSpPr>
        <p:grpSpPr>
          <a:xfrm>
            <a:off x="8634103" y="4638931"/>
            <a:ext cx="2794334" cy="2029708"/>
            <a:chOff x="-861787" y="12165331"/>
            <a:chExt cx="42415696" cy="3182245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83EB3F7-D504-AC4C-A463-9216C9D69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861787" y="12165331"/>
              <a:ext cx="42415696" cy="31822459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D265BD7-B4C7-D34E-8751-A6857B2B9B61}"/>
                </a:ext>
              </a:extLst>
            </p:cNvPr>
            <p:cNvSpPr/>
            <p:nvPr/>
          </p:nvSpPr>
          <p:spPr>
            <a:xfrm>
              <a:off x="18342184" y="40251069"/>
              <a:ext cx="6415868" cy="11547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8436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210</Words>
  <Application>Microsoft Macintosh PowerPoint</Application>
  <PresentationFormat>Widescreen</PresentationFormat>
  <Paragraphs>16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CIF21 DIBBs: Scalable Capabilities for Spatial Data Synthesis PI: Shaowen Wang1, Co-PIs: Katarzyna Keahey2, Anand Padmanabhan1 Institutions: 1University of Illinois at Urbana Champaign; 2University of Chicago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Song, Xiaohui Carol</dc:creator>
  <cp:lastModifiedBy>Padmanabhan, Anand</cp:lastModifiedBy>
  <cp:revision>19</cp:revision>
  <dcterms:created xsi:type="dcterms:W3CDTF">2019-12-01T23:22:22Z</dcterms:created>
  <dcterms:modified xsi:type="dcterms:W3CDTF">2020-02-14T06:04:42Z</dcterms:modified>
</cp:coreProperties>
</file>